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0" r:id="rId2"/>
  </p:sldMasterIdLst>
  <p:notesMasterIdLst>
    <p:notesMasterId r:id="rId24"/>
  </p:notesMasterIdLst>
  <p:sldIdLst>
    <p:sldId id="1684" r:id="rId3"/>
    <p:sldId id="1685" r:id="rId4"/>
    <p:sldId id="1674" r:id="rId5"/>
    <p:sldId id="1675" r:id="rId6"/>
    <p:sldId id="1688" r:id="rId7"/>
    <p:sldId id="1676" r:id="rId8"/>
    <p:sldId id="1689" r:id="rId9"/>
    <p:sldId id="1677" r:id="rId10"/>
    <p:sldId id="1692" r:id="rId11"/>
    <p:sldId id="1705" r:id="rId12"/>
    <p:sldId id="1696" r:id="rId13"/>
    <p:sldId id="1701" r:id="rId14"/>
    <p:sldId id="1694" r:id="rId15"/>
    <p:sldId id="1706" r:id="rId16"/>
    <p:sldId id="1702" r:id="rId17"/>
    <p:sldId id="1703" r:id="rId18"/>
    <p:sldId id="1707" r:id="rId19"/>
    <p:sldId id="1678" r:id="rId20"/>
    <p:sldId id="1680" r:id="rId21"/>
    <p:sldId id="1709" r:id="rId22"/>
    <p:sldId id="1691" r:id="rId23"/>
  </p:sldIdLst>
  <p:sldSz cx="12192000" cy="6858000"/>
  <p:notesSz cx="7010400" cy="9296400"/>
  <p:embeddedFontLst>
    <p:embeddedFont>
      <p:font typeface="Helvetica Neue" panose="020005030000000200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40FF"/>
    <a:srgbClr val="DFA902"/>
    <a:srgbClr val="F7C475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6"/>
    <p:restoredTop sz="86327"/>
  </p:normalViewPr>
  <p:slideViewPr>
    <p:cSldViewPr snapToGrid="0">
      <p:cViewPr varScale="1">
        <p:scale>
          <a:sx n="77" d="100"/>
          <a:sy n="77" d="100"/>
        </p:scale>
        <p:origin x="216" y="8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737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AMOC index is defined as the maximum flux in the Atlantic Basin between 500m depth to the bottom, and between 28 - 90°N (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Sverdrups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).</a:t>
            </a:r>
            <a:endParaRPr lang="en-US" dirty="0">
              <a:effectLst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20862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Setup difficult: albedo in that grid box will be set to α</a:t>
            </a:r>
            <a:r>
              <a:rPr lang="en-US" altLang="en-US" i="1">
                <a:ea typeface="ＭＳ Ｐゴシック" panose="020B0600070205080204" pitchFamily="34" charset="-128"/>
              </a:rPr>
              <a:t>'=</a:t>
            </a:r>
            <a:r>
              <a:rPr lang="en-US" altLang="en-US">
                <a:ea typeface="ＭＳ Ｐゴシック" panose="020B0600070205080204" pitchFamily="34" charset="-128"/>
              </a:rPr>
              <a:t>max⁡</a:t>
            </a:r>
            <a:r>
              <a:rPr lang="en-US" altLang="en-US" i="1">
                <a:ea typeface="ＭＳ Ｐゴシック" panose="020B0600070205080204" pitchFamily="34" charset="-128"/>
              </a:rPr>
              <a:t>(1+δ</a:t>
            </a:r>
            <a:r>
              <a:rPr lang="en-US" altLang="en-US">
                <a:ea typeface="ＭＳ Ｐゴシック" panose="020B0600070205080204" pitchFamily="34" charset="-128"/>
              </a:rPr>
              <a:t>α</a:t>
            </a:r>
            <a:r>
              <a:rPr lang="en-US" altLang="en-US" i="1">
                <a:ea typeface="ＭＳ Ｐゴシック" panose="020B0600070205080204" pitchFamily="34" charset="-128"/>
              </a:rPr>
              <a:t>,1.0)</a:t>
            </a:r>
            <a:r>
              <a:rPr lang="en-US" altLang="en-US">
                <a:ea typeface="ＭＳ Ｐゴシック" panose="020B0600070205080204" pitchFamily="34" charset="-128"/>
              </a:rPr>
              <a:t>, where </a:t>
            </a:r>
            <a:r>
              <a:rPr lang="en-US" altLang="en-US" i="1">
                <a:ea typeface="ＭＳ Ｐゴシック" panose="020B0600070205080204" pitchFamily="34" charset="-128"/>
              </a:rPr>
              <a:t>δ</a:t>
            </a:r>
            <a:r>
              <a:rPr lang="en-US" altLang="en-US">
                <a:ea typeface="ＭＳ Ｐゴシック" panose="020B0600070205080204" pitchFamily="34" charset="-128"/>
              </a:rPr>
              <a:t> is a constant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(radiative flux perturbation, changes of top of the atm. radiative forces of two fixed SST experiments)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54965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83977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Decline is driving by increased surface run off  (partly offset by increased snowfall)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56345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Decline is driving by increased surface run off  (partly offset by increased snowfall)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2344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49748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56745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Shifts in precipitation are dependent on changes in the top of atmosphere imbalance in the baseline scenario.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84425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Shifts in precipitation are dependent on changes in the top of atmosphere imbalance in the baseline scenario.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5461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8611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12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54502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496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9140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1636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9279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4977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8212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0270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19B7600-D4E9-B041-A704-A5A276BA7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E9EFC23-C18E-B64E-8AB1-BDCA2FA7F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AMOC index is defined as the maximum flux in the Atlantic Basin between 500m depth to the bottom, and between 28 - 90°N (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Sverdrups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).</a:t>
            </a:r>
            <a:endParaRPr lang="en-US" dirty="0">
              <a:effectLst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222FA4C-1BDB-7444-84EA-103D4015D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92C6E9-3B47-A948-9F57-DE6E29DAB393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436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CC1943-2FF5-3245-96E1-AE92AD561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" t="10094" r="6" b="5130"/>
          <a:stretch/>
        </p:blipFill>
        <p:spPr>
          <a:xfrm>
            <a:off x="0" y="2485"/>
            <a:ext cx="12191966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760" y="2282562"/>
            <a:ext cx="12190241" cy="1316423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0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18;p3">
            <a:extLst>
              <a:ext uri="{FF2B5EF4-FFF2-40B4-BE49-F238E27FC236}">
                <a16:creationId xmlns:a16="http://schemas.microsoft.com/office/drawing/2014/main" id="{9EA10915-9D06-294C-B662-5BE50E70FDC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09798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;p3">
            <a:extLst>
              <a:ext uri="{FF2B5EF4-FFF2-40B4-BE49-F238E27FC236}">
                <a16:creationId xmlns:a16="http://schemas.microsoft.com/office/drawing/2014/main" id="{97FCFF9E-E652-FB4A-BD9F-369E7A0BAFC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53715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" y="0"/>
            <a:ext cx="12192001" cy="812800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318653" y="2353765"/>
            <a:ext cx="1187334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Reaching 1.5</a:t>
            </a:r>
            <a:r>
              <a:rPr lang="en-US" sz="32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 and 2.0</a:t>
            </a:r>
            <a:r>
              <a:rPr lang="en-US" sz="32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 global surface temperatures targets</a:t>
            </a:r>
          </a:p>
        </p:txBody>
      </p:sp>
      <p:sp>
        <p:nvSpPr>
          <p:cNvPr id="135" name="Google Shape;135;p35"/>
          <p:cNvSpPr txBox="1"/>
          <p:nvPr/>
        </p:nvSpPr>
        <p:spPr>
          <a:xfrm>
            <a:off x="2039815" y="6224680"/>
            <a:ext cx="7784124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-US" sz="1800" b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GLENS Meeting, November 4th, 2019</a:t>
            </a:r>
            <a:endParaRPr sz="1800" dirty="0">
              <a:solidFill>
                <a:srgbClr val="434343"/>
              </a:solidFill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939792" y="3742679"/>
            <a:ext cx="10409393" cy="143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dirty="0"/>
              <a:t>Simone Tilmes, Doug E. </a:t>
            </a:r>
            <a:r>
              <a:rPr lang="en-US" sz="2400" dirty="0" err="1"/>
              <a:t>MacMartin</a:t>
            </a:r>
            <a:r>
              <a:rPr lang="en-US" sz="2400" dirty="0"/>
              <a:t>, Jan </a:t>
            </a:r>
            <a:r>
              <a:rPr lang="en-US" sz="2400" dirty="0" err="1"/>
              <a:t>Lenaerts</a:t>
            </a:r>
            <a:r>
              <a:rPr lang="en-US" sz="2400" dirty="0"/>
              <a:t>, Leo van </a:t>
            </a:r>
            <a:r>
              <a:rPr lang="en-US" sz="2400" dirty="0" err="1"/>
              <a:t>Kampenhout</a:t>
            </a:r>
            <a:r>
              <a:rPr lang="en-US" sz="2400" dirty="0"/>
              <a:t>, </a:t>
            </a:r>
          </a:p>
          <a:p>
            <a:pPr algn="ctr"/>
            <a:r>
              <a:rPr lang="en-US" sz="2400" dirty="0"/>
              <a:t>Laura </a:t>
            </a:r>
            <a:r>
              <a:rPr lang="en-US" sz="2400" dirty="0" err="1"/>
              <a:t>Muntjewerf</a:t>
            </a:r>
            <a:r>
              <a:rPr lang="en-US" sz="2400" dirty="0"/>
              <a:t>, Lili Xia, Cheryl S. Harrison, Kristen M. </a:t>
            </a:r>
            <a:r>
              <a:rPr lang="en-US" sz="2400" dirty="0" err="1"/>
              <a:t>Krumhardt</a:t>
            </a:r>
            <a:r>
              <a:rPr lang="en-US" sz="2400" dirty="0"/>
              <a:t>, </a:t>
            </a:r>
          </a:p>
          <a:p>
            <a:pPr algn="ctr"/>
            <a:r>
              <a:rPr lang="en-US" sz="2400" dirty="0"/>
              <a:t>Mike M. Mills, Ben </a:t>
            </a:r>
            <a:r>
              <a:rPr lang="en-US" sz="2400" dirty="0" err="1"/>
              <a:t>Kravitz</a:t>
            </a:r>
            <a:r>
              <a:rPr lang="en-US" sz="2400" dirty="0"/>
              <a:t>, and Alan Robock </a:t>
            </a:r>
          </a:p>
          <a:p>
            <a:pPr lvl="0" algn="ctr"/>
            <a:endParaRPr lang="en-US" sz="2400" dirty="0">
              <a:solidFill>
                <a:srgbClr val="434343"/>
              </a:solidFill>
            </a:endParaRPr>
          </a:p>
        </p:txBody>
      </p:sp>
      <p:sp>
        <p:nvSpPr>
          <p:cNvPr id="5" name="Google Shape;133;p35">
            <a:extLst>
              <a:ext uri="{FF2B5EF4-FFF2-40B4-BE49-F238E27FC236}">
                <a16:creationId xmlns:a16="http://schemas.microsoft.com/office/drawing/2014/main" id="{4EA38F66-8DC2-5D4B-A7CC-C4925CB39DC7}"/>
              </a:ext>
            </a:extLst>
          </p:cNvPr>
          <p:cNvSpPr/>
          <p:nvPr/>
        </p:nvSpPr>
        <p:spPr>
          <a:xfrm>
            <a:off x="318653" y="2940270"/>
            <a:ext cx="1165167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stratospheric aerosol geoengineering</a:t>
            </a:r>
          </a:p>
        </p:txBody>
      </p:sp>
    </p:spTree>
    <p:extLst>
      <p:ext uri="{BB962C8B-B14F-4D97-AF65-F5344CB8AC3E}">
        <p14:creationId xmlns:p14="http://schemas.microsoft.com/office/powerpoint/2010/main" val="136329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Surface Temperature and AMOC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C5D70-F983-2D4C-9570-C56D0DFD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1" y="1118316"/>
            <a:ext cx="8038641" cy="5220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FBFD2-56AF-0C45-A52C-9EBDADDBB086}"/>
              </a:ext>
            </a:extLst>
          </p:cNvPr>
          <p:cNvSpPr txBox="1"/>
          <p:nvPr/>
        </p:nvSpPr>
        <p:spPr>
          <a:xfrm>
            <a:off x="8405870" y="2755112"/>
            <a:ext cx="37861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AMOC depends on surface temperature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Geo OS and Geo SSP-8.5 to 1.5C look very similar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However, Geo OS 2.0C is showing a stronger slowing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4B0DD4-5B56-824A-88B0-99B5ACB80225}"/>
              </a:ext>
            </a:extLst>
          </p:cNvPr>
          <p:cNvSpPr/>
          <p:nvPr/>
        </p:nvSpPr>
        <p:spPr>
          <a:xfrm>
            <a:off x="9975341" y="93365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Laura </a:t>
            </a:r>
            <a:r>
              <a:rPr lang="en-US" sz="1800" dirty="0" err="1"/>
              <a:t>Muntjewerf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39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Sea Surface Temperatures</a:t>
            </a:r>
          </a:p>
        </p:txBody>
      </p:sp>
      <p:pic>
        <p:nvPicPr>
          <p:cNvPr id="4100" name="Picture 4" descr="https://lh6.googleusercontent.com/LisE2BjHWkM4ehr2odfm0nwJQS3Xz0-jDj86Ivqohqa772HCBW4ps-odvskfNLxhwaAuw7QiY0OZNl-oHjl10dXi-LHx_ZrtbNksDsb3-zFkH4kswi5AcxTeoEZfLMECSKho9dsn">
            <a:extLst>
              <a:ext uri="{FF2B5EF4-FFF2-40B4-BE49-F238E27FC236}">
                <a16:creationId xmlns:a16="http://schemas.microsoft.com/office/drawing/2014/main" id="{A0B1A53A-90FF-F44A-A38C-4C2B8CDB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8" y="880435"/>
            <a:ext cx="7565922" cy="597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B4C334-094E-A945-A330-FE3F1AE9E578}"/>
              </a:ext>
            </a:extLst>
          </p:cNvPr>
          <p:cNvSpPr txBox="1"/>
          <p:nvPr/>
        </p:nvSpPr>
        <p:spPr>
          <a:xfrm>
            <a:off x="7772400" y="1061883"/>
            <a:ext cx="41885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Ocean warming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Impact on fishery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 net primary productivity by phytoplankton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Ocean stratification -&gt; reduces NPP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Changes in currents, sea-ice, river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Complicated response in different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-&gt; 5% decline in fishery for every degree of warming (</a:t>
            </a:r>
            <a:r>
              <a:rPr lang="en-US" sz="2000" dirty="0" err="1"/>
              <a:t>Lotze</a:t>
            </a:r>
            <a:r>
              <a:rPr lang="en-US" sz="2000" dirty="0"/>
              <a:t> et al., 2019)</a:t>
            </a:r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58651-55A0-A142-AD55-6D85E8D782A3}"/>
              </a:ext>
            </a:extLst>
          </p:cNvPr>
          <p:cNvSpPr txBox="1"/>
          <p:nvPr/>
        </p:nvSpPr>
        <p:spPr>
          <a:xfrm>
            <a:off x="0" y="307781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Anomalies outside the PI control level</a:t>
            </a:r>
          </a:p>
          <a:p>
            <a:r>
              <a:rPr lang="en-US" sz="1800" dirty="0"/>
              <a:t>(95% confidence interval)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CA02B-9A38-3E49-B886-F9C9C4A89112}"/>
              </a:ext>
            </a:extLst>
          </p:cNvPr>
          <p:cNvSpPr/>
          <p:nvPr/>
        </p:nvSpPr>
        <p:spPr>
          <a:xfrm>
            <a:off x="10122203" y="638641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Cheryl S. Harrison</a:t>
            </a:r>
          </a:p>
        </p:txBody>
      </p:sp>
    </p:spTree>
    <p:extLst>
      <p:ext uri="{BB962C8B-B14F-4D97-AF65-F5344CB8AC3E}">
        <p14:creationId xmlns:p14="http://schemas.microsoft.com/office/powerpoint/2010/main" val="7614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Ocean Ecosystem Impact, NPP</a:t>
            </a:r>
          </a:p>
        </p:txBody>
      </p:sp>
      <p:pic>
        <p:nvPicPr>
          <p:cNvPr id="4098" name="Picture 2" descr="https://lh5.googleusercontent.com/C17dSPljyemF0UyNOBnP6XooCt4Si5ymIEnlxf2bP4F_GdDS__fCjuaXkJh7htSpzFGVBPDoRq-CHh_fqbIJ21lCCTNDTu-UrsGa4GEIn3LFTI0gAJdzJZQrBM9naDCwiWiY0nR_">
            <a:extLst>
              <a:ext uri="{FF2B5EF4-FFF2-40B4-BE49-F238E27FC236}">
                <a16:creationId xmlns:a16="http://schemas.microsoft.com/office/drawing/2014/main" id="{CAE5B2E3-BFE7-9A4D-8785-EBCF4858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" y="953981"/>
            <a:ext cx="7227521" cy="57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E5CFA-46B3-6941-87B0-B352FF93F7EE}"/>
              </a:ext>
            </a:extLst>
          </p:cNvPr>
          <p:cNvSpPr txBox="1"/>
          <p:nvPr/>
        </p:nvSpPr>
        <p:spPr>
          <a:xfrm>
            <a:off x="7418439" y="1101535"/>
            <a:ext cx="464718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Anomalies outside the PI control level</a:t>
            </a:r>
          </a:p>
          <a:p>
            <a:r>
              <a:rPr lang="en-US" sz="2000" dirty="0"/>
              <a:t>(95% confidence interval)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NPP increase over the NH Polar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30-40% decline in NPP over the North Atlantic region (likely due to changes in nutrient supply)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Reduced effect 20-30% reduction for Geo SSP8.5 1.5C and OS 1.5C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Effects of ocean acidification not in the model (CO</a:t>
            </a:r>
            <a:r>
              <a:rPr lang="en-US" sz="2000" baseline="-25000" dirty="0"/>
              <a:t>2</a:t>
            </a:r>
            <a:r>
              <a:rPr lang="en-US" sz="2000" dirty="0"/>
              <a:t> dependent)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-&gt; </a:t>
            </a:r>
            <a:r>
              <a:rPr lang="en-US" sz="2000" b="1" dirty="0"/>
              <a:t>NPP changes are strongly dependent on the temperature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1BDC6-388D-614F-9181-B11DB99523CE}"/>
              </a:ext>
            </a:extLst>
          </p:cNvPr>
          <p:cNvSpPr/>
          <p:nvPr/>
        </p:nvSpPr>
        <p:spPr>
          <a:xfrm>
            <a:off x="10122203" y="638641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Cheryl S. Harrison</a:t>
            </a:r>
          </a:p>
        </p:txBody>
      </p:sp>
    </p:spTree>
    <p:extLst>
      <p:ext uri="{BB962C8B-B14F-4D97-AF65-F5344CB8AC3E}">
        <p14:creationId xmlns:p14="http://schemas.microsoft.com/office/powerpoint/2010/main" val="120664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410" y="15457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Ice Sheet Mass Balance</a:t>
            </a:r>
          </a:p>
        </p:txBody>
      </p:sp>
      <p:pic>
        <p:nvPicPr>
          <p:cNvPr id="6" name="Picture 2" descr="https://lh3.googleusercontent.com/MZ0x_nnlCFbo6G70XQznvwI4fUCLB4x48tQjvBYoTnxP5LETIjkEvUa994U0YIgsCMrUgF-Wq7ibFCPknTsVBFSygqxJqqOtz54EZV4zj-6WKSk6Jv1hycbPwzNZ91quoFxJLYYS">
            <a:extLst>
              <a:ext uri="{FF2B5EF4-FFF2-40B4-BE49-F238E27FC236}">
                <a16:creationId xmlns:a16="http://schemas.microsoft.com/office/drawing/2014/main" id="{10AD7B57-D1E5-EA40-81CA-5917D0C17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5"/>
          <a:stretch/>
        </p:blipFill>
        <p:spPr bwMode="auto">
          <a:xfrm>
            <a:off x="177250" y="1155342"/>
            <a:ext cx="5523305" cy="455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MZ0x_nnlCFbo6G70XQznvwI4fUCLB4x48tQjvBYoTnxP5LETIjkEvUa994U0YIgsCMrUgF-Wq7ibFCPknTsVBFSygqxJqqOtz54EZV4zj-6WKSk6Jv1hycbPwzNZ91quoFxJLYYS">
            <a:extLst>
              <a:ext uri="{FF2B5EF4-FFF2-40B4-BE49-F238E27FC236}">
                <a16:creationId xmlns:a16="http://schemas.microsoft.com/office/drawing/2014/main" id="{2F800529-C75F-1044-8363-F5446F50E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6"/>
          <a:stretch/>
        </p:blipFill>
        <p:spPr bwMode="auto">
          <a:xfrm>
            <a:off x="6170702" y="1120667"/>
            <a:ext cx="5561007" cy="462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FF85F-6617-004D-86B0-E4D05B61FA00}"/>
              </a:ext>
            </a:extLst>
          </p:cNvPr>
          <p:cNvSpPr txBox="1"/>
          <p:nvPr/>
        </p:nvSpPr>
        <p:spPr>
          <a:xfrm>
            <a:off x="2250125" y="817207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Greenland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722-C946-EE40-A429-FC9B59221A9D}"/>
              </a:ext>
            </a:extLst>
          </p:cNvPr>
          <p:cNvSpPr txBox="1"/>
          <p:nvPr/>
        </p:nvSpPr>
        <p:spPr>
          <a:xfrm>
            <a:off x="6662619" y="830728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Antarctica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6B8F5-94E7-CC43-A44B-B50449BD5E4D}"/>
              </a:ext>
            </a:extLst>
          </p:cNvPr>
          <p:cNvSpPr txBox="1"/>
          <p:nvPr/>
        </p:nvSpPr>
        <p:spPr>
          <a:xfrm>
            <a:off x="747758" y="166126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1960-1990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6238E-C93C-FB42-9CC9-36E299949998}"/>
              </a:ext>
            </a:extLst>
          </p:cNvPr>
          <p:cNvSpPr txBox="1"/>
          <p:nvPr/>
        </p:nvSpPr>
        <p:spPr>
          <a:xfrm>
            <a:off x="7140766" y="494715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1960-1990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8F1A9-B39F-8544-949F-1CA8EE6D0C3B}"/>
              </a:ext>
            </a:extLst>
          </p:cNvPr>
          <p:cNvSpPr txBox="1"/>
          <p:nvPr/>
        </p:nvSpPr>
        <p:spPr>
          <a:xfrm>
            <a:off x="393276" y="5749777"/>
            <a:ext cx="759374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Mass Balance (SMB): snow fall and surface melt</a:t>
            </a:r>
          </a:p>
          <a:p>
            <a:r>
              <a:rPr lang="en-US" sz="2000" dirty="0"/>
              <a:t>Solid Ice Discharge (D)  (dependent on ice flow and ice thickness)</a:t>
            </a:r>
          </a:p>
          <a:p>
            <a:r>
              <a:rPr lang="en-US" sz="2000" b="1" dirty="0"/>
              <a:t>Mass balance: MB = SMB – D, Tipping point: SMB = 0.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4F7575-C69F-D04C-95E4-C20D137D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61" y="1178131"/>
            <a:ext cx="2072875" cy="1274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59F9F3-2089-0040-88BC-27775C634984}"/>
              </a:ext>
            </a:extLst>
          </p:cNvPr>
          <p:cNvSpPr/>
          <p:nvPr/>
        </p:nvSpPr>
        <p:spPr>
          <a:xfrm>
            <a:off x="8678878" y="5749777"/>
            <a:ext cx="3309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ISMB changes are strongly dependent on the temperature target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7A958D-7CD8-E544-AE61-3BDFBF90A12B}"/>
              </a:ext>
            </a:extLst>
          </p:cNvPr>
          <p:cNvSpPr/>
          <p:nvPr/>
        </p:nvSpPr>
        <p:spPr>
          <a:xfrm>
            <a:off x="8362343" y="78601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Jan </a:t>
            </a:r>
            <a:r>
              <a:rPr lang="en-US" sz="1800" dirty="0" err="1"/>
              <a:t>Lenaerts</a:t>
            </a:r>
            <a:r>
              <a:rPr lang="en-US" sz="1800" dirty="0"/>
              <a:t>, Leo van </a:t>
            </a:r>
            <a:r>
              <a:rPr lang="en-US" sz="1800" dirty="0" err="1"/>
              <a:t>Kampenhout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419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410" y="15457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Ice Sheet Mass Balance</a:t>
            </a:r>
          </a:p>
        </p:txBody>
      </p:sp>
      <p:pic>
        <p:nvPicPr>
          <p:cNvPr id="6" name="Picture 2" descr="https://lh3.googleusercontent.com/MZ0x_nnlCFbo6G70XQznvwI4fUCLB4x48tQjvBYoTnxP5LETIjkEvUa994U0YIgsCMrUgF-Wq7ibFCPknTsVBFSygqxJqqOtz54EZV4zj-6WKSk6Jv1hycbPwzNZ91quoFxJLYYS">
            <a:extLst>
              <a:ext uri="{FF2B5EF4-FFF2-40B4-BE49-F238E27FC236}">
                <a16:creationId xmlns:a16="http://schemas.microsoft.com/office/drawing/2014/main" id="{10AD7B57-D1E5-EA40-81CA-5917D0C17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5"/>
          <a:stretch/>
        </p:blipFill>
        <p:spPr bwMode="auto">
          <a:xfrm>
            <a:off x="177250" y="1155342"/>
            <a:ext cx="5523305" cy="455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MZ0x_nnlCFbo6G70XQznvwI4fUCLB4x48tQjvBYoTnxP5LETIjkEvUa994U0YIgsCMrUgF-Wq7ibFCPknTsVBFSygqxJqqOtz54EZV4zj-6WKSk6Jv1hycbPwzNZ91quoFxJLYYS">
            <a:extLst>
              <a:ext uri="{FF2B5EF4-FFF2-40B4-BE49-F238E27FC236}">
                <a16:creationId xmlns:a16="http://schemas.microsoft.com/office/drawing/2014/main" id="{2F800529-C75F-1044-8363-F5446F50E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6"/>
          <a:stretch/>
        </p:blipFill>
        <p:spPr bwMode="auto">
          <a:xfrm>
            <a:off x="6170702" y="1120667"/>
            <a:ext cx="5561007" cy="462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FF85F-6617-004D-86B0-E4D05B61FA00}"/>
              </a:ext>
            </a:extLst>
          </p:cNvPr>
          <p:cNvSpPr txBox="1"/>
          <p:nvPr/>
        </p:nvSpPr>
        <p:spPr>
          <a:xfrm>
            <a:off x="2250125" y="817207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Greenland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722-C946-EE40-A429-FC9B59221A9D}"/>
              </a:ext>
            </a:extLst>
          </p:cNvPr>
          <p:cNvSpPr txBox="1"/>
          <p:nvPr/>
        </p:nvSpPr>
        <p:spPr>
          <a:xfrm>
            <a:off x="6662619" y="830728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Antarctica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6B8F5-94E7-CC43-A44B-B50449BD5E4D}"/>
              </a:ext>
            </a:extLst>
          </p:cNvPr>
          <p:cNvSpPr txBox="1"/>
          <p:nvPr/>
        </p:nvSpPr>
        <p:spPr>
          <a:xfrm>
            <a:off x="747758" y="166126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1960-1990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6238E-C93C-FB42-9CC9-36E299949998}"/>
              </a:ext>
            </a:extLst>
          </p:cNvPr>
          <p:cNvSpPr txBox="1"/>
          <p:nvPr/>
        </p:nvSpPr>
        <p:spPr>
          <a:xfrm>
            <a:off x="7140766" y="494715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1960-1990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8F1A9-B39F-8544-949F-1CA8EE6D0C3B}"/>
              </a:ext>
            </a:extLst>
          </p:cNvPr>
          <p:cNvSpPr txBox="1"/>
          <p:nvPr/>
        </p:nvSpPr>
        <p:spPr>
          <a:xfrm>
            <a:off x="393276" y="5749777"/>
            <a:ext cx="759374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Mass Balance (SMB): snow fall and surface melt</a:t>
            </a:r>
          </a:p>
          <a:p>
            <a:r>
              <a:rPr lang="en-US" sz="2000" dirty="0"/>
              <a:t>Solid Ice Discharge (D)  (dependent on ice flow and ice thickness)</a:t>
            </a:r>
          </a:p>
          <a:p>
            <a:r>
              <a:rPr lang="en-US" sz="2000" b="1" dirty="0"/>
              <a:t>Mass balance: MB = SMB – D, Tipping point: SMB = 0.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4F7575-C69F-D04C-95E4-C20D137D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61" y="1178131"/>
            <a:ext cx="2072875" cy="12740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7A958D-7CD8-E544-AE61-3BDFBF90A12B}"/>
              </a:ext>
            </a:extLst>
          </p:cNvPr>
          <p:cNvSpPr/>
          <p:nvPr/>
        </p:nvSpPr>
        <p:spPr>
          <a:xfrm>
            <a:off x="8362343" y="78601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Jan </a:t>
            </a:r>
            <a:r>
              <a:rPr lang="en-US" sz="1800" dirty="0" err="1"/>
              <a:t>Lenaerts</a:t>
            </a:r>
            <a:r>
              <a:rPr lang="en-US" sz="1800" dirty="0"/>
              <a:t>, Leo van </a:t>
            </a:r>
            <a:r>
              <a:rPr lang="en-US" sz="1800" dirty="0" err="1"/>
              <a:t>Kampenhout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40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Land Primary Productivity, NPP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E5CFA-46B3-6941-87B0-B352FF93F7EE}"/>
              </a:ext>
            </a:extLst>
          </p:cNvPr>
          <p:cNvSpPr txBox="1"/>
          <p:nvPr/>
        </p:nvSpPr>
        <p:spPr>
          <a:xfrm>
            <a:off x="6515914" y="1596201"/>
            <a:ext cx="4647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Land NPP strongly dependent on CO</a:t>
            </a:r>
            <a:r>
              <a:rPr lang="en-US" sz="2000" baseline="-25000" dirty="0"/>
              <a:t>2</a:t>
            </a:r>
            <a:r>
              <a:rPr lang="en-US" sz="2000" dirty="0"/>
              <a:t> content in the atmosphere.</a:t>
            </a:r>
          </a:p>
          <a:p>
            <a:endParaRPr lang="en-US" sz="2000" dirty="0"/>
          </a:p>
          <a:p>
            <a:r>
              <a:rPr lang="en-US" sz="2000" dirty="0"/>
              <a:t>Small reduction with geoengineering using SSP8.5 baseline.</a:t>
            </a:r>
          </a:p>
          <a:p>
            <a:endParaRPr lang="en-US" sz="2000" dirty="0"/>
          </a:p>
          <a:p>
            <a:r>
              <a:rPr lang="en-US" sz="2000" dirty="0"/>
              <a:t>Almost no differences with and without geoengineering using SSP5-34-OS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A223A2-E304-F640-9C6B-F4D83A03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0" y="1187870"/>
            <a:ext cx="5810371" cy="5151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9D69AB-17CC-C94E-9584-4CED1E2F668E}"/>
              </a:ext>
            </a:extLst>
          </p:cNvPr>
          <p:cNvSpPr txBox="1"/>
          <p:nvPr/>
        </p:nvSpPr>
        <p:spPr>
          <a:xfrm>
            <a:off x="10245287" y="633973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Lili Xia</a:t>
            </a:r>
          </a:p>
        </p:txBody>
      </p:sp>
    </p:spTree>
    <p:extLst>
      <p:ext uri="{BB962C8B-B14F-4D97-AF65-F5344CB8AC3E}">
        <p14:creationId xmlns:p14="http://schemas.microsoft.com/office/powerpoint/2010/main" val="38681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Land Primary Productivity, NPP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A223A2-E304-F640-9C6B-F4D83A03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0" y="1187870"/>
            <a:ext cx="5810371" cy="5151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9632D-5232-364B-9E0E-6876C7873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430"/>
          <a:stretch/>
        </p:blipFill>
        <p:spPr>
          <a:xfrm>
            <a:off x="6519821" y="846945"/>
            <a:ext cx="5334225" cy="5536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97B79-6E75-2F4F-82E9-F0588743D7CF}"/>
              </a:ext>
            </a:extLst>
          </p:cNvPr>
          <p:cNvSpPr txBox="1"/>
          <p:nvPr/>
        </p:nvSpPr>
        <p:spPr>
          <a:xfrm>
            <a:off x="11170704" y="648010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Lili Xia</a:t>
            </a:r>
          </a:p>
        </p:txBody>
      </p:sp>
    </p:spTree>
    <p:extLst>
      <p:ext uri="{BB962C8B-B14F-4D97-AF65-F5344CB8AC3E}">
        <p14:creationId xmlns:p14="http://schemas.microsoft.com/office/powerpoint/2010/main" val="25405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Global Precipitation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C323D-3BAE-AA46-B336-641C7DEB6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0" y="966328"/>
            <a:ext cx="6127972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FB096-F8FD-8B44-B1AC-36C8DD470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41" y="1548823"/>
            <a:ext cx="2209223" cy="1555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BD963-5310-A64C-BAF5-564DDF091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15" y="1548823"/>
            <a:ext cx="2299949" cy="1633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404CF9-8384-4941-B5A0-40978ACEF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875" y="1237331"/>
            <a:ext cx="5835967" cy="3389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001C12-78EA-8947-8AC7-E3B011B4DDAE}"/>
              </a:ext>
            </a:extLst>
          </p:cNvPr>
          <p:cNvSpPr txBox="1"/>
          <p:nvPr/>
        </p:nvSpPr>
        <p:spPr>
          <a:xfrm>
            <a:off x="7352197" y="1787900"/>
            <a:ext cx="2419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GLENS</a:t>
            </a:r>
          </a:p>
          <a:p>
            <a:r>
              <a:rPr lang="en-US" sz="1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SSP5-85 1.5</a:t>
            </a:r>
          </a:p>
          <a:p>
            <a:r>
              <a:rPr lang="en-US" sz="160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SSP5-34-OS 1.5</a:t>
            </a:r>
          </a:p>
          <a:p>
            <a:r>
              <a:rPr lang="en-US" sz="16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SSP5-34-OS 2.0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6AC5D-E68D-6F4E-B67A-D7574A7C8FB2}"/>
              </a:ext>
            </a:extLst>
          </p:cNvPr>
          <p:cNvSpPr txBox="1"/>
          <p:nvPr/>
        </p:nvSpPr>
        <p:spPr>
          <a:xfrm>
            <a:off x="6665205" y="4801474"/>
            <a:ext cx="58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Precipitation changes are strongly correlated to the amount of injection / stratospheric sulfate burden </a:t>
            </a:r>
          </a:p>
        </p:txBody>
      </p:sp>
    </p:spTree>
    <p:extLst>
      <p:ext uri="{BB962C8B-B14F-4D97-AF65-F5344CB8AC3E}">
        <p14:creationId xmlns:p14="http://schemas.microsoft.com/office/powerpoint/2010/main" val="15631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Global Precipitation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C323D-3BAE-AA46-B336-641C7DEB6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0" y="966328"/>
            <a:ext cx="6127972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5846A-EA4D-E047-997F-2450B58E5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18" y="1025053"/>
            <a:ext cx="5867400" cy="5657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FB096-F8FD-8B44-B1AC-36C8DD470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41" y="1548823"/>
            <a:ext cx="2209223" cy="1555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BD963-5310-A64C-BAF5-564DDF091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15" y="1548823"/>
            <a:ext cx="2299949" cy="16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Effects on Stratospheric Ozone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088FA-00BA-7C4D-820C-F60A5F5C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8" y="975420"/>
            <a:ext cx="5486400" cy="273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62AC2-3F32-FC48-A291-7CE1FF568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071" y="1022057"/>
            <a:ext cx="538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1773512" y="177168"/>
            <a:ext cx="8229600" cy="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sz="3200" b="0" dirty="0">
                <a:solidFill>
                  <a:schemeClr val="bg1"/>
                </a:solidFill>
              </a:rPr>
              <a:t>Motivation</a:t>
            </a:r>
            <a:endParaRPr sz="3200" b="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3512" y="296924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/>
          </a:p>
          <a:p>
            <a:endParaRPr lang="en-US" sz="16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1925915" y="431052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/>
          </a:p>
          <a:p>
            <a:endParaRPr lang="en-US" sz="1600" b="1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92659" y="1383386"/>
            <a:ext cx="6933706" cy="4813735"/>
            <a:chOff x="4570608" y="1240314"/>
            <a:chExt cx="4341701" cy="31252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77C8AC-8828-1E4A-8660-786F7F62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608" y="1517940"/>
              <a:ext cx="4341701" cy="25786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5DCBE0-A544-4E46-B344-D746DFD3AB6A}"/>
                </a:ext>
              </a:extLst>
            </p:cNvPr>
            <p:cNvSpPr txBox="1"/>
            <p:nvPr/>
          </p:nvSpPr>
          <p:spPr>
            <a:xfrm>
              <a:off x="6313501" y="4125815"/>
              <a:ext cx="2504576" cy="239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 Neue"/>
                  <a:cs typeface="Helvetica Neue"/>
                </a:rPr>
                <a:t>Jane Long and John Shepherd, 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47906C-12CA-674B-AC3A-2A67A8F35A01}"/>
                </a:ext>
              </a:extLst>
            </p:cNvPr>
            <p:cNvSpPr txBox="1"/>
            <p:nvPr/>
          </p:nvSpPr>
          <p:spPr>
            <a:xfrm>
              <a:off x="4570608" y="1240314"/>
              <a:ext cx="3195161" cy="259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 Neue"/>
                  <a:cs typeface="Helvetica Neue"/>
                </a:rPr>
                <a:t>Napkin Diagram: Warming and Suffering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2A7B82E-DF66-5C4C-B1D6-334BFCC99148}"/>
              </a:ext>
            </a:extLst>
          </p:cNvPr>
          <p:cNvSpPr txBox="1"/>
          <p:nvPr/>
        </p:nvSpPr>
        <p:spPr>
          <a:xfrm>
            <a:off x="7526365" y="1030253"/>
            <a:ext cx="466563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a more realistic scenario for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GeoMIP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explore impacts and side effects?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G1-G6: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Don’t aim towards reaching 1.5 or 2C temperature targets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solar dimming and/or stratospheric aerosol using EQ injections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GLENS: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Targets 3 temperature goals, but based on RCP8.5 (high forcing scenario)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not allow for a phase of of geoengineering after some time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G8: Overshot scenario</a:t>
            </a:r>
          </a:p>
        </p:txBody>
      </p:sp>
    </p:spTree>
    <p:extLst>
      <p:ext uri="{BB962C8B-B14F-4D97-AF65-F5344CB8AC3E}">
        <p14:creationId xmlns:p14="http://schemas.microsoft.com/office/powerpoint/2010/main" val="21360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Effects on Stratospheric Ozone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088FA-00BA-7C4D-820C-F60A5F5C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8" y="975420"/>
            <a:ext cx="5486400" cy="273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62AC2-3F32-FC48-A291-7CE1FF568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071" y="1022057"/>
            <a:ext cx="5384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2E915-D733-8B4D-A384-9D8330512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48"/>
          <a:stretch/>
        </p:blipFill>
        <p:spPr>
          <a:xfrm>
            <a:off x="2008909" y="4026486"/>
            <a:ext cx="5971309" cy="2831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43CB51-70EC-5F40-B414-A2572B1E8785}"/>
              </a:ext>
            </a:extLst>
          </p:cNvPr>
          <p:cNvSpPr txBox="1"/>
          <p:nvPr/>
        </p:nvSpPr>
        <p:spPr>
          <a:xfrm>
            <a:off x="367146" y="3826560"/>
            <a:ext cx="397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Difference 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the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30DF7-3C0F-3047-98FB-6DA6DA30494E}"/>
              </a:ext>
            </a:extLst>
          </p:cNvPr>
          <p:cNvSpPr txBox="1"/>
          <p:nvPr/>
        </p:nvSpPr>
        <p:spPr>
          <a:xfrm>
            <a:off x="7980218" y="4026486"/>
            <a:ext cx="40593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 baseline results in reduced impact on ozone by the end of the century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Reduced injection amount in OS 2.0 still results in large ozone loss for some years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7BB7B90-AE19-354D-8078-A8FC4F0CC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667" y="922897"/>
            <a:ext cx="16806121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A6DE1-8953-BE4F-AC11-B8E17D778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77" y="1706996"/>
            <a:ext cx="11606206" cy="3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2" y="16341"/>
            <a:ext cx="10877331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CMIP6 SSP5-85 and SSP-34-Overshoot Pathways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194A9-A3D8-8C44-B9CC-9D2F908704E8}"/>
              </a:ext>
            </a:extLst>
          </p:cNvPr>
          <p:cNvSpPr txBox="1"/>
          <p:nvPr/>
        </p:nvSpPr>
        <p:spPr>
          <a:xfrm>
            <a:off x="81612" y="5957489"/>
            <a:ext cx="12014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SSP5-85: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forcing scenario, continued increase in CO</a:t>
            </a:r>
            <a:r>
              <a:rPr lang="en-US" sz="20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concentration</a:t>
            </a:r>
            <a:endParaRPr lang="en-US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Overshoot: 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Following the SSP5-85 pathway until 2040, strong decarbonization thereafter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AF010-63F7-194E-94FC-80EBDB4176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0" y="900543"/>
            <a:ext cx="6303818" cy="4502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23C1E-3496-2B46-B3BD-A44E6470EBDC}"/>
              </a:ext>
            </a:extLst>
          </p:cNvPr>
          <p:cNvSpPr txBox="1"/>
          <p:nvPr/>
        </p:nvSpPr>
        <p:spPr>
          <a:xfrm>
            <a:off x="1219199" y="2105891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Overshoot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CC7B1B-00F3-F543-ADA5-56A09392AAB3}"/>
              </a:ext>
            </a:extLst>
          </p:cNvPr>
          <p:cNvSpPr txBox="1"/>
          <p:nvPr/>
        </p:nvSpPr>
        <p:spPr>
          <a:xfrm>
            <a:off x="1953489" y="89789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</a:t>
            </a:r>
            <a:r>
              <a:rPr lang="en-US" sz="18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emissions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A13CB6-0638-8C41-A7BA-C97E0473D9D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476274" y="2290557"/>
            <a:ext cx="675635" cy="3786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2DCA4AD-346D-C04D-913B-CCBA59B7574B}"/>
              </a:ext>
            </a:extLst>
          </p:cNvPr>
          <p:cNvSpPr txBox="1"/>
          <p:nvPr/>
        </p:nvSpPr>
        <p:spPr>
          <a:xfrm>
            <a:off x="7065819" y="994876"/>
            <a:ext cx="4157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Greenhouse Gas Concentrations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E637D-F1EE-8A47-861E-440B10F3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50" y="1394986"/>
            <a:ext cx="5113363" cy="4255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6ED928-AE9C-5046-83B6-44C194D57F42}"/>
              </a:ext>
            </a:extLst>
          </p:cNvPr>
          <p:cNvSpPr txBox="1"/>
          <p:nvPr/>
        </p:nvSpPr>
        <p:spPr>
          <a:xfrm>
            <a:off x="7578436" y="3151908"/>
            <a:ext cx="914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00A8AC-F78F-8E45-9C4C-F4F07894D355}"/>
              </a:ext>
            </a:extLst>
          </p:cNvPr>
          <p:cNvSpPr txBox="1"/>
          <p:nvPr/>
        </p:nvSpPr>
        <p:spPr>
          <a:xfrm>
            <a:off x="7910142" y="3369043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B75950-3A44-1246-B50F-BB3132B5EFF4}"/>
              </a:ext>
            </a:extLst>
          </p:cNvPr>
          <p:cNvSpPr txBox="1"/>
          <p:nvPr/>
        </p:nvSpPr>
        <p:spPr>
          <a:xfrm>
            <a:off x="7521597" y="3121129"/>
            <a:ext cx="1691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SSP5-85</a:t>
            </a: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SSP5-34-OS</a:t>
            </a:r>
          </a:p>
          <a:p>
            <a:r>
              <a:rPr lang="en-US" sz="2000" b="1" dirty="0">
                <a:solidFill>
                  <a:srgbClr val="92D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SSP1-26</a:t>
            </a:r>
          </a:p>
        </p:txBody>
      </p:sp>
    </p:spTree>
    <p:extLst>
      <p:ext uri="{BB962C8B-B14F-4D97-AF65-F5344CB8AC3E}">
        <p14:creationId xmlns:p14="http://schemas.microsoft.com/office/powerpoint/2010/main" val="20594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EB805-75C0-BB46-A0BB-EE6D6353B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9" y="1084534"/>
            <a:ext cx="5587482" cy="5132687"/>
          </a:xfrm>
          <a:prstGeom prst="rect">
            <a:avLst/>
          </a:prstGeom>
        </p:spPr>
      </p:pic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CMIP6 </a:t>
            </a:r>
            <a:r>
              <a:rPr lang="en-US" altLang="en-US" sz="3200" b="0" dirty="0" err="1">
                <a:ea typeface="ＭＳ Ｐゴシック" panose="020B0600070205080204" pitchFamily="34" charset="-128"/>
              </a:rPr>
              <a:t>GeoMIP</a:t>
            </a:r>
            <a:r>
              <a:rPr lang="en-US" altLang="en-US" sz="3200" b="0" dirty="0">
                <a:ea typeface="ＭＳ Ｐゴシック" panose="020B0600070205080204" pitchFamily="34" charset="-128"/>
              </a:rPr>
              <a:t> Experiments: Overshoot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194A9-A3D8-8C44-B9CC-9D2F908704E8}"/>
              </a:ext>
            </a:extLst>
          </p:cNvPr>
          <p:cNvSpPr txBox="1"/>
          <p:nvPr/>
        </p:nvSpPr>
        <p:spPr>
          <a:xfrm>
            <a:off x="5820474" y="1235878"/>
            <a:ext cx="64700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Baseline1: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SSP5-85</a:t>
            </a:r>
            <a:endParaRPr lang="en-US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 2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SSP5-34-OS: Temperatures are increasing up to 3C degrees in WACCM6 compared to PI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Geoengineering: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Keep temperatures from reaching above 1.5C and 2.C from 1850-1900 global average temperatures</a:t>
            </a:r>
          </a:p>
          <a:p>
            <a:endParaRPr lang="en-US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Apply 4 injection locations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the feedback controller to reach surface temperature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US" sz="2000" b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 Global mean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US" sz="2000" b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= Inter-hemispheric temperature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US" sz="2000" b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= Equator-to-pole temperature gradient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7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EB805-75C0-BB46-A0BB-EE6D6353B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9" y="1084534"/>
            <a:ext cx="5587482" cy="5132687"/>
          </a:xfrm>
          <a:prstGeom prst="rect">
            <a:avLst/>
          </a:prstGeom>
        </p:spPr>
      </p:pic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CMIP6 </a:t>
            </a:r>
            <a:r>
              <a:rPr lang="en-US" altLang="en-US" sz="3200" b="0" dirty="0" err="1">
                <a:ea typeface="ＭＳ Ｐゴシック" panose="020B0600070205080204" pitchFamily="34" charset="-128"/>
              </a:rPr>
              <a:t>GeoMIP</a:t>
            </a:r>
            <a:r>
              <a:rPr lang="en-US" altLang="en-US" sz="3200" b="0" dirty="0">
                <a:ea typeface="ＭＳ Ｐゴシック" panose="020B0600070205080204" pitchFamily="34" charset="-128"/>
              </a:rPr>
              <a:t> Experiments: Overshoot Experiment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ACB7DD-0B1C-304C-8477-658B420EAF8B}"/>
              </a:ext>
            </a:extLst>
          </p:cNvPr>
          <p:cNvCxnSpPr/>
          <p:nvPr/>
        </p:nvCxnSpPr>
        <p:spPr>
          <a:xfrm flipV="1">
            <a:off x="1721919" y="1433273"/>
            <a:ext cx="0" cy="3810441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072A3C-C408-6741-B030-3A4E24800DD0}"/>
              </a:ext>
            </a:extLst>
          </p:cNvPr>
          <p:cNvCxnSpPr/>
          <p:nvPr/>
        </p:nvCxnSpPr>
        <p:spPr>
          <a:xfrm flipV="1">
            <a:off x="2339295" y="1422387"/>
            <a:ext cx="0" cy="3810441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CBF18C-B8D8-254F-9249-25B0DADDB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17" y="1237331"/>
            <a:ext cx="6266326" cy="3639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CD1BEF-F166-BA46-859F-E07812A19F2F}"/>
              </a:ext>
            </a:extLst>
          </p:cNvPr>
          <p:cNvSpPr txBox="1"/>
          <p:nvPr/>
        </p:nvSpPr>
        <p:spPr>
          <a:xfrm>
            <a:off x="7040107" y="1856863"/>
            <a:ext cx="2400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GLENS</a:t>
            </a:r>
          </a:p>
          <a:p>
            <a:r>
              <a:rPr lang="en-US" sz="18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SSP5-85 1.5</a:t>
            </a:r>
          </a:p>
          <a:p>
            <a:r>
              <a:rPr lang="en-US" sz="180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SSP5-34-OS 1.5</a:t>
            </a:r>
          </a:p>
          <a:p>
            <a:r>
              <a:rPr lang="en-US" sz="18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SSP5-34-OS 2.0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6BF42-E424-A140-919C-A724076AAA67}"/>
              </a:ext>
            </a:extLst>
          </p:cNvPr>
          <p:cNvSpPr/>
          <p:nvPr/>
        </p:nvSpPr>
        <p:spPr>
          <a:xfrm>
            <a:off x="6433617" y="5098364"/>
            <a:ext cx="400141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Accumulated Injection amount: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GLENS:                 2056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Tg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</a:t>
            </a:r>
            <a:r>
              <a:rPr lang="en-US" sz="20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SSP5-85:              1710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Tg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</a:t>
            </a:r>
            <a:r>
              <a:rPr lang="en-US" sz="20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SSP5-34-OS-1.5:   605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Tg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</a:t>
            </a:r>
            <a:r>
              <a:rPr lang="en-US" sz="20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SSP5-34-OS-2.0:   305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Tg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</a:t>
            </a:r>
            <a:r>
              <a:rPr lang="en-US" sz="20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48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Sulfate Burden and Injection Amount (2060-69)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04223-7B24-2549-A0D4-203847600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5" y="983907"/>
            <a:ext cx="11357263" cy="5804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8292D-78EC-2B4E-8D0C-6D38B76D66EE}"/>
              </a:ext>
            </a:extLst>
          </p:cNvPr>
          <p:cNvSpPr txBox="1"/>
          <p:nvPr/>
        </p:nvSpPr>
        <p:spPr>
          <a:xfrm>
            <a:off x="845128" y="900777"/>
            <a:ext cx="2188420" cy="400110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SSP5-85 1.5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2C2F2-0158-CC42-8E1C-873F04A7E1AA}"/>
              </a:ext>
            </a:extLst>
          </p:cNvPr>
          <p:cNvSpPr txBox="1"/>
          <p:nvPr/>
        </p:nvSpPr>
        <p:spPr>
          <a:xfrm>
            <a:off x="4447412" y="934809"/>
            <a:ext cx="2650084" cy="400110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SSP5-34-OS 1.5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43397-B79E-434C-9611-4EBD32A99E66}"/>
              </a:ext>
            </a:extLst>
          </p:cNvPr>
          <p:cNvSpPr txBox="1"/>
          <p:nvPr/>
        </p:nvSpPr>
        <p:spPr>
          <a:xfrm>
            <a:off x="8105012" y="914632"/>
            <a:ext cx="2650084" cy="400110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 SSP5-34-OS 2.0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7C750-DEB3-244D-A71E-0696FF5EA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138" y="4461164"/>
            <a:ext cx="1604690" cy="388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CBC08-2C58-1841-A0F2-A5DC321AA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343" y="4393256"/>
            <a:ext cx="1607632" cy="428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D5B7CE-C4FE-8B41-96E6-60EA9C6FC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527" y="4461164"/>
            <a:ext cx="1579417" cy="4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EB805-75C0-BB46-A0BB-EE6D6353B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9" y="1084534"/>
            <a:ext cx="5587482" cy="5132687"/>
          </a:xfrm>
          <a:prstGeom prst="rect">
            <a:avLst/>
          </a:prstGeom>
        </p:spPr>
      </p:pic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CMIP6 </a:t>
            </a:r>
            <a:r>
              <a:rPr lang="en-US" altLang="en-US" sz="3200" b="0" dirty="0" err="1">
                <a:ea typeface="ＭＳ Ｐゴシック" panose="020B0600070205080204" pitchFamily="34" charset="-128"/>
              </a:rPr>
              <a:t>GeoMIP</a:t>
            </a:r>
            <a:r>
              <a:rPr lang="en-US" altLang="en-US" sz="3200" b="0" dirty="0">
                <a:ea typeface="ＭＳ Ｐゴシック" panose="020B0600070205080204" pitchFamily="34" charset="-128"/>
              </a:rPr>
              <a:t> Experiments: Overshoot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9A4F5-6B1F-F04A-88C1-2299E6DB683D}"/>
              </a:ext>
            </a:extLst>
          </p:cNvPr>
          <p:cNvSpPr txBox="1"/>
          <p:nvPr/>
        </p:nvSpPr>
        <p:spPr>
          <a:xfrm>
            <a:off x="6089071" y="1362229"/>
            <a:ext cx="57500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Identify impacts based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Temperature Targets  (1.5 vs 2.0C)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Injection amount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content in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Discuss quantities that are more relevant for ecosystems and society</a:t>
            </a:r>
          </a:p>
        </p:txBody>
      </p:sp>
    </p:spTree>
    <p:extLst>
      <p:ext uri="{BB962C8B-B14F-4D97-AF65-F5344CB8AC3E}">
        <p14:creationId xmlns:p14="http://schemas.microsoft.com/office/powerpoint/2010/main" val="32436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Reaching Surface Temperature Targets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49762B-033D-0A4A-858F-F48927AE3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966328"/>
            <a:ext cx="6126020" cy="5726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1FBF5-B25E-904D-B6E2-EA28A0F0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18" y="1137525"/>
            <a:ext cx="5964382" cy="5544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99BFB-936C-7148-9584-870C1314D46C}"/>
              </a:ext>
            </a:extLst>
          </p:cNvPr>
          <p:cNvSpPr txBox="1"/>
          <p:nvPr/>
        </p:nvSpPr>
        <p:spPr>
          <a:xfrm>
            <a:off x="7096260" y="173864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Surface Air Temperature Change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00FCE-FC01-2B49-8BD8-2A913EB16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10" y="1738648"/>
            <a:ext cx="2286191" cy="16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04F3DBB-608C-2B47-B2FA-A8AA0CE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0"/>
            <a:ext cx="9739745" cy="739775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ea typeface="ＭＳ Ｐゴシック" panose="020B0600070205080204" pitchFamily="34" charset="-128"/>
              </a:rPr>
              <a:t>Surface Temperature and AMOC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11CD1-C90D-894A-93A6-FDD552316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-8"/>
          <a:stretch/>
        </p:blipFill>
        <p:spPr>
          <a:xfrm>
            <a:off x="0" y="1045026"/>
            <a:ext cx="7125173" cy="5047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DBEA65-48A6-934B-B149-5FDF9681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28" y="1137525"/>
            <a:ext cx="4843772" cy="4503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54EDCB-D4DA-B143-9402-E4F6CE70A88D}"/>
              </a:ext>
            </a:extLst>
          </p:cNvPr>
          <p:cNvSpPr txBox="1"/>
          <p:nvPr/>
        </p:nvSpPr>
        <p:spPr>
          <a:xfrm>
            <a:off x="8176157" y="5838331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Surface Air Temperature Change </a:t>
            </a:r>
          </a:p>
        </p:txBody>
      </p:sp>
    </p:spTree>
    <p:extLst>
      <p:ext uri="{BB962C8B-B14F-4D97-AF65-F5344CB8AC3E}">
        <p14:creationId xmlns:p14="http://schemas.microsoft.com/office/powerpoint/2010/main" val="23065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-TopHeader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14028</TotalTime>
  <Words>968</Words>
  <Application>Microsoft Macintosh PowerPoint</Application>
  <PresentationFormat>Widescreen</PresentationFormat>
  <Paragraphs>173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Helvetica Neue</vt:lpstr>
      <vt:lpstr>Calibri</vt:lpstr>
      <vt:lpstr>Arial</vt:lpstr>
      <vt:lpstr>ＭＳ Ｐゴシック</vt:lpstr>
      <vt:lpstr>Trebuchet MS</vt:lpstr>
      <vt:lpstr>Title Page: NCAR - Blue Logo</vt:lpstr>
      <vt:lpstr>NCAR-Blue-TopHeader</vt:lpstr>
      <vt:lpstr>PowerPoint Presentation</vt:lpstr>
      <vt:lpstr>Motivation</vt:lpstr>
      <vt:lpstr>CMIP6 SSP5-85 and SSP-34-Overshoot Pathways</vt:lpstr>
      <vt:lpstr>CMIP6 GeoMIP Experiments: Overshoot Experiment</vt:lpstr>
      <vt:lpstr>CMIP6 GeoMIP Experiments: Overshoot Experiment</vt:lpstr>
      <vt:lpstr>Sulfate Burden and Injection Amount (2060-69)</vt:lpstr>
      <vt:lpstr>CMIP6 GeoMIP Experiments: Overshoot Experiment</vt:lpstr>
      <vt:lpstr>Reaching Surface Temperature Targets</vt:lpstr>
      <vt:lpstr>Surface Temperature and AMOC</vt:lpstr>
      <vt:lpstr>Surface Temperature and AMOC</vt:lpstr>
      <vt:lpstr>Sea Surface Temperatures</vt:lpstr>
      <vt:lpstr>Ocean Ecosystem Impact, NPP</vt:lpstr>
      <vt:lpstr>Ice Sheet Mass Balance</vt:lpstr>
      <vt:lpstr>Ice Sheet Mass Balance</vt:lpstr>
      <vt:lpstr>Land Primary Productivity, NPP</vt:lpstr>
      <vt:lpstr>Land Primary Productivity, NPP</vt:lpstr>
      <vt:lpstr>Global Precipitation Change</vt:lpstr>
      <vt:lpstr>Global Precipitation Change</vt:lpstr>
      <vt:lpstr>Effects on Stratospheric Ozone</vt:lpstr>
      <vt:lpstr>Effects on Stratospheric Ozone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Tilmes</cp:lastModifiedBy>
  <cp:revision>325</cp:revision>
  <dcterms:modified xsi:type="dcterms:W3CDTF">2019-11-20T14:08:14Z</dcterms:modified>
</cp:coreProperties>
</file>