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79" r:id="rId2"/>
  </p:sldMasterIdLst>
  <p:notesMasterIdLst>
    <p:notesMasterId r:id="rId53"/>
  </p:notesMasterIdLst>
  <p:sldIdLst>
    <p:sldId id="256" r:id="rId3"/>
    <p:sldId id="383" r:id="rId4"/>
    <p:sldId id="363" r:id="rId5"/>
    <p:sldId id="365" r:id="rId6"/>
    <p:sldId id="370" r:id="rId7"/>
    <p:sldId id="257" r:id="rId8"/>
    <p:sldId id="366" r:id="rId9"/>
    <p:sldId id="367" r:id="rId10"/>
    <p:sldId id="369" r:id="rId11"/>
    <p:sldId id="368" r:id="rId12"/>
    <p:sldId id="372" r:id="rId13"/>
    <p:sldId id="373" r:id="rId14"/>
    <p:sldId id="374" r:id="rId15"/>
    <p:sldId id="375" r:id="rId16"/>
    <p:sldId id="385" r:id="rId17"/>
    <p:sldId id="384" r:id="rId18"/>
    <p:sldId id="401" r:id="rId19"/>
    <p:sldId id="352" r:id="rId20"/>
    <p:sldId id="381" r:id="rId21"/>
    <p:sldId id="387" r:id="rId22"/>
    <p:sldId id="342" r:id="rId23"/>
    <p:sldId id="420" r:id="rId24"/>
    <p:sldId id="338" r:id="rId25"/>
    <p:sldId id="422" r:id="rId26"/>
    <p:sldId id="402" r:id="rId27"/>
    <p:sldId id="390" r:id="rId28"/>
    <p:sldId id="407" r:id="rId29"/>
    <p:sldId id="406" r:id="rId30"/>
    <p:sldId id="410" r:id="rId31"/>
    <p:sldId id="408" r:id="rId32"/>
    <p:sldId id="405" r:id="rId33"/>
    <p:sldId id="345" r:id="rId34"/>
    <p:sldId id="394" r:id="rId35"/>
    <p:sldId id="411" r:id="rId36"/>
    <p:sldId id="399" r:id="rId37"/>
    <p:sldId id="400" r:id="rId38"/>
    <p:sldId id="404" r:id="rId39"/>
    <p:sldId id="417" r:id="rId40"/>
    <p:sldId id="412" r:id="rId41"/>
    <p:sldId id="416" r:id="rId42"/>
    <p:sldId id="418" r:id="rId43"/>
    <p:sldId id="414" r:id="rId44"/>
    <p:sldId id="343" r:id="rId45"/>
    <p:sldId id="344" r:id="rId46"/>
    <p:sldId id="421" r:id="rId47"/>
    <p:sldId id="357" r:id="rId48"/>
    <p:sldId id="415" r:id="rId49"/>
    <p:sldId id="341" r:id="rId50"/>
    <p:sldId id="347" r:id="rId51"/>
    <p:sldId id="336" r:id="rId52"/>
  </p:sldIdLst>
  <p:sldSz cx="9144000" cy="5143500" type="screen16x9"/>
  <p:notesSz cx="7010400" cy="9296400"/>
  <p:embeddedFontLst>
    <p:embeddedFont>
      <p:font typeface="Calibri" panose="020F0502020204030204" pitchFamily="34" charset="0"/>
      <p:regular r:id="rId54"/>
      <p:bold r:id="rId55"/>
      <p:italic r:id="rId56"/>
      <p:boldItalic r:id="rId57"/>
    </p:embeddedFont>
    <p:embeddedFont>
      <p:font typeface="Trebuchet MS" panose="020B070302020209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Smith" initials="" lastIdx="6" clrIdx="0"/>
  <p:cmAuthor id="1" name="Microsoft Office User" initials="MOU" lastIdx="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AB7942"/>
    <a:srgbClr val="000000"/>
    <a:srgbClr val="0432FF"/>
    <a:srgbClr val="00FDFF"/>
    <a:srgbClr val="265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68"/>
    <p:restoredTop sz="96272" autoAdjust="0"/>
  </p:normalViewPr>
  <p:slideViewPr>
    <p:cSldViewPr snapToGrid="0">
      <p:cViewPr varScale="1">
        <p:scale>
          <a:sx n="160" d="100"/>
          <a:sy n="160" d="100"/>
        </p:scale>
        <p:origin x="176" y="3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8807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rtl="0"/>
            <a:endParaRPr lang="en-US" b="0" dirty="0">
              <a:effectLst/>
            </a:endParaRPr>
          </a:p>
        </p:txBody>
      </p:sp>
      <p:sp>
        <p:nvSpPr>
          <p:cNvPr id="131" name="Google Shape;131;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502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855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98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6389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806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938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5692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61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912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64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03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7970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8543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5538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Low: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Largest Injections required for reaching temperature goals: smallest lifetime </a:t>
            </a: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EQ: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Largest burden required for reaching temperature goals: largest lifetime, largest increase in H</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a:t>
            </a: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110L: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Least amount of injections required, second largest lifetime, less water vapor than others</a:t>
            </a:r>
          </a:p>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955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Low: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Largest Injections required for reaching temperature goals: smallest lifetime </a:t>
            </a: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EQ: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Largest burden required for reaching temperature goals: largest lifetime, largest increase in H</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a:t>
            </a: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110L: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Least amount of injections required, second largest lifetime, less water vapor than others</a:t>
            </a:r>
          </a:p>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486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Low: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Largest Injections required for reaching temperature goals: smallest lifetime , 50% more injection required</a:t>
            </a: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EQ: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Largest burden required for reaching temperature goals: largest lifetime, largest increase in H</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 10% more injection, much larger burden</a:t>
            </a: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110L: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Least amount of injections required, second largest lifetime, less water vapor than others</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4288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67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3940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83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48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2851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345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6274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666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530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963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8116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6953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2127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110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137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42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314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226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955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484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557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252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876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5582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45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675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8041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798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07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4136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18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2" name="Google Shape;32;p7"/>
          <p:cNvSpPr txBox="1">
            <a:spLocks noGrp="1"/>
          </p:cNvSpPr>
          <p:nvPr>
            <p:ph type="body" idx="1"/>
          </p:nvPr>
        </p:nvSpPr>
        <p:spPr>
          <a:xfrm>
            <a:off x="457200" y="1200154"/>
            <a:ext cx="8229600" cy="3239053"/>
          </a:xfrm>
          <a:prstGeom prst="rect">
            <a:avLst/>
          </a:prstGeom>
          <a:noFill/>
          <a:ln>
            <a:noFill/>
          </a:ln>
        </p:spPr>
        <p:txBody>
          <a:bodyPr spcFirstLastPara="1" wrap="square" lIns="91425" tIns="45700" rIns="91425" bIns="45700" anchor="t" anchorCtr="0"/>
          <a:lstStyle>
            <a:lvl1pPr marL="457189" marR="0" lvl="0" indent="-363084" algn="l" rtl="0">
              <a:spcBef>
                <a:spcPts val="424"/>
              </a:spcBef>
              <a:spcAft>
                <a:spcPts val="0"/>
              </a:spcAft>
              <a:buClr>
                <a:schemeClr val="dk1"/>
              </a:buClr>
              <a:buSzPts val="2118"/>
              <a:buFont typeface="Arial"/>
              <a:buChar char="•"/>
              <a:defRPr sz="2119" b="0" i="0" u="none" strike="noStrike" cap="none">
                <a:solidFill>
                  <a:schemeClr val="dk1"/>
                </a:solidFill>
                <a:latin typeface="Helvetica Neue"/>
                <a:ea typeface="Helvetica Neue"/>
                <a:cs typeface="Helvetica Neue"/>
                <a:sym typeface="Helvetica Neue"/>
              </a:defRPr>
            </a:lvl1pPr>
            <a:lvl2pPr marL="914377" marR="0" lvl="1" indent="-340669"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566" marR="0" lvl="2" indent="-329430" algn="l" rtl="0">
              <a:spcBef>
                <a:spcPts val="317"/>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754" marR="0" lvl="3" indent="-318253" algn="l" rtl="0">
              <a:spcBef>
                <a:spcPts val="283"/>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5943" marR="0" lvl="4" indent="-307015"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131" marR="0" lvl="5"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320" marR="0" lvl="6"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509" marR="0" lvl="7"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697" marR="0" lvl="8"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722313" y="3305188"/>
            <a:ext cx="7772400" cy="102155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189" marR="0" lvl="0" indent="-228594" algn="l"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377" marR="0" lvl="1" indent="-228594" algn="l" rtl="0">
              <a:spcBef>
                <a:spcPts val="317"/>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566" marR="0" lvl="2" indent="-228594" algn="l" rtl="0">
              <a:spcBef>
                <a:spcPts val="283"/>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754" marR="0" lvl="3" indent="-228594"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5943" marR="0" lvl="4" indent="-228594"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131" marR="0" lvl="5" indent="-228594"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320" marR="0" lvl="6" indent="-228594"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509" marR="0" lvl="7" indent="-228594"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697" marR="0" lvl="8" indent="-228594"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10"/>
          <p:cNvSpPr txBox="1">
            <a:spLocks noGrp="1"/>
          </p:cNvSpPr>
          <p:nvPr>
            <p:ph type="body" idx="1"/>
          </p:nvPr>
        </p:nvSpPr>
        <p:spPr>
          <a:xfrm>
            <a:off x="457201" y="1151341"/>
            <a:ext cx="4040188" cy="479822"/>
          </a:xfrm>
          <a:prstGeom prst="rect">
            <a:avLst/>
          </a:prstGeom>
          <a:noFill/>
          <a:ln>
            <a:noFill/>
          </a:ln>
        </p:spPr>
        <p:txBody>
          <a:bodyPr spcFirstLastPara="1" wrap="square" lIns="91425" tIns="45700" rIns="91425" bIns="45700" anchor="b" anchorCtr="0"/>
          <a:lstStyle>
            <a:lvl1pPr marL="457189" marR="0" lvl="0" indent="-228594"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377" marR="0" lvl="1" indent="-228594"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566" marR="0" lvl="2" indent="-228594" algn="l" rtl="0">
              <a:spcBef>
                <a:spcPts val="317"/>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754" marR="0" lvl="3" indent="-228594" algn="l" rtl="0">
              <a:spcBef>
                <a:spcPts val="283"/>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5943" marR="0" lvl="4" indent="-228594" algn="l" rtl="0">
              <a:spcBef>
                <a:spcPts val="283"/>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131" marR="0" lvl="5"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320" marR="0" lvl="6"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509" marR="0" lvl="7"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697" marR="0" lvl="8"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body" idx="2"/>
          </p:nvPr>
        </p:nvSpPr>
        <p:spPr>
          <a:xfrm>
            <a:off x="457201" y="1631156"/>
            <a:ext cx="4040188" cy="2963466"/>
          </a:xfrm>
          <a:prstGeom prst="rect">
            <a:avLst/>
          </a:prstGeom>
          <a:noFill/>
          <a:ln>
            <a:noFill/>
          </a:ln>
        </p:spPr>
        <p:txBody>
          <a:bodyPr spcFirstLastPara="1" wrap="square" lIns="91425" tIns="45700" rIns="91425" bIns="45700" anchor="t" anchorCtr="0"/>
          <a:lstStyle>
            <a:lvl1pPr marL="457189" marR="0" lvl="0" indent="-340669"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377" marR="0" lvl="1" indent="-329429" algn="l" rtl="0">
              <a:spcBef>
                <a:spcPts val="317"/>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566" marR="0" lvl="2" indent="-318253" algn="l" rtl="0">
              <a:spcBef>
                <a:spcPts val="283"/>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754" marR="0" lvl="3" indent="-307015"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5943" marR="0" lvl="4" indent="-295839"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131" marR="0" lvl="5"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320" marR="0" lvl="6"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509" marR="0" lvl="7"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697" marR="0" lvl="8"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44" name="Google Shape;44;p10"/>
          <p:cNvSpPr txBox="1">
            <a:spLocks noGrp="1"/>
          </p:cNvSpPr>
          <p:nvPr>
            <p:ph type="body" idx="3"/>
          </p:nvPr>
        </p:nvSpPr>
        <p:spPr>
          <a:xfrm>
            <a:off x="4645039" y="1151341"/>
            <a:ext cx="4041775" cy="479822"/>
          </a:xfrm>
          <a:prstGeom prst="rect">
            <a:avLst/>
          </a:prstGeom>
          <a:noFill/>
          <a:ln>
            <a:noFill/>
          </a:ln>
        </p:spPr>
        <p:txBody>
          <a:bodyPr spcFirstLastPara="1" wrap="square" lIns="91425" tIns="45700" rIns="91425" bIns="45700" anchor="b" anchorCtr="0"/>
          <a:lstStyle>
            <a:lvl1pPr marL="457189" marR="0" lvl="0" indent="-228594"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377" marR="0" lvl="1" indent="-228594"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566" marR="0" lvl="2" indent="-228594" algn="l" rtl="0">
              <a:spcBef>
                <a:spcPts val="317"/>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754" marR="0" lvl="3" indent="-228594" algn="l" rtl="0">
              <a:spcBef>
                <a:spcPts val="283"/>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5943" marR="0" lvl="4" indent="-228594" algn="l" rtl="0">
              <a:spcBef>
                <a:spcPts val="283"/>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131" marR="0" lvl="5"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320" marR="0" lvl="6"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509" marR="0" lvl="7"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697" marR="0" lvl="8" indent="-228594" algn="l" rtl="0">
              <a:spcBef>
                <a:spcPts val="283"/>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4"/>
          </p:nvPr>
        </p:nvSpPr>
        <p:spPr>
          <a:xfrm>
            <a:off x="4645039" y="1631156"/>
            <a:ext cx="4041775" cy="2963466"/>
          </a:xfrm>
          <a:prstGeom prst="rect">
            <a:avLst/>
          </a:prstGeom>
          <a:noFill/>
          <a:ln>
            <a:noFill/>
          </a:ln>
        </p:spPr>
        <p:txBody>
          <a:bodyPr spcFirstLastPara="1" wrap="square" lIns="91425" tIns="45700" rIns="91425" bIns="45700" anchor="t" anchorCtr="0"/>
          <a:lstStyle>
            <a:lvl1pPr marL="457189" marR="0" lvl="0" indent="-340669"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377" marR="0" lvl="1" indent="-329429" algn="l" rtl="0">
              <a:spcBef>
                <a:spcPts val="317"/>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566" marR="0" lvl="2" indent="-318253" algn="l" rtl="0">
              <a:spcBef>
                <a:spcPts val="283"/>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754" marR="0" lvl="3" indent="-307015"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5943" marR="0" lvl="4" indent="-295839"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131" marR="0" lvl="5"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320" marR="0" lvl="6"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509" marR="0" lvl="7"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697" marR="0" lvl="8" indent="-318253" algn="l" rtl="0">
              <a:spcBef>
                <a:spcPts val="283"/>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457208" y="204799"/>
            <a:ext cx="3008313" cy="8715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13"/>
          <p:cNvSpPr txBox="1">
            <a:spLocks noGrp="1"/>
          </p:cNvSpPr>
          <p:nvPr>
            <p:ph type="body" idx="1"/>
          </p:nvPr>
        </p:nvSpPr>
        <p:spPr>
          <a:xfrm>
            <a:off x="3575050" y="204802"/>
            <a:ext cx="5111750" cy="4389835"/>
          </a:xfrm>
          <a:prstGeom prst="rect">
            <a:avLst/>
          </a:prstGeom>
          <a:noFill/>
          <a:ln>
            <a:noFill/>
          </a:ln>
        </p:spPr>
        <p:txBody>
          <a:bodyPr spcFirstLastPara="1" wrap="square" lIns="91425" tIns="45700" rIns="91425" bIns="45700" anchor="t" anchorCtr="0"/>
          <a:lstStyle>
            <a:lvl1pPr marL="457189" marR="0" lvl="0" indent="-340669"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377" marR="0" lvl="1" indent="-329429" algn="l" rtl="0">
              <a:spcBef>
                <a:spcPts val="317"/>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566" marR="0" lvl="2" indent="-318253" algn="l" rtl="0">
              <a:spcBef>
                <a:spcPts val="283"/>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754" marR="0" lvl="3" indent="-307015"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5943" marR="0" lvl="4" indent="-295839"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131" marR="0" lvl="5"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320" marR="0" lvl="6"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509" marR="0" lvl="7"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697" marR="0" lvl="8" indent="-340669"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2"/>
          </p:nvPr>
        </p:nvSpPr>
        <p:spPr>
          <a:xfrm>
            <a:off x="457208" y="1076328"/>
            <a:ext cx="3008313" cy="3518297"/>
          </a:xfrm>
          <a:prstGeom prst="rect">
            <a:avLst/>
          </a:prstGeom>
          <a:noFill/>
          <a:ln>
            <a:noFill/>
          </a:ln>
        </p:spPr>
        <p:txBody>
          <a:bodyPr spcFirstLastPara="1" wrap="square" lIns="91425" tIns="45700" rIns="91425" bIns="45700" anchor="t" anchorCtr="0"/>
          <a:lstStyle>
            <a:lvl1pPr marL="457189" marR="0" lvl="0" indent="-228594"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377" marR="0" lvl="1" indent="-228594"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566" marR="0" lvl="2" indent="-228594" algn="l" rtl="0">
              <a:spcBef>
                <a:spcPts val="176"/>
              </a:spcBef>
              <a:spcAft>
                <a:spcPts val="0"/>
              </a:spcAft>
              <a:buClr>
                <a:schemeClr val="dk1"/>
              </a:buClr>
              <a:buSzPts val="882"/>
              <a:buFont typeface="Arial"/>
              <a:buNone/>
              <a:defRPr sz="883" b="0" i="0" u="none" strike="noStrike" cap="none">
                <a:solidFill>
                  <a:schemeClr val="dk1"/>
                </a:solidFill>
                <a:latin typeface="Helvetica Neue"/>
                <a:ea typeface="Helvetica Neue"/>
                <a:cs typeface="Helvetica Neue"/>
                <a:sym typeface="Helvetica Neue"/>
              </a:defRPr>
            </a:lvl3pPr>
            <a:lvl4pPr marL="1828754" marR="0" lvl="3" indent="-228594" algn="l" rtl="0">
              <a:spcBef>
                <a:spcPts val="159"/>
              </a:spcBef>
              <a:spcAft>
                <a:spcPts val="0"/>
              </a:spcAft>
              <a:buClr>
                <a:schemeClr val="dk1"/>
              </a:buClr>
              <a:buSzPts val="794"/>
              <a:buFont typeface="Arial"/>
              <a:buNone/>
              <a:defRPr sz="795" b="0" i="0" u="none" strike="noStrike" cap="none">
                <a:solidFill>
                  <a:schemeClr val="dk1"/>
                </a:solidFill>
                <a:latin typeface="Helvetica Neue"/>
                <a:ea typeface="Helvetica Neue"/>
                <a:cs typeface="Helvetica Neue"/>
                <a:sym typeface="Helvetica Neue"/>
              </a:defRPr>
            </a:lvl4pPr>
            <a:lvl5pPr marL="2285943" marR="0" lvl="4" indent="-228594" algn="l" rtl="0">
              <a:spcBef>
                <a:spcPts val="159"/>
              </a:spcBef>
              <a:spcAft>
                <a:spcPts val="0"/>
              </a:spcAft>
              <a:buClr>
                <a:schemeClr val="dk1"/>
              </a:buClr>
              <a:buSzPts val="794"/>
              <a:buFont typeface="Arial"/>
              <a:buNone/>
              <a:defRPr sz="795" b="0" i="0" u="none" strike="noStrike" cap="none">
                <a:solidFill>
                  <a:schemeClr val="dk1"/>
                </a:solidFill>
                <a:latin typeface="Helvetica Neue"/>
                <a:ea typeface="Helvetica Neue"/>
                <a:cs typeface="Helvetica Neue"/>
                <a:sym typeface="Helvetica Neue"/>
              </a:defRPr>
            </a:lvl5pPr>
            <a:lvl6pPr marL="2743131" marR="0" lvl="5"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6pPr>
            <a:lvl7pPr marL="3200320" marR="0" lvl="6"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7pPr>
            <a:lvl8pPr marL="3657509" marR="0" lvl="7"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8pPr>
            <a:lvl9pPr marL="4114697" marR="0" lvl="8"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792288" y="3600462"/>
            <a:ext cx="5486400" cy="4250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4"/>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5"/>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9"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1"/>
          </p:nvPr>
        </p:nvSpPr>
        <p:spPr>
          <a:xfrm>
            <a:off x="1792288" y="4025516"/>
            <a:ext cx="5486400" cy="603647"/>
          </a:xfrm>
          <a:prstGeom prst="rect">
            <a:avLst/>
          </a:prstGeom>
          <a:noFill/>
          <a:ln>
            <a:noFill/>
          </a:ln>
        </p:spPr>
        <p:txBody>
          <a:bodyPr spcFirstLastPara="1" wrap="square" lIns="91425" tIns="45700" rIns="91425" bIns="45700" anchor="t" anchorCtr="0"/>
          <a:lstStyle>
            <a:lvl1pPr marL="457189" marR="0" lvl="0" indent="-228594"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377" marR="0" lvl="1" indent="-228594"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566" marR="0" lvl="2" indent="-228594" algn="l" rtl="0">
              <a:spcBef>
                <a:spcPts val="176"/>
              </a:spcBef>
              <a:spcAft>
                <a:spcPts val="0"/>
              </a:spcAft>
              <a:buClr>
                <a:schemeClr val="dk1"/>
              </a:buClr>
              <a:buSzPts val="882"/>
              <a:buFont typeface="Arial"/>
              <a:buNone/>
              <a:defRPr sz="883" b="0" i="0" u="none" strike="noStrike" cap="none">
                <a:solidFill>
                  <a:schemeClr val="dk1"/>
                </a:solidFill>
                <a:latin typeface="Helvetica Neue"/>
                <a:ea typeface="Helvetica Neue"/>
                <a:cs typeface="Helvetica Neue"/>
                <a:sym typeface="Helvetica Neue"/>
              </a:defRPr>
            </a:lvl3pPr>
            <a:lvl4pPr marL="1828754" marR="0" lvl="3" indent="-228594" algn="l" rtl="0">
              <a:spcBef>
                <a:spcPts val="159"/>
              </a:spcBef>
              <a:spcAft>
                <a:spcPts val="0"/>
              </a:spcAft>
              <a:buClr>
                <a:schemeClr val="dk1"/>
              </a:buClr>
              <a:buSzPts val="794"/>
              <a:buFont typeface="Arial"/>
              <a:buNone/>
              <a:defRPr sz="795" b="0" i="0" u="none" strike="noStrike" cap="none">
                <a:solidFill>
                  <a:schemeClr val="dk1"/>
                </a:solidFill>
                <a:latin typeface="Helvetica Neue"/>
                <a:ea typeface="Helvetica Neue"/>
                <a:cs typeface="Helvetica Neue"/>
                <a:sym typeface="Helvetica Neue"/>
              </a:defRPr>
            </a:lvl4pPr>
            <a:lvl5pPr marL="2285943" marR="0" lvl="4" indent="-228594" algn="l" rtl="0">
              <a:spcBef>
                <a:spcPts val="159"/>
              </a:spcBef>
              <a:spcAft>
                <a:spcPts val="0"/>
              </a:spcAft>
              <a:buClr>
                <a:schemeClr val="dk1"/>
              </a:buClr>
              <a:buSzPts val="794"/>
              <a:buFont typeface="Arial"/>
              <a:buNone/>
              <a:defRPr sz="795" b="0" i="0" u="none" strike="noStrike" cap="none">
                <a:solidFill>
                  <a:schemeClr val="dk1"/>
                </a:solidFill>
                <a:latin typeface="Helvetica Neue"/>
                <a:ea typeface="Helvetica Neue"/>
                <a:cs typeface="Helvetica Neue"/>
                <a:sym typeface="Helvetica Neue"/>
              </a:defRPr>
            </a:lvl5pPr>
            <a:lvl6pPr marL="2743131" marR="0" lvl="5"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6pPr>
            <a:lvl7pPr marL="3200320" marR="0" lvl="6"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7pPr>
            <a:lvl8pPr marL="3657509" marR="0" lvl="7"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8pPr>
            <a:lvl9pPr marL="4114697" marR="0" lvl="8" indent="-228594" algn="l" rtl="0">
              <a:spcBef>
                <a:spcPts val="159"/>
              </a:spcBef>
              <a:spcAft>
                <a:spcPts val="0"/>
              </a:spcAft>
              <a:buClr>
                <a:schemeClr val="dk1"/>
              </a:buClr>
              <a:buSzPts val="794"/>
              <a:buFont typeface="Arial"/>
              <a:buNone/>
              <a:defRPr sz="795"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8" name="Picture 7">
            <a:extLst>
              <a:ext uri="{FF2B5EF4-FFF2-40B4-BE49-F238E27FC236}">
                <a16:creationId xmlns:a16="http://schemas.microsoft.com/office/drawing/2014/main" id="{060BF0FC-761A-8F43-A5DF-B3C95E709ECC}"/>
              </a:ext>
            </a:extLst>
          </p:cNvPr>
          <p:cNvPicPr>
            <a:picLocks noChangeAspect="1"/>
          </p:cNvPicPr>
          <p:nvPr userDrawn="1"/>
        </p:nvPicPr>
        <p:blipFill rotWithShape="1">
          <a:blip r:embed="rId3"/>
          <a:srcRect l="5651" r="5897"/>
          <a:stretch/>
        </p:blipFill>
        <p:spPr>
          <a:xfrm>
            <a:off x="0" y="1866"/>
            <a:ext cx="9144000" cy="5169373"/>
          </a:xfrm>
          <a:prstGeom prst="rect">
            <a:avLst/>
          </a:prstGeom>
        </p:spPr>
      </p:pic>
      <p:sp>
        <p:nvSpPr>
          <p:cNvPr id="16" name="Google Shape;16;p3"/>
          <p:cNvSpPr/>
          <p:nvPr/>
        </p:nvSpPr>
        <p:spPr>
          <a:xfrm>
            <a:off x="0" y="1392739"/>
            <a:ext cx="9142681" cy="1687169"/>
          </a:xfrm>
          <a:prstGeom prst="rect">
            <a:avLst/>
          </a:prstGeom>
          <a:solidFill>
            <a:schemeClr val="dk1">
              <a:alpha val="8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7" name="Google Shape;17;p3"/>
          <p:cNvSpPr/>
          <p:nvPr/>
        </p:nvSpPr>
        <p:spPr>
          <a:xfrm>
            <a:off x="0" y="3478988"/>
            <a:ext cx="9144000" cy="1687275"/>
          </a:xfrm>
          <a:prstGeom prst="rect">
            <a:avLst/>
          </a:pr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18" name="Google Shape;18;p3"/>
          <p:cNvPicPr preferRelativeResize="0"/>
          <p:nvPr/>
        </p:nvPicPr>
        <p:blipFill rotWithShape="1">
          <a:blip r:embed="rId4">
            <a:alphaModFix/>
          </a:blip>
          <a:srcRect/>
          <a:stretch/>
        </p:blipFill>
        <p:spPr>
          <a:xfrm>
            <a:off x="281463" y="4417489"/>
            <a:ext cx="1349629" cy="372834"/>
          </a:xfrm>
          <a:prstGeom prst="rect">
            <a:avLst/>
          </a:prstGeom>
          <a:noFill/>
          <a:ln>
            <a:noFill/>
          </a:ln>
        </p:spPr>
      </p:pic>
      <p:pic>
        <p:nvPicPr>
          <p:cNvPr id="19" name="Google Shape;19;p3"/>
          <p:cNvPicPr preferRelativeResize="0"/>
          <p:nvPr/>
        </p:nvPicPr>
        <p:blipFill>
          <a:blip r:embed="rId5">
            <a:alphaModFix/>
          </a:blip>
          <a:stretch>
            <a:fillRect/>
          </a:stretch>
        </p:blipFill>
        <p:spPr>
          <a:xfrm>
            <a:off x="8241957" y="4367996"/>
            <a:ext cx="528249" cy="471825"/>
          </a:xfrm>
          <a:prstGeom prst="rect">
            <a:avLst/>
          </a:prstGeom>
          <a:noFill/>
          <a:ln>
            <a:noFill/>
          </a:ln>
        </p:spPr>
      </p:pic>
      <p:sp>
        <p:nvSpPr>
          <p:cNvPr id="7" name="Google Shape;20;p4">
            <a:extLst>
              <a:ext uri="{FF2B5EF4-FFF2-40B4-BE49-F238E27FC236}">
                <a16:creationId xmlns:a16="http://schemas.microsoft.com/office/drawing/2014/main" id="{D7FDFFDC-1D7A-664F-86D5-57CE532AC4CF}"/>
              </a:ext>
            </a:extLst>
          </p:cNvPr>
          <p:cNvSpPr/>
          <p:nvPr userDrawn="1"/>
        </p:nvSpPr>
        <p:spPr>
          <a:xfrm>
            <a:off x="1175" y="4989152"/>
            <a:ext cx="9142800" cy="177075"/>
          </a:xfrm>
          <a:prstGeom prst="rect">
            <a:avLst/>
          </a:prstGeom>
          <a:solidFill>
            <a:srgbClr val="1A6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 name="Google Shape;21;p4">
            <a:extLst>
              <a:ext uri="{FF2B5EF4-FFF2-40B4-BE49-F238E27FC236}">
                <a16:creationId xmlns:a16="http://schemas.microsoft.com/office/drawing/2014/main" id="{E2DB44F4-BF55-034B-901F-8B4BFA816955}"/>
              </a:ext>
            </a:extLst>
          </p:cNvPr>
          <p:cNvSpPr txBox="1"/>
          <p:nvPr userDrawn="1"/>
        </p:nvSpPr>
        <p:spPr>
          <a:xfrm>
            <a:off x="503275" y="5011877"/>
            <a:ext cx="8136300" cy="13162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600" dirty="0">
              <a:solidFill>
                <a:srgbClr val="FFFFFF"/>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9">
            <a:alphaModFix/>
          </a:blip>
          <a:srcRect t="-543" b="65217"/>
          <a:stretch/>
        </p:blipFill>
        <p:spPr>
          <a:xfrm>
            <a:off x="2" y="4658971"/>
            <a:ext cx="9144000" cy="484532"/>
          </a:xfrm>
          <a:prstGeom prst="rect">
            <a:avLst/>
          </a:prstGeom>
          <a:noFill/>
          <a:ln>
            <a:noFill/>
          </a:ln>
        </p:spPr>
      </p:pic>
      <p:sp>
        <p:nvSpPr>
          <p:cNvPr id="23" name="Google Shape;23;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5"/>
          <p:cNvSpPr txBox="1">
            <a:spLocks noGrp="1"/>
          </p:cNvSpPr>
          <p:nvPr>
            <p:ph type="body" idx="1"/>
          </p:nvPr>
        </p:nvSpPr>
        <p:spPr>
          <a:xfrm>
            <a:off x="457200" y="1200154"/>
            <a:ext cx="8229600" cy="3239053"/>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cxnSp>
        <p:nvCxnSpPr>
          <p:cNvPr id="25" name="Google Shape;25;p5"/>
          <p:cNvCxnSpPr/>
          <p:nvPr/>
        </p:nvCxnSpPr>
        <p:spPr>
          <a:xfrm>
            <a:off x="1152639" y="4756793"/>
            <a:ext cx="0" cy="291150"/>
          </a:xfrm>
          <a:prstGeom prst="straightConnector1">
            <a:avLst/>
          </a:prstGeom>
          <a:noFill/>
          <a:ln w="22225" cap="flat" cmpd="sng">
            <a:solidFill>
              <a:srgbClr val="FFFFFF"/>
            </a:solidFill>
            <a:prstDash val="solid"/>
            <a:round/>
            <a:headEnd type="none" w="sm" len="sm"/>
            <a:tailEnd type="none" w="sm" len="sm"/>
          </a:ln>
        </p:spPr>
      </p:cxnSp>
      <p:pic>
        <p:nvPicPr>
          <p:cNvPr id="26" name="Google Shape;26;p5"/>
          <p:cNvPicPr preferRelativeResize="0"/>
          <p:nvPr/>
        </p:nvPicPr>
        <p:blipFill>
          <a:blip r:embed="rId10">
            <a:alphaModFix/>
          </a:blip>
          <a:stretch>
            <a:fillRect/>
          </a:stretch>
        </p:blipFill>
        <p:spPr>
          <a:xfrm>
            <a:off x="396374" y="4756800"/>
            <a:ext cx="615776" cy="2911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657" r:id="rId6"/>
    <p:sldLayoutId id="2147483658" r:id="rId7"/>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5"/>
          <p:cNvSpPr/>
          <p:nvPr/>
        </p:nvSpPr>
        <p:spPr>
          <a:xfrm>
            <a:off x="0" y="1704453"/>
            <a:ext cx="9144000" cy="553999"/>
          </a:xfrm>
          <a:prstGeom prst="rect">
            <a:avLst/>
          </a:prstGeom>
          <a:noFill/>
          <a:ln>
            <a:noFill/>
          </a:ln>
        </p:spPr>
        <p:txBody>
          <a:bodyPr spcFirstLastPara="1" wrap="square" lIns="91425" tIns="45700" rIns="91425" bIns="45700" anchor="t" anchorCtr="0">
            <a:noAutofit/>
          </a:bodyPr>
          <a:lstStyle/>
          <a:p>
            <a:pPr algn="ctr"/>
            <a:r>
              <a:rPr lang="en-US"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Sensitivity of stratospheric ozone changes to stratospheric aerosol geoengineering”</a:t>
            </a:r>
            <a:endParaRPr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5" name="Google Shape;135;p35"/>
          <p:cNvSpPr txBox="1"/>
          <p:nvPr/>
        </p:nvSpPr>
        <p:spPr>
          <a:xfrm>
            <a:off x="2650940" y="4164263"/>
            <a:ext cx="3433800" cy="367200"/>
          </a:xfrm>
          <a:prstGeom prst="rect">
            <a:avLst/>
          </a:prstGeom>
          <a:noFill/>
          <a:ln>
            <a:noFill/>
          </a:ln>
        </p:spPr>
        <p:txBody>
          <a:bodyPr spcFirstLastPara="1" wrap="square" lIns="91425" tIns="45700" rIns="91425" bIns="45700" anchor="t" anchorCtr="0">
            <a:noAutofit/>
          </a:bodyPr>
          <a:lstStyle/>
          <a:p>
            <a:pPr algn="ctr">
              <a:buClr>
                <a:srgbClr val="FFFFFF"/>
              </a:buClr>
              <a:buSzPts val="1400"/>
            </a:pPr>
            <a:r>
              <a:rPr lang="en-US" b="1" dirty="0">
                <a:solidFill>
                  <a:srgbClr val="434343"/>
                </a:solidFill>
                <a:latin typeface="Helvetica Neue"/>
                <a:ea typeface="Helvetica Neue"/>
                <a:cs typeface="Helvetica Neue"/>
                <a:sym typeface="Helvetica Neue"/>
              </a:rPr>
              <a:t>June 12, 2019</a:t>
            </a:r>
            <a:endParaRPr dirty="0">
              <a:solidFill>
                <a:srgbClr val="434343"/>
              </a:solidFill>
            </a:endParaRPr>
          </a:p>
        </p:txBody>
      </p:sp>
      <p:sp>
        <p:nvSpPr>
          <p:cNvPr id="136" name="Google Shape;136;p35"/>
          <p:cNvSpPr/>
          <p:nvPr/>
        </p:nvSpPr>
        <p:spPr>
          <a:xfrm>
            <a:off x="2791900" y="3493754"/>
            <a:ext cx="3151800" cy="677100"/>
          </a:xfrm>
          <a:prstGeom prst="rect">
            <a:avLst/>
          </a:prstGeom>
          <a:noFill/>
          <a:ln>
            <a:noFill/>
          </a:ln>
        </p:spPr>
        <p:txBody>
          <a:bodyPr spcFirstLastPara="1" wrap="square" lIns="91425" tIns="45700" rIns="91425" bIns="45700" anchor="t" anchorCtr="0">
            <a:noAutofit/>
          </a:bodyPr>
          <a:lstStyle/>
          <a:p>
            <a:pPr algn="ctr"/>
            <a:r>
              <a:rPr lang="en-US" sz="2000" b="1" i="1" dirty="0">
                <a:solidFill>
                  <a:srgbClr val="434343"/>
                </a:solidFill>
                <a:latin typeface="Helvetica Neue"/>
                <a:ea typeface="Helvetica Neue"/>
                <a:cs typeface="Helvetica Neue"/>
                <a:sym typeface="Helvetica Neue"/>
              </a:rPr>
              <a:t>Simone </a:t>
            </a:r>
            <a:r>
              <a:rPr lang="en-US" sz="2000" b="1" i="1" dirty="0" err="1">
                <a:solidFill>
                  <a:srgbClr val="434343"/>
                </a:solidFill>
                <a:latin typeface="Helvetica Neue"/>
                <a:ea typeface="Helvetica Neue"/>
                <a:cs typeface="Helvetica Neue"/>
                <a:sym typeface="Helvetica Neue"/>
              </a:rPr>
              <a:t>Tilmes</a:t>
            </a:r>
            <a:r>
              <a:rPr lang="en-US" sz="2000" i="1" dirty="0">
                <a:solidFill>
                  <a:srgbClr val="434343"/>
                </a:solidFill>
                <a:latin typeface="Helvetica Neue"/>
                <a:ea typeface="Helvetica Neue"/>
                <a:cs typeface="Helvetica Neue"/>
                <a:sym typeface="Helvetica Neue"/>
              </a:rPr>
              <a:t> </a:t>
            </a:r>
            <a:endParaRPr dirty="0">
              <a:solidFill>
                <a:srgbClr val="434343"/>
              </a:solidFill>
            </a:endParaRPr>
          </a:p>
          <a:p>
            <a:pPr algn="ctr"/>
            <a:r>
              <a:rPr lang="en-US" sz="1800" i="1" dirty="0">
                <a:solidFill>
                  <a:srgbClr val="434343"/>
                </a:solidFill>
                <a:latin typeface="Helvetica Neue"/>
                <a:ea typeface="Helvetica Neue"/>
                <a:cs typeface="Helvetica Neue"/>
                <a:sym typeface="Helvetica Neue"/>
              </a:rPr>
              <a:t>ACOM Project Scientist II</a:t>
            </a:r>
            <a:endParaRPr dirty="0">
              <a:solidFill>
                <a:srgbClr val="43434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Evaluation WACCM: Surface Temperature</a:t>
            </a:r>
            <a:endParaRPr sz="2800" dirty="0">
              <a:solidFill>
                <a:schemeClr val="bg1"/>
              </a:solidFill>
            </a:endParaRPr>
          </a:p>
        </p:txBody>
      </p:sp>
      <p:sp>
        <p:nvSpPr>
          <p:cNvPr id="13" name="Rectangle 12"/>
          <p:cNvSpPr/>
          <p:nvPr/>
        </p:nvSpPr>
        <p:spPr>
          <a:xfrm>
            <a:off x="191323" y="2278249"/>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343726" y="3619527"/>
            <a:ext cx="4572000" cy="523220"/>
          </a:xfrm>
          <a:prstGeom prst="rect">
            <a:avLst/>
          </a:prstGeom>
        </p:spPr>
        <p:txBody>
          <a:bodyPr>
            <a:spAutoFit/>
          </a:bodyPr>
          <a:lstStyle/>
          <a:p>
            <a:endParaRPr lang="en-US" sz="1200" dirty="0"/>
          </a:p>
          <a:p>
            <a:endParaRPr lang="en-US" sz="1600" b="1" i="1" dirty="0"/>
          </a:p>
        </p:txBody>
      </p:sp>
      <p:sp>
        <p:nvSpPr>
          <p:cNvPr id="7" name="Rectangle 6">
            <a:extLst>
              <a:ext uri="{FF2B5EF4-FFF2-40B4-BE49-F238E27FC236}">
                <a16:creationId xmlns:a16="http://schemas.microsoft.com/office/drawing/2014/main" id="{7634BFA3-D1C8-7A45-8347-9994BFA1AB55}"/>
              </a:ext>
            </a:extLst>
          </p:cNvPr>
          <p:cNvSpPr/>
          <p:nvPr/>
        </p:nvSpPr>
        <p:spPr>
          <a:xfrm>
            <a:off x="191323" y="2278249"/>
            <a:ext cx="4572000" cy="523220"/>
          </a:xfrm>
          <a:prstGeom prst="rect">
            <a:avLst/>
          </a:prstGeom>
        </p:spPr>
        <p:txBody>
          <a:bodyPr>
            <a:spAutoFit/>
          </a:bodyPr>
          <a:lstStyle/>
          <a:p>
            <a:endParaRPr lang="en-US" sz="1200" dirty="0"/>
          </a:p>
          <a:p>
            <a:endParaRPr lang="en-US" sz="1600" b="1" i="1" dirty="0"/>
          </a:p>
        </p:txBody>
      </p:sp>
      <p:sp>
        <p:nvSpPr>
          <p:cNvPr id="8" name="Rectangle 7">
            <a:extLst>
              <a:ext uri="{FF2B5EF4-FFF2-40B4-BE49-F238E27FC236}">
                <a16:creationId xmlns:a16="http://schemas.microsoft.com/office/drawing/2014/main" id="{7793C496-7D1D-FD44-8C2E-4AADBE9429B8}"/>
              </a:ext>
            </a:extLst>
          </p:cNvPr>
          <p:cNvSpPr/>
          <p:nvPr/>
        </p:nvSpPr>
        <p:spPr>
          <a:xfrm>
            <a:off x="343726" y="3619527"/>
            <a:ext cx="4572000" cy="523220"/>
          </a:xfrm>
          <a:prstGeom prst="rect">
            <a:avLst/>
          </a:prstGeom>
        </p:spPr>
        <p:txBody>
          <a:bodyPr>
            <a:spAutoFit/>
          </a:bodyPr>
          <a:lstStyle/>
          <a:p>
            <a:endParaRPr lang="en-US" sz="1200" dirty="0"/>
          </a:p>
          <a:p>
            <a:endParaRPr lang="en-US" sz="1600" b="1" i="1" dirty="0"/>
          </a:p>
        </p:txBody>
      </p:sp>
      <p:sp>
        <p:nvSpPr>
          <p:cNvPr id="9" name="Text Placeholder 1">
            <a:extLst>
              <a:ext uri="{FF2B5EF4-FFF2-40B4-BE49-F238E27FC236}">
                <a16:creationId xmlns:a16="http://schemas.microsoft.com/office/drawing/2014/main" id="{77FFB8CD-BA8C-8C48-A7BC-4B61BD6D2BC7}"/>
              </a:ext>
            </a:extLst>
          </p:cNvPr>
          <p:cNvSpPr txBox="1">
            <a:spLocks/>
          </p:cNvSpPr>
          <p:nvPr/>
        </p:nvSpPr>
        <p:spPr>
          <a:xfrm>
            <a:off x="6351278" y="3923293"/>
            <a:ext cx="4023385" cy="51771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400" i="1" dirty="0" err="1">
                <a:solidFill>
                  <a:schemeClr val="bg2"/>
                </a:solidFill>
              </a:rPr>
              <a:t>Gettelman</a:t>
            </a:r>
            <a:r>
              <a:rPr lang="en-US" sz="1400" i="1" dirty="0">
                <a:solidFill>
                  <a:schemeClr val="bg2"/>
                </a:solidFill>
              </a:rPr>
              <a:t> et al., submitted</a:t>
            </a:r>
          </a:p>
          <a:p>
            <a:pPr marL="94104" indent="0">
              <a:buNone/>
            </a:pPr>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p:txBody>
      </p:sp>
      <p:pic>
        <p:nvPicPr>
          <p:cNvPr id="10" name="Picture 9">
            <a:extLst>
              <a:ext uri="{FF2B5EF4-FFF2-40B4-BE49-F238E27FC236}">
                <a16:creationId xmlns:a16="http://schemas.microsoft.com/office/drawing/2014/main" id="{A747963B-1E3D-194F-B4BA-9E9E6B79687C}"/>
              </a:ext>
            </a:extLst>
          </p:cNvPr>
          <p:cNvPicPr>
            <a:picLocks noChangeAspect="1"/>
          </p:cNvPicPr>
          <p:nvPr/>
        </p:nvPicPr>
        <p:blipFill>
          <a:blip r:embed="rId3"/>
          <a:stretch>
            <a:fillRect/>
          </a:stretch>
        </p:blipFill>
        <p:spPr>
          <a:xfrm>
            <a:off x="4320103" y="938778"/>
            <a:ext cx="4488257" cy="3092943"/>
          </a:xfrm>
          <a:prstGeom prst="rect">
            <a:avLst/>
          </a:prstGeom>
        </p:spPr>
      </p:pic>
      <p:pic>
        <p:nvPicPr>
          <p:cNvPr id="11" name="Picture 10">
            <a:extLst>
              <a:ext uri="{FF2B5EF4-FFF2-40B4-BE49-F238E27FC236}">
                <a16:creationId xmlns:a16="http://schemas.microsoft.com/office/drawing/2014/main" id="{39B4EE6B-966D-B749-AB84-F0560ACD511C}"/>
              </a:ext>
            </a:extLst>
          </p:cNvPr>
          <p:cNvPicPr>
            <a:picLocks noChangeAspect="1"/>
          </p:cNvPicPr>
          <p:nvPr/>
        </p:nvPicPr>
        <p:blipFill>
          <a:blip r:embed="rId4"/>
          <a:stretch>
            <a:fillRect/>
          </a:stretch>
        </p:blipFill>
        <p:spPr>
          <a:xfrm>
            <a:off x="24941" y="878563"/>
            <a:ext cx="4051733" cy="3264184"/>
          </a:xfrm>
          <a:prstGeom prst="rect">
            <a:avLst/>
          </a:prstGeom>
        </p:spPr>
      </p:pic>
      <p:sp>
        <p:nvSpPr>
          <p:cNvPr id="12" name="Text Placeholder 1">
            <a:extLst>
              <a:ext uri="{FF2B5EF4-FFF2-40B4-BE49-F238E27FC236}">
                <a16:creationId xmlns:a16="http://schemas.microsoft.com/office/drawing/2014/main" id="{F0621F1E-3FC7-D249-AA63-67090C6825C4}"/>
              </a:ext>
            </a:extLst>
          </p:cNvPr>
          <p:cNvSpPr txBox="1">
            <a:spLocks/>
          </p:cNvSpPr>
          <p:nvPr/>
        </p:nvSpPr>
        <p:spPr>
          <a:xfrm>
            <a:off x="2838658" y="3954732"/>
            <a:ext cx="4023385" cy="51771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400" i="1" dirty="0">
                <a:solidFill>
                  <a:schemeClr val="bg2"/>
                </a:solidFill>
              </a:rPr>
              <a:t>Mills et al., 2017</a:t>
            </a:r>
          </a:p>
          <a:p>
            <a:pPr marL="94104" indent="0">
              <a:buNone/>
            </a:pPr>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p:txBody>
      </p:sp>
      <p:sp>
        <p:nvSpPr>
          <p:cNvPr id="15" name="Text Placeholder 1">
            <a:extLst>
              <a:ext uri="{FF2B5EF4-FFF2-40B4-BE49-F238E27FC236}">
                <a16:creationId xmlns:a16="http://schemas.microsoft.com/office/drawing/2014/main" id="{254D4CF5-9295-BC49-B891-03F1B5725B1A}"/>
              </a:ext>
            </a:extLst>
          </p:cNvPr>
          <p:cNvSpPr txBox="1">
            <a:spLocks/>
          </p:cNvSpPr>
          <p:nvPr/>
        </p:nvSpPr>
        <p:spPr>
          <a:xfrm>
            <a:off x="1031460" y="710238"/>
            <a:ext cx="4023385" cy="51771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b="1" dirty="0">
                <a:solidFill>
                  <a:schemeClr val="bg2"/>
                </a:solidFill>
              </a:rPr>
              <a:t>WACCM (CAM5.4)</a:t>
            </a:r>
          </a:p>
          <a:p>
            <a:pPr marL="94104" indent="0">
              <a:buNone/>
            </a:pPr>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p:txBody>
      </p:sp>
      <p:sp>
        <p:nvSpPr>
          <p:cNvPr id="16" name="Text Placeholder 1">
            <a:extLst>
              <a:ext uri="{FF2B5EF4-FFF2-40B4-BE49-F238E27FC236}">
                <a16:creationId xmlns:a16="http://schemas.microsoft.com/office/drawing/2014/main" id="{171A3DF0-912F-A240-A0E9-A2025F456B95}"/>
              </a:ext>
            </a:extLst>
          </p:cNvPr>
          <p:cNvSpPr txBox="1">
            <a:spLocks/>
          </p:cNvSpPr>
          <p:nvPr/>
        </p:nvSpPr>
        <p:spPr>
          <a:xfrm>
            <a:off x="6116147" y="692853"/>
            <a:ext cx="4023385" cy="51771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b="1" dirty="0">
                <a:solidFill>
                  <a:schemeClr val="bg2"/>
                </a:solidFill>
              </a:rPr>
              <a:t>WACCM6</a:t>
            </a: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p:txBody>
      </p:sp>
    </p:spTree>
    <p:extLst>
      <p:ext uri="{BB962C8B-B14F-4D97-AF65-F5344CB8AC3E}">
        <p14:creationId xmlns:p14="http://schemas.microsoft.com/office/powerpoint/2010/main" val="178570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8"/>
            <a:ext cx="8229600" cy="457421"/>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Geoengineering with Feedback Control</a:t>
            </a:r>
            <a:endParaRPr sz="2800" dirty="0">
              <a:solidFill>
                <a:schemeClr val="bg1"/>
              </a:solidFill>
            </a:endParaRPr>
          </a:p>
        </p:txBody>
      </p:sp>
      <p:sp>
        <p:nvSpPr>
          <p:cNvPr id="17" name="Rectangle 16">
            <a:extLst>
              <a:ext uri="{FF2B5EF4-FFF2-40B4-BE49-F238E27FC236}">
                <a16:creationId xmlns:a16="http://schemas.microsoft.com/office/drawing/2014/main" id="{75318924-7F67-5E4B-B7E6-FB3C905D9381}"/>
              </a:ext>
            </a:extLst>
          </p:cNvPr>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20" name="Rectangle 19">
            <a:extLst>
              <a:ext uri="{FF2B5EF4-FFF2-40B4-BE49-F238E27FC236}">
                <a16:creationId xmlns:a16="http://schemas.microsoft.com/office/drawing/2014/main" id="{8D485E56-53E4-4E46-966D-1036849F78CD}"/>
              </a:ext>
            </a:extLst>
          </p:cNvPr>
          <p:cNvSpPr/>
          <p:nvPr/>
        </p:nvSpPr>
        <p:spPr>
          <a:xfrm>
            <a:off x="401915" y="3453273"/>
            <a:ext cx="4572000" cy="523220"/>
          </a:xfrm>
          <a:prstGeom prst="rect">
            <a:avLst/>
          </a:prstGeom>
        </p:spPr>
        <p:txBody>
          <a:bodyPr>
            <a:spAutoFit/>
          </a:bodyPr>
          <a:lstStyle/>
          <a:p>
            <a:endParaRPr lang="en-US" sz="1200" dirty="0"/>
          </a:p>
          <a:p>
            <a:endParaRPr lang="en-US" sz="1600" b="1" i="1" dirty="0"/>
          </a:p>
        </p:txBody>
      </p:sp>
      <p:grpSp>
        <p:nvGrpSpPr>
          <p:cNvPr id="3" name="Group 2">
            <a:extLst>
              <a:ext uri="{FF2B5EF4-FFF2-40B4-BE49-F238E27FC236}">
                <a16:creationId xmlns:a16="http://schemas.microsoft.com/office/drawing/2014/main" id="{3E57450C-1B87-D14B-A3D1-FE7742C933E6}"/>
              </a:ext>
            </a:extLst>
          </p:cNvPr>
          <p:cNvGrpSpPr/>
          <p:nvPr/>
        </p:nvGrpSpPr>
        <p:grpSpPr>
          <a:xfrm>
            <a:off x="457200" y="719341"/>
            <a:ext cx="3761531" cy="3257152"/>
            <a:chOff x="715515" y="213243"/>
            <a:chExt cx="4439128" cy="3783099"/>
          </a:xfrm>
        </p:grpSpPr>
        <p:pic>
          <p:nvPicPr>
            <p:cNvPr id="21" name="Picture 20">
              <a:extLst>
                <a:ext uri="{FF2B5EF4-FFF2-40B4-BE49-F238E27FC236}">
                  <a16:creationId xmlns:a16="http://schemas.microsoft.com/office/drawing/2014/main" id="{7D00FC0E-9614-904A-A2E6-107072904306}"/>
                </a:ext>
              </a:extLst>
            </p:cNvPr>
            <p:cNvPicPr>
              <a:picLocks noChangeAspect="1"/>
            </p:cNvPicPr>
            <p:nvPr/>
          </p:nvPicPr>
          <p:blipFill>
            <a:blip r:embed="rId3"/>
            <a:stretch>
              <a:fillRect/>
            </a:stretch>
          </p:blipFill>
          <p:spPr>
            <a:xfrm>
              <a:off x="715515" y="213243"/>
              <a:ext cx="4439128" cy="3783099"/>
            </a:xfrm>
            <a:prstGeom prst="rect">
              <a:avLst/>
            </a:prstGeom>
          </p:spPr>
        </p:pic>
        <p:grpSp>
          <p:nvGrpSpPr>
            <p:cNvPr id="23" name="Group 22">
              <a:extLst>
                <a:ext uri="{FF2B5EF4-FFF2-40B4-BE49-F238E27FC236}">
                  <a16:creationId xmlns:a16="http://schemas.microsoft.com/office/drawing/2014/main" id="{525D3569-DF36-074C-B908-35766F637E46}"/>
                </a:ext>
              </a:extLst>
            </p:cNvPr>
            <p:cNvGrpSpPr/>
            <p:nvPr/>
          </p:nvGrpSpPr>
          <p:grpSpPr>
            <a:xfrm>
              <a:off x="2234981" y="2503024"/>
              <a:ext cx="1858075" cy="125439"/>
              <a:chOff x="3872285" y="3973899"/>
              <a:chExt cx="1858075" cy="125439"/>
            </a:xfrm>
            <a:solidFill>
              <a:srgbClr val="FFFF00"/>
            </a:solidFill>
          </p:grpSpPr>
          <p:sp>
            <p:nvSpPr>
              <p:cNvPr id="24" name="Oval 23">
                <a:extLst>
                  <a:ext uri="{FF2B5EF4-FFF2-40B4-BE49-F238E27FC236}">
                    <a16:creationId xmlns:a16="http://schemas.microsoft.com/office/drawing/2014/main" id="{F199E232-8292-5E48-ADD7-9E6E3528E2D4}"/>
                  </a:ext>
                </a:extLst>
              </p:cNvPr>
              <p:cNvSpPr/>
              <p:nvPr/>
            </p:nvSpPr>
            <p:spPr>
              <a:xfrm>
                <a:off x="5597085" y="397389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A5EAF24F-421E-AD4E-B11E-8FFB179A7076}"/>
                  </a:ext>
                </a:extLst>
              </p:cNvPr>
              <p:cNvSpPr/>
              <p:nvPr/>
            </p:nvSpPr>
            <p:spPr>
              <a:xfrm>
                <a:off x="3872285" y="397389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26" name="Group 25">
              <a:extLst>
                <a:ext uri="{FF2B5EF4-FFF2-40B4-BE49-F238E27FC236}">
                  <a16:creationId xmlns:a16="http://schemas.microsoft.com/office/drawing/2014/main" id="{A08B7FE2-7688-5844-BF8E-8B7E8807A1CB}"/>
                </a:ext>
              </a:extLst>
            </p:cNvPr>
            <p:cNvGrpSpPr/>
            <p:nvPr/>
          </p:nvGrpSpPr>
          <p:grpSpPr>
            <a:xfrm>
              <a:off x="2646158" y="2359006"/>
              <a:ext cx="1011779" cy="125439"/>
              <a:chOff x="4283463" y="3711739"/>
              <a:chExt cx="1011779" cy="125439"/>
            </a:xfrm>
            <a:solidFill>
              <a:srgbClr val="FFFF00"/>
            </a:solidFill>
          </p:grpSpPr>
          <p:sp>
            <p:nvSpPr>
              <p:cNvPr id="27" name="Oval 26">
                <a:extLst>
                  <a:ext uri="{FF2B5EF4-FFF2-40B4-BE49-F238E27FC236}">
                    <a16:creationId xmlns:a16="http://schemas.microsoft.com/office/drawing/2014/main" id="{35A194B6-EC52-9E4D-B5D4-CDF0922E7B98}"/>
                  </a:ext>
                </a:extLst>
              </p:cNvPr>
              <p:cNvSpPr/>
              <p:nvPr/>
            </p:nvSpPr>
            <p:spPr>
              <a:xfrm>
                <a:off x="5161967" y="371173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8" name="Oval 27">
                <a:extLst>
                  <a:ext uri="{FF2B5EF4-FFF2-40B4-BE49-F238E27FC236}">
                    <a16:creationId xmlns:a16="http://schemas.microsoft.com/office/drawing/2014/main" id="{DEEB5B6C-DAC7-A74D-BC0F-10C17EEA6905}"/>
                  </a:ext>
                </a:extLst>
              </p:cNvPr>
              <p:cNvSpPr/>
              <p:nvPr/>
            </p:nvSpPr>
            <p:spPr>
              <a:xfrm>
                <a:off x="4283463" y="371173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sp>
        <p:nvSpPr>
          <p:cNvPr id="29" name="TextBox 28">
            <a:extLst>
              <a:ext uri="{FF2B5EF4-FFF2-40B4-BE49-F238E27FC236}">
                <a16:creationId xmlns:a16="http://schemas.microsoft.com/office/drawing/2014/main" id="{B04CD402-E987-084D-B3FB-D52C6CC1D386}"/>
              </a:ext>
            </a:extLst>
          </p:cNvPr>
          <p:cNvSpPr txBox="1"/>
          <p:nvPr/>
        </p:nvSpPr>
        <p:spPr>
          <a:xfrm>
            <a:off x="39219" y="4020809"/>
            <a:ext cx="5709600" cy="584773"/>
          </a:xfrm>
          <a:prstGeom prst="rect">
            <a:avLst/>
          </a:prstGeom>
          <a:noFill/>
        </p:spPr>
        <p:txBody>
          <a:bodyPr wrap="square" lIns="91435" tIns="45719" rIns="91435" bIns="45719"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Injections: </a:t>
            </a:r>
          </a:p>
          <a:p>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30N/30S, 15N/15S; 5 km above the tropopause</a:t>
            </a:r>
          </a:p>
        </p:txBody>
      </p:sp>
      <p:sp>
        <p:nvSpPr>
          <p:cNvPr id="32" name="TextBox 31">
            <a:extLst>
              <a:ext uri="{FF2B5EF4-FFF2-40B4-BE49-F238E27FC236}">
                <a16:creationId xmlns:a16="http://schemas.microsoft.com/office/drawing/2014/main" id="{E59C13D0-4274-DC46-BD91-5D52055DB137}"/>
              </a:ext>
            </a:extLst>
          </p:cNvPr>
          <p:cNvSpPr txBox="1"/>
          <p:nvPr/>
        </p:nvSpPr>
        <p:spPr>
          <a:xfrm>
            <a:off x="4371746" y="874902"/>
            <a:ext cx="4602921" cy="1077218"/>
          </a:xfrm>
          <a:prstGeom prst="rect">
            <a:avLst/>
          </a:prstGeom>
          <a:noFill/>
        </p:spPr>
        <p:txBody>
          <a:bodyPr wrap="squar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Climate Objectives (Surface Temperature):</a:t>
            </a:r>
          </a:p>
          <a:p>
            <a:pPr marL="285744" indent="-285744">
              <a:buFont typeface="Arial" panose="020B0604020202020204" pitchFamily="34" charset="0"/>
              <a:buChar char="•"/>
            </a:pPr>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a:t>
            </a:r>
            <a:r>
              <a:rPr lang="en-US" sz="1600" b="1"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0</a:t>
            </a:r>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Global mean surface temperature</a:t>
            </a:r>
          </a:p>
          <a:p>
            <a:pPr marL="285744" indent="-285744">
              <a:buFont typeface="Arial" panose="020B0604020202020204" pitchFamily="34" charset="0"/>
              <a:buChar char="•"/>
            </a:pPr>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a:t>
            </a:r>
            <a:r>
              <a:rPr lang="en-US" sz="1600" b="1"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 Inter-hemispheric temperature gradient</a:t>
            </a:r>
          </a:p>
          <a:p>
            <a:pPr marL="285744" indent="-285744">
              <a:buFont typeface="Arial" panose="020B0604020202020204" pitchFamily="34" charset="0"/>
              <a:buChar char="•"/>
            </a:pPr>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a:t>
            </a:r>
            <a:r>
              <a:rPr lang="en-US" sz="1600" b="1"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 Equator-to-pole temperature gradient</a:t>
            </a:r>
          </a:p>
        </p:txBody>
      </p:sp>
      <p:sp>
        <p:nvSpPr>
          <p:cNvPr id="33" name="Text Placeholder 1">
            <a:extLst>
              <a:ext uri="{FF2B5EF4-FFF2-40B4-BE49-F238E27FC236}">
                <a16:creationId xmlns:a16="http://schemas.microsoft.com/office/drawing/2014/main" id="{47405C64-AC21-0340-B653-46153D0F1C4C}"/>
              </a:ext>
            </a:extLst>
          </p:cNvPr>
          <p:cNvSpPr txBox="1">
            <a:spLocks/>
          </p:cNvSpPr>
          <p:nvPr/>
        </p:nvSpPr>
        <p:spPr>
          <a:xfrm>
            <a:off x="7404298" y="1888782"/>
            <a:ext cx="1807435" cy="4464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400" i="1" dirty="0" err="1">
                <a:solidFill>
                  <a:schemeClr val="bg2"/>
                </a:solidFill>
              </a:rPr>
              <a:t>Kravitz</a:t>
            </a:r>
            <a:r>
              <a:rPr lang="en-US" sz="1400" i="1" dirty="0">
                <a:solidFill>
                  <a:schemeClr val="bg2"/>
                </a:solidFill>
              </a:rPr>
              <a:t> et al., 2014</a:t>
            </a:r>
          </a:p>
        </p:txBody>
      </p:sp>
      <p:pic>
        <p:nvPicPr>
          <p:cNvPr id="18" name="Picture 17">
            <a:extLst>
              <a:ext uri="{FF2B5EF4-FFF2-40B4-BE49-F238E27FC236}">
                <a16:creationId xmlns:a16="http://schemas.microsoft.com/office/drawing/2014/main" id="{41D8F584-F4E9-D04A-B0F8-9AA031C75DE4}"/>
              </a:ext>
            </a:extLst>
          </p:cNvPr>
          <p:cNvPicPr>
            <a:picLocks noChangeAspect="1"/>
          </p:cNvPicPr>
          <p:nvPr/>
        </p:nvPicPr>
        <p:blipFill rotWithShape="1">
          <a:blip r:embed="rId4"/>
          <a:srcRect l="67" t="-70017" r="67" b="66795"/>
          <a:stretch/>
        </p:blipFill>
        <p:spPr>
          <a:xfrm>
            <a:off x="4374005" y="356509"/>
            <a:ext cx="4465810" cy="2769520"/>
          </a:xfrm>
          <a:prstGeom prst="rect">
            <a:avLst/>
          </a:prstGeom>
        </p:spPr>
      </p:pic>
      <p:pic>
        <p:nvPicPr>
          <p:cNvPr id="19" name="Picture 18">
            <a:extLst>
              <a:ext uri="{FF2B5EF4-FFF2-40B4-BE49-F238E27FC236}">
                <a16:creationId xmlns:a16="http://schemas.microsoft.com/office/drawing/2014/main" id="{8ECF9097-6420-C841-A12A-96F94A65BF82}"/>
              </a:ext>
            </a:extLst>
          </p:cNvPr>
          <p:cNvPicPr>
            <a:picLocks noChangeAspect="1"/>
          </p:cNvPicPr>
          <p:nvPr/>
        </p:nvPicPr>
        <p:blipFill rotWithShape="1">
          <a:blip r:embed="rId4"/>
          <a:srcRect t="66868" r="134" b="-3219"/>
          <a:stretch/>
        </p:blipFill>
        <p:spPr>
          <a:xfrm>
            <a:off x="4374005" y="3306825"/>
            <a:ext cx="4552334" cy="994242"/>
          </a:xfrm>
          <a:prstGeom prst="rect">
            <a:avLst/>
          </a:prstGeom>
        </p:spPr>
      </p:pic>
      <p:sp>
        <p:nvSpPr>
          <p:cNvPr id="22" name="TextBox 21">
            <a:extLst>
              <a:ext uri="{FF2B5EF4-FFF2-40B4-BE49-F238E27FC236}">
                <a16:creationId xmlns:a16="http://schemas.microsoft.com/office/drawing/2014/main" id="{5068BA4E-9533-1D40-AB01-8785DE51E19F}"/>
              </a:ext>
            </a:extLst>
          </p:cNvPr>
          <p:cNvSpPr txBox="1"/>
          <p:nvPr/>
        </p:nvSpPr>
        <p:spPr>
          <a:xfrm>
            <a:off x="5288046" y="4297805"/>
            <a:ext cx="2412840" cy="307777"/>
          </a:xfrm>
          <a:prstGeom prst="rect">
            <a:avLst/>
          </a:prstGeom>
          <a:noFill/>
        </p:spPr>
        <p:txBody>
          <a:bodyPr wrap="none" rtlCol="0">
            <a:spAutoFit/>
          </a:bodyPr>
          <a:lstStyle/>
          <a:p>
            <a:r>
              <a:rPr lang="en-US" dirty="0"/>
              <a:t>Control Period is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2010-2030</a:t>
            </a:r>
          </a:p>
        </p:txBody>
      </p:sp>
    </p:spTree>
    <p:extLst>
      <p:ext uri="{BB962C8B-B14F-4D97-AF65-F5344CB8AC3E}">
        <p14:creationId xmlns:p14="http://schemas.microsoft.com/office/powerpoint/2010/main" val="340387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8"/>
            <a:ext cx="8229600" cy="457421"/>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Geoengineering Large Ensemble Experiment</a:t>
            </a:r>
            <a:endParaRPr sz="2800" dirty="0">
              <a:solidFill>
                <a:schemeClr val="bg1"/>
              </a:solidFill>
            </a:endParaRPr>
          </a:p>
        </p:txBody>
      </p:sp>
      <p:sp>
        <p:nvSpPr>
          <p:cNvPr id="17" name="Rectangle 16">
            <a:extLst>
              <a:ext uri="{FF2B5EF4-FFF2-40B4-BE49-F238E27FC236}">
                <a16:creationId xmlns:a16="http://schemas.microsoft.com/office/drawing/2014/main" id="{75318924-7F67-5E4B-B7E6-FB3C905D9381}"/>
              </a:ext>
            </a:extLst>
          </p:cNvPr>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20" name="Rectangle 19">
            <a:extLst>
              <a:ext uri="{FF2B5EF4-FFF2-40B4-BE49-F238E27FC236}">
                <a16:creationId xmlns:a16="http://schemas.microsoft.com/office/drawing/2014/main" id="{8D485E56-53E4-4E46-966D-1036849F78CD}"/>
              </a:ext>
            </a:extLst>
          </p:cNvPr>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18" name="Picture 17">
            <a:extLst>
              <a:ext uri="{FF2B5EF4-FFF2-40B4-BE49-F238E27FC236}">
                <a16:creationId xmlns:a16="http://schemas.microsoft.com/office/drawing/2014/main" id="{B54D0D29-E2C7-8F49-97F6-CAA68044B9DE}"/>
              </a:ext>
            </a:extLst>
          </p:cNvPr>
          <p:cNvPicPr>
            <a:picLocks noChangeAspect="1"/>
          </p:cNvPicPr>
          <p:nvPr/>
        </p:nvPicPr>
        <p:blipFill>
          <a:blip r:embed="rId3"/>
          <a:stretch>
            <a:fillRect/>
          </a:stretch>
        </p:blipFill>
        <p:spPr>
          <a:xfrm>
            <a:off x="255676" y="617745"/>
            <a:ext cx="3435181" cy="3825178"/>
          </a:xfrm>
          <a:prstGeom prst="rect">
            <a:avLst/>
          </a:prstGeom>
        </p:spPr>
      </p:pic>
      <p:sp>
        <p:nvSpPr>
          <p:cNvPr id="30" name="TextBox 29">
            <a:extLst>
              <a:ext uri="{FF2B5EF4-FFF2-40B4-BE49-F238E27FC236}">
                <a16:creationId xmlns:a16="http://schemas.microsoft.com/office/drawing/2014/main" id="{041F3849-7242-7541-8E9A-FA9DCABFEA46}"/>
              </a:ext>
            </a:extLst>
          </p:cNvPr>
          <p:cNvSpPr txBox="1"/>
          <p:nvPr/>
        </p:nvSpPr>
        <p:spPr>
          <a:xfrm>
            <a:off x="766846" y="4377658"/>
            <a:ext cx="2412840" cy="307777"/>
          </a:xfrm>
          <a:prstGeom prst="rect">
            <a:avLst/>
          </a:prstGeom>
          <a:noFill/>
        </p:spPr>
        <p:txBody>
          <a:bodyPr wrap="none" rtlCol="0">
            <a:spAutoFit/>
          </a:bodyPr>
          <a:lstStyle/>
          <a:p>
            <a:r>
              <a:rPr lang="en-US" dirty="0"/>
              <a:t>Control Period is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2010-2030</a:t>
            </a:r>
          </a:p>
        </p:txBody>
      </p:sp>
      <p:pic>
        <p:nvPicPr>
          <p:cNvPr id="35" name="Picture 34">
            <a:extLst>
              <a:ext uri="{FF2B5EF4-FFF2-40B4-BE49-F238E27FC236}">
                <a16:creationId xmlns:a16="http://schemas.microsoft.com/office/drawing/2014/main" id="{40CFC390-35E2-CF4E-AFED-A0A21875D87F}"/>
              </a:ext>
            </a:extLst>
          </p:cNvPr>
          <p:cNvPicPr>
            <a:picLocks noChangeAspect="1"/>
          </p:cNvPicPr>
          <p:nvPr/>
        </p:nvPicPr>
        <p:blipFill>
          <a:blip r:embed="rId4"/>
          <a:stretch>
            <a:fillRect/>
          </a:stretch>
        </p:blipFill>
        <p:spPr>
          <a:xfrm>
            <a:off x="4745254" y="835225"/>
            <a:ext cx="3320109" cy="2553540"/>
          </a:xfrm>
          <a:prstGeom prst="rect">
            <a:avLst/>
          </a:prstGeom>
        </p:spPr>
      </p:pic>
      <p:sp>
        <p:nvSpPr>
          <p:cNvPr id="36" name="Text Placeholder 1">
            <a:extLst>
              <a:ext uri="{FF2B5EF4-FFF2-40B4-BE49-F238E27FC236}">
                <a16:creationId xmlns:a16="http://schemas.microsoft.com/office/drawing/2014/main" id="{C493537D-1924-CC4C-B49E-B4013653E551}"/>
              </a:ext>
            </a:extLst>
          </p:cNvPr>
          <p:cNvSpPr txBox="1">
            <a:spLocks/>
          </p:cNvSpPr>
          <p:nvPr/>
        </p:nvSpPr>
        <p:spPr>
          <a:xfrm>
            <a:off x="7100974" y="3453273"/>
            <a:ext cx="1807435" cy="4464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400" i="1" dirty="0" err="1">
                <a:solidFill>
                  <a:schemeClr val="bg2"/>
                </a:solidFill>
              </a:rPr>
              <a:t>Tilmes</a:t>
            </a:r>
            <a:r>
              <a:rPr lang="en-US" sz="1400" i="1" dirty="0">
                <a:solidFill>
                  <a:schemeClr val="bg2"/>
                </a:solidFill>
              </a:rPr>
              <a:t> et al., 2018</a:t>
            </a:r>
          </a:p>
          <a:p>
            <a:pPr marL="94104" indent="0">
              <a:buNone/>
            </a:pPr>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r>
              <a:rPr lang="en-US" sz="1400" i="1" dirty="0">
                <a:solidFill>
                  <a:schemeClr val="bg2"/>
                </a:solidFill>
              </a:rPr>
              <a:t>c</a:t>
            </a:r>
          </a:p>
        </p:txBody>
      </p:sp>
      <p:sp>
        <p:nvSpPr>
          <p:cNvPr id="37" name="TextBox 36">
            <a:extLst>
              <a:ext uri="{FF2B5EF4-FFF2-40B4-BE49-F238E27FC236}">
                <a16:creationId xmlns:a16="http://schemas.microsoft.com/office/drawing/2014/main" id="{1EC15D11-DB59-3546-AD4F-17502EE18BAA}"/>
              </a:ext>
            </a:extLst>
          </p:cNvPr>
          <p:cNvSpPr txBox="1"/>
          <p:nvPr/>
        </p:nvSpPr>
        <p:spPr>
          <a:xfrm>
            <a:off x="4831088" y="3837077"/>
            <a:ext cx="4086897" cy="584775"/>
          </a:xfrm>
          <a:prstGeom prst="rect">
            <a:avLst/>
          </a:prstGeom>
          <a:noFill/>
        </p:spPr>
        <p:txBody>
          <a:bodyPr wrap="square" rtlCol="0">
            <a:spAutoFit/>
          </a:bodyPr>
          <a:lstStyle/>
          <a:p>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Identify growing side effects and limitations of geoengineering</a:t>
            </a:r>
          </a:p>
        </p:txBody>
      </p:sp>
      <p:sp>
        <p:nvSpPr>
          <p:cNvPr id="11" name="TextBox 10">
            <a:extLst>
              <a:ext uri="{FF2B5EF4-FFF2-40B4-BE49-F238E27FC236}">
                <a16:creationId xmlns:a16="http://schemas.microsoft.com/office/drawing/2014/main" id="{2197899C-1A72-0F49-B08A-32A1F428DC5A}"/>
              </a:ext>
            </a:extLst>
          </p:cNvPr>
          <p:cNvSpPr txBox="1"/>
          <p:nvPr/>
        </p:nvSpPr>
        <p:spPr>
          <a:xfrm>
            <a:off x="5387801" y="584743"/>
            <a:ext cx="2241319" cy="307777"/>
          </a:xfrm>
          <a:prstGeom prst="rect">
            <a:avLst/>
          </a:prstGeom>
          <a:no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Injection Rate (</a:t>
            </a:r>
            <a:r>
              <a:rPr lang="en-US"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Tg</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r>
              <a:rPr lang="en-US"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yr</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2" name="TextBox 11">
            <a:extLst>
              <a:ext uri="{FF2B5EF4-FFF2-40B4-BE49-F238E27FC236}">
                <a16:creationId xmlns:a16="http://schemas.microsoft.com/office/drawing/2014/main" id="{86A03608-D74C-324D-B5B1-E5E0770DD898}"/>
              </a:ext>
            </a:extLst>
          </p:cNvPr>
          <p:cNvSpPr txBox="1"/>
          <p:nvPr/>
        </p:nvSpPr>
        <p:spPr>
          <a:xfrm>
            <a:off x="5261638" y="967849"/>
            <a:ext cx="614271" cy="1169551"/>
          </a:xfrm>
          <a:prstGeom prst="rect">
            <a:avLst/>
          </a:prstGeom>
          <a:noFill/>
        </p:spPr>
        <p:txBody>
          <a:bodyPr wrap="non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Total</a:t>
            </a:r>
          </a:p>
          <a:p>
            <a:r>
              <a:rPr lang="en-US" b="1" dirty="0">
                <a:solidFill>
                  <a:srgbClr val="FF40FF"/>
                </a:solidFill>
                <a:latin typeface="Helvetica Neue" panose="02000503000000020004" pitchFamily="2" charset="0"/>
                <a:ea typeface="Helvetica Neue" panose="02000503000000020004" pitchFamily="2" charset="0"/>
                <a:cs typeface="Helvetica Neue" panose="02000503000000020004" pitchFamily="2" charset="0"/>
              </a:rPr>
              <a:t>30</a:t>
            </a:r>
            <a:r>
              <a:rPr lang="en-US" b="1" baseline="30000" dirty="0">
                <a:solidFill>
                  <a:srgbClr val="FF40FF"/>
                </a:solidFill>
                <a:latin typeface="Helvetica Neue" panose="02000503000000020004" pitchFamily="2" charset="0"/>
                <a:ea typeface="Helvetica Neue" panose="02000503000000020004" pitchFamily="2" charset="0"/>
                <a:cs typeface="Helvetica Neue" panose="02000503000000020004" pitchFamily="2" charset="0"/>
              </a:rPr>
              <a:t>o</a:t>
            </a:r>
            <a:r>
              <a:rPr lang="en-US" b="1" dirty="0">
                <a:solidFill>
                  <a:srgbClr val="FF40FF"/>
                </a:solidFill>
                <a:latin typeface="Helvetica Neue" panose="02000503000000020004" pitchFamily="2" charset="0"/>
                <a:ea typeface="Helvetica Neue" panose="02000503000000020004" pitchFamily="2" charset="0"/>
                <a:cs typeface="Helvetica Neue" panose="02000503000000020004" pitchFamily="2" charset="0"/>
              </a:rPr>
              <a:t>N</a:t>
            </a:r>
          </a:p>
          <a:p>
            <a:r>
              <a:rPr lang="en-US"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30</a:t>
            </a:r>
            <a:r>
              <a:rPr lang="en-US" b="1" baseline="30000"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o</a:t>
            </a:r>
            <a:r>
              <a:rPr lang="en-US"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S</a:t>
            </a:r>
          </a:p>
          <a:p>
            <a:r>
              <a:rPr lang="en-US"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15</a:t>
            </a:r>
            <a:r>
              <a:rPr lang="en-US" b="1" baseline="3000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o</a:t>
            </a:r>
            <a:r>
              <a:rPr lang="en-US"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N</a:t>
            </a:r>
          </a:p>
          <a:p>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15</a:t>
            </a:r>
            <a:r>
              <a:rPr lang="en-US" b="1" baseline="30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o</a:t>
            </a:r>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a:t>
            </a:r>
          </a:p>
        </p:txBody>
      </p:sp>
      <p:sp>
        <p:nvSpPr>
          <p:cNvPr id="13" name="TextBox 12">
            <a:extLst>
              <a:ext uri="{FF2B5EF4-FFF2-40B4-BE49-F238E27FC236}">
                <a16:creationId xmlns:a16="http://schemas.microsoft.com/office/drawing/2014/main" id="{23EACE37-C460-1F45-831F-FA0BF81C0700}"/>
              </a:ext>
            </a:extLst>
          </p:cNvPr>
          <p:cNvSpPr txBox="1"/>
          <p:nvPr/>
        </p:nvSpPr>
        <p:spPr>
          <a:xfrm>
            <a:off x="4677879" y="808476"/>
            <a:ext cx="383438" cy="2739211"/>
          </a:xfrm>
          <a:prstGeom prst="rect">
            <a:avLst/>
          </a:prstGeom>
          <a:solidFill>
            <a:schemeClr val="bg1"/>
          </a:solid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55</a:t>
            </a:r>
          </a:p>
          <a:p>
            <a:endPar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45</a:t>
            </a:r>
          </a:p>
          <a:p>
            <a:endPar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35</a:t>
            </a:r>
          </a:p>
          <a:p>
            <a:endPar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25</a:t>
            </a:r>
          </a:p>
          <a:p>
            <a:endPar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15</a:t>
            </a:r>
          </a:p>
          <a:p>
            <a:endPar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5</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A7FADBF7-D49F-1D45-9BBF-CE8AA0061E43}"/>
              </a:ext>
            </a:extLst>
          </p:cNvPr>
          <p:cNvSpPr txBox="1"/>
          <p:nvPr/>
        </p:nvSpPr>
        <p:spPr>
          <a:xfrm>
            <a:off x="4831088" y="3222254"/>
            <a:ext cx="3563796" cy="307777"/>
          </a:xfrm>
          <a:prstGeom prst="rect">
            <a:avLst/>
          </a:prstGeom>
          <a:solidFill>
            <a:schemeClr val="bg1"/>
          </a:solid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2020       2040      2060       2080      2100 </a:t>
            </a:r>
          </a:p>
        </p:txBody>
      </p:sp>
    </p:spTree>
    <p:extLst>
      <p:ext uri="{BB962C8B-B14F-4D97-AF65-F5344CB8AC3E}">
        <p14:creationId xmlns:p14="http://schemas.microsoft.com/office/powerpoint/2010/main" val="363495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11" grpId="0"/>
      <p:bldP spid="12" grpId="0"/>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318924-7F67-5E4B-B7E6-FB3C905D9381}"/>
              </a:ext>
            </a:extLst>
          </p:cNvPr>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20" name="Rectangle 19">
            <a:extLst>
              <a:ext uri="{FF2B5EF4-FFF2-40B4-BE49-F238E27FC236}">
                <a16:creationId xmlns:a16="http://schemas.microsoft.com/office/drawing/2014/main" id="{8D485E56-53E4-4E46-966D-1036849F78CD}"/>
              </a:ext>
            </a:extLst>
          </p:cNvPr>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4" name="Picture 3">
            <a:extLst>
              <a:ext uri="{FF2B5EF4-FFF2-40B4-BE49-F238E27FC236}">
                <a16:creationId xmlns:a16="http://schemas.microsoft.com/office/drawing/2014/main" id="{2C80F6B3-E06D-9E43-9E1D-983C77D5B444}"/>
              </a:ext>
            </a:extLst>
          </p:cNvPr>
          <p:cNvPicPr>
            <a:picLocks noChangeAspect="1"/>
          </p:cNvPicPr>
          <p:nvPr/>
        </p:nvPicPr>
        <p:blipFill>
          <a:blip r:embed="rId3"/>
          <a:stretch>
            <a:fillRect/>
          </a:stretch>
        </p:blipFill>
        <p:spPr>
          <a:xfrm>
            <a:off x="660400" y="1035050"/>
            <a:ext cx="7823200" cy="3073400"/>
          </a:xfrm>
          <a:prstGeom prst="rect">
            <a:avLst/>
          </a:prstGeom>
        </p:spPr>
      </p:pic>
      <p:sp>
        <p:nvSpPr>
          <p:cNvPr id="11" name="Google Shape;141;p36">
            <a:extLst>
              <a:ext uri="{FF2B5EF4-FFF2-40B4-BE49-F238E27FC236}">
                <a16:creationId xmlns:a16="http://schemas.microsoft.com/office/drawing/2014/main" id="{E5219CD5-EA31-B54E-B0E1-5F1EAA010A87}"/>
              </a:ext>
            </a:extLst>
          </p:cNvPr>
          <p:cNvSpPr txBox="1">
            <a:spLocks noGrp="1"/>
          </p:cNvSpPr>
          <p:nvPr>
            <p:ph type="title"/>
          </p:nvPr>
        </p:nvSpPr>
        <p:spPr>
          <a:xfrm>
            <a:off x="-66675" y="45271"/>
            <a:ext cx="8867775" cy="457421"/>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Geoengineering Large 20-Ensemble Experiment</a:t>
            </a:r>
            <a:endParaRPr sz="2800" dirty="0">
              <a:solidFill>
                <a:schemeClr val="bg1"/>
              </a:solidFill>
            </a:endParaRPr>
          </a:p>
        </p:txBody>
      </p:sp>
      <p:sp>
        <p:nvSpPr>
          <p:cNvPr id="12" name="Rectangle 11">
            <a:extLst>
              <a:ext uri="{FF2B5EF4-FFF2-40B4-BE49-F238E27FC236}">
                <a16:creationId xmlns:a16="http://schemas.microsoft.com/office/drawing/2014/main" id="{DA0F635D-DA5F-F346-BEEE-29756410E4D5}"/>
              </a:ext>
            </a:extLst>
          </p:cNvPr>
          <p:cNvSpPr/>
          <p:nvPr/>
        </p:nvSpPr>
        <p:spPr>
          <a:xfrm>
            <a:off x="2282512" y="4071208"/>
            <a:ext cx="5382805" cy="338554"/>
          </a:xfrm>
          <a:prstGeom prst="rect">
            <a:avLst/>
          </a:prstGeom>
        </p:spPr>
        <p:txBody>
          <a:bodyPr wrap="square">
            <a:spAutoFit/>
          </a:bodyPr>
          <a:lstStyle/>
          <a:p>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http://</a:t>
            </a:r>
            <a:r>
              <a:rPr lang="en-US" sz="1600"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www.cesm.ucar.edu</a:t>
            </a: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/experiments/cesm1.2/GLE/</a:t>
            </a:r>
          </a:p>
        </p:txBody>
      </p:sp>
      <p:sp>
        <p:nvSpPr>
          <p:cNvPr id="13" name="TextBox 12">
            <a:extLst>
              <a:ext uri="{FF2B5EF4-FFF2-40B4-BE49-F238E27FC236}">
                <a16:creationId xmlns:a16="http://schemas.microsoft.com/office/drawing/2014/main" id="{9EBAF2EA-D8F3-D54D-ABB6-64AE8F71B887}"/>
              </a:ext>
            </a:extLst>
          </p:cNvPr>
          <p:cNvSpPr txBox="1"/>
          <p:nvPr/>
        </p:nvSpPr>
        <p:spPr>
          <a:xfrm>
            <a:off x="457200" y="599594"/>
            <a:ext cx="8026400" cy="338554"/>
          </a:xfrm>
          <a:prstGeom prst="rect">
            <a:avLst/>
          </a:prstGeom>
          <a:noFill/>
        </p:spPr>
        <p:txBody>
          <a:bodyPr wrap="square" rtlCol="0">
            <a:spAutoFit/>
          </a:bodyPr>
          <a:lstStyle/>
          <a:p>
            <a:pPr algn="ct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Surface Temperature Change in 2075-2095 compared to 2010-2030 </a:t>
            </a:r>
          </a:p>
        </p:txBody>
      </p:sp>
    </p:spTree>
    <p:extLst>
      <p:ext uri="{BB962C8B-B14F-4D97-AF65-F5344CB8AC3E}">
        <p14:creationId xmlns:p14="http://schemas.microsoft.com/office/powerpoint/2010/main" val="205666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4112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8"/>
            <a:ext cx="8229600" cy="457421"/>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Impacts on Stratospheric Ozone (GLENS)</a:t>
            </a:r>
            <a:endParaRPr sz="2800" dirty="0">
              <a:solidFill>
                <a:schemeClr val="bg1"/>
              </a:solidFill>
            </a:endParaRPr>
          </a:p>
        </p:txBody>
      </p:sp>
      <p:sp>
        <p:nvSpPr>
          <p:cNvPr id="17" name="Rectangle 16">
            <a:extLst>
              <a:ext uri="{FF2B5EF4-FFF2-40B4-BE49-F238E27FC236}">
                <a16:creationId xmlns:a16="http://schemas.microsoft.com/office/drawing/2014/main" id="{75318924-7F67-5E4B-B7E6-FB3C905D9381}"/>
              </a:ext>
            </a:extLst>
          </p:cNvPr>
          <p:cNvSpPr/>
          <p:nvPr/>
        </p:nvSpPr>
        <p:spPr>
          <a:xfrm>
            <a:off x="249512" y="2111995"/>
            <a:ext cx="4572000" cy="523220"/>
          </a:xfrm>
          <a:prstGeom prst="rect">
            <a:avLst/>
          </a:prstGeom>
        </p:spPr>
        <p:txBody>
          <a:bodyPr>
            <a:spAutoFit/>
          </a:bodyPr>
          <a:lstStyle/>
          <a:p>
            <a:endParaRPr lang="en-US" sz="1200" dirty="0"/>
          </a:p>
          <a:p>
            <a:endParaRPr lang="en-US" sz="1600" b="1" i="1" dirty="0"/>
          </a:p>
        </p:txBody>
      </p:sp>
      <p:pic>
        <p:nvPicPr>
          <p:cNvPr id="9" name="Picture 8">
            <a:extLst>
              <a:ext uri="{FF2B5EF4-FFF2-40B4-BE49-F238E27FC236}">
                <a16:creationId xmlns:a16="http://schemas.microsoft.com/office/drawing/2014/main" id="{FA265E92-91C1-8E44-BED6-9B6DB2C283E3}"/>
              </a:ext>
            </a:extLst>
          </p:cNvPr>
          <p:cNvPicPr>
            <a:picLocks noChangeAspect="1"/>
          </p:cNvPicPr>
          <p:nvPr/>
        </p:nvPicPr>
        <p:blipFill>
          <a:blip r:embed="rId3"/>
          <a:stretch>
            <a:fillRect/>
          </a:stretch>
        </p:blipFill>
        <p:spPr>
          <a:xfrm>
            <a:off x="68384" y="904357"/>
            <a:ext cx="2323988" cy="1680225"/>
          </a:xfrm>
          <a:prstGeom prst="rect">
            <a:avLst/>
          </a:prstGeom>
        </p:spPr>
      </p:pic>
      <p:sp>
        <p:nvSpPr>
          <p:cNvPr id="10" name="TextBox 9">
            <a:extLst>
              <a:ext uri="{FF2B5EF4-FFF2-40B4-BE49-F238E27FC236}">
                <a16:creationId xmlns:a16="http://schemas.microsoft.com/office/drawing/2014/main" id="{AEE54E26-950B-4B42-875A-E4D9439DDB0A}"/>
              </a:ext>
            </a:extLst>
          </p:cNvPr>
          <p:cNvSpPr txBox="1"/>
          <p:nvPr/>
        </p:nvSpPr>
        <p:spPr>
          <a:xfrm>
            <a:off x="262973" y="698391"/>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sz="12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Distribution 2080-89</a:t>
            </a:r>
          </a:p>
        </p:txBody>
      </p:sp>
      <p:pic>
        <p:nvPicPr>
          <p:cNvPr id="14" name="Picture 13">
            <a:extLst>
              <a:ext uri="{FF2B5EF4-FFF2-40B4-BE49-F238E27FC236}">
                <a16:creationId xmlns:a16="http://schemas.microsoft.com/office/drawing/2014/main" id="{6752A9F0-EF74-4743-9BB7-D6D433E570B1}"/>
              </a:ext>
            </a:extLst>
          </p:cNvPr>
          <p:cNvPicPr>
            <a:picLocks noChangeAspect="1"/>
          </p:cNvPicPr>
          <p:nvPr/>
        </p:nvPicPr>
        <p:blipFill>
          <a:blip r:embed="rId4"/>
          <a:stretch>
            <a:fillRect/>
          </a:stretch>
        </p:blipFill>
        <p:spPr>
          <a:xfrm>
            <a:off x="2265242" y="896147"/>
            <a:ext cx="2385969" cy="1761542"/>
          </a:xfrm>
          <a:prstGeom prst="rect">
            <a:avLst/>
          </a:prstGeom>
        </p:spPr>
      </p:pic>
      <p:sp>
        <p:nvSpPr>
          <p:cNvPr id="15" name="TextBox 14">
            <a:extLst>
              <a:ext uri="{FF2B5EF4-FFF2-40B4-BE49-F238E27FC236}">
                <a16:creationId xmlns:a16="http://schemas.microsoft.com/office/drawing/2014/main" id="{B9E07694-64C5-CD48-950D-91CDB3201099}"/>
              </a:ext>
            </a:extLst>
          </p:cNvPr>
          <p:cNvSpPr txBox="1"/>
          <p:nvPr/>
        </p:nvSpPr>
        <p:spPr>
          <a:xfrm>
            <a:off x="2346345" y="681923"/>
            <a:ext cx="23097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Surface Area Density 2080-89</a:t>
            </a:r>
          </a:p>
        </p:txBody>
      </p:sp>
      <p:sp>
        <p:nvSpPr>
          <p:cNvPr id="25" name="Right Arrow 24">
            <a:extLst>
              <a:ext uri="{FF2B5EF4-FFF2-40B4-BE49-F238E27FC236}">
                <a16:creationId xmlns:a16="http://schemas.microsoft.com/office/drawing/2014/main" id="{A7E29CDB-90E4-2B4D-A521-A9335100ADE4}"/>
              </a:ext>
            </a:extLst>
          </p:cNvPr>
          <p:cNvSpPr/>
          <p:nvPr/>
        </p:nvSpPr>
        <p:spPr>
          <a:xfrm>
            <a:off x="2147147" y="941338"/>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pic>
        <p:nvPicPr>
          <p:cNvPr id="11" name="Picture 10">
            <a:extLst>
              <a:ext uri="{FF2B5EF4-FFF2-40B4-BE49-F238E27FC236}">
                <a16:creationId xmlns:a16="http://schemas.microsoft.com/office/drawing/2014/main" id="{F16394E8-25E2-3141-9213-8407152D80F4}"/>
              </a:ext>
            </a:extLst>
          </p:cNvPr>
          <p:cNvPicPr>
            <a:picLocks noChangeAspect="1"/>
          </p:cNvPicPr>
          <p:nvPr/>
        </p:nvPicPr>
        <p:blipFill>
          <a:blip r:embed="rId5"/>
          <a:stretch>
            <a:fillRect/>
          </a:stretch>
        </p:blipFill>
        <p:spPr>
          <a:xfrm>
            <a:off x="4535234" y="784915"/>
            <a:ext cx="2386275" cy="1863875"/>
          </a:xfrm>
          <a:prstGeom prst="rect">
            <a:avLst/>
          </a:prstGeom>
        </p:spPr>
      </p:pic>
      <p:sp>
        <p:nvSpPr>
          <p:cNvPr id="12" name="TextBox 11">
            <a:extLst>
              <a:ext uri="{FF2B5EF4-FFF2-40B4-BE49-F238E27FC236}">
                <a16:creationId xmlns:a16="http://schemas.microsoft.com/office/drawing/2014/main" id="{F721FCF4-7F4D-CE4C-8294-C2831038671D}"/>
              </a:ext>
            </a:extLst>
          </p:cNvPr>
          <p:cNvSpPr txBox="1"/>
          <p:nvPr/>
        </p:nvSpPr>
        <p:spPr>
          <a:xfrm>
            <a:off x="4535235" y="673699"/>
            <a:ext cx="2375536" cy="276999"/>
          </a:xfrm>
          <a:prstGeom prst="rect">
            <a:avLst/>
          </a:prstGeom>
          <a:solidFill>
            <a:schemeClr val="bg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Net chem. ozone prod. 2080-89</a:t>
            </a:r>
          </a:p>
        </p:txBody>
      </p:sp>
      <p:sp>
        <p:nvSpPr>
          <p:cNvPr id="13" name="Right Arrow 12">
            <a:extLst>
              <a:ext uri="{FF2B5EF4-FFF2-40B4-BE49-F238E27FC236}">
                <a16:creationId xmlns:a16="http://schemas.microsoft.com/office/drawing/2014/main" id="{284FFBBB-B82B-4A44-98B0-3E6EDD68F5DE}"/>
              </a:ext>
            </a:extLst>
          </p:cNvPr>
          <p:cNvSpPr/>
          <p:nvPr/>
        </p:nvSpPr>
        <p:spPr>
          <a:xfrm>
            <a:off x="4395993" y="956442"/>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 name="TextBox 2">
            <a:extLst>
              <a:ext uri="{FF2B5EF4-FFF2-40B4-BE49-F238E27FC236}">
                <a16:creationId xmlns:a16="http://schemas.microsoft.com/office/drawing/2014/main" id="{700F127B-DFC0-CB4E-AB1A-2EE7FD0156CE}"/>
              </a:ext>
            </a:extLst>
          </p:cNvPr>
          <p:cNvSpPr txBox="1"/>
          <p:nvPr/>
        </p:nvSpPr>
        <p:spPr>
          <a:xfrm>
            <a:off x="2996272" y="444709"/>
            <a:ext cx="3631122" cy="307777"/>
          </a:xfrm>
          <a:prstGeom prst="rect">
            <a:avLst/>
          </a:prstGeom>
          <a:no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 (2080-2089)</a:t>
            </a:r>
          </a:p>
        </p:txBody>
      </p:sp>
    </p:spTree>
    <p:extLst>
      <p:ext uri="{BB962C8B-B14F-4D97-AF65-F5344CB8AC3E}">
        <p14:creationId xmlns:p14="http://schemas.microsoft.com/office/powerpoint/2010/main" val="39893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4112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318924-7F67-5E4B-B7E6-FB3C905D9381}"/>
              </a:ext>
            </a:extLst>
          </p:cNvPr>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20" name="Rectangle 19">
            <a:extLst>
              <a:ext uri="{FF2B5EF4-FFF2-40B4-BE49-F238E27FC236}">
                <a16:creationId xmlns:a16="http://schemas.microsoft.com/office/drawing/2014/main" id="{8D485E56-53E4-4E46-966D-1036849F78CD}"/>
              </a:ext>
            </a:extLst>
          </p:cNvPr>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8" name="Picture 7">
            <a:extLst>
              <a:ext uri="{FF2B5EF4-FFF2-40B4-BE49-F238E27FC236}">
                <a16:creationId xmlns:a16="http://schemas.microsoft.com/office/drawing/2014/main" id="{31854B9D-77EC-E44D-8938-2888B98742FD}"/>
              </a:ext>
            </a:extLst>
          </p:cNvPr>
          <p:cNvPicPr>
            <a:picLocks noChangeAspect="1"/>
          </p:cNvPicPr>
          <p:nvPr/>
        </p:nvPicPr>
        <p:blipFill>
          <a:blip r:embed="rId3"/>
          <a:stretch>
            <a:fillRect/>
          </a:stretch>
        </p:blipFill>
        <p:spPr>
          <a:xfrm>
            <a:off x="57605" y="2718413"/>
            <a:ext cx="2464904" cy="1890885"/>
          </a:xfrm>
          <a:prstGeom prst="rect">
            <a:avLst/>
          </a:prstGeom>
        </p:spPr>
      </p:pic>
      <p:pic>
        <p:nvPicPr>
          <p:cNvPr id="9" name="Picture 8">
            <a:extLst>
              <a:ext uri="{FF2B5EF4-FFF2-40B4-BE49-F238E27FC236}">
                <a16:creationId xmlns:a16="http://schemas.microsoft.com/office/drawing/2014/main" id="{FA265E92-91C1-8E44-BED6-9B6DB2C283E3}"/>
              </a:ext>
            </a:extLst>
          </p:cNvPr>
          <p:cNvPicPr>
            <a:picLocks noChangeAspect="1"/>
          </p:cNvPicPr>
          <p:nvPr/>
        </p:nvPicPr>
        <p:blipFill>
          <a:blip r:embed="rId4"/>
          <a:stretch>
            <a:fillRect/>
          </a:stretch>
        </p:blipFill>
        <p:spPr>
          <a:xfrm>
            <a:off x="68384" y="904357"/>
            <a:ext cx="2323988" cy="1680225"/>
          </a:xfrm>
          <a:prstGeom prst="rect">
            <a:avLst/>
          </a:prstGeom>
        </p:spPr>
      </p:pic>
      <p:pic>
        <p:nvPicPr>
          <p:cNvPr id="14" name="Picture 13">
            <a:extLst>
              <a:ext uri="{FF2B5EF4-FFF2-40B4-BE49-F238E27FC236}">
                <a16:creationId xmlns:a16="http://schemas.microsoft.com/office/drawing/2014/main" id="{6752A9F0-EF74-4743-9BB7-D6D433E570B1}"/>
              </a:ext>
            </a:extLst>
          </p:cNvPr>
          <p:cNvPicPr>
            <a:picLocks noChangeAspect="1"/>
          </p:cNvPicPr>
          <p:nvPr/>
        </p:nvPicPr>
        <p:blipFill>
          <a:blip r:embed="rId5"/>
          <a:stretch>
            <a:fillRect/>
          </a:stretch>
        </p:blipFill>
        <p:spPr>
          <a:xfrm>
            <a:off x="2265242" y="896147"/>
            <a:ext cx="2385969" cy="1761542"/>
          </a:xfrm>
          <a:prstGeom prst="rect">
            <a:avLst/>
          </a:prstGeom>
        </p:spPr>
      </p:pic>
      <p:pic>
        <p:nvPicPr>
          <p:cNvPr id="16" name="Picture 15">
            <a:extLst>
              <a:ext uri="{FF2B5EF4-FFF2-40B4-BE49-F238E27FC236}">
                <a16:creationId xmlns:a16="http://schemas.microsoft.com/office/drawing/2014/main" id="{FC653736-864E-9A4E-8820-D9709F8487BE}"/>
              </a:ext>
            </a:extLst>
          </p:cNvPr>
          <p:cNvPicPr>
            <a:picLocks noChangeAspect="1"/>
          </p:cNvPicPr>
          <p:nvPr/>
        </p:nvPicPr>
        <p:blipFill>
          <a:blip r:embed="rId6"/>
          <a:stretch>
            <a:fillRect/>
          </a:stretch>
        </p:blipFill>
        <p:spPr>
          <a:xfrm>
            <a:off x="2296459" y="2809675"/>
            <a:ext cx="2452797" cy="1760638"/>
          </a:xfrm>
          <a:prstGeom prst="rect">
            <a:avLst/>
          </a:prstGeom>
        </p:spPr>
      </p:pic>
      <p:sp>
        <p:nvSpPr>
          <p:cNvPr id="18" name="TextBox 17">
            <a:extLst>
              <a:ext uri="{FF2B5EF4-FFF2-40B4-BE49-F238E27FC236}">
                <a16:creationId xmlns:a16="http://schemas.microsoft.com/office/drawing/2014/main" id="{987AE443-0DE2-704F-BF45-4CE1E12CBA0A}"/>
              </a:ext>
            </a:extLst>
          </p:cNvPr>
          <p:cNvSpPr txBox="1"/>
          <p:nvPr/>
        </p:nvSpPr>
        <p:spPr>
          <a:xfrm>
            <a:off x="93481" y="2595682"/>
            <a:ext cx="2211255" cy="276999"/>
          </a:xfrm>
          <a:prstGeom prst="rect">
            <a:avLst/>
          </a:prstGeom>
          <a:solidFill>
            <a:schemeClr val="bg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Temperature change 2080-89</a:t>
            </a:r>
          </a:p>
        </p:txBody>
      </p:sp>
      <p:sp>
        <p:nvSpPr>
          <p:cNvPr id="19" name="TextBox 18">
            <a:extLst>
              <a:ext uri="{FF2B5EF4-FFF2-40B4-BE49-F238E27FC236}">
                <a16:creationId xmlns:a16="http://schemas.microsoft.com/office/drawing/2014/main" id="{13EADEA1-67C0-0948-8B57-555ED544C583}"/>
              </a:ext>
            </a:extLst>
          </p:cNvPr>
          <p:cNvSpPr txBox="1"/>
          <p:nvPr/>
        </p:nvSpPr>
        <p:spPr>
          <a:xfrm>
            <a:off x="2686365" y="2610451"/>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H</a:t>
            </a:r>
            <a:r>
              <a:rPr lang="en-US" sz="12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 change 2080-89</a:t>
            </a:r>
          </a:p>
        </p:txBody>
      </p:sp>
      <p:pic>
        <p:nvPicPr>
          <p:cNvPr id="21" name="Picture 20">
            <a:extLst>
              <a:ext uri="{FF2B5EF4-FFF2-40B4-BE49-F238E27FC236}">
                <a16:creationId xmlns:a16="http://schemas.microsoft.com/office/drawing/2014/main" id="{19D6898B-DBD3-704C-A1B3-249625349208}"/>
              </a:ext>
            </a:extLst>
          </p:cNvPr>
          <p:cNvPicPr>
            <a:picLocks noChangeAspect="1"/>
          </p:cNvPicPr>
          <p:nvPr/>
        </p:nvPicPr>
        <p:blipFill>
          <a:blip r:embed="rId7"/>
          <a:stretch>
            <a:fillRect/>
          </a:stretch>
        </p:blipFill>
        <p:spPr>
          <a:xfrm>
            <a:off x="4569284" y="2854817"/>
            <a:ext cx="2510859" cy="1762364"/>
          </a:xfrm>
          <a:prstGeom prst="rect">
            <a:avLst/>
          </a:prstGeom>
        </p:spPr>
      </p:pic>
      <p:sp>
        <p:nvSpPr>
          <p:cNvPr id="22" name="TextBox 21">
            <a:extLst>
              <a:ext uri="{FF2B5EF4-FFF2-40B4-BE49-F238E27FC236}">
                <a16:creationId xmlns:a16="http://schemas.microsoft.com/office/drawing/2014/main" id="{D7E5DE9E-A8F6-9C49-9853-76D89AB433E0}"/>
              </a:ext>
            </a:extLst>
          </p:cNvPr>
          <p:cNvSpPr txBox="1"/>
          <p:nvPr/>
        </p:nvSpPr>
        <p:spPr>
          <a:xfrm>
            <a:off x="4815067" y="2582082"/>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Zonal wind change 2080-89</a:t>
            </a:r>
          </a:p>
        </p:txBody>
      </p:sp>
      <p:sp>
        <p:nvSpPr>
          <p:cNvPr id="25" name="Right Arrow 24">
            <a:extLst>
              <a:ext uri="{FF2B5EF4-FFF2-40B4-BE49-F238E27FC236}">
                <a16:creationId xmlns:a16="http://schemas.microsoft.com/office/drawing/2014/main" id="{A7E29CDB-90E4-2B4D-A521-A9335100ADE4}"/>
              </a:ext>
            </a:extLst>
          </p:cNvPr>
          <p:cNvSpPr/>
          <p:nvPr/>
        </p:nvSpPr>
        <p:spPr>
          <a:xfrm>
            <a:off x="2147147" y="941338"/>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7" name="Right Arrow 26">
            <a:extLst>
              <a:ext uri="{FF2B5EF4-FFF2-40B4-BE49-F238E27FC236}">
                <a16:creationId xmlns:a16="http://schemas.microsoft.com/office/drawing/2014/main" id="{8228D10C-9B32-A346-878D-1443AE586824}"/>
              </a:ext>
            </a:extLst>
          </p:cNvPr>
          <p:cNvSpPr/>
          <p:nvPr/>
        </p:nvSpPr>
        <p:spPr>
          <a:xfrm rot="5400000">
            <a:off x="1439837" y="2324763"/>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8" name="Right Arrow 27">
            <a:extLst>
              <a:ext uri="{FF2B5EF4-FFF2-40B4-BE49-F238E27FC236}">
                <a16:creationId xmlns:a16="http://schemas.microsoft.com/office/drawing/2014/main" id="{A984141B-BE97-5943-8D5B-6666246BE407}"/>
              </a:ext>
            </a:extLst>
          </p:cNvPr>
          <p:cNvSpPr/>
          <p:nvPr/>
        </p:nvSpPr>
        <p:spPr>
          <a:xfrm>
            <a:off x="2205429" y="2925037"/>
            <a:ext cx="357558" cy="213889"/>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9" name="Right Arrow 28">
            <a:extLst>
              <a:ext uri="{FF2B5EF4-FFF2-40B4-BE49-F238E27FC236}">
                <a16:creationId xmlns:a16="http://schemas.microsoft.com/office/drawing/2014/main" id="{22B03FE2-9A01-334F-BFB0-7B1F8B685E94}"/>
              </a:ext>
            </a:extLst>
          </p:cNvPr>
          <p:cNvSpPr/>
          <p:nvPr/>
        </p:nvSpPr>
        <p:spPr>
          <a:xfrm>
            <a:off x="4554420" y="2879819"/>
            <a:ext cx="312781" cy="203197"/>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4" name="Right Arrow 33">
            <a:extLst>
              <a:ext uri="{FF2B5EF4-FFF2-40B4-BE49-F238E27FC236}">
                <a16:creationId xmlns:a16="http://schemas.microsoft.com/office/drawing/2014/main" id="{7A3F7BB6-631F-0D4E-9E0C-32BB27D85B2B}"/>
              </a:ext>
            </a:extLst>
          </p:cNvPr>
          <p:cNvSpPr/>
          <p:nvPr/>
        </p:nvSpPr>
        <p:spPr>
          <a:xfrm rot="13611616">
            <a:off x="2233003" y="2548504"/>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4" name="TextBox 23">
            <a:extLst>
              <a:ext uri="{FF2B5EF4-FFF2-40B4-BE49-F238E27FC236}">
                <a16:creationId xmlns:a16="http://schemas.microsoft.com/office/drawing/2014/main" id="{3F25AFB5-233B-E44C-9D53-62ACF7FD5647}"/>
              </a:ext>
            </a:extLst>
          </p:cNvPr>
          <p:cNvSpPr txBox="1"/>
          <p:nvPr/>
        </p:nvSpPr>
        <p:spPr>
          <a:xfrm>
            <a:off x="262973" y="698391"/>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sz="12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Distribution 2080-89</a:t>
            </a:r>
          </a:p>
        </p:txBody>
      </p:sp>
      <p:sp>
        <p:nvSpPr>
          <p:cNvPr id="26" name="TextBox 25">
            <a:extLst>
              <a:ext uri="{FF2B5EF4-FFF2-40B4-BE49-F238E27FC236}">
                <a16:creationId xmlns:a16="http://schemas.microsoft.com/office/drawing/2014/main" id="{372FC5D7-1448-BD41-B25C-C7F5319BF0E9}"/>
              </a:ext>
            </a:extLst>
          </p:cNvPr>
          <p:cNvSpPr txBox="1"/>
          <p:nvPr/>
        </p:nvSpPr>
        <p:spPr>
          <a:xfrm>
            <a:off x="2346345" y="681923"/>
            <a:ext cx="23097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Surface Area Density 2080-89</a:t>
            </a:r>
          </a:p>
        </p:txBody>
      </p:sp>
      <p:pic>
        <p:nvPicPr>
          <p:cNvPr id="23" name="Picture 22">
            <a:extLst>
              <a:ext uri="{FF2B5EF4-FFF2-40B4-BE49-F238E27FC236}">
                <a16:creationId xmlns:a16="http://schemas.microsoft.com/office/drawing/2014/main" id="{E78B2C81-AC84-3641-B6FF-30FB07B435F4}"/>
              </a:ext>
            </a:extLst>
          </p:cNvPr>
          <p:cNvPicPr>
            <a:picLocks noChangeAspect="1"/>
          </p:cNvPicPr>
          <p:nvPr/>
        </p:nvPicPr>
        <p:blipFill>
          <a:blip r:embed="rId8"/>
          <a:stretch>
            <a:fillRect/>
          </a:stretch>
        </p:blipFill>
        <p:spPr>
          <a:xfrm>
            <a:off x="4535234" y="784915"/>
            <a:ext cx="2386275" cy="1863875"/>
          </a:xfrm>
          <a:prstGeom prst="rect">
            <a:avLst/>
          </a:prstGeom>
        </p:spPr>
      </p:pic>
      <p:sp>
        <p:nvSpPr>
          <p:cNvPr id="30" name="TextBox 29">
            <a:extLst>
              <a:ext uri="{FF2B5EF4-FFF2-40B4-BE49-F238E27FC236}">
                <a16:creationId xmlns:a16="http://schemas.microsoft.com/office/drawing/2014/main" id="{28A8F9AF-2D40-D848-8C87-1D13DE77F96A}"/>
              </a:ext>
            </a:extLst>
          </p:cNvPr>
          <p:cNvSpPr txBox="1"/>
          <p:nvPr/>
        </p:nvSpPr>
        <p:spPr>
          <a:xfrm>
            <a:off x="4535235" y="673699"/>
            <a:ext cx="2375536" cy="276999"/>
          </a:xfrm>
          <a:prstGeom prst="rect">
            <a:avLst/>
          </a:prstGeom>
          <a:solidFill>
            <a:schemeClr val="bg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Net chem. ozone prod. 2080-89</a:t>
            </a:r>
          </a:p>
        </p:txBody>
      </p:sp>
      <p:sp>
        <p:nvSpPr>
          <p:cNvPr id="31" name="Right Arrow 30">
            <a:extLst>
              <a:ext uri="{FF2B5EF4-FFF2-40B4-BE49-F238E27FC236}">
                <a16:creationId xmlns:a16="http://schemas.microsoft.com/office/drawing/2014/main" id="{F6AD26C0-EDDC-494C-8EE8-C19634AFFB2D}"/>
              </a:ext>
            </a:extLst>
          </p:cNvPr>
          <p:cNvSpPr/>
          <p:nvPr/>
        </p:nvSpPr>
        <p:spPr>
          <a:xfrm>
            <a:off x="4395993" y="956442"/>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2" name="Right Arrow 31">
            <a:extLst>
              <a:ext uri="{FF2B5EF4-FFF2-40B4-BE49-F238E27FC236}">
                <a16:creationId xmlns:a16="http://schemas.microsoft.com/office/drawing/2014/main" id="{7291120A-F3E6-CB4A-B11B-E8830759E371}"/>
              </a:ext>
            </a:extLst>
          </p:cNvPr>
          <p:cNvSpPr/>
          <p:nvPr/>
        </p:nvSpPr>
        <p:spPr>
          <a:xfrm rot="19076059">
            <a:off x="4378561" y="2558415"/>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3" name="Google Shape;141;p36">
            <a:extLst>
              <a:ext uri="{FF2B5EF4-FFF2-40B4-BE49-F238E27FC236}">
                <a16:creationId xmlns:a16="http://schemas.microsoft.com/office/drawing/2014/main" id="{5FB899F3-7F19-9246-A982-4C6979AE1478}"/>
              </a:ext>
            </a:extLst>
          </p:cNvPr>
          <p:cNvSpPr txBox="1">
            <a:spLocks noGrp="1"/>
          </p:cNvSpPr>
          <p:nvPr>
            <p:ph type="title"/>
          </p:nvPr>
        </p:nvSpPr>
        <p:spPr>
          <a:xfrm>
            <a:off x="457200" y="71698"/>
            <a:ext cx="8229600" cy="457421"/>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Impacts on Stratospheric Ozone (GLENS)</a:t>
            </a:r>
            <a:endParaRPr sz="2800" dirty="0">
              <a:solidFill>
                <a:schemeClr val="bg1"/>
              </a:solidFill>
            </a:endParaRPr>
          </a:p>
        </p:txBody>
      </p:sp>
      <p:sp>
        <p:nvSpPr>
          <p:cNvPr id="36" name="TextBox 35">
            <a:extLst>
              <a:ext uri="{FF2B5EF4-FFF2-40B4-BE49-F238E27FC236}">
                <a16:creationId xmlns:a16="http://schemas.microsoft.com/office/drawing/2014/main" id="{54E94CD5-ABBA-EA4B-BCCA-ECE1F475E40D}"/>
              </a:ext>
            </a:extLst>
          </p:cNvPr>
          <p:cNvSpPr txBox="1"/>
          <p:nvPr/>
        </p:nvSpPr>
        <p:spPr>
          <a:xfrm>
            <a:off x="2996272" y="444709"/>
            <a:ext cx="3631122" cy="307777"/>
          </a:xfrm>
          <a:prstGeom prst="rect">
            <a:avLst/>
          </a:prstGeom>
          <a:no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 (2080-2089)</a:t>
            </a:r>
          </a:p>
        </p:txBody>
      </p:sp>
    </p:spTree>
    <p:extLst>
      <p:ext uri="{BB962C8B-B14F-4D97-AF65-F5344CB8AC3E}">
        <p14:creationId xmlns:p14="http://schemas.microsoft.com/office/powerpoint/2010/main" val="23154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4112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318924-7F67-5E4B-B7E6-FB3C905D9381}"/>
              </a:ext>
            </a:extLst>
          </p:cNvPr>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20" name="Rectangle 19">
            <a:extLst>
              <a:ext uri="{FF2B5EF4-FFF2-40B4-BE49-F238E27FC236}">
                <a16:creationId xmlns:a16="http://schemas.microsoft.com/office/drawing/2014/main" id="{8D485E56-53E4-4E46-966D-1036849F78CD}"/>
              </a:ext>
            </a:extLst>
          </p:cNvPr>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8" name="Picture 7">
            <a:extLst>
              <a:ext uri="{FF2B5EF4-FFF2-40B4-BE49-F238E27FC236}">
                <a16:creationId xmlns:a16="http://schemas.microsoft.com/office/drawing/2014/main" id="{31854B9D-77EC-E44D-8938-2888B98742FD}"/>
              </a:ext>
            </a:extLst>
          </p:cNvPr>
          <p:cNvPicPr>
            <a:picLocks noChangeAspect="1"/>
          </p:cNvPicPr>
          <p:nvPr/>
        </p:nvPicPr>
        <p:blipFill>
          <a:blip r:embed="rId3"/>
          <a:stretch>
            <a:fillRect/>
          </a:stretch>
        </p:blipFill>
        <p:spPr>
          <a:xfrm>
            <a:off x="57605" y="2718413"/>
            <a:ext cx="2464904" cy="1890885"/>
          </a:xfrm>
          <a:prstGeom prst="rect">
            <a:avLst/>
          </a:prstGeom>
        </p:spPr>
      </p:pic>
      <p:pic>
        <p:nvPicPr>
          <p:cNvPr id="9" name="Picture 8">
            <a:extLst>
              <a:ext uri="{FF2B5EF4-FFF2-40B4-BE49-F238E27FC236}">
                <a16:creationId xmlns:a16="http://schemas.microsoft.com/office/drawing/2014/main" id="{FA265E92-91C1-8E44-BED6-9B6DB2C283E3}"/>
              </a:ext>
            </a:extLst>
          </p:cNvPr>
          <p:cNvPicPr>
            <a:picLocks noChangeAspect="1"/>
          </p:cNvPicPr>
          <p:nvPr/>
        </p:nvPicPr>
        <p:blipFill>
          <a:blip r:embed="rId4"/>
          <a:stretch>
            <a:fillRect/>
          </a:stretch>
        </p:blipFill>
        <p:spPr>
          <a:xfrm>
            <a:off x="68384" y="904357"/>
            <a:ext cx="2323988" cy="1680225"/>
          </a:xfrm>
          <a:prstGeom prst="rect">
            <a:avLst/>
          </a:prstGeom>
        </p:spPr>
      </p:pic>
      <p:pic>
        <p:nvPicPr>
          <p:cNvPr id="14" name="Picture 13">
            <a:extLst>
              <a:ext uri="{FF2B5EF4-FFF2-40B4-BE49-F238E27FC236}">
                <a16:creationId xmlns:a16="http://schemas.microsoft.com/office/drawing/2014/main" id="{6752A9F0-EF74-4743-9BB7-D6D433E570B1}"/>
              </a:ext>
            </a:extLst>
          </p:cNvPr>
          <p:cNvPicPr>
            <a:picLocks noChangeAspect="1"/>
          </p:cNvPicPr>
          <p:nvPr/>
        </p:nvPicPr>
        <p:blipFill>
          <a:blip r:embed="rId5"/>
          <a:stretch>
            <a:fillRect/>
          </a:stretch>
        </p:blipFill>
        <p:spPr>
          <a:xfrm>
            <a:off x="2265242" y="896147"/>
            <a:ext cx="2385969" cy="1761542"/>
          </a:xfrm>
          <a:prstGeom prst="rect">
            <a:avLst/>
          </a:prstGeom>
        </p:spPr>
      </p:pic>
      <p:pic>
        <p:nvPicPr>
          <p:cNvPr id="16" name="Picture 15">
            <a:extLst>
              <a:ext uri="{FF2B5EF4-FFF2-40B4-BE49-F238E27FC236}">
                <a16:creationId xmlns:a16="http://schemas.microsoft.com/office/drawing/2014/main" id="{FC653736-864E-9A4E-8820-D9709F8487BE}"/>
              </a:ext>
            </a:extLst>
          </p:cNvPr>
          <p:cNvPicPr>
            <a:picLocks noChangeAspect="1"/>
          </p:cNvPicPr>
          <p:nvPr/>
        </p:nvPicPr>
        <p:blipFill>
          <a:blip r:embed="rId6"/>
          <a:stretch>
            <a:fillRect/>
          </a:stretch>
        </p:blipFill>
        <p:spPr>
          <a:xfrm>
            <a:off x="2296459" y="2809675"/>
            <a:ext cx="2452797" cy="1760638"/>
          </a:xfrm>
          <a:prstGeom prst="rect">
            <a:avLst/>
          </a:prstGeom>
        </p:spPr>
      </p:pic>
      <p:pic>
        <p:nvPicPr>
          <p:cNvPr id="21" name="Picture 20">
            <a:extLst>
              <a:ext uri="{FF2B5EF4-FFF2-40B4-BE49-F238E27FC236}">
                <a16:creationId xmlns:a16="http://schemas.microsoft.com/office/drawing/2014/main" id="{19D6898B-DBD3-704C-A1B3-249625349208}"/>
              </a:ext>
            </a:extLst>
          </p:cNvPr>
          <p:cNvPicPr>
            <a:picLocks noChangeAspect="1"/>
          </p:cNvPicPr>
          <p:nvPr/>
        </p:nvPicPr>
        <p:blipFill>
          <a:blip r:embed="rId7"/>
          <a:stretch>
            <a:fillRect/>
          </a:stretch>
        </p:blipFill>
        <p:spPr>
          <a:xfrm>
            <a:off x="4569284" y="2854817"/>
            <a:ext cx="2510859" cy="1762364"/>
          </a:xfrm>
          <a:prstGeom prst="rect">
            <a:avLst/>
          </a:prstGeom>
        </p:spPr>
      </p:pic>
      <p:pic>
        <p:nvPicPr>
          <p:cNvPr id="23" name="Picture 22">
            <a:extLst>
              <a:ext uri="{FF2B5EF4-FFF2-40B4-BE49-F238E27FC236}">
                <a16:creationId xmlns:a16="http://schemas.microsoft.com/office/drawing/2014/main" id="{C15C83A4-AF3E-C74A-A136-4630CB94EE38}"/>
              </a:ext>
            </a:extLst>
          </p:cNvPr>
          <p:cNvPicPr>
            <a:picLocks noChangeAspect="1"/>
          </p:cNvPicPr>
          <p:nvPr/>
        </p:nvPicPr>
        <p:blipFill>
          <a:blip r:embed="rId8"/>
          <a:stretch>
            <a:fillRect/>
          </a:stretch>
        </p:blipFill>
        <p:spPr>
          <a:xfrm>
            <a:off x="4535234" y="784915"/>
            <a:ext cx="2386275" cy="1863875"/>
          </a:xfrm>
          <a:prstGeom prst="rect">
            <a:avLst/>
          </a:prstGeom>
        </p:spPr>
      </p:pic>
      <p:sp>
        <p:nvSpPr>
          <p:cNvPr id="24" name="TextBox 23">
            <a:extLst>
              <a:ext uri="{FF2B5EF4-FFF2-40B4-BE49-F238E27FC236}">
                <a16:creationId xmlns:a16="http://schemas.microsoft.com/office/drawing/2014/main" id="{8390CE4A-1DE8-BD4C-9C2B-C02FC74A8E09}"/>
              </a:ext>
            </a:extLst>
          </p:cNvPr>
          <p:cNvSpPr txBox="1"/>
          <p:nvPr/>
        </p:nvSpPr>
        <p:spPr>
          <a:xfrm>
            <a:off x="4535235" y="673699"/>
            <a:ext cx="2375536" cy="276999"/>
          </a:xfrm>
          <a:prstGeom prst="rect">
            <a:avLst/>
          </a:prstGeom>
          <a:solidFill>
            <a:schemeClr val="bg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Net chem. ozone prod. 2080-89</a:t>
            </a:r>
          </a:p>
        </p:txBody>
      </p:sp>
      <p:sp>
        <p:nvSpPr>
          <p:cNvPr id="25" name="Right Arrow 24">
            <a:extLst>
              <a:ext uri="{FF2B5EF4-FFF2-40B4-BE49-F238E27FC236}">
                <a16:creationId xmlns:a16="http://schemas.microsoft.com/office/drawing/2014/main" id="{A7E29CDB-90E4-2B4D-A521-A9335100ADE4}"/>
              </a:ext>
            </a:extLst>
          </p:cNvPr>
          <p:cNvSpPr/>
          <p:nvPr/>
        </p:nvSpPr>
        <p:spPr>
          <a:xfrm>
            <a:off x="2147147" y="941338"/>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6" name="Right Arrow 25">
            <a:extLst>
              <a:ext uri="{FF2B5EF4-FFF2-40B4-BE49-F238E27FC236}">
                <a16:creationId xmlns:a16="http://schemas.microsoft.com/office/drawing/2014/main" id="{01938C4F-A161-0A4B-8ACE-8AF7AAD642B6}"/>
              </a:ext>
            </a:extLst>
          </p:cNvPr>
          <p:cNvSpPr/>
          <p:nvPr/>
        </p:nvSpPr>
        <p:spPr>
          <a:xfrm>
            <a:off x="4395993" y="956442"/>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7" name="Right Arrow 26">
            <a:extLst>
              <a:ext uri="{FF2B5EF4-FFF2-40B4-BE49-F238E27FC236}">
                <a16:creationId xmlns:a16="http://schemas.microsoft.com/office/drawing/2014/main" id="{8228D10C-9B32-A346-878D-1443AE586824}"/>
              </a:ext>
            </a:extLst>
          </p:cNvPr>
          <p:cNvSpPr/>
          <p:nvPr/>
        </p:nvSpPr>
        <p:spPr>
          <a:xfrm rot="5400000">
            <a:off x="1439837" y="2324763"/>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8" name="Right Arrow 27">
            <a:extLst>
              <a:ext uri="{FF2B5EF4-FFF2-40B4-BE49-F238E27FC236}">
                <a16:creationId xmlns:a16="http://schemas.microsoft.com/office/drawing/2014/main" id="{A984141B-BE97-5943-8D5B-6666246BE407}"/>
              </a:ext>
            </a:extLst>
          </p:cNvPr>
          <p:cNvSpPr/>
          <p:nvPr/>
        </p:nvSpPr>
        <p:spPr>
          <a:xfrm>
            <a:off x="2205429" y="2925037"/>
            <a:ext cx="357558" cy="213889"/>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9" name="Right Arrow 28">
            <a:extLst>
              <a:ext uri="{FF2B5EF4-FFF2-40B4-BE49-F238E27FC236}">
                <a16:creationId xmlns:a16="http://schemas.microsoft.com/office/drawing/2014/main" id="{22B03FE2-9A01-334F-BFB0-7B1F8B685E94}"/>
              </a:ext>
            </a:extLst>
          </p:cNvPr>
          <p:cNvSpPr/>
          <p:nvPr/>
        </p:nvSpPr>
        <p:spPr>
          <a:xfrm>
            <a:off x="4554420" y="2879819"/>
            <a:ext cx="312781" cy="203197"/>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1" name="Right Arrow 30">
            <a:extLst>
              <a:ext uri="{FF2B5EF4-FFF2-40B4-BE49-F238E27FC236}">
                <a16:creationId xmlns:a16="http://schemas.microsoft.com/office/drawing/2014/main" id="{6508BAE4-00A2-7F44-AA21-3F6825E19733}"/>
              </a:ext>
            </a:extLst>
          </p:cNvPr>
          <p:cNvSpPr/>
          <p:nvPr/>
        </p:nvSpPr>
        <p:spPr>
          <a:xfrm rot="19076059">
            <a:off x="4378561" y="2558415"/>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2" name="Right Arrow 31">
            <a:extLst>
              <a:ext uri="{FF2B5EF4-FFF2-40B4-BE49-F238E27FC236}">
                <a16:creationId xmlns:a16="http://schemas.microsoft.com/office/drawing/2014/main" id="{5C676928-20F6-CD4C-8F1E-B7BD130A7DBA}"/>
              </a:ext>
            </a:extLst>
          </p:cNvPr>
          <p:cNvSpPr/>
          <p:nvPr/>
        </p:nvSpPr>
        <p:spPr>
          <a:xfrm rot="19076059">
            <a:off x="6980008" y="3736919"/>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3" name="Right Arrow 32">
            <a:extLst>
              <a:ext uri="{FF2B5EF4-FFF2-40B4-BE49-F238E27FC236}">
                <a16:creationId xmlns:a16="http://schemas.microsoft.com/office/drawing/2014/main" id="{15ED512B-813A-DB4E-9509-4A8C21E5E9F2}"/>
              </a:ext>
            </a:extLst>
          </p:cNvPr>
          <p:cNvSpPr/>
          <p:nvPr/>
        </p:nvSpPr>
        <p:spPr>
          <a:xfrm rot="1785298">
            <a:off x="6985631" y="1389485"/>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4" name="Right Arrow 33">
            <a:extLst>
              <a:ext uri="{FF2B5EF4-FFF2-40B4-BE49-F238E27FC236}">
                <a16:creationId xmlns:a16="http://schemas.microsoft.com/office/drawing/2014/main" id="{7A3F7BB6-631F-0D4E-9E0C-32BB27D85B2B}"/>
              </a:ext>
            </a:extLst>
          </p:cNvPr>
          <p:cNvSpPr/>
          <p:nvPr/>
        </p:nvSpPr>
        <p:spPr>
          <a:xfrm rot="13611616">
            <a:off x="2233003" y="2548504"/>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pic>
        <p:nvPicPr>
          <p:cNvPr id="11" name="Picture 10">
            <a:extLst>
              <a:ext uri="{FF2B5EF4-FFF2-40B4-BE49-F238E27FC236}">
                <a16:creationId xmlns:a16="http://schemas.microsoft.com/office/drawing/2014/main" id="{E72F311A-ED7B-1143-B1A8-1E7245A52928}"/>
              </a:ext>
            </a:extLst>
          </p:cNvPr>
          <p:cNvPicPr>
            <a:picLocks noChangeAspect="1"/>
          </p:cNvPicPr>
          <p:nvPr/>
        </p:nvPicPr>
        <p:blipFill rotWithShape="1">
          <a:blip r:embed="rId9"/>
          <a:srcRect l="5371"/>
          <a:stretch/>
        </p:blipFill>
        <p:spPr>
          <a:xfrm>
            <a:off x="6835390" y="1806750"/>
            <a:ext cx="2348906" cy="1861662"/>
          </a:xfrm>
          <a:prstGeom prst="rect">
            <a:avLst/>
          </a:prstGeom>
        </p:spPr>
      </p:pic>
      <p:sp>
        <p:nvSpPr>
          <p:cNvPr id="37" name="TextBox 36">
            <a:extLst>
              <a:ext uri="{FF2B5EF4-FFF2-40B4-BE49-F238E27FC236}">
                <a16:creationId xmlns:a16="http://schemas.microsoft.com/office/drawing/2014/main" id="{5B8E824F-E8B0-9F4F-8B0E-12772DCF1210}"/>
              </a:ext>
            </a:extLst>
          </p:cNvPr>
          <p:cNvSpPr txBox="1"/>
          <p:nvPr/>
        </p:nvSpPr>
        <p:spPr>
          <a:xfrm>
            <a:off x="7007794" y="1648495"/>
            <a:ext cx="1797630" cy="276999"/>
          </a:xfrm>
          <a:prstGeom prst="rect">
            <a:avLst/>
          </a:prstGeom>
          <a:solidFill>
            <a:schemeClr val="lt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 change 2080-89</a:t>
            </a:r>
          </a:p>
        </p:txBody>
      </p:sp>
      <p:sp>
        <p:nvSpPr>
          <p:cNvPr id="30" name="TextBox 29">
            <a:extLst>
              <a:ext uri="{FF2B5EF4-FFF2-40B4-BE49-F238E27FC236}">
                <a16:creationId xmlns:a16="http://schemas.microsoft.com/office/drawing/2014/main" id="{8A21F3D1-E6A7-4841-861F-E14499FD190B}"/>
              </a:ext>
            </a:extLst>
          </p:cNvPr>
          <p:cNvSpPr txBox="1"/>
          <p:nvPr/>
        </p:nvSpPr>
        <p:spPr>
          <a:xfrm>
            <a:off x="93481" y="2595682"/>
            <a:ext cx="2211255" cy="276999"/>
          </a:xfrm>
          <a:prstGeom prst="rect">
            <a:avLst/>
          </a:prstGeom>
          <a:solidFill>
            <a:schemeClr val="bg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Temperature change 2080-89</a:t>
            </a:r>
          </a:p>
        </p:txBody>
      </p:sp>
      <p:sp>
        <p:nvSpPr>
          <p:cNvPr id="35" name="TextBox 34">
            <a:extLst>
              <a:ext uri="{FF2B5EF4-FFF2-40B4-BE49-F238E27FC236}">
                <a16:creationId xmlns:a16="http://schemas.microsoft.com/office/drawing/2014/main" id="{EA5CD025-28D1-F24A-8286-7A671FFFCB35}"/>
              </a:ext>
            </a:extLst>
          </p:cNvPr>
          <p:cNvSpPr txBox="1"/>
          <p:nvPr/>
        </p:nvSpPr>
        <p:spPr>
          <a:xfrm>
            <a:off x="2686365" y="2610451"/>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H</a:t>
            </a:r>
            <a:r>
              <a:rPr lang="en-US" sz="12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 change 2080-89</a:t>
            </a:r>
          </a:p>
        </p:txBody>
      </p:sp>
      <p:sp>
        <p:nvSpPr>
          <p:cNvPr id="36" name="TextBox 35">
            <a:extLst>
              <a:ext uri="{FF2B5EF4-FFF2-40B4-BE49-F238E27FC236}">
                <a16:creationId xmlns:a16="http://schemas.microsoft.com/office/drawing/2014/main" id="{B680E9A5-7871-2146-844C-B5691BEE8D75}"/>
              </a:ext>
            </a:extLst>
          </p:cNvPr>
          <p:cNvSpPr txBox="1"/>
          <p:nvPr/>
        </p:nvSpPr>
        <p:spPr>
          <a:xfrm>
            <a:off x="4815067" y="2582082"/>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Zonal wind change 2080-89</a:t>
            </a:r>
          </a:p>
        </p:txBody>
      </p:sp>
      <p:sp>
        <p:nvSpPr>
          <p:cNvPr id="38" name="TextBox 37">
            <a:extLst>
              <a:ext uri="{FF2B5EF4-FFF2-40B4-BE49-F238E27FC236}">
                <a16:creationId xmlns:a16="http://schemas.microsoft.com/office/drawing/2014/main" id="{0F2A9E1F-8E0F-CC4F-BC95-6399E20B9EAC}"/>
              </a:ext>
            </a:extLst>
          </p:cNvPr>
          <p:cNvSpPr txBox="1"/>
          <p:nvPr/>
        </p:nvSpPr>
        <p:spPr>
          <a:xfrm>
            <a:off x="262973" y="698391"/>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sz="12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Distribution 2080-89</a:t>
            </a:r>
          </a:p>
        </p:txBody>
      </p:sp>
      <p:sp>
        <p:nvSpPr>
          <p:cNvPr id="39" name="TextBox 38">
            <a:extLst>
              <a:ext uri="{FF2B5EF4-FFF2-40B4-BE49-F238E27FC236}">
                <a16:creationId xmlns:a16="http://schemas.microsoft.com/office/drawing/2014/main" id="{5F07C203-4710-904E-AF51-F6DB585497EF}"/>
              </a:ext>
            </a:extLst>
          </p:cNvPr>
          <p:cNvSpPr txBox="1"/>
          <p:nvPr/>
        </p:nvSpPr>
        <p:spPr>
          <a:xfrm>
            <a:off x="2346345" y="681923"/>
            <a:ext cx="23097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Surface Area Density 2080-89</a:t>
            </a:r>
          </a:p>
        </p:txBody>
      </p:sp>
      <p:sp>
        <p:nvSpPr>
          <p:cNvPr id="40" name="Google Shape;141;p36">
            <a:extLst>
              <a:ext uri="{FF2B5EF4-FFF2-40B4-BE49-F238E27FC236}">
                <a16:creationId xmlns:a16="http://schemas.microsoft.com/office/drawing/2014/main" id="{E353BD2C-D2E3-764B-9ADC-4DAD36803B1C}"/>
              </a:ext>
            </a:extLst>
          </p:cNvPr>
          <p:cNvSpPr txBox="1">
            <a:spLocks noGrp="1"/>
          </p:cNvSpPr>
          <p:nvPr>
            <p:ph type="title"/>
          </p:nvPr>
        </p:nvSpPr>
        <p:spPr>
          <a:xfrm>
            <a:off x="457200" y="71698"/>
            <a:ext cx="8229600" cy="457421"/>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Impacts on Stratospheric Ozone (GLENS)</a:t>
            </a:r>
            <a:endParaRPr sz="2800" dirty="0">
              <a:solidFill>
                <a:schemeClr val="bg1"/>
              </a:solidFill>
            </a:endParaRPr>
          </a:p>
        </p:txBody>
      </p:sp>
      <p:sp>
        <p:nvSpPr>
          <p:cNvPr id="41" name="TextBox 40">
            <a:extLst>
              <a:ext uri="{FF2B5EF4-FFF2-40B4-BE49-F238E27FC236}">
                <a16:creationId xmlns:a16="http://schemas.microsoft.com/office/drawing/2014/main" id="{DBEF51F8-C2CD-454B-A184-BE42361687BA}"/>
              </a:ext>
            </a:extLst>
          </p:cNvPr>
          <p:cNvSpPr txBox="1"/>
          <p:nvPr/>
        </p:nvSpPr>
        <p:spPr>
          <a:xfrm>
            <a:off x="2996272" y="444709"/>
            <a:ext cx="3631122" cy="307777"/>
          </a:xfrm>
          <a:prstGeom prst="rect">
            <a:avLst/>
          </a:prstGeom>
          <a:no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 (2080-2089)</a:t>
            </a:r>
          </a:p>
        </p:txBody>
      </p:sp>
    </p:spTree>
    <p:extLst>
      <p:ext uri="{BB962C8B-B14F-4D97-AF65-F5344CB8AC3E}">
        <p14:creationId xmlns:p14="http://schemas.microsoft.com/office/powerpoint/2010/main" val="274733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4112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318924-7F67-5E4B-B7E6-FB3C905D9381}"/>
              </a:ext>
            </a:extLst>
          </p:cNvPr>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20" name="Rectangle 19">
            <a:extLst>
              <a:ext uri="{FF2B5EF4-FFF2-40B4-BE49-F238E27FC236}">
                <a16:creationId xmlns:a16="http://schemas.microsoft.com/office/drawing/2014/main" id="{8D485E56-53E4-4E46-966D-1036849F78CD}"/>
              </a:ext>
            </a:extLst>
          </p:cNvPr>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8" name="Picture 7">
            <a:extLst>
              <a:ext uri="{FF2B5EF4-FFF2-40B4-BE49-F238E27FC236}">
                <a16:creationId xmlns:a16="http://schemas.microsoft.com/office/drawing/2014/main" id="{31854B9D-77EC-E44D-8938-2888B98742FD}"/>
              </a:ext>
            </a:extLst>
          </p:cNvPr>
          <p:cNvPicPr>
            <a:picLocks noChangeAspect="1"/>
          </p:cNvPicPr>
          <p:nvPr/>
        </p:nvPicPr>
        <p:blipFill>
          <a:blip r:embed="rId3"/>
          <a:stretch>
            <a:fillRect/>
          </a:stretch>
        </p:blipFill>
        <p:spPr>
          <a:xfrm>
            <a:off x="57605" y="2718413"/>
            <a:ext cx="2464904" cy="1890885"/>
          </a:xfrm>
          <a:prstGeom prst="rect">
            <a:avLst/>
          </a:prstGeom>
        </p:spPr>
      </p:pic>
      <p:pic>
        <p:nvPicPr>
          <p:cNvPr id="9" name="Picture 8">
            <a:extLst>
              <a:ext uri="{FF2B5EF4-FFF2-40B4-BE49-F238E27FC236}">
                <a16:creationId xmlns:a16="http://schemas.microsoft.com/office/drawing/2014/main" id="{FA265E92-91C1-8E44-BED6-9B6DB2C283E3}"/>
              </a:ext>
            </a:extLst>
          </p:cNvPr>
          <p:cNvPicPr>
            <a:picLocks noChangeAspect="1"/>
          </p:cNvPicPr>
          <p:nvPr/>
        </p:nvPicPr>
        <p:blipFill>
          <a:blip r:embed="rId4"/>
          <a:stretch>
            <a:fillRect/>
          </a:stretch>
        </p:blipFill>
        <p:spPr>
          <a:xfrm>
            <a:off x="68384" y="904357"/>
            <a:ext cx="2323988" cy="1680225"/>
          </a:xfrm>
          <a:prstGeom prst="rect">
            <a:avLst/>
          </a:prstGeom>
        </p:spPr>
      </p:pic>
      <p:pic>
        <p:nvPicPr>
          <p:cNvPr id="14" name="Picture 13">
            <a:extLst>
              <a:ext uri="{FF2B5EF4-FFF2-40B4-BE49-F238E27FC236}">
                <a16:creationId xmlns:a16="http://schemas.microsoft.com/office/drawing/2014/main" id="{6752A9F0-EF74-4743-9BB7-D6D433E570B1}"/>
              </a:ext>
            </a:extLst>
          </p:cNvPr>
          <p:cNvPicPr>
            <a:picLocks noChangeAspect="1"/>
          </p:cNvPicPr>
          <p:nvPr/>
        </p:nvPicPr>
        <p:blipFill>
          <a:blip r:embed="rId5"/>
          <a:stretch>
            <a:fillRect/>
          </a:stretch>
        </p:blipFill>
        <p:spPr>
          <a:xfrm>
            <a:off x="2265242" y="896147"/>
            <a:ext cx="2385969" cy="1761542"/>
          </a:xfrm>
          <a:prstGeom prst="rect">
            <a:avLst/>
          </a:prstGeom>
        </p:spPr>
      </p:pic>
      <p:pic>
        <p:nvPicPr>
          <p:cNvPr id="16" name="Picture 15">
            <a:extLst>
              <a:ext uri="{FF2B5EF4-FFF2-40B4-BE49-F238E27FC236}">
                <a16:creationId xmlns:a16="http://schemas.microsoft.com/office/drawing/2014/main" id="{FC653736-864E-9A4E-8820-D9709F8487BE}"/>
              </a:ext>
            </a:extLst>
          </p:cNvPr>
          <p:cNvPicPr>
            <a:picLocks noChangeAspect="1"/>
          </p:cNvPicPr>
          <p:nvPr/>
        </p:nvPicPr>
        <p:blipFill>
          <a:blip r:embed="rId6"/>
          <a:stretch>
            <a:fillRect/>
          </a:stretch>
        </p:blipFill>
        <p:spPr>
          <a:xfrm>
            <a:off x="2296459" y="2809675"/>
            <a:ext cx="2452797" cy="1760638"/>
          </a:xfrm>
          <a:prstGeom prst="rect">
            <a:avLst/>
          </a:prstGeom>
        </p:spPr>
      </p:pic>
      <p:pic>
        <p:nvPicPr>
          <p:cNvPr id="21" name="Picture 20">
            <a:extLst>
              <a:ext uri="{FF2B5EF4-FFF2-40B4-BE49-F238E27FC236}">
                <a16:creationId xmlns:a16="http://schemas.microsoft.com/office/drawing/2014/main" id="{19D6898B-DBD3-704C-A1B3-249625349208}"/>
              </a:ext>
            </a:extLst>
          </p:cNvPr>
          <p:cNvPicPr>
            <a:picLocks noChangeAspect="1"/>
          </p:cNvPicPr>
          <p:nvPr/>
        </p:nvPicPr>
        <p:blipFill>
          <a:blip r:embed="rId7"/>
          <a:stretch>
            <a:fillRect/>
          </a:stretch>
        </p:blipFill>
        <p:spPr>
          <a:xfrm>
            <a:off x="4569284" y="2854817"/>
            <a:ext cx="2510859" cy="1762364"/>
          </a:xfrm>
          <a:prstGeom prst="rect">
            <a:avLst/>
          </a:prstGeom>
        </p:spPr>
      </p:pic>
      <p:pic>
        <p:nvPicPr>
          <p:cNvPr id="23" name="Picture 22">
            <a:extLst>
              <a:ext uri="{FF2B5EF4-FFF2-40B4-BE49-F238E27FC236}">
                <a16:creationId xmlns:a16="http://schemas.microsoft.com/office/drawing/2014/main" id="{C15C83A4-AF3E-C74A-A136-4630CB94EE38}"/>
              </a:ext>
            </a:extLst>
          </p:cNvPr>
          <p:cNvPicPr>
            <a:picLocks noChangeAspect="1"/>
          </p:cNvPicPr>
          <p:nvPr/>
        </p:nvPicPr>
        <p:blipFill>
          <a:blip r:embed="rId8"/>
          <a:stretch>
            <a:fillRect/>
          </a:stretch>
        </p:blipFill>
        <p:spPr>
          <a:xfrm>
            <a:off x="4535234" y="784915"/>
            <a:ext cx="2386275" cy="1863875"/>
          </a:xfrm>
          <a:prstGeom prst="rect">
            <a:avLst/>
          </a:prstGeom>
        </p:spPr>
      </p:pic>
      <p:sp>
        <p:nvSpPr>
          <p:cNvPr id="24" name="TextBox 23">
            <a:extLst>
              <a:ext uri="{FF2B5EF4-FFF2-40B4-BE49-F238E27FC236}">
                <a16:creationId xmlns:a16="http://schemas.microsoft.com/office/drawing/2014/main" id="{8390CE4A-1DE8-BD4C-9C2B-C02FC74A8E09}"/>
              </a:ext>
            </a:extLst>
          </p:cNvPr>
          <p:cNvSpPr txBox="1"/>
          <p:nvPr/>
        </p:nvSpPr>
        <p:spPr>
          <a:xfrm>
            <a:off x="4535235" y="673699"/>
            <a:ext cx="2375536" cy="276999"/>
          </a:xfrm>
          <a:prstGeom prst="rect">
            <a:avLst/>
          </a:prstGeom>
          <a:solidFill>
            <a:schemeClr val="bg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Net chem. ozone prod. 2080-89</a:t>
            </a:r>
          </a:p>
        </p:txBody>
      </p:sp>
      <p:sp>
        <p:nvSpPr>
          <p:cNvPr id="25" name="Right Arrow 24">
            <a:extLst>
              <a:ext uri="{FF2B5EF4-FFF2-40B4-BE49-F238E27FC236}">
                <a16:creationId xmlns:a16="http://schemas.microsoft.com/office/drawing/2014/main" id="{A7E29CDB-90E4-2B4D-A521-A9335100ADE4}"/>
              </a:ext>
            </a:extLst>
          </p:cNvPr>
          <p:cNvSpPr/>
          <p:nvPr/>
        </p:nvSpPr>
        <p:spPr>
          <a:xfrm>
            <a:off x="2147147" y="941338"/>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6" name="Right Arrow 25">
            <a:extLst>
              <a:ext uri="{FF2B5EF4-FFF2-40B4-BE49-F238E27FC236}">
                <a16:creationId xmlns:a16="http://schemas.microsoft.com/office/drawing/2014/main" id="{01938C4F-A161-0A4B-8ACE-8AF7AAD642B6}"/>
              </a:ext>
            </a:extLst>
          </p:cNvPr>
          <p:cNvSpPr/>
          <p:nvPr/>
        </p:nvSpPr>
        <p:spPr>
          <a:xfrm>
            <a:off x="4395993" y="956442"/>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7" name="Right Arrow 26">
            <a:extLst>
              <a:ext uri="{FF2B5EF4-FFF2-40B4-BE49-F238E27FC236}">
                <a16:creationId xmlns:a16="http://schemas.microsoft.com/office/drawing/2014/main" id="{8228D10C-9B32-A346-878D-1443AE586824}"/>
              </a:ext>
            </a:extLst>
          </p:cNvPr>
          <p:cNvSpPr/>
          <p:nvPr/>
        </p:nvSpPr>
        <p:spPr>
          <a:xfrm rot="5400000">
            <a:off x="1439837" y="2324763"/>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8" name="Right Arrow 27">
            <a:extLst>
              <a:ext uri="{FF2B5EF4-FFF2-40B4-BE49-F238E27FC236}">
                <a16:creationId xmlns:a16="http://schemas.microsoft.com/office/drawing/2014/main" id="{A984141B-BE97-5943-8D5B-6666246BE407}"/>
              </a:ext>
            </a:extLst>
          </p:cNvPr>
          <p:cNvSpPr/>
          <p:nvPr/>
        </p:nvSpPr>
        <p:spPr>
          <a:xfrm>
            <a:off x="2205429" y="2925037"/>
            <a:ext cx="357558" cy="213889"/>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9" name="Right Arrow 28">
            <a:extLst>
              <a:ext uri="{FF2B5EF4-FFF2-40B4-BE49-F238E27FC236}">
                <a16:creationId xmlns:a16="http://schemas.microsoft.com/office/drawing/2014/main" id="{22B03FE2-9A01-334F-BFB0-7B1F8B685E94}"/>
              </a:ext>
            </a:extLst>
          </p:cNvPr>
          <p:cNvSpPr/>
          <p:nvPr/>
        </p:nvSpPr>
        <p:spPr>
          <a:xfrm>
            <a:off x="4554420" y="2879819"/>
            <a:ext cx="312781" cy="203197"/>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1" name="Right Arrow 30">
            <a:extLst>
              <a:ext uri="{FF2B5EF4-FFF2-40B4-BE49-F238E27FC236}">
                <a16:creationId xmlns:a16="http://schemas.microsoft.com/office/drawing/2014/main" id="{6508BAE4-00A2-7F44-AA21-3F6825E19733}"/>
              </a:ext>
            </a:extLst>
          </p:cNvPr>
          <p:cNvSpPr/>
          <p:nvPr/>
        </p:nvSpPr>
        <p:spPr>
          <a:xfrm rot="19076059">
            <a:off x="4378561" y="2558415"/>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2" name="Right Arrow 31">
            <a:extLst>
              <a:ext uri="{FF2B5EF4-FFF2-40B4-BE49-F238E27FC236}">
                <a16:creationId xmlns:a16="http://schemas.microsoft.com/office/drawing/2014/main" id="{5C676928-20F6-CD4C-8F1E-B7BD130A7DBA}"/>
              </a:ext>
            </a:extLst>
          </p:cNvPr>
          <p:cNvSpPr/>
          <p:nvPr/>
        </p:nvSpPr>
        <p:spPr>
          <a:xfrm rot="19076059">
            <a:off x="6980008" y="3736919"/>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3" name="Right Arrow 32">
            <a:extLst>
              <a:ext uri="{FF2B5EF4-FFF2-40B4-BE49-F238E27FC236}">
                <a16:creationId xmlns:a16="http://schemas.microsoft.com/office/drawing/2014/main" id="{15ED512B-813A-DB4E-9509-4A8C21E5E9F2}"/>
              </a:ext>
            </a:extLst>
          </p:cNvPr>
          <p:cNvSpPr/>
          <p:nvPr/>
        </p:nvSpPr>
        <p:spPr>
          <a:xfrm rot="1785298">
            <a:off x="6985631" y="1389485"/>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34" name="Right Arrow 33">
            <a:extLst>
              <a:ext uri="{FF2B5EF4-FFF2-40B4-BE49-F238E27FC236}">
                <a16:creationId xmlns:a16="http://schemas.microsoft.com/office/drawing/2014/main" id="{7A3F7BB6-631F-0D4E-9E0C-32BB27D85B2B}"/>
              </a:ext>
            </a:extLst>
          </p:cNvPr>
          <p:cNvSpPr/>
          <p:nvPr/>
        </p:nvSpPr>
        <p:spPr>
          <a:xfrm rot="13611616">
            <a:off x="2233003" y="2548504"/>
            <a:ext cx="415840" cy="186996"/>
          </a:xfrm>
          <a:prstGeom prst="rightArrow">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pic>
        <p:nvPicPr>
          <p:cNvPr id="11" name="Picture 10">
            <a:extLst>
              <a:ext uri="{FF2B5EF4-FFF2-40B4-BE49-F238E27FC236}">
                <a16:creationId xmlns:a16="http://schemas.microsoft.com/office/drawing/2014/main" id="{E72F311A-ED7B-1143-B1A8-1E7245A52928}"/>
              </a:ext>
            </a:extLst>
          </p:cNvPr>
          <p:cNvPicPr>
            <a:picLocks noChangeAspect="1"/>
          </p:cNvPicPr>
          <p:nvPr/>
        </p:nvPicPr>
        <p:blipFill rotWithShape="1">
          <a:blip r:embed="rId9"/>
          <a:srcRect l="5371"/>
          <a:stretch/>
        </p:blipFill>
        <p:spPr>
          <a:xfrm>
            <a:off x="6835390" y="1806750"/>
            <a:ext cx="2348906" cy="1861662"/>
          </a:xfrm>
          <a:prstGeom prst="rect">
            <a:avLst/>
          </a:prstGeom>
        </p:spPr>
      </p:pic>
      <p:sp>
        <p:nvSpPr>
          <p:cNvPr id="37" name="TextBox 36">
            <a:extLst>
              <a:ext uri="{FF2B5EF4-FFF2-40B4-BE49-F238E27FC236}">
                <a16:creationId xmlns:a16="http://schemas.microsoft.com/office/drawing/2014/main" id="{5B8E824F-E8B0-9F4F-8B0E-12772DCF1210}"/>
              </a:ext>
            </a:extLst>
          </p:cNvPr>
          <p:cNvSpPr txBox="1"/>
          <p:nvPr/>
        </p:nvSpPr>
        <p:spPr>
          <a:xfrm>
            <a:off x="7007794" y="1648495"/>
            <a:ext cx="1797630" cy="276999"/>
          </a:xfrm>
          <a:prstGeom prst="rect">
            <a:avLst/>
          </a:prstGeom>
          <a:solidFill>
            <a:schemeClr val="lt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 change 2080-89</a:t>
            </a:r>
          </a:p>
        </p:txBody>
      </p:sp>
      <p:sp>
        <p:nvSpPr>
          <p:cNvPr id="30" name="TextBox 29">
            <a:extLst>
              <a:ext uri="{FF2B5EF4-FFF2-40B4-BE49-F238E27FC236}">
                <a16:creationId xmlns:a16="http://schemas.microsoft.com/office/drawing/2014/main" id="{8A21F3D1-E6A7-4841-861F-E14499FD190B}"/>
              </a:ext>
            </a:extLst>
          </p:cNvPr>
          <p:cNvSpPr txBox="1"/>
          <p:nvPr/>
        </p:nvSpPr>
        <p:spPr>
          <a:xfrm>
            <a:off x="93481" y="2595682"/>
            <a:ext cx="2211255" cy="276999"/>
          </a:xfrm>
          <a:prstGeom prst="rect">
            <a:avLst/>
          </a:prstGeom>
          <a:solidFill>
            <a:schemeClr val="bg1"/>
          </a:solid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Temperature change 2080-89</a:t>
            </a:r>
          </a:p>
        </p:txBody>
      </p:sp>
      <p:sp>
        <p:nvSpPr>
          <p:cNvPr id="35" name="TextBox 34">
            <a:extLst>
              <a:ext uri="{FF2B5EF4-FFF2-40B4-BE49-F238E27FC236}">
                <a16:creationId xmlns:a16="http://schemas.microsoft.com/office/drawing/2014/main" id="{EA5CD025-28D1-F24A-8286-7A671FFFCB35}"/>
              </a:ext>
            </a:extLst>
          </p:cNvPr>
          <p:cNvSpPr txBox="1"/>
          <p:nvPr/>
        </p:nvSpPr>
        <p:spPr>
          <a:xfrm>
            <a:off x="2686365" y="2610451"/>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H</a:t>
            </a:r>
            <a:r>
              <a:rPr lang="en-US" sz="12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a:t>
            </a:r>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 change 2080-89</a:t>
            </a:r>
          </a:p>
        </p:txBody>
      </p:sp>
      <p:sp>
        <p:nvSpPr>
          <p:cNvPr id="36" name="TextBox 35">
            <a:extLst>
              <a:ext uri="{FF2B5EF4-FFF2-40B4-BE49-F238E27FC236}">
                <a16:creationId xmlns:a16="http://schemas.microsoft.com/office/drawing/2014/main" id="{B680E9A5-7871-2146-844C-B5691BEE8D75}"/>
              </a:ext>
            </a:extLst>
          </p:cNvPr>
          <p:cNvSpPr txBox="1"/>
          <p:nvPr/>
        </p:nvSpPr>
        <p:spPr>
          <a:xfrm>
            <a:off x="4815067" y="2582082"/>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Zonal wind change 2080-89</a:t>
            </a:r>
          </a:p>
        </p:txBody>
      </p:sp>
      <p:sp>
        <p:nvSpPr>
          <p:cNvPr id="38" name="TextBox 37">
            <a:extLst>
              <a:ext uri="{FF2B5EF4-FFF2-40B4-BE49-F238E27FC236}">
                <a16:creationId xmlns:a16="http://schemas.microsoft.com/office/drawing/2014/main" id="{0F2A9E1F-8E0F-CC4F-BC95-6399E20B9EAC}"/>
              </a:ext>
            </a:extLst>
          </p:cNvPr>
          <p:cNvSpPr txBox="1"/>
          <p:nvPr/>
        </p:nvSpPr>
        <p:spPr>
          <a:xfrm>
            <a:off x="262973" y="698391"/>
            <a:ext cx="21941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sz="12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Distribution 2080-89</a:t>
            </a:r>
          </a:p>
        </p:txBody>
      </p:sp>
      <p:sp>
        <p:nvSpPr>
          <p:cNvPr id="39" name="TextBox 38">
            <a:extLst>
              <a:ext uri="{FF2B5EF4-FFF2-40B4-BE49-F238E27FC236}">
                <a16:creationId xmlns:a16="http://schemas.microsoft.com/office/drawing/2014/main" id="{5F07C203-4710-904E-AF51-F6DB585497EF}"/>
              </a:ext>
            </a:extLst>
          </p:cNvPr>
          <p:cNvSpPr txBox="1"/>
          <p:nvPr/>
        </p:nvSpPr>
        <p:spPr>
          <a:xfrm>
            <a:off x="2346345" y="681923"/>
            <a:ext cx="2309719" cy="276999"/>
          </a:xfrm>
          <a:prstGeom prst="rect">
            <a:avLst/>
          </a:prstGeom>
          <a:noFill/>
        </p:spPr>
        <p:txBody>
          <a:bodyPr wrap="square" rtlCol="0">
            <a:spAutoFit/>
          </a:bodyPr>
          <a:lstStyle/>
          <a:p>
            <a:r>
              <a:rPr lang="en-US" sz="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Surface Area Density 2080-89</a:t>
            </a:r>
          </a:p>
        </p:txBody>
      </p:sp>
      <p:sp>
        <p:nvSpPr>
          <p:cNvPr id="40" name="Oval 39">
            <a:extLst>
              <a:ext uri="{FF2B5EF4-FFF2-40B4-BE49-F238E27FC236}">
                <a16:creationId xmlns:a16="http://schemas.microsoft.com/office/drawing/2014/main" id="{788D9C04-C2A3-3245-AB45-BFAC60EA5B88}"/>
              </a:ext>
            </a:extLst>
          </p:cNvPr>
          <p:cNvSpPr/>
          <p:nvPr/>
        </p:nvSpPr>
        <p:spPr>
          <a:xfrm>
            <a:off x="6910770" y="2584582"/>
            <a:ext cx="671467" cy="554344"/>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FE50835-FCCA-9640-9FA9-1354A29FB4FF}"/>
              </a:ext>
            </a:extLst>
          </p:cNvPr>
          <p:cNvSpPr/>
          <p:nvPr/>
        </p:nvSpPr>
        <p:spPr>
          <a:xfrm>
            <a:off x="4666906" y="1619589"/>
            <a:ext cx="671467" cy="554344"/>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972B73D-2F75-2D41-B04A-0BACAA819A7B}"/>
              </a:ext>
            </a:extLst>
          </p:cNvPr>
          <p:cNvSpPr txBox="1"/>
          <p:nvPr/>
        </p:nvSpPr>
        <p:spPr>
          <a:xfrm>
            <a:off x="7149643" y="3902984"/>
            <a:ext cx="1980029" cy="261610"/>
          </a:xfrm>
          <a:prstGeom prst="rect">
            <a:avLst/>
          </a:prstGeom>
          <a:noFill/>
        </p:spPr>
        <p:txBody>
          <a:bodyPr wrap="none" rtlCol="0">
            <a:spAutoFit/>
          </a:bodyPr>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Mostly chemically controlled</a:t>
            </a:r>
          </a:p>
        </p:txBody>
      </p:sp>
      <p:sp>
        <p:nvSpPr>
          <p:cNvPr id="43" name="TextBox 42">
            <a:extLst>
              <a:ext uri="{FF2B5EF4-FFF2-40B4-BE49-F238E27FC236}">
                <a16:creationId xmlns:a16="http://schemas.microsoft.com/office/drawing/2014/main" id="{82B13B9A-19F6-F344-9924-5438CEBE9209}"/>
              </a:ext>
            </a:extLst>
          </p:cNvPr>
          <p:cNvSpPr txBox="1"/>
          <p:nvPr/>
        </p:nvSpPr>
        <p:spPr>
          <a:xfrm>
            <a:off x="7147050" y="4111708"/>
            <a:ext cx="2061783" cy="261610"/>
          </a:xfrm>
          <a:prstGeom prst="rect">
            <a:avLst/>
          </a:prstGeom>
          <a:noFill/>
        </p:spPr>
        <p:txBody>
          <a:bodyPr wrap="none" rtlCol="0">
            <a:spAutoFit/>
          </a:bodyPr>
          <a:lstStyle/>
          <a:p>
            <a:r>
              <a:rPr lang="en-US" sz="11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Mostly dynamically controlled</a:t>
            </a:r>
          </a:p>
        </p:txBody>
      </p:sp>
      <p:sp>
        <p:nvSpPr>
          <p:cNvPr id="44" name="Oval 43">
            <a:extLst>
              <a:ext uri="{FF2B5EF4-FFF2-40B4-BE49-F238E27FC236}">
                <a16:creationId xmlns:a16="http://schemas.microsoft.com/office/drawing/2014/main" id="{FE029D16-4E17-8940-83BF-9DE2CAFE0A54}"/>
              </a:ext>
            </a:extLst>
          </p:cNvPr>
          <p:cNvSpPr/>
          <p:nvPr/>
        </p:nvSpPr>
        <p:spPr>
          <a:xfrm flipV="1">
            <a:off x="5370813" y="3284519"/>
            <a:ext cx="962484" cy="62316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9F0A20-54F6-BA4D-93D9-3FA69CCD1C48}"/>
              </a:ext>
            </a:extLst>
          </p:cNvPr>
          <p:cNvSpPr/>
          <p:nvPr/>
        </p:nvSpPr>
        <p:spPr>
          <a:xfrm flipV="1">
            <a:off x="7456042" y="2380159"/>
            <a:ext cx="962484" cy="62316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141;p36">
            <a:extLst>
              <a:ext uri="{FF2B5EF4-FFF2-40B4-BE49-F238E27FC236}">
                <a16:creationId xmlns:a16="http://schemas.microsoft.com/office/drawing/2014/main" id="{5BE4056A-1AB8-7F48-93C0-74BCC4D6D709}"/>
              </a:ext>
            </a:extLst>
          </p:cNvPr>
          <p:cNvSpPr txBox="1">
            <a:spLocks noGrp="1"/>
          </p:cNvSpPr>
          <p:nvPr>
            <p:ph type="title"/>
          </p:nvPr>
        </p:nvSpPr>
        <p:spPr>
          <a:xfrm>
            <a:off x="457200" y="71698"/>
            <a:ext cx="8229600" cy="457421"/>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Impacts on Stratospheric Ozone (GLENS)</a:t>
            </a:r>
            <a:endParaRPr sz="2800" dirty="0">
              <a:solidFill>
                <a:schemeClr val="bg1"/>
              </a:solidFill>
            </a:endParaRPr>
          </a:p>
        </p:txBody>
      </p:sp>
      <p:sp>
        <p:nvSpPr>
          <p:cNvPr id="47" name="TextBox 46">
            <a:extLst>
              <a:ext uri="{FF2B5EF4-FFF2-40B4-BE49-F238E27FC236}">
                <a16:creationId xmlns:a16="http://schemas.microsoft.com/office/drawing/2014/main" id="{74BC17C8-FB5B-174E-8BFE-43350CBCD279}"/>
              </a:ext>
            </a:extLst>
          </p:cNvPr>
          <p:cNvSpPr txBox="1"/>
          <p:nvPr/>
        </p:nvSpPr>
        <p:spPr>
          <a:xfrm>
            <a:off x="2996272" y="444709"/>
            <a:ext cx="3631122" cy="307777"/>
          </a:xfrm>
          <a:prstGeom prst="rect">
            <a:avLst/>
          </a:prstGeom>
          <a:no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 (2080-2089)</a:t>
            </a:r>
          </a:p>
        </p:txBody>
      </p:sp>
    </p:spTree>
    <p:extLst>
      <p:ext uri="{BB962C8B-B14F-4D97-AF65-F5344CB8AC3E}">
        <p14:creationId xmlns:p14="http://schemas.microsoft.com/office/powerpoint/2010/main" val="189725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BD4BA3-7B30-784E-A66D-5CFB6850F22F}"/>
              </a:ext>
            </a:extLst>
          </p:cNvPr>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1277B61C-A1EC-304A-9899-E95D9F594441}"/>
              </a:ext>
            </a:extLst>
          </p:cNvPr>
          <p:cNvPicPr>
            <a:picLocks noChangeAspect="1"/>
          </p:cNvPicPr>
          <p:nvPr/>
        </p:nvPicPr>
        <p:blipFill>
          <a:blip r:embed="rId3"/>
          <a:stretch>
            <a:fillRect/>
          </a:stretch>
        </p:blipFill>
        <p:spPr>
          <a:xfrm>
            <a:off x="106714" y="933994"/>
            <a:ext cx="3459446" cy="1836874"/>
          </a:xfrm>
          <a:prstGeom prst="rect">
            <a:avLst/>
          </a:prstGeom>
        </p:spPr>
      </p:pic>
      <p:pic>
        <p:nvPicPr>
          <p:cNvPr id="114" name="Picture 113">
            <a:extLst>
              <a:ext uri="{FF2B5EF4-FFF2-40B4-BE49-F238E27FC236}">
                <a16:creationId xmlns:a16="http://schemas.microsoft.com/office/drawing/2014/main" id="{FA448CB2-03B7-A140-B42B-C6890B4241A1}"/>
              </a:ext>
            </a:extLst>
          </p:cNvPr>
          <p:cNvPicPr>
            <a:picLocks noChangeAspect="1"/>
          </p:cNvPicPr>
          <p:nvPr/>
        </p:nvPicPr>
        <p:blipFill>
          <a:blip r:embed="rId4"/>
          <a:stretch>
            <a:fillRect/>
          </a:stretch>
        </p:blipFill>
        <p:spPr>
          <a:xfrm>
            <a:off x="1150637" y="1213742"/>
            <a:ext cx="1371600" cy="333375"/>
          </a:xfrm>
          <a:prstGeom prst="rect">
            <a:avLst/>
          </a:prstGeom>
        </p:spPr>
      </p:pic>
      <p:sp>
        <p:nvSpPr>
          <p:cNvPr id="115" name="TextBox 114">
            <a:extLst>
              <a:ext uri="{FF2B5EF4-FFF2-40B4-BE49-F238E27FC236}">
                <a16:creationId xmlns:a16="http://schemas.microsoft.com/office/drawing/2014/main" id="{AF262674-5FFE-344E-9073-75D48984876B}"/>
              </a:ext>
            </a:extLst>
          </p:cNvPr>
          <p:cNvSpPr txBox="1"/>
          <p:nvPr/>
        </p:nvSpPr>
        <p:spPr>
          <a:xfrm>
            <a:off x="2271542" y="2031970"/>
            <a:ext cx="1148071" cy="254044"/>
          </a:xfrm>
          <a:prstGeom prst="rect">
            <a:avLst/>
          </a:prstGeom>
          <a:noFill/>
        </p:spPr>
        <p:txBody>
          <a:bodyPr wrap="none" rtlCol="0">
            <a:spAutoFit/>
          </a:bodyPr>
          <a:lstStyle/>
          <a:p>
            <a:r>
              <a:rPr lang="en-US" sz="1051" dirty="0">
                <a:solidFill>
                  <a:srgbClr val="0070C0"/>
                </a:solidFill>
              </a:rPr>
              <a:t>Geoengineering</a:t>
            </a:r>
          </a:p>
        </p:txBody>
      </p:sp>
      <p:sp>
        <p:nvSpPr>
          <p:cNvPr id="16" name="Google Shape;141;p36">
            <a:extLst>
              <a:ext uri="{FF2B5EF4-FFF2-40B4-BE49-F238E27FC236}">
                <a16:creationId xmlns:a16="http://schemas.microsoft.com/office/drawing/2014/main" id="{02BF18F9-6942-C944-B523-1B0C35D75C73}"/>
              </a:ext>
            </a:extLst>
          </p:cNvPr>
          <p:cNvSpPr txBox="1">
            <a:spLocks noGrp="1"/>
          </p:cNvSpPr>
          <p:nvPr>
            <p:ph type="title"/>
          </p:nvPr>
        </p:nvSpPr>
        <p:spPr>
          <a:xfrm>
            <a:off x="378719" y="71639"/>
            <a:ext cx="8229600" cy="454900"/>
          </a:xfrm>
          <a:prstGeom prst="rect">
            <a:avLst/>
          </a:prstGeom>
          <a:noFill/>
          <a:ln>
            <a:noFill/>
          </a:ln>
        </p:spPr>
        <p:txBody>
          <a:bodyPr spcFirstLastPara="1" wrap="square" lIns="91425" tIns="45700" rIns="91425" bIns="45700" anchor="b" anchorCtr="0">
            <a:noAutofit/>
          </a:bodyPr>
          <a:lstStyle/>
          <a:p>
            <a:r>
              <a:rPr lang="en-US" sz="2800" dirty="0">
                <a:solidFill>
                  <a:schemeClr val="bg1"/>
                </a:solidFill>
              </a:rPr>
              <a:t>Total Column Ozone Change: SH Polar Region</a:t>
            </a:r>
          </a:p>
        </p:txBody>
      </p:sp>
      <p:sp>
        <p:nvSpPr>
          <p:cNvPr id="19" name="TextBox 18">
            <a:extLst>
              <a:ext uri="{FF2B5EF4-FFF2-40B4-BE49-F238E27FC236}">
                <a16:creationId xmlns:a16="http://schemas.microsoft.com/office/drawing/2014/main" id="{72189B7C-6FBE-A44F-B7EF-5A02CF6C60AE}"/>
              </a:ext>
            </a:extLst>
          </p:cNvPr>
          <p:cNvSpPr txBox="1"/>
          <p:nvPr/>
        </p:nvSpPr>
        <p:spPr>
          <a:xfrm>
            <a:off x="7025605" y="966523"/>
            <a:ext cx="2118395" cy="2893100"/>
          </a:xfrm>
          <a:prstGeom prst="rect">
            <a:avLst/>
          </a:prstGeom>
          <a:noFill/>
        </p:spPr>
        <p:txBody>
          <a:bodyPr wrap="square" rtlCol="0">
            <a:spAutoFit/>
          </a:bodyPr>
          <a:lstStyle/>
          <a:p>
            <a:r>
              <a:rPr lang="en-US"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Ozone Sensitivity to</a:t>
            </a:r>
            <a:endPar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Equivalent Effective Stratospheric Chlorine (EESC)</a:t>
            </a: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Surface area density</a:t>
            </a: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Polar Temperatures</a:t>
            </a: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Horizontal Advection</a:t>
            </a:r>
          </a:p>
          <a:p>
            <a:pPr marL="285750" indent="-285750">
              <a:buFont typeface="Arial" panose="020B0604020202020204" pitchFamily="34" charset="0"/>
              <a:buChar char="•"/>
            </a:pPr>
            <a:endPar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Gradual start of geoengineering would still lead to a strong reduction in SH polar ozone</a:t>
            </a:r>
          </a:p>
        </p:txBody>
      </p:sp>
      <p:grpSp>
        <p:nvGrpSpPr>
          <p:cNvPr id="2" name="Group 1">
            <a:extLst>
              <a:ext uri="{FF2B5EF4-FFF2-40B4-BE49-F238E27FC236}">
                <a16:creationId xmlns:a16="http://schemas.microsoft.com/office/drawing/2014/main" id="{17030650-E128-1345-8C25-4FEDA6B80225}"/>
              </a:ext>
            </a:extLst>
          </p:cNvPr>
          <p:cNvGrpSpPr/>
          <p:nvPr/>
        </p:nvGrpSpPr>
        <p:grpSpPr>
          <a:xfrm>
            <a:off x="106714" y="2787353"/>
            <a:ext cx="3465592" cy="1869924"/>
            <a:chOff x="106714" y="2787353"/>
            <a:chExt cx="3465592" cy="1869924"/>
          </a:xfrm>
        </p:grpSpPr>
        <p:pic>
          <p:nvPicPr>
            <p:cNvPr id="4" name="Picture 3">
              <a:extLst>
                <a:ext uri="{FF2B5EF4-FFF2-40B4-BE49-F238E27FC236}">
                  <a16:creationId xmlns:a16="http://schemas.microsoft.com/office/drawing/2014/main" id="{EA48D606-7F11-384A-8529-FE2EF6338B3C}"/>
                </a:ext>
              </a:extLst>
            </p:cNvPr>
            <p:cNvPicPr>
              <a:picLocks noChangeAspect="1"/>
            </p:cNvPicPr>
            <p:nvPr/>
          </p:nvPicPr>
          <p:blipFill>
            <a:blip r:embed="rId5"/>
            <a:stretch>
              <a:fillRect/>
            </a:stretch>
          </p:blipFill>
          <p:spPr>
            <a:xfrm>
              <a:off x="106714" y="2787353"/>
              <a:ext cx="3465592" cy="1869924"/>
            </a:xfrm>
            <a:prstGeom prst="rect">
              <a:avLst/>
            </a:prstGeom>
          </p:spPr>
        </p:pic>
        <p:sp>
          <p:nvSpPr>
            <p:cNvPr id="6" name="TextBox 5">
              <a:extLst>
                <a:ext uri="{FF2B5EF4-FFF2-40B4-BE49-F238E27FC236}">
                  <a16:creationId xmlns:a16="http://schemas.microsoft.com/office/drawing/2014/main" id="{D371391D-34FC-C14D-8F14-5224C72B1B56}"/>
                </a:ext>
              </a:extLst>
            </p:cNvPr>
            <p:cNvSpPr txBox="1"/>
            <p:nvPr/>
          </p:nvSpPr>
          <p:spPr>
            <a:xfrm>
              <a:off x="1150636" y="3050616"/>
              <a:ext cx="803291" cy="307777"/>
            </a:xfrm>
            <a:prstGeom prst="rect">
              <a:avLst/>
            </a:prstGeom>
            <a:noFill/>
          </p:spPr>
          <p:txBody>
            <a:bodyPr wrap="square" rtlCol="0">
              <a:spAutoFit/>
            </a:bodyPr>
            <a:lstStyle/>
            <a:p>
              <a:r>
                <a:rPr lang="en-US" dirty="0">
                  <a:solidFill>
                    <a:srgbClr val="FF0000"/>
                  </a:solidFill>
                </a:rPr>
                <a:t>EESC</a:t>
              </a:r>
            </a:p>
          </p:txBody>
        </p:sp>
      </p:grpSp>
      <p:grpSp>
        <p:nvGrpSpPr>
          <p:cNvPr id="3" name="Group 2">
            <a:extLst>
              <a:ext uri="{FF2B5EF4-FFF2-40B4-BE49-F238E27FC236}">
                <a16:creationId xmlns:a16="http://schemas.microsoft.com/office/drawing/2014/main" id="{C07D05E5-B886-5A4A-B9C9-4080D128352B}"/>
              </a:ext>
            </a:extLst>
          </p:cNvPr>
          <p:cNvGrpSpPr/>
          <p:nvPr/>
        </p:nvGrpSpPr>
        <p:grpSpPr>
          <a:xfrm>
            <a:off x="3576016" y="777182"/>
            <a:ext cx="3482580" cy="3888186"/>
            <a:chOff x="3576016" y="777182"/>
            <a:chExt cx="3482580" cy="3888186"/>
          </a:xfrm>
        </p:grpSpPr>
        <p:pic>
          <p:nvPicPr>
            <p:cNvPr id="13" name="Picture 12">
              <a:extLst>
                <a:ext uri="{FF2B5EF4-FFF2-40B4-BE49-F238E27FC236}">
                  <a16:creationId xmlns:a16="http://schemas.microsoft.com/office/drawing/2014/main" id="{057F3427-1EFA-024D-B23D-96831B2524CB}"/>
                </a:ext>
              </a:extLst>
            </p:cNvPr>
            <p:cNvPicPr>
              <a:picLocks noChangeAspect="1"/>
            </p:cNvPicPr>
            <p:nvPr/>
          </p:nvPicPr>
          <p:blipFill rotWithShape="1">
            <a:blip r:embed="rId6"/>
            <a:srcRect t="32746" b="33964"/>
            <a:stretch/>
          </p:blipFill>
          <p:spPr>
            <a:xfrm>
              <a:off x="3576016" y="859923"/>
              <a:ext cx="3460068" cy="1834103"/>
            </a:xfrm>
            <a:prstGeom prst="rect">
              <a:avLst/>
            </a:prstGeom>
          </p:spPr>
        </p:pic>
        <p:pic>
          <p:nvPicPr>
            <p:cNvPr id="18" name="Picture 17">
              <a:extLst>
                <a:ext uri="{FF2B5EF4-FFF2-40B4-BE49-F238E27FC236}">
                  <a16:creationId xmlns:a16="http://schemas.microsoft.com/office/drawing/2014/main" id="{8E274316-AAB9-394B-9A3E-272A7F26D543}"/>
                </a:ext>
              </a:extLst>
            </p:cNvPr>
            <p:cNvPicPr>
              <a:picLocks noChangeAspect="1"/>
            </p:cNvPicPr>
            <p:nvPr/>
          </p:nvPicPr>
          <p:blipFill rotWithShape="1">
            <a:blip r:embed="rId6"/>
            <a:srcRect t="65762"/>
            <a:stretch/>
          </p:blipFill>
          <p:spPr>
            <a:xfrm>
              <a:off x="3598528" y="2778959"/>
              <a:ext cx="3460068" cy="1886409"/>
            </a:xfrm>
            <a:prstGeom prst="rect">
              <a:avLst/>
            </a:prstGeom>
          </p:spPr>
        </p:pic>
        <p:sp>
          <p:nvSpPr>
            <p:cNvPr id="12" name="TextBox 11">
              <a:extLst>
                <a:ext uri="{FF2B5EF4-FFF2-40B4-BE49-F238E27FC236}">
                  <a16:creationId xmlns:a16="http://schemas.microsoft.com/office/drawing/2014/main" id="{F17FB439-8D50-BA49-A552-7F269E93D7C0}"/>
                </a:ext>
              </a:extLst>
            </p:cNvPr>
            <p:cNvSpPr txBox="1"/>
            <p:nvPr/>
          </p:nvSpPr>
          <p:spPr>
            <a:xfrm>
              <a:off x="4159075" y="2706308"/>
              <a:ext cx="2381670" cy="276999"/>
            </a:xfrm>
            <a:prstGeom prst="rect">
              <a:avLst/>
            </a:prstGeom>
            <a:solidFill>
              <a:schemeClr val="lt1"/>
            </a:solid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Surface Area Density per TgSO</a:t>
              </a:r>
              <a:r>
                <a:rPr lang="en-US" sz="1200" baseline="-25000" dirty="0">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14" name="TextBox 13">
              <a:extLst>
                <a:ext uri="{FF2B5EF4-FFF2-40B4-BE49-F238E27FC236}">
                  <a16:creationId xmlns:a16="http://schemas.microsoft.com/office/drawing/2014/main" id="{FA49A876-C693-0946-8080-2C5787C53101}"/>
                </a:ext>
              </a:extLst>
            </p:cNvPr>
            <p:cNvSpPr txBox="1"/>
            <p:nvPr/>
          </p:nvSpPr>
          <p:spPr>
            <a:xfrm>
              <a:off x="4198186" y="777182"/>
              <a:ext cx="2381670" cy="276999"/>
            </a:xfrm>
            <a:prstGeom prst="rect">
              <a:avLst/>
            </a:prstGeom>
            <a:solidFill>
              <a:schemeClr val="lt1"/>
            </a:solid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Surface Area Density</a:t>
              </a:r>
              <a:endParaRPr lang="en-US" sz="1200" baseline="-250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0" name="TextBox 19">
            <a:extLst>
              <a:ext uri="{FF2B5EF4-FFF2-40B4-BE49-F238E27FC236}">
                <a16:creationId xmlns:a16="http://schemas.microsoft.com/office/drawing/2014/main" id="{C12D0E9C-DBC7-E24D-BA84-4E2405F5D997}"/>
              </a:ext>
            </a:extLst>
          </p:cNvPr>
          <p:cNvSpPr txBox="1"/>
          <p:nvPr/>
        </p:nvSpPr>
        <p:spPr>
          <a:xfrm>
            <a:off x="4010113" y="766561"/>
            <a:ext cx="2571538" cy="307777"/>
          </a:xfrm>
          <a:prstGeom prst="rect">
            <a:avLst/>
          </a:prstGeom>
          <a:solidFill>
            <a:schemeClr val="lt1"/>
          </a:solid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Surface Area Density 63-90</a:t>
            </a:r>
            <a:r>
              <a:rPr lang="en-US" baseline="30000" dirty="0">
                <a:latin typeface="Helvetica Neue" panose="02000503000000020004" pitchFamily="2" charset="0"/>
                <a:ea typeface="Helvetica Neue" panose="02000503000000020004" pitchFamily="2" charset="0"/>
                <a:cs typeface="Helvetica Neue" panose="02000503000000020004" pitchFamily="2" charset="0"/>
              </a:rPr>
              <a:t>o</a:t>
            </a:r>
            <a:r>
              <a:rPr lang="en-US" dirty="0">
                <a:latin typeface="Helvetica Neue" panose="02000503000000020004" pitchFamily="2" charset="0"/>
                <a:ea typeface="Helvetica Neue" panose="02000503000000020004" pitchFamily="2" charset="0"/>
                <a:cs typeface="Helvetica Neue" panose="02000503000000020004" pitchFamily="2" charset="0"/>
              </a:rPr>
              <a:t>S</a:t>
            </a:r>
          </a:p>
        </p:txBody>
      </p:sp>
      <p:sp>
        <p:nvSpPr>
          <p:cNvPr id="21" name="TextBox 20">
            <a:extLst>
              <a:ext uri="{FF2B5EF4-FFF2-40B4-BE49-F238E27FC236}">
                <a16:creationId xmlns:a16="http://schemas.microsoft.com/office/drawing/2014/main" id="{30191BB3-C608-0B4B-AF15-FCDB0F9B0219}"/>
              </a:ext>
            </a:extLst>
          </p:cNvPr>
          <p:cNvSpPr txBox="1"/>
          <p:nvPr/>
        </p:nvSpPr>
        <p:spPr>
          <a:xfrm>
            <a:off x="4304829" y="1097602"/>
            <a:ext cx="1164101" cy="307777"/>
          </a:xfrm>
          <a:prstGeom prst="rect">
            <a:avLst/>
          </a:prstGeom>
          <a:solidFill>
            <a:schemeClr val="lt1"/>
          </a:solid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100-145hPa</a:t>
            </a:r>
          </a:p>
        </p:txBody>
      </p:sp>
      <p:cxnSp>
        <p:nvCxnSpPr>
          <p:cNvPr id="7" name="Straight Connector 6">
            <a:extLst>
              <a:ext uri="{FF2B5EF4-FFF2-40B4-BE49-F238E27FC236}">
                <a16:creationId xmlns:a16="http://schemas.microsoft.com/office/drawing/2014/main" id="{E961AC5C-46FB-8443-B413-197B918669A8}"/>
              </a:ext>
            </a:extLst>
          </p:cNvPr>
          <p:cNvCxnSpPr>
            <a:cxnSpLocks/>
          </p:cNvCxnSpPr>
          <p:nvPr/>
        </p:nvCxnSpPr>
        <p:spPr>
          <a:xfrm>
            <a:off x="733915" y="1597919"/>
            <a:ext cx="267454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24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BD4BA3-7B30-784E-A66D-5CFB6850F22F}"/>
              </a:ext>
            </a:extLst>
          </p:cNvPr>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1E65F0-FE25-F549-A433-009F7D609369}"/>
              </a:ext>
            </a:extLst>
          </p:cNvPr>
          <p:cNvPicPr>
            <a:picLocks noChangeAspect="1"/>
          </p:cNvPicPr>
          <p:nvPr/>
        </p:nvPicPr>
        <p:blipFill>
          <a:blip r:embed="rId3"/>
          <a:stretch>
            <a:fillRect/>
          </a:stretch>
        </p:blipFill>
        <p:spPr>
          <a:xfrm>
            <a:off x="158874" y="649751"/>
            <a:ext cx="3727337" cy="1958989"/>
          </a:xfrm>
          <a:prstGeom prst="rect">
            <a:avLst/>
          </a:prstGeom>
        </p:spPr>
      </p:pic>
      <p:sp>
        <p:nvSpPr>
          <p:cNvPr id="13" name="TextBox 12">
            <a:extLst>
              <a:ext uri="{FF2B5EF4-FFF2-40B4-BE49-F238E27FC236}">
                <a16:creationId xmlns:a16="http://schemas.microsoft.com/office/drawing/2014/main" id="{E8391282-42A6-7644-8BAB-8B5988075EF2}"/>
              </a:ext>
            </a:extLst>
          </p:cNvPr>
          <p:cNvSpPr txBox="1"/>
          <p:nvPr/>
        </p:nvSpPr>
        <p:spPr>
          <a:xfrm>
            <a:off x="4367059" y="3068261"/>
            <a:ext cx="4241260" cy="1169551"/>
          </a:xfrm>
          <a:prstGeom prst="rect">
            <a:avLst/>
          </a:prstGeom>
          <a:noFill/>
        </p:spPr>
        <p:txBody>
          <a:bodyPr wrap="square" rtlCol="0">
            <a:spAutoFit/>
          </a:bodyPr>
          <a:lstStyle/>
          <a:p>
            <a:r>
              <a:rPr lang="en-US"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NH Ozone stronger controlled by transport than chemical changes</a:t>
            </a:r>
            <a:endPar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EESC</a:t>
            </a: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Surface Area Density (chemical changes)</a:t>
            </a: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Horizontal Advection (mid/ high latitudes)</a:t>
            </a:r>
          </a:p>
        </p:txBody>
      </p:sp>
      <p:pic>
        <p:nvPicPr>
          <p:cNvPr id="15" name="Picture 14">
            <a:extLst>
              <a:ext uri="{FF2B5EF4-FFF2-40B4-BE49-F238E27FC236}">
                <a16:creationId xmlns:a16="http://schemas.microsoft.com/office/drawing/2014/main" id="{B65FA071-72FC-C843-BF52-EEA09D0DA977}"/>
              </a:ext>
            </a:extLst>
          </p:cNvPr>
          <p:cNvPicPr>
            <a:picLocks noChangeAspect="1"/>
          </p:cNvPicPr>
          <p:nvPr/>
        </p:nvPicPr>
        <p:blipFill>
          <a:blip r:embed="rId4"/>
          <a:stretch>
            <a:fillRect/>
          </a:stretch>
        </p:blipFill>
        <p:spPr>
          <a:xfrm>
            <a:off x="1011089" y="1029612"/>
            <a:ext cx="1371600" cy="333375"/>
          </a:xfrm>
          <a:prstGeom prst="rect">
            <a:avLst/>
          </a:prstGeom>
        </p:spPr>
      </p:pic>
      <p:sp>
        <p:nvSpPr>
          <p:cNvPr id="20" name="TextBox 19">
            <a:extLst>
              <a:ext uri="{FF2B5EF4-FFF2-40B4-BE49-F238E27FC236}">
                <a16:creationId xmlns:a16="http://schemas.microsoft.com/office/drawing/2014/main" id="{C817A050-C5C8-CC40-B18A-4BF1826D41CB}"/>
              </a:ext>
            </a:extLst>
          </p:cNvPr>
          <p:cNvSpPr txBox="1"/>
          <p:nvPr/>
        </p:nvSpPr>
        <p:spPr>
          <a:xfrm>
            <a:off x="2417199" y="1847630"/>
            <a:ext cx="1148071" cy="254044"/>
          </a:xfrm>
          <a:prstGeom prst="rect">
            <a:avLst/>
          </a:prstGeom>
          <a:noFill/>
        </p:spPr>
        <p:txBody>
          <a:bodyPr wrap="none" rtlCol="0">
            <a:spAutoFit/>
          </a:bodyPr>
          <a:lstStyle/>
          <a:p>
            <a:r>
              <a:rPr lang="en-US" sz="1051" dirty="0">
                <a:solidFill>
                  <a:srgbClr val="0070C0"/>
                </a:solidFill>
              </a:rPr>
              <a:t>Geoengineering</a:t>
            </a:r>
          </a:p>
        </p:txBody>
      </p:sp>
      <p:pic>
        <p:nvPicPr>
          <p:cNvPr id="14" name="Picture 13">
            <a:extLst>
              <a:ext uri="{FF2B5EF4-FFF2-40B4-BE49-F238E27FC236}">
                <a16:creationId xmlns:a16="http://schemas.microsoft.com/office/drawing/2014/main" id="{6219C6FC-54A2-B041-A413-4F81A6FC7885}"/>
              </a:ext>
            </a:extLst>
          </p:cNvPr>
          <p:cNvPicPr>
            <a:picLocks noChangeAspect="1"/>
          </p:cNvPicPr>
          <p:nvPr/>
        </p:nvPicPr>
        <p:blipFill>
          <a:blip r:embed="rId5"/>
          <a:stretch>
            <a:fillRect/>
          </a:stretch>
        </p:blipFill>
        <p:spPr>
          <a:xfrm>
            <a:off x="6378525" y="737771"/>
            <a:ext cx="2668010" cy="2083933"/>
          </a:xfrm>
          <a:prstGeom prst="rect">
            <a:avLst/>
          </a:prstGeom>
        </p:spPr>
      </p:pic>
      <p:pic>
        <p:nvPicPr>
          <p:cNvPr id="2" name="Picture 1">
            <a:extLst>
              <a:ext uri="{FF2B5EF4-FFF2-40B4-BE49-F238E27FC236}">
                <a16:creationId xmlns:a16="http://schemas.microsoft.com/office/drawing/2014/main" id="{A4FDBD58-C765-CE42-84A7-7FA271ED09B8}"/>
              </a:ext>
            </a:extLst>
          </p:cNvPr>
          <p:cNvPicPr>
            <a:picLocks noChangeAspect="1"/>
          </p:cNvPicPr>
          <p:nvPr/>
        </p:nvPicPr>
        <p:blipFill>
          <a:blip r:embed="rId6"/>
          <a:stretch>
            <a:fillRect/>
          </a:stretch>
        </p:blipFill>
        <p:spPr>
          <a:xfrm>
            <a:off x="3886211" y="740353"/>
            <a:ext cx="2722968" cy="2117033"/>
          </a:xfrm>
          <a:prstGeom prst="rect">
            <a:avLst/>
          </a:prstGeom>
        </p:spPr>
      </p:pic>
      <p:pic>
        <p:nvPicPr>
          <p:cNvPr id="18" name="Picture 17">
            <a:extLst>
              <a:ext uri="{FF2B5EF4-FFF2-40B4-BE49-F238E27FC236}">
                <a16:creationId xmlns:a16="http://schemas.microsoft.com/office/drawing/2014/main" id="{120207CC-14A6-A949-88CB-300A95794728}"/>
              </a:ext>
            </a:extLst>
          </p:cNvPr>
          <p:cNvPicPr>
            <a:picLocks noChangeAspect="1"/>
          </p:cNvPicPr>
          <p:nvPr/>
        </p:nvPicPr>
        <p:blipFill>
          <a:blip r:embed="rId7"/>
          <a:stretch>
            <a:fillRect/>
          </a:stretch>
        </p:blipFill>
        <p:spPr>
          <a:xfrm>
            <a:off x="158874" y="2654460"/>
            <a:ext cx="3800607" cy="1997155"/>
          </a:xfrm>
          <a:prstGeom prst="rect">
            <a:avLst/>
          </a:prstGeom>
        </p:spPr>
      </p:pic>
      <p:sp>
        <p:nvSpPr>
          <p:cNvPr id="19" name="Google Shape;141;p36">
            <a:extLst>
              <a:ext uri="{FF2B5EF4-FFF2-40B4-BE49-F238E27FC236}">
                <a16:creationId xmlns:a16="http://schemas.microsoft.com/office/drawing/2014/main" id="{6BE79328-A9BC-AE4A-9C3A-385481E34BFC}"/>
              </a:ext>
            </a:extLst>
          </p:cNvPr>
          <p:cNvSpPr txBox="1">
            <a:spLocks noGrp="1"/>
          </p:cNvSpPr>
          <p:nvPr>
            <p:ph type="title"/>
          </p:nvPr>
        </p:nvSpPr>
        <p:spPr>
          <a:xfrm>
            <a:off x="378719" y="71639"/>
            <a:ext cx="8229600" cy="454900"/>
          </a:xfrm>
          <a:prstGeom prst="rect">
            <a:avLst/>
          </a:prstGeom>
          <a:noFill/>
          <a:ln>
            <a:noFill/>
          </a:ln>
        </p:spPr>
        <p:txBody>
          <a:bodyPr spcFirstLastPara="1" wrap="square" lIns="91425" tIns="45700" rIns="91425" bIns="45700" anchor="b" anchorCtr="0">
            <a:noAutofit/>
          </a:bodyPr>
          <a:lstStyle/>
          <a:p>
            <a:r>
              <a:rPr lang="en-US" sz="2800" dirty="0">
                <a:solidFill>
                  <a:schemeClr val="bg1"/>
                </a:solidFill>
              </a:rPr>
              <a:t>Total Column Ozone Change: NH</a:t>
            </a:r>
          </a:p>
        </p:txBody>
      </p:sp>
      <p:sp>
        <p:nvSpPr>
          <p:cNvPr id="22" name="TextBox 21">
            <a:extLst>
              <a:ext uri="{FF2B5EF4-FFF2-40B4-BE49-F238E27FC236}">
                <a16:creationId xmlns:a16="http://schemas.microsoft.com/office/drawing/2014/main" id="{7F802D08-864C-6248-96D6-A277B7A3C218}"/>
              </a:ext>
            </a:extLst>
          </p:cNvPr>
          <p:cNvSpPr txBox="1"/>
          <p:nvPr/>
        </p:nvSpPr>
        <p:spPr>
          <a:xfrm>
            <a:off x="3959481" y="626137"/>
            <a:ext cx="2385273" cy="276999"/>
          </a:xfrm>
          <a:prstGeom prst="rect">
            <a:avLst/>
          </a:prstGeom>
          <a:solidFill>
            <a:schemeClr val="bg1"/>
          </a:solid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Net chem. ozone prod. 2040-49</a:t>
            </a:r>
          </a:p>
        </p:txBody>
      </p:sp>
      <p:sp>
        <p:nvSpPr>
          <p:cNvPr id="23" name="TextBox 22">
            <a:extLst>
              <a:ext uri="{FF2B5EF4-FFF2-40B4-BE49-F238E27FC236}">
                <a16:creationId xmlns:a16="http://schemas.microsoft.com/office/drawing/2014/main" id="{E816B2C1-B620-C448-B40B-60FE66F313DC}"/>
              </a:ext>
            </a:extLst>
          </p:cNvPr>
          <p:cNvSpPr txBox="1"/>
          <p:nvPr/>
        </p:nvSpPr>
        <p:spPr>
          <a:xfrm>
            <a:off x="6531429" y="631375"/>
            <a:ext cx="2386147" cy="276999"/>
          </a:xfrm>
          <a:prstGeom prst="rect">
            <a:avLst/>
          </a:prstGeom>
          <a:solidFill>
            <a:schemeClr val="bg1"/>
          </a:solid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Net chem. ozone prod. 2080-89</a:t>
            </a:r>
          </a:p>
        </p:txBody>
      </p:sp>
      <p:cxnSp>
        <p:nvCxnSpPr>
          <p:cNvPr id="16" name="Straight Connector 15">
            <a:extLst>
              <a:ext uri="{FF2B5EF4-FFF2-40B4-BE49-F238E27FC236}">
                <a16:creationId xmlns:a16="http://schemas.microsoft.com/office/drawing/2014/main" id="{503AC85E-D5E3-ED48-9B59-FE7B890AA447}"/>
              </a:ext>
            </a:extLst>
          </p:cNvPr>
          <p:cNvCxnSpPr>
            <a:cxnSpLocks/>
          </p:cNvCxnSpPr>
          <p:nvPr/>
        </p:nvCxnSpPr>
        <p:spPr>
          <a:xfrm>
            <a:off x="867335" y="1506548"/>
            <a:ext cx="28171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30B422-35A4-9A47-BB22-1A0A5FBC5649}"/>
              </a:ext>
            </a:extLst>
          </p:cNvPr>
          <p:cNvCxnSpPr>
            <a:cxnSpLocks/>
          </p:cNvCxnSpPr>
          <p:nvPr/>
        </p:nvCxnSpPr>
        <p:spPr>
          <a:xfrm>
            <a:off x="867335" y="3669283"/>
            <a:ext cx="28911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50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Motivation</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grpSp>
        <p:nvGrpSpPr>
          <p:cNvPr id="10" name="Group 9">
            <a:extLst>
              <a:ext uri="{FF2B5EF4-FFF2-40B4-BE49-F238E27FC236}">
                <a16:creationId xmlns:a16="http://schemas.microsoft.com/office/drawing/2014/main" id="{5325B47C-6E84-E24B-80A9-ABD9CA601235}"/>
              </a:ext>
            </a:extLst>
          </p:cNvPr>
          <p:cNvGrpSpPr/>
          <p:nvPr/>
        </p:nvGrpSpPr>
        <p:grpSpPr>
          <a:xfrm>
            <a:off x="92461" y="935780"/>
            <a:ext cx="4479539" cy="3158744"/>
            <a:chOff x="4570609" y="1418775"/>
            <a:chExt cx="4479539" cy="3158744"/>
          </a:xfrm>
        </p:grpSpPr>
        <p:pic>
          <p:nvPicPr>
            <p:cNvPr id="11" name="Picture 10">
              <a:extLst>
                <a:ext uri="{FF2B5EF4-FFF2-40B4-BE49-F238E27FC236}">
                  <a16:creationId xmlns:a16="http://schemas.microsoft.com/office/drawing/2014/main" id="{B4FC988F-E633-7641-BDBA-48AEF3D390EF}"/>
                </a:ext>
              </a:extLst>
            </p:cNvPr>
            <p:cNvPicPr>
              <a:picLocks noChangeAspect="1"/>
            </p:cNvPicPr>
            <p:nvPr/>
          </p:nvPicPr>
          <p:blipFill>
            <a:blip r:embed="rId3"/>
            <a:stretch>
              <a:fillRect/>
            </a:stretch>
          </p:blipFill>
          <p:spPr>
            <a:xfrm>
              <a:off x="4570609" y="1736365"/>
              <a:ext cx="4341701" cy="2578635"/>
            </a:xfrm>
            <a:prstGeom prst="rect">
              <a:avLst/>
            </a:prstGeom>
          </p:spPr>
        </p:pic>
        <p:sp>
          <p:nvSpPr>
            <p:cNvPr id="12" name="TextBox 11">
              <a:extLst>
                <a:ext uri="{FF2B5EF4-FFF2-40B4-BE49-F238E27FC236}">
                  <a16:creationId xmlns:a16="http://schemas.microsoft.com/office/drawing/2014/main" id="{6A39D5FD-5324-E64E-A195-BF983011FFE5}"/>
                </a:ext>
              </a:extLst>
            </p:cNvPr>
            <p:cNvSpPr txBox="1"/>
            <p:nvPr/>
          </p:nvSpPr>
          <p:spPr>
            <a:xfrm>
              <a:off x="6313501" y="4300520"/>
              <a:ext cx="2736647" cy="276999"/>
            </a:xfrm>
            <a:prstGeom prst="rect">
              <a:avLst/>
            </a:prstGeom>
            <a:noFill/>
          </p:spPr>
          <p:txBody>
            <a:bodyPr wrap="none" rtlCol="0">
              <a:spAutoFit/>
            </a:bodyPr>
            <a:lstStyle/>
            <a:p>
              <a:r>
                <a:rPr lang="en-US" sz="1200" dirty="0">
                  <a:latin typeface="Helvetica Neue"/>
                  <a:cs typeface="Helvetica Neue"/>
                </a:rPr>
                <a:t>Jane Long and John Shepherd, 2014</a:t>
              </a:r>
            </a:p>
          </p:txBody>
        </p:sp>
        <p:sp>
          <p:nvSpPr>
            <p:cNvPr id="16" name="TextBox 15">
              <a:extLst>
                <a:ext uri="{FF2B5EF4-FFF2-40B4-BE49-F238E27FC236}">
                  <a16:creationId xmlns:a16="http://schemas.microsoft.com/office/drawing/2014/main" id="{CCE65396-F378-B941-AC77-FF15C36DC000}"/>
                </a:ext>
              </a:extLst>
            </p:cNvPr>
            <p:cNvSpPr txBox="1"/>
            <p:nvPr/>
          </p:nvSpPr>
          <p:spPr>
            <a:xfrm>
              <a:off x="4678085" y="1418775"/>
              <a:ext cx="4113889" cy="338554"/>
            </a:xfrm>
            <a:prstGeom prst="rect">
              <a:avLst/>
            </a:prstGeom>
            <a:noFill/>
          </p:spPr>
          <p:txBody>
            <a:bodyPr wrap="none" rtlCol="0">
              <a:spAutoFit/>
            </a:bodyPr>
            <a:lstStyle/>
            <a:p>
              <a:r>
                <a:rPr lang="en-US" sz="1600" b="1" dirty="0">
                  <a:latin typeface="Helvetica Neue"/>
                  <a:cs typeface="Helvetica Neue"/>
                </a:rPr>
                <a:t>Napkin Diagram: Warming and Suffering</a:t>
              </a:r>
            </a:p>
          </p:txBody>
        </p:sp>
      </p:grpSp>
      <p:sp>
        <p:nvSpPr>
          <p:cNvPr id="5" name="Rectangle 4">
            <a:extLst>
              <a:ext uri="{FF2B5EF4-FFF2-40B4-BE49-F238E27FC236}">
                <a16:creationId xmlns:a16="http://schemas.microsoft.com/office/drawing/2014/main" id="{9ACB1FE1-8D25-CF47-B27E-C2C4652BF47B}"/>
              </a:ext>
            </a:extLst>
          </p:cNvPr>
          <p:cNvSpPr/>
          <p:nvPr/>
        </p:nvSpPr>
        <p:spPr>
          <a:xfrm>
            <a:off x="4821512" y="815750"/>
            <a:ext cx="4434162" cy="830997"/>
          </a:xfrm>
          <a:prstGeom prst="rect">
            <a:avLst/>
          </a:prstGeom>
        </p:spPr>
        <p:txBody>
          <a:bodyPr wrap="square">
            <a:spAutoFit/>
          </a:bodyPr>
          <a:lstStyle/>
          <a:p>
            <a:pPr marL="94104" indent="0">
              <a:buNone/>
            </a:pPr>
            <a:r>
              <a:rPr lang="en-US" sz="1600" b="1" dirty="0">
                <a:solidFill>
                  <a:schemeClr val="bg2"/>
                </a:solidFill>
              </a:rPr>
              <a:t>Should Geoengineering be part of the mitigation portfolio?</a:t>
            </a:r>
          </a:p>
          <a:p>
            <a:pPr marL="94104" indent="0">
              <a:buNone/>
            </a:pPr>
            <a:endParaRPr lang="en-US" sz="1600" b="1" dirty="0">
              <a:solidFill>
                <a:schemeClr val="bg2"/>
              </a:solidFill>
            </a:endParaRPr>
          </a:p>
        </p:txBody>
      </p:sp>
      <p:sp>
        <p:nvSpPr>
          <p:cNvPr id="17" name="Rectangle 16">
            <a:extLst>
              <a:ext uri="{FF2B5EF4-FFF2-40B4-BE49-F238E27FC236}">
                <a16:creationId xmlns:a16="http://schemas.microsoft.com/office/drawing/2014/main" id="{7BF08110-DB3B-2C43-B509-7532511A9594}"/>
              </a:ext>
            </a:extLst>
          </p:cNvPr>
          <p:cNvSpPr/>
          <p:nvPr/>
        </p:nvSpPr>
        <p:spPr>
          <a:xfrm>
            <a:off x="4973915" y="3724501"/>
            <a:ext cx="4572000" cy="523220"/>
          </a:xfrm>
          <a:prstGeom prst="rect">
            <a:avLst/>
          </a:prstGeom>
        </p:spPr>
        <p:txBody>
          <a:bodyPr>
            <a:spAutoFit/>
          </a:bodyPr>
          <a:lstStyle/>
          <a:p>
            <a:endParaRPr lang="en-US" sz="1200" dirty="0"/>
          </a:p>
          <a:p>
            <a:endParaRPr lang="en-US" sz="1600" b="1" i="1" dirty="0"/>
          </a:p>
        </p:txBody>
      </p:sp>
      <p:sp>
        <p:nvSpPr>
          <p:cNvPr id="15" name="TextBox 14">
            <a:extLst>
              <a:ext uri="{FF2B5EF4-FFF2-40B4-BE49-F238E27FC236}">
                <a16:creationId xmlns:a16="http://schemas.microsoft.com/office/drawing/2014/main" id="{A06953F4-E2DC-D84F-A111-04CCFA8426C3}"/>
              </a:ext>
            </a:extLst>
          </p:cNvPr>
          <p:cNvSpPr txBox="1"/>
          <p:nvPr/>
        </p:nvSpPr>
        <p:spPr>
          <a:xfrm>
            <a:off x="5113355" y="1439128"/>
            <a:ext cx="3046027"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265078"/>
                </a:solidFill>
                <a:latin typeface="Helvetica Neue"/>
                <a:cs typeface="Helvetica Neue"/>
              </a:rPr>
              <a:t>What are the Risks?</a:t>
            </a:r>
          </a:p>
          <a:p>
            <a:pPr marL="285750" indent="-285750">
              <a:buFont typeface="Arial" panose="020B0604020202020204" pitchFamily="34" charset="0"/>
              <a:buChar char="•"/>
            </a:pPr>
            <a:r>
              <a:rPr lang="en-US" sz="1600" dirty="0">
                <a:solidFill>
                  <a:srgbClr val="265078"/>
                </a:solidFill>
                <a:latin typeface="Helvetica Neue"/>
                <a:cs typeface="Helvetica Neue"/>
              </a:rPr>
              <a:t>Unintended consequences?</a:t>
            </a:r>
          </a:p>
          <a:p>
            <a:pPr marL="285750" indent="-285750">
              <a:buFont typeface="Arial" panose="020B0604020202020204" pitchFamily="34" charset="0"/>
              <a:buChar char="•"/>
            </a:pPr>
            <a:r>
              <a:rPr lang="en-US" sz="1600" dirty="0">
                <a:solidFill>
                  <a:srgbClr val="265078"/>
                </a:solidFill>
                <a:latin typeface="Helvetica Neue"/>
                <a:cs typeface="Helvetica Neue"/>
              </a:rPr>
              <a:t>Limitations?</a:t>
            </a:r>
          </a:p>
        </p:txBody>
      </p:sp>
      <p:pic>
        <p:nvPicPr>
          <p:cNvPr id="21" name="Picture 20">
            <a:extLst>
              <a:ext uri="{FF2B5EF4-FFF2-40B4-BE49-F238E27FC236}">
                <a16:creationId xmlns:a16="http://schemas.microsoft.com/office/drawing/2014/main" id="{B5FCDBDB-1A62-9145-871A-BD35B0732CD6}"/>
              </a:ext>
            </a:extLst>
          </p:cNvPr>
          <p:cNvPicPr>
            <a:picLocks noChangeAspect="1"/>
          </p:cNvPicPr>
          <p:nvPr/>
        </p:nvPicPr>
        <p:blipFill>
          <a:blip r:embed="rId4"/>
          <a:stretch>
            <a:fillRect/>
          </a:stretch>
        </p:blipFill>
        <p:spPr>
          <a:xfrm>
            <a:off x="4973915" y="2263292"/>
            <a:ext cx="3671072" cy="2379961"/>
          </a:xfrm>
          <a:prstGeom prst="rect">
            <a:avLst/>
          </a:prstGeom>
        </p:spPr>
      </p:pic>
    </p:spTree>
    <p:extLst>
      <p:ext uri="{BB962C8B-B14F-4D97-AF65-F5344CB8AC3E}">
        <p14:creationId xmlns:p14="http://schemas.microsoft.com/office/powerpoint/2010/main" val="143025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BD4BA3-7B30-784E-A66D-5CFB6850F22F}"/>
              </a:ext>
            </a:extLst>
          </p:cNvPr>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17A050-C5C8-CC40-B18A-4BF1826D41CB}"/>
              </a:ext>
            </a:extLst>
          </p:cNvPr>
          <p:cNvSpPr txBox="1"/>
          <p:nvPr/>
        </p:nvSpPr>
        <p:spPr>
          <a:xfrm>
            <a:off x="2417199" y="1847630"/>
            <a:ext cx="1148071" cy="254044"/>
          </a:xfrm>
          <a:prstGeom prst="rect">
            <a:avLst/>
          </a:prstGeom>
          <a:noFill/>
        </p:spPr>
        <p:txBody>
          <a:bodyPr wrap="none" rtlCol="0">
            <a:spAutoFit/>
          </a:bodyPr>
          <a:lstStyle/>
          <a:p>
            <a:r>
              <a:rPr lang="en-US" sz="1051" dirty="0">
                <a:solidFill>
                  <a:srgbClr val="0070C0"/>
                </a:solidFill>
              </a:rPr>
              <a:t>Geoengineering</a:t>
            </a:r>
          </a:p>
        </p:txBody>
      </p:sp>
      <p:sp>
        <p:nvSpPr>
          <p:cNvPr id="19" name="Google Shape;141;p36">
            <a:extLst>
              <a:ext uri="{FF2B5EF4-FFF2-40B4-BE49-F238E27FC236}">
                <a16:creationId xmlns:a16="http://schemas.microsoft.com/office/drawing/2014/main" id="{6BE79328-A9BC-AE4A-9C3A-385481E34BFC}"/>
              </a:ext>
            </a:extLst>
          </p:cNvPr>
          <p:cNvSpPr txBox="1">
            <a:spLocks noGrp="1"/>
          </p:cNvSpPr>
          <p:nvPr>
            <p:ph type="title"/>
          </p:nvPr>
        </p:nvSpPr>
        <p:spPr>
          <a:xfrm>
            <a:off x="378719" y="71639"/>
            <a:ext cx="8229600" cy="454900"/>
          </a:xfrm>
          <a:prstGeom prst="rect">
            <a:avLst/>
          </a:prstGeom>
          <a:noFill/>
          <a:ln>
            <a:noFill/>
          </a:ln>
        </p:spPr>
        <p:txBody>
          <a:bodyPr spcFirstLastPara="1" wrap="square" lIns="91425" tIns="45700" rIns="91425" bIns="45700" anchor="b" anchorCtr="0">
            <a:noAutofit/>
          </a:bodyPr>
          <a:lstStyle/>
          <a:p>
            <a:r>
              <a:rPr lang="en-US" sz="2800" dirty="0">
                <a:solidFill>
                  <a:schemeClr val="bg1"/>
                </a:solidFill>
              </a:rPr>
              <a:t>Total Column Ozone Change: Tropics</a:t>
            </a:r>
          </a:p>
        </p:txBody>
      </p:sp>
      <p:pic>
        <p:nvPicPr>
          <p:cNvPr id="3" name="Picture 2">
            <a:extLst>
              <a:ext uri="{FF2B5EF4-FFF2-40B4-BE49-F238E27FC236}">
                <a16:creationId xmlns:a16="http://schemas.microsoft.com/office/drawing/2014/main" id="{97A64D39-8A69-A74F-A91A-68E019C3EF48}"/>
              </a:ext>
            </a:extLst>
          </p:cNvPr>
          <p:cNvPicPr>
            <a:picLocks noChangeAspect="1"/>
          </p:cNvPicPr>
          <p:nvPr/>
        </p:nvPicPr>
        <p:blipFill>
          <a:blip r:embed="rId3"/>
          <a:stretch>
            <a:fillRect/>
          </a:stretch>
        </p:blipFill>
        <p:spPr>
          <a:xfrm>
            <a:off x="155396" y="1115057"/>
            <a:ext cx="3873630" cy="1973234"/>
          </a:xfrm>
          <a:prstGeom prst="rect">
            <a:avLst/>
          </a:prstGeom>
        </p:spPr>
      </p:pic>
      <p:sp>
        <p:nvSpPr>
          <p:cNvPr id="16" name="TextBox 15">
            <a:extLst>
              <a:ext uri="{FF2B5EF4-FFF2-40B4-BE49-F238E27FC236}">
                <a16:creationId xmlns:a16="http://schemas.microsoft.com/office/drawing/2014/main" id="{C9376F45-83D0-4F45-A10C-CA818FD968CA}"/>
              </a:ext>
            </a:extLst>
          </p:cNvPr>
          <p:cNvSpPr txBox="1"/>
          <p:nvPr/>
        </p:nvSpPr>
        <p:spPr>
          <a:xfrm>
            <a:off x="500452" y="3458895"/>
            <a:ext cx="4905266" cy="954107"/>
          </a:xfrm>
          <a:prstGeom prst="rect">
            <a:avLst/>
          </a:prstGeom>
          <a:noFill/>
        </p:spPr>
        <p:txBody>
          <a:bodyPr wrap="square" rtlCol="0">
            <a:spAutoFit/>
          </a:bodyPr>
          <a:lstStyle/>
          <a:p>
            <a:r>
              <a:rPr lang="en-US"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Ozone Sensitivity to</a:t>
            </a:r>
            <a:endPar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Changes in the NO</a:t>
            </a:r>
            <a:r>
              <a:rPr lang="en-US" baseline="-250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x</a:t>
            </a: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a:t>
            </a:r>
            <a:r>
              <a:rPr lang="en-US" dirty="0" err="1">
                <a:solidFill>
                  <a:schemeClr val="bg2"/>
                </a:solidFill>
                <a:latin typeface="Helvetica Neue" panose="02000503000000020004" pitchFamily="2" charset="0"/>
                <a:ea typeface="Helvetica Neue" panose="02000503000000020004" pitchFamily="2" charset="0"/>
                <a:cs typeface="Helvetica Neue" panose="02000503000000020004" pitchFamily="2" charset="0"/>
              </a:rPr>
              <a:t>NO</a:t>
            </a:r>
            <a:r>
              <a:rPr lang="en-US" baseline="-25000" dirty="0" err="1">
                <a:solidFill>
                  <a:schemeClr val="bg2"/>
                </a:solidFill>
                <a:latin typeface="Helvetica Neue" panose="02000503000000020004" pitchFamily="2" charset="0"/>
                <a:ea typeface="Helvetica Neue" panose="02000503000000020004" pitchFamily="2" charset="0"/>
                <a:cs typeface="Helvetica Neue" panose="02000503000000020004" pitchFamily="2" charset="0"/>
              </a:rPr>
              <a:t>y</a:t>
            </a: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 ratio -&gt; net ozone production</a:t>
            </a:r>
          </a:p>
          <a:p>
            <a:pPr marL="285750" indent="-285750">
              <a:buFont typeface="Arial" panose="020B0604020202020204" pitchFamily="34" charset="0"/>
              <a:buChar char="•"/>
            </a:pPr>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Reduced upwelling below the injection location, increase upwelling above the injection location</a:t>
            </a:r>
          </a:p>
        </p:txBody>
      </p:sp>
      <p:pic>
        <p:nvPicPr>
          <p:cNvPr id="21" name="Picture 20">
            <a:extLst>
              <a:ext uri="{FF2B5EF4-FFF2-40B4-BE49-F238E27FC236}">
                <a16:creationId xmlns:a16="http://schemas.microsoft.com/office/drawing/2014/main" id="{C68110D7-3883-FB45-9DE8-29F46B432084}"/>
              </a:ext>
            </a:extLst>
          </p:cNvPr>
          <p:cNvPicPr>
            <a:picLocks noChangeAspect="1"/>
          </p:cNvPicPr>
          <p:nvPr/>
        </p:nvPicPr>
        <p:blipFill>
          <a:blip r:embed="rId4"/>
          <a:stretch>
            <a:fillRect/>
          </a:stretch>
        </p:blipFill>
        <p:spPr>
          <a:xfrm>
            <a:off x="4171405" y="819030"/>
            <a:ext cx="4972595" cy="2565287"/>
          </a:xfrm>
          <a:prstGeom prst="rect">
            <a:avLst/>
          </a:prstGeom>
        </p:spPr>
      </p:pic>
      <p:sp>
        <p:nvSpPr>
          <p:cNvPr id="24" name="Text Placeholder 1">
            <a:extLst>
              <a:ext uri="{FF2B5EF4-FFF2-40B4-BE49-F238E27FC236}">
                <a16:creationId xmlns:a16="http://schemas.microsoft.com/office/drawing/2014/main" id="{C4EBD375-CD47-A04E-B9B8-D55EA3453CC0}"/>
              </a:ext>
            </a:extLst>
          </p:cNvPr>
          <p:cNvSpPr txBox="1">
            <a:spLocks/>
          </p:cNvSpPr>
          <p:nvPr/>
        </p:nvSpPr>
        <p:spPr>
          <a:xfrm>
            <a:off x="7336565" y="4276233"/>
            <a:ext cx="1807435" cy="4464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400" i="1" dirty="0" err="1">
                <a:solidFill>
                  <a:schemeClr val="bg2"/>
                </a:solidFill>
              </a:rPr>
              <a:t>Tilmes</a:t>
            </a:r>
            <a:r>
              <a:rPr lang="en-US" sz="1400" i="1" dirty="0">
                <a:solidFill>
                  <a:schemeClr val="bg2"/>
                </a:solidFill>
              </a:rPr>
              <a:t> et al., 2018</a:t>
            </a:r>
          </a:p>
          <a:p>
            <a:pPr marL="94104" indent="0">
              <a:buNone/>
            </a:pPr>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r>
              <a:rPr lang="en-US" sz="1400" i="1" dirty="0">
                <a:solidFill>
                  <a:schemeClr val="bg2"/>
                </a:solidFill>
              </a:rPr>
              <a:t>c</a:t>
            </a:r>
          </a:p>
        </p:txBody>
      </p:sp>
      <p:sp>
        <p:nvSpPr>
          <p:cNvPr id="4" name="TextBox 3">
            <a:extLst>
              <a:ext uri="{FF2B5EF4-FFF2-40B4-BE49-F238E27FC236}">
                <a16:creationId xmlns:a16="http://schemas.microsoft.com/office/drawing/2014/main" id="{09370499-3342-A048-8353-00A1480A6951}"/>
              </a:ext>
            </a:extLst>
          </p:cNvPr>
          <p:cNvSpPr txBox="1"/>
          <p:nvPr/>
        </p:nvSpPr>
        <p:spPr>
          <a:xfrm>
            <a:off x="4572000" y="744452"/>
            <a:ext cx="4477508" cy="307777"/>
          </a:xfrm>
          <a:prstGeom prst="rect">
            <a:avLst/>
          </a:prstGeom>
          <a:solidFill>
            <a:schemeClr val="lt1"/>
          </a:solidFill>
        </p:spPr>
        <p:txBody>
          <a:bodyPr wrap="none" rtlCol="0">
            <a:spAutoFit/>
          </a:bodyPr>
          <a:lstStyle/>
          <a:p>
            <a:r>
              <a:rPr lang="en-US" dirty="0"/>
              <a:t>Temperature Changes             w* Changes 30</a:t>
            </a:r>
            <a:r>
              <a:rPr lang="en-US" baseline="30000" dirty="0"/>
              <a:t>o</a:t>
            </a:r>
            <a:r>
              <a:rPr lang="en-US" dirty="0"/>
              <a:t>N-30</a:t>
            </a:r>
            <a:r>
              <a:rPr lang="en-US" baseline="30000" dirty="0"/>
              <a:t>o</a:t>
            </a:r>
            <a:r>
              <a:rPr lang="en-US" dirty="0"/>
              <a:t>S</a:t>
            </a:r>
          </a:p>
        </p:txBody>
      </p:sp>
      <p:sp>
        <p:nvSpPr>
          <p:cNvPr id="25" name="TextBox 24">
            <a:extLst>
              <a:ext uri="{FF2B5EF4-FFF2-40B4-BE49-F238E27FC236}">
                <a16:creationId xmlns:a16="http://schemas.microsoft.com/office/drawing/2014/main" id="{0AC2371A-4DE1-5449-B0CA-129DAA3F64A9}"/>
              </a:ext>
            </a:extLst>
          </p:cNvPr>
          <p:cNvSpPr txBox="1"/>
          <p:nvPr/>
        </p:nvSpPr>
        <p:spPr>
          <a:xfrm>
            <a:off x="6052457" y="3304894"/>
            <a:ext cx="1845377" cy="738664"/>
          </a:xfrm>
          <a:prstGeom prst="rect">
            <a:avLst/>
          </a:prstGeom>
          <a:noFill/>
        </p:spPr>
        <p:txBody>
          <a:bodyPr wrap="none" rtlCol="0">
            <a:spAutoFit/>
          </a:bodyPr>
          <a:lstStyle/>
          <a:p>
            <a:r>
              <a:rPr lang="en-US" dirty="0"/>
              <a:t>Control</a:t>
            </a:r>
          </a:p>
          <a:p>
            <a:r>
              <a:rPr lang="en-US" dirty="0">
                <a:solidFill>
                  <a:srgbClr val="0432FF"/>
                </a:solidFill>
              </a:rPr>
              <a:t>Geoengineering high</a:t>
            </a:r>
          </a:p>
          <a:p>
            <a:r>
              <a:rPr lang="en-US" dirty="0">
                <a:solidFill>
                  <a:srgbClr val="FF0000"/>
                </a:solidFill>
              </a:rPr>
              <a:t>Geoengineering low</a:t>
            </a:r>
          </a:p>
        </p:txBody>
      </p:sp>
      <p:sp>
        <p:nvSpPr>
          <p:cNvPr id="11" name="TextBox 10">
            <a:extLst>
              <a:ext uri="{FF2B5EF4-FFF2-40B4-BE49-F238E27FC236}">
                <a16:creationId xmlns:a16="http://schemas.microsoft.com/office/drawing/2014/main" id="{32467EFF-8F84-844C-BA25-94CD8B7EA24D}"/>
              </a:ext>
            </a:extLst>
          </p:cNvPr>
          <p:cNvSpPr txBox="1"/>
          <p:nvPr/>
        </p:nvSpPr>
        <p:spPr>
          <a:xfrm>
            <a:off x="2378109" y="2213916"/>
            <a:ext cx="1148071" cy="254044"/>
          </a:xfrm>
          <a:prstGeom prst="rect">
            <a:avLst/>
          </a:prstGeom>
          <a:noFill/>
        </p:spPr>
        <p:txBody>
          <a:bodyPr wrap="none" rtlCol="0">
            <a:spAutoFit/>
          </a:bodyPr>
          <a:lstStyle/>
          <a:p>
            <a:r>
              <a:rPr lang="en-US" sz="1051" dirty="0">
                <a:solidFill>
                  <a:srgbClr val="0070C0"/>
                </a:solidFill>
              </a:rPr>
              <a:t>Geoengineering</a:t>
            </a:r>
          </a:p>
        </p:txBody>
      </p:sp>
      <p:cxnSp>
        <p:nvCxnSpPr>
          <p:cNvPr id="12" name="Straight Connector 11">
            <a:extLst>
              <a:ext uri="{FF2B5EF4-FFF2-40B4-BE49-F238E27FC236}">
                <a16:creationId xmlns:a16="http://schemas.microsoft.com/office/drawing/2014/main" id="{8747133D-B32D-B248-BBA4-DC4698104056}"/>
              </a:ext>
            </a:extLst>
          </p:cNvPr>
          <p:cNvCxnSpPr>
            <a:cxnSpLocks/>
          </p:cNvCxnSpPr>
          <p:nvPr/>
        </p:nvCxnSpPr>
        <p:spPr>
          <a:xfrm>
            <a:off x="826994" y="2101674"/>
            <a:ext cx="28911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51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6846"/>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56" y="2637289"/>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156559" y="3978567"/>
            <a:ext cx="4572000" cy="523220"/>
          </a:xfrm>
          <a:prstGeom prst="rect">
            <a:avLst/>
          </a:prstGeom>
        </p:spPr>
        <p:txBody>
          <a:bodyPr>
            <a:spAutoFit/>
          </a:bodyPr>
          <a:lstStyle/>
          <a:p>
            <a:endParaRPr lang="en-US" sz="1200" dirty="0"/>
          </a:p>
          <a:p>
            <a:endParaRPr lang="en-US" sz="1600" b="1" i="1" dirty="0"/>
          </a:p>
        </p:txBody>
      </p:sp>
      <p:pic>
        <p:nvPicPr>
          <p:cNvPr id="10" name="Picture 9">
            <a:extLst>
              <a:ext uri="{FF2B5EF4-FFF2-40B4-BE49-F238E27FC236}">
                <a16:creationId xmlns:a16="http://schemas.microsoft.com/office/drawing/2014/main" id="{A6176745-3A59-C34C-B0F4-81EB61024620}"/>
              </a:ext>
            </a:extLst>
          </p:cNvPr>
          <p:cNvPicPr>
            <a:picLocks noChangeAspect="1"/>
          </p:cNvPicPr>
          <p:nvPr/>
        </p:nvPicPr>
        <p:blipFill>
          <a:blip r:embed="rId3"/>
          <a:stretch>
            <a:fillRect/>
          </a:stretch>
        </p:blipFill>
        <p:spPr>
          <a:xfrm>
            <a:off x="470159" y="738537"/>
            <a:ext cx="4439128" cy="3783099"/>
          </a:xfrm>
          <a:prstGeom prst="rect">
            <a:avLst/>
          </a:prstGeom>
        </p:spPr>
      </p:pic>
      <p:grpSp>
        <p:nvGrpSpPr>
          <p:cNvPr id="11" name="Group 10">
            <a:extLst>
              <a:ext uri="{FF2B5EF4-FFF2-40B4-BE49-F238E27FC236}">
                <a16:creationId xmlns:a16="http://schemas.microsoft.com/office/drawing/2014/main" id="{B7AAF85C-5DEB-BC47-8D04-8F887F3FCE2F}"/>
              </a:ext>
            </a:extLst>
          </p:cNvPr>
          <p:cNvGrpSpPr/>
          <p:nvPr/>
        </p:nvGrpSpPr>
        <p:grpSpPr>
          <a:xfrm>
            <a:off x="1989625" y="3028318"/>
            <a:ext cx="1858075" cy="125439"/>
            <a:chOff x="3872285" y="3973899"/>
            <a:chExt cx="1858075" cy="125439"/>
          </a:xfrm>
          <a:solidFill>
            <a:srgbClr val="FFFF00"/>
          </a:solidFill>
        </p:grpSpPr>
        <p:sp>
          <p:nvSpPr>
            <p:cNvPr id="12" name="Oval 11">
              <a:extLst>
                <a:ext uri="{FF2B5EF4-FFF2-40B4-BE49-F238E27FC236}">
                  <a16:creationId xmlns:a16="http://schemas.microsoft.com/office/drawing/2014/main" id="{889B7ECB-5EA6-9F46-A3E6-8A0B373580DA}"/>
                </a:ext>
              </a:extLst>
            </p:cNvPr>
            <p:cNvSpPr/>
            <p:nvPr/>
          </p:nvSpPr>
          <p:spPr>
            <a:xfrm>
              <a:off x="5597085" y="397389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B7BDF472-0292-4E4D-992E-5D0FA3F53E7C}"/>
                </a:ext>
              </a:extLst>
            </p:cNvPr>
            <p:cNvSpPr/>
            <p:nvPr/>
          </p:nvSpPr>
          <p:spPr>
            <a:xfrm>
              <a:off x="3872285" y="397389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6" name="Group 15">
            <a:extLst>
              <a:ext uri="{FF2B5EF4-FFF2-40B4-BE49-F238E27FC236}">
                <a16:creationId xmlns:a16="http://schemas.microsoft.com/office/drawing/2014/main" id="{536ECECB-3BA1-5D45-8E32-24CC66FBFE15}"/>
              </a:ext>
            </a:extLst>
          </p:cNvPr>
          <p:cNvGrpSpPr/>
          <p:nvPr/>
        </p:nvGrpSpPr>
        <p:grpSpPr>
          <a:xfrm>
            <a:off x="2400802" y="2884300"/>
            <a:ext cx="1011779" cy="125439"/>
            <a:chOff x="4283463" y="3711739"/>
            <a:chExt cx="1011779" cy="125439"/>
          </a:xfrm>
          <a:solidFill>
            <a:srgbClr val="FFFF00"/>
          </a:solidFill>
        </p:grpSpPr>
        <p:sp>
          <p:nvSpPr>
            <p:cNvPr id="18" name="Oval 17">
              <a:extLst>
                <a:ext uri="{FF2B5EF4-FFF2-40B4-BE49-F238E27FC236}">
                  <a16:creationId xmlns:a16="http://schemas.microsoft.com/office/drawing/2014/main" id="{E94EA855-93B5-A341-BA2C-C5D98665404A}"/>
                </a:ext>
              </a:extLst>
            </p:cNvPr>
            <p:cNvSpPr/>
            <p:nvPr/>
          </p:nvSpPr>
          <p:spPr>
            <a:xfrm>
              <a:off x="5161967" y="371173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8A96304B-B74F-314D-8613-956FE7D26C58}"/>
                </a:ext>
              </a:extLst>
            </p:cNvPr>
            <p:cNvSpPr/>
            <p:nvPr/>
          </p:nvSpPr>
          <p:spPr>
            <a:xfrm>
              <a:off x="4283463" y="371173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20" name="TextBox 19">
            <a:extLst>
              <a:ext uri="{FF2B5EF4-FFF2-40B4-BE49-F238E27FC236}">
                <a16:creationId xmlns:a16="http://schemas.microsoft.com/office/drawing/2014/main" id="{2E0F7199-F759-834C-AA1C-C3F53C44E943}"/>
              </a:ext>
            </a:extLst>
          </p:cNvPr>
          <p:cNvSpPr txBox="1"/>
          <p:nvPr/>
        </p:nvSpPr>
        <p:spPr>
          <a:xfrm>
            <a:off x="5375290" y="865408"/>
            <a:ext cx="3826935" cy="4278092"/>
          </a:xfrm>
          <a:prstGeom prst="rect">
            <a:avLst/>
          </a:prstGeom>
          <a:noFill/>
        </p:spPr>
        <p:txBody>
          <a:bodyPr wrap="square" lIns="91435" tIns="45719" rIns="91435" bIns="45719"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 members (yellow):</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30N/30S, 15N/15S</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km above the tropopause</a:t>
            </a:r>
          </a:p>
          <a:p>
            <a:pPr marL="342891" indent="-342891">
              <a:buFont typeface="Arial" panose="020B0604020202020204" pitchFamily="34" charset="0"/>
              <a:buChar char="•"/>
            </a:pPr>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EQ 3 members (orange) </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km above the tropopause</a:t>
            </a:r>
          </a:p>
          <a:p>
            <a:pPr marL="342891" indent="-342891">
              <a:buFont typeface="Arial" panose="020B0604020202020204" pitchFamily="34" charset="0"/>
              <a:buChar char="•"/>
            </a:pPr>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Low 3 members (green)</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30N/30S, 15N/15S</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 km above the tropopause</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110L (yellow)</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30N/30S, 15N/15S</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km above the tropopause</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1" name="Group 20">
            <a:extLst>
              <a:ext uri="{FF2B5EF4-FFF2-40B4-BE49-F238E27FC236}">
                <a16:creationId xmlns:a16="http://schemas.microsoft.com/office/drawing/2014/main" id="{0AD1991E-9CA8-7F45-BC53-62B5877B82BD}"/>
              </a:ext>
            </a:extLst>
          </p:cNvPr>
          <p:cNvGrpSpPr/>
          <p:nvPr/>
        </p:nvGrpSpPr>
        <p:grpSpPr>
          <a:xfrm>
            <a:off x="1989625" y="3250734"/>
            <a:ext cx="1858075" cy="125439"/>
            <a:chOff x="3872285" y="3973899"/>
            <a:chExt cx="1858075" cy="125439"/>
          </a:xfrm>
          <a:solidFill>
            <a:srgbClr val="FFC000"/>
          </a:solidFill>
        </p:grpSpPr>
        <p:sp>
          <p:nvSpPr>
            <p:cNvPr id="28" name="Oval 27">
              <a:extLst>
                <a:ext uri="{FF2B5EF4-FFF2-40B4-BE49-F238E27FC236}">
                  <a16:creationId xmlns:a16="http://schemas.microsoft.com/office/drawing/2014/main" id="{0F86DB28-8404-4148-AA82-E87C361E193A}"/>
                </a:ext>
              </a:extLst>
            </p:cNvPr>
            <p:cNvSpPr/>
            <p:nvPr/>
          </p:nvSpPr>
          <p:spPr>
            <a:xfrm>
              <a:off x="5597085" y="397389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29" name="Oval 28">
              <a:extLst>
                <a:ext uri="{FF2B5EF4-FFF2-40B4-BE49-F238E27FC236}">
                  <a16:creationId xmlns:a16="http://schemas.microsoft.com/office/drawing/2014/main" id="{DC6CD56C-2BFC-1045-8676-84F28781B401}"/>
                </a:ext>
              </a:extLst>
            </p:cNvPr>
            <p:cNvSpPr/>
            <p:nvPr/>
          </p:nvSpPr>
          <p:spPr>
            <a:xfrm>
              <a:off x="3872285" y="397389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grpSp>
      <p:grpSp>
        <p:nvGrpSpPr>
          <p:cNvPr id="30" name="Group 29">
            <a:extLst>
              <a:ext uri="{FF2B5EF4-FFF2-40B4-BE49-F238E27FC236}">
                <a16:creationId xmlns:a16="http://schemas.microsoft.com/office/drawing/2014/main" id="{DB459330-1255-0447-B50B-F0CA75BE2D9C}"/>
              </a:ext>
            </a:extLst>
          </p:cNvPr>
          <p:cNvGrpSpPr/>
          <p:nvPr/>
        </p:nvGrpSpPr>
        <p:grpSpPr>
          <a:xfrm>
            <a:off x="2400802" y="3106716"/>
            <a:ext cx="1011779" cy="125439"/>
            <a:chOff x="4283463" y="3711739"/>
            <a:chExt cx="1011779" cy="125439"/>
          </a:xfrm>
          <a:solidFill>
            <a:srgbClr val="FFC000"/>
          </a:solidFill>
        </p:grpSpPr>
        <p:sp>
          <p:nvSpPr>
            <p:cNvPr id="31" name="Oval 30">
              <a:extLst>
                <a:ext uri="{FF2B5EF4-FFF2-40B4-BE49-F238E27FC236}">
                  <a16:creationId xmlns:a16="http://schemas.microsoft.com/office/drawing/2014/main" id="{37002EBC-1F3E-2E47-B7E8-594D8256F3CE}"/>
                </a:ext>
              </a:extLst>
            </p:cNvPr>
            <p:cNvSpPr/>
            <p:nvPr/>
          </p:nvSpPr>
          <p:spPr>
            <a:xfrm>
              <a:off x="5161967" y="371173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Oval 31">
              <a:extLst>
                <a:ext uri="{FF2B5EF4-FFF2-40B4-BE49-F238E27FC236}">
                  <a16:creationId xmlns:a16="http://schemas.microsoft.com/office/drawing/2014/main" id="{D8C07BAE-AEA8-FF47-9CC5-B590CDE0BD26}"/>
                </a:ext>
              </a:extLst>
            </p:cNvPr>
            <p:cNvSpPr/>
            <p:nvPr/>
          </p:nvSpPr>
          <p:spPr>
            <a:xfrm>
              <a:off x="4283463" y="3711739"/>
              <a:ext cx="133275" cy="125439"/>
            </a:xfrm>
            <a:prstGeom prst="ellips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38" name="Oval 37">
            <a:extLst>
              <a:ext uri="{FF2B5EF4-FFF2-40B4-BE49-F238E27FC236}">
                <a16:creationId xmlns:a16="http://schemas.microsoft.com/office/drawing/2014/main" id="{5F0BBCD6-C2C3-B945-8438-0A77669C88F9}"/>
              </a:ext>
            </a:extLst>
          </p:cNvPr>
          <p:cNvSpPr/>
          <p:nvPr/>
        </p:nvSpPr>
        <p:spPr>
          <a:xfrm>
            <a:off x="2881072" y="2882920"/>
            <a:ext cx="133275" cy="125439"/>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5" name="Google Shape;141;p36">
            <a:extLst>
              <a:ext uri="{FF2B5EF4-FFF2-40B4-BE49-F238E27FC236}">
                <a16:creationId xmlns:a16="http://schemas.microsoft.com/office/drawing/2014/main" id="{C4F27FF6-07BC-5149-BD4A-F7C233906D34}"/>
              </a:ext>
            </a:extLst>
          </p:cNvPr>
          <p:cNvSpPr txBox="1">
            <a:spLocks/>
          </p:cNvSpPr>
          <p:nvPr/>
        </p:nvSpPr>
        <p:spPr>
          <a:xfrm>
            <a:off x="483118" y="38280"/>
            <a:ext cx="8229600"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rgbClr val="FFFFFF"/>
                </a:solidFill>
              </a:rPr>
              <a:t>WACCM5.4 SO</a:t>
            </a:r>
            <a:r>
              <a:rPr lang="en-US" sz="2800" baseline="-25000" dirty="0">
                <a:solidFill>
                  <a:srgbClr val="FFFFFF"/>
                </a:solidFill>
              </a:rPr>
              <a:t>2</a:t>
            </a:r>
            <a:r>
              <a:rPr lang="en-US" sz="2800" dirty="0">
                <a:solidFill>
                  <a:schemeClr val="bg1"/>
                </a:solidFill>
              </a:rPr>
              <a:t> Injection Experiments</a:t>
            </a:r>
          </a:p>
        </p:txBody>
      </p:sp>
    </p:spTree>
    <p:extLst>
      <p:ext uri="{BB962C8B-B14F-4D97-AF65-F5344CB8AC3E}">
        <p14:creationId xmlns:p14="http://schemas.microsoft.com/office/powerpoint/2010/main" val="412751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6846"/>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56" y="2637289"/>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156559" y="3978567"/>
            <a:ext cx="4572000" cy="523220"/>
          </a:xfrm>
          <a:prstGeom prst="rect">
            <a:avLst/>
          </a:prstGeom>
        </p:spPr>
        <p:txBody>
          <a:bodyPr>
            <a:spAutoFit/>
          </a:bodyPr>
          <a:lstStyle/>
          <a:p>
            <a:endParaRPr lang="en-US" sz="1200" dirty="0"/>
          </a:p>
          <a:p>
            <a:endParaRPr lang="en-US" sz="1600" b="1" i="1" dirty="0"/>
          </a:p>
        </p:txBody>
      </p:sp>
      <p:sp>
        <p:nvSpPr>
          <p:cNvPr id="20" name="TextBox 19">
            <a:extLst>
              <a:ext uri="{FF2B5EF4-FFF2-40B4-BE49-F238E27FC236}">
                <a16:creationId xmlns:a16="http://schemas.microsoft.com/office/drawing/2014/main" id="{2E0F7199-F759-834C-AA1C-C3F53C44E943}"/>
              </a:ext>
            </a:extLst>
          </p:cNvPr>
          <p:cNvSpPr txBox="1"/>
          <p:nvPr/>
        </p:nvSpPr>
        <p:spPr>
          <a:xfrm>
            <a:off x="5375290" y="865408"/>
            <a:ext cx="3826935" cy="4278092"/>
          </a:xfrm>
          <a:prstGeom prst="rect">
            <a:avLst/>
          </a:prstGeom>
          <a:noFill/>
        </p:spPr>
        <p:txBody>
          <a:bodyPr wrap="square" lIns="91435" tIns="45719" rIns="91435" bIns="45719"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 members (yellow):</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30N/30S, 15N/15S</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km above the tropopause</a:t>
            </a:r>
          </a:p>
          <a:p>
            <a:pPr marL="342891" indent="-342891">
              <a:buFont typeface="Arial" panose="020B0604020202020204" pitchFamily="34" charset="0"/>
              <a:buChar char="•"/>
            </a:pPr>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EQ 3 members (orange) </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km above the tropopause</a:t>
            </a:r>
          </a:p>
          <a:p>
            <a:pPr marL="342891" indent="-342891">
              <a:buFont typeface="Arial" panose="020B0604020202020204" pitchFamily="34" charset="0"/>
              <a:buChar char="•"/>
            </a:pPr>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Low 3 members (green)</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30N/30S, 15N/15S</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 km above the tropopause</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110L (yellow)</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30N/30S, 15N/15S</a:t>
            </a:r>
          </a:p>
          <a:p>
            <a:pPr marL="342891" indent="-342891">
              <a:buFont typeface="Arial" panose="020B0604020202020204" pitchFamily="34" charset="0"/>
              <a:buChar char="•"/>
            </a:pP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5 km above the tropopause</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Google Shape;141;p36">
            <a:extLst>
              <a:ext uri="{FF2B5EF4-FFF2-40B4-BE49-F238E27FC236}">
                <a16:creationId xmlns:a16="http://schemas.microsoft.com/office/drawing/2014/main" id="{C4F27FF6-07BC-5149-BD4A-F7C233906D34}"/>
              </a:ext>
            </a:extLst>
          </p:cNvPr>
          <p:cNvSpPr txBox="1">
            <a:spLocks/>
          </p:cNvSpPr>
          <p:nvPr/>
        </p:nvSpPr>
        <p:spPr>
          <a:xfrm>
            <a:off x="483118" y="38280"/>
            <a:ext cx="8229600"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rgbClr val="FFFFFF"/>
                </a:solidFill>
              </a:rPr>
              <a:t>WACCM5.4 SO</a:t>
            </a:r>
            <a:r>
              <a:rPr lang="en-US" sz="2800" baseline="-25000" dirty="0">
                <a:solidFill>
                  <a:srgbClr val="FFFFFF"/>
                </a:solidFill>
              </a:rPr>
              <a:t>2</a:t>
            </a:r>
            <a:r>
              <a:rPr lang="en-US" sz="2800" dirty="0">
                <a:solidFill>
                  <a:schemeClr val="bg1"/>
                </a:solidFill>
              </a:rPr>
              <a:t> Injection Experiments</a:t>
            </a:r>
          </a:p>
        </p:txBody>
      </p:sp>
      <p:pic>
        <p:nvPicPr>
          <p:cNvPr id="3" name="Picture 2">
            <a:extLst>
              <a:ext uri="{FF2B5EF4-FFF2-40B4-BE49-F238E27FC236}">
                <a16:creationId xmlns:a16="http://schemas.microsoft.com/office/drawing/2014/main" id="{5D9946DB-DF74-DA44-8040-806A25B87C38}"/>
              </a:ext>
            </a:extLst>
          </p:cNvPr>
          <p:cNvPicPr>
            <a:picLocks noChangeAspect="1"/>
          </p:cNvPicPr>
          <p:nvPr/>
        </p:nvPicPr>
        <p:blipFill>
          <a:blip r:embed="rId3"/>
          <a:stretch>
            <a:fillRect/>
          </a:stretch>
        </p:blipFill>
        <p:spPr>
          <a:xfrm>
            <a:off x="1" y="567401"/>
            <a:ext cx="4971584" cy="4055399"/>
          </a:xfrm>
          <a:prstGeom prst="rect">
            <a:avLst/>
          </a:prstGeom>
        </p:spPr>
      </p:pic>
      <p:sp>
        <p:nvSpPr>
          <p:cNvPr id="4" name="TextBox 3">
            <a:extLst>
              <a:ext uri="{FF2B5EF4-FFF2-40B4-BE49-F238E27FC236}">
                <a16:creationId xmlns:a16="http://schemas.microsoft.com/office/drawing/2014/main" id="{AF57CF62-E65F-DB44-90BD-DEB8AD0B2117}"/>
              </a:ext>
            </a:extLst>
          </p:cNvPr>
          <p:cNvSpPr txBox="1"/>
          <p:nvPr/>
        </p:nvSpPr>
        <p:spPr>
          <a:xfrm>
            <a:off x="1634067" y="762000"/>
            <a:ext cx="1337226" cy="307777"/>
          </a:xfrm>
          <a:prstGeom prst="rect">
            <a:avLst/>
          </a:prstGeom>
          <a:noFill/>
        </p:spPr>
        <p:txBody>
          <a:bodyPr wrap="none" rtlCol="0">
            <a:spAutoFit/>
          </a:bodyPr>
          <a:lstStyle/>
          <a:p>
            <a:r>
              <a:rPr lang="en-US" dirty="0"/>
              <a:t>110L (dashed)</a:t>
            </a:r>
          </a:p>
        </p:txBody>
      </p:sp>
    </p:spTree>
    <p:extLst>
      <p:ext uri="{BB962C8B-B14F-4D97-AF65-F5344CB8AC3E}">
        <p14:creationId xmlns:p14="http://schemas.microsoft.com/office/powerpoint/2010/main" val="207152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15121"/>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Google Shape;141;p36"/>
          <p:cNvSpPr txBox="1">
            <a:spLocks noGrp="1"/>
          </p:cNvSpPr>
          <p:nvPr>
            <p:ph type="title"/>
          </p:nvPr>
        </p:nvSpPr>
        <p:spPr>
          <a:xfrm>
            <a:off x="0" y="39000"/>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SO</a:t>
            </a:r>
            <a:r>
              <a:rPr lang="en-US" sz="2800" baseline="-25000" dirty="0">
                <a:solidFill>
                  <a:srgbClr val="FFFFFF"/>
                </a:solidFill>
              </a:rPr>
              <a:t>4</a:t>
            </a:r>
            <a:r>
              <a:rPr lang="en-US" sz="2800" dirty="0">
                <a:solidFill>
                  <a:srgbClr val="FFFFFF"/>
                </a:solidFill>
              </a:rPr>
              <a:t> Burden and Lifetime</a:t>
            </a:r>
            <a:endParaRPr sz="2800" dirty="0">
              <a:solidFill>
                <a:srgbClr val="FFFFFF"/>
              </a:solidFill>
            </a:endParaRPr>
          </a:p>
        </p:txBody>
      </p:sp>
      <p:grpSp>
        <p:nvGrpSpPr>
          <p:cNvPr id="5" name="Group 4">
            <a:extLst>
              <a:ext uri="{FF2B5EF4-FFF2-40B4-BE49-F238E27FC236}">
                <a16:creationId xmlns:a16="http://schemas.microsoft.com/office/drawing/2014/main" id="{C3CB0446-55C2-2A42-ADC0-450B9DB19848}"/>
              </a:ext>
            </a:extLst>
          </p:cNvPr>
          <p:cNvGrpSpPr/>
          <p:nvPr/>
        </p:nvGrpSpPr>
        <p:grpSpPr>
          <a:xfrm>
            <a:off x="76200" y="746760"/>
            <a:ext cx="4907284" cy="3812167"/>
            <a:chOff x="466627" y="947225"/>
            <a:chExt cx="5387419" cy="4369494"/>
          </a:xfrm>
        </p:grpSpPr>
        <p:pic>
          <p:nvPicPr>
            <p:cNvPr id="7" name="Picture 6">
              <a:extLst>
                <a:ext uri="{FF2B5EF4-FFF2-40B4-BE49-F238E27FC236}">
                  <a16:creationId xmlns:a16="http://schemas.microsoft.com/office/drawing/2014/main" id="{A04A1C81-7E69-C64B-BF23-B312213A0C0A}"/>
                </a:ext>
              </a:extLst>
            </p:cNvPr>
            <p:cNvPicPr>
              <a:picLocks noChangeAspect="1"/>
            </p:cNvPicPr>
            <p:nvPr/>
          </p:nvPicPr>
          <p:blipFill rotWithShape="1">
            <a:blip r:embed="rId3"/>
            <a:srcRect r="34386" b="896"/>
            <a:stretch/>
          </p:blipFill>
          <p:spPr>
            <a:xfrm>
              <a:off x="466627" y="947225"/>
              <a:ext cx="5387418" cy="4369494"/>
            </a:xfrm>
            <a:prstGeom prst="rect">
              <a:avLst/>
            </a:prstGeom>
          </p:spPr>
        </p:pic>
        <p:pic>
          <p:nvPicPr>
            <p:cNvPr id="9" name="Picture 8">
              <a:extLst>
                <a:ext uri="{FF2B5EF4-FFF2-40B4-BE49-F238E27FC236}">
                  <a16:creationId xmlns:a16="http://schemas.microsoft.com/office/drawing/2014/main" id="{FFF1FCCC-C190-2A4F-88CC-E4BC93FA4A4C}"/>
                </a:ext>
              </a:extLst>
            </p:cNvPr>
            <p:cNvPicPr>
              <a:picLocks noChangeAspect="1"/>
            </p:cNvPicPr>
            <p:nvPr/>
          </p:nvPicPr>
          <p:blipFill rotWithShape="1">
            <a:blip r:embed="rId3"/>
            <a:srcRect l="66399" r="2394" b="49894"/>
            <a:stretch/>
          </p:blipFill>
          <p:spPr>
            <a:xfrm>
              <a:off x="3291696" y="3107535"/>
              <a:ext cx="2562350" cy="2209184"/>
            </a:xfrm>
            <a:prstGeom prst="rect">
              <a:avLst/>
            </a:prstGeom>
          </p:spPr>
        </p:pic>
      </p:grpSp>
      <p:sp>
        <p:nvSpPr>
          <p:cNvPr id="12" name="TextBox 11">
            <a:extLst>
              <a:ext uri="{FF2B5EF4-FFF2-40B4-BE49-F238E27FC236}">
                <a16:creationId xmlns:a16="http://schemas.microsoft.com/office/drawing/2014/main" id="{40FC665F-6565-DE4D-94A4-2B170A22D0DB}"/>
              </a:ext>
            </a:extLst>
          </p:cNvPr>
          <p:cNvSpPr txBox="1"/>
          <p:nvPr/>
        </p:nvSpPr>
        <p:spPr>
          <a:xfrm>
            <a:off x="6086805" y="2962229"/>
            <a:ext cx="679902" cy="584773"/>
          </a:xfrm>
          <a:prstGeom prst="rect">
            <a:avLst/>
          </a:prstGeom>
          <a:solidFill>
            <a:schemeClr val="lt1"/>
          </a:solidFill>
        </p:spPr>
        <p:txBody>
          <a:bodyPr wrap="square" lIns="91435" tIns="45719" rIns="91435" bIns="45719" rtlCol="0">
            <a:spAutoFit/>
          </a:bodyPr>
          <a:lstStyle/>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0928FE32-4D7C-1E48-BD58-9F64F41A61E3}"/>
              </a:ext>
            </a:extLst>
          </p:cNvPr>
          <p:cNvSpPr txBox="1"/>
          <p:nvPr/>
        </p:nvSpPr>
        <p:spPr>
          <a:xfrm>
            <a:off x="76199" y="633627"/>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(2080-89)</a:t>
            </a:r>
          </a:p>
        </p:txBody>
      </p:sp>
      <p:sp>
        <p:nvSpPr>
          <p:cNvPr id="18" name="TextBox 17">
            <a:extLst>
              <a:ext uri="{FF2B5EF4-FFF2-40B4-BE49-F238E27FC236}">
                <a16:creationId xmlns:a16="http://schemas.microsoft.com/office/drawing/2014/main" id="{CAE51531-BDCB-004C-90A6-AE4B18238F48}"/>
              </a:ext>
            </a:extLst>
          </p:cNvPr>
          <p:cNvSpPr txBox="1"/>
          <p:nvPr/>
        </p:nvSpPr>
        <p:spPr>
          <a:xfrm>
            <a:off x="2760602" y="643902"/>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Low (2080-89)</a:t>
            </a:r>
          </a:p>
        </p:txBody>
      </p:sp>
      <p:sp>
        <p:nvSpPr>
          <p:cNvPr id="19" name="TextBox 18">
            <a:extLst>
              <a:ext uri="{FF2B5EF4-FFF2-40B4-BE49-F238E27FC236}">
                <a16:creationId xmlns:a16="http://schemas.microsoft.com/office/drawing/2014/main" id="{0C5A3210-AA98-5E40-A0AC-D5BF8EEC144B}"/>
              </a:ext>
            </a:extLst>
          </p:cNvPr>
          <p:cNvSpPr txBox="1"/>
          <p:nvPr/>
        </p:nvSpPr>
        <p:spPr>
          <a:xfrm>
            <a:off x="403350" y="2514394"/>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(2080-89)</a:t>
            </a:r>
          </a:p>
        </p:txBody>
      </p:sp>
      <p:sp>
        <p:nvSpPr>
          <p:cNvPr id="20" name="TextBox 19">
            <a:extLst>
              <a:ext uri="{FF2B5EF4-FFF2-40B4-BE49-F238E27FC236}">
                <a16:creationId xmlns:a16="http://schemas.microsoft.com/office/drawing/2014/main" id="{C7C92F09-1FF4-5C4F-93A5-F6F7D827FC36}"/>
              </a:ext>
            </a:extLst>
          </p:cNvPr>
          <p:cNvSpPr txBox="1"/>
          <p:nvPr/>
        </p:nvSpPr>
        <p:spPr>
          <a:xfrm>
            <a:off x="2810206" y="2506680"/>
            <a:ext cx="1962962"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 (2080-89)</a:t>
            </a:r>
          </a:p>
        </p:txBody>
      </p:sp>
      <p:sp>
        <p:nvSpPr>
          <p:cNvPr id="21" name="Rectangle 20">
            <a:extLst>
              <a:ext uri="{FF2B5EF4-FFF2-40B4-BE49-F238E27FC236}">
                <a16:creationId xmlns:a16="http://schemas.microsoft.com/office/drawing/2014/main" id="{AEA5C0BB-4F8E-8F45-AE36-AC961CCC4FE6}"/>
              </a:ext>
            </a:extLst>
          </p:cNvPr>
          <p:cNvSpPr/>
          <p:nvPr/>
        </p:nvSpPr>
        <p:spPr>
          <a:xfrm>
            <a:off x="5291667" y="1106865"/>
            <a:ext cx="3654674" cy="830997"/>
          </a:xfrm>
          <a:prstGeom prst="rect">
            <a:avLst/>
          </a:prstGeom>
        </p:spPr>
        <p:txBody>
          <a:bodyPr wrap="square">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Which cases will show the largest / smallest impact on Ozone? </a:t>
            </a: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p>
        </p:txBody>
      </p:sp>
    </p:spTree>
    <p:extLst>
      <p:ext uri="{BB962C8B-B14F-4D97-AF65-F5344CB8AC3E}">
        <p14:creationId xmlns:p14="http://schemas.microsoft.com/office/powerpoint/2010/main" val="39913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15121"/>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Google Shape;141;p36"/>
          <p:cNvSpPr txBox="1">
            <a:spLocks noGrp="1"/>
          </p:cNvSpPr>
          <p:nvPr>
            <p:ph type="title"/>
          </p:nvPr>
        </p:nvSpPr>
        <p:spPr>
          <a:xfrm>
            <a:off x="0" y="39000"/>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SO</a:t>
            </a:r>
            <a:r>
              <a:rPr lang="en-US" sz="2800" baseline="-25000" dirty="0">
                <a:solidFill>
                  <a:srgbClr val="FFFFFF"/>
                </a:solidFill>
              </a:rPr>
              <a:t>4</a:t>
            </a:r>
            <a:r>
              <a:rPr lang="en-US" sz="2800" dirty="0">
                <a:solidFill>
                  <a:srgbClr val="FFFFFF"/>
                </a:solidFill>
              </a:rPr>
              <a:t> Burden and Lifetime</a:t>
            </a:r>
            <a:endParaRPr sz="2800" dirty="0">
              <a:solidFill>
                <a:srgbClr val="FFFFFF"/>
              </a:solidFill>
            </a:endParaRPr>
          </a:p>
        </p:txBody>
      </p:sp>
      <p:pic>
        <p:nvPicPr>
          <p:cNvPr id="3" name="Picture 2">
            <a:extLst>
              <a:ext uri="{FF2B5EF4-FFF2-40B4-BE49-F238E27FC236}">
                <a16:creationId xmlns:a16="http://schemas.microsoft.com/office/drawing/2014/main" id="{72A7467F-D598-B047-A617-AA98CF14E1F9}"/>
              </a:ext>
            </a:extLst>
          </p:cNvPr>
          <p:cNvPicPr>
            <a:picLocks noChangeAspect="1"/>
          </p:cNvPicPr>
          <p:nvPr/>
        </p:nvPicPr>
        <p:blipFill>
          <a:blip r:embed="rId3"/>
          <a:stretch>
            <a:fillRect/>
          </a:stretch>
        </p:blipFill>
        <p:spPr>
          <a:xfrm>
            <a:off x="5427471" y="660099"/>
            <a:ext cx="3250185" cy="3942848"/>
          </a:xfrm>
          <a:prstGeom prst="rect">
            <a:avLst/>
          </a:prstGeom>
        </p:spPr>
      </p:pic>
      <p:grpSp>
        <p:nvGrpSpPr>
          <p:cNvPr id="5" name="Group 4">
            <a:extLst>
              <a:ext uri="{FF2B5EF4-FFF2-40B4-BE49-F238E27FC236}">
                <a16:creationId xmlns:a16="http://schemas.microsoft.com/office/drawing/2014/main" id="{C3CB0446-55C2-2A42-ADC0-450B9DB19848}"/>
              </a:ext>
            </a:extLst>
          </p:cNvPr>
          <p:cNvGrpSpPr/>
          <p:nvPr/>
        </p:nvGrpSpPr>
        <p:grpSpPr>
          <a:xfrm>
            <a:off x="76200" y="746760"/>
            <a:ext cx="4907284" cy="3812167"/>
            <a:chOff x="466627" y="947225"/>
            <a:chExt cx="5387419" cy="4369494"/>
          </a:xfrm>
        </p:grpSpPr>
        <p:pic>
          <p:nvPicPr>
            <p:cNvPr id="7" name="Picture 6">
              <a:extLst>
                <a:ext uri="{FF2B5EF4-FFF2-40B4-BE49-F238E27FC236}">
                  <a16:creationId xmlns:a16="http://schemas.microsoft.com/office/drawing/2014/main" id="{A04A1C81-7E69-C64B-BF23-B312213A0C0A}"/>
                </a:ext>
              </a:extLst>
            </p:cNvPr>
            <p:cNvPicPr>
              <a:picLocks noChangeAspect="1"/>
            </p:cNvPicPr>
            <p:nvPr/>
          </p:nvPicPr>
          <p:blipFill rotWithShape="1">
            <a:blip r:embed="rId4"/>
            <a:srcRect r="34386" b="896"/>
            <a:stretch/>
          </p:blipFill>
          <p:spPr>
            <a:xfrm>
              <a:off x="466627" y="947225"/>
              <a:ext cx="5387418" cy="4369494"/>
            </a:xfrm>
            <a:prstGeom prst="rect">
              <a:avLst/>
            </a:prstGeom>
          </p:spPr>
        </p:pic>
        <p:pic>
          <p:nvPicPr>
            <p:cNvPr id="9" name="Picture 8">
              <a:extLst>
                <a:ext uri="{FF2B5EF4-FFF2-40B4-BE49-F238E27FC236}">
                  <a16:creationId xmlns:a16="http://schemas.microsoft.com/office/drawing/2014/main" id="{FFF1FCCC-C190-2A4F-88CC-E4BC93FA4A4C}"/>
                </a:ext>
              </a:extLst>
            </p:cNvPr>
            <p:cNvPicPr>
              <a:picLocks noChangeAspect="1"/>
            </p:cNvPicPr>
            <p:nvPr/>
          </p:nvPicPr>
          <p:blipFill rotWithShape="1">
            <a:blip r:embed="rId4"/>
            <a:srcRect l="66399" r="2394" b="49894"/>
            <a:stretch/>
          </p:blipFill>
          <p:spPr>
            <a:xfrm>
              <a:off x="3291696" y="3107535"/>
              <a:ext cx="2562350" cy="2209184"/>
            </a:xfrm>
            <a:prstGeom prst="rect">
              <a:avLst/>
            </a:prstGeom>
          </p:spPr>
        </p:pic>
      </p:grpSp>
      <p:sp>
        <p:nvSpPr>
          <p:cNvPr id="10" name="TextBox 9">
            <a:extLst>
              <a:ext uri="{FF2B5EF4-FFF2-40B4-BE49-F238E27FC236}">
                <a16:creationId xmlns:a16="http://schemas.microsoft.com/office/drawing/2014/main" id="{ED118D4E-162D-9C48-8807-3424B063C884}"/>
              </a:ext>
            </a:extLst>
          </p:cNvPr>
          <p:cNvSpPr txBox="1"/>
          <p:nvPr/>
        </p:nvSpPr>
        <p:spPr>
          <a:xfrm>
            <a:off x="6026063" y="926164"/>
            <a:ext cx="914233"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EQ</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110L </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40FC665F-6565-DE4D-94A4-2B170A22D0DB}"/>
              </a:ext>
            </a:extLst>
          </p:cNvPr>
          <p:cNvSpPr txBox="1"/>
          <p:nvPr/>
        </p:nvSpPr>
        <p:spPr>
          <a:xfrm>
            <a:off x="6086805" y="2962229"/>
            <a:ext cx="679902" cy="584773"/>
          </a:xfrm>
          <a:prstGeom prst="rect">
            <a:avLst/>
          </a:prstGeom>
          <a:solidFill>
            <a:schemeClr val="lt1"/>
          </a:solidFill>
        </p:spPr>
        <p:txBody>
          <a:bodyPr wrap="square" lIns="91435" tIns="45719" rIns="91435" bIns="45719" rtlCol="0">
            <a:spAutoFit/>
          </a:bodyPr>
          <a:lstStyle/>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92D06C6A-954C-4545-A201-070B2AAC3D18}"/>
              </a:ext>
            </a:extLst>
          </p:cNvPr>
          <p:cNvSpPr txBox="1"/>
          <p:nvPr/>
        </p:nvSpPr>
        <p:spPr>
          <a:xfrm>
            <a:off x="5946779" y="2819419"/>
            <a:ext cx="813650"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1.10yr</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1.30yr</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0.73yr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1.20</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8BC65B7F-BB47-AD41-95FA-056A97397461}"/>
              </a:ext>
            </a:extLst>
          </p:cNvPr>
          <p:cNvSpPr txBox="1"/>
          <p:nvPr/>
        </p:nvSpPr>
        <p:spPr>
          <a:xfrm>
            <a:off x="5946780" y="582398"/>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Burden </a:t>
            </a:r>
          </a:p>
        </p:txBody>
      </p:sp>
      <p:sp>
        <p:nvSpPr>
          <p:cNvPr id="15" name="TextBox 14">
            <a:extLst>
              <a:ext uri="{FF2B5EF4-FFF2-40B4-BE49-F238E27FC236}">
                <a16:creationId xmlns:a16="http://schemas.microsoft.com/office/drawing/2014/main" id="{4CFC2CFD-C340-7246-B740-B0508E8CC253}"/>
              </a:ext>
            </a:extLst>
          </p:cNvPr>
          <p:cNvSpPr txBox="1"/>
          <p:nvPr/>
        </p:nvSpPr>
        <p:spPr>
          <a:xfrm>
            <a:off x="5965067" y="2505066"/>
            <a:ext cx="2482071"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Lifetime</a:t>
            </a:r>
          </a:p>
        </p:txBody>
      </p:sp>
      <p:sp>
        <p:nvSpPr>
          <p:cNvPr id="17" name="TextBox 16">
            <a:extLst>
              <a:ext uri="{FF2B5EF4-FFF2-40B4-BE49-F238E27FC236}">
                <a16:creationId xmlns:a16="http://schemas.microsoft.com/office/drawing/2014/main" id="{0928FE32-4D7C-1E48-BD58-9F64F41A61E3}"/>
              </a:ext>
            </a:extLst>
          </p:cNvPr>
          <p:cNvSpPr txBox="1"/>
          <p:nvPr/>
        </p:nvSpPr>
        <p:spPr>
          <a:xfrm>
            <a:off x="76199" y="633627"/>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(2080-89)</a:t>
            </a:r>
          </a:p>
        </p:txBody>
      </p:sp>
      <p:sp>
        <p:nvSpPr>
          <p:cNvPr id="18" name="TextBox 17">
            <a:extLst>
              <a:ext uri="{FF2B5EF4-FFF2-40B4-BE49-F238E27FC236}">
                <a16:creationId xmlns:a16="http://schemas.microsoft.com/office/drawing/2014/main" id="{CAE51531-BDCB-004C-90A6-AE4B18238F48}"/>
              </a:ext>
            </a:extLst>
          </p:cNvPr>
          <p:cNvSpPr txBox="1"/>
          <p:nvPr/>
        </p:nvSpPr>
        <p:spPr>
          <a:xfrm>
            <a:off x="2760602" y="643902"/>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Low (2080-89)</a:t>
            </a:r>
          </a:p>
        </p:txBody>
      </p:sp>
      <p:sp>
        <p:nvSpPr>
          <p:cNvPr id="19" name="TextBox 18">
            <a:extLst>
              <a:ext uri="{FF2B5EF4-FFF2-40B4-BE49-F238E27FC236}">
                <a16:creationId xmlns:a16="http://schemas.microsoft.com/office/drawing/2014/main" id="{0C5A3210-AA98-5E40-A0AC-D5BF8EEC144B}"/>
              </a:ext>
            </a:extLst>
          </p:cNvPr>
          <p:cNvSpPr txBox="1"/>
          <p:nvPr/>
        </p:nvSpPr>
        <p:spPr>
          <a:xfrm>
            <a:off x="403350" y="2514394"/>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(2080-89)</a:t>
            </a:r>
          </a:p>
        </p:txBody>
      </p:sp>
      <p:sp>
        <p:nvSpPr>
          <p:cNvPr id="20" name="TextBox 19">
            <a:extLst>
              <a:ext uri="{FF2B5EF4-FFF2-40B4-BE49-F238E27FC236}">
                <a16:creationId xmlns:a16="http://schemas.microsoft.com/office/drawing/2014/main" id="{C7C92F09-1FF4-5C4F-93A5-F6F7D827FC36}"/>
              </a:ext>
            </a:extLst>
          </p:cNvPr>
          <p:cNvSpPr txBox="1"/>
          <p:nvPr/>
        </p:nvSpPr>
        <p:spPr>
          <a:xfrm>
            <a:off x="2810206" y="2506680"/>
            <a:ext cx="1962962"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 (2080-89)</a:t>
            </a:r>
          </a:p>
        </p:txBody>
      </p:sp>
    </p:spTree>
    <p:extLst>
      <p:ext uri="{BB962C8B-B14F-4D97-AF65-F5344CB8AC3E}">
        <p14:creationId xmlns:p14="http://schemas.microsoft.com/office/powerpoint/2010/main" val="346895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21" name="Picture 20">
            <a:extLst>
              <a:ext uri="{FF2B5EF4-FFF2-40B4-BE49-F238E27FC236}">
                <a16:creationId xmlns:a16="http://schemas.microsoft.com/office/drawing/2014/main" id="{7CB8CC3D-F07F-3D4F-950F-827EFD525FC6}"/>
              </a:ext>
            </a:extLst>
          </p:cNvPr>
          <p:cNvPicPr>
            <a:picLocks noChangeAspect="1"/>
          </p:cNvPicPr>
          <p:nvPr/>
        </p:nvPicPr>
        <p:blipFill>
          <a:blip r:embed="rId3"/>
          <a:stretch>
            <a:fillRect/>
          </a:stretch>
        </p:blipFill>
        <p:spPr>
          <a:xfrm>
            <a:off x="242737" y="832104"/>
            <a:ext cx="4639955" cy="3674279"/>
          </a:xfrm>
          <a:prstGeom prst="rect">
            <a:avLst/>
          </a:prstGeom>
        </p:spPr>
      </p:pic>
      <p:sp>
        <p:nvSpPr>
          <p:cNvPr id="13" name="Rectangle 12"/>
          <p:cNvSpPr/>
          <p:nvPr/>
        </p:nvSpPr>
        <p:spPr>
          <a:xfrm>
            <a:off x="0" y="15121"/>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2A7467F-D598-B047-A617-AA98CF14E1F9}"/>
              </a:ext>
            </a:extLst>
          </p:cNvPr>
          <p:cNvPicPr>
            <a:picLocks noChangeAspect="1"/>
          </p:cNvPicPr>
          <p:nvPr/>
        </p:nvPicPr>
        <p:blipFill>
          <a:blip r:embed="rId4"/>
          <a:stretch>
            <a:fillRect/>
          </a:stretch>
        </p:blipFill>
        <p:spPr>
          <a:xfrm>
            <a:off x="5427471" y="660099"/>
            <a:ext cx="3250185" cy="3942848"/>
          </a:xfrm>
          <a:prstGeom prst="rect">
            <a:avLst/>
          </a:prstGeom>
        </p:spPr>
      </p:pic>
      <p:sp>
        <p:nvSpPr>
          <p:cNvPr id="10" name="TextBox 9">
            <a:extLst>
              <a:ext uri="{FF2B5EF4-FFF2-40B4-BE49-F238E27FC236}">
                <a16:creationId xmlns:a16="http://schemas.microsoft.com/office/drawing/2014/main" id="{ED118D4E-162D-9C48-8807-3424B063C884}"/>
              </a:ext>
            </a:extLst>
          </p:cNvPr>
          <p:cNvSpPr txBox="1"/>
          <p:nvPr/>
        </p:nvSpPr>
        <p:spPr>
          <a:xfrm>
            <a:off x="6026063" y="926164"/>
            <a:ext cx="914233"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EQ</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110L </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40FC665F-6565-DE4D-94A4-2B170A22D0DB}"/>
              </a:ext>
            </a:extLst>
          </p:cNvPr>
          <p:cNvSpPr txBox="1"/>
          <p:nvPr/>
        </p:nvSpPr>
        <p:spPr>
          <a:xfrm>
            <a:off x="6086805" y="2962229"/>
            <a:ext cx="679902" cy="584773"/>
          </a:xfrm>
          <a:prstGeom prst="rect">
            <a:avLst/>
          </a:prstGeom>
          <a:solidFill>
            <a:schemeClr val="lt1"/>
          </a:solidFill>
        </p:spPr>
        <p:txBody>
          <a:bodyPr wrap="square" lIns="91435" tIns="45719" rIns="91435" bIns="45719" rtlCol="0">
            <a:spAutoFit/>
          </a:bodyPr>
          <a:lstStyle/>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92D06C6A-954C-4545-A201-070B2AAC3D18}"/>
              </a:ext>
            </a:extLst>
          </p:cNvPr>
          <p:cNvSpPr txBox="1"/>
          <p:nvPr/>
        </p:nvSpPr>
        <p:spPr>
          <a:xfrm>
            <a:off x="5946779" y="2819419"/>
            <a:ext cx="813650"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1.10yr</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1.30yr</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0.73yr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1.20</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8BC65B7F-BB47-AD41-95FA-056A97397461}"/>
              </a:ext>
            </a:extLst>
          </p:cNvPr>
          <p:cNvSpPr txBox="1"/>
          <p:nvPr/>
        </p:nvSpPr>
        <p:spPr>
          <a:xfrm>
            <a:off x="5946780" y="582398"/>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Burden</a:t>
            </a:r>
          </a:p>
        </p:txBody>
      </p:sp>
      <p:sp>
        <p:nvSpPr>
          <p:cNvPr id="15" name="TextBox 14">
            <a:extLst>
              <a:ext uri="{FF2B5EF4-FFF2-40B4-BE49-F238E27FC236}">
                <a16:creationId xmlns:a16="http://schemas.microsoft.com/office/drawing/2014/main" id="{4CFC2CFD-C340-7246-B740-B0508E8CC253}"/>
              </a:ext>
            </a:extLst>
          </p:cNvPr>
          <p:cNvSpPr txBox="1"/>
          <p:nvPr/>
        </p:nvSpPr>
        <p:spPr>
          <a:xfrm>
            <a:off x="5965067" y="2505066"/>
            <a:ext cx="2482071"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Lifetime</a:t>
            </a:r>
          </a:p>
        </p:txBody>
      </p:sp>
      <p:sp>
        <p:nvSpPr>
          <p:cNvPr id="17" name="TextBox 16">
            <a:extLst>
              <a:ext uri="{FF2B5EF4-FFF2-40B4-BE49-F238E27FC236}">
                <a16:creationId xmlns:a16="http://schemas.microsoft.com/office/drawing/2014/main" id="{0928FE32-4D7C-1E48-BD58-9F64F41A61E3}"/>
              </a:ext>
            </a:extLst>
          </p:cNvPr>
          <p:cNvSpPr txBox="1"/>
          <p:nvPr/>
        </p:nvSpPr>
        <p:spPr>
          <a:xfrm>
            <a:off x="76199" y="643152"/>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(2080-89)</a:t>
            </a:r>
          </a:p>
        </p:txBody>
      </p:sp>
      <p:sp>
        <p:nvSpPr>
          <p:cNvPr id="18" name="TextBox 17">
            <a:extLst>
              <a:ext uri="{FF2B5EF4-FFF2-40B4-BE49-F238E27FC236}">
                <a16:creationId xmlns:a16="http://schemas.microsoft.com/office/drawing/2014/main" id="{CAE51531-BDCB-004C-90A6-AE4B18238F48}"/>
              </a:ext>
            </a:extLst>
          </p:cNvPr>
          <p:cNvSpPr txBox="1"/>
          <p:nvPr/>
        </p:nvSpPr>
        <p:spPr>
          <a:xfrm>
            <a:off x="2760602" y="643902"/>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Low (2080-89)</a:t>
            </a:r>
          </a:p>
        </p:txBody>
      </p:sp>
      <p:sp>
        <p:nvSpPr>
          <p:cNvPr id="19" name="TextBox 18">
            <a:extLst>
              <a:ext uri="{FF2B5EF4-FFF2-40B4-BE49-F238E27FC236}">
                <a16:creationId xmlns:a16="http://schemas.microsoft.com/office/drawing/2014/main" id="{0C5A3210-AA98-5E40-A0AC-D5BF8EEC144B}"/>
              </a:ext>
            </a:extLst>
          </p:cNvPr>
          <p:cNvSpPr txBox="1"/>
          <p:nvPr/>
        </p:nvSpPr>
        <p:spPr>
          <a:xfrm>
            <a:off x="403350" y="2505447"/>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(2080-89)</a:t>
            </a:r>
          </a:p>
        </p:txBody>
      </p:sp>
      <p:sp>
        <p:nvSpPr>
          <p:cNvPr id="22" name="Google Shape;141;p36">
            <a:extLst>
              <a:ext uri="{FF2B5EF4-FFF2-40B4-BE49-F238E27FC236}">
                <a16:creationId xmlns:a16="http://schemas.microsoft.com/office/drawing/2014/main" id="{6CB8E29D-B24F-4D41-A02F-584A7E4A57C2}"/>
              </a:ext>
            </a:extLst>
          </p:cNvPr>
          <p:cNvSpPr txBox="1">
            <a:spLocks noGrp="1"/>
          </p:cNvSpPr>
          <p:nvPr>
            <p:ph type="title"/>
          </p:nvPr>
        </p:nvSpPr>
        <p:spPr>
          <a:xfrm>
            <a:off x="0" y="39000"/>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Water Vapor Changes, SO</a:t>
            </a:r>
            <a:r>
              <a:rPr lang="en-US" sz="2800" baseline="-25000" dirty="0">
                <a:solidFill>
                  <a:srgbClr val="FFFFFF"/>
                </a:solidFill>
              </a:rPr>
              <a:t>4</a:t>
            </a:r>
            <a:r>
              <a:rPr lang="en-US" sz="2800" dirty="0">
                <a:solidFill>
                  <a:srgbClr val="FFFFFF"/>
                </a:solidFill>
              </a:rPr>
              <a:t> Burden and Lifetime</a:t>
            </a:r>
            <a:endParaRPr sz="2800" dirty="0">
              <a:solidFill>
                <a:srgbClr val="FFFFFF"/>
              </a:solidFill>
            </a:endParaRPr>
          </a:p>
        </p:txBody>
      </p:sp>
      <p:pic>
        <p:nvPicPr>
          <p:cNvPr id="6" name="Picture 5">
            <a:extLst>
              <a:ext uri="{FF2B5EF4-FFF2-40B4-BE49-F238E27FC236}">
                <a16:creationId xmlns:a16="http://schemas.microsoft.com/office/drawing/2014/main" id="{B52F9245-DF85-A249-AD2C-6224D667D939}"/>
              </a:ext>
            </a:extLst>
          </p:cNvPr>
          <p:cNvPicPr>
            <a:picLocks noChangeAspect="1"/>
          </p:cNvPicPr>
          <p:nvPr/>
        </p:nvPicPr>
        <p:blipFill>
          <a:blip r:embed="rId5"/>
          <a:stretch>
            <a:fillRect/>
          </a:stretch>
        </p:blipFill>
        <p:spPr>
          <a:xfrm>
            <a:off x="2651057" y="2670472"/>
            <a:ext cx="2392248" cy="1835911"/>
          </a:xfrm>
          <a:prstGeom prst="rect">
            <a:avLst/>
          </a:prstGeom>
        </p:spPr>
      </p:pic>
      <p:sp>
        <p:nvSpPr>
          <p:cNvPr id="20" name="TextBox 19">
            <a:extLst>
              <a:ext uri="{FF2B5EF4-FFF2-40B4-BE49-F238E27FC236}">
                <a16:creationId xmlns:a16="http://schemas.microsoft.com/office/drawing/2014/main" id="{C7C92F09-1FF4-5C4F-93A5-F6F7D827FC36}"/>
              </a:ext>
            </a:extLst>
          </p:cNvPr>
          <p:cNvSpPr txBox="1"/>
          <p:nvPr/>
        </p:nvSpPr>
        <p:spPr>
          <a:xfrm>
            <a:off x="2810206" y="2506680"/>
            <a:ext cx="1962962"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 (2080-89)</a:t>
            </a:r>
          </a:p>
        </p:txBody>
      </p:sp>
    </p:spTree>
    <p:extLst>
      <p:ext uri="{BB962C8B-B14F-4D97-AF65-F5344CB8AC3E}">
        <p14:creationId xmlns:p14="http://schemas.microsoft.com/office/powerpoint/2010/main" val="240628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0" y="47675"/>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Ozone changes: Low vs. High SO</a:t>
            </a:r>
            <a:r>
              <a:rPr lang="en-US" sz="2800" baseline="-25000" dirty="0">
                <a:solidFill>
                  <a:srgbClr val="FFFFFF"/>
                </a:solidFill>
              </a:rPr>
              <a:t>2</a:t>
            </a:r>
            <a:r>
              <a:rPr lang="en-US" sz="2800" dirty="0">
                <a:solidFill>
                  <a:srgbClr val="FFFFFF"/>
                </a:solidFill>
              </a:rPr>
              <a:t> Injections</a:t>
            </a:r>
            <a:endParaRPr sz="2800" dirty="0">
              <a:solidFill>
                <a:srgbClr val="FFFFFF"/>
              </a:solidFill>
            </a:endParaRPr>
          </a:p>
        </p:txBody>
      </p:sp>
      <p:pic>
        <p:nvPicPr>
          <p:cNvPr id="26" name="Picture 25">
            <a:extLst>
              <a:ext uri="{FF2B5EF4-FFF2-40B4-BE49-F238E27FC236}">
                <a16:creationId xmlns:a16="http://schemas.microsoft.com/office/drawing/2014/main" id="{FCE7D70A-AE16-CE4E-B2B0-999EAFA0A744}"/>
              </a:ext>
            </a:extLst>
          </p:cNvPr>
          <p:cNvPicPr>
            <a:picLocks noChangeAspect="1"/>
          </p:cNvPicPr>
          <p:nvPr/>
        </p:nvPicPr>
        <p:blipFill rotWithShape="1">
          <a:blip r:embed="rId3"/>
          <a:srcRect r="34386" b="49022"/>
          <a:stretch/>
        </p:blipFill>
        <p:spPr>
          <a:xfrm>
            <a:off x="0" y="986457"/>
            <a:ext cx="6040333" cy="2413691"/>
          </a:xfrm>
          <a:prstGeom prst="rect">
            <a:avLst/>
          </a:prstGeom>
        </p:spPr>
      </p:pic>
      <p:sp>
        <p:nvSpPr>
          <p:cNvPr id="29" name="TextBox 28">
            <a:extLst>
              <a:ext uri="{FF2B5EF4-FFF2-40B4-BE49-F238E27FC236}">
                <a16:creationId xmlns:a16="http://schemas.microsoft.com/office/drawing/2014/main" id="{50825455-985C-8346-859E-C5E070B9AC2A}"/>
              </a:ext>
            </a:extLst>
          </p:cNvPr>
          <p:cNvSpPr txBox="1"/>
          <p:nvPr/>
        </p:nvSpPr>
        <p:spPr>
          <a:xfrm>
            <a:off x="261465" y="928136"/>
            <a:ext cx="281408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GLENS (2080-89)</a:t>
            </a:r>
          </a:p>
        </p:txBody>
      </p:sp>
      <p:sp>
        <p:nvSpPr>
          <p:cNvPr id="30" name="TextBox 29">
            <a:extLst>
              <a:ext uri="{FF2B5EF4-FFF2-40B4-BE49-F238E27FC236}">
                <a16:creationId xmlns:a16="http://schemas.microsoft.com/office/drawing/2014/main" id="{53316646-FFBD-F244-83D4-990A0A610AAE}"/>
              </a:ext>
            </a:extLst>
          </p:cNvPr>
          <p:cNvSpPr txBox="1"/>
          <p:nvPr/>
        </p:nvSpPr>
        <p:spPr>
          <a:xfrm>
            <a:off x="3323947" y="913764"/>
            <a:ext cx="2467992"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Low (2080-89)</a:t>
            </a:r>
          </a:p>
        </p:txBody>
      </p:sp>
    </p:spTree>
    <p:extLst>
      <p:ext uri="{BB962C8B-B14F-4D97-AF65-F5344CB8AC3E}">
        <p14:creationId xmlns:p14="http://schemas.microsoft.com/office/powerpoint/2010/main" val="405965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0" y="47675"/>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Ozone changes: Low vs. High SO</a:t>
            </a:r>
            <a:r>
              <a:rPr lang="en-US" sz="2800" baseline="-25000" dirty="0">
                <a:solidFill>
                  <a:srgbClr val="FFFFFF"/>
                </a:solidFill>
              </a:rPr>
              <a:t>2</a:t>
            </a:r>
            <a:r>
              <a:rPr lang="en-US" sz="2800" dirty="0">
                <a:solidFill>
                  <a:srgbClr val="FFFFFF"/>
                </a:solidFill>
              </a:rPr>
              <a:t> Injections</a:t>
            </a:r>
            <a:endParaRPr sz="2800" dirty="0">
              <a:solidFill>
                <a:srgbClr val="FFFFFF"/>
              </a:solidFill>
            </a:endParaRPr>
          </a:p>
        </p:txBody>
      </p:sp>
      <p:pic>
        <p:nvPicPr>
          <p:cNvPr id="4" name="Picture 3">
            <a:extLst>
              <a:ext uri="{FF2B5EF4-FFF2-40B4-BE49-F238E27FC236}">
                <a16:creationId xmlns:a16="http://schemas.microsoft.com/office/drawing/2014/main" id="{8CE82536-89D7-0941-A6C4-E3744151A3E5}"/>
              </a:ext>
            </a:extLst>
          </p:cNvPr>
          <p:cNvPicPr>
            <a:picLocks noChangeAspect="1"/>
          </p:cNvPicPr>
          <p:nvPr/>
        </p:nvPicPr>
        <p:blipFill rotWithShape="1">
          <a:blip r:embed="rId3"/>
          <a:srcRect r="34032"/>
          <a:stretch/>
        </p:blipFill>
        <p:spPr>
          <a:xfrm>
            <a:off x="238426" y="2624004"/>
            <a:ext cx="5039809" cy="2037853"/>
          </a:xfrm>
          <a:prstGeom prst="rect">
            <a:avLst/>
          </a:prstGeom>
        </p:spPr>
      </p:pic>
      <p:sp>
        <p:nvSpPr>
          <p:cNvPr id="17" name="TextBox 16">
            <a:extLst>
              <a:ext uri="{FF2B5EF4-FFF2-40B4-BE49-F238E27FC236}">
                <a16:creationId xmlns:a16="http://schemas.microsoft.com/office/drawing/2014/main" id="{DFAAE137-6949-E94E-887D-DEDED78E2E6C}"/>
              </a:ext>
            </a:extLst>
          </p:cNvPr>
          <p:cNvSpPr txBox="1"/>
          <p:nvPr/>
        </p:nvSpPr>
        <p:spPr>
          <a:xfrm>
            <a:off x="3369141" y="871967"/>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Low (2080-89)</a:t>
            </a:r>
          </a:p>
        </p:txBody>
      </p:sp>
      <p:sp>
        <p:nvSpPr>
          <p:cNvPr id="22" name="TextBox 21">
            <a:extLst>
              <a:ext uri="{FF2B5EF4-FFF2-40B4-BE49-F238E27FC236}">
                <a16:creationId xmlns:a16="http://schemas.microsoft.com/office/drawing/2014/main" id="{77301E94-B3FE-A547-8736-4FF62C2FCD6E}"/>
              </a:ext>
            </a:extLst>
          </p:cNvPr>
          <p:cNvSpPr txBox="1"/>
          <p:nvPr/>
        </p:nvSpPr>
        <p:spPr>
          <a:xfrm>
            <a:off x="1516358" y="538782"/>
            <a:ext cx="3172663" cy="338554"/>
          </a:xfrm>
          <a:prstGeom prst="rect">
            <a:avLst/>
          </a:prstGeom>
          <a:noFill/>
        </p:spPr>
        <p:txBody>
          <a:bodyPr wrap="non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a:t>
            </a:r>
          </a:p>
        </p:txBody>
      </p:sp>
      <p:pic>
        <p:nvPicPr>
          <p:cNvPr id="7" name="Picture 6">
            <a:extLst>
              <a:ext uri="{FF2B5EF4-FFF2-40B4-BE49-F238E27FC236}">
                <a16:creationId xmlns:a16="http://schemas.microsoft.com/office/drawing/2014/main" id="{F6427A81-BCA7-EB4F-A469-223A14D68623}"/>
              </a:ext>
            </a:extLst>
          </p:cNvPr>
          <p:cNvPicPr>
            <a:picLocks noChangeAspect="1"/>
          </p:cNvPicPr>
          <p:nvPr/>
        </p:nvPicPr>
        <p:blipFill rotWithShape="1">
          <a:blip r:embed="rId4"/>
          <a:srcRect b="16974"/>
          <a:stretch/>
        </p:blipFill>
        <p:spPr>
          <a:xfrm>
            <a:off x="238425" y="1077053"/>
            <a:ext cx="2492697" cy="1613896"/>
          </a:xfrm>
          <a:prstGeom prst="rect">
            <a:avLst/>
          </a:prstGeom>
        </p:spPr>
      </p:pic>
      <p:pic>
        <p:nvPicPr>
          <p:cNvPr id="8" name="Picture 7">
            <a:extLst>
              <a:ext uri="{FF2B5EF4-FFF2-40B4-BE49-F238E27FC236}">
                <a16:creationId xmlns:a16="http://schemas.microsoft.com/office/drawing/2014/main" id="{AB0ABF34-2F1C-214D-A240-96D83AD3E5A0}"/>
              </a:ext>
            </a:extLst>
          </p:cNvPr>
          <p:cNvPicPr>
            <a:picLocks noChangeAspect="1"/>
          </p:cNvPicPr>
          <p:nvPr/>
        </p:nvPicPr>
        <p:blipFill>
          <a:blip r:embed="rId5"/>
          <a:stretch>
            <a:fillRect/>
          </a:stretch>
        </p:blipFill>
        <p:spPr>
          <a:xfrm>
            <a:off x="2869617" y="1103236"/>
            <a:ext cx="2285855" cy="1587713"/>
          </a:xfrm>
          <a:prstGeom prst="rect">
            <a:avLst/>
          </a:prstGeom>
        </p:spPr>
      </p:pic>
      <p:sp>
        <p:nvSpPr>
          <p:cNvPr id="24" name="TextBox 23">
            <a:extLst>
              <a:ext uri="{FF2B5EF4-FFF2-40B4-BE49-F238E27FC236}">
                <a16:creationId xmlns:a16="http://schemas.microsoft.com/office/drawing/2014/main" id="{B9E9F1D4-396B-304B-A93F-EB9929678A4E}"/>
              </a:ext>
            </a:extLst>
          </p:cNvPr>
          <p:cNvSpPr txBox="1"/>
          <p:nvPr/>
        </p:nvSpPr>
        <p:spPr>
          <a:xfrm>
            <a:off x="5485179" y="1077053"/>
            <a:ext cx="3309499" cy="3108543"/>
          </a:xfrm>
          <a:prstGeom prst="rect">
            <a:avLst/>
          </a:prstGeom>
          <a:noFill/>
        </p:spPr>
        <p:txBody>
          <a:bodyPr wrap="square" rtlCol="0">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 changes low vs. high due to:</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Less ozone in production the mid-stratosphere (reduce NO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x</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Larger SAD in the lower stratosphere -&gt; increased ozone loss</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loss from </a:t>
            </a:r>
            <a:r>
              <a:rPr lang="en-US"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HO</a:t>
            </a:r>
            <a:r>
              <a:rPr lang="en-US" baseline="-25000"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x</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cycle (more water vapor)</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Difference in upwelling due to difference in injection altitude</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Weaker polar vortex</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Increase in horizontal advection</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Importance of changes in transport</a:t>
            </a:r>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6BDFAA0E-5E3C-7443-946C-1F69C9ED8AF8}"/>
              </a:ext>
            </a:extLst>
          </p:cNvPr>
          <p:cNvSpPr txBox="1"/>
          <p:nvPr/>
        </p:nvSpPr>
        <p:spPr>
          <a:xfrm>
            <a:off x="2351257" y="2582889"/>
            <a:ext cx="707013"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a:t>
            </a:r>
          </a:p>
        </p:txBody>
      </p:sp>
      <p:sp>
        <p:nvSpPr>
          <p:cNvPr id="16" name="TextBox 15">
            <a:extLst>
              <a:ext uri="{FF2B5EF4-FFF2-40B4-BE49-F238E27FC236}">
                <a16:creationId xmlns:a16="http://schemas.microsoft.com/office/drawing/2014/main" id="{AB126CB4-A139-8C49-8D5F-6B85AF4144C8}"/>
              </a:ext>
            </a:extLst>
          </p:cNvPr>
          <p:cNvSpPr txBox="1"/>
          <p:nvPr/>
        </p:nvSpPr>
        <p:spPr>
          <a:xfrm>
            <a:off x="-47625" y="910066"/>
            <a:ext cx="1866900"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(2080-89)</a:t>
            </a:r>
          </a:p>
        </p:txBody>
      </p:sp>
      <p:sp>
        <p:nvSpPr>
          <p:cNvPr id="14" name="TextBox 13">
            <a:extLst>
              <a:ext uri="{FF2B5EF4-FFF2-40B4-BE49-F238E27FC236}">
                <a16:creationId xmlns:a16="http://schemas.microsoft.com/office/drawing/2014/main" id="{F42B0EB8-C887-8D47-9419-0A6B3D41773A}"/>
              </a:ext>
            </a:extLst>
          </p:cNvPr>
          <p:cNvSpPr txBox="1"/>
          <p:nvPr/>
        </p:nvSpPr>
        <p:spPr>
          <a:xfrm>
            <a:off x="1945431" y="849918"/>
            <a:ext cx="2012566" cy="307777"/>
          </a:xfrm>
          <a:prstGeom prst="rect">
            <a:avLst/>
          </a:prstGeom>
          <a:no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Net Ozone Prod</a:t>
            </a:r>
          </a:p>
        </p:txBody>
      </p:sp>
    </p:spTree>
    <p:extLst>
      <p:ext uri="{BB962C8B-B14F-4D97-AF65-F5344CB8AC3E}">
        <p14:creationId xmlns:p14="http://schemas.microsoft.com/office/powerpoint/2010/main" val="50922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6" name="Picture 5">
            <a:extLst>
              <a:ext uri="{FF2B5EF4-FFF2-40B4-BE49-F238E27FC236}">
                <a16:creationId xmlns:a16="http://schemas.microsoft.com/office/drawing/2014/main" id="{6B0D27BE-FB8B-204B-958E-7C1C7E94EB28}"/>
              </a:ext>
            </a:extLst>
          </p:cNvPr>
          <p:cNvPicPr>
            <a:picLocks noChangeAspect="1"/>
          </p:cNvPicPr>
          <p:nvPr/>
        </p:nvPicPr>
        <p:blipFill>
          <a:blip r:embed="rId3"/>
          <a:stretch>
            <a:fillRect/>
          </a:stretch>
        </p:blipFill>
        <p:spPr>
          <a:xfrm>
            <a:off x="4701890" y="725423"/>
            <a:ext cx="3878583" cy="1881688"/>
          </a:xfrm>
          <a:prstGeom prst="rect">
            <a:avLst/>
          </a:prstGeom>
        </p:spPr>
      </p:pic>
      <p:pic>
        <p:nvPicPr>
          <p:cNvPr id="3" name="Picture 2">
            <a:extLst>
              <a:ext uri="{FF2B5EF4-FFF2-40B4-BE49-F238E27FC236}">
                <a16:creationId xmlns:a16="http://schemas.microsoft.com/office/drawing/2014/main" id="{A7469CF1-09F5-A044-B75E-FADFF720C7D6}"/>
              </a:ext>
            </a:extLst>
          </p:cNvPr>
          <p:cNvPicPr>
            <a:picLocks noChangeAspect="1"/>
          </p:cNvPicPr>
          <p:nvPr/>
        </p:nvPicPr>
        <p:blipFill>
          <a:blip r:embed="rId4"/>
          <a:stretch>
            <a:fillRect/>
          </a:stretch>
        </p:blipFill>
        <p:spPr>
          <a:xfrm>
            <a:off x="91543" y="2745082"/>
            <a:ext cx="3454090" cy="1866074"/>
          </a:xfrm>
          <a:prstGeom prst="rect">
            <a:avLst/>
          </a:prstGeom>
        </p:spPr>
      </p:pic>
      <p:pic>
        <p:nvPicPr>
          <p:cNvPr id="2" name="Picture 1">
            <a:extLst>
              <a:ext uri="{FF2B5EF4-FFF2-40B4-BE49-F238E27FC236}">
                <a16:creationId xmlns:a16="http://schemas.microsoft.com/office/drawing/2014/main" id="{192FE134-E9A0-694B-A268-40FFFD10682B}"/>
              </a:ext>
            </a:extLst>
          </p:cNvPr>
          <p:cNvPicPr>
            <a:picLocks noChangeAspect="1"/>
          </p:cNvPicPr>
          <p:nvPr/>
        </p:nvPicPr>
        <p:blipFill>
          <a:blip r:embed="rId5"/>
          <a:stretch>
            <a:fillRect/>
          </a:stretch>
        </p:blipFill>
        <p:spPr>
          <a:xfrm>
            <a:off x="56529" y="965967"/>
            <a:ext cx="3471348" cy="1815405"/>
          </a:xfrm>
          <a:prstGeom prst="rect">
            <a:avLst/>
          </a:prstGeom>
        </p:spPr>
      </p:pic>
      <p:sp>
        <p:nvSpPr>
          <p:cNvPr id="16" name="TextBox 15">
            <a:extLst>
              <a:ext uri="{FF2B5EF4-FFF2-40B4-BE49-F238E27FC236}">
                <a16:creationId xmlns:a16="http://schemas.microsoft.com/office/drawing/2014/main" id="{8AD6089E-9F98-D949-8AB1-1C619FD6EDBC}"/>
              </a:ext>
            </a:extLst>
          </p:cNvPr>
          <p:cNvSpPr txBox="1"/>
          <p:nvPr/>
        </p:nvSpPr>
        <p:spPr>
          <a:xfrm>
            <a:off x="4023360" y="2690076"/>
            <a:ext cx="5120640" cy="1815882"/>
          </a:xfrm>
          <a:prstGeom prst="rect">
            <a:avLst/>
          </a:prstGeom>
          <a:noFill/>
        </p:spPr>
        <p:txBody>
          <a:bodyPr wrap="square" rtlCol="0">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Low vs high </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Same SAD, more transport towards high latitudes</a:t>
            </a:r>
          </a:p>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-&gt; less column ozone reduction in winter/spring high latitudes</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Tropics: reduced effect on the NO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x</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cycle, less net chemical ozone production.</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Google Shape;141;p36">
            <a:extLst>
              <a:ext uri="{FF2B5EF4-FFF2-40B4-BE49-F238E27FC236}">
                <a16:creationId xmlns:a16="http://schemas.microsoft.com/office/drawing/2014/main" id="{99CD3DEE-B205-484F-AB80-1535744A6646}"/>
              </a:ext>
            </a:extLst>
          </p:cNvPr>
          <p:cNvSpPr txBox="1">
            <a:spLocks noGrp="1"/>
          </p:cNvSpPr>
          <p:nvPr>
            <p:ph type="title"/>
          </p:nvPr>
        </p:nvSpPr>
        <p:spPr>
          <a:xfrm>
            <a:off x="0" y="47675"/>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Polar Ozone changes: High vs. Low vs EQ</a:t>
            </a:r>
            <a:endParaRPr sz="2800" dirty="0">
              <a:solidFill>
                <a:srgbClr val="FFFFFF"/>
              </a:solidFill>
            </a:endParaRPr>
          </a:p>
        </p:txBody>
      </p:sp>
      <p:sp>
        <p:nvSpPr>
          <p:cNvPr id="5" name="TextBox 4">
            <a:extLst>
              <a:ext uri="{FF2B5EF4-FFF2-40B4-BE49-F238E27FC236}">
                <a16:creationId xmlns:a16="http://schemas.microsoft.com/office/drawing/2014/main" id="{16C21BD2-867A-FF41-A5BB-F1B7F965C4BA}"/>
              </a:ext>
            </a:extLst>
          </p:cNvPr>
          <p:cNvSpPr txBox="1"/>
          <p:nvPr/>
        </p:nvSpPr>
        <p:spPr>
          <a:xfrm>
            <a:off x="563391" y="573902"/>
            <a:ext cx="3172663" cy="338554"/>
          </a:xfrm>
          <a:prstGeom prst="rect">
            <a:avLst/>
          </a:prstGeom>
          <a:noFill/>
        </p:spPr>
        <p:txBody>
          <a:bodyPr wrap="non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a:t>
            </a:r>
          </a:p>
        </p:txBody>
      </p:sp>
      <p:sp>
        <p:nvSpPr>
          <p:cNvPr id="21" name="TextBox 20">
            <a:extLst>
              <a:ext uri="{FF2B5EF4-FFF2-40B4-BE49-F238E27FC236}">
                <a16:creationId xmlns:a16="http://schemas.microsoft.com/office/drawing/2014/main" id="{2446007D-474D-A445-A6D0-F2758F9EDA51}"/>
              </a:ext>
            </a:extLst>
          </p:cNvPr>
          <p:cNvSpPr txBox="1"/>
          <p:nvPr/>
        </p:nvSpPr>
        <p:spPr>
          <a:xfrm>
            <a:off x="3657767" y="1132693"/>
            <a:ext cx="914233" cy="830995"/>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C2F61D0-C655-BF40-8ACA-C71E6FD7A942}"/>
              </a:ext>
            </a:extLst>
          </p:cNvPr>
          <p:cNvSpPr txBox="1"/>
          <p:nvPr/>
        </p:nvSpPr>
        <p:spPr>
          <a:xfrm>
            <a:off x="5327236" y="621162"/>
            <a:ext cx="2571538" cy="307777"/>
          </a:xfrm>
          <a:prstGeom prst="rect">
            <a:avLst/>
          </a:prstGeom>
          <a:solidFill>
            <a:schemeClr val="lt1"/>
          </a:solid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Surface Area Density 63-90</a:t>
            </a:r>
            <a:r>
              <a:rPr lang="en-US" baseline="30000" dirty="0">
                <a:latin typeface="Helvetica Neue" panose="02000503000000020004" pitchFamily="2" charset="0"/>
                <a:ea typeface="Helvetica Neue" panose="02000503000000020004" pitchFamily="2" charset="0"/>
                <a:cs typeface="Helvetica Neue" panose="02000503000000020004" pitchFamily="2" charset="0"/>
              </a:rPr>
              <a:t>o</a:t>
            </a:r>
            <a:r>
              <a:rPr lang="en-US" dirty="0">
                <a:latin typeface="Helvetica Neue" panose="02000503000000020004" pitchFamily="2" charset="0"/>
                <a:ea typeface="Helvetica Neue" panose="02000503000000020004" pitchFamily="2" charset="0"/>
                <a:cs typeface="Helvetica Neue" panose="02000503000000020004" pitchFamily="2" charset="0"/>
              </a:rPr>
              <a:t>S</a:t>
            </a:r>
          </a:p>
        </p:txBody>
      </p:sp>
      <p:sp>
        <p:nvSpPr>
          <p:cNvPr id="14" name="TextBox 13">
            <a:extLst>
              <a:ext uri="{FF2B5EF4-FFF2-40B4-BE49-F238E27FC236}">
                <a16:creationId xmlns:a16="http://schemas.microsoft.com/office/drawing/2014/main" id="{8D918095-6117-FB46-A90E-330A4E0CBBED}"/>
              </a:ext>
            </a:extLst>
          </p:cNvPr>
          <p:cNvSpPr txBox="1"/>
          <p:nvPr/>
        </p:nvSpPr>
        <p:spPr>
          <a:xfrm>
            <a:off x="5464934" y="1029353"/>
            <a:ext cx="1164101" cy="307777"/>
          </a:xfrm>
          <a:prstGeom prst="rect">
            <a:avLst/>
          </a:prstGeom>
          <a:solidFill>
            <a:schemeClr val="lt1"/>
          </a:solid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100-145hPa</a:t>
            </a:r>
          </a:p>
        </p:txBody>
      </p:sp>
      <p:sp>
        <p:nvSpPr>
          <p:cNvPr id="18" name="Google Shape;141;p36">
            <a:extLst>
              <a:ext uri="{FF2B5EF4-FFF2-40B4-BE49-F238E27FC236}">
                <a16:creationId xmlns:a16="http://schemas.microsoft.com/office/drawing/2014/main" id="{85BE997D-A0D4-A340-B704-E303C5A21283}"/>
              </a:ext>
            </a:extLst>
          </p:cNvPr>
          <p:cNvSpPr txBox="1">
            <a:spLocks/>
          </p:cNvSpPr>
          <p:nvPr/>
        </p:nvSpPr>
        <p:spPr>
          <a:xfrm>
            <a:off x="129890" y="46918"/>
            <a:ext cx="9144000"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solidFill>
                  <a:srgbClr val="FFFFFF"/>
                </a:solidFill>
              </a:rPr>
              <a:t>Polar Ozone changes: Low vs. High</a:t>
            </a:r>
          </a:p>
        </p:txBody>
      </p:sp>
    </p:spTree>
    <p:extLst>
      <p:ext uri="{BB962C8B-B14F-4D97-AF65-F5344CB8AC3E}">
        <p14:creationId xmlns:p14="http://schemas.microsoft.com/office/powerpoint/2010/main" val="325117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Summary: WACCM5.4 SO</a:t>
            </a:r>
            <a:r>
              <a:rPr lang="en-US" sz="2800" baseline="-25000" dirty="0">
                <a:solidFill>
                  <a:schemeClr val="bg1"/>
                </a:solidFill>
              </a:rPr>
              <a:t>2</a:t>
            </a:r>
            <a:r>
              <a:rPr lang="en-US" sz="2800" dirty="0">
                <a:solidFill>
                  <a:schemeClr val="bg1"/>
                </a:solidFill>
              </a:rPr>
              <a:t> injection cases</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10" name="Text Placeholder 1">
            <a:extLst>
              <a:ext uri="{FF2B5EF4-FFF2-40B4-BE49-F238E27FC236}">
                <a16:creationId xmlns:a16="http://schemas.microsoft.com/office/drawing/2014/main" id="{2B5A01BD-3256-7E42-80CD-102315E601CA}"/>
              </a:ext>
            </a:extLst>
          </p:cNvPr>
          <p:cNvSpPr>
            <a:spLocks noGrp="1"/>
          </p:cNvSpPr>
          <p:nvPr>
            <p:ph type="body" idx="1"/>
          </p:nvPr>
        </p:nvSpPr>
        <p:spPr>
          <a:xfrm>
            <a:off x="401915" y="539681"/>
            <a:ext cx="8683896" cy="4957076"/>
          </a:xfrm>
        </p:spPr>
        <p:txBody>
          <a:bodyPr/>
          <a:lstStyle/>
          <a:p>
            <a:pPr marL="94104" indent="0">
              <a:buNone/>
            </a:pPr>
            <a:r>
              <a:rPr lang="en-US" sz="1600" b="1" dirty="0">
                <a:solidFill>
                  <a:schemeClr val="bg2"/>
                </a:solidFill>
              </a:rPr>
              <a:t>High vs. low Injection (towards the end of the century): </a:t>
            </a:r>
          </a:p>
          <a:p>
            <a:pPr marL="379854" indent="-285750"/>
            <a:r>
              <a:rPr lang="en-US" sz="1600" dirty="0">
                <a:solidFill>
                  <a:schemeClr val="bg2"/>
                </a:solidFill>
              </a:rPr>
              <a:t>50% more injection required to reach similar burden, strong increase in water vapor, increase in the </a:t>
            </a:r>
            <a:r>
              <a:rPr lang="en-US" sz="1600" dirty="0" err="1">
                <a:solidFill>
                  <a:schemeClr val="bg2"/>
                </a:solidFill>
              </a:rPr>
              <a:t>HO</a:t>
            </a:r>
            <a:r>
              <a:rPr lang="en-US" sz="1600" baseline="-25000" dirty="0" err="1">
                <a:solidFill>
                  <a:schemeClr val="bg2"/>
                </a:solidFill>
              </a:rPr>
              <a:t>x</a:t>
            </a:r>
            <a:r>
              <a:rPr lang="en-US" sz="1600" dirty="0">
                <a:solidFill>
                  <a:schemeClr val="bg2"/>
                </a:solidFill>
              </a:rPr>
              <a:t>-cycle reduced NO</a:t>
            </a:r>
            <a:r>
              <a:rPr lang="en-US" sz="1600" baseline="-25000" dirty="0">
                <a:solidFill>
                  <a:schemeClr val="bg2"/>
                </a:solidFill>
              </a:rPr>
              <a:t>x</a:t>
            </a:r>
            <a:r>
              <a:rPr lang="en-US" sz="1600" dirty="0">
                <a:solidFill>
                  <a:schemeClr val="bg2"/>
                </a:solidFill>
              </a:rPr>
              <a:t> cycling</a:t>
            </a:r>
          </a:p>
          <a:p>
            <a:pPr marL="379854" indent="-285750"/>
            <a:r>
              <a:rPr lang="en-US" sz="1600" dirty="0">
                <a:solidFill>
                  <a:schemeClr val="bg2"/>
                </a:solidFill>
              </a:rPr>
              <a:t>Horizonal advection more pronounced: less ozone reduction in the SH polar vortex, increase in ozone in NH mid and high latitudes: dynamical changes more important</a:t>
            </a:r>
          </a:p>
        </p:txBody>
      </p:sp>
    </p:spTree>
    <p:extLst>
      <p:ext uri="{BB962C8B-B14F-4D97-AF65-F5344CB8AC3E}">
        <p14:creationId xmlns:p14="http://schemas.microsoft.com/office/powerpoint/2010/main" val="17990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E413A56-57F7-6B40-9579-2E26B604D9AE}"/>
              </a:ext>
            </a:extLst>
          </p:cNvPr>
          <p:cNvPicPr>
            <a:picLocks noChangeAspect="1"/>
          </p:cNvPicPr>
          <p:nvPr/>
        </p:nvPicPr>
        <p:blipFill>
          <a:blip r:embed="rId3"/>
          <a:stretch>
            <a:fillRect/>
          </a:stretch>
        </p:blipFill>
        <p:spPr>
          <a:xfrm>
            <a:off x="4480556" y="874420"/>
            <a:ext cx="4076347" cy="3148925"/>
          </a:xfrm>
          <a:prstGeom prst="rect">
            <a:avLst/>
          </a:prstGeom>
        </p:spPr>
      </p:pic>
      <p:pic>
        <p:nvPicPr>
          <p:cNvPr id="3" name="Picture 2">
            <a:extLst>
              <a:ext uri="{FF2B5EF4-FFF2-40B4-BE49-F238E27FC236}">
                <a16:creationId xmlns:a16="http://schemas.microsoft.com/office/drawing/2014/main" id="{5B2F7613-FCB7-844E-8157-7919F8EEA30C}"/>
              </a:ext>
            </a:extLst>
          </p:cNvPr>
          <p:cNvPicPr>
            <a:picLocks noChangeAspect="1"/>
          </p:cNvPicPr>
          <p:nvPr/>
        </p:nvPicPr>
        <p:blipFill>
          <a:blip r:embed="rId4"/>
          <a:stretch>
            <a:fillRect/>
          </a:stretch>
        </p:blipFill>
        <p:spPr>
          <a:xfrm>
            <a:off x="416681" y="744950"/>
            <a:ext cx="3034565" cy="2083862"/>
          </a:xfrm>
          <a:prstGeom prst="rect">
            <a:avLst/>
          </a:prstGeom>
        </p:spPr>
      </p:pic>
      <p:sp>
        <p:nvSpPr>
          <p:cNvPr id="27" name="Rectangle 26">
            <a:extLst>
              <a:ext uri="{FF2B5EF4-FFF2-40B4-BE49-F238E27FC236}">
                <a16:creationId xmlns:a16="http://schemas.microsoft.com/office/drawing/2014/main" id="{1FA6F301-812C-A742-B7FE-CAED2C6491A3}"/>
              </a:ext>
            </a:extLst>
          </p:cNvPr>
          <p:cNvSpPr/>
          <p:nvPr/>
        </p:nvSpPr>
        <p:spPr>
          <a:xfrm>
            <a:off x="0" y="0"/>
            <a:ext cx="9144000" cy="486479"/>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Google Shape;141;p36">
            <a:extLst>
              <a:ext uri="{FF2B5EF4-FFF2-40B4-BE49-F238E27FC236}">
                <a16:creationId xmlns:a16="http://schemas.microsoft.com/office/drawing/2014/main" id="{2E6F93CD-738B-CF44-8745-58DD204F3EC2}"/>
              </a:ext>
            </a:extLst>
          </p:cNvPr>
          <p:cNvSpPr txBox="1">
            <a:spLocks noGrp="1"/>
          </p:cNvSpPr>
          <p:nvPr>
            <p:ph type="title"/>
          </p:nvPr>
        </p:nvSpPr>
        <p:spPr>
          <a:xfrm>
            <a:off x="457200" y="71699"/>
            <a:ext cx="8229600" cy="399445"/>
          </a:xfrm>
          <a:prstGeom prst="rect">
            <a:avLst/>
          </a:prstGeom>
          <a:noFill/>
          <a:ln>
            <a:noFill/>
          </a:ln>
        </p:spPr>
        <p:txBody>
          <a:bodyPr spcFirstLastPara="1" wrap="square" lIns="91425" tIns="45700" rIns="91425" bIns="45700" anchor="b" anchorCtr="0">
            <a:noAutofit/>
          </a:bodyPr>
          <a:lstStyle/>
          <a:p>
            <a:pPr lvl="0"/>
            <a:r>
              <a:rPr lang="en-US" sz="2400" dirty="0">
                <a:solidFill>
                  <a:schemeClr val="bg1"/>
                </a:solidFill>
              </a:rPr>
              <a:t>Future Stratospheric Ozone </a:t>
            </a:r>
            <a:endParaRPr sz="2400" dirty="0">
              <a:solidFill>
                <a:schemeClr val="bg1"/>
              </a:solidFill>
            </a:endParaRPr>
          </a:p>
        </p:txBody>
      </p:sp>
      <p:pic>
        <p:nvPicPr>
          <p:cNvPr id="28" name="Picture 27">
            <a:extLst>
              <a:ext uri="{FF2B5EF4-FFF2-40B4-BE49-F238E27FC236}">
                <a16:creationId xmlns:a16="http://schemas.microsoft.com/office/drawing/2014/main" id="{5B677140-0380-A948-A0B8-3B591220E706}"/>
              </a:ext>
            </a:extLst>
          </p:cNvPr>
          <p:cNvPicPr>
            <a:picLocks noChangeAspect="1"/>
          </p:cNvPicPr>
          <p:nvPr/>
        </p:nvPicPr>
        <p:blipFill>
          <a:blip r:embed="rId5"/>
          <a:stretch>
            <a:fillRect/>
          </a:stretch>
        </p:blipFill>
        <p:spPr>
          <a:xfrm>
            <a:off x="457200" y="2971151"/>
            <a:ext cx="2994046" cy="1644098"/>
          </a:xfrm>
          <a:prstGeom prst="rect">
            <a:avLst/>
          </a:prstGeom>
        </p:spPr>
      </p:pic>
      <p:sp>
        <p:nvSpPr>
          <p:cNvPr id="30" name="Rectangle 29">
            <a:extLst>
              <a:ext uri="{FF2B5EF4-FFF2-40B4-BE49-F238E27FC236}">
                <a16:creationId xmlns:a16="http://schemas.microsoft.com/office/drawing/2014/main" id="{48B7138F-33C0-6849-8FE6-FA9AC5ECE56D}"/>
              </a:ext>
            </a:extLst>
          </p:cNvPr>
          <p:cNvSpPr/>
          <p:nvPr/>
        </p:nvSpPr>
        <p:spPr>
          <a:xfrm>
            <a:off x="743768" y="486479"/>
            <a:ext cx="3121748" cy="307777"/>
          </a:xfrm>
          <a:prstGeom prst="rect">
            <a:avLst/>
          </a:prstGeom>
        </p:spPr>
        <p:txBody>
          <a:bodyPr wrap="square">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 Destroying Substances</a:t>
            </a:r>
          </a:p>
        </p:txBody>
      </p:sp>
      <p:sp>
        <p:nvSpPr>
          <p:cNvPr id="31" name="Rectangle 30">
            <a:extLst>
              <a:ext uri="{FF2B5EF4-FFF2-40B4-BE49-F238E27FC236}">
                <a16:creationId xmlns:a16="http://schemas.microsoft.com/office/drawing/2014/main" id="{8F9BD174-12E1-F347-8616-751B2B716B08}"/>
              </a:ext>
            </a:extLst>
          </p:cNvPr>
          <p:cNvSpPr/>
          <p:nvPr/>
        </p:nvSpPr>
        <p:spPr>
          <a:xfrm>
            <a:off x="743768" y="2742978"/>
            <a:ext cx="3121748" cy="307777"/>
          </a:xfrm>
          <a:prstGeom prst="rect">
            <a:avLst/>
          </a:prstGeom>
        </p:spPr>
        <p:txBody>
          <a:bodyPr wrap="square">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October Antarctic ozone hole</a:t>
            </a:r>
          </a:p>
        </p:txBody>
      </p:sp>
      <p:sp>
        <p:nvSpPr>
          <p:cNvPr id="4" name="Rectangle 3">
            <a:extLst>
              <a:ext uri="{FF2B5EF4-FFF2-40B4-BE49-F238E27FC236}">
                <a16:creationId xmlns:a16="http://schemas.microsoft.com/office/drawing/2014/main" id="{4A173E28-E8BD-3F4E-B9D3-21100BB19768}"/>
              </a:ext>
            </a:extLst>
          </p:cNvPr>
          <p:cNvSpPr/>
          <p:nvPr/>
        </p:nvSpPr>
        <p:spPr>
          <a:xfrm>
            <a:off x="5339990" y="542843"/>
            <a:ext cx="2887466" cy="523220"/>
          </a:xfrm>
          <a:prstGeom prst="rect">
            <a:avLst/>
          </a:prstGeom>
          <a:solidFill>
            <a:schemeClr val="bg1"/>
          </a:solidFill>
        </p:spPr>
        <p:txBody>
          <a:bodyPr wrap="square">
            <a:spAutoFit/>
          </a:bodyPr>
          <a:lstStyle/>
          <a:p>
            <a:pPr algn="ctr"/>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Stratospheric Ozone Changes </a:t>
            </a:r>
          </a:p>
          <a:p>
            <a:pPr algn="ctr"/>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2075-95 minus 1955-75</a:t>
            </a:r>
          </a:p>
        </p:txBody>
      </p:sp>
      <p:sp>
        <p:nvSpPr>
          <p:cNvPr id="33" name="Rectangle 32">
            <a:extLst>
              <a:ext uri="{FF2B5EF4-FFF2-40B4-BE49-F238E27FC236}">
                <a16:creationId xmlns:a16="http://schemas.microsoft.com/office/drawing/2014/main" id="{C45222A8-7201-D346-8A13-BA7F8151F5F3}"/>
              </a:ext>
            </a:extLst>
          </p:cNvPr>
          <p:cNvSpPr/>
          <p:nvPr/>
        </p:nvSpPr>
        <p:spPr>
          <a:xfrm>
            <a:off x="7254192" y="3884845"/>
            <a:ext cx="3169968" cy="276999"/>
          </a:xfrm>
          <a:prstGeom prst="rect">
            <a:avLst/>
          </a:prstGeom>
          <a:noFill/>
        </p:spPr>
        <p:txBody>
          <a:bodyPr wrap="square">
            <a:spAutoFit/>
          </a:bodyPr>
          <a:lstStyle/>
          <a:p>
            <a:r>
              <a:rPr lang="en-US" sz="1200" i="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Butler et al, 2016</a:t>
            </a:r>
          </a:p>
        </p:txBody>
      </p:sp>
      <p:sp>
        <p:nvSpPr>
          <p:cNvPr id="34" name="Rectangle 33">
            <a:extLst>
              <a:ext uri="{FF2B5EF4-FFF2-40B4-BE49-F238E27FC236}">
                <a16:creationId xmlns:a16="http://schemas.microsoft.com/office/drawing/2014/main" id="{7B8467F9-ED3F-E34C-9152-F1929A2CBCCD}"/>
              </a:ext>
            </a:extLst>
          </p:cNvPr>
          <p:cNvSpPr/>
          <p:nvPr/>
        </p:nvSpPr>
        <p:spPr>
          <a:xfrm>
            <a:off x="3334888" y="735921"/>
            <a:ext cx="1012668" cy="276999"/>
          </a:xfrm>
          <a:prstGeom prst="rect">
            <a:avLst/>
          </a:prstGeom>
          <a:solidFill>
            <a:schemeClr val="bg1"/>
          </a:solidFill>
        </p:spPr>
        <p:txBody>
          <a:bodyPr wrap="square">
            <a:spAutoFit/>
          </a:bodyPr>
          <a:lstStyle/>
          <a:p>
            <a:r>
              <a:rPr lang="en-US" sz="1200" i="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WMO 2018</a:t>
            </a:r>
          </a:p>
        </p:txBody>
      </p:sp>
      <p:sp>
        <p:nvSpPr>
          <p:cNvPr id="35" name="Rectangle 34">
            <a:extLst>
              <a:ext uri="{FF2B5EF4-FFF2-40B4-BE49-F238E27FC236}">
                <a16:creationId xmlns:a16="http://schemas.microsoft.com/office/drawing/2014/main" id="{AB5482E7-F279-A44D-B0DC-2ADAD4DD5F7D}"/>
              </a:ext>
            </a:extLst>
          </p:cNvPr>
          <p:cNvSpPr/>
          <p:nvPr/>
        </p:nvSpPr>
        <p:spPr>
          <a:xfrm>
            <a:off x="3972587" y="4070199"/>
            <a:ext cx="5092287" cy="830997"/>
          </a:xfrm>
          <a:prstGeom prst="rect">
            <a:avLst/>
          </a:prstGeom>
        </p:spPr>
        <p:txBody>
          <a:bodyPr wrap="square">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How is Stratospheric Aerosol Geoengineering effecting Ozone? </a:t>
            </a:r>
          </a:p>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 name="TextBox 1">
            <a:extLst>
              <a:ext uri="{FF2B5EF4-FFF2-40B4-BE49-F238E27FC236}">
                <a16:creationId xmlns:a16="http://schemas.microsoft.com/office/drawing/2014/main" id="{716E078F-C9EC-BD40-AE81-7296FC44CDFF}"/>
              </a:ext>
            </a:extLst>
          </p:cNvPr>
          <p:cNvSpPr txBox="1"/>
          <p:nvPr/>
        </p:nvSpPr>
        <p:spPr>
          <a:xfrm>
            <a:off x="5834743" y="1511042"/>
            <a:ext cx="813043" cy="738664"/>
          </a:xfrm>
          <a:prstGeom prst="rect">
            <a:avLst/>
          </a:prstGeom>
          <a:noFill/>
        </p:spPr>
        <p:txBody>
          <a:bodyPr wrap="none" rtlCol="0">
            <a:spAutoFit/>
          </a:bodyPr>
          <a:lstStyle/>
          <a:p>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RCP8.5</a:t>
            </a:r>
          </a:p>
          <a:p>
            <a:r>
              <a:rPr lang="en-US"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RCP4.5</a:t>
            </a:r>
          </a:p>
          <a:p>
            <a:r>
              <a:rPr lang="en-US"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RCP2.6</a:t>
            </a:r>
          </a:p>
        </p:txBody>
      </p:sp>
    </p:spTree>
    <p:extLst>
      <p:ext uri="{BB962C8B-B14F-4D97-AF65-F5344CB8AC3E}">
        <p14:creationId xmlns:p14="http://schemas.microsoft.com/office/powerpoint/2010/main" val="8473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p:bldP spid="3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0" y="47675"/>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Ozone changes: EQ vs. 4 point SO</a:t>
            </a:r>
            <a:r>
              <a:rPr lang="en-US" sz="2800" baseline="-25000" dirty="0">
                <a:solidFill>
                  <a:srgbClr val="FFFFFF"/>
                </a:solidFill>
              </a:rPr>
              <a:t>2</a:t>
            </a:r>
            <a:r>
              <a:rPr lang="en-US" sz="2800" dirty="0">
                <a:solidFill>
                  <a:srgbClr val="FFFFFF"/>
                </a:solidFill>
              </a:rPr>
              <a:t> Injections</a:t>
            </a:r>
            <a:endParaRPr sz="2800" dirty="0">
              <a:solidFill>
                <a:srgbClr val="FFFFFF"/>
              </a:solidFill>
            </a:endParaRPr>
          </a:p>
        </p:txBody>
      </p:sp>
      <p:pic>
        <p:nvPicPr>
          <p:cNvPr id="26" name="Picture 25">
            <a:extLst>
              <a:ext uri="{FF2B5EF4-FFF2-40B4-BE49-F238E27FC236}">
                <a16:creationId xmlns:a16="http://schemas.microsoft.com/office/drawing/2014/main" id="{FCE7D70A-AE16-CE4E-B2B0-999EAFA0A744}"/>
              </a:ext>
            </a:extLst>
          </p:cNvPr>
          <p:cNvPicPr>
            <a:picLocks noChangeAspect="1"/>
          </p:cNvPicPr>
          <p:nvPr/>
        </p:nvPicPr>
        <p:blipFill rotWithShape="1">
          <a:blip r:embed="rId3"/>
          <a:srcRect r="66230" b="49022"/>
          <a:stretch/>
        </p:blipFill>
        <p:spPr>
          <a:xfrm>
            <a:off x="1" y="986457"/>
            <a:ext cx="3108792" cy="2413691"/>
          </a:xfrm>
          <a:prstGeom prst="rect">
            <a:avLst/>
          </a:prstGeom>
        </p:spPr>
      </p:pic>
      <p:sp>
        <p:nvSpPr>
          <p:cNvPr id="29" name="TextBox 28">
            <a:extLst>
              <a:ext uri="{FF2B5EF4-FFF2-40B4-BE49-F238E27FC236}">
                <a16:creationId xmlns:a16="http://schemas.microsoft.com/office/drawing/2014/main" id="{50825455-985C-8346-859E-C5E070B9AC2A}"/>
              </a:ext>
            </a:extLst>
          </p:cNvPr>
          <p:cNvSpPr txBox="1"/>
          <p:nvPr/>
        </p:nvSpPr>
        <p:spPr>
          <a:xfrm>
            <a:off x="261465" y="909086"/>
            <a:ext cx="281408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GLENS (2080-89)</a:t>
            </a:r>
          </a:p>
        </p:txBody>
      </p:sp>
      <p:pic>
        <p:nvPicPr>
          <p:cNvPr id="7" name="Picture 6">
            <a:extLst>
              <a:ext uri="{FF2B5EF4-FFF2-40B4-BE49-F238E27FC236}">
                <a16:creationId xmlns:a16="http://schemas.microsoft.com/office/drawing/2014/main" id="{5840C594-2AD9-A241-B506-AB0A645AA970}"/>
              </a:ext>
            </a:extLst>
          </p:cNvPr>
          <p:cNvPicPr>
            <a:picLocks noChangeAspect="1"/>
          </p:cNvPicPr>
          <p:nvPr/>
        </p:nvPicPr>
        <p:blipFill rotWithShape="1">
          <a:blip r:embed="rId3"/>
          <a:srcRect l="66399" r="2394" b="49894"/>
          <a:stretch/>
        </p:blipFill>
        <p:spPr>
          <a:xfrm>
            <a:off x="2889659" y="986457"/>
            <a:ext cx="3016550" cy="2491062"/>
          </a:xfrm>
          <a:prstGeom prst="rect">
            <a:avLst/>
          </a:prstGeom>
        </p:spPr>
      </p:pic>
      <p:sp>
        <p:nvSpPr>
          <p:cNvPr id="8" name="TextBox 7">
            <a:extLst>
              <a:ext uri="{FF2B5EF4-FFF2-40B4-BE49-F238E27FC236}">
                <a16:creationId xmlns:a16="http://schemas.microsoft.com/office/drawing/2014/main" id="{1362F36F-F400-F14B-A990-B4E312B2B01E}"/>
              </a:ext>
            </a:extLst>
          </p:cNvPr>
          <p:cNvSpPr txBox="1"/>
          <p:nvPr/>
        </p:nvSpPr>
        <p:spPr>
          <a:xfrm>
            <a:off x="3108793" y="909085"/>
            <a:ext cx="2553001"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EQ (2080-89)</a:t>
            </a:r>
          </a:p>
        </p:txBody>
      </p:sp>
    </p:spTree>
    <p:extLst>
      <p:ext uri="{BB962C8B-B14F-4D97-AF65-F5344CB8AC3E}">
        <p14:creationId xmlns:p14="http://schemas.microsoft.com/office/powerpoint/2010/main" val="115770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E82536-89D7-0941-A6C4-E3744151A3E5}"/>
              </a:ext>
            </a:extLst>
          </p:cNvPr>
          <p:cNvPicPr>
            <a:picLocks noChangeAspect="1"/>
          </p:cNvPicPr>
          <p:nvPr/>
        </p:nvPicPr>
        <p:blipFill rotWithShape="1">
          <a:blip r:embed="rId3"/>
          <a:srcRect l="1" r="66159"/>
          <a:stretch/>
        </p:blipFill>
        <p:spPr>
          <a:xfrm>
            <a:off x="238426" y="2624004"/>
            <a:ext cx="2585281" cy="2037853"/>
          </a:xfrm>
          <a:prstGeom prst="rect">
            <a:avLst/>
          </a:prstGeom>
        </p:spPr>
      </p:pic>
      <p:pic>
        <p:nvPicPr>
          <p:cNvPr id="7" name="Picture 6">
            <a:extLst>
              <a:ext uri="{FF2B5EF4-FFF2-40B4-BE49-F238E27FC236}">
                <a16:creationId xmlns:a16="http://schemas.microsoft.com/office/drawing/2014/main" id="{F6427A81-BCA7-EB4F-A469-223A14D68623}"/>
              </a:ext>
            </a:extLst>
          </p:cNvPr>
          <p:cNvPicPr>
            <a:picLocks noChangeAspect="1"/>
          </p:cNvPicPr>
          <p:nvPr/>
        </p:nvPicPr>
        <p:blipFill rotWithShape="1">
          <a:blip r:embed="rId4"/>
          <a:srcRect b="16974"/>
          <a:stretch/>
        </p:blipFill>
        <p:spPr>
          <a:xfrm>
            <a:off x="238425" y="1077053"/>
            <a:ext cx="2492697" cy="1613896"/>
          </a:xfrm>
          <a:prstGeom prst="rect">
            <a:avLst/>
          </a:prstGeom>
        </p:spPr>
      </p:pic>
      <p:pic>
        <p:nvPicPr>
          <p:cNvPr id="2" name="Picture 1">
            <a:extLst>
              <a:ext uri="{FF2B5EF4-FFF2-40B4-BE49-F238E27FC236}">
                <a16:creationId xmlns:a16="http://schemas.microsoft.com/office/drawing/2014/main" id="{B87618E2-3129-3B46-89C6-77A73A6BF55D}"/>
              </a:ext>
            </a:extLst>
          </p:cNvPr>
          <p:cNvPicPr>
            <a:picLocks noChangeAspect="1"/>
          </p:cNvPicPr>
          <p:nvPr/>
        </p:nvPicPr>
        <p:blipFill>
          <a:blip r:embed="rId5"/>
          <a:stretch>
            <a:fillRect/>
          </a:stretch>
        </p:blipFill>
        <p:spPr>
          <a:xfrm>
            <a:off x="2823707" y="1055881"/>
            <a:ext cx="2447828" cy="1601595"/>
          </a:xfrm>
          <a:prstGeom prst="rect">
            <a:avLst/>
          </a:prstGeom>
        </p:spPr>
      </p:pic>
      <p:sp>
        <p:nvSpPr>
          <p:cNvPr id="12" name="TextBox 11">
            <a:extLst>
              <a:ext uri="{FF2B5EF4-FFF2-40B4-BE49-F238E27FC236}">
                <a16:creationId xmlns:a16="http://schemas.microsoft.com/office/drawing/2014/main" id="{99EC0ADA-C9A7-8042-942D-ADCE1DA2EC3C}"/>
              </a:ext>
            </a:extLst>
          </p:cNvPr>
          <p:cNvSpPr txBox="1"/>
          <p:nvPr/>
        </p:nvSpPr>
        <p:spPr>
          <a:xfrm>
            <a:off x="2911314" y="880104"/>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 (2080-89)</a:t>
            </a:r>
          </a:p>
        </p:txBody>
      </p:sp>
      <p:sp>
        <p:nvSpPr>
          <p:cNvPr id="22" name="TextBox 21">
            <a:extLst>
              <a:ext uri="{FF2B5EF4-FFF2-40B4-BE49-F238E27FC236}">
                <a16:creationId xmlns:a16="http://schemas.microsoft.com/office/drawing/2014/main" id="{77301E94-B3FE-A547-8736-4FF62C2FCD6E}"/>
              </a:ext>
            </a:extLst>
          </p:cNvPr>
          <p:cNvSpPr txBox="1"/>
          <p:nvPr/>
        </p:nvSpPr>
        <p:spPr>
          <a:xfrm>
            <a:off x="2731122" y="566439"/>
            <a:ext cx="3172663" cy="338554"/>
          </a:xfrm>
          <a:prstGeom prst="rect">
            <a:avLst/>
          </a:prstGeom>
          <a:noFill/>
        </p:spPr>
        <p:txBody>
          <a:bodyPr wrap="non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a:t>
            </a:r>
          </a:p>
        </p:txBody>
      </p:sp>
      <p:sp>
        <p:nvSpPr>
          <p:cNvPr id="14" name="TextBox 13">
            <a:extLst>
              <a:ext uri="{FF2B5EF4-FFF2-40B4-BE49-F238E27FC236}">
                <a16:creationId xmlns:a16="http://schemas.microsoft.com/office/drawing/2014/main" id="{4FBA2B2B-26AE-D643-B18C-F11AB45184EA}"/>
              </a:ext>
            </a:extLst>
          </p:cNvPr>
          <p:cNvSpPr txBox="1"/>
          <p:nvPr/>
        </p:nvSpPr>
        <p:spPr>
          <a:xfrm>
            <a:off x="5411897" y="1139085"/>
            <a:ext cx="3309499" cy="3108543"/>
          </a:xfrm>
          <a:prstGeom prst="rect">
            <a:avLst/>
          </a:prstGeom>
          <a:noFill/>
        </p:spPr>
        <p:txBody>
          <a:bodyPr wrap="square" rtlCol="0">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 changes EQ vs 4 point due to:</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ozone production in the mid-stratosphere (reduced NO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x</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loss from </a:t>
            </a:r>
            <a:r>
              <a:rPr lang="en-US"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HO</a:t>
            </a:r>
            <a:r>
              <a:rPr lang="en-US" baseline="-25000"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x</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cycle (more water vapor)</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Difference in upwelling due to difference in injection altitude</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Stronger polar vortex</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Differences in residual wind velocity (w*) and removal of the QBO (Richter et al., 2017, </a:t>
            </a:r>
            <a:r>
              <a:rPr lang="en-US" dirty="0" err="1">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Kravitz</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et al., 2019)</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Importance of changes in transport</a:t>
            </a:r>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Picture 14">
            <a:extLst>
              <a:ext uri="{FF2B5EF4-FFF2-40B4-BE49-F238E27FC236}">
                <a16:creationId xmlns:a16="http://schemas.microsoft.com/office/drawing/2014/main" id="{54C2177B-783C-5D4F-AB15-1365EF26457F}"/>
              </a:ext>
            </a:extLst>
          </p:cNvPr>
          <p:cNvPicPr>
            <a:picLocks noChangeAspect="1"/>
          </p:cNvPicPr>
          <p:nvPr/>
        </p:nvPicPr>
        <p:blipFill rotWithShape="1">
          <a:blip r:embed="rId3"/>
          <a:srcRect l="65984" r="73"/>
          <a:stretch/>
        </p:blipFill>
        <p:spPr>
          <a:xfrm>
            <a:off x="2731122" y="2624004"/>
            <a:ext cx="2593168" cy="2037853"/>
          </a:xfrm>
          <a:prstGeom prst="rect">
            <a:avLst/>
          </a:prstGeom>
        </p:spPr>
      </p:pic>
      <p:sp>
        <p:nvSpPr>
          <p:cNvPr id="17" name="TextBox 16">
            <a:extLst>
              <a:ext uri="{FF2B5EF4-FFF2-40B4-BE49-F238E27FC236}">
                <a16:creationId xmlns:a16="http://schemas.microsoft.com/office/drawing/2014/main" id="{002C468C-6F6B-8147-B50D-D8B38911C4DE}"/>
              </a:ext>
            </a:extLst>
          </p:cNvPr>
          <p:cNvSpPr txBox="1"/>
          <p:nvPr/>
        </p:nvSpPr>
        <p:spPr>
          <a:xfrm>
            <a:off x="3369141" y="871967"/>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 (2080-89)</a:t>
            </a:r>
          </a:p>
        </p:txBody>
      </p:sp>
      <p:sp>
        <p:nvSpPr>
          <p:cNvPr id="18" name="TextBox 17">
            <a:extLst>
              <a:ext uri="{FF2B5EF4-FFF2-40B4-BE49-F238E27FC236}">
                <a16:creationId xmlns:a16="http://schemas.microsoft.com/office/drawing/2014/main" id="{E40F1107-5A0E-604C-8FE4-81F13DCD1905}"/>
              </a:ext>
            </a:extLst>
          </p:cNvPr>
          <p:cNvSpPr txBox="1"/>
          <p:nvPr/>
        </p:nvSpPr>
        <p:spPr>
          <a:xfrm>
            <a:off x="2225489" y="2582889"/>
            <a:ext cx="94801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a:t>
            </a:r>
          </a:p>
        </p:txBody>
      </p:sp>
      <p:sp>
        <p:nvSpPr>
          <p:cNvPr id="19" name="TextBox 18">
            <a:extLst>
              <a:ext uri="{FF2B5EF4-FFF2-40B4-BE49-F238E27FC236}">
                <a16:creationId xmlns:a16="http://schemas.microsoft.com/office/drawing/2014/main" id="{FA83BDFC-24E3-3145-AAB9-37DD7D314332}"/>
              </a:ext>
            </a:extLst>
          </p:cNvPr>
          <p:cNvSpPr txBox="1"/>
          <p:nvPr/>
        </p:nvSpPr>
        <p:spPr>
          <a:xfrm>
            <a:off x="-47625" y="910066"/>
            <a:ext cx="1866900"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(2080-89)</a:t>
            </a:r>
          </a:p>
        </p:txBody>
      </p:sp>
      <p:sp>
        <p:nvSpPr>
          <p:cNvPr id="20" name="TextBox 19">
            <a:extLst>
              <a:ext uri="{FF2B5EF4-FFF2-40B4-BE49-F238E27FC236}">
                <a16:creationId xmlns:a16="http://schemas.microsoft.com/office/drawing/2014/main" id="{A3CE1917-EF43-634B-B38E-F9CA770819C8}"/>
              </a:ext>
            </a:extLst>
          </p:cNvPr>
          <p:cNvSpPr txBox="1"/>
          <p:nvPr/>
        </p:nvSpPr>
        <p:spPr>
          <a:xfrm>
            <a:off x="1840780" y="847290"/>
            <a:ext cx="2012566" cy="307777"/>
          </a:xfrm>
          <a:prstGeom prst="rect">
            <a:avLst/>
          </a:prstGeom>
          <a:no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Net Ozone Prod</a:t>
            </a:r>
          </a:p>
        </p:txBody>
      </p:sp>
      <p:sp>
        <p:nvSpPr>
          <p:cNvPr id="21" name="Google Shape;141;p36">
            <a:extLst>
              <a:ext uri="{FF2B5EF4-FFF2-40B4-BE49-F238E27FC236}">
                <a16:creationId xmlns:a16="http://schemas.microsoft.com/office/drawing/2014/main" id="{CFB471C9-2605-C44F-AD1C-86CE9F66D52B}"/>
              </a:ext>
            </a:extLst>
          </p:cNvPr>
          <p:cNvSpPr txBox="1">
            <a:spLocks noGrp="1"/>
          </p:cNvSpPr>
          <p:nvPr>
            <p:ph type="title"/>
          </p:nvPr>
        </p:nvSpPr>
        <p:spPr>
          <a:xfrm>
            <a:off x="0" y="47675"/>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Ozone changes: EQ vs. 4 point SO</a:t>
            </a:r>
            <a:r>
              <a:rPr lang="en-US" sz="2800" baseline="-25000" dirty="0">
                <a:solidFill>
                  <a:srgbClr val="FFFFFF"/>
                </a:solidFill>
              </a:rPr>
              <a:t>2</a:t>
            </a:r>
            <a:r>
              <a:rPr lang="en-US" sz="2800" dirty="0">
                <a:solidFill>
                  <a:srgbClr val="FFFFFF"/>
                </a:solidFill>
              </a:rPr>
              <a:t> Injections</a:t>
            </a:r>
            <a:endParaRPr sz="2800" dirty="0">
              <a:solidFill>
                <a:srgbClr val="FFFFFF"/>
              </a:solidFill>
            </a:endParaRPr>
          </a:p>
        </p:txBody>
      </p:sp>
    </p:spTree>
    <p:extLst>
      <p:ext uri="{BB962C8B-B14F-4D97-AF65-F5344CB8AC3E}">
        <p14:creationId xmlns:p14="http://schemas.microsoft.com/office/powerpoint/2010/main" val="58339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44F5B6B-289D-B644-B09F-7E509652289B}"/>
              </a:ext>
            </a:extLst>
          </p:cNvPr>
          <p:cNvPicPr>
            <a:picLocks noChangeAspect="1"/>
          </p:cNvPicPr>
          <p:nvPr/>
        </p:nvPicPr>
        <p:blipFill>
          <a:blip r:embed="rId3"/>
          <a:stretch>
            <a:fillRect/>
          </a:stretch>
        </p:blipFill>
        <p:spPr>
          <a:xfrm>
            <a:off x="65068" y="970517"/>
            <a:ext cx="3470612" cy="1824062"/>
          </a:xfrm>
          <a:prstGeom prst="rect">
            <a:avLst/>
          </a:prstGeom>
        </p:spPr>
      </p:pic>
      <p:sp>
        <p:nvSpPr>
          <p:cNvPr id="16" name="TextBox 15">
            <a:extLst>
              <a:ext uri="{FF2B5EF4-FFF2-40B4-BE49-F238E27FC236}">
                <a16:creationId xmlns:a16="http://schemas.microsoft.com/office/drawing/2014/main" id="{8AD6089E-9F98-D949-8AB1-1C619FD6EDBC}"/>
              </a:ext>
            </a:extLst>
          </p:cNvPr>
          <p:cNvSpPr txBox="1"/>
          <p:nvPr/>
        </p:nvSpPr>
        <p:spPr>
          <a:xfrm>
            <a:off x="3861996" y="2690075"/>
            <a:ext cx="5120640" cy="1169551"/>
          </a:xfrm>
          <a:prstGeom prst="rect">
            <a:avLst/>
          </a:prstGeom>
          <a:noFill/>
        </p:spPr>
        <p:txBody>
          <a:bodyPr wrap="square" rtlCol="0">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 vs 4 point injections</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Less SAD, but stronger polar vortex, colder temperatures</a:t>
            </a:r>
          </a:p>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-&gt; more ozone reduction in the polar vortex</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Picture 16">
            <a:extLst>
              <a:ext uri="{FF2B5EF4-FFF2-40B4-BE49-F238E27FC236}">
                <a16:creationId xmlns:a16="http://schemas.microsoft.com/office/drawing/2014/main" id="{5358BB1A-0BD8-B441-B642-FEB509E81249}"/>
              </a:ext>
            </a:extLst>
          </p:cNvPr>
          <p:cNvPicPr>
            <a:picLocks noChangeAspect="1"/>
          </p:cNvPicPr>
          <p:nvPr/>
        </p:nvPicPr>
        <p:blipFill>
          <a:blip r:embed="rId4"/>
          <a:stretch>
            <a:fillRect/>
          </a:stretch>
        </p:blipFill>
        <p:spPr>
          <a:xfrm>
            <a:off x="119620" y="2777995"/>
            <a:ext cx="3416060" cy="1855486"/>
          </a:xfrm>
          <a:prstGeom prst="rect">
            <a:avLst/>
          </a:prstGeom>
        </p:spPr>
      </p:pic>
      <p:sp>
        <p:nvSpPr>
          <p:cNvPr id="19" name="Google Shape;141;p36">
            <a:extLst>
              <a:ext uri="{FF2B5EF4-FFF2-40B4-BE49-F238E27FC236}">
                <a16:creationId xmlns:a16="http://schemas.microsoft.com/office/drawing/2014/main" id="{99CD3DEE-B205-484F-AB80-1535744A6646}"/>
              </a:ext>
            </a:extLst>
          </p:cNvPr>
          <p:cNvSpPr txBox="1">
            <a:spLocks noGrp="1"/>
          </p:cNvSpPr>
          <p:nvPr>
            <p:ph type="title"/>
          </p:nvPr>
        </p:nvSpPr>
        <p:spPr>
          <a:xfrm>
            <a:off x="0" y="47675"/>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Polar Ozone changes: High vs. Low vs. EQ</a:t>
            </a:r>
            <a:endParaRPr sz="2800" dirty="0">
              <a:solidFill>
                <a:srgbClr val="FFFFFF"/>
              </a:solidFill>
            </a:endParaRPr>
          </a:p>
        </p:txBody>
      </p:sp>
      <p:sp>
        <p:nvSpPr>
          <p:cNvPr id="5" name="TextBox 4">
            <a:extLst>
              <a:ext uri="{FF2B5EF4-FFF2-40B4-BE49-F238E27FC236}">
                <a16:creationId xmlns:a16="http://schemas.microsoft.com/office/drawing/2014/main" id="{16C21BD2-867A-FF41-A5BB-F1B7F965C4BA}"/>
              </a:ext>
            </a:extLst>
          </p:cNvPr>
          <p:cNvSpPr txBox="1"/>
          <p:nvPr/>
        </p:nvSpPr>
        <p:spPr>
          <a:xfrm>
            <a:off x="563391" y="573902"/>
            <a:ext cx="3172663" cy="338554"/>
          </a:xfrm>
          <a:prstGeom prst="rect">
            <a:avLst/>
          </a:prstGeom>
          <a:noFill/>
        </p:spPr>
        <p:txBody>
          <a:bodyPr wrap="non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a:t>
            </a:r>
          </a:p>
        </p:txBody>
      </p:sp>
      <p:sp>
        <p:nvSpPr>
          <p:cNvPr id="21" name="TextBox 20">
            <a:extLst>
              <a:ext uri="{FF2B5EF4-FFF2-40B4-BE49-F238E27FC236}">
                <a16:creationId xmlns:a16="http://schemas.microsoft.com/office/drawing/2014/main" id="{2446007D-474D-A445-A6D0-F2758F9EDA51}"/>
              </a:ext>
            </a:extLst>
          </p:cNvPr>
          <p:cNvSpPr txBox="1"/>
          <p:nvPr/>
        </p:nvSpPr>
        <p:spPr>
          <a:xfrm>
            <a:off x="3657767" y="1132693"/>
            <a:ext cx="914233" cy="1077216"/>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EQ</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 name="Picture 22">
            <a:extLst>
              <a:ext uri="{FF2B5EF4-FFF2-40B4-BE49-F238E27FC236}">
                <a16:creationId xmlns:a16="http://schemas.microsoft.com/office/drawing/2014/main" id="{0418BDEF-547B-7B42-A869-B91A08527B05}"/>
              </a:ext>
            </a:extLst>
          </p:cNvPr>
          <p:cNvPicPr>
            <a:picLocks noChangeAspect="1"/>
          </p:cNvPicPr>
          <p:nvPr/>
        </p:nvPicPr>
        <p:blipFill rotWithShape="1">
          <a:blip r:embed="rId5"/>
          <a:srcRect t="1640" b="11480"/>
          <a:stretch/>
        </p:blipFill>
        <p:spPr>
          <a:xfrm>
            <a:off x="4589417" y="704962"/>
            <a:ext cx="4079237" cy="1858752"/>
          </a:xfrm>
          <a:prstGeom prst="rect">
            <a:avLst/>
          </a:prstGeom>
        </p:spPr>
      </p:pic>
      <p:sp>
        <p:nvSpPr>
          <p:cNvPr id="24" name="TextBox 23">
            <a:extLst>
              <a:ext uri="{FF2B5EF4-FFF2-40B4-BE49-F238E27FC236}">
                <a16:creationId xmlns:a16="http://schemas.microsoft.com/office/drawing/2014/main" id="{F693C26B-E1A9-1547-8054-E8769B29771A}"/>
              </a:ext>
            </a:extLst>
          </p:cNvPr>
          <p:cNvSpPr txBox="1"/>
          <p:nvPr/>
        </p:nvSpPr>
        <p:spPr>
          <a:xfrm>
            <a:off x="5327236" y="621162"/>
            <a:ext cx="2571538" cy="307777"/>
          </a:xfrm>
          <a:prstGeom prst="rect">
            <a:avLst/>
          </a:prstGeom>
          <a:solidFill>
            <a:schemeClr val="lt1"/>
          </a:solid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Surface Area Density 63-90</a:t>
            </a:r>
            <a:r>
              <a:rPr lang="en-US" baseline="30000" dirty="0">
                <a:latin typeface="Helvetica Neue" panose="02000503000000020004" pitchFamily="2" charset="0"/>
                <a:ea typeface="Helvetica Neue" panose="02000503000000020004" pitchFamily="2" charset="0"/>
                <a:cs typeface="Helvetica Neue" panose="02000503000000020004" pitchFamily="2" charset="0"/>
              </a:rPr>
              <a:t>o</a:t>
            </a:r>
            <a:r>
              <a:rPr lang="en-US" dirty="0">
                <a:latin typeface="Helvetica Neue" panose="02000503000000020004" pitchFamily="2" charset="0"/>
                <a:ea typeface="Helvetica Neue" panose="02000503000000020004" pitchFamily="2" charset="0"/>
                <a:cs typeface="Helvetica Neue" panose="02000503000000020004" pitchFamily="2" charset="0"/>
              </a:rPr>
              <a:t>S</a:t>
            </a:r>
          </a:p>
        </p:txBody>
      </p:sp>
      <p:sp>
        <p:nvSpPr>
          <p:cNvPr id="25" name="TextBox 24">
            <a:extLst>
              <a:ext uri="{FF2B5EF4-FFF2-40B4-BE49-F238E27FC236}">
                <a16:creationId xmlns:a16="http://schemas.microsoft.com/office/drawing/2014/main" id="{8C7224F1-71D0-A249-8732-CF3478A63C1F}"/>
              </a:ext>
            </a:extLst>
          </p:cNvPr>
          <p:cNvSpPr txBox="1"/>
          <p:nvPr/>
        </p:nvSpPr>
        <p:spPr>
          <a:xfrm>
            <a:off x="5464934" y="1029353"/>
            <a:ext cx="1164101" cy="307777"/>
          </a:xfrm>
          <a:prstGeom prst="rect">
            <a:avLst/>
          </a:prstGeom>
          <a:solidFill>
            <a:schemeClr val="lt1"/>
          </a:solid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100-145hPa</a:t>
            </a:r>
          </a:p>
        </p:txBody>
      </p:sp>
    </p:spTree>
    <p:extLst>
      <p:ext uri="{BB962C8B-B14F-4D97-AF65-F5344CB8AC3E}">
        <p14:creationId xmlns:p14="http://schemas.microsoft.com/office/powerpoint/2010/main" val="243481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8" name="Picture 7">
            <a:extLst>
              <a:ext uri="{FF2B5EF4-FFF2-40B4-BE49-F238E27FC236}">
                <a16:creationId xmlns:a16="http://schemas.microsoft.com/office/drawing/2014/main" id="{A5427D58-547B-C144-BBE3-30B5D2A0FCA5}"/>
              </a:ext>
            </a:extLst>
          </p:cNvPr>
          <p:cNvPicPr>
            <a:picLocks noChangeAspect="1"/>
          </p:cNvPicPr>
          <p:nvPr/>
        </p:nvPicPr>
        <p:blipFill>
          <a:blip r:embed="rId3"/>
          <a:stretch>
            <a:fillRect/>
          </a:stretch>
        </p:blipFill>
        <p:spPr>
          <a:xfrm>
            <a:off x="71726" y="895038"/>
            <a:ext cx="3470612" cy="1934943"/>
          </a:xfrm>
          <a:prstGeom prst="rect">
            <a:avLst/>
          </a:prstGeom>
        </p:spPr>
      </p:pic>
      <p:pic>
        <p:nvPicPr>
          <p:cNvPr id="10" name="Picture 9">
            <a:extLst>
              <a:ext uri="{FF2B5EF4-FFF2-40B4-BE49-F238E27FC236}">
                <a16:creationId xmlns:a16="http://schemas.microsoft.com/office/drawing/2014/main" id="{FCB8DF92-E5BA-1C4D-B08D-645B8ED70593}"/>
              </a:ext>
            </a:extLst>
          </p:cNvPr>
          <p:cNvPicPr>
            <a:picLocks noChangeAspect="1"/>
          </p:cNvPicPr>
          <p:nvPr/>
        </p:nvPicPr>
        <p:blipFill>
          <a:blip r:embed="rId4"/>
          <a:stretch>
            <a:fillRect/>
          </a:stretch>
        </p:blipFill>
        <p:spPr>
          <a:xfrm>
            <a:off x="36890" y="2750794"/>
            <a:ext cx="3651191" cy="1896403"/>
          </a:xfrm>
          <a:prstGeom prst="rect">
            <a:avLst/>
          </a:prstGeom>
        </p:spPr>
      </p:pic>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AD6089E-9F98-D949-8AB1-1C619FD6EDBC}"/>
              </a:ext>
            </a:extLst>
          </p:cNvPr>
          <p:cNvSpPr txBox="1"/>
          <p:nvPr/>
        </p:nvSpPr>
        <p:spPr>
          <a:xfrm>
            <a:off x="3861809" y="1021693"/>
            <a:ext cx="5120640" cy="954107"/>
          </a:xfrm>
          <a:prstGeom prst="rect">
            <a:avLst/>
          </a:prstGeom>
          <a:noFill/>
        </p:spPr>
        <p:txBody>
          <a:bodyPr wrap="square" rtlCol="0">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EQ vs 4 point injections</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net chemical ozone production in the tropics</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Changes in tropical upwelling</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Google Shape;141;p36">
            <a:extLst>
              <a:ext uri="{FF2B5EF4-FFF2-40B4-BE49-F238E27FC236}">
                <a16:creationId xmlns:a16="http://schemas.microsoft.com/office/drawing/2014/main" id="{16FDC4F2-BCBB-8646-9F46-E50C488285AF}"/>
              </a:ext>
            </a:extLst>
          </p:cNvPr>
          <p:cNvSpPr txBox="1">
            <a:spLocks noGrp="1"/>
          </p:cNvSpPr>
          <p:nvPr>
            <p:ph type="title"/>
          </p:nvPr>
        </p:nvSpPr>
        <p:spPr>
          <a:xfrm>
            <a:off x="0" y="47675"/>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Mid-latitudes / Tropics</a:t>
            </a:r>
            <a:endParaRPr sz="2800" dirty="0">
              <a:solidFill>
                <a:srgbClr val="FFFFFF"/>
              </a:solidFill>
            </a:endParaRPr>
          </a:p>
        </p:txBody>
      </p:sp>
      <p:sp>
        <p:nvSpPr>
          <p:cNvPr id="20" name="TextBox 19">
            <a:extLst>
              <a:ext uri="{FF2B5EF4-FFF2-40B4-BE49-F238E27FC236}">
                <a16:creationId xmlns:a16="http://schemas.microsoft.com/office/drawing/2014/main" id="{798CB496-61F7-474C-B062-74153BC4F545}"/>
              </a:ext>
            </a:extLst>
          </p:cNvPr>
          <p:cNvSpPr txBox="1"/>
          <p:nvPr/>
        </p:nvSpPr>
        <p:spPr>
          <a:xfrm>
            <a:off x="563391" y="573902"/>
            <a:ext cx="3172663" cy="338554"/>
          </a:xfrm>
          <a:prstGeom prst="rect">
            <a:avLst/>
          </a:prstGeom>
          <a:noFill/>
        </p:spPr>
        <p:txBody>
          <a:bodyPr wrap="non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a:t>
            </a:r>
          </a:p>
        </p:txBody>
      </p:sp>
      <p:sp>
        <p:nvSpPr>
          <p:cNvPr id="9" name="TextBox 8">
            <a:extLst>
              <a:ext uri="{FF2B5EF4-FFF2-40B4-BE49-F238E27FC236}">
                <a16:creationId xmlns:a16="http://schemas.microsoft.com/office/drawing/2014/main" id="{C68E3ED8-3A39-BE4A-A0E3-F836AE674139}"/>
              </a:ext>
            </a:extLst>
          </p:cNvPr>
          <p:cNvSpPr txBox="1"/>
          <p:nvPr/>
        </p:nvSpPr>
        <p:spPr>
          <a:xfrm>
            <a:off x="3688081" y="3129625"/>
            <a:ext cx="914233" cy="1077216"/>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EQ</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171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Summary: WACCM5.4 SO</a:t>
            </a:r>
            <a:r>
              <a:rPr lang="en-US" sz="2800" baseline="-25000" dirty="0">
                <a:solidFill>
                  <a:schemeClr val="bg1"/>
                </a:solidFill>
              </a:rPr>
              <a:t>2</a:t>
            </a:r>
            <a:r>
              <a:rPr lang="en-US" sz="2800" dirty="0">
                <a:solidFill>
                  <a:schemeClr val="bg1"/>
                </a:solidFill>
              </a:rPr>
              <a:t> injection cases</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10" name="Text Placeholder 1">
            <a:extLst>
              <a:ext uri="{FF2B5EF4-FFF2-40B4-BE49-F238E27FC236}">
                <a16:creationId xmlns:a16="http://schemas.microsoft.com/office/drawing/2014/main" id="{2B5A01BD-3256-7E42-80CD-102315E601CA}"/>
              </a:ext>
            </a:extLst>
          </p:cNvPr>
          <p:cNvSpPr>
            <a:spLocks noGrp="1"/>
          </p:cNvSpPr>
          <p:nvPr>
            <p:ph type="body" idx="1"/>
          </p:nvPr>
        </p:nvSpPr>
        <p:spPr>
          <a:xfrm>
            <a:off x="401915" y="539681"/>
            <a:ext cx="8683896" cy="4957076"/>
          </a:xfrm>
        </p:spPr>
        <p:txBody>
          <a:bodyPr/>
          <a:lstStyle/>
          <a:p>
            <a:pPr marL="94104" indent="0">
              <a:buNone/>
            </a:pPr>
            <a:r>
              <a:rPr lang="en-US" sz="1600" b="1" dirty="0">
                <a:solidFill>
                  <a:schemeClr val="tx2">
                    <a:lumMod val="90000"/>
                  </a:schemeClr>
                </a:solidFill>
              </a:rPr>
              <a:t>High vs. low Injection (towards the end of the century): </a:t>
            </a:r>
          </a:p>
          <a:p>
            <a:pPr marL="379854" indent="-285750"/>
            <a:r>
              <a:rPr lang="en-US" sz="1600" dirty="0">
                <a:solidFill>
                  <a:schemeClr val="tx2">
                    <a:lumMod val="90000"/>
                  </a:schemeClr>
                </a:solidFill>
              </a:rPr>
              <a:t>50% more injection required to reach similar burden, strong increase in water vapor, increase in the </a:t>
            </a:r>
            <a:r>
              <a:rPr lang="en-US" sz="1600" dirty="0" err="1">
                <a:solidFill>
                  <a:schemeClr val="tx2">
                    <a:lumMod val="90000"/>
                  </a:schemeClr>
                </a:solidFill>
              </a:rPr>
              <a:t>HO</a:t>
            </a:r>
            <a:r>
              <a:rPr lang="en-US" sz="1600" baseline="-25000" dirty="0" err="1">
                <a:solidFill>
                  <a:schemeClr val="tx2">
                    <a:lumMod val="90000"/>
                  </a:schemeClr>
                </a:solidFill>
              </a:rPr>
              <a:t>x</a:t>
            </a:r>
            <a:r>
              <a:rPr lang="en-US" sz="1600" dirty="0">
                <a:solidFill>
                  <a:schemeClr val="tx2">
                    <a:lumMod val="90000"/>
                  </a:schemeClr>
                </a:solidFill>
              </a:rPr>
              <a:t>-cycle reduced NO</a:t>
            </a:r>
            <a:r>
              <a:rPr lang="en-US" sz="1600" baseline="-25000" dirty="0">
                <a:solidFill>
                  <a:schemeClr val="tx2">
                    <a:lumMod val="90000"/>
                  </a:schemeClr>
                </a:solidFill>
              </a:rPr>
              <a:t>x</a:t>
            </a:r>
            <a:r>
              <a:rPr lang="en-US" sz="1600" dirty="0">
                <a:solidFill>
                  <a:schemeClr val="tx2">
                    <a:lumMod val="90000"/>
                  </a:schemeClr>
                </a:solidFill>
              </a:rPr>
              <a:t> cycling</a:t>
            </a:r>
          </a:p>
          <a:p>
            <a:pPr marL="379854" indent="-285750"/>
            <a:r>
              <a:rPr lang="en-US" sz="1600" dirty="0">
                <a:solidFill>
                  <a:schemeClr val="tx2">
                    <a:lumMod val="90000"/>
                  </a:schemeClr>
                </a:solidFill>
              </a:rPr>
              <a:t>Horizonal advection more pronounced: less ozone reduction in the SH polar vortex, increase in ozone in NH mid and high latitudes: dynamical changes more important</a:t>
            </a:r>
          </a:p>
          <a:p>
            <a:pPr marL="94104" indent="0">
              <a:buNone/>
            </a:pPr>
            <a:r>
              <a:rPr lang="en-US" sz="1600" b="1" dirty="0">
                <a:solidFill>
                  <a:schemeClr val="bg2"/>
                </a:solidFill>
              </a:rPr>
              <a:t>EQ v. 4 point Injection:</a:t>
            </a:r>
          </a:p>
          <a:p>
            <a:pPr marL="379854" indent="-285750"/>
            <a:r>
              <a:rPr lang="en-US" sz="1600" dirty="0">
                <a:solidFill>
                  <a:schemeClr val="bg2"/>
                </a:solidFill>
              </a:rPr>
              <a:t>10% more injection required, larger burden needed to reach same surface temperature targets, aerosol burden more refined in the tropics, strong increase in water vapor</a:t>
            </a:r>
          </a:p>
          <a:p>
            <a:pPr marL="379854" indent="-285750"/>
            <a:r>
              <a:rPr lang="en-US" sz="1600" dirty="0">
                <a:solidFill>
                  <a:schemeClr val="bg2"/>
                </a:solidFill>
              </a:rPr>
              <a:t>Stronger and colder polar vortex, shut-down of the QBO</a:t>
            </a:r>
          </a:p>
          <a:p>
            <a:pPr marL="379854" indent="-285750"/>
            <a:r>
              <a:rPr lang="en-US" sz="1600" dirty="0">
                <a:solidFill>
                  <a:schemeClr val="bg2"/>
                </a:solidFill>
              </a:rPr>
              <a:t>More ozone loss in the polar vortex, strong increase of ozone over mid-latitudes in winter</a:t>
            </a:r>
          </a:p>
          <a:p>
            <a:pPr marL="94104" indent="0">
              <a:buNone/>
            </a:pPr>
            <a:endParaRPr lang="en-US" sz="1600" dirty="0">
              <a:solidFill>
                <a:schemeClr val="bg2"/>
              </a:solidFill>
            </a:endParaRPr>
          </a:p>
        </p:txBody>
      </p:sp>
    </p:spTree>
    <p:extLst>
      <p:ext uri="{BB962C8B-B14F-4D97-AF65-F5344CB8AC3E}">
        <p14:creationId xmlns:p14="http://schemas.microsoft.com/office/powerpoint/2010/main" val="215807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Google Shape;141;p36">
            <a:extLst>
              <a:ext uri="{FF2B5EF4-FFF2-40B4-BE49-F238E27FC236}">
                <a16:creationId xmlns:a16="http://schemas.microsoft.com/office/drawing/2014/main" id="{2A60D641-EA59-A246-8BCA-5D0843B41CF9}"/>
              </a:ext>
            </a:extLst>
          </p:cNvPr>
          <p:cNvSpPr txBox="1">
            <a:spLocks noGrp="1"/>
          </p:cNvSpPr>
          <p:nvPr>
            <p:ph type="title"/>
          </p:nvPr>
        </p:nvSpPr>
        <p:spPr>
          <a:xfrm>
            <a:off x="26127" y="32880"/>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110L vs. 70L WACCM</a:t>
            </a:r>
            <a:endParaRPr sz="2800" dirty="0">
              <a:solidFill>
                <a:srgbClr val="FFFFFF"/>
              </a:solidFill>
            </a:endParaRPr>
          </a:p>
        </p:txBody>
      </p:sp>
      <p:pic>
        <p:nvPicPr>
          <p:cNvPr id="12" name="Picture 11">
            <a:extLst>
              <a:ext uri="{FF2B5EF4-FFF2-40B4-BE49-F238E27FC236}">
                <a16:creationId xmlns:a16="http://schemas.microsoft.com/office/drawing/2014/main" id="{30FFBDEE-4822-944A-BD41-D31F90C48DC4}"/>
              </a:ext>
            </a:extLst>
          </p:cNvPr>
          <p:cNvPicPr>
            <a:picLocks noChangeAspect="1"/>
          </p:cNvPicPr>
          <p:nvPr/>
        </p:nvPicPr>
        <p:blipFill rotWithShape="1">
          <a:blip r:embed="rId3"/>
          <a:srcRect r="66648"/>
          <a:stretch/>
        </p:blipFill>
        <p:spPr>
          <a:xfrm>
            <a:off x="105173" y="694657"/>
            <a:ext cx="2437730" cy="3924799"/>
          </a:xfrm>
          <a:prstGeom prst="rect">
            <a:avLst/>
          </a:prstGeom>
        </p:spPr>
      </p:pic>
      <p:pic>
        <p:nvPicPr>
          <p:cNvPr id="19" name="Picture 18">
            <a:extLst>
              <a:ext uri="{FF2B5EF4-FFF2-40B4-BE49-F238E27FC236}">
                <a16:creationId xmlns:a16="http://schemas.microsoft.com/office/drawing/2014/main" id="{7F4E68F4-9FE3-7D43-8942-20A97A097213}"/>
              </a:ext>
            </a:extLst>
          </p:cNvPr>
          <p:cNvPicPr>
            <a:picLocks noChangeAspect="1"/>
          </p:cNvPicPr>
          <p:nvPr/>
        </p:nvPicPr>
        <p:blipFill>
          <a:blip r:embed="rId4"/>
          <a:stretch>
            <a:fillRect/>
          </a:stretch>
        </p:blipFill>
        <p:spPr>
          <a:xfrm>
            <a:off x="2871940" y="639702"/>
            <a:ext cx="3250185" cy="3942848"/>
          </a:xfrm>
          <a:prstGeom prst="rect">
            <a:avLst/>
          </a:prstGeom>
        </p:spPr>
      </p:pic>
      <p:sp>
        <p:nvSpPr>
          <p:cNvPr id="20" name="TextBox 19">
            <a:extLst>
              <a:ext uri="{FF2B5EF4-FFF2-40B4-BE49-F238E27FC236}">
                <a16:creationId xmlns:a16="http://schemas.microsoft.com/office/drawing/2014/main" id="{62DA2903-7C6F-1340-928C-C7820053606B}"/>
              </a:ext>
            </a:extLst>
          </p:cNvPr>
          <p:cNvSpPr txBox="1"/>
          <p:nvPr/>
        </p:nvSpPr>
        <p:spPr>
          <a:xfrm>
            <a:off x="3470532" y="905767"/>
            <a:ext cx="914233"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EQ</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110L </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TextBox 20">
            <a:extLst>
              <a:ext uri="{FF2B5EF4-FFF2-40B4-BE49-F238E27FC236}">
                <a16:creationId xmlns:a16="http://schemas.microsoft.com/office/drawing/2014/main" id="{02BE9AD8-CF71-714E-A015-EC9806AF86DF}"/>
              </a:ext>
            </a:extLst>
          </p:cNvPr>
          <p:cNvSpPr txBox="1"/>
          <p:nvPr/>
        </p:nvSpPr>
        <p:spPr>
          <a:xfrm>
            <a:off x="3531274" y="2941832"/>
            <a:ext cx="679902" cy="584773"/>
          </a:xfrm>
          <a:prstGeom prst="rect">
            <a:avLst/>
          </a:prstGeom>
          <a:solidFill>
            <a:schemeClr val="lt1"/>
          </a:solidFill>
        </p:spPr>
        <p:txBody>
          <a:bodyPr wrap="square" lIns="91435" tIns="45719" rIns="91435" bIns="45719" rtlCol="0">
            <a:spAutoFit/>
          </a:bodyPr>
          <a:lstStyle/>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extBox 21">
            <a:extLst>
              <a:ext uri="{FF2B5EF4-FFF2-40B4-BE49-F238E27FC236}">
                <a16:creationId xmlns:a16="http://schemas.microsoft.com/office/drawing/2014/main" id="{B95D8F33-D370-B543-A43C-A07594A1DA2C}"/>
              </a:ext>
            </a:extLst>
          </p:cNvPr>
          <p:cNvSpPr txBox="1"/>
          <p:nvPr/>
        </p:nvSpPr>
        <p:spPr>
          <a:xfrm>
            <a:off x="3391248" y="2799022"/>
            <a:ext cx="813650"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1.10yr</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1.30yr</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0.73yr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1.20</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TextBox 22">
            <a:extLst>
              <a:ext uri="{FF2B5EF4-FFF2-40B4-BE49-F238E27FC236}">
                <a16:creationId xmlns:a16="http://schemas.microsoft.com/office/drawing/2014/main" id="{5556CD4D-53D9-A547-9DC9-0D7945602DB7}"/>
              </a:ext>
            </a:extLst>
          </p:cNvPr>
          <p:cNvSpPr txBox="1"/>
          <p:nvPr/>
        </p:nvSpPr>
        <p:spPr>
          <a:xfrm>
            <a:off x="3391249" y="562001"/>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Distribution 2080</a:t>
            </a:r>
          </a:p>
        </p:txBody>
      </p:sp>
      <p:sp>
        <p:nvSpPr>
          <p:cNvPr id="24" name="TextBox 23">
            <a:extLst>
              <a:ext uri="{FF2B5EF4-FFF2-40B4-BE49-F238E27FC236}">
                <a16:creationId xmlns:a16="http://schemas.microsoft.com/office/drawing/2014/main" id="{43CF2834-935C-F64E-8873-A0BFA7596373}"/>
              </a:ext>
            </a:extLst>
          </p:cNvPr>
          <p:cNvSpPr txBox="1"/>
          <p:nvPr/>
        </p:nvSpPr>
        <p:spPr>
          <a:xfrm>
            <a:off x="3409536" y="2484669"/>
            <a:ext cx="2482071"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Lifetime</a:t>
            </a:r>
          </a:p>
        </p:txBody>
      </p:sp>
      <p:sp>
        <p:nvSpPr>
          <p:cNvPr id="25" name="TextBox 24">
            <a:extLst>
              <a:ext uri="{FF2B5EF4-FFF2-40B4-BE49-F238E27FC236}">
                <a16:creationId xmlns:a16="http://schemas.microsoft.com/office/drawing/2014/main" id="{626CBE07-E503-A242-99EE-B320BDE52849}"/>
              </a:ext>
            </a:extLst>
          </p:cNvPr>
          <p:cNvSpPr txBox="1"/>
          <p:nvPr/>
        </p:nvSpPr>
        <p:spPr>
          <a:xfrm>
            <a:off x="6362056" y="869778"/>
            <a:ext cx="2808071" cy="2462213"/>
          </a:xfrm>
          <a:prstGeom prst="rect">
            <a:avLst/>
          </a:prstGeom>
          <a:noFill/>
        </p:spPr>
        <p:txBody>
          <a:bodyPr wrap="square" rtlCol="0">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 layer model</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evenly distributed aerosol burden</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Longer lifetime</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Requires ~10% less injection (reduced water vapor)</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Longer lifetime</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Less Surface Area Density</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Improved QBO</a:t>
            </a:r>
          </a:p>
          <a:p>
            <a:pPr marL="285750" indent="-285750">
              <a:buFont typeface="Arial" panose="020B0604020202020204" pitchFamily="34" charset="0"/>
              <a:buChar char="•"/>
            </a:pPr>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TextBox 26">
            <a:extLst>
              <a:ext uri="{FF2B5EF4-FFF2-40B4-BE49-F238E27FC236}">
                <a16:creationId xmlns:a16="http://schemas.microsoft.com/office/drawing/2014/main" id="{0E3587B8-3036-AD40-A713-15711BC2CEC2}"/>
              </a:ext>
            </a:extLst>
          </p:cNvPr>
          <p:cNvSpPr txBox="1"/>
          <p:nvPr/>
        </p:nvSpPr>
        <p:spPr>
          <a:xfrm>
            <a:off x="76199" y="577915"/>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(2080-89)</a:t>
            </a:r>
          </a:p>
        </p:txBody>
      </p:sp>
      <p:sp>
        <p:nvSpPr>
          <p:cNvPr id="28" name="TextBox 27">
            <a:extLst>
              <a:ext uri="{FF2B5EF4-FFF2-40B4-BE49-F238E27FC236}">
                <a16:creationId xmlns:a16="http://schemas.microsoft.com/office/drawing/2014/main" id="{A7D3A775-8DC9-664F-A685-8748A46C7A0D}"/>
              </a:ext>
            </a:extLst>
          </p:cNvPr>
          <p:cNvSpPr txBox="1"/>
          <p:nvPr/>
        </p:nvSpPr>
        <p:spPr>
          <a:xfrm>
            <a:off x="403350" y="2495922"/>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(2080-89)</a:t>
            </a:r>
          </a:p>
        </p:txBody>
      </p:sp>
    </p:spTree>
    <p:extLst>
      <p:ext uri="{BB962C8B-B14F-4D97-AF65-F5344CB8AC3E}">
        <p14:creationId xmlns:p14="http://schemas.microsoft.com/office/powerpoint/2010/main" val="46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Google Shape;141;p36">
            <a:extLst>
              <a:ext uri="{FF2B5EF4-FFF2-40B4-BE49-F238E27FC236}">
                <a16:creationId xmlns:a16="http://schemas.microsoft.com/office/drawing/2014/main" id="{2A60D641-EA59-A246-8BCA-5D0843B41CF9}"/>
              </a:ext>
            </a:extLst>
          </p:cNvPr>
          <p:cNvSpPr txBox="1">
            <a:spLocks noGrp="1"/>
          </p:cNvSpPr>
          <p:nvPr>
            <p:ph type="title"/>
          </p:nvPr>
        </p:nvSpPr>
        <p:spPr>
          <a:xfrm>
            <a:off x="26127" y="32880"/>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Ozone Changes: 110L vs. 70L WACCM</a:t>
            </a:r>
            <a:endParaRPr sz="2800" dirty="0">
              <a:solidFill>
                <a:srgbClr val="FFFFFF"/>
              </a:solidFill>
            </a:endParaRPr>
          </a:p>
        </p:txBody>
      </p:sp>
      <p:pic>
        <p:nvPicPr>
          <p:cNvPr id="14" name="Picture 13">
            <a:extLst>
              <a:ext uri="{FF2B5EF4-FFF2-40B4-BE49-F238E27FC236}">
                <a16:creationId xmlns:a16="http://schemas.microsoft.com/office/drawing/2014/main" id="{B7A02EE8-8B82-5543-878F-FE70E6F2E526}"/>
              </a:ext>
            </a:extLst>
          </p:cNvPr>
          <p:cNvPicPr>
            <a:picLocks noChangeAspect="1"/>
          </p:cNvPicPr>
          <p:nvPr/>
        </p:nvPicPr>
        <p:blipFill>
          <a:blip r:embed="rId3"/>
          <a:stretch>
            <a:fillRect/>
          </a:stretch>
        </p:blipFill>
        <p:spPr>
          <a:xfrm>
            <a:off x="2772453" y="974338"/>
            <a:ext cx="2529048" cy="1916582"/>
          </a:xfrm>
          <a:prstGeom prst="rect">
            <a:avLst/>
          </a:prstGeom>
        </p:spPr>
      </p:pic>
      <p:pic>
        <p:nvPicPr>
          <p:cNvPr id="15" name="Picture 14">
            <a:extLst>
              <a:ext uri="{FF2B5EF4-FFF2-40B4-BE49-F238E27FC236}">
                <a16:creationId xmlns:a16="http://schemas.microsoft.com/office/drawing/2014/main" id="{45AA944B-537C-1A4F-B809-1CE3836A23A6}"/>
              </a:ext>
            </a:extLst>
          </p:cNvPr>
          <p:cNvPicPr>
            <a:picLocks noChangeAspect="1"/>
          </p:cNvPicPr>
          <p:nvPr/>
        </p:nvPicPr>
        <p:blipFill>
          <a:blip r:embed="rId4"/>
          <a:stretch>
            <a:fillRect/>
          </a:stretch>
        </p:blipFill>
        <p:spPr>
          <a:xfrm>
            <a:off x="2713220" y="2644666"/>
            <a:ext cx="2636347" cy="2017455"/>
          </a:xfrm>
          <a:prstGeom prst="rect">
            <a:avLst/>
          </a:prstGeom>
        </p:spPr>
      </p:pic>
      <p:pic>
        <p:nvPicPr>
          <p:cNvPr id="16" name="Picture 15">
            <a:extLst>
              <a:ext uri="{FF2B5EF4-FFF2-40B4-BE49-F238E27FC236}">
                <a16:creationId xmlns:a16="http://schemas.microsoft.com/office/drawing/2014/main" id="{779D7062-1E23-FB40-95BA-DD8AFBAC2165}"/>
              </a:ext>
            </a:extLst>
          </p:cNvPr>
          <p:cNvPicPr>
            <a:picLocks noChangeAspect="1"/>
          </p:cNvPicPr>
          <p:nvPr/>
        </p:nvPicPr>
        <p:blipFill>
          <a:blip r:embed="rId5"/>
          <a:stretch>
            <a:fillRect/>
          </a:stretch>
        </p:blipFill>
        <p:spPr>
          <a:xfrm>
            <a:off x="198246" y="991756"/>
            <a:ext cx="2461743" cy="1892948"/>
          </a:xfrm>
          <a:prstGeom prst="rect">
            <a:avLst/>
          </a:prstGeom>
        </p:spPr>
      </p:pic>
      <p:pic>
        <p:nvPicPr>
          <p:cNvPr id="17" name="Picture 16">
            <a:extLst>
              <a:ext uri="{FF2B5EF4-FFF2-40B4-BE49-F238E27FC236}">
                <a16:creationId xmlns:a16="http://schemas.microsoft.com/office/drawing/2014/main" id="{2E272ED0-B81C-CC47-A1CF-964EACEB36A9}"/>
              </a:ext>
            </a:extLst>
          </p:cNvPr>
          <p:cNvPicPr>
            <a:picLocks noChangeAspect="1"/>
          </p:cNvPicPr>
          <p:nvPr/>
        </p:nvPicPr>
        <p:blipFill>
          <a:blip r:embed="rId6"/>
          <a:stretch>
            <a:fillRect/>
          </a:stretch>
        </p:blipFill>
        <p:spPr>
          <a:xfrm>
            <a:off x="198246" y="2644667"/>
            <a:ext cx="2461743" cy="2017455"/>
          </a:xfrm>
          <a:prstGeom prst="rect">
            <a:avLst/>
          </a:prstGeom>
        </p:spPr>
      </p:pic>
      <p:sp>
        <p:nvSpPr>
          <p:cNvPr id="28" name="TextBox 27">
            <a:extLst>
              <a:ext uri="{FF2B5EF4-FFF2-40B4-BE49-F238E27FC236}">
                <a16:creationId xmlns:a16="http://schemas.microsoft.com/office/drawing/2014/main" id="{275461F7-07BE-8649-AB86-40CC3CE77B26}"/>
              </a:ext>
            </a:extLst>
          </p:cNvPr>
          <p:cNvSpPr txBox="1"/>
          <p:nvPr/>
        </p:nvSpPr>
        <p:spPr>
          <a:xfrm>
            <a:off x="2841433" y="578282"/>
            <a:ext cx="4118435" cy="338554"/>
          </a:xfrm>
          <a:prstGeom prst="rect">
            <a:avLst/>
          </a:prstGeom>
          <a:noFill/>
        </p:spPr>
        <p:txBody>
          <a:bodyPr wrap="non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 (2080-89)</a:t>
            </a:r>
          </a:p>
        </p:txBody>
      </p:sp>
      <p:sp>
        <p:nvSpPr>
          <p:cNvPr id="29" name="TextBox 28">
            <a:extLst>
              <a:ext uri="{FF2B5EF4-FFF2-40B4-BE49-F238E27FC236}">
                <a16:creationId xmlns:a16="http://schemas.microsoft.com/office/drawing/2014/main" id="{A3185F05-66A2-2B46-AC55-52D70FDB804D}"/>
              </a:ext>
            </a:extLst>
          </p:cNvPr>
          <p:cNvSpPr txBox="1"/>
          <p:nvPr/>
        </p:nvSpPr>
        <p:spPr>
          <a:xfrm>
            <a:off x="25342" y="957943"/>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DJF</a:t>
            </a:r>
          </a:p>
        </p:txBody>
      </p:sp>
      <p:sp>
        <p:nvSpPr>
          <p:cNvPr id="30" name="TextBox 29">
            <a:extLst>
              <a:ext uri="{FF2B5EF4-FFF2-40B4-BE49-F238E27FC236}">
                <a16:creationId xmlns:a16="http://schemas.microsoft.com/office/drawing/2014/main" id="{D3DAF4B0-88E6-B74B-B0DA-767CD6942AC9}"/>
              </a:ext>
            </a:extLst>
          </p:cNvPr>
          <p:cNvSpPr txBox="1"/>
          <p:nvPr/>
        </p:nvSpPr>
        <p:spPr>
          <a:xfrm>
            <a:off x="3008157" y="931433"/>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DJF</a:t>
            </a:r>
          </a:p>
        </p:txBody>
      </p:sp>
      <p:sp>
        <p:nvSpPr>
          <p:cNvPr id="31" name="TextBox 30">
            <a:extLst>
              <a:ext uri="{FF2B5EF4-FFF2-40B4-BE49-F238E27FC236}">
                <a16:creationId xmlns:a16="http://schemas.microsoft.com/office/drawing/2014/main" id="{DF657E0A-1BCF-CB46-A6CE-37CDC0A2571E}"/>
              </a:ext>
            </a:extLst>
          </p:cNvPr>
          <p:cNvSpPr txBox="1"/>
          <p:nvPr/>
        </p:nvSpPr>
        <p:spPr>
          <a:xfrm>
            <a:off x="-8384" y="2637363"/>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SON</a:t>
            </a:r>
          </a:p>
        </p:txBody>
      </p:sp>
      <p:sp>
        <p:nvSpPr>
          <p:cNvPr id="32" name="TextBox 31">
            <a:extLst>
              <a:ext uri="{FF2B5EF4-FFF2-40B4-BE49-F238E27FC236}">
                <a16:creationId xmlns:a16="http://schemas.microsoft.com/office/drawing/2014/main" id="{91F56721-48DF-DA44-9745-A1F5806ED0FB}"/>
              </a:ext>
            </a:extLst>
          </p:cNvPr>
          <p:cNvSpPr txBox="1"/>
          <p:nvPr/>
        </p:nvSpPr>
        <p:spPr>
          <a:xfrm>
            <a:off x="3048091" y="2600425"/>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SON</a:t>
            </a:r>
          </a:p>
        </p:txBody>
      </p:sp>
      <p:sp>
        <p:nvSpPr>
          <p:cNvPr id="5" name="TextBox 4">
            <a:extLst>
              <a:ext uri="{FF2B5EF4-FFF2-40B4-BE49-F238E27FC236}">
                <a16:creationId xmlns:a16="http://schemas.microsoft.com/office/drawing/2014/main" id="{31C1FD0D-359E-5E45-9EC6-4B5F3611EF4A}"/>
              </a:ext>
            </a:extLst>
          </p:cNvPr>
          <p:cNvSpPr txBox="1"/>
          <p:nvPr/>
        </p:nvSpPr>
        <p:spPr>
          <a:xfrm>
            <a:off x="5402798" y="1420415"/>
            <a:ext cx="3554771" cy="3108543"/>
          </a:xfrm>
          <a:prstGeom prst="rect">
            <a:avLst/>
          </a:prstGeom>
          <a:noFill/>
        </p:spPr>
        <p:txBody>
          <a:bodyPr wrap="square" rtlCol="0">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Aerosol distribution shifted to the NH (GLENS)</a:t>
            </a:r>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horizonal advection towards the NH  in DJF</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ozone reduction in the SH</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Aerosol distribution more centered (110L)</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horizontal advection toward SH in DJF</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ozone reduction in the NH</a:t>
            </a: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38161602-C390-044D-91DF-4A19643804DA}"/>
              </a:ext>
            </a:extLst>
          </p:cNvPr>
          <p:cNvSpPr txBox="1"/>
          <p:nvPr/>
        </p:nvSpPr>
        <p:spPr>
          <a:xfrm>
            <a:off x="2253078" y="888620"/>
            <a:ext cx="707013"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Ozone</a:t>
            </a:r>
          </a:p>
        </p:txBody>
      </p:sp>
    </p:spTree>
    <p:extLst>
      <p:ext uri="{BB962C8B-B14F-4D97-AF65-F5344CB8AC3E}">
        <p14:creationId xmlns:p14="http://schemas.microsoft.com/office/powerpoint/2010/main" val="309954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0" y="450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Google Shape;141;p36">
            <a:extLst>
              <a:ext uri="{FF2B5EF4-FFF2-40B4-BE49-F238E27FC236}">
                <a16:creationId xmlns:a16="http://schemas.microsoft.com/office/drawing/2014/main" id="{2A60D641-EA59-A246-8BCA-5D0843B41CF9}"/>
              </a:ext>
            </a:extLst>
          </p:cNvPr>
          <p:cNvSpPr txBox="1">
            <a:spLocks noGrp="1"/>
          </p:cNvSpPr>
          <p:nvPr>
            <p:ph type="title"/>
          </p:nvPr>
        </p:nvSpPr>
        <p:spPr>
          <a:xfrm>
            <a:off x="26127" y="32880"/>
            <a:ext cx="9144000" cy="454900"/>
          </a:xfrm>
          <a:prstGeom prst="rect">
            <a:avLst/>
          </a:prstGeom>
          <a:noFill/>
          <a:ln>
            <a:noFill/>
          </a:ln>
        </p:spPr>
        <p:txBody>
          <a:bodyPr spcFirstLastPara="1" wrap="square" lIns="91425" tIns="45700" rIns="91425" bIns="45700" anchor="b" anchorCtr="0">
            <a:noAutofit/>
          </a:bodyPr>
          <a:lstStyle/>
          <a:p>
            <a:pPr lvl="0"/>
            <a:r>
              <a:rPr lang="en-US" sz="2800" dirty="0">
                <a:solidFill>
                  <a:srgbClr val="FFFFFF"/>
                </a:solidFill>
              </a:rPr>
              <a:t>Ozone Changes: 110L vs. 70L WACCM</a:t>
            </a:r>
            <a:endParaRPr sz="2800" dirty="0">
              <a:solidFill>
                <a:srgbClr val="FFFFFF"/>
              </a:solidFill>
            </a:endParaRPr>
          </a:p>
        </p:txBody>
      </p:sp>
      <p:pic>
        <p:nvPicPr>
          <p:cNvPr id="14" name="Picture 13">
            <a:extLst>
              <a:ext uri="{FF2B5EF4-FFF2-40B4-BE49-F238E27FC236}">
                <a16:creationId xmlns:a16="http://schemas.microsoft.com/office/drawing/2014/main" id="{B7A02EE8-8B82-5543-878F-FE70E6F2E526}"/>
              </a:ext>
            </a:extLst>
          </p:cNvPr>
          <p:cNvPicPr>
            <a:picLocks noChangeAspect="1"/>
          </p:cNvPicPr>
          <p:nvPr/>
        </p:nvPicPr>
        <p:blipFill>
          <a:blip r:embed="rId3"/>
          <a:stretch>
            <a:fillRect/>
          </a:stretch>
        </p:blipFill>
        <p:spPr>
          <a:xfrm>
            <a:off x="2772453" y="974338"/>
            <a:ext cx="2529048" cy="1916582"/>
          </a:xfrm>
          <a:prstGeom prst="rect">
            <a:avLst/>
          </a:prstGeom>
        </p:spPr>
      </p:pic>
      <p:pic>
        <p:nvPicPr>
          <p:cNvPr id="15" name="Picture 14">
            <a:extLst>
              <a:ext uri="{FF2B5EF4-FFF2-40B4-BE49-F238E27FC236}">
                <a16:creationId xmlns:a16="http://schemas.microsoft.com/office/drawing/2014/main" id="{45AA944B-537C-1A4F-B809-1CE3836A23A6}"/>
              </a:ext>
            </a:extLst>
          </p:cNvPr>
          <p:cNvPicPr>
            <a:picLocks noChangeAspect="1"/>
          </p:cNvPicPr>
          <p:nvPr/>
        </p:nvPicPr>
        <p:blipFill>
          <a:blip r:embed="rId4"/>
          <a:stretch>
            <a:fillRect/>
          </a:stretch>
        </p:blipFill>
        <p:spPr>
          <a:xfrm>
            <a:off x="2713220" y="2644666"/>
            <a:ext cx="2636347" cy="2017455"/>
          </a:xfrm>
          <a:prstGeom prst="rect">
            <a:avLst/>
          </a:prstGeom>
        </p:spPr>
      </p:pic>
      <p:pic>
        <p:nvPicPr>
          <p:cNvPr id="16" name="Picture 15">
            <a:extLst>
              <a:ext uri="{FF2B5EF4-FFF2-40B4-BE49-F238E27FC236}">
                <a16:creationId xmlns:a16="http://schemas.microsoft.com/office/drawing/2014/main" id="{779D7062-1E23-FB40-95BA-DD8AFBAC2165}"/>
              </a:ext>
            </a:extLst>
          </p:cNvPr>
          <p:cNvPicPr>
            <a:picLocks noChangeAspect="1"/>
          </p:cNvPicPr>
          <p:nvPr/>
        </p:nvPicPr>
        <p:blipFill>
          <a:blip r:embed="rId5"/>
          <a:stretch>
            <a:fillRect/>
          </a:stretch>
        </p:blipFill>
        <p:spPr>
          <a:xfrm>
            <a:off x="198246" y="991756"/>
            <a:ext cx="2461743" cy="1892948"/>
          </a:xfrm>
          <a:prstGeom prst="rect">
            <a:avLst/>
          </a:prstGeom>
        </p:spPr>
      </p:pic>
      <p:pic>
        <p:nvPicPr>
          <p:cNvPr id="17" name="Picture 16">
            <a:extLst>
              <a:ext uri="{FF2B5EF4-FFF2-40B4-BE49-F238E27FC236}">
                <a16:creationId xmlns:a16="http://schemas.microsoft.com/office/drawing/2014/main" id="{2E272ED0-B81C-CC47-A1CF-964EACEB36A9}"/>
              </a:ext>
            </a:extLst>
          </p:cNvPr>
          <p:cNvPicPr>
            <a:picLocks noChangeAspect="1"/>
          </p:cNvPicPr>
          <p:nvPr/>
        </p:nvPicPr>
        <p:blipFill>
          <a:blip r:embed="rId6"/>
          <a:stretch>
            <a:fillRect/>
          </a:stretch>
        </p:blipFill>
        <p:spPr>
          <a:xfrm>
            <a:off x="198246" y="2644667"/>
            <a:ext cx="2461743" cy="2017455"/>
          </a:xfrm>
          <a:prstGeom prst="rect">
            <a:avLst/>
          </a:prstGeom>
        </p:spPr>
      </p:pic>
      <p:pic>
        <p:nvPicPr>
          <p:cNvPr id="18" name="Picture 17">
            <a:extLst>
              <a:ext uri="{FF2B5EF4-FFF2-40B4-BE49-F238E27FC236}">
                <a16:creationId xmlns:a16="http://schemas.microsoft.com/office/drawing/2014/main" id="{27237DE1-27A5-C94C-9E11-494E65BBCFC3}"/>
              </a:ext>
            </a:extLst>
          </p:cNvPr>
          <p:cNvPicPr>
            <a:picLocks noChangeAspect="1"/>
          </p:cNvPicPr>
          <p:nvPr/>
        </p:nvPicPr>
        <p:blipFill rotWithShape="1">
          <a:blip r:embed="rId7"/>
          <a:srcRect l="52312" b="55339"/>
          <a:stretch/>
        </p:blipFill>
        <p:spPr>
          <a:xfrm>
            <a:off x="5801582" y="1047029"/>
            <a:ext cx="3368545" cy="1637983"/>
          </a:xfrm>
          <a:prstGeom prst="rect">
            <a:avLst/>
          </a:prstGeom>
        </p:spPr>
      </p:pic>
      <p:pic>
        <p:nvPicPr>
          <p:cNvPr id="26" name="Picture 25">
            <a:extLst>
              <a:ext uri="{FF2B5EF4-FFF2-40B4-BE49-F238E27FC236}">
                <a16:creationId xmlns:a16="http://schemas.microsoft.com/office/drawing/2014/main" id="{215BFBA6-2119-0245-B1FD-E4D960EBDAB7}"/>
              </a:ext>
            </a:extLst>
          </p:cNvPr>
          <p:cNvPicPr>
            <a:picLocks noChangeAspect="1"/>
          </p:cNvPicPr>
          <p:nvPr/>
        </p:nvPicPr>
        <p:blipFill rotWithShape="1">
          <a:blip r:embed="rId7"/>
          <a:srcRect r="50390" b="53818"/>
          <a:stretch/>
        </p:blipFill>
        <p:spPr>
          <a:xfrm>
            <a:off x="5557734" y="2802589"/>
            <a:ext cx="3612393" cy="1746017"/>
          </a:xfrm>
          <a:prstGeom prst="rect">
            <a:avLst/>
          </a:prstGeom>
        </p:spPr>
      </p:pic>
      <p:sp>
        <p:nvSpPr>
          <p:cNvPr id="3" name="TextBox 2">
            <a:extLst>
              <a:ext uri="{FF2B5EF4-FFF2-40B4-BE49-F238E27FC236}">
                <a16:creationId xmlns:a16="http://schemas.microsoft.com/office/drawing/2014/main" id="{7C378849-5D18-104F-A811-E657AF196E7B}"/>
              </a:ext>
            </a:extLst>
          </p:cNvPr>
          <p:cNvSpPr txBox="1"/>
          <p:nvPr/>
        </p:nvSpPr>
        <p:spPr>
          <a:xfrm>
            <a:off x="6188864" y="1239210"/>
            <a:ext cx="2593980" cy="307777"/>
          </a:xfrm>
          <a:prstGeom prst="rect">
            <a:avLst/>
          </a:prstGeom>
          <a:noFill/>
        </p:spPr>
        <p:txBody>
          <a:bodyPr wrap="none" rtlCol="0">
            <a:spAutoFit/>
          </a:bodyPr>
          <a:lstStyle/>
          <a:p>
            <a:r>
              <a:rPr lang="en-US" dirty="0">
                <a:solidFill>
                  <a:srgbClr val="00FDFF"/>
                </a:solidFill>
              </a:rPr>
              <a:t>Range of all GLENS members</a:t>
            </a:r>
          </a:p>
        </p:txBody>
      </p:sp>
      <p:sp>
        <p:nvSpPr>
          <p:cNvPr id="27" name="TextBox 26">
            <a:extLst>
              <a:ext uri="{FF2B5EF4-FFF2-40B4-BE49-F238E27FC236}">
                <a16:creationId xmlns:a16="http://schemas.microsoft.com/office/drawing/2014/main" id="{30E6303C-7274-8A41-9C0D-1660C5ACBF16}"/>
              </a:ext>
            </a:extLst>
          </p:cNvPr>
          <p:cNvSpPr txBox="1"/>
          <p:nvPr/>
        </p:nvSpPr>
        <p:spPr>
          <a:xfrm>
            <a:off x="6428101" y="3044527"/>
            <a:ext cx="2593980" cy="307777"/>
          </a:xfrm>
          <a:prstGeom prst="rect">
            <a:avLst/>
          </a:prstGeom>
          <a:noFill/>
        </p:spPr>
        <p:txBody>
          <a:bodyPr wrap="none" rtlCol="0">
            <a:spAutoFit/>
          </a:bodyPr>
          <a:lstStyle/>
          <a:p>
            <a:r>
              <a:rPr lang="en-US" dirty="0">
                <a:solidFill>
                  <a:srgbClr val="00FDFF"/>
                </a:solidFill>
              </a:rPr>
              <a:t>Range of all GLENS members</a:t>
            </a:r>
          </a:p>
        </p:txBody>
      </p:sp>
      <p:sp>
        <p:nvSpPr>
          <p:cNvPr id="28" name="TextBox 27">
            <a:extLst>
              <a:ext uri="{FF2B5EF4-FFF2-40B4-BE49-F238E27FC236}">
                <a16:creationId xmlns:a16="http://schemas.microsoft.com/office/drawing/2014/main" id="{275461F7-07BE-8649-AB86-40CC3CE77B26}"/>
              </a:ext>
            </a:extLst>
          </p:cNvPr>
          <p:cNvSpPr txBox="1"/>
          <p:nvPr/>
        </p:nvSpPr>
        <p:spPr>
          <a:xfrm>
            <a:off x="2961505" y="578520"/>
            <a:ext cx="4118435" cy="338554"/>
          </a:xfrm>
          <a:prstGeom prst="rect">
            <a:avLst/>
          </a:prstGeom>
          <a:noFill/>
        </p:spPr>
        <p:txBody>
          <a:bodyPr wrap="none" rtlCol="0">
            <a:spAutoFit/>
          </a:bodyPr>
          <a:lstStyle/>
          <a:p>
            <a:r>
              <a:rPr lang="en-US" sz="1600"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Geoengineering minus Control (2080-89)</a:t>
            </a:r>
          </a:p>
        </p:txBody>
      </p:sp>
      <p:sp>
        <p:nvSpPr>
          <p:cNvPr id="29" name="TextBox 28">
            <a:extLst>
              <a:ext uri="{FF2B5EF4-FFF2-40B4-BE49-F238E27FC236}">
                <a16:creationId xmlns:a16="http://schemas.microsoft.com/office/drawing/2014/main" id="{A3185F05-66A2-2B46-AC55-52D70FDB804D}"/>
              </a:ext>
            </a:extLst>
          </p:cNvPr>
          <p:cNvSpPr txBox="1"/>
          <p:nvPr/>
        </p:nvSpPr>
        <p:spPr>
          <a:xfrm>
            <a:off x="25342" y="957943"/>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DJF</a:t>
            </a:r>
          </a:p>
        </p:txBody>
      </p:sp>
      <p:sp>
        <p:nvSpPr>
          <p:cNvPr id="30" name="TextBox 29">
            <a:extLst>
              <a:ext uri="{FF2B5EF4-FFF2-40B4-BE49-F238E27FC236}">
                <a16:creationId xmlns:a16="http://schemas.microsoft.com/office/drawing/2014/main" id="{D3DAF4B0-88E6-B74B-B0DA-767CD6942AC9}"/>
              </a:ext>
            </a:extLst>
          </p:cNvPr>
          <p:cNvSpPr txBox="1"/>
          <p:nvPr/>
        </p:nvSpPr>
        <p:spPr>
          <a:xfrm>
            <a:off x="3008157" y="931433"/>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DJF</a:t>
            </a:r>
          </a:p>
        </p:txBody>
      </p:sp>
      <p:sp>
        <p:nvSpPr>
          <p:cNvPr id="31" name="TextBox 30">
            <a:extLst>
              <a:ext uri="{FF2B5EF4-FFF2-40B4-BE49-F238E27FC236}">
                <a16:creationId xmlns:a16="http://schemas.microsoft.com/office/drawing/2014/main" id="{DF657E0A-1BCF-CB46-A6CE-37CDC0A2571E}"/>
              </a:ext>
            </a:extLst>
          </p:cNvPr>
          <p:cNvSpPr txBox="1"/>
          <p:nvPr/>
        </p:nvSpPr>
        <p:spPr>
          <a:xfrm>
            <a:off x="-8384" y="2637363"/>
            <a:ext cx="266686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GLENS SON</a:t>
            </a:r>
          </a:p>
        </p:txBody>
      </p:sp>
      <p:sp>
        <p:nvSpPr>
          <p:cNvPr id="32" name="TextBox 31">
            <a:extLst>
              <a:ext uri="{FF2B5EF4-FFF2-40B4-BE49-F238E27FC236}">
                <a16:creationId xmlns:a16="http://schemas.microsoft.com/office/drawing/2014/main" id="{91F56721-48DF-DA44-9745-A1F5806ED0FB}"/>
              </a:ext>
            </a:extLst>
          </p:cNvPr>
          <p:cNvSpPr txBox="1"/>
          <p:nvPr/>
        </p:nvSpPr>
        <p:spPr>
          <a:xfrm>
            <a:off x="3048091" y="2600425"/>
            <a:ext cx="2012566"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110L SON</a:t>
            </a:r>
          </a:p>
        </p:txBody>
      </p:sp>
    </p:spTree>
    <p:extLst>
      <p:ext uri="{BB962C8B-B14F-4D97-AF65-F5344CB8AC3E}">
        <p14:creationId xmlns:p14="http://schemas.microsoft.com/office/powerpoint/2010/main" val="34134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Summary: WACCM5.4 SO</a:t>
            </a:r>
            <a:r>
              <a:rPr lang="en-US" sz="2800" baseline="-25000" dirty="0">
                <a:solidFill>
                  <a:schemeClr val="bg1"/>
                </a:solidFill>
              </a:rPr>
              <a:t>2</a:t>
            </a:r>
            <a:r>
              <a:rPr lang="en-US" sz="2800" dirty="0">
                <a:solidFill>
                  <a:schemeClr val="bg1"/>
                </a:solidFill>
              </a:rPr>
              <a:t> injection cases</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10" name="Text Placeholder 1">
            <a:extLst>
              <a:ext uri="{FF2B5EF4-FFF2-40B4-BE49-F238E27FC236}">
                <a16:creationId xmlns:a16="http://schemas.microsoft.com/office/drawing/2014/main" id="{2B5A01BD-3256-7E42-80CD-102315E601CA}"/>
              </a:ext>
            </a:extLst>
          </p:cNvPr>
          <p:cNvSpPr>
            <a:spLocks noGrp="1"/>
          </p:cNvSpPr>
          <p:nvPr>
            <p:ph type="body" idx="1"/>
          </p:nvPr>
        </p:nvSpPr>
        <p:spPr>
          <a:xfrm>
            <a:off x="401915" y="539681"/>
            <a:ext cx="8683896" cy="4957076"/>
          </a:xfrm>
        </p:spPr>
        <p:txBody>
          <a:bodyPr/>
          <a:lstStyle/>
          <a:p>
            <a:pPr marL="94104" indent="0">
              <a:buNone/>
            </a:pPr>
            <a:r>
              <a:rPr lang="en-US" sz="1600" b="1" dirty="0">
                <a:solidFill>
                  <a:schemeClr val="tx2">
                    <a:lumMod val="90000"/>
                  </a:schemeClr>
                </a:solidFill>
              </a:rPr>
              <a:t>High vs. low Injection (towards the end of the century): </a:t>
            </a:r>
          </a:p>
          <a:p>
            <a:pPr marL="379854" indent="-285750"/>
            <a:r>
              <a:rPr lang="en-US" sz="1600" dirty="0">
                <a:solidFill>
                  <a:schemeClr val="tx2">
                    <a:lumMod val="90000"/>
                  </a:schemeClr>
                </a:solidFill>
              </a:rPr>
              <a:t>50% more injection required to reach similar burden, strong increase in water vapor, increase in the </a:t>
            </a:r>
            <a:r>
              <a:rPr lang="en-US" sz="1600" dirty="0" err="1">
                <a:solidFill>
                  <a:schemeClr val="tx2">
                    <a:lumMod val="90000"/>
                  </a:schemeClr>
                </a:solidFill>
              </a:rPr>
              <a:t>HO</a:t>
            </a:r>
            <a:r>
              <a:rPr lang="en-US" sz="1600" baseline="-25000" dirty="0" err="1">
                <a:solidFill>
                  <a:schemeClr val="tx2">
                    <a:lumMod val="90000"/>
                  </a:schemeClr>
                </a:solidFill>
              </a:rPr>
              <a:t>x</a:t>
            </a:r>
            <a:r>
              <a:rPr lang="en-US" sz="1600" dirty="0">
                <a:solidFill>
                  <a:schemeClr val="tx2">
                    <a:lumMod val="90000"/>
                  </a:schemeClr>
                </a:solidFill>
              </a:rPr>
              <a:t>-cycle reduced NO</a:t>
            </a:r>
            <a:r>
              <a:rPr lang="en-US" sz="1600" baseline="-25000" dirty="0">
                <a:solidFill>
                  <a:schemeClr val="tx2">
                    <a:lumMod val="90000"/>
                  </a:schemeClr>
                </a:solidFill>
              </a:rPr>
              <a:t>x</a:t>
            </a:r>
            <a:r>
              <a:rPr lang="en-US" sz="1600" dirty="0">
                <a:solidFill>
                  <a:schemeClr val="tx2">
                    <a:lumMod val="90000"/>
                  </a:schemeClr>
                </a:solidFill>
              </a:rPr>
              <a:t> cycling</a:t>
            </a:r>
          </a:p>
          <a:p>
            <a:pPr marL="379854" indent="-285750"/>
            <a:r>
              <a:rPr lang="en-US" sz="1600" dirty="0">
                <a:solidFill>
                  <a:schemeClr val="tx2">
                    <a:lumMod val="90000"/>
                  </a:schemeClr>
                </a:solidFill>
              </a:rPr>
              <a:t>Horizonal advection more pronounced: less ozone reduction in the SH polar vortex, increase in ozone in NH mid and high latitudes: dynamical changes more important</a:t>
            </a:r>
          </a:p>
          <a:p>
            <a:pPr marL="94104" indent="0">
              <a:buNone/>
            </a:pPr>
            <a:r>
              <a:rPr lang="en-US" sz="1600" b="1" dirty="0">
                <a:solidFill>
                  <a:schemeClr val="tx2">
                    <a:lumMod val="90000"/>
                  </a:schemeClr>
                </a:solidFill>
              </a:rPr>
              <a:t>EQ v. 4 point Injection:</a:t>
            </a:r>
          </a:p>
          <a:p>
            <a:pPr marL="379854" indent="-285750"/>
            <a:r>
              <a:rPr lang="en-US" sz="1600" dirty="0">
                <a:solidFill>
                  <a:schemeClr val="tx2">
                    <a:lumMod val="90000"/>
                  </a:schemeClr>
                </a:solidFill>
              </a:rPr>
              <a:t>10% more injection required, larger burden needed to reach same surface temperature targets, aerosol burden more refined in the tropics, strong increase in water vapor</a:t>
            </a:r>
          </a:p>
          <a:p>
            <a:pPr marL="379854" indent="-285750"/>
            <a:r>
              <a:rPr lang="en-US" sz="1600" dirty="0">
                <a:solidFill>
                  <a:schemeClr val="tx2">
                    <a:lumMod val="90000"/>
                  </a:schemeClr>
                </a:solidFill>
              </a:rPr>
              <a:t>Stronger and colder polar vortex, shut-down of the QBO</a:t>
            </a:r>
          </a:p>
          <a:p>
            <a:pPr marL="379854" indent="-285750"/>
            <a:r>
              <a:rPr lang="en-US" sz="1600" dirty="0">
                <a:solidFill>
                  <a:schemeClr val="tx2">
                    <a:lumMod val="90000"/>
                  </a:schemeClr>
                </a:solidFill>
              </a:rPr>
              <a:t>More ozone loss in the polar vortex, strong increase of ozone over mid-latitudes in winter</a:t>
            </a:r>
          </a:p>
          <a:p>
            <a:pPr marL="94104" indent="0">
              <a:buNone/>
            </a:pPr>
            <a:r>
              <a:rPr lang="en-US" sz="1600" b="1" dirty="0">
                <a:solidFill>
                  <a:schemeClr val="bg2"/>
                </a:solidFill>
              </a:rPr>
              <a:t>110L Model:</a:t>
            </a:r>
          </a:p>
          <a:p>
            <a:pPr marL="379854" indent="-285750"/>
            <a:r>
              <a:rPr lang="en-US" sz="1600" dirty="0">
                <a:solidFill>
                  <a:schemeClr val="bg2"/>
                </a:solidFill>
              </a:rPr>
              <a:t>~30% less injection required, reduced effects on water vapor</a:t>
            </a:r>
            <a:endParaRPr lang="en-US" sz="1600" b="1" dirty="0">
              <a:solidFill>
                <a:schemeClr val="bg2"/>
              </a:solidFill>
            </a:endParaRPr>
          </a:p>
          <a:p>
            <a:pPr marL="379854" indent="-285750"/>
            <a:r>
              <a:rPr lang="en-US" sz="1600" dirty="0">
                <a:solidFill>
                  <a:schemeClr val="bg2"/>
                </a:solidFill>
              </a:rPr>
              <a:t>Shift in aerosol distribution-&gt; more ozone loss in opposing hemisphere</a:t>
            </a:r>
            <a:endParaRPr lang="en-US" sz="1600" b="1" dirty="0">
              <a:solidFill>
                <a:schemeClr val="bg2"/>
              </a:solidFill>
            </a:endParaRPr>
          </a:p>
          <a:p>
            <a:pPr marL="94104" indent="0">
              <a:buNone/>
            </a:pPr>
            <a:endParaRPr lang="en-US" sz="1600" dirty="0">
              <a:solidFill>
                <a:schemeClr val="bg2"/>
              </a:solidFill>
            </a:endParaRPr>
          </a:p>
        </p:txBody>
      </p:sp>
    </p:spTree>
    <p:extLst>
      <p:ext uri="{BB962C8B-B14F-4D97-AF65-F5344CB8AC3E}">
        <p14:creationId xmlns:p14="http://schemas.microsoft.com/office/powerpoint/2010/main" val="141248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4" name="Picture 3">
            <a:extLst>
              <a:ext uri="{FF2B5EF4-FFF2-40B4-BE49-F238E27FC236}">
                <a16:creationId xmlns:a16="http://schemas.microsoft.com/office/drawing/2014/main" id="{5174E4C2-9470-1E4D-B472-057741D3BEAA}"/>
              </a:ext>
            </a:extLst>
          </p:cNvPr>
          <p:cNvPicPr>
            <a:picLocks noChangeAspect="1"/>
          </p:cNvPicPr>
          <p:nvPr/>
        </p:nvPicPr>
        <p:blipFill>
          <a:blip r:embed="rId3"/>
          <a:stretch>
            <a:fillRect/>
          </a:stretch>
        </p:blipFill>
        <p:spPr>
          <a:xfrm>
            <a:off x="506548" y="598299"/>
            <a:ext cx="3839219" cy="4026498"/>
          </a:xfrm>
          <a:prstGeom prst="rect">
            <a:avLst/>
          </a:prstGeom>
        </p:spPr>
      </p:pic>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Ozone changes between 2030-39</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5" name="Rectangle 4">
            <a:extLst>
              <a:ext uri="{FF2B5EF4-FFF2-40B4-BE49-F238E27FC236}">
                <a16:creationId xmlns:a16="http://schemas.microsoft.com/office/drawing/2014/main" id="{02E2188F-CEA0-0E4D-B083-B21E1897AAEA}"/>
              </a:ext>
            </a:extLst>
          </p:cNvPr>
          <p:cNvSpPr/>
          <p:nvPr/>
        </p:nvSpPr>
        <p:spPr>
          <a:xfrm>
            <a:off x="4460898" y="1096332"/>
            <a:ext cx="4683102" cy="2472472"/>
          </a:xfrm>
          <a:prstGeom prst="rect">
            <a:avLst/>
          </a:prstGeom>
        </p:spPr>
        <p:txBody>
          <a:bodyPr wrap="square">
            <a:spAutoFit/>
          </a:bodyPr>
          <a:lstStyle/>
          <a:p>
            <a:pPr marL="94104" indent="0">
              <a:buNone/>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Results for 2030-39 (to keep temperatures at 2020 conditions):</a:t>
            </a:r>
          </a:p>
          <a:p>
            <a:pPr marL="94104" indent="0">
              <a:buNone/>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Injections for all scenarios are ~10-15TgSO</a:t>
            </a:r>
            <a:r>
              <a:rPr lang="en-US" sz="1600" baseline="-250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2</a:t>
            </a:r>
          </a:p>
          <a:p>
            <a:pPr marL="94104" indent="0">
              <a:buNone/>
            </a:pPr>
            <a:endParaRPr lang="en-US" sz="1600" baseline="-250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a:p>
            <a:pPr marL="379854" indent="-285750">
              <a:buFont typeface="Arial" panose="020B0604020202020204" pitchFamily="34" charset="0"/>
              <a:buChar char="•"/>
            </a:pPr>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SH Polar Region: </a:t>
            </a: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Oct 24-38% reduction and 5-12% reduction for other seasons</a:t>
            </a:r>
          </a:p>
          <a:p>
            <a:pPr marL="379854" indent="-285750">
              <a:buFont typeface="Arial" panose="020B0604020202020204" pitchFamily="34" charset="0"/>
              <a:buChar char="•"/>
            </a:pPr>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NH Polar Region: </a:t>
            </a: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Jul/Jan 3-8% reduction, Mar/Oct 0-8% reduction </a:t>
            </a:r>
          </a:p>
          <a:p>
            <a:pPr marL="379854" indent="-285750">
              <a:buFont typeface="Arial" panose="020B0604020202020204" pitchFamily="34" charset="0"/>
              <a:buChar char="•"/>
            </a:pPr>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Jan 40-60N: </a:t>
            </a: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+3 to -5% change</a:t>
            </a:r>
          </a:p>
          <a:p>
            <a:pPr marL="379854" indent="-285750">
              <a:buFont typeface="Arial" panose="020B0604020202020204" pitchFamily="34" charset="0"/>
              <a:buChar char="•"/>
            </a:pPr>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Tropics: </a:t>
            </a: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+3 to -3 % change</a:t>
            </a:r>
          </a:p>
        </p:txBody>
      </p:sp>
      <p:sp>
        <p:nvSpPr>
          <p:cNvPr id="8" name="TextBox 7">
            <a:extLst>
              <a:ext uri="{FF2B5EF4-FFF2-40B4-BE49-F238E27FC236}">
                <a16:creationId xmlns:a16="http://schemas.microsoft.com/office/drawing/2014/main" id="{FC159366-B38E-974F-8A78-851ED96AA3C2}"/>
              </a:ext>
            </a:extLst>
          </p:cNvPr>
          <p:cNvSpPr txBox="1"/>
          <p:nvPr/>
        </p:nvSpPr>
        <p:spPr>
          <a:xfrm>
            <a:off x="3302346" y="3301360"/>
            <a:ext cx="914233"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EQ</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110L</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 Placeholder 1">
            <a:extLst>
              <a:ext uri="{FF2B5EF4-FFF2-40B4-BE49-F238E27FC236}">
                <a16:creationId xmlns:a16="http://schemas.microsoft.com/office/drawing/2014/main" id="{F301DA24-73E0-2745-A04E-60425A2993B9}"/>
              </a:ext>
            </a:extLst>
          </p:cNvPr>
          <p:cNvSpPr txBox="1">
            <a:spLocks/>
          </p:cNvSpPr>
          <p:nvPr/>
        </p:nvSpPr>
        <p:spPr>
          <a:xfrm>
            <a:off x="905588" y="927463"/>
            <a:ext cx="1076472" cy="41591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January</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0" name="Text Placeholder 1">
            <a:extLst>
              <a:ext uri="{FF2B5EF4-FFF2-40B4-BE49-F238E27FC236}">
                <a16:creationId xmlns:a16="http://schemas.microsoft.com/office/drawing/2014/main" id="{00E4F467-0FBA-C741-A645-33611186878E}"/>
              </a:ext>
            </a:extLst>
          </p:cNvPr>
          <p:cNvSpPr txBox="1">
            <a:spLocks/>
          </p:cNvSpPr>
          <p:nvPr/>
        </p:nvSpPr>
        <p:spPr>
          <a:xfrm>
            <a:off x="2764110" y="912070"/>
            <a:ext cx="1076472" cy="41591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March</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1" name="Text Placeholder 1">
            <a:extLst>
              <a:ext uri="{FF2B5EF4-FFF2-40B4-BE49-F238E27FC236}">
                <a16:creationId xmlns:a16="http://schemas.microsoft.com/office/drawing/2014/main" id="{72FC9E7D-7B65-5A4A-8F24-1E79DAD4823B}"/>
              </a:ext>
            </a:extLst>
          </p:cNvPr>
          <p:cNvSpPr txBox="1">
            <a:spLocks/>
          </p:cNvSpPr>
          <p:nvPr/>
        </p:nvSpPr>
        <p:spPr>
          <a:xfrm>
            <a:off x="2802479" y="2833275"/>
            <a:ext cx="1076472" cy="26090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October</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2" name="Text Placeholder 1">
            <a:extLst>
              <a:ext uri="{FF2B5EF4-FFF2-40B4-BE49-F238E27FC236}">
                <a16:creationId xmlns:a16="http://schemas.microsoft.com/office/drawing/2014/main" id="{8D921FC2-7993-9A48-9480-B9FFCDFD30A4}"/>
              </a:ext>
            </a:extLst>
          </p:cNvPr>
          <p:cNvSpPr txBox="1">
            <a:spLocks/>
          </p:cNvSpPr>
          <p:nvPr/>
        </p:nvSpPr>
        <p:spPr>
          <a:xfrm>
            <a:off x="905588" y="2867265"/>
            <a:ext cx="1076472" cy="26090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July</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Tree>
    <p:extLst>
      <p:ext uri="{BB962C8B-B14F-4D97-AF65-F5344CB8AC3E}">
        <p14:creationId xmlns:p14="http://schemas.microsoft.com/office/powerpoint/2010/main" val="358006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p:bldP spid="8" grpId="0"/>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D3E8A1-83F8-AC4D-BD1E-9005B3EBAA82}"/>
              </a:ext>
            </a:extLst>
          </p:cNvPr>
          <p:cNvGrpSpPr/>
          <p:nvPr/>
        </p:nvGrpSpPr>
        <p:grpSpPr>
          <a:xfrm>
            <a:off x="346192" y="837418"/>
            <a:ext cx="4225808" cy="2976554"/>
            <a:chOff x="1672915" y="1764757"/>
            <a:chExt cx="6222332" cy="3887696"/>
          </a:xfrm>
        </p:grpSpPr>
        <p:grpSp>
          <p:nvGrpSpPr>
            <p:cNvPr id="7" name="Group 6">
              <a:extLst>
                <a:ext uri="{FF2B5EF4-FFF2-40B4-BE49-F238E27FC236}">
                  <a16:creationId xmlns:a16="http://schemas.microsoft.com/office/drawing/2014/main" id="{6A6E1EFF-FDDF-A745-992B-BB4C8FC597F6}"/>
                </a:ext>
              </a:extLst>
            </p:cNvPr>
            <p:cNvGrpSpPr/>
            <p:nvPr/>
          </p:nvGrpSpPr>
          <p:grpSpPr>
            <a:xfrm>
              <a:off x="1672915" y="1764757"/>
              <a:ext cx="6222332" cy="3887696"/>
              <a:chOff x="1672915" y="1764757"/>
              <a:chExt cx="6222332" cy="3887696"/>
            </a:xfrm>
          </p:grpSpPr>
          <p:pic>
            <p:nvPicPr>
              <p:cNvPr id="11" name="Picture 10">
                <a:extLst>
                  <a:ext uri="{FF2B5EF4-FFF2-40B4-BE49-F238E27FC236}">
                    <a16:creationId xmlns:a16="http://schemas.microsoft.com/office/drawing/2014/main" id="{23D37F83-CCDA-0245-A4FA-3ED46B284601}"/>
                  </a:ext>
                </a:extLst>
              </p:cNvPr>
              <p:cNvPicPr>
                <a:picLocks noChangeAspect="1"/>
              </p:cNvPicPr>
              <p:nvPr/>
            </p:nvPicPr>
            <p:blipFill>
              <a:blip r:embed="rId3"/>
              <a:stretch>
                <a:fillRect/>
              </a:stretch>
            </p:blipFill>
            <p:spPr>
              <a:xfrm>
                <a:off x="1672915" y="1764757"/>
                <a:ext cx="5682704" cy="3874571"/>
              </a:xfrm>
              <a:prstGeom prst="rect">
                <a:avLst/>
              </a:prstGeom>
            </p:spPr>
          </p:pic>
          <p:sp>
            <p:nvSpPr>
              <p:cNvPr id="12" name="TextBox 11">
                <a:extLst>
                  <a:ext uri="{FF2B5EF4-FFF2-40B4-BE49-F238E27FC236}">
                    <a16:creationId xmlns:a16="http://schemas.microsoft.com/office/drawing/2014/main" id="{1E0F9291-E590-1841-86CE-922D2C764388}"/>
                  </a:ext>
                </a:extLst>
              </p:cNvPr>
              <p:cNvSpPr txBox="1"/>
              <p:nvPr/>
            </p:nvSpPr>
            <p:spPr>
              <a:xfrm>
                <a:off x="2705792" y="5310049"/>
                <a:ext cx="529373" cy="342404"/>
              </a:xfrm>
              <a:prstGeom prst="rect">
                <a:avLst/>
              </a:prstGeom>
              <a:noFill/>
            </p:spPr>
            <p:txBody>
              <a:bodyPr wrap="none" rtlCol="0">
                <a:spAutoFit/>
              </a:bodyPr>
              <a:lstStyle/>
              <a:p>
                <a:r>
                  <a:rPr lang="en-US" sz="900" dirty="0"/>
                  <a:t>60</a:t>
                </a:r>
                <a:r>
                  <a:rPr lang="en-US" sz="900" baseline="30000" dirty="0"/>
                  <a:t>o</a:t>
                </a:r>
              </a:p>
            </p:txBody>
          </p:sp>
          <p:sp>
            <p:nvSpPr>
              <p:cNvPr id="13" name="TextBox 12">
                <a:extLst>
                  <a:ext uri="{FF2B5EF4-FFF2-40B4-BE49-F238E27FC236}">
                    <a16:creationId xmlns:a16="http://schemas.microsoft.com/office/drawing/2014/main" id="{DCCEAF06-E401-9F4A-89E7-F9CD5121F18D}"/>
                  </a:ext>
                </a:extLst>
              </p:cNvPr>
              <p:cNvSpPr txBox="1"/>
              <p:nvPr/>
            </p:nvSpPr>
            <p:spPr>
              <a:xfrm>
                <a:off x="6154283" y="5308249"/>
                <a:ext cx="529373" cy="342404"/>
              </a:xfrm>
              <a:prstGeom prst="rect">
                <a:avLst/>
              </a:prstGeom>
              <a:noFill/>
            </p:spPr>
            <p:txBody>
              <a:bodyPr wrap="none" rtlCol="0">
                <a:spAutoFit/>
              </a:bodyPr>
              <a:lstStyle/>
              <a:p>
                <a:r>
                  <a:rPr lang="en-US" sz="900" dirty="0"/>
                  <a:t>60</a:t>
                </a:r>
                <a:r>
                  <a:rPr lang="en-US" sz="900" baseline="30000" dirty="0"/>
                  <a:t>o</a:t>
                </a:r>
              </a:p>
            </p:txBody>
          </p:sp>
          <p:sp>
            <p:nvSpPr>
              <p:cNvPr id="14" name="TextBox 13">
                <a:extLst>
                  <a:ext uri="{FF2B5EF4-FFF2-40B4-BE49-F238E27FC236}">
                    <a16:creationId xmlns:a16="http://schemas.microsoft.com/office/drawing/2014/main" id="{6ED1E517-7D65-D447-8B77-E095FAD5BAB9}"/>
                  </a:ext>
                </a:extLst>
              </p:cNvPr>
              <p:cNvSpPr txBox="1"/>
              <p:nvPr/>
            </p:nvSpPr>
            <p:spPr>
              <a:xfrm>
                <a:off x="3547744" y="5299379"/>
                <a:ext cx="529373" cy="342404"/>
              </a:xfrm>
              <a:prstGeom prst="rect">
                <a:avLst/>
              </a:prstGeom>
              <a:noFill/>
            </p:spPr>
            <p:txBody>
              <a:bodyPr wrap="none" rtlCol="0">
                <a:spAutoFit/>
              </a:bodyPr>
              <a:lstStyle/>
              <a:p>
                <a:r>
                  <a:rPr lang="en-US" sz="900" dirty="0"/>
                  <a:t>30</a:t>
                </a:r>
                <a:r>
                  <a:rPr lang="en-US" sz="900" baseline="30000" dirty="0"/>
                  <a:t>o</a:t>
                </a:r>
              </a:p>
            </p:txBody>
          </p:sp>
          <p:sp>
            <p:nvSpPr>
              <p:cNvPr id="15" name="TextBox 14">
                <a:extLst>
                  <a:ext uri="{FF2B5EF4-FFF2-40B4-BE49-F238E27FC236}">
                    <a16:creationId xmlns:a16="http://schemas.microsoft.com/office/drawing/2014/main" id="{14289924-6E14-7D4F-BE72-30C185837CA5}"/>
                  </a:ext>
                </a:extLst>
              </p:cNvPr>
              <p:cNvSpPr txBox="1"/>
              <p:nvPr/>
            </p:nvSpPr>
            <p:spPr>
              <a:xfrm>
                <a:off x="5291795" y="5308350"/>
                <a:ext cx="529373" cy="342404"/>
              </a:xfrm>
              <a:prstGeom prst="rect">
                <a:avLst/>
              </a:prstGeom>
              <a:noFill/>
            </p:spPr>
            <p:txBody>
              <a:bodyPr wrap="none" rtlCol="0">
                <a:spAutoFit/>
              </a:bodyPr>
              <a:lstStyle/>
              <a:p>
                <a:r>
                  <a:rPr lang="en-US" sz="900" dirty="0"/>
                  <a:t>30</a:t>
                </a:r>
                <a:r>
                  <a:rPr lang="en-US" sz="900" baseline="30000" dirty="0"/>
                  <a:t>o</a:t>
                </a:r>
              </a:p>
            </p:txBody>
          </p:sp>
          <p:sp>
            <p:nvSpPr>
              <p:cNvPr id="16" name="TextBox 15">
                <a:extLst>
                  <a:ext uri="{FF2B5EF4-FFF2-40B4-BE49-F238E27FC236}">
                    <a16:creationId xmlns:a16="http://schemas.microsoft.com/office/drawing/2014/main" id="{01B1C3D0-25C3-2B43-B645-A5464A96B0F5}"/>
                  </a:ext>
                </a:extLst>
              </p:cNvPr>
              <p:cNvSpPr txBox="1"/>
              <p:nvPr/>
            </p:nvSpPr>
            <p:spPr>
              <a:xfrm>
                <a:off x="7119039" y="4505917"/>
                <a:ext cx="741407" cy="342404"/>
              </a:xfrm>
              <a:prstGeom prst="rect">
                <a:avLst/>
              </a:prstGeom>
              <a:noFill/>
            </p:spPr>
            <p:txBody>
              <a:bodyPr wrap="none" rtlCol="0">
                <a:spAutoFit/>
              </a:bodyPr>
              <a:lstStyle/>
              <a:p>
                <a:r>
                  <a:rPr lang="en-US" sz="900" dirty="0"/>
                  <a:t>10 km</a:t>
                </a:r>
                <a:endParaRPr lang="en-US" sz="900" baseline="30000" dirty="0"/>
              </a:p>
            </p:txBody>
          </p:sp>
          <p:sp>
            <p:nvSpPr>
              <p:cNvPr id="17" name="TextBox 16">
                <a:extLst>
                  <a:ext uri="{FF2B5EF4-FFF2-40B4-BE49-F238E27FC236}">
                    <a16:creationId xmlns:a16="http://schemas.microsoft.com/office/drawing/2014/main" id="{C23DA8DB-3DFB-9449-85BF-0890A313514D}"/>
                  </a:ext>
                </a:extLst>
              </p:cNvPr>
              <p:cNvSpPr txBox="1"/>
              <p:nvPr/>
            </p:nvSpPr>
            <p:spPr>
              <a:xfrm>
                <a:off x="7142557" y="1935251"/>
                <a:ext cx="741407" cy="342404"/>
              </a:xfrm>
              <a:prstGeom prst="rect">
                <a:avLst/>
              </a:prstGeom>
              <a:noFill/>
            </p:spPr>
            <p:txBody>
              <a:bodyPr wrap="none" rtlCol="0">
                <a:spAutoFit/>
              </a:bodyPr>
              <a:lstStyle/>
              <a:p>
                <a:r>
                  <a:rPr lang="en-US" sz="900" dirty="0"/>
                  <a:t>50 km</a:t>
                </a:r>
                <a:endParaRPr lang="en-US" sz="900" baseline="30000" dirty="0"/>
              </a:p>
            </p:txBody>
          </p:sp>
          <p:sp>
            <p:nvSpPr>
              <p:cNvPr id="18" name="TextBox 17">
                <a:extLst>
                  <a:ext uri="{FF2B5EF4-FFF2-40B4-BE49-F238E27FC236}">
                    <a16:creationId xmlns:a16="http://schemas.microsoft.com/office/drawing/2014/main" id="{C49A26B8-DE51-F148-832D-4305BCFE6677}"/>
                  </a:ext>
                </a:extLst>
              </p:cNvPr>
              <p:cNvSpPr txBox="1"/>
              <p:nvPr/>
            </p:nvSpPr>
            <p:spPr>
              <a:xfrm>
                <a:off x="7153840" y="3438727"/>
                <a:ext cx="741407" cy="342404"/>
              </a:xfrm>
              <a:prstGeom prst="rect">
                <a:avLst/>
              </a:prstGeom>
              <a:noFill/>
            </p:spPr>
            <p:txBody>
              <a:bodyPr wrap="none" rtlCol="0">
                <a:spAutoFit/>
              </a:bodyPr>
              <a:lstStyle/>
              <a:p>
                <a:r>
                  <a:rPr lang="en-US" sz="900" dirty="0"/>
                  <a:t>25 km</a:t>
                </a:r>
                <a:endParaRPr lang="en-US" sz="900" baseline="30000" dirty="0"/>
              </a:p>
            </p:txBody>
          </p:sp>
          <p:sp>
            <p:nvSpPr>
              <p:cNvPr id="19" name="TextBox 18">
                <a:extLst>
                  <a:ext uri="{FF2B5EF4-FFF2-40B4-BE49-F238E27FC236}">
                    <a16:creationId xmlns:a16="http://schemas.microsoft.com/office/drawing/2014/main" id="{6211E785-91E6-2D46-ADA5-3C68E3B0C916}"/>
                  </a:ext>
                </a:extLst>
              </p:cNvPr>
              <p:cNvSpPr txBox="1"/>
              <p:nvPr/>
            </p:nvSpPr>
            <p:spPr>
              <a:xfrm>
                <a:off x="7132851" y="3859541"/>
                <a:ext cx="741407" cy="342404"/>
              </a:xfrm>
              <a:prstGeom prst="rect">
                <a:avLst/>
              </a:prstGeom>
              <a:noFill/>
            </p:spPr>
            <p:txBody>
              <a:bodyPr wrap="none" rtlCol="0">
                <a:spAutoFit/>
              </a:bodyPr>
              <a:lstStyle/>
              <a:p>
                <a:r>
                  <a:rPr lang="en-US" sz="900" dirty="0"/>
                  <a:t>20 km</a:t>
                </a:r>
                <a:endParaRPr lang="en-US" sz="900" baseline="30000" dirty="0"/>
              </a:p>
            </p:txBody>
          </p:sp>
        </p:grpSp>
        <p:cxnSp>
          <p:nvCxnSpPr>
            <p:cNvPr id="8" name="Straight Connector 7">
              <a:extLst>
                <a:ext uri="{FF2B5EF4-FFF2-40B4-BE49-F238E27FC236}">
                  <a16:creationId xmlns:a16="http://schemas.microsoft.com/office/drawing/2014/main" id="{80862847-BF70-F34D-BB6D-04D31CEB85A0}"/>
                </a:ext>
              </a:extLst>
            </p:cNvPr>
            <p:cNvCxnSpPr/>
            <p:nvPr/>
          </p:nvCxnSpPr>
          <p:spPr>
            <a:xfrm>
              <a:off x="2053998" y="3620060"/>
              <a:ext cx="5118024" cy="0"/>
            </a:xfrm>
            <a:prstGeom prst="line">
              <a:avLst/>
            </a:prstGeom>
            <a:ln w="12700">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BCE9A14-ED3A-0942-9165-93856D3504EB}"/>
                </a:ext>
              </a:extLst>
            </p:cNvPr>
            <p:cNvCxnSpPr/>
            <p:nvPr/>
          </p:nvCxnSpPr>
          <p:spPr>
            <a:xfrm>
              <a:off x="2065278" y="3986269"/>
              <a:ext cx="5118024" cy="0"/>
            </a:xfrm>
            <a:prstGeom prst="line">
              <a:avLst/>
            </a:prstGeom>
            <a:ln w="12700">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F910F3B-5163-B546-BC3B-9FD2DDE44C76}"/>
                </a:ext>
              </a:extLst>
            </p:cNvPr>
            <p:cNvCxnSpPr/>
            <p:nvPr/>
          </p:nvCxnSpPr>
          <p:spPr>
            <a:xfrm>
              <a:off x="2060878" y="4685340"/>
              <a:ext cx="5118024" cy="0"/>
            </a:xfrm>
            <a:prstGeom prst="line">
              <a:avLst/>
            </a:prstGeom>
            <a:ln w="12700">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grpSp>
      <p:sp>
        <p:nvSpPr>
          <p:cNvPr id="27" name="Rectangle 26">
            <a:extLst>
              <a:ext uri="{FF2B5EF4-FFF2-40B4-BE49-F238E27FC236}">
                <a16:creationId xmlns:a16="http://schemas.microsoft.com/office/drawing/2014/main" id="{1FA6F301-812C-A742-B7FE-CAED2C6491A3}"/>
              </a:ext>
            </a:extLst>
          </p:cNvPr>
          <p:cNvSpPr/>
          <p:nvPr/>
        </p:nvSpPr>
        <p:spPr>
          <a:xfrm>
            <a:off x="0" y="0"/>
            <a:ext cx="9144000" cy="486479"/>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Google Shape;141;p36">
            <a:extLst>
              <a:ext uri="{FF2B5EF4-FFF2-40B4-BE49-F238E27FC236}">
                <a16:creationId xmlns:a16="http://schemas.microsoft.com/office/drawing/2014/main" id="{2E6F93CD-738B-CF44-8745-58DD204F3EC2}"/>
              </a:ext>
            </a:extLst>
          </p:cNvPr>
          <p:cNvSpPr txBox="1">
            <a:spLocks noGrp="1"/>
          </p:cNvSpPr>
          <p:nvPr>
            <p:ph type="title"/>
          </p:nvPr>
        </p:nvSpPr>
        <p:spPr>
          <a:xfrm>
            <a:off x="457200" y="71699"/>
            <a:ext cx="8229600" cy="399445"/>
          </a:xfrm>
          <a:prstGeom prst="rect">
            <a:avLst/>
          </a:prstGeom>
          <a:noFill/>
          <a:ln>
            <a:noFill/>
          </a:ln>
        </p:spPr>
        <p:txBody>
          <a:bodyPr spcFirstLastPara="1" wrap="square" lIns="91425" tIns="45700" rIns="91425" bIns="45700" anchor="b" anchorCtr="0">
            <a:noAutofit/>
          </a:bodyPr>
          <a:lstStyle/>
          <a:p>
            <a:pPr lvl="0"/>
            <a:r>
              <a:rPr lang="en-US" sz="2400" dirty="0">
                <a:solidFill>
                  <a:schemeClr val="bg1"/>
                </a:solidFill>
              </a:rPr>
              <a:t>Effects of Geoengineering on Stratospheric Ozone</a:t>
            </a:r>
            <a:endParaRPr sz="2400" dirty="0">
              <a:solidFill>
                <a:schemeClr val="bg1"/>
              </a:solidFill>
            </a:endParaRPr>
          </a:p>
        </p:txBody>
      </p:sp>
      <p:sp>
        <p:nvSpPr>
          <p:cNvPr id="4" name="Rectangle 3">
            <a:extLst>
              <a:ext uri="{FF2B5EF4-FFF2-40B4-BE49-F238E27FC236}">
                <a16:creationId xmlns:a16="http://schemas.microsoft.com/office/drawing/2014/main" id="{4A173E28-E8BD-3F4E-B9D3-21100BB19768}"/>
              </a:ext>
            </a:extLst>
          </p:cNvPr>
          <p:cNvSpPr/>
          <p:nvPr/>
        </p:nvSpPr>
        <p:spPr>
          <a:xfrm>
            <a:off x="1401868" y="655544"/>
            <a:ext cx="2341200" cy="307777"/>
          </a:xfrm>
          <a:prstGeom prst="rect">
            <a:avLst/>
          </a:prstGeom>
        </p:spPr>
        <p:txBody>
          <a:bodyPr wrap="square">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Stratospheric Ozone</a:t>
            </a:r>
          </a:p>
        </p:txBody>
      </p:sp>
      <p:sp>
        <p:nvSpPr>
          <p:cNvPr id="21" name="Rectangle 20">
            <a:extLst>
              <a:ext uri="{FF2B5EF4-FFF2-40B4-BE49-F238E27FC236}">
                <a16:creationId xmlns:a16="http://schemas.microsoft.com/office/drawing/2014/main" id="{F860AAFE-AAE9-4F43-812F-591676C691B6}"/>
              </a:ext>
            </a:extLst>
          </p:cNvPr>
          <p:cNvSpPr/>
          <p:nvPr/>
        </p:nvSpPr>
        <p:spPr>
          <a:xfrm>
            <a:off x="225943" y="3831908"/>
            <a:ext cx="4331803" cy="738664"/>
          </a:xfrm>
          <a:prstGeom prst="rect">
            <a:avLst/>
          </a:prstGeom>
        </p:spPr>
        <p:txBody>
          <a:bodyPr wrap="square">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Sulfate Aerosols: </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Changes net chemical ozone production</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Changes in temperatures and transport</a:t>
            </a:r>
          </a:p>
        </p:txBody>
      </p:sp>
      <p:grpSp>
        <p:nvGrpSpPr>
          <p:cNvPr id="25" name="Group 24">
            <a:extLst>
              <a:ext uri="{FF2B5EF4-FFF2-40B4-BE49-F238E27FC236}">
                <a16:creationId xmlns:a16="http://schemas.microsoft.com/office/drawing/2014/main" id="{3A884ED5-1CF4-BA49-8981-A6028C5CE485}"/>
              </a:ext>
            </a:extLst>
          </p:cNvPr>
          <p:cNvGrpSpPr/>
          <p:nvPr/>
        </p:nvGrpSpPr>
        <p:grpSpPr>
          <a:xfrm>
            <a:off x="4464326" y="801580"/>
            <a:ext cx="4731576" cy="3843668"/>
            <a:chOff x="4737740" y="1572644"/>
            <a:chExt cx="4548206" cy="4059276"/>
          </a:xfrm>
        </p:grpSpPr>
        <p:sp>
          <p:nvSpPr>
            <p:cNvPr id="26" name="Text Box 5">
              <a:extLst>
                <a:ext uri="{FF2B5EF4-FFF2-40B4-BE49-F238E27FC236}">
                  <a16:creationId xmlns:a16="http://schemas.microsoft.com/office/drawing/2014/main" id="{C65321DA-0667-8543-87BC-744AEF90D34B}"/>
                </a:ext>
              </a:extLst>
            </p:cNvPr>
            <p:cNvSpPr txBox="1">
              <a:spLocks noChangeArrowheads="1"/>
            </p:cNvSpPr>
            <p:nvPr/>
          </p:nvSpPr>
          <p:spPr bwMode="auto">
            <a:xfrm>
              <a:off x="5247398" y="2429205"/>
              <a:ext cx="594655" cy="325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dirty="0">
                  <a:solidFill>
                    <a:srgbClr val="000000"/>
                  </a:solidFill>
                  <a:latin typeface="Calibri" charset="0"/>
                </a:rPr>
                <a:t>HCl</a:t>
              </a:r>
            </a:p>
          </p:txBody>
        </p:sp>
        <p:sp>
          <p:nvSpPr>
            <p:cNvPr id="28" name="Line 6">
              <a:extLst>
                <a:ext uri="{FF2B5EF4-FFF2-40B4-BE49-F238E27FC236}">
                  <a16:creationId xmlns:a16="http://schemas.microsoft.com/office/drawing/2014/main" id="{817BEEB7-F3E3-3D49-94A7-22A654822CFD}"/>
                </a:ext>
              </a:extLst>
            </p:cNvPr>
            <p:cNvSpPr>
              <a:spLocks noChangeShapeType="1"/>
            </p:cNvSpPr>
            <p:nvPr/>
          </p:nvSpPr>
          <p:spPr bwMode="auto">
            <a:xfrm>
              <a:off x="5899202" y="2657804"/>
              <a:ext cx="2857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051" dirty="0"/>
            </a:p>
          </p:txBody>
        </p:sp>
        <p:sp>
          <p:nvSpPr>
            <p:cNvPr id="31" name="Text Box 7">
              <a:extLst>
                <a:ext uri="{FF2B5EF4-FFF2-40B4-BE49-F238E27FC236}">
                  <a16:creationId xmlns:a16="http://schemas.microsoft.com/office/drawing/2014/main" id="{DBD7C9E1-AE5F-FA40-BAA8-2535A50757E3}"/>
                </a:ext>
              </a:extLst>
            </p:cNvPr>
            <p:cNvSpPr txBox="1">
              <a:spLocks noChangeArrowheads="1"/>
            </p:cNvSpPr>
            <p:nvPr/>
          </p:nvSpPr>
          <p:spPr bwMode="auto">
            <a:xfrm>
              <a:off x="7499402" y="2716145"/>
              <a:ext cx="598121" cy="325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dirty="0">
                  <a:solidFill>
                    <a:srgbClr val="000000"/>
                  </a:solidFill>
                  <a:latin typeface="Calibri" charset="0"/>
                </a:rPr>
                <a:t>HOCl</a:t>
              </a:r>
            </a:p>
          </p:txBody>
        </p:sp>
        <p:sp>
          <p:nvSpPr>
            <p:cNvPr id="32" name="Line 9">
              <a:extLst>
                <a:ext uri="{FF2B5EF4-FFF2-40B4-BE49-F238E27FC236}">
                  <a16:creationId xmlns:a16="http://schemas.microsoft.com/office/drawing/2014/main" id="{29C28874-E5BE-6B40-814F-9EEC8A609F04}"/>
                </a:ext>
              </a:extLst>
            </p:cNvPr>
            <p:cNvSpPr>
              <a:spLocks noChangeShapeType="1"/>
            </p:cNvSpPr>
            <p:nvPr/>
          </p:nvSpPr>
          <p:spPr bwMode="auto">
            <a:xfrm>
              <a:off x="7213652" y="2657804"/>
              <a:ext cx="2857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051" dirty="0"/>
            </a:p>
          </p:txBody>
        </p:sp>
        <p:grpSp>
          <p:nvGrpSpPr>
            <p:cNvPr id="37" name="Group 13">
              <a:extLst>
                <a:ext uri="{FF2B5EF4-FFF2-40B4-BE49-F238E27FC236}">
                  <a16:creationId xmlns:a16="http://schemas.microsoft.com/office/drawing/2014/main" id="{8F45548C-9928-6946-8EB3-4ADF1F0101E0}"/>
                </a:ext>
              </a:extLst>
            </p:cNvPr>
            <p:cNvGrpSpPr>
              <a:grpSpLocks/>
            </p:cNvGrpSpPr>
            <p:nvPr/>
          </p:nvGrpSpPr>
          <p:grpSpPr bwMode="auto">
            <a:xfrm>
              <a:off x="6242102" y="2226793"/>
              <a:ext cx="1047750" cy="806052"/>
              <a:chOff x="816" y="2182"/>
              <a:chExt cx="880" cy="677"/>
            </a:xfrm>
          </p:grpSpPr>
          <p:sp>
            <p:nvSpPr>
              <p:cNvPr id="77" name="Text Box 14">
                <a:extLst>
                  <a:ext uri="{FF2B5EF4-FFF2-40B4-BE49-F238E27FC236}">
                    <a16:creationId xmlns:a16="http://schemas.microsoft.com/office/drawing/2014/main" id="{83C66132-0559-E043-B5C0-EC1F0343E434}"/>
                  </a:ext>
                </a:extLst>
              </p:cNvPr>
              <p:cNvSpPr txBox="1">
                <a:spLocks noChangeArrowheads="1"/>
              </p:cNvSpPr>
              <p:nvPr/>
            </p:nvSpPr>
            <p:spPr bwMode="auto">
              <a:xfrm>
                <a:off x="912" y="2544"/>
                <a:ext cx="288" cy="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75" dirty="0">
                    <a:latin typeface="Calibri" charset="0"/>
                  </a:rPr>
                  <a:t>NAT</a:t>
                </a:r>
              </a:p>
            </p:txBody>
          </p:sp>
          <p:sp>
            <p:nvSpPr>
              <p:cNvPr id="78" name="Text Box 15">
                <a:extLst>
                  <a:ext uri="{FF2B5EF4-FFF2-40B4-BE49-F238E27FC236}">
                    <a16:creationId xmlns:a16="http://schemas.microsoft.com/office/drawing/2014/main" id="{10F1C891-FB6D-E74D-B893-F5DE83AD6A6D}"/>
                  </a:ext>
                </a:extLst>
              </p:cNvPr>
              <p:cNvSpPr txBox="1">
                <a:spLocks noChangeArrowheads="1"/>
              </p:cNvSpPr>
              <p:nvPr/>
            </p:nvSpPr>
            <p:spPr bwMode="auto">
              <a:xfrm>
                <a:off x="1104" y="2182"/>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9" name="Text Box 16">
                <a:extLst>
                  <a:ext uri="{FF2B5EF4-FFF2-40B4-BE49-F238E27FC236}">
                    <a16:creationId xmlns:a16="http://schemas.microsoft.com/office/drawing/2014/main" id="{F3966E7C-E781-1D49-B721-48E192B6DC07}"/>
                  </a:ext>
                </a:extLst>
              </p:cNvPr>
              <p:cNvSpPr txBox="1">
                <a:spLocks noChangeArrowheads="1"/>
              </p:cNvSpPr>
              <p:nvPr/>
            </p:nvSpPr>
            <p:spPr bwMode="auto">
              <a:xfrm>
                <a:off x="960" y="2304"/>
                <a:ext cx="244" cy="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75" dirty="0">
                    <a:latin typeface="Calibri" charset="0"/>
                  </a:rPr>
                  <a:t>NAT</a:t>
                </a:r>
              </a:p>
            </p:txBody>
          </p:sp>
          <p:sp>
            <p:nvSpPr>
              <p:cNvPr id="80" name="Text Box 17">
                <a:extLst>
                  <a:ext uri="{FF2B5EF4-FFF2-40B4-BE49-F238E27FC236}">
                    <a16:creationId xmlns:a16="http://schemas.microsoft.com/office/drawing/2014/main" id="{039BE8E9-4B65-1149-A4EB-774EA66FDF3E}"/>
                  </a:ext>
                </a:extLst>
              </p:cNvPr>
              <p:cNvSpPr txBox="1">
                <a:spLocks noChangeArrowheads="1"/>
              </p:cNvSpPr>
              <p:nvPr/>
            </p:nvSpPr>
            <p:spPr bwMode="auto">
              <a:xfrm>
                <a:off x="1296" y="2278"/>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1" name="Text Box 18">
                <a:extLst>
                  <a:ext uri="{FF2B5EF4-FFF2-40B4-BE49-F238E27FC236}">
                    <a16:creationId xmlns:a16="http://schemas.microsoft.com/office/drawing/2014/main" id="{36B467E4-DDC0-504D-B817-1A91382C366F}"/>
                  </a:ext>
                </a:extLst>
              </p:cNvPr>
              <p:cNvSpPr txBox="1">
                <a:spLocks noChangeArrowheads="1"/>
              </p:cNvSpPr>
              <p:nvPr/>
            </p:nvSpPr>
            <p:spPr bwMode="auto">
              <a:xfrm>
                <a:off x="1344" y="2710"/>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2" name="Text Box 19">
                <a:extLst>
                  <a:ext uri="{FF2B5EF4-FFF2-40B4-BE49-F238E27FC236}">
                    <a16:creationId xmlns:a16="http://schemas.microsoft.com/office/drawing/2014/main" id="{3A8501CB-1D58-9142-9B54-9978D3E92243}"/>
                  </a:ext>
                </a:extLst>
              </p:cNvPr>
              <p:cNvSpPr txBox="1">
                <a:spLocks noChangeArrowheads="1"/>
              </p:cNvSpPr>
              <p:nvPr/>
            </p:nvSpPr>
            <p:spPr bwMode="auto">
              <a:xfrm>
                <a:off x="1296" y="2400"/>
                <a:ext cx="244" cy="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75" dirty="0">
                    <a:latin typeface="Calibri" charset="0"/>
                  </a:rPr>
                  <a:t>NAT</a:t>
                </a:r>
              </a:p>
            </p:txBody>
          </p:sp>
          <p:sp>
            <p:nvSpPr>
              <p:cNvPr id="83" name="Text Box 20">
                <a:extLst>
                  <a:ext uri="{FF2B5EF4-FFF2-40B4-BE49-F238E27FC236}">
                    <a16:creationId xmlns:a16="http://schemas.microsoft.com/office/drawing/2014/main" id="{C502E70E-51A0-4C48-8193-F2A346062A16}"/>
                  </a:ext>
                </a:extLst>
              </p:cNvPr>
              <p:cNvSpPr txBox="1">
                <a:spLocks noChangeArrowheads="1"/>
              </p:cNvSpPr>
              <p:nvPr/>
            </p:nvSpPr>
            <p:spPr bwMode="auto">
              <a:xfrm>
                <a:off x="816" y="2256"/>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4" name="Text Box 21">
                <a:extLst>
                  <a:ext uri="{FF2B5EF4-FFF2-40B4-BE49-F238E27FC236}">
                    <a16:creationId xmlns:a16="http://schemas.microsoft.com/office/drawing/2014/main" id="{76D0E7B5-AA19-0B44-8EDD-DC76FB0D90F8}"/>
                  </a:ext>
                </a:extLst>
              </p:cNvPr>
              <p:cNvSpPr txBox="1">
                <a:spLocks noChangeArrowheads="1"/>
              </p:cNvSpPr>
              <p:nvPr/>
            </p:nvSpPr>
            <p:spPr bwMode="auto">
              <a:xfrm flipV="1">
                <a:off x="1056" y="2620"/>
                <a:ext cx="256"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5" name="Text Box 22">
                <a:extLst>
                  <a:ext uri="{FF2B5EF4-FFF2-40B4-BE49-F238E27FC236}">
                    <a16:creationId xmlns:a16="http://schemas.microsoft.com/office/drawing/2014/main" id="{F7B08B71-EEB4-5B48-9293-A08DE000BDFF}"/>
                  </a:ext>
                </a:extLst>
              </p:cNvPr>
              <p:cNvSpPr txBox="1">
                <a:spLocks noChangeArrowheads="1"/>
              </p:cNvSpPr>
              <p:nvPr/>
            </p:nvSpPr>
            <p:spPr bwMode="auto">
              <a:xfrm>
                <a:off x="1152" y="2374"/>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6" name="Text Box 23">
                <a:extLst>
                  <a:ext uri="{FF2B5EF4-FFF2-40B4-BE49-F238E27FC236}">
                    <a16:creationId xmlns:a16="http://schemas.microsoft.com/office/drawing/2014/main" id="{466758F9-FE62-0A47-A6A2-37C0B8891839}"/>
                  </a:ext>
                </a:extLst>
              </p:cNvPr>
              <p:cNvSpPr txBox="1">
                <a:spLocks noChangeArrowheads="1"/>
              </p:cNvSpPr>
              <p:nvPr/>
            </p:nvSpPr>
            <p:spPr bwMode="auto">
              <a:xfrm>
                <a:off x="1344" y="2496"/>
                <a:ext cx="209"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7" name="Text Box 24">
                <a:extLst>
                  <a:ext uri="{FF2B5EF4-FFF2-40B4-BE49-F238E27FC236}">
                    <a16:creationId xmlns:a16="http://schemas.microsoft.com/office/drawing/2014/main" id="{612C3BE9-B36E-6844-9E74-2DED80C551CF}"/>
                  </a:ext>
                </a:extLst>
              </p:cNvPr>
              <p:cNvSpPr txBox="1">
                <a:spLocks noChangeArrowheads="1"/>
              </p:cNvSpPr>
              <p:nvPr/>
            </p:nvSpPr>
            <p:spPr bwMode="auto">
              <a:xfrm>
                <a:off x="816" y="2448"/>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8" name="Text Box 25">
                <a:extLst>
                  <a:ext uri="{FF2B5EF4-FFF2-40B4-BE49-F238E27FC236}">
                    <a16:creationId xmlns:a16="http://schemas.microsoft.com/office/drawing/2014/main" id="{58795B22-4D21-B84C-9ED0-F548E9D86DFA}"/>
                  </a:ext>
                </a:extLst>
              </p:cNvPr>
              <p:cNvSpPr txBox="1">
                <a:spLocks noChangeArrowheads="1"/>
              </p:cNvSpPr>
              <p:nvPr/>
            </p:nvSpPr>
            <p:spPr bwMode="auto">
              <a:xfrm>
                <a:off x="1008" y="2470"/>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89" name="Text Box 26">
                <a:extLst>
                  <a:ext uri="{FF2B5EF4-FFF2-40B4-BE49-F238E27FC236}">
                    <a16:creationId xmlns:a16="http://schemas.microsoft.com/office/drawing/2014/main" id="{3D775153-417F-EB4F-99C1-F48DBE1C4B30}"/>
                  </a:ext>
                </a:extLst>
              </p:cNvPr>
              <p:cNvSpPr txBox="1">
                <a:spLocks noChangeArrowheads="1"/>
              </p:cNvSpPr>
              <p:nvPr/>
            </p:nvSpPr>
            <p:spPr bwMode="auto">
              <a:xfrm>
                <a:off x="1392" y="2182"/>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90" name="Text Box 27">
                <a:extLst>
                  <a:ext uri="{FF2B5EF4-FFF2-40B4-BE49-F238E27FC236}">
                    <a16:creationId xmlns:a16="http://schemas.microsoft.com/office/drawing/2014/main" id="{0F1D0235-A0AD-EA43-A965-F1EA6A259D25}"/>
                  </a:ext>
                </a:extLst>
              </p:cNvPr>
              <p:cNvSpPr txBox="1">
                <a:spLocks noChangeArrowheads="1"/>
              </p:cNvSpPr>
              <p:nvPr/>
            </p:nvSpPr>
            <p:spPr bwMode="auto">
              <a:xfrm>
                <a:off x="1488" y="2400"/>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91" name="Text Box 28">
                <a:extLst>
                  <a:ext uri="{FF2B5EF4-FFF2-40B4-BE49-F238E27FC236}">
                    <a16:creationId xmlns:a16="http://schemas.microsoft.com/office/drawing/2014/main" id="{4329C76D-4EA9-8545-833E-1515286A4128}"/>
                  </a:ext>
                </a:extLst>
              </p:cNvPr>
              <p:cNvSpPr txBox="1">
                <a:spLocks noChangeArrowheads="1"/>
              </p:cNvSpPr>
              <p:nvPr/>
            </p:nvSpPr>
            <p:spPr bwMode="auto">
              <a:xfrm>
                <a:off x="1200" y="2544"/>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92" name="Text Box 29">
                <a:extLst>
                  <a:ext uri="{FF2B5EF4-FFF2-40B4-BE49-F238E27FC236}">
                    <a16:creationId xmlns:a16="http://schemas.microsoft.com/office/drawing/2014/main" id="{23ABCF0A-9126-C74F-8801-BAA926D787AD}"/>
                  </a:ext>
                </a:extLst>
              </p:cNvPr>
              <p:cNvSpPr txBox="1">
                <a:spLocks noChangeArrowheads="1"/>
              </p:cNvSpPr>
              <p:nvPr/>
            </p:nvSpPr>
            <p:spPr bwMode="auto">
              <a:xfrm>
                <a:off x="1440" y="2592"/>
                <a:ext cx="256"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93" name="Text Box 30">
                <a:extLst>
                  <a:ext uri="{FF2B5EF4-FFF2-40B4-BE49-F238E27FC236}">
                    <a16:creationId xmlns:a16="http://schemas.microsoft.com/office/drawing/2014/main" id="{294F2375-CA5A-ED49-B82E-5F10A1D0FEDA}"/>
                  </a:ext>
                </a:extLst>
              </p:cNvPr>
              <p:cNvSpPr txBox="1">
                <a:spLocks noChangeArrowheads="1"/>
              </p:cNvSpPr>
              <p:nvPr/>
            </p:nvSpPr>
            <p:spPr bwMode="auto">
              <a:xfrm>
                <a:off x="1200" y="2736"/>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94" name="Text Box 31">
                <a:extLst>
                  <a:ext uri="{FF2B5EF4-FFF2-40B4-BE49-F238E27FC236}">
                    <a16:creationId xmlns:a16="http://schemas.microsoft.com/office/drawing/2014/main" id="{15C24A6A-8C4F-FC49-B8B1-63FB75C2CC61}"/>
                  </a:ext>
                </a:extLst>
              </p:cNvPr>
              <p:cNvSpPr txBox="1">
                <a:spLocks noChangeArrowheads="1"/>
              </p:cNvSpPr>
              <p:nvPr/>
            </p:nvSpPr>
            <p:spPr bwMode="auto">
              <a:xfrm>
                <a:off x="960" y="2736"/>
                <a:ext cx="19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grpSp>
        <p:sp>
          <p:nvSpPr>
            <p:cNvPr id="38" name="Text Box 32">
              <a:extLst>
                <a:ext uri="{FF2B5EF4-FFF2-40B4-BE49-F238E27FC236}">
                  <a16:creationId xmlns:a16="http://schemas.microsoft.com/office/drawing/2014/main" id="{1A368659-95A7-3249-9973-F9C604DA2822}"/>
                </a:ext>
              </a:extLst>
            </p:cNvPr>
            <p:cNvSpPr txBox="1">
              <a:spLocks noChangeArrowheads="1"/>
            </p:cNvSpPr>
            <p:nvPr/>
          </p:nvSpPr>
          <p:spPr bwMode="auto">
            <a:xfrm>
              <a:off x="5807051" y="1913277"/>
              <a:ext cx="1748868" cy="27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1" dirty="0">
                  <a:latin typeface="Calibri" charset="0"/>
                </a:rPr>
                <a:t>Heterogeneous Reactions</a:t>
              </a:r>
            </a:p>
          </p:txBody>
        </p:sp>
        <p:sp>
          <p:nvSpPr>
            <p:cNvPr id="39" name="Text Box 4">
              <a:extLst>
                <a:ext uri="{FF2B5EF4-FFF2-40B4-BE49-F238E27FC236}">
                  <a16:creationId xmlns:a16="http://schemas.microsoft.com/office/drawing/2014/main" id="{DB18557F-DEDE-F344-B002-F169358726E8}"/>
                </a:ext>
              </a:extLst>
            </p:cNvPr>
            <p:cNvSpPr txBox="1">
              <a:spLocks noChangeArrowheads="1"/>
            </p:cNvSpPr>
            <p:nvPr/>
          </p:nvSpPr>
          <p:spPr bwMode="auto">
            <a:xfrm>
              <a:off x="5175135" y="2793288"/>
              <a:ext cx="914400" cy="325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dirty="0">
                  <a:solidFill>
                    <a:srgbClr val="000000"/>
                  </a:solidFill>
                  <a:latin typeface="Calibri" charset="0"/>
                </a:rPr>
                <a:t>ClONO</a:t>
              </a:r>
              <a:r>
                <a:rPr lang="en-US" sz="1400" baseline="-25000" dirty="0">
                  <a:solidFill>
                    <a:srgbClr val="000000"/>
                  </a:solidFill>
                  <a:latin typeface="Calibri" charset="0"/>
                </a:rPr>
                <a:t>2</a:t>
              </a:r>
              <a:endParaRPr lang="en-US" sz="1400" dirty="0">
                <a:solidFill>
                  <a:srgbClr val="000000"/>
                </a:solidFill>
                <a:latin typeface="Calibri" charset="0"/>
              </a:endParaRPr>
            </a:p>
          </p:txBody>
        </p:sp>
        <p:sp>
          <p:nvSpPr>
            <p:cNvPr id="40" name="Cloud 39">
              <a:extLst>
                <a:ext uri="{FF2B5EF4-FFF2-40B4-BE49-F238E27FC236}">
                  <a16:creationId xmlns:a16="http://schemas.microsoft.com/office/drawing/2014/main" id="{E5098BB7-1598-4147-8AB9-96AB1956EA6D}"/>
                </a:ext>
              </a:extLst>
            </p:cNvPr>
            <p:cNvSpPr/>
            <p:nvPr/>
          </p:nvSpPr>
          <p:spPr>
            <a:xfrm>
              <a:off x="6184952" y="2225607"/>
              <a:ext cx="1104900" cy="825104"/>
            </a:xfrm>
            <a:prstGeom prst="cloud">
              <a:avLst/>
            </a:prstGeom>
            <a:solidFill>
              <a:schemeClr val="tx2">
                <a:lumMod val="20000"/>
                <a:lumOff val="80000"/>
                <a:alpha val="33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1" dirty="0"/>
            </a:p>
          </p:txBody>
        </p:sp>
        <p:sp>
          <p:nvSpPr>
            <p:cNvPr id="41" name="TextBox 40">
              <a:extLst>
                <a:ext uri="{FF2B5EF4-FFF2-40B4-BE49-F238E27FC236}">
                  <a16:creationId xmlns:a16="http://schemas.microsoft.com/office/drawing/2014/main" id="{369D8EEF-8C95-344B-AE55-EF9C5000DD7C}"/>
                </a:ext>
              </a:extLst>
            </p:cNvPr>
            <p:cNvSpPr txBox="1"/>
            <p:nvPr/>
          </p:nvSpPr>
          <p:spPr>
            <a:xfrm>
              <a:off x="6000648" y="3134529"/>
              <a:ext cx="1257301" cy="487562"/>
            </a:xfrm>
            <a:prstGeom prst="rect">
              <a:avLst/>
            </a:prstGeom>
            <a:solidFill>
              <a:schemeClr val="tx2">
                <a:lumMod val="20000"/>
                <a:lumOff val="80000"/>
              </a:schemeClr>
            </a:solidFill>
            <a:ln>
              <a:solidFill>
                <a:schemeClr val="tx1"/>
              </a:solidFill>
            </a:ln>
          </p:spPr>
          <p:txBody>
            <a:bodyPr wrap="square">
              <a:spAutoFit/>
            </a:bodyPr>
            <a:lstStyle/>
            <a:p>
              <a:pPr>
                <a:defRPr/>
              </a:pPr>
              <a:r>
                <a:rPr lang="en-US" sz="1200" dirty="0">
                  <a:ea typeface="ＭＳ Ｐゴシック" charset="-128"/>
                  <a:cs typeface="ＭＳ Ｐゴシック" charset="-128"/>
                </a:rPr>
                <a:t>Ice clouds and </a:t>
              </a:r>
            </a:p>
            <a:p>
              <a:pPr>
                <a:defRPr/>
              </a:pPr>
              <a:r>
                <a:rPr lang="en-US" sz="1200" dirty="0">
                  <a:ea typeface="ＭＳ Ｐゴシック" charset="-128"/>
                  <a:cs typeface="ＭＳ Ｐゴシック" charset="-128"/>
                </a:rPr>
                <a:t>Sulfate particles</a:t>
              </a:r>
            </a:p>
          </p:txBody>
        </p:sp>
        <p:sp>
          <p:nvSpPr>
            <p:cNvPr id="42" name="TextBox 50">
              <a:extLst>
                <a:ext uri="{FF2B5EF4-FFF2-40B4-BE49-F238E27FC236}">
                  <a16:creationId xmlns:a16="http://schemas.microsoft.com/office/drawing/2014/main" id="{E5EF9DEB-C443-144E-A80D-5C9F15FFFDDD}"/>
                </a:ext>
              </a:extLst>
            </p:cNvPr>
            <p:cNvSpPr txBox="1">
              <a:spLocks noChangeArrowheads="1"/>
            </p:cNvSpPr>
            <p:nvPr/>
          </p:nvSpPr>
          <p:spPr bwMode="auto">
            <a:xfrm>
              <a:off x="7316046" y="2175601"/>
              <a:ext cx="658986" cy="27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1" dirty="0">
                  <a:solidFill>
                    <a:srgbClr val="FF0000"/>
                  </a:solidFill>
                  <a:latin typeface="Calibri" charset="0"/>
                </a:rPr>
                <a:t>reactive</a:t>
              </a:r>
              <a:endParaRPr lang="en-US" sz="1351" dirty="0"/>
            </a:p>
          </p:txBody>
        </p:sp>
        <p:sp>
          <p:nvSpPr>
            <p:cNvPr id="43" name="TextBox 50">
              <a:extLst>
                <a:ext uri="{FF2B5EF4-FFF2-40B4-BE49-F238E27FC236}">
                  <a16:creationId xmlns:a16="http://schemas.microsoft.com/office/drawing/2014/main" id="{A4BF2C14-9863-C443-9D9F-DC21E4493A00}"/>
                </a:ext>
              </a:extLst>
            </p:cNvPr>
            <p:cNvSpPr txBox="1">
              <a:spLocks noChangeArrowheads="1"/>
            </p:cNvSpPr>
            <p:nvPr/>
          </p:nvSpPr>
          <p:spPr bwMode="auto">
            <a:xfrm>
              <a:off x="5372946" y="2119641"/>
              <a:ext cx="716570" cy="27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1" dirty="0">
                  <a:solidFill>
                    <a:srgbClr val="FF0000"/>
                  </a:solidFill>
                  <a:latin typeface="Calibri" charset="0"/>
                </a:rPr>
                <a:t>reservoir</a:t>
              </a:r>
              <a:endParaRPr lang="en-US" sz="1351" dirty="0"/>
            </a:p>
          </p:txBody>
        </p:sp>
        <p:sp>
          <p:nvSpPr>
            <p:cNvPr id="44" name="TextBox 43">
              <a:extLst>
                <a:ext uri="{FF2B5EF4-FFF2-40B4-BE49-F238E27FC236}">
                  <a16:creationId xmlns:a16="http://schemas.microsoft.com/office/drawing/2014/main" id="{BA9BE1CC-592E-4849-B59E-79E0F8632818}"/>
                </a:ext>
              </a:extLst>
            </p:cNvPr>
            <p:cNvSpPr txBox="1"/>
            <p:nvPr/>
          </p:nvSpPr>
          <p:spPr>
            <a:xfrm>
              <a:off x="5677209" y="1572644"/>
              <a:ext cx="2430274" cy="325042"/>
            </a:xfrm>
            <a:prstGeom prst="rect">
              <a:avLst/>
            </a:prstGeom>
            <a:noFill/>
          </p:spPr>
          <p:txBody>
            <a:bodyPr wrap="none" rtlCol="0">
              <a:spAutoFit/>
            </a:bodyPr>
            <a:lstStyle/>
            <a:p>
              <a:r>
                <a:rPr lang="en-US"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Polar Regions (Ozone Hole)</a:t>
              </a:r>
            </a:p>
          </p:txBody>
        </p:sp>
        <p:sp>
          <p:nvSpPr>
            <p:cNvPr id="45" name="TextBox 44">
              <a:extLst>
                <a:ext uri="{FF2B5EF4-FFF2-40B4-BE49-F238E27FC236}">
                  <a16:creationId xmlns:a16="http://schemas.microsoft.com/office/drawing/2014/main" id="{4ECEEF5F-D187-E448-8968-95ED705581C4}"/>
                </a:ext>
              </a:extLst>
            </p:cNvPr>
            <p:cNvSpPr txBox="1"/>
            <p:nvPr/>
          </p:nvSpPr>
          <p:spPr>
            <a:xfrm>
              <a:off x="4923245" y="1733583"/>
              <a:ext cx="404774" cy="229548"/>
            </a:xfrm>
            <a:prstGeom prst="rect">
              <a:avLst/>
            </a:prstGeom>
            <a:noFill/>
          </p:spPr>
          <p:txBody>
            <a:bodyPr wrap="none" rtlCol="0">
              <a:spAutoFit/>
            </a:bodyPr>
            <a:lstStyle/>
            <a:p>
              <a:r>
                <a:rPr lang="en-US" sz="1051">
                  <a:solidFill>
                    <a:srgbClr val="FF0000"/>
                  </a:solidFill>
                </a:rPr>
                <a:t>CFC</a:t>
              </a:r>
            </a:p>
          </p:txBody>
        </p:sp>
        <p:cxnSp>
          <p:nvCxnSpPr>
            <p:cNvPr id="46" name="Straight Arrow Connector 45">
              <a:extLst>
                <a:ext uri="{FF2B5EF4-FFF2-40B4-BE49-F238E27FC236}">
                  <a16:creationId xmlns:a16="http://schemas.microsoft.com/office/drawing/2014/main" id="{9A444926-FC49-524E-B093-6BE86DCC473D}"/>
                </a:ext>
              </a:extLst>
            </p:cNvPr>
            <p:cNvCxnSpPr>
              <a:stCxn id="45" idx="3"/>
            </p:cNvCxnSpPr>
            <p:nvPr/>
          </p:nvCxnSpPr>
          <p:spPr>
            <a:xfrm>
              <a:off x="5328019" y="1848357"/>
              <a:ext cx="301432" cy="2712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Line 6">
              <a:extLst>
                <a:ext uri="{FF2B5EF4-FFF2-40B4-BE49-F238E27FC236}">
                  <a16:creationId xmlns:a16="http://schemas.microsoft.com/office/drawing/2014/main" id="{C63CF482-0DA6-5B4F-9A0E-B61DC1F5D80A}"/>
                </a:ext>
              </a:extLst>
            </p:cNvPr>
            <p:cNvSpPr>
              <a:spLocks noChangeShapeType="1"/>
            </p:cNvSpPr>
            <p:nvPr/>
          </p:nvSpPr>
          <p:spPr bwMode="auto">
            <a:xfrm>
              <a:off x="5954360" y="4892199"/>
              <a:ext cx="2857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051" dirty="0"/>
            </a:p>
          </p:txBody>
        </p:sp>
        <p:sp>
          <p:nvSpPr>
            <p:cNvPr id="48" name="Text Box 7">
              <a:extLst>
                <a:ext uri="{FF2B5EF4-FFF2-40B4-BE49-F238E27FC236}">
                  <a16:creationId xmlns:a16="http://schemas.microsoft.com/office/drawing/2014/main" id="{5809540A-BDE2-A343-A7C3-D30D2954EB3B}"/>
                </a:ext>
              </a:extLst>
            </p:cNvPr>
            <p:cNvSpPr txBox="1">
              <a:spLocks noChangeArrowheads="1"/>
            </p:cNvSpPr>
            <p:nvPr/>
          </p:nvSpPr>
          <p:spPr bwMode="auto">
            <a:xfrm>
              <a:off x="7746091" y="4748860"/>
              <a:ext cx="652745" cy="325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dirty="0">
                  <a:solidFill>
                    <a:srgbClr val="000000"/>
                  </a:solidFill>
                  <a:latin typeface="Calibri" charset="0"/>
                </a:rPr>
                <a:t>HNO</a:t>
              </a:r>
              <a:r>
                <a:rPr lang="en-US" sz="1400" baseline="-25000" dirty="0">
                  <a:solidFill>
                    <a:srgbClr val="000000"/>
                  </a:solidFill>
                  <a:latin typeface="Calibri" charset="0"/>
                </a:rPr>
                <a:t>3</a:t>
              </a:r>
            </a:p>
          </p:txBody>
        </p:sp>
        <p:sp>
          <p:nvSpPr>
            <p:cNvPr id="49" name="Line 9">
              <a:extLst>
                <a:ext uri="{FF2B5EF4-FFF2-40B4-BE49-F238E27FC236}">
                  <a16:creationId xmlns:a16="http://schemas.microsoft.com/office/drawing/2014/main" id="{30BF9FA3-7FC3-FA45-9972-CF1C4683C4D4}"/>
                </a:ext>
              </a:extLst>
            </p:cNvPr>
            <p:cNvSpPr>
              <a:spLocks noChangeShapeType="1"/>
            </p:cNvSpPr>
            <p:nvPr/>
          </p:nvSpPr>
          <p:spPr bwMode="auto">
            <a:xfrm>
              <a:off x="7268810" y="4892199"/>
              <a:ext cx="2857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051" dirty="0"/>
            </a:p>
          </p:txBody>
        </p:sp>
        <p:sp>
          <p:nvSpPr>
            <p:cNvPr id="50" name="Text Box 15">
              <a:extLst>
                <a:ext uri="{FF2B5EF4-FFF2-40B4-BE49-F238E27FC236}">
                  <a16:creationId xmlns:a16="http://schemas.microsoft.com/office/drawing/2014/main" id="{AC7A3703-3D36-B245-83D7-C5C2299F0A3D}"/>
                </a:ext>
              </a:extLst>
            </p:cNvPr>
            <p:cNvSpPr txBox="1">
              <a:spLocks noChangeArrowheads="1"/>
            </p:cNvSpPr>
            <p:nvPr/>
          </p:nvSpPr>
          <p:spPr bwMode="auto">
            <a:xfrm>
              <a:off x="6662392" y="4503125"/>
              <a:ext cx="234830" cy="146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51" name="Text Box 26">
              <a:extLst>
                <a:ext uri="{FF2B5EF4-FFF2-40B4-BE49-F238E27FC236}">
                  <a16:creationId xmlns:a16="http://schemas.microsoft.com/office/drawing/2014/main" id="{5E98D7B6-B6F1-E740-A172-667190D3566B}"/>
                </a:ext>
              </a:extLst>
            </p:cNvPr>
            <p:cNvSpPr txBox="1">
              <a:spLocks noChangeArrowheads="1"/>
            </p:cNvSpPr>
            <p:nvPr/>
          </p:nvSpPr>
          <p:spPr bwMode="auto">
            <a:xfrm>
              <a:off x="7005292" y="4503125"/>
              <a:ext cx="234830" cy="146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grpSp>
          <p:nvGrpSpPr>
            <p:cNvPr id="52" name="Group 51">
              <a:extLst>
                <a:ext uri="{FF2B5EF4-FFF2-40B4-BE49-F238E27FC236}">
                  <a16:creationId xmlns:a16="http://schemas.microsoft.com/office/drawing/2014/main" id="{95C8051A-D15D-FF4C-B46F-D75922C716AA}"/>
                </a:ext>
              </a:extLst>
            </p:cNvPr>
            <p:cNvGrpSpPr/>
            <p:nvPr/>
          </p:nvGrpSpPr>
          <p:grpSpPr>
            <a:xfrm>
              <a:off x="6317712" y="4551939"/>
              <a:ext cx="1047750" cy="717618"/>
              <a:chOff x="4837642" y="5571965"/>
              <a:chExt cx="1397000" cy="956825"/>
            </a:xfrm>
          </p:grpSpPr>
          <p:sp>
            <p:nvSpPr>
              <p:cNvPr id="64" name="Text Box 17">
                <a:extLst>
                  <a:ext uri="{FF2B5EF4-FFF2-40B4-BE49-F238E27FC236}">
                    <a16:creationId xmlns:a16="http://schemas.microsoft.com/office/drawing/2014/main" id="{FF0E88BA-5FD3-374D-846B-EE7FAB2B49B4}"/>
                  </a:ext>
                </a:extLst>
              </p:cNvPr>
              <p:cNvSpPr txBox="1">
                <a:spLocks noChangeArrowheads="1"/>
              </p:cNvSpPr>
              <p:nvPr/>
            </p:nvSpPr>
            <p:spPr bwMode="auto">
              <a:xfrm>
                <a:off x="5599641" y="5606890"/>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65" name="Text Box 18">
                <a:extLst>
                  <a:ext uri="{FF2B5EF4-FFF2-40B4-BE49-F238E27FC236}">
                    <a16:creationId xmlns:a16="http://schemas.microsoft.com/office/drawing/2014/main" id="{E9545104-63C7-CA47-AE1C-5721806D5308}"/>
                  </a:ext>
                </a:extLst>
              </p:cNvPr>
              <p:cNvSpPr txBox="1">
                <a:spLocks noChangeArrowheads="1"/>
              </p:cNvSpPr>
              <p:nvPr/>
            </p:nvSpPr>
            <p:spPr bwMode="auto">
              <a:xfrm>
                <a:off x="5675842" y="6292689"/>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66" name="Text Box 20">
                <a:extLst>
                  <a:ext uri="{FF2B5EF4-FFF2-40B4-BE49-F238E27FC236}">
                    <a16:creationId xmlns:a16="http://schemas.microsoft.com/office/drawing/2014/main" id="{991C3F28-ADE3-194C-A630-AA487F157942}"/>
                  </a:ext>
                </a:extLst>
              </p:cNvPr>
              <p:cNvSpPr txBox="1">
                <a:spLocks noChangeArrowheads="1"/>
              </p:cNvSpPr>
              <p:nvPr/>
            </p:nvSpPr>
            <p:spPr bwMode="auto">
              <a:xfrm>
                <a:off x="4837642" y="5571965"/>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67" name="Text Box 21">
                <a:extLst>
                  <a:ext uri="{FF2B5EF4-FFF2-40B4-BE49-F238E27FC236}">
                    <a16:creationId xmlns:a16="http://schemas.microsoft.com/office/drawing/2014/main" id="{A80346AF-DDCC-B744-ACCC-6C401C1A6F0F}"/>
                  </a:ext>
                </a:extLst>
              </p:cNvPr>
              <p:cNvSpPr txBox="1">
                <a:spLocks noChangeArrowheads="1"/>
              </p:cNvSpPr>
              <p:nvPr/>
            </p:nvSpPr>
            <p:spPr bwMode="auto">
              <a:xfrm flipV="1">
                <a:off x="5218642" y="6149816"/>
                <a:ext cx="406400"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68" name="Text Box 22">
                <a:extLst>
                  <a:ext uri="{FF2B5EF4-FFF2-40B4-BE49-F238E27FC236}">
                    <a16:creationId xmlns:a16="http://schemas.microsoft.com/office/drawing/2014/main" id="{15726A38-827A-DB49-864B-28DD82717CDB}"/>
                  </a:ext>
                </a:extLst>
              </p:cNvPr>
              <p:cNvSpPr txBox="1">
                <a:spLocks noChangeArrowheads="1"/>
              </p:cNvSpPr>
              <p:nvPr/>
            </p:nvSpPr>
            <p:spPr bwMode="auto">
              <a:xfrm>
                <a:off x="5371042" y="5759290"/>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69" name="Text Box 23">
                <a:extLst>
                  <a:ext uri="{FF2B5EF4-FFF2-40B4-BE49-F238E27FC236}">
                    <a16:creationId xmlns:a16="http://schemas.microsoft.com/office/drawing/2014/main" id="{D1A4C72D-FDC9-6049-999C-6648567269A5}"/>
                  </a:ext>
                </a:extLst>
              </p:cNvPr>
              <p:cNvSpPr txBox="1">
                <a:spLocks noChangeArrowheads="1"/>
              </p:cNvSpPr>
              <p:nvPr/>
            </p:nvSpPr>
            <p:spPr bwMode="auto">
              <a:xfrm>
                <a:off x="5675842" y="5952966"/>
                <a:ext cx="415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0" name="Text Box 24">
                <a:extLst>
                  <a:ext uri="{FF2B5EF4-FFF2-40B4-BE49-F238E27FC236}">
                    <a16:creationId xmlns:a16="http://schemas.microsoft.com/office/drawing/2014/main" id="{A9E93831-A874-BB4A-8F97-B0F458617DAB}"/>
                  </a:ext>
                </a:extLst>
              </p:cNvPr>
              <p:cNvSpPr txBox="1">
                <a:spLocks noChangeArrowheads="1"/>
              </p:cNvSpPr>
              <p:nvPr/>
            </p:nvSpPr>
            <p:spPr bwMode="auto">
              <a:xfrm>
                <a:off x="4837642" y="5876763"/>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1" name="Text Box 25">
                <a:extLst>
                  <a:ext uri="{FF2B5EF4-FFF2-40B4-BE49-F238E27FC236}">
                    <a16:creationId xmlns:a16="http://schemas.microsoft.com/office/drawing/2014/main" id="{00C8DB3C-CDFE-CB40-8CA1-9BD785AB0D1D}"/>
                  </a:ext>
                </a:extLst>
              </p:cNvPr>
              <p:cNvSpPr txBox="1">
                <a:spLocks noChangeArrowheads="1"/>
              </p:cNvSpPr>
              <p:nvPr/>
            </p:nvSpPr>
            <p:spPr bwMode="auto">
              <a:xfrm>
                <a:off x="5142441" y="5911691"/>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2" name="Text Box 27">
                <a:extLst>
                  <a:ext uri="{FF2B5EF4-FFF2-40B4-BE49-F238E27FC236}">
                    <a16:creationId xmlns:a16="http://schemas.microsoft.com/office/drawing/2014/main" id="{F224836E-2343-EC4F-B122-3DAD67077098}"/>
                  </a:ext>
                </a:extLst>
              </p:cNvPr>
              <p:cNvSpPr txBox="1">
                <a:spLocks noChangeArrowheads="1"/>
              </p:cNvSpPr>
              <p:nvPr/>
            </p:nvSpPr>
            <p:spPr bwMode="auto">
              <a:xfrm>
                <a:off x="5904442" y="5800566"/>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3" name="Text Box 28">
                <a:extLst>
                  <a:ext uri="{FF2B5EF4-FFF2-40B4-BE49-F238E27FC236}">
                    <a16:creationId xmlns:a16="http://schemas.microsoft.com/office/drawing/2014/main" id="{E489086F-D90D-1A42-BD13-AD1AEE2CD6C7}"/>
                  </a:ext>
                </a:extLst>
              </p:cNvPr>
              <p:cNvSpPr txBox="1">
                <a:spLocks noChangeArrowheads="1"/>
              </p:cNvSpPr>
              <p:nvPr/>
            </p:nvSpPr>
            <p:spPr bwMode="auto">
              <a:xfrm>
                <a:off x="5447242" y="6029166"/>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4" name="Text Box 29">
                <a:extLst>
                  <a:ext uri="{FF2B5EF4-FFF2-40B4-BE49-F238E27FC236}">
                    <a16:creationId xmlns:a16="http://schemas.microsoft.com/office/drawing/2014/main" id="{D7768BAB-1B3D-EF42-A44A-AEA1F6947E38}"/>
                  </a:ext>
                </a:extLst>
              </p:cNvPr>
              <p:cNvSpPr txBox="1">
                <a:spLocks noChangeArrowheads="1"/>
              </p:cNvSpPr>
              <p:nvPr/>
            </p:nvSpPr>
            <p:spPr bwMode="auto">
              <a:xfrm>
                <a:off x="5828242" y="6105362"/>
                <a:ext cx="406400"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5" name="Text Box 30">
                <a:extLst>
                  <a:ext uri="{FF2B5EF4-FFF2-40B4-BE49-F238E27FC236}">
                    <a16:creationId xmlns:a16="http://schemas.microsoft.com/office/drawing/2014/main" id="{E11DADCD-1235-2848-BCA6-7DE8B41F5636}"/>
                  </a:ext>
                </a:extLst>
              </p:cNvPr>
              <p:cNvSpPr txBox="1">
                <a:spLocks noChangeArrowheads="1"/>
              </p:cNvSpPr>
              <p:nvPr/>
            </p:nvSpPr>
            <p:spPr bwMode="auto">
              <a:xfrm>
                <a:off x="5447242" y="6333966"/>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sp>
            <p:nvSpPr>
              <p:cNvPr id="76" name="Text Box 31">
                <a:extLst>
                  <a:ext uri="{FF2B5EF4-FFF2-40B4-BE49-F238E27FC236}">
                    <a16:creationId xmlns:a16="http://schemas.microsoft.com/office/drawing/2014/main" id="{BF3B4AAD-BD22-2F41-81A4-351D88C1877C}"/>
                  </a:ext>
                </a:extLst>
              </p:cNvPr>
              <p:cNvSpPr txBox="1">
                <a:spLocks noChangeArrowheads="1"/>
              </p:cNvSpPr>
              <p:nvPr/>
            </p:nvSpPr>
            <p:spPr bwMode="auto">
              <a:xfrm>
                <a:off x="5066243" y="6333965"/>
                <a:ext cx="313107" cy="19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51" dirty="0">
                    <a:latin typeface="Calibri" charset="0"/>
                  </a:rPr>
                  <a:t>STS</a:t>
                </a:r>
              </a:p>
            </p:txBody>
          </p:sp>
        </p:grpSp>
        <p:sp>
          <p:nvSpPr>
            <p:cNvPr id="53" name="Text Box 32">
              <a:extLst>
                <a:ext uri="{FF2B5EF4-FFF2-40B4-BE49-F238E27FC236}">
                  <a16:creationId xmlns:a16="http://schemas.microsoft.com/office/drawing/2014/main" id="{68BA7B40-3CE6-704C-A417-F52254A1545F}"/>
                </a:ext>
              </a:extLst>
            </p:cNvPr>
            <p:cNvSpPr txBox="1">
              <a:spLocks noChangeArrowheads="1"/>
            </p:cNvSpPr>
            <p:nvPr/>
          </p:nvSpPr>
          <p:spPr bwMode="auto">
            <a:xfrm>
              <a:off x="5862208" y="4147672"/>
              <a:ext cx="1748868" cy="27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1" dirty="0">
                  <a:latin typeface="Calibri" charset="0"/>
                </a:rPr>
                <a:t>Heterogeneous Reactions</a:t>
              </a:r>
            </a:p>
          </p:txBody>
        </p:sp>
        <p:sp>
          <p:nvSpPr>
            <p:cNvPr id="54" name="TextBox 53">
              <a:extLst>
                <a:ext uri="{FF2B5EF4-FFF2-40B4-BE49-F238E27FC236}">
                  <a16:creationId xmlns:a16="http://schemas.microsoft.com/office/drawing/2014/main" id="{C2D65E16-EEEA-3C47-987A-4FC5F355811E}"/>
                </a:ext>
              </a:extLst>
            </p:cNvPr>
            <p:cNvSpPr txBox="1"/>
            <p:nvPr/>
          </p:nvSpPr>
          <p:spPr>
            <a:xfrm>
              <a:off x="6102308" y="5339383"/>
              <a:ext cx="1799321" cy="292537"/>
            </a:xfrm>
            <a:prstGeom prst="rect">
              <a:avLst/>
            </a:prstGeom>
            <a:solidFill>
              <a:schemeClr val="tx2">
                <a:lumMod val="20000"/>
                <a:lumOff val="80000"/>
              </a:schemeClr>
            </a:solidFill>
            <a:ln>
              <a:solidFill>
                <a:schemeClr val="tx1"/>
              </a:solidFill>
            </a:ln>
          </p:spPr>
          <p:txBody>
            <a:bodyPr wrap="square">
              <a:spAutoFit/>
            </a:bodyPr>
            <a:lstStyle/>
            <a:p>
              <a:pPr>
                <a:defRPr/>
              </a:pPr>
              <a:r>
                <a:rPr lang="en-US" sz="1200" dirty="0">
                  <a:ea typeface="ＭＳ Ｐゴシック" charset="-128"/>
                  <a:cs typeface="ＭＳ Ｐゴシック" charset="-128"/>
                </a:rPr>
                <a:t>Sulfate particles (H</a:t>
              </a:r>
              <a:r>
                <a:rPr lang="en-US" sz="1200" baseline="-25000" dirty="0">
                  <a:ea typeface="ＭＳ Ｐゴシック" charset="-128"/>
                  <a:cs typeface="ＭＳ Ｐゴシック" charset="-128"/>
                </a:rPr>
                <a:t>2</a:t>
              </a:r>
              <a:r>
                <a:rPr lang="en-US" sz="1200" dirty="0">
                  <a:ea typeface="ＭＳ Ｐゴシック" charset="-128"/>
                  <a:cs typeface="ＭＳ Ｐゴシック" charset="-128"/>
                </a:rPr>
                <a:t>SO</a:t>
              </a:r>
              <a:r>
                <a:rPr lang="en-US" sz="1200" baseline="-25000" dirty="0">
                  <a:ea typeface="ＭＳ Ｐゴシック" charset="-128"/>
                  <a:cs typeface="ＭＳ Ｐゴシック" charset="-128"/>
                </a:rPr>
                <a:t>4</a:t>
              </a:r>
              <a:r>
                <a:rPr lang="en-US" sz="1200" dirty="0">
                  <a:ea typeface="ＭＳ Ｐゴシック" charset="-128"/>
                  <a:cs typeface="ＭＳ Ｐゴシック" charset="-128"/>
                </a:rPr>
                <a:t>)</a:t>
              </a:r>
            </a:p>
          </p:txBody>
        </p:sp>
        <p:sp>
          <p:nvSpPr>
            <p:cNvPr id="55" name="TextBox 54">
              <a:extLst>
                <a:ext uri="{FF2B5EF4-FFF2-40B4-BE49-F238E27FC236}">
                  <a16:creationId xmlns:a16="http://schemas.microsoft.com/office/drawing/2014/main" id="{96D4F843-E7C7-674C-AFD6-EF0D52DBD76C}"/>
                </a:ext>
              </a:extLst>
            </p:cNvPr>
            <p:cNvSpPr txBox="1"/>
            <p:nvPr/>
          </p:nvSpPr>
          <p:spPr>
            <a:xfrm>
              <a:off x="5784038" y="3854777"/>
              <a:ext cx="2377884" cy="325042"/>
            </a:xfrm>
            <a:prstGeom prst="rect">
              <a:avLst/>
            </a:prstGeom>
            <a:noFill/>
          </p:spPr>
          <p:txBody>
            <a:bodyPr wrap="none" rtlCol="0">
              <a:spAutoFit/>
            </a:bodyPr>
            <a:lstStyle/>
            <a:p>
              <a:r>
                <a:rPr lang="en-US"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Tropics / Mid Stratosphere</a:t>
              </a:r>
            </a:p>
          </p:txBody>
        </p:sp>
        <p:sp>
          <p:nvSpPr>
            <p:cNvPr id="56" name="Rectangle 55">
              <a:extLst>
                <a:ext uri="{FF2B5EF4-FFF2-40B4-BE49-F238E27FC236}">
                  <a16:creationId xmlns:a16="http://schemas.microsoft.com/office/drawing/2014/main" id="{A18843AE-7C8D-FC4F-A1A6-F2D25EC1C29E}"/>
                </a:ext>
              </a:extLst>
            </p:cNvPr>
            <p:cNvSpPr/>
            <p:nvPr/>
          </p:nvSpPr>
          <p:spPr>
            <a:xfrm>
              <a:off x="5247397" y="4484492"/>
              <a:ext cx="496472" cy="325042"/>
            </a:xfrm>
            <a:prstGeom prst="rect">
              <a:avLst/>
            </a:prstGeom>
          </p:spPr>
          <p:txBody>
            <a:bodyPr wrap="none">
              <a:spAutoFit/>
            </a:bodyPr>
            <a:lstStyle/>
            <a:p>
              <a:r>
                <a:rPr lang="en-US" dirty="0">
                  <a:latin typeface="Calibri" charset="0"/>
                  <a:ea typeface="Calibri" charset="0"/>
                  <a:cs typeface="Times New Roman" charset="0"/>
                </a:rPr>
                <a:t>H</a:t>
              </a:r>
              <a:r>
                <a:rPr lang="en-US" baseline="-25000" dirty="0">
                  <a:latin typeface="Calibri" charset="0"/>
                  <a:ea typeface="Calibri" charset="0"/>
                  <a:cs typeface="Times New Roman" charset="0"/>
                </a:rPr>
                <a:t>2</a:t>
              </a:r>
              <a:r>
                <a:rPr lang="en-US" dirty="0">
                  <a:latin typeface="Calibri" charset="0"/>
                  <a:ea typeface="Calibri" charset="0"/>
                  <a:cs typeface="Times New Roman" charset="0"/>
                </a:rPr>
                <a:t>O </a:t>
              </a:r>
              <a:endParaRPr lang="en-US" dirty="0"/>
            </a:p>
          </p:txBody>
        </p:sp>
        <p:sp>
          <p:nvSpPr>
            <p:cNvPr id="57" name="Right Arrow 56">
              <a:extLst>
                <a:ext uri="{FF2B5EF4-FFF2-40B4-BE49-F238E27FC236}">
                  <a16:creationId xmlns:a16="http://schemas.microsoft.com/office/drawing/2014/main" id="{2ADC3947-2219-BB41-A1AC-D2407D4B425A}"/>
                </a:ext>
              </a:extLst>
            </p:cNvPr>
            <p:cNvSpPr/>
            <p:nvPr/>
          </p:nvSpPr>
          <p:spPr>
            <a:xfrm>
              <a:off x="7985367" y="2569698"/>
              <a:ext cx="244234" cy="169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58" name="TextBox 57">
              <a:extLst>
                <a:ext uri="{FF2B5EF4-FFF2-40B4-BE49-F238E27FC236}">
                  <a16:creationId xmlns:a16="http://schemas.microsoft.com/office/drawing/2014/main" id="{D86667AC-B93F-F742-A922-4EE0B180F326}"/>
                </a:ext>
              </a:extLst>
            </p:cNvPr>
            <p:cNvSpPr txBox="1"/>
            <p:nvPr/>
          </p:nvSpPr>
          <p:spPr>
            <a:xfrm>
              <a:off x="8398836" y="2247263"/>
              <a:ext cx="887110" cy="521785"/>
            </a:xfrm>
            <a:prstGeom prst="rect">
              <a:avLst/>
            </a:prstGeom>
            <a:noFill/>
          </p:spPr>
          <p:txBody>
            <a:bodyPr wrap="square" rtlCol="0">
              <a:spAutoFit/>
            </a:bodyPr>
            <a:lstStyle/>
            <a:p>
              <a:br>
                <a:rPr lang="en-US" sz="1051" dirty="0"/>
              </a:br>
              <a:r>
                <a:rPr lang="en-US" sz="1051" dirty="0"/>
                <a:t>Catalytic cycles</a:t>
              </a:r>
            </a:p>
          </p:txBody>
        </p:sp>
        <p:sp>
          <p:nvSpPr>
            <p:cNvPr id="59" name="Rectangle 58">
              <a:extLst>
                <a:ext uri="{FF2B5EF4-FFF2-40B4-BE49-F238E27FC236}">
                  <a16:creationId xmlns:a16="http://schemas.microsoft.com/office/drawing/2014/main" id="{7FF5A0F8-EE66-F14D-9AF6-20FD905B3CBC}"/>
                </a:ext>
              </a:extLst>
            </p:cNvPr>
            <p:cNvSpPr/>
            <p:nvPr/>
          </p:nvSpPr>
          <p:spPr>
            <a:xfrm>
              <a:off x="5400854" y="4935842"/>
              <a:ext cx="519585" cy="325042"/>
            </a:xfrm>
            <a:prstGeom prst="rect">
              <a:avLst/>
            </a:prstGeom>
          </p:spPr>
          <p:txBody>
            <a:bodyPr wrap="none">
              <a:spAutoFit/>
            </a:bodyPr>
            <a:lstStyle/>
            <a:p>
              <a:r>
                <a:rPr lang="en-US" dirty="0">
                  <a:latin typeface="Calibri" charset="0"/>
                  <a:ea typeface="Calibri" charset="0"/>
                  <a:cs typeface="Times New Roman" charset="0"/>
                </a:rPr>
                <a:t>N</a:t>
              </a:r>
              <a:r>
                <a:rPr lang="en-US" baseline="-25000" dirty="0">
                  <a:latin typeface="Calibri" charset="0"/>
                  <a:ea typeface="Calibri" charset="0"/>
                  <a:cs typeface="Times New Roman" charset="0"/>
                </a:rPr>
                <a:t>2</a:t>
              </a:r>
              <a:r>
                <a:rPr lang="en-US" dirty="0">
                  <a:latin typeface="Calibri" charset="0"/>
                  <a:ea typeface="Calibri" charset="0"/>
                  <a:cs typeface="Times New Roman" charset="0"/>
                </a:rPr>
                <a:t>O</a:t>
              </a:r>
              <a:r>
                <a:rPr lang="en-US" baseline="-25000" dirty="0">
                  <a:latin typeface="Calibri" charset="0"/>
                  <a:ea typeface="Calibri" charset="0"/>
                  <a:cs typeface="Times New Roman" charset="0"/>
                </a:rPr>
                <a:t>5</a:t>
              </a:r>
              <a:endParaRPr lang="en-US" dirty="0"/>
            </a:p>
          </p:txBody>
        </p:sp>
        <p:cxnSp>
          <p:nvCxnSpPr>
            <p:cNvPr id="60" name="Straight Arrow Connector 59">
              <a:extLst>
                <a:ext uri="{FF2B5EF4-FFF2-40B4-BE49-F238E27FC236}">
                  <a16:creationId xmlns:a16="http://schemas.microsoft.com/office/drawing/2014/main" id="{8F3B5EFA-4DB2-1541-A665-2EAE3E95F418}"/>
                </a:ext>
              </a:extLst>
            </p:cNvPr>
            <p:cNvCxnSpPr/>
            <p:nvPr/>
          </p:nvCxnSpPr>
          <p:spPr>
            <a:xfrm flipH="1">
              <a:off x="5124046" y="5123440"/>
              <a:ext cx="248900" cy="138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75E3651B-E801-0E4D-83AC-DD940A2F06A9}"/>
                </a:ext>
              </a:extLst>
            </p:cNvPr>
            <p:cNvSpPr/>
            <p:nvPr/>
          </p:nvSpPr>
          <p:spPr>
            <a:xfrm>
              <a:off x="4737740" y="5163006"/>
              <a:ext cx="451785" cy="325042"/>
            </a:xfrm>
            <a:prstGeom prst="rect">
              <a:avLst/>
            </a:prstGeom>
          </p:spPr>
          <p:txBody>
            <a:bodyPr wrap="none">
              <a:spAutoFit/>
            </a:bodyPr>
            <a:lstStyle/>
            <a:p>
              <a:r>
                <a:rPr lang="en-US" dirty="0">
                  <a:latin typeface="Calibri" charset="0"/>
                  <a:ea typeface="Calibri" charset="0"/>
                  <a:cs typeface="Times New Roman" charset="0"/>
                </a:rPr>
                <a:t>NO</a:t>
              </a:r>
              <a:r>
                <a:rPr lang="en-US" baseline="-25000" dirty="0">
                  <a:latin typeface="Calibri" charset="0"/>
                  <a:ea typeface="Calibri" charset="0"/>
                  <a:cs typeface="Times New Roman" charset="0"/>
                </a:rPr>
                <a:t>x</a:t>
              </a:r>
              <a:endParaRPr lang="en-US" dirty="0"/>
            </a:p>
          </p:txBody>
        </p:sp>
        <p:sp>
          <p:nvSpPr>
            <p:cNvPr id="62" name="TextBox 61">
              <a:extLst>
                <a:ext uri="{FF2B5EF4-FFF2-40B4-BE49-F238E27FC236}">
                  <a16:creationId xmlns:a16="http://schemas.microsoft.com/office/drawing/2014/main" id="{D23DDA1F-0AD4-674F-A55A-EBD10E9D25CE}"/>
                </a:ext>
              </a:extLst>
            </p:cNvPr>
            <p:cNvSpPr txBox="1"/>
            <p:nvPr/>
          </p:nvSpPr>
          <p:spPr>
            <a:xfrm>
              <a:off x="7307902" y="3128873"/>
              <a:ext cx="1943356" cy="325042"/>
            </a:xfrm>
            <a:prstGeom prst="rect">
              <a:avLst/>
            </a:prstGeom>
            <a:noFill/>
          </p:spPr>
          <p:txBody>
            <a:bodyPr wrap="none" rtlCol="0">
              <a:spAutoFit/>
            </a:bodyPr>
            <a:lstStyle/>
            <a:p>
              <a:r>
                <a:rPr lang="en-US" b="1" dirty="0">
                  <a:solidFill>
                    <a:srgbClr val="FF0000"/>
                  </a:solidFill>
                </a:rPr>
                <a:t>More ozone depletion</a:t>
              </a:r>
            </a:p>
          </p:txBody>
        </p:sp>
        <p:sp>
          <p:nvSpPr>
            <p:cNvPr id="63" name="TextBox 62">
              <a:extLst>
                <a:ext uri="{FF2B5EF4-FFF2-40B4-BE49-F238E27FC236}">
                  <a16:creationId xmlns:a16="http://schemas.microsoft.com/office/drawing/2014/main" id="{206D0991-31F8-4A4E-AA2D-5ADD2BB34535}"/>
                </a:ext>
              </a:extLst>
            </p:cNvPr>
            <p:cNvSpPr txBox="1"/>
            <p:nvPr/>
          </p:nvSpPr>
          <p:spPr>
            <a:xfrm>
              <a:off x="7805893" y="4338702"/>
              <a:ext cx="1320500" cy="278100"/>
            </a:xfrm>
            <a:prstGeom prst="rect">
              <a:avLst/>
            </a:prstGeom>
            <a:noFill/>
          </p:spPr>
          <p:txBody>
            <a:bodyPr wrap="none" rtlCol="0">
              <a:spAutoFit/>
            </a:bodyPr>
            <a:lstStyle/>
            <a:p>
              <a:r>
                <a:rPr lang="en-US" b="1" dirty="0">
                  <a:solidFill>
                    <a:srgbClr val="FF0000"/>
                  </a:solidFill>
                </a:rPr>
                <a:t>Ozone Increase</a:t>
              </a:r>
            </a:p>
          </p:txBody>
        </p:sp>
      </p:grpSp>
    </p:spTree>
    <p:extLst>
      <p:ext uri="{BB962C8B-B14F-4D97-AF65-F5344CB8AC3E}">
        <p14:creationId xmlns:p14="http://schemas.microsoft.com/office/powerpoint/2010/main" val="235098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4" name="Picture 3">
            <a:extLst>
              <a:ext uri="{FF2B5EF4-FFF2-40B4-BE49-F238E27FC236}">
                <a16:creationId xmlns:a16="http://schemas.microsoft.com/office/drawing/2014/main" id="{88206371-0589-1B45-BFF0-B199E64DAC7F}"/>
              </a:ext>
            </a:extLst>
          </p:cNvPr>
          <p:cNvPicPr>
            <a:picLocks noChangeAspect="1"/>
          </p:cNvPicPr>
          <p:nvPr/>
        </p:nvPicPr>
        <p:blipFill>
          <a:blip r:embed="rId3"/>
          <a:stretch>
            <a:fillRect/>
          </a:stretch>
        </p:blipFill>
        <p:spPr>
          <a:xfrm>
            <a:off x="512747" y="587866"/>
            <a:ext cx="3851408" cy="4039282"/>
          </a:xfrm>
          <a:prstGeom prst="rect">
            <a:avLst/>
          </a:prstGeom>
        </p:spPr>
      </p:pic>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Ozone changes between 2030-39 and 2080-89</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6" name="Picture 5">
            <a:extLst>
              <a:ext uri="{FF2B5EF4-FFF2-40B4-BE49-F238E27FC236}">
                <a16:creationId xmlns:a16="http://schemas.microsoft.com/office/drawing/2014/main" id="{EF500BBD-FCAF-6E48-B946-E39FCDB66ACD}"/>
              </a:ext>
            </a:extLst>
          </p:cNvPr>
          <p:cNvPicPr>
            <a:picLocks noChangeAspect="1"/>
          </p:cNvPicPr>
          <p:nvPr/>
        </p:nvPicPr>
        <p:blipFill>
          <a:blip r:embed="rId4"/>
          <a:stretch>
            <a:fillRect/>
          </a:stretch>
        </p:blipFill>
        <p:spPr>
          <a:xfrm>
            <a:off x="4751998" y="615574"/>
            <a:ext cx="3868526" cy="4039282"/>
          </a:xfrm>
          <a:prstGeom prst="rect">
            <a:avLst/>
          </a:prstGeom>
        </p:spPr>
      </p:pic>
      <p:sp>
        <p:nvSpPr>
          <p:cNvPr id="9" name="Text Placeholder 1">
            <a:extLst>
              <a:ext uri="{FF2B5EF4-FFF2-40B4-BE49-F238E27FC236}">
                <a16:creationId xmlns:a16="http://schemas.microsoft.com/office/drawing/2014/main" id="{2FD5D5A6-9F7E-3C4D-AB5A-0C2CABBD9C17}"/>
              </a:ext>
            </a:extLst>
          </p:cNvPr>
          <p:cNvSpPr txBox="1">
            <a:spLocks/>
          </p:cNvSpPr>
          <p:nvPr/>
        </p:nvSpPr>
        <p:spPr>
          <a:xfrm>
            <a:off x="905588" y="927463"/>
            <a:ext cx="1076472" cy="41591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January</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0" name="Text Placeholder 1">
            <a:extLst>
              <a:ext uri="{FF2B5EF4-FFF2-40B4-BE49-F238E27FC236}">
                <a16:creationId xmlns:a16="http://schemas.microsoft.com/office/drawing/2014/main" id="{51CE7C7C-BAB3-B145-944C-D7090CAEE366}"/>
              </a:ext>
            </a:extLst>
          </p:cNvPr>
          <p:cNvSpPr txBox="1">
            <a:spLocks/>
          </p:cNvSpPr>
          <p:nvPr/>
        </p:nvSpPr>
        <p:spPr>
          <a:xfrm>
            <a:off x="2764110" y="912070"/>
            <a:ext cx="1076472" cy="41591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March</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1" name="Text Placeholder 1">
            <a:extLst>
              <a:ext uri="{FF2B5EF4-FFF2-40B4-BE49-F238E27FC236}">
                <a16:creationId xmlns:a16="http://schemas.microsoft.com/office/drawing/2014/main" id="{0DA5738E-8A19-4E4E-AE8F-4529604728BE}"/>
              </a:ext>
            </a:extLst>
          </p:cNvPr>
          <p:cNvSpPr txBox="1">
            <a:spLocks/>
          </p:cNvSpPr>
          <p:nvPr/>
        </p:nvSpPr>
        <p:spPr>
          <a:xfrm>
            <a:off x="2802479" y="2833275"/>
            <a:ext cx="1076472" cy="26090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October</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2" name="Text Placeholder 1">
            <a:extLst>
              <a:ext uri="{FF2B5EF4-FFF2-40B4-BE49-F238E27FC236}">
                <a16:creationId xmlns:a16="http://schemas.microsoft.com/office/drawing/2014/main" id="{245D2EB3-A4DB-B446-861E-524C4883741E}"/>
              </a:ext>
            </a:extLst>
          </p:cNvPr>
          <p:cNvSpPr txBox="1">
            <a:spLocks/>
          </p:cNvSpPr>
          <p:nvPr/>
        </p:nvSpPr>
        <p:spPr>
          <a:xfrm>
            <a:off x="905588" y="2867265"/>
            <a:ext cx="1076472" cy="26090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July</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9" name="Text Placeholder 1">
            <a:extLst>
              <a:ext uri="{FF2B5EF4-FFF2-40B4-BE49-F238E27FC236}">
                <a16:creationId xmlns:a16="http://schemas.microsoft.com/office/drawing/2014/main" id="{C9D2D880-D5BD-B745-A8F6-BE862F39D2DD}"/>
              </a:ext>
            </a:extLst>
          </p:cNvPr>
          <p:cNvSpPr txBox="1">
            <a:spLocks/>
          </p:cNvSpPr>
          <p:nvPr/>
        </p:nvSpPr>
        <p:spPr>
          <a:xfrm>
            <a:off x="5016966" y="904640"/>
            <a:ext cx="1076472" cy="41591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January</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0" name="Text Placeholder 1">
            <a:extLst>
              <a:ext uri="{FF2B5EF4-FFF2-40B4-BE49-F238E27FC236}">
                <a16:creationId xmlns:a16="http://schemas.microsoft.com/office/drawing/2014/main" id="{2ECD9401-23BB-CD44-996B-44D43CAD44A0}"/>
              </a:ext>
            </a:extLst>
          </p:cNvPr>
          <p:cNvSpPr txBox="1">
            <a:spLocks/>
          </p:cNvSpPr>
          <p:nvPr/>
        </p:nvSpPr>
        <p:spPr>
          <a:xfrm>
            <a:off x="6978469" y="860788"/>
            <a:ext cx="1076472" cy="41591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March</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1" name="Text Placeholder 1">
            <a:extLst>
              <a:ext uri="{FF2B5EF4-FFF2-40B4-BE49-F238E27FC236}">
                <a16:creationId xmlns:a16="http://schemas.microsoft.com/office/drawing/2014/main" id="{BE9E31B8-60DF-DB4F-B6F7-29F5ADBD4039}"/>
              </a:ext>
            </a:extLst>
          </p:cNvPr>
          <p:cNvSpPr txBox="1">
            <a:spLocks/>
          </p:cNvSpPr>
          <p:nvPr/>
        </p:nvSpPr>
        <p:spPr>
          <a:xfrm>
            <a:off x="7312113" y="3862683"/>
            <a:ext cx="1076472" cy="26090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October</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2" name="Text Placeholder 1">
            <a:extLst>
              <a:ext uri="{FF2B5EF4-FFF2-40B4-BE49-F238E27FC236}">
                <a16:creationId xmlns:a16="http://schemas.microsoft.com/office/drawing/2014/main" id="{82CA2C83-11E2-F44D-A70C-6C93CEC1DE1C}"/>
              </a:ext>
            </a:extLst>
          </p:cNvPr>
          <p:cNvSpPr txBox="1">
            <a:spLocks/>
          </p:cNvSpPr>
          <p:nvPr/>
        </p:nvSpPr>
        <p:spPr>
          <a:xfrm>
            <a:off x="5625881" y="3966779"/>
            <a:ext cx="1076472" cy="26090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July</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3" name="TextBox 22">
            <a:extLst>
              <a:ext uri="{FF2B5EF4-FFF2-40B4-BE49-F238E27FC236}">
                <a16:creationId xmlns:a16="http://schemas.microsoft.com/office/drawing/2014/main" id="{4F1E1CDF-1049-A24E-972C-3419C055C79C}"/>
              </a:ext>
            </a:extLst>
          </p:cNvPr>
          <p:cNvSpPr txBox="1"/>
          <p:nvPr/>
        </p:nvSpPr>
        <p:spPr>
          <a:xfrm>
            <a:off x="3302346" y="3301360"/>
            <a:ext cx="914233" cy="1323437"/>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EQ</a:t>
            </a:r>
          </a:p>
          <a:p>
            <a:r>
              <a:rPr lang="en-US" sz="16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Low </a:t>
            </a:r>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110L</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1209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Summary</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10" name="Text Placeholder 1">
            <a:extLst>
              <a:ext uri="{FF2B5EF4-FFF2-40B4-BE49-F238E27FC236}">
                <a16:creationId xmlns:a16="http://schemas.microsoft.com/office/drawing/2014/main" id="{2B5A01BD-3256-7E42-80CD-102315E601CA}"/>
              </a:ext>
            </a:extLst>
          </p:cNvPr>
          <p:cNvSpPr>
            <a:spLocks noGrp="1"/>
          </p:cNvSpPr>
          <p:nvPr>
            <p:ph type="body" idx="1"/>
          </p:nvPr>
        </p:nvSpPr>
        <p:spPr>
          <a:xfrm>
            <a:off x="249512" y="771653"/>
            <a:ext cx="8683896" cy="3614080"/>
          </a:xfrm>
        </p:spPr>
        <p:txBody>
          <a:bodyPr/>
          <a:lstStyle/>
          <a:p>
            <a:pPr marL="94104" indent="0">
              <a:buNone/>
            </a:pPr>
            <a:r>
              <a:rPr lang="en-US" sz="1800" b="1" dirty="0">
                <a:solidFill>
                  <a:schemeClr val="bg2"/>
                </a:solidFill>
              </a:rPr>
              <a:t>Factors influencing changes in ozone as the result of stratospheric aerosol geoengineering</a:t>
            </a:r>
            <a:endParaRPr lang="en-US" sz="1600" dirty="0">
              <a:solidFill>
                <a:schemeClr val="bg2"/>
              </a:solidFill>
            </a:endParaRPr>
          </a:p>
          <a:p>
            <a:pPr marL="379854" indent="-285750"/>
            <a:r>
              <a:rPr lang="en-US" sz="1600" dirty="0">
                <a:solidFill>
                  <a:schemeClr val="bg2"/>
                </a:solidFill>
              </a:rPr>
              <a:t>Aerosol distribution dependent on: injection location / strategy, model, baseline scenario</a:t>
            </a:r>
          </a:p>
          <a:p>
            <a:pPr marL="1008481" lvl="1" indent="-457189"/>
            <a:r>
              <a:rPr lang="en-US" sz="1246" dirty="0">
                <a:solidFill>
                  <a:schemeClr val="bg2"/>
                </a:solidFill>
              </a:rPr>
              <a:t>Chemistry -&gt; surface area density, aerosol microphysics, trop/</a:t>
            </a:r>
            <a:r>
              <a:rPr lang="en-US" sz="1246" dirty="0" err="1">
                <a:solidFill>
                  <a:schemeClr val="bg2"/>
                </a:solidFill>
              </a:rPr>
              <a:t>strat</a:t>
            </a:r>
            <a:r>
              <a:rPr lang="en-US" sz="1246" dirty="0">
                <a:solidFill>
                  <a:schemeClr val="bg2"/>
                </a:solidFill>
              </a:rPr>
              <a:t>. exchanges</a:t>
            </a:r>
          </a:p>
          <a:p>
            <a:pPr marL="1008481" lvl="1" indent="-457189"/>
            <a:r>
              <a:rPr lang="en-US" sz="1246" dirty="0">
                <a:solidFill>
                  <a:schemeClr val="bg2"/>
                </a:solidFill>
              </a:rPr>
              <a:t>Radiation / Dynamics -&gt; temperatures, water vapor, transport</a:t>
            </a:r>
          </a:p>
          <a:p>
            <a:pPr marL="379854" indent="-285750"/>
            <a:r>
              <a:rPr lang="en-US" sz="1600" dirty="0">
                <a:solidFill>
                  <a:schemeClr val="bg2"/>
                </a:solidFill>
              </a:rPr>
              <a:t>Early applications of SO</a:t>
            </a:r>
            <a:r>
              <a:rPr lang="en-US" sz="1600" baseline="-25000" dirty="0">
                <a:solidFill>
                  <a:schemeClr val="bg2"/>
                </a:solidFill>
              </a:rPr>
              <a:t>2</a:t>
            </a:r>
            <a:r>
              <a:rPr lang="en-US" sz="1600" dirty="0">
                <a:solidFill>
                  <a:schemeClr val="bg2"/>
                </a:solidFill>
              </a:rPr>
              <a:t> injections would result in significant reductions of column ozone in mid- and high latitudes between 2030-39 -&gt; delay of the ozone recovery</a:t>
            </a:r>
          </a:p>
          <a:p>
            <a:pPr marL="379854" indent="-285750"/>
            <a:r>
              <a:rPr lang="en-US" sz="1600" dirty="0">
                <a:solidFill>
                  <a:schemeClr val="bg2"/>
                </a:solidFill>
              </a:rPr>
              <a:t>Large injections by the end of the century to counter a business as usual scenario result in an increase in column ozone in Tropics / Mid-latitudes </a:t>
            </a:r>
          </a:p>
          <a:p>
            <a:pPr marL="94104" indent="0">
              <a:buNone/>
            </a:pPr>
            <a:r>
              <a:rPr lang="en-US" sz="1600" dirty="0">
                <a:solidFill>
                  <a:schemeClr val="bg2"/>
                </a:solidFill>
              </a:rPr>
              <a:t>     -&gt; further reduces UV radiation in addition to the super recovery of ozone</a:t>
            </a:r>
          </a:p>
          <a:p>
            <a:pPr marL="94104" indent="0">
              <a:buNone/>
            </a:pPr>
            <a:r>
              <a:rPr lang="en-US" sz="1600" dirty="0">
                <a:solidFill>
                  <a:schemeClr val="bg2"/>
                </a:solidFill>
              </a:rPr>
              <a:t>-&gt; Need to identify range of changes in other models</a:t>
            </a:r>
          </a:p>
          <a:p>
            <a:pPr marL="94104" indent="0">
              <a:buNone/>
            </a:pPr>
            <a:r>
              <a:rPr lang="en-US" sz="1600" dirty="0">
                <a:solidFill>
                  <a:schemeClr val="bg2"/>
                </a:solidFill>
              </a:rPr>
              <a:t>-&gt; Need to investigate more realistic scenarios</a:t>
            </a:r>
          </a:p>
          <a:p>
            <a:pPr marL="94104" indent="0">
              <a:buNone/>
            </a:pPr>
            <a:r>
              <a:rPr lang="en-US" sz="1600" dirty="0">
                <a:solidFill>
                  <a:schemeClr val="bg2"/>
                </a:solidFill>
              </a:rPr>
              <a:t>-&gt; Need to investigate other proposed injection material</a:t>
            </a:r>
          </a:p>
          <a:p>
            <a:pPr marL="94104" indent="0">
              <a:buNone/>
            </a:pPr>
            <a:endParaRPr lang="en-US" sz="1600" dirty="0">
              <a:solidFill>
                <a:schemeClr val="bg2"/>
              </a:solidFill>
            </a:endParaRPr>
          </a:p>
        </p:txBody>
      </p:sp>
    </p:spTree>
    <p:extLst>
      <p:ext uri="{BB962C8B-B14F-4D97-AF65-F5344CB8AC3E}">
        <p14:creationId xmlns:p14="http://schemas.microsoft.com/office/powerpoint/2010/main" val="350594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Next Steps</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10" name="Text Placeholder 1">
            <a:extLst>
              <a:ext uri="{FF2B5EF4-FFF2-40B4-BE49-F238E27FC236}">
                <a16:creationId xmlns:a16="http://schemas.microsoft.com/office/drawing/2014/main" id="{2B5A01BD-3256-7E42-80CD-102315E601CA}"/>
              </a:ext>
            </a:extLst>
          </p:cNvPr>
          <p:cNvSpPr>
            <a:spLocks noGrp="1"/>
          </p:cNvSpPr>
          <p:nvPr>
            <p:ph type="body" idx="1"/>
          </p:nvPr>
        </p:nvSpPr>
        <p:spPr>
          <a:xfrm>
            <a:off x="401915" y="781178"/>
            <a:ext cx="8683896" cy="4957076"/>
          </a:xfrm>
        </p:spPr>
        <p:txBody>
          <a:bodyPr/>
          <a:lstStyle/>
          <a:p>
            <a:pPr marL="94104" indent="0">
              <a:buNone/>
            </a:pPr>
            <a:r>
              <a:rPr lang="en-US" sz="1600" b="1" dirty="0">
                <a:solidFill>
                  <a:schemeClr val="bg2"/>
                </a:solidFill>
              </a:rPr>
              <a:t>Opportunity for the CCMI: Design CCMI-</a:t>
            </a:r>
            <a:r>
              <a:rPr lang="en-US" sz="1600" b="1" dirty="0" err="1">
                <a:solidFill>
                  <a:schemeClr val="bg2"/>
                </a:solidFill>
              </a:rPr>
              <a:t>GeoMIP</a:t>
            </a:r>
            <a:r>
              <a:rPr lang="en-US" sz="1600" b="1" dirty="0">
                <a:solidFill>
                  <a:schemeClr val="bg2"/>
                </a:solidFill>
              </a:rPr>
              <a:t> Modeling Testbed</a:t>
            </a:r>
            <a:r>
              <a:rPr lang="en-US" sz="1600" dirty="0">
                <a:solidFill>
                  <a:schemeClr val="bg2"/>
                </a:solidFill>
              </a:rPr>
              <a:t> </a:t>
            </a:r>
            <a:r>
              <a:rPr lang="en-US" sz="1600" b="1" dirty="0">
                <a:solidFill>
                  <a:schemeClr val="bg2"/>
                </a:solidFill>
              </a:rPr>
              <a:t>with prescribed aerosol distributions</a:t>
            </a:r>
          </a:p>
          <a:p>
            <a:pPr marL="94104" indent="0">
              <a:buNone/>
            </a:pPr>
            <a:endParaRPr lang="en-US" sz="1600" dirty="0">
              <a:solidFill>
                <a:schemeClr val="bg2"/>
              </a:solidFill>
            </a:endParaRPr>
          </a:p>
          <a:p>
            <a:pPr marL="379854" indent="-285750"/>
            <a:r>
              <a:rPr lang="en-US" sz="1600" dirty="0">
                <a:solidFill>
                  <a:schemeClr val="bg2"/>
                </a:solidFill>
              </a:rPr>
              <a:t>Identify changes in stratospheric dynamics and chemistry based on the </a:t>
            </a:r>
            <a:r>
              <a:rPr lang="en-US" sz="1600" b="1" dirty="0">
                <a:solidFill>
                  <a:schemeClr val="bg2"/>
                </a:solidFill>
              </a:rPr>
              <a:t>same aerosol distribution (changing halogen loading and greenhouse gases)</a:t>
            </a:r>
            <a:r>
              <a:rPr lang="en-US" sz="1600" dirty="0">
                <a:solidFill>
                  <a:schemeClr val="bg2"/>
                </a:solidFill>
              </a:rPr>
              <a:t> for example: 2020-2099 SSP5-85</a:t>
            </a:r>
          </a:p>
          <a:p>
            <a:pPr marL="94104" indent="0">
              <a:buNone/>
            </a:pPr>
            <a:endParaRPr lang="en-US" sz="1600" dirty="0">
              <a:solidFill>
                <a:schemeClr val="bg2"/>
              </a:solidFill>
            </a:endParaRPr>
          </a:p>
          <a:p>
            <a:pPr marL="379854" indent="-285750"/>
            <a:r>
              <a:rPr lang="en-US" sz="1600" dirty="0">
                <a:solidFill>
                  <a:schemeClr val="bg2"/>
                </a:solidFill>
              </a:rPr>
              <a:t>Identify changes in stratospheric dynamics and chemistry based </a:t>
            </a:r>
            <a:r>
              <a:rPr lang="en-US" sz="1600" b="1" dirty="0">
                <a:solidFill>
                  <a:schemeClr val="bg2"/>
                </a:solidFill>
              </a:rPr>
              <a:t>on different aerosol loadings</a:t>
            </a:r>
            <a:r>
              <a:rPr lang="en-US" sz="1600" dirty="0">
                <a:solidFill>
                  <a:schemeClr val="bg2"/>
                </a:solidFill>
              </a:rPr>
              <a:t>: High vs Low injections, centric vs shifted distributions (10 year experiments)</a:t>
            </a:r>
          </a:p>
          <a:p>
            <a:pPr marL="94104" indent="0">
              <a:buNone/>
            </a:pPr>
            <a:endParaRPr lang="en-US" sz="1600" dirty="0">
              <a:solidFill>
                <a:schemeClr val="bg2"/>
              </a:solidFill>
            </a:endParaRPr>
          </a:p>
          <a:p>
            <a:pPr marL="379854" indent="-285750"/>
            <a:r>
              <a:rPr lang="en-US" sz="1600" dirty="0">
                <a:solidFill>
                  <a:schemeClr val="bg2"/>
                </a:solidFill>
              </a:rPr>
              <a:t>Identify changes in stratospheric dynamics and chemistry depending on the SSP scenario.  </a:t>
            </a:r>
            <a:r>
              <a:rPr lang="en-US" sz="1600" b="1" dirty="0">
                <a:solidFill>
                  <a:schemeClr val="bg2"/>
                </a:solidFill>
              </a:rPr>
              <a:t>Same aerosol loading but different SSP scenarios</a:t>
            </a:r>
            <a:r>
              <a:rPr lang="en-US" sz="1600" dirty="0">
                <a:solidFill>
                  <a:schemeClr val="bg2"/>
                </a:solidFill>
              </a:rPr>
              <a:t> are used, e.g., SSP2-45, SSP1-26.</a:t>
            </a:r>
          </a:p>
          <a:p>
            <a:pPr marL="94104" indent="0">
              <a:buNone/>
            </a:pPr>
            <a:endParaRPr lang="en-US" sz="1600" dirty="0">
              <a:solidFill>
                <a:schemeClr val="bg2"/>
              </a:solidFill>
            </a:endParaRPr>
          </a:p>
        </p:txBody>
      </p:sp>
    </p:spTree>
    <p:extLst>
      <p:ext uri="{BB962C8B-B14F-4D97-AF65-F5344CB8AC3E}">
        <p14:creationId xmlns:p14="http://schemas.microsoft.com/office/powerpoint/2010/main" val="23627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2614"/>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Google Shape;141;p36">
            <a:extLst>
              <a:ext uri="{FF2B5EF4-FFF2-40B4-BE49-F238E27FC236}">
                <a16:creationId xmlns:a16="http://schemas.microsoft.com/office/drawing/2014/main" id="{1D873FA1-D234-5249-9B77-06FC3C893D6C}"/>
              </a:ext>
            </a:extLst>
          </p:cNvPr>
          <p:cNvSpPr txBox="1">
            <a:spLocks/>
          </p:cNvSpPr>
          <p:nvPr/>
        </p:nvSpPr>
        <p:spPr>
          <a:xfrm>
            <a:off x="445678" y="64741"/>
            <a:ext cx="8504387"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chemeClr val="bg1"/>
                </a:solidFill>
              </a:rPr>
              <a:t>Next Steps: WACCM6 SO</a:t>
            </a:r>
            <a:r>
              <a:rPr lang="en-US" sz="2800" baseline="-25000" dirty="0">
                <a:solidFill>
                  <a:schemeClr val="bg1"/>
                </a:solidFill>
              </a:rPr>
              <a:t>2</a:t>
            </a:r>
            <a:r>
              <a:rPr lang="en-US" sz="2800" dirty="0">
                <a:solidFill>
                  <a:schemeClr val="bg1"/>
                </a:solidFill>
              </a:rPr>
              <a:t> Injection Experiments</a:t>
            </a:r>
          </a:p>
        </p:txBody>
      </p:sp>
      <p:pic>
        <p:nvPicPr>
          <p:cNvPr id="13" name="Picture 12">
            <a:extLst>
              <a:ext uri="{FF2B5EF4-FFF2-40B4-BE49-F238E27FC236}">
                <a16:creationId xmlns:a16="http://schemas.microsoft.com/office/drawing/2014/main" id="{0B9058CD-4E21-7749-9E59-33C5F19F2F37}"/>
              </a:ext>
            </a:extLst>
          </p:cNvPr>
          <p:cNvPicPr/>
          <p:nvPr/>
        </p:nvPicPr>
        <p:blipFill>
          <a:blip r:embed="rId3"/>
          <a:stretch>
            <a:fillRect/>
          </a:stretch>
        </p:blipFill>
        <p:spPr bwMode="auto">
          <a:xfrm>
            <a:off x="88687" y="803716"/>
            <a:ext cx="4270847" cy="3497345"/>
          </a:xfrm>
          <a:prstGeom prst="rect">
            <a:avLst/>
          </a:prstGeom>
        </p:spPr>
      </p:pic>
      <p:pic>
        <p:nvPicPr>
          <p:cNvPr id="16" name="Picture 15">
            <a:extLst>
              <a:ext uri="{FF2B5EF4-FFF2-40B4-BE49-F238E27FC236}">
                <a16:creationId xmlns:a16="http://schemas.microsoft.com/office/drawing/2014/main" id="{73B88D36-5564-0B4A-936C-3B4587571497}"/>
              </a:ext>
            </a:extLst>
          </p:cNvPr>
          <p:cNvPicPr>
            <a:picLocks noChangeAspect="1"/>
          </p:cNvPicPr>
          <p:nvPr/>
        </p:nvPicPr>
        <p:blipFill>
          <a:blip r:embed="rId4"/>
          <a:stretch>
            <a:fillRect/>
          </a:stretch>
        </p:blipFill>
        <p:spPr>
          <a:xfrm>
            <a:off x="4584959" y="960367"/>
            <a:ext cx="3733691" cy="3509872"/>
          </a:xfrm>
          <a:prstGeom prst="rect">
            <a:avLst/>
          </a:prstGeom>
        </p:spPr>
      </p:pic>
      <p:sp>
        <p:nvSpPr>
          <p:cNvPr id="17" name="TextBox 16">
            <a:extLst>
              <a:ext uri="{FF2B5EF4-FFF2-40B4-BE49-F238E27FC236}">
                <a16:creationId xmlns:a16="http://schemas.microsoft.com/office/drawing/2014/main" id="{AD6AB914-623E-2746-9823-09698CA7D0E9}"/>
              </a:ext>
            </a:extLst>
          </p:cNvPr>
          <p:cNvSpPr txBox="1"/>
          <p:nvPr/>
        </p:nvSpPr>
        <p:spPr>
          <a:xfrm>
            <a:off x="5328430" y="2626412"/>
            <a:ext cx="1413220" cy="400110"/>
          </a:xfrm>
          <a:prstGeom prst="rect">
            <a:avLst/>
          </a:prstGeom>
          <a:noFill/>
        </p:spPr>
        <p:txBody>
          <a:bodyPr wrap="square" rtlCol="0">
            <a:spAutoFit/>
          </a:bodyPr>
          <a:lstStyle/>
          <a:p>
            <a:r>
              <a:rPr lang="en-US" sz="2000" dirty="0"/>
              <a:t>1.5</a:t>
            </a:r>
            <a:r>
              <a:rPr lang="en-US" sz="2000" baseline="30000" dirty="0"/>
              <a:t>o</a:t>
            </a:r>
            <a:r>
              <a:rPr lang="en-US" sz="2000" dirty="0"/>
              <a:t>C</a:t>
            </a:r>
          </a:p>
        </p:txBody>
      </p:sp>
      <p:sp>
        <p:nvSpPr>
          <p:cNvPr id="18" name="TextBox 17">
            <a:extLst>
              <a:ext uri="{FF2B5EF4-FFF2-40B4-BE49-F238E27FC236}">
                <a16:creationId xmlns:a16="http://schemas.microsoft.com/office/drawing/2014/main" id="{3DD5F75F-D426-D644-9FAF-728433D18213}"/>
              </a:ext>
            </a:extLst>
          </p:cNvPr>
          <p:cNvSpPr txBox="1"/>
          <p:nvPr/>
        </p:nvSpPr>
        <p:spPr>
          <a:xfrm>
            <a:off x="7004657" y="3279574"/>
            <a:ext cx="1843540" cy="307777"/>
          </a:xfrm>
          <a:prstGeom prst="rect">
            <a:avLst/>
          </a:prstGeom>
          <a:noFill/>
        </p:spPr>
        <p:txBody>
          <a:bodyPr wrap="square" rtlCol="0">
            <a:spAutoFit/>
          </a:bodyPr>
          <a:lstStyle/>
          <a:p>
            <a:r>
              <a:rPr lang="en-US" dirty="0"/>
              <a:t>1850-1900</a:t>
            </a:r>
          </a:p>
        </p:txBody>
      </p:sp>
      <p:sp>
        <p:nvSpPr>
          <p:cNvPr id="8" name="TextBox 7">
            <a:extLst>
              <a:ext uri="{FF2B5EF4-FFF2-40B4-BE49-F238E27FC236}">
                <a16:creationId xmlns:a16="http://schemas.microsoft.com/office/drawing/2014/main" id="{EBF51758-824D-F645-BFF8-93B042928C2B}"/>
              </a:ext>
            </a:extLst>
          </p:cNvPr>
          <p:cNvSpPr txBox="1"/>
          <p:nvPr/>
        </p:nvSpPr>
        <p:spPr>
          <a:xfrm>
            <a:off x="5328430" y="1165230"/>
            <a:ext cx="1800493" cy="307777"/>
          </a:xfrm>
          <a:prstGeom prst="rect">
            <a:avLst/>
          </a:prstGeom>
          <a:noFill/>
        </p:spPr>
        <p:txBody>
          <a:bodyPr wrap="none" rtlCol="0">
            <a:spAutoFit/>
          </a:bodyPr>
          <a:lstStyle/>
          <a:p>
            <a:r>
              <a:rPr lang="en-US" dirty="0">
                <a:solidFill>
                  <a:srgbClr val="FF0000"/>
                </a:solidFill>
              </a:rPr>
              <a:t>WACCM6 SSP5-8.5</a:t>
            </a:r>
          </a:p>
        </p:txBody>
      </p:sp>
      <p:sp>
        <p:nvSpPr>
          <p:cNvPr id="9" name="TextBox 8">
            <a:extLst>
              <a:ext uri="{FF2B5EF4-FFF2-40B4-BE49-F238E27FC236}">
                <a16:creationId xmlns:a16="http://schemas.microsoft.com/office/drawing/2014/main" id="{2406FFCE-D82B-AC4A-B3D6-F3CBF719E14A}"/>
              </a:ext>
            </a:extLst>
          </p:cNvPr>
          <p:cNvSpPr txBox="1"/>
          <p:nvPr/>
        </p:nvSpPr>
        <p:spPr>
          <a:xfrm>
            <a:off x="5328430" y="1473007"/>
            <a:ext cx="2119491" cy="307777"/>
          </a:xfrm>
          <a:prstGeom prst="rect">
            <a:avLst/>
          </a:prstGeom>
          <a:noFill/>
        </p:spPr>
        <p:txBody>
          <a:bodyPr wrap="none" rtlCol="0">
            <a:spAutoFit/>
          </a:bodyPr>
          <a:lstStyle/>
          <a:p>
            <a:r>
              <a:rPr lang="en-US" dirty="0"/>
              <a:t>WACCM6 SSP5-3.4-OS</a:t>
            </a:r>
          </a:p>
        </p:txBody>
      </p:sp>
      <p:sp>
        <p:nvSpPr>
          <p:cNvPr id="3" name="TextBox 2">
            <a:extLst>
              <a:ext uri="{FF2B5EF4-FFF2-40B4-BE49-F238E27FC236}">
                <a16:creationId xmlns:a16="http://schemas.microsoft.com/office/drawing/2014/main" id="{F495E3EF-1B8F-4B42-A966-20845829F52B}"/>
              </a:ext>
            </a:extLst>
          </p:cNvPr>
          <p:cNvSpPr txBox="1"/>
          <p:nvPr/>
        </p:nvSpPr>
        <p:spPr>
          <a:xfrm>
            <a:off x="1676400" y="4301061"/>
            <a:ext cx="1648208" cy="307777"/>
          </a:xfrm>
          <a:prstGeom prst="rect">
            <a:avLst/>
          </a:prstGeom>
          <a:noFill/>
        </p:spPr>
        <p:txBody>
          <a:bodyPr wrap="none" rtlCol="0">
            <a:spAutoFit/>
          </a:bodyPr>
          <a:lstStyle/>
          <a:p>
            <a:r>
              <a:rPr lang="en-US" i="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O’Neill et al., 2016</a:t>
            </a:r>
          </a:p>
        </p:txBody>
      </p:sp>
      <p:sp>
        <p:nvSpPr>
          <p:cNvPr id="4" name="TextBox 3">
            <a:extLst>
              <a:ext uri="{FF2B5EF4-FFF2-40B4-BE49-F238E27FC236}">
                <a16:creationId xmlns:a16="http://schemas.microsoft.com/office/drawing/2014/main" id="{E35572E4-4A8B-E74D-B16A-C7732124712C}"/>
              </a:ext>
            </a:extLst>
          </p:cNvPr>
          <p:cNvSpPr txBox="1"/>
          <p:nvPr/>
        </p:nvSpPr>
        <p:spPr>
          <a:xfrm>
            <a:off x="767412" y="729116"/>
            <a:ext cx="2351926" cy="338554"/>
          </a:xfrm>
          <a:prstGeom prst="rect">
            <a:avLst/>
          </a:prstGeom>
          <a:noFill/>
        </p:spPr>
        <p:txBody>
          <a:bodyPr wrap="none" rtlCol="0">
            <a:spAutoFit/>
          </a:bodyPr>
          <a:lstStyle/>
          <a:p>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CO</a:t>
            </a:r>
            <a:r>
              <a:rPr lang="en-US" sz="1600"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2 </a:t>
            </a:r>
            <a:r>
              <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emission scenarios</a:t>
            </a:r>
          </a:p>
        </p:txBody>
      </p:sp>
    </p:spTree>
    <p:extLst>
      <p:ext uri="{BB962C8B-B14F-4D97-AF65-F5344CB8AC3E}">
        <p14:creationId xmlns:p14="http://schemas.microsoft.com/office/powerpoint/2010/main" val="336259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3828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Google Shape;141;p36">
            <a:extLst>
              <a:ext uri="{FF2B5EF4-FFF2-40B4-BE49-F238E27FC236}">
                <a16:creationId xmlns:a16="http://schemas.microsoft.com/office/drawing/2014/main" id="{1D873FA1-D234-5249-9B77-06FC3C893D6C}"/>
              </a:ext>
            </a:extLst>
          </p:cNvPr>
          <p:cNvSpPr txBox="1">
            <a:spLocks/>
          </p:cNvSpPr>
          <p:nvPr/>
        </p:nvSpPr>
        <p:spPr>
          <a:xfrm>
            <a:off x="190500" y="0"/>
            <a:ext cx="8509259"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chemeClr val="bg1"/>
                </a:solidFill>
              </a:rPr>
              <a:t>Next Steps: WACCM6 SO</a:t>
            </a:r>
            <a:r>
              <a:rPr lang="en-US" sz="2800" baseline="-25000" dirty="0">
                <a:solidFill>
                  <a:schemeClr val="bg1"/>
                </a:solidFill>
              </a:rPr>
              <a:t>2</a:t>
            </a:r>
            <a:r>
              <a:rPr lang="en-US" sz="2800" dirty="0">
                <a:solidFill>
                  <a:schemeClr val="bg1"/>
                </a:solidFill>
              </a:rPr>
              <a:t> Injection Experiments</a:t>
            </a:r>
          </a:p>
        </p:txBody>
      </p:sp>
      <p:sp>
        <p:nvSpPr>
          <p:cNvPr id="7" name="Rectangle 6">
            <a:extLst>
              <a:ext uri="{FF2B5EF4-FFF2-40B4-BE49-F238E27FC236}">
                <a16:creationId xmlns:a16="http://schemas.microsoft.com/office/drawing/2014/main" id="{6F02FCAA-B36B-DB47-8EE1-5453A3C5BD1C}"/>
              </a:ext>
            </a:extLst>
          </p:cNvPr>
          <p:cNvSpPr/>
          <p:nvPr/>
        </p:nvSpPr>
        <p:spPr>
          <a:xfrm>
            <a:off x="470159" y="3517365"/>
            <a:ext cx="3813144" cy="954107"/>
          </a:xfrm>
          <a:prstGeom prst="rect">
            <a:avLst/>
          </a:prstGeom>
        </p:spPr>
        <p:txBody>
          <a:bodyPr wrap="square">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WACCM6: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Slightly smaller burden required compared to WACCM5.4</a:t>
            </a:r>
          </a:p>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Overshoot: </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Increase in aerosol lifetime after reaching injection peak</a:t>
            </a:r>
          </a:p>
        </p:txBody>
      </p:sp>
      <p:pic>
        <p:nvPicPr>
          <p:cNvPr id="3" name="Picture 2">
            <a:extLst>
              <a:ext uri="{FF2B5EF4-FFF2-40B4-BE49-F238E27FC236}">
                <a16:creationId xmlns:a16="http://schemas.microsoft.com/office/drawing/2014/main" id="{24E6F5B5-66F3-9047-8EED-E0E8FF09F853}"/>
              </a:ext>
            </a:extLst>
          </p:cNvPr>
          <p:cNvPicPr>
            <a:picLocks noChangeAspect="1"/>
          </p:cNvPicPr>
          <p:nvPr/>
        </p:nvPicPr>
        <p:blipFill>
          <a:blip r:embed="rId3"/>
          <a:stretch>
            <a:fillRect/>
          </a:stretch>
        </p:blipFill>
        <p:spPr>
          <a:xfrm>
            <a:off x="578883" y="868526"/>
            <a:ext cx="2811539" cy="2612898"/>
          </a:xfrm>
          <a:prstGeom prst="rect">
            <a:avLst/>
          </a:prstGeom>
        </p:spPr>
      </p:pic>
      <p:sp>
        <p:nvSpPr>
          <p:cNvPr id="5" name="TextBox 4">
            <a:extLst>
              <a:ext uri="{FF2B5EF4-FFF2-40B4-BE49-F238E27FC236}">
                <a16:creationId xmlns:a16="http://schemas.microsoft.com/office/drawing/2014/main" id="{8223614F-8D09-584D-AA4F-924BC113C8ED}"/>
              </a:ext>
            </a:extLst>
          </p:cNvPr>
          <p:cNvSpPr txBox="1"/>
          <p:nvPr/>
        </p:nvSpPr>
        <p:spPr>
          <a:xfrm>
            <a:off x="1040900" y="587580"/>
            <a:ext cx="2143536" cy="307777"/>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Surface Air Temperature</a:t>
            </a:r>
          </a:p>
        </p:txBody>
      </p:sp>
      <p:pic>
        <p:nvPicPr>
          <p:cNvPr id="6" name="Picture 5">
            <a:extLst>
              <a:ext uri="{FF2B5EF4-FFF2-40B4-BE49-F238E27FC236}">
                <a16:creationId xmlns:a16="http://schemas.microsoft.com/office/drawing/2014/main" id="{7B944377-C5ED-9545-BF23-C0558A777689}"/>
              </a:ext>
            </a:extLst>
          </p:cNvPr>
          <p:cNvPicPr>
            <a:picLocks noChangeAspect="1"/>
          </p:cNvPicPr>
          <p:nvPr/>
        </p:nvPicPr>
        <p:blipFill>
          <a:blip r:embed="rId4"/>
          <a:stretch>
            <a:fillRect/>
          </a:stretch>
        </p:blipFill>
        <p:spPr>
          <a:xfrm>
            <a:off x="5412567" y="736286"/>
            <a:ext cx="3201081" cy="3870458"/>
          </a:xfrm>
          <a:prstGeom prst="rect">
            <a:avLst/>
          </a:prstGeom>
        </p:spPr>
      </p:pic>
      <p:sp>
        <p:nvSpPr>
          <p:cNvPr id="8" name="TextBox 7">
            <a:extLst>
              <a:ext uri="{FF2B5EF4-FFF2-40B4-BE49-F238E27FC236}">
                <a16:creationId xmlns:a16="http://schemas.microsoft.com/office/drawing/2014/main" id="{AA73BEB9-BE55-3344-BA1D-16BAC39C6B56}"/>
              </a:ext>
            </a:extLst>
          </p:cNvPr>
          <p:cNvSpPr txBox="1"/>
          <p:nvPr/>
        </p:nvSpPr>
        <p:spPr>
          <a:xfrm>
            <a:off x="3383056" y="978964"/>
            <a:ext cx="1800493" cy="307777"/>
          </a:xfrm>
          <a:prstGeom prst="rect">
            <a:avLst/>
          </a:prstGeom>
          <a:noFill/>
        </p:spPr>
        <p:txBody>
          <a:bodyPr wrap="none" rtlCol="0">
            <a:spAutoFit/>
          </a:bodyPr>
          <a:lstStyle/>
          <a:p>
            <a:r>
              <a:rPr lang="en-US" dirty="0"/>
              <a:t>WACCM6 SSP5-8.5</a:t>
            </a:r>
          </a:p>
        </p:txBody>
      </p:sp>
      <p:sp>
        <p:nvSpPr>
          <p:cNvPr id="9" name="TextBox 8">
            <a:extLst>
              <a:ext uri="{FF2B5EF4-FFF2-40B4-BE49-F238E27FC236}">
                <a16:creationId xmlns:a16="http://schemas.microsoft.com/office/drawing/2014/main" id="{1353C6BD-1AE9-A343-864E-411A0C948B78}"/>
              </a:ext>
            </a:extLst>
          </p:cNvPr>
          <p:cNvSpPr txBox="1"/>
          <p:nvPr/>
        </p:nvSpPr>
        <p:spPr>
          <a:xfrm>
            <a:off x="3383056" y="1286741"/>
            <a:ext cx="2119491" cy="738664"/>
          </a:xfrm>
          <a:prstGeom prst="rect">
            <a:avLst/>
          </a:prstGeom>
          <a:noFill/>
        </p:spPr>
        <p:txBody>
          <a:bodyPr wrap="none" rtlCol="0">
            <a:spAutoFit/>
          </a:bodyPr>
          <a:lstStyle/>
          <a:p>
            <a:r>
              <a:rPr lang="en-US" dirty="0">
                <a:solidFill>
                  <a:srgbClr val="AB7942"/>
                </a:solidFill>
              </a:rPr>
              <a:t>WACCM6 SSP5-3.4-OS</a:t>
            </a:r>
          </a:p>
          <a:p>
            <a:r>
              <a:rPr lang="en-US" dirty="0">
                <a:solidFill>
                  <a:srgbClr val="FF40FF"/>
                </a:solidFill>
              </a:rPr>
              <a:t>SSP5-85 Geo</a:t>
            </a:r>
          </a:p>
          <a:p>
            <a:r>
              <a:rPr lang="en-US" dirty="0">
                <a:solidFill>
                  <a:srgbClr val="FFC000"/>
                </a:solidFill>
              </a:rPr>
              <a:t>SSP5-34-OS Geo</a:t>
            </a:r>
          </a:p>
        </p:txBody>
      </p:sp>
      <p:sp>
        <p:nvSpPr>
          <p:cNvPr id="10" name="TextBox 9">
            <a:extLst>
              <a:ext uri="{FF2B5EF4-FFF2-40B4-BE49-F238E27FC236}">
                <a16:creationId xmlns:a16="http://schemas.microsoft.com/office/drawing/2014/main" id="{830B8317-B553-D147-8FA2-2E68A5D046B6}"/>
              </a:ext>
            </a:extLst>
          </p:cNvPr>
          <p:cNvSpPr txBox="1"/>
          <p:nvPr/>
        </p:nvSpPr>
        <p:spPr>
          <a:xfrm>
            <a:off x="6026063" y="926164"/>
            <a:ext cx="1498629" cy="1200327"/>
          </a:xfrm>
          <a:prstGeom prst="rect">
            <a:avLst/>
          </a:prstGeom>
          <a:noFill/>
        </p:spPr>
        <p:txBody>
          <a:bodyPr wrap="square" lIns="91435" tIns="45719" rIns="91435" bIns="45719" rtlCol="0">
            <a:spAutoFit/>
          </a:bodyPr>
          <a:lstStyle/>
          <a:p>
            <a:r>
              <a:rPr lang="en-US"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GLENS</a:t>
            </a:r>
          </a:p>
          <a:p>
            <a:r>
              <a:rPr lang="en-US" b="1" dirty="0">
                <a:solidFill>
                  <a:srgbClr val="FF40FF"/>
                </a:solidFill>
                <a:latin typeface="Helvetica Neue" panose="02000503000000020004" pitchFamily="2" charset="0"/>
                <a:ea typeface="Helvetica Neue" panose="02000503000000020004" pitchFamily="2" charset="0"/>
                <a:cs typeface="Helvetica Neue" panose="02000503000000020004" pitchFamily="2" charset="0"/>
              </a:rPr>
              <a:t>SSP5-85-Geo</a:t>
            </a:r>
          </a:p>
          <a:p>
            <a:r>
              <a:rPr lang="en-US"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SSP5-34-OS-Geo</a:t>
            </a:r>
          </a:p>
          <a:p>
            <a:endParaRPr lang="en-US" sz="16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88AB4BAD-6CA8-F340-8C38-976BD375C3D7}"/>
              </a:ext>
            </a:extLst>
          </p:cNvPr>
          <p:cNvSpPr txBox="1"/>
          <p:nvPr/>
        </p:nvSpPr>
        <p:spPr>
          <a:xfrm>
            <a:off x="5965066" y="3010549"/>
            <a:ext cx="943733" cy="584773"/>
          </a:xfrm>
          <a:prstGeom prst="rect">
            <a:avLst/>
          </a:prstGeom>
          <a:solidFill>
            <a:schemeClr val="bg1"/>
          </a:solidFill>
        </p:spPr>
        <p:txBody>
          <a:bodyPr wrap="square" lIns="91435" tIns="45719" rIns="91435" bIns="45719" rtlCol="0">
            <a:spAutoFit/>
          </a:bodyPr>
          <a:lstStyle/>
          <a:p>
            <a:endPar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extBox 12">
            <a:extLst>
              <a:ext uri="{FF2B5EF4-FFF2-40B4-BE49-F238E27FC236}">
                <a16:creationId xmlns:a16="http://schemas.microsoft.com/office/drawing/2014/main" id="{0ABE37A1-14C1-CD40-838E-B5F2A68415C0}"/>
              </a:ext>
            </a:extLst>
          </p:cNvPr>
          <p:cNvSpPr txBox="1"/>
          <p:nvPr/>
        </p:nvSpPr>
        <p:spPr>
          <a:xfrm>
            <a:off x="5829300" y="582398"/>
            <a:ext cx="278434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Burden</a:t>
            </a:r>
          </a:p>
        </p:txBody>
      </p:sp>
      <p:sp>
        <p:nvSpPr>
          <p:cNvPr id="14" name="TextBox 13">
            <a:extLst>
              <a:ext uri="{FF2B5EF4-FFF2-40B4-BE49-F238E27FC236}">
                <a16:creationId xmlns:a16="http://schemas.microsoft.com/office/drawing/2014/main" id="{B17475DE-D2A1-A547-909B-8452D31B214A}"/>
              </a:ext>
            </a:extLst>
          </p:cNvPr>
          <p:cNvSpPr txBox="1"/>
          <p:nvPr/>
        </p:nvSpPr>
        <p:spPr>
          <a:xfrm>
            <a:off x="5829301" y="2505066"/>
            <a:ext cx="2617838" cy="307777"/>
          </a:xfrm>
          <a:prstGeom prst="rect">
            <a:avLst/>
          </a:prstGeom>
          <a:solidFill>
            <a:schemeClr val="lt1"/>
          </a:solidFill>
        </p:spPr>
        <p:txBody>
          <a:bodyPr wrap="square" rtlCol="0">
            <a:spAutoFit/>
          </a:bodyPr>
          <a:lstStyle/>
          <a:p>
            <a:pPr algn="ct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SO</a:t>
            </a:r>
            <a:r>
              <a:rPr lang="en-US" baseline="-250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4</a:t>
            </a: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 Lifetime</a:t>
            </a:r>
          </a:p>
        </p:txBody>
      </p:sp>
      <p:sp>
        <p:nvSpPr>
          <p:cNvPr id="15" name="TextBox 14">
            <a:extLst>
              <a:ext uri="{FF2B5EF4-FFF2-40B4-BE49-F238E27FC236}">
                <a16:creationId xmlns:a16="http://schemas.microsoft.com/office/drawing/2014/main" id="{2EBADD80-8B2B-4149-AEC1-2815C82C9D3A}"/>
              </a:ext>
            </a:extLst>
          </p:cNvPr>
          <p:cNvSpPr txBox="1"/>
          <p:nvPr/>
        </p:nvSpPr>
        <p:spPr>
          <a:xfrm>
            <a:off x="5989115" y="2887437"/>
            <a:ext cx="943733" cy="830995"/>
          </a:xfrm>
          <a:prstGeom prst="rect">
            <a:avLst/>
          </a:prstGeom>
          <a:noFill/>
        </p:spPr>
        <p:txBody>
          <a:bodyPr wrap="square" lIns="91435" tIns="45719" rIns="91435" bIns="45719" rtlCol="0">
            <a:spAutoFit/>
          </a:bodyPr>
          <a:lstStyle/>
          <a:p>
            <a:r>
              <a:rPr lang="en-US" sz="16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1.10yr</a:t>
            </a:r>
          </a:p>
          <a:p>
            <a:r>
              <a:rPr lang="en-US" sz="1600" b="1" dirty="0">
                <a:solidFill>
                  <a:srgbClr val="FF40FF"/>
                </a:solidFill>
                <a:latin typeface="Helvetica Neue" panose="02000503000000020004" pitchFamily="2" charset="0"/>
                <a:ea typeface="Helvetica Neue" panose="02000503000000020004" pitchFamily="2" charset="0"/>
                <a:cs typeface="Helvetica Neue" panose="02000503000000020004" pitchFamily="2" charset="0"/>
              </a:rPr>
              <a:t>1.08yr</a:t>
            </a:r>
          </a:p>
          <a:p>
            <a:r>
              <a:rPr lang="en-US" sz="16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0.24yr</a:t>
            </a:r>
          </a:p>
        </p:txBody>
      </p:sp>
    </p:spTree>
    <p:extLst>
      <p:ext uri="{BB962C8B-B14F-4D97-AF65-F5344CB8AC3E}">
        <p14:creationId xmlns:p14="http://schemas.microsoft.com/office/powerpoint/2010/main" val="8627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Questions?</a:t>
            </a:r>
            <a:endParaRPr sz="2800" dirty="0">
              <a:solidFill>
                <a:schemeClr val="bg1"/>
              </a:solidFill>
            </a:endParaRPr>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5" name="Picture 4">
            <a:extLst>
              <a:ext uri="{FF2B5EF4-FFF2-40B4-BE49-F238E27FC236}">
                <a16:creationId xmlns:a16="http://schemas.microsoft.com/office/drawing/2014/main" id="{2A2D7459-FAE2-8748-81D6-043F62FCFD69}"/>
              </a:ext>
            </a:extLst>
          </p:cNvPr>
          <p:cNvPicPr>
            <a:picLocks noChangeAspect="1"/>
          </p:cNvPicPr>
          <p:nvPr/>
        </p:nvPicPr>
        <p:blipFill>
          <a:blip r:embed="rId3"/>
          <a:stretch>
            <a:fillRect/>
          </a:stretch>
        </p:blipFill>
        <p:spPr>
          <a:xfrm>
            <a:off x="2099733" y="699898"/>
            <a:ext cx="5063066" cy="3745960"/>
          </a:xfrm>
          <a:prstGeom prst="rect">
            <a:avLst/>
          </a:prstGeom>
        </p:spPr>
      </p:pic>
    </p:spTree>
    <p:extLst>
      <p:ext uri="{BB962C8B-B14F-4D97-AF65-F5344CB8AC3E}">
        <p14:creationId xmlns:p14="http://schemas.microsoft.com/office/powerpoint/2010/main" val="29823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9" name="Picture 18">
            <a:extLst>
              <a:ext uri="{FF2B5EF4-FFF2-40B4-BE49-F238E27FC236}">
                <a16:creationId xmlns:a16="http://schemas.microsoft.com/office/drawing/2014/main" id="{B3A6FF74-86CD-1043-8C16-B13820537DC3}"/>
              </a:ext>
            </a:extLst>
          </p:cNvPr>
          <p:cNvPicPr>
            <a:picLocks noChangeAspect="1"/>
          </p:cNvPicPr>
          <p:nvPr/>
        </p:nvPicPr>
        <p:blipFill rotWithShape="1">
          <a:blip r:embed="rId3"/>
          <a:srcRect l="34252" t="51599"/>
          <a:stretch/>
        </p:blipFill>
        <p:spPr>
          <a:xfrm>
            <a:off x="334601" y="915573"/>
            <a:ext cx="4655382" cy="1840305"/>
          </a:xfrm>
          <a:prstGeom prst="rect">
            <a:avLst/>
          </a:prstGeom>
        </p:spPr>
      </p:pic>
      <p:sp>
        <p:nvSpPr>
          <p:cNvPr id="17" name="TextBox 16">
            <a:extLst>
              <a:ext uri="{FF2B5EF4-FFF2-40B4-BE49-F238E27FC236}">
                <a16:creationId xmlns:a16="http://schemas.microsoft.com/office/drawing/2014/main" id="{34688165-1127-134F-9F07-A8250B315F0C}"/>
              </a:ext>
            </a:extLst>
          </p:cNvPr>
          <p:cNvSpPr txBox="1"/>
          <p:nvPr/>
        </p:nvSpPr>
        <p:spPr>
          <a:xfrm>
            <a:off x="578949" y="633006"/>
            <a:ext cx="1803699" cy="307777"/>
          </a:xfrm>
          <a:prstGeom prst="rect">
            <a:avLst/>
          </a:prstGeom>
          <a:no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WACCM6 SSP5-8.5</a:t>
            </a:r>
          </a:p>
        </p:txBody>
      </p:sp>
      <p:sp>
        <p:nvSpPr>
          <p:cNvPr id="18" name="TextBox 17">
            <a:extLst>
              <a:ext uri="{FF2B5EF4-FFF2-40B4-BE49-F238E27FC236}">
                <a16:creationId xmlns:a16="http://schemas.microsoft.com/office/drawing/2014/main" id="{40D5DF6D-CCD4-514C-AB81-82552DEAAAD8}"/>
              </a:ext>
            </a:extLst>
          </p:cNvPr>
          <p:cNvSpPr txBox="1"/>
          <p:nvPr/>
        </p:nvSpPr>
        <p:spPr>
          <a:xfrm>
            <a:off x="2725199" y="607796"/>
            <a:ext cx="3142207" cy="307777"/>
          </a:xfrm>
          <a:prstGeom prst="rect">
            <a:avLst/>
          </a:prstGeom>
          <a:noFill/>
        </p:spPr>
        <p:txBody>
          <a:bodyPr wrap="none" rtlCol="0">
            <a:spAutoFit/>
          </a:bodyPr>
          <a:lstStyle/>
          <a:p>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WACCM6 SSP5-3.4-OS   2080-2089</a:t>
            </a:r>
          </a:p>
        </p:txBody>
      </p:sp>
      <p:pic>
        <p:nvPicPr>
          <p:cNvPr id="4" name="Picture 3">
            <a:extLst>
              <a:ext uri="{FF2B5EF4-FFF2-40B4-BE49-F238E27FC236}">
                <a16:creationId xmlns:a16="http://schemas.microsoft.com/office/drawing/2014/main" id="{00786C18-A7AE-4E49-9775-B8FA85D94B2A}"/>
              </a:ext>
            </a:extLst>
          </p:cNvPr>
          <p:cNvPicPr>
            <a:picLocks noChangeAspect="1"/>
          </p:cNvPicPr>
          <p:nvPr/>
        </p:nvPicPr>
        <p:blipFill>
          <a:blip r:embed="rId4"/>
          <a:stretch>
            <a:fillRect/>
          </a:stretch>
        </p:blipFill>
        <p:spPr>
          <a:xfrm>
            <a:off x="334601" y="2675283"/>
            <a:ext cx="4710376" cy="1924757"/>
          </a:xfrm>
          <a:prstGeom prst="rect">
            <a:avLst/>
          </a:prstGeom>
        </p:spPr>
      </p:pic>
      <p:sp>
        <p:nvSpPr>
          <p:cNvPr id="20" name="Rectangle 19">
            <a:extLst>
              <a:ext uri="{FF2B5EF4-FFF2-40B4-BE49-F238E27FC236}">
                <a16:creationId xmlns:a16="http://schemas.microsoft.com/office/drawing/2014/main" id="{69C09806-BBB6-FC40-A3DB-615B71182B35}"/>
              </a:ext>
            </a:extLst>
          </p:cNvPr>
          <p:cNvSpPr/>
          <p:nvPr/>
        </p:nvSpPr>
        <p:spPr>
          <a:xfrm>
            <a:off x="0" y="-3828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Google Shape;141;p36">
            <a:extLst>
              <a:ext uri="{FF2B5EF4-FFF2-40B4-BE49-F238E27FC236}">
                <a16:creationId xmlns:a16="http://schemas.microsoft.com/office/drawing/2014/main" id="{B409023A-8C5B-CF4B-8100-CC0931DF85F6}"/>
              </a:ext>
            </a:extLst>
          </p:cNvPr>
          <p:cNvSpPr txBox="1">
            <a:spLocks/>
          </p:cNvSpPr>
          <p:nvPr/>
        </p:nvSpPr>
        <p:spPr>
          <a:xfrm>
            <a:off x="470159" y="0"/>
            <a:ext cx="8229600"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chemeClr val="bg1"/>
                </a:solidFill>
              </a:rPr>
              <a:t>WACCM6 SO</a:t>
            </a:r>
            <a:r>
              <a:rPr lang="en-US" sz="2800" baseline="-25000" dirty="0">
                <a:solidFill>
                  <a:schemeClr val="bg1"/>
                </a:solidFill>
              </a:rPr>
              <a:t>2</a:t>
            </a:r>
            <a:r>
              <a:rPr lang="en-US" sz="2800" dirty="0">
                <a:solidFill>
                  <a:schemeClr val="bg1"/>
                </a:solidFill>
              </a:rPr>
              <a:t> Injection Experiments</a:t>
            </a:r>
          </a:p>
        </p:txBody>
      </p:sp>
    </p:spTree>
    <p:extLst>
      <p:ext uri="{BB962C8B-B14F-4D97-AF65-F5344CB8AC3E}">
        <p14:creationId xmlns:p14="http://schemas.microsoft.com/office/powerpoint/2010/main" val="107305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FA6F301-812C-A742-B7FE-CAED2C6491A3}"/>
              </a:ext>
            </a:extLst>
          </p:cNvPr>
          <p:cNvSpPr/>
          <p:nvPr/>
        </p:nvSpPr>
        <p:spPr>
          <a:xfrm>
            <a:off x="0" y="0"/>
            <a:ext cx="9144000" cy="486479"/>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Google Shape;141;p36">
            <a:extLst>
              <a:ext uri="{FF2B5EF4-FFF2-40B4-BE49-F238E27FC236}">
                <a16:creationId xmlns:a16="http://schemas.microsoft.com/office/drawing/2014/main" id="{2E6F93CD-738B-CF44-8745-58DD204F3EC2}"/>
              </a:ext>
            </a:extLst>
          </p:cNvPr>
          <p:cNvSpPr txBox="1">
            <a:spLocks noGrp="1"/>
          </p:cNvSpPr>
          <p:nvPr>
            <p:ph type="title"/>
          </p:nvPr>
        </p:nvSpPr>
        <p:spPr>
          <a:xfrm>
            <a:off x="457200" y="71699"/>
            <a:ext cx="8229600" cy="399445"/>
          </a:xfrm>
          <a:prstGeom prst="rect">
            <a:avLst/>
          </a:prstGeom>
          <a:noFill/>
          <a:ln>
            <a:noFill/>
          </a:ln>
        </p:spPr>
        <p:txBody>
          <a:bodyPr spcFirstLastPara="1" wrap="square" lIns="91425" tIns="45700" rIns="91425" bIns="45700" anchor="b" anchorCtr="0">
            <a:noAutofit/>
          </a:bodyPr>
          <a:lstStyle/>
          <a:p>
            <a:pPr lvl="0"/>
            <a:r>
              <a:rPr lang="en-US" sz="2400" dirty="0">
                <a:solidFill>
                  <a:schemeClr val="bg1"/>
                </a:solidFill>
              </a:rPr>
              <a:t>Effects of Geoengineering on UV</a:t>
            </a:r>
            <a:endParaRPr sz="2400" dirty="0">
              <a:solidFill>
                <a:schemeClr val="bg1"/>
              </a:solidFill>
            </a:endParaRPr>
          </a:p>
        </p:txBody>
      </p:sp>
      <p:sp>
        <p:nvSpPr>
          <p:cNvPr id="96" name="Text Placeholder 1">
            <a:extLst>
              <a:ext uri="{FF2B5EF4-FFF2-40B4-BE49-F238E27FC236}">
                <a16:creationId xmlns:a16="http://schemas.microsoft.com/office/drawing/2014/main" id="{810974C6-DA9F-EA4B-8085-815A36A85C44}"/>
              </a:ext>
            </a:extLst>
          </p:cNvPr>
          <p:cNvSpPr>
            <a:spLocks noGrp="1"/>
          </p:cNvSpPr>
          <p:nvPr>
            <p:ph type="body" idx="1"/>
          </p:nvPr>
        </p:nvSpPr>
        <p:spPr>
          <a:xfrm>
            <a:off x="5995460" y="640448"/>
            <a:ext cx="4795619" cy="601255"/>
          </a:xfrm>
        </p:spPr>
        <p:txBody>
          <a:bodyPr/>
          <a:lstStyle/>
          <a:p>
            <a:pPr marL="94104" indent="0">
              <a:buNone/>
            </a:pPr>
            <a:r>
              <a:rPr lang="en-US" sz="1400" i="1" dirty="0" err="1">
                <a:solidFill>
                  <a:schemeClr val="bg2"/>
                </a:solidFill>
              </a:rPr>
              <a:t>Madronich</a:t>
            </a:r>
            <a:r>
              <a:rPr lang="en-US" sz="1400" i="1" dirty="0">
                <a:solidFill>
                  <a:schemeClr val="bg2"/>
                </a:solidFill>
              </a:rPr>
              <a:t> et al., 2018</a:t>
            </a:r>
          </a:p>
          <a:p>
            <a:endParaRPr lang="en-US" sz="1600" dirty="0">
              <a:solidFill>
                <a:schemeClr val="bg2"/>
              </a:solidFill>
            </a:endParaRP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 name="Rectangle 1">
            <a:extLst>
              <a:ext uri="{FF2B5EF4-FFF2-40B4-BE49-F238E27FC236}">
                <a16:creationId xmlns:a16="http://schemas.microsoft.com/office/drawing/2014/main" id="{081BF6C3-A44F-174C-B23F-843E56E4D546}"/>
              </a:ext>
            </a:extLst>
          </p:cNvPr>
          <p:cNvSpPr/>
          <p:nvPr/>
        </p:nvSpPr>
        <p:spPr>
          <a:xfrm>
            <a:off x="586017" y="3891052"/>
            <a:ext cx="7971966" cy="738664"/>
          </a:xfrm>
          <a:prstGeom prst="rect">
            <a:avLst/>
          </a:prstGeom>
        </p:spPr>
        <p:txBody>
          <a:bodyPr wrap="square">
            <a:spAutoFit/>
          </a:bodyPr>
          <a:lstStyle/>
          <a:p>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UV reduction in 2080 compared 2020 due to sulfate scattering and ozone recovery</a:t>
            </a:r>
          </a:p>
          <a:p>
            <a:r>
              <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DNA-weighted  irradiance (blue), UV-index (UVI)(red), photosynthetically activation (PAR) (green)</a:t>
            </a:r>
          </a:p>
          <a:p>
            <a:pPr marL="94104" indent="0">
              <a:buNone/>
            </a:pPr>
            <a:endPar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1D8B20DC-7853-E74C-AB56-24C4C1F9C785}"/>
              </a:ext>
            </a:extLst>
          </p:cNvPr>
          <p:cNvPicPr>
            <a:picLocks noChangeAspect="1"/>
          </p:cNvPicPr>
          <p:nvPr/>
        </p:nvPicPr>
        <p:blipFill>
          <a:blip r:embed="rId3"/>
          <a:stretch>
            <a:fillRect/>
          </a:stretch>
        </p:blipFill>
        <p:spPr>
          <a:xfrm>
            <a:off x="891177" y="1072318"/>
            <a:ext cx="3362582" cy="2784304"/>
          </a:xfrm>
          <a:prstGeom prst="rect">
            <a:avLst/>
          </a:prstGeom>
        </p:spPr>
      </p:pic>
      <p:pic>
        <p:nvPicPr>
          <p:cNvPr id="4" name="Picture 3">
            <a:extLst>
              <a:ext uri="{FF2B5EF4-FFF2-40B4-BE49-F238E27FC236}">
                <a16:creationId xmlns:a16="http://schemas.microsoft.com/office/drawing/2014/main" id="{48B275BB-7EBD-3947-A317-016623DEC241}"/>
              </a:ext>
            </a:extLst>
          </p:cNvPr>
          <p:cNvPicPr>
            <a:picLocks noChangeAspect="1"/>
          </p:cNvPicPr>
          <p:nvPr/>
        </p:nvPicPr>
        <p:blipFill>
          <a:blip r:embed="rId4"/>
          <a:stretch>
            <a:fillRect/>
          </a:stretch>
        </p:blipFill>
        <p:spPr>
          <a:xfrm>
            <a:off x="4572000" y="1072318"/>
            <a:ext cx="3427398" cy="2784304"/>
          </a:xfrm>
          <a:prstGeom prst="rect">
            <a:avLst/>
          </a:prstGeom>
        </p:spPr>
      </p:pic>
    </p:spTree>
    <p:extLst>
      <p:ext uri="{BB962C8B-B14F-4D97-AF65-F5344CB8AC3E}">
        <p14:creationId xmlns:p14="http://schemas.microsoft.com/office/powerpoint/2010/main" val="92052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1439" y="-34817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141;p36">
            <a:extLst>
              <a:ext uri="{FF2B5EF4-FFF2-40B4-BE49-F238E27FC236}">
                <a16:creationId xmlns:a16="http://schemas.microsoft.com/office/drawing/2014/main" id="{E54C6906-FBF5-4F4A-89BD-E699E8A40DF3}"/>
              </a:ext>
            </a:extLst>
          </p:cNvPr>
          <p:cNvSpPr txBox="1">
            <a:spLocks/>
          </p:cNvSpPr>
          <p:nvPr/>
        </p:nvSpPr>
        <p:spPr>
          <a:xfrm>
            <a:off x="471598" y="-309890"/>
            <a:ext cx="8229600"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chemeClr val="bg1"/>
                </a:solidFill>
              </a:rPr>
              <a:t>Geoengineering SO</a:t>
            </a:r>
            <a:r>
              <a:rPr lang="en-US" sz="2800" baseline="-25000" dirty="0">
                <a:solidFill>
                  <a:schemeClr val="bg1"/>
                </a:solidFill>
              </a:rPr>
              <a:t>2</a:t>
            </a:r>
            <a:r>
              <a:rPr lang="en-US" sz="2800" dirty="0">
                <a:solidFill>
                  <a:schemeClr val="bg1"/>
                </a:solidFill>
              </a:rPr>
              <a:t> Injection Experiments</a:t>
            </a:r>
          </a:p>
        </p:txBody>
      </p:sp>
      <p:pic>
        <p:nvPicPr>
          <p:cNvPr id="9" name="Picture 8">
            <a:extLst>
              <a:ext uri="{FF2B5EF4-FFF2-40B4-BE49-F238E27FC236}">
                <a16:creationId xmlns:a16="http://schemas.microsoft.com/office/drawing/2014/main" id="{E3226236-9658-9D4C-AB25-CB8675C08FF7}"/>
              </a:ext>
            </a:extLst>
          </p:cNvPr>
          <p:cNvPicPr>
            <a:picLocks noChangeAspect="1"/>
          </p:cNvPicPr>
          <p:nvPr/>
        </p:nvPicPr>
        <p:blipFill>
          <a:blip r:embed="rId3"/>
          <a:stretch>
            <a:fillRect/>
          </a:stretch>
        </p:blipFill>
        <p:spPr>
          <a:xfrm>
            <a:off x="471598" y="386139"/>
            <a:ext cx="7791547" cy="4183922"/>
          </a:xfrm>
          <a:prstGeom prst="rect">
            <a:avLst/>
          </a:prstGeom>
        </p:spPr>
      </p:pic>
      <p:sp>
        <p:nvSpPr>
          <p:cNvPr id="3" name="TextBox 2">
            <a:extLst>
              <a:ext uri="{FF2B5EF4-FFF2-40B4-BE49-F238E27FC236}">
                <a16:creationId xmlns:a16="http://schemas.microsoft.com/office/drawing/2014/main" id="{B14E973E-FE9D-C145-A371-3F053A6C3691}"/>
              </a:ext>
            </a:extLst>
          </p:cNvPr>
          <p:cNvSpPr txBox="1"/>
          <p:nvPr/>
        </p:nvSpPr>
        <p:spPr>
          <a:xfrm>
            <a:off x="831334" y="654087"/>
            <a:ext cx="1141659" cy="307777"/>
          </a:xfrm>
          <a:prstGeom prst="rect">
            <a:avLst/>
          </a:prstGeom>
          <a:noFill/>
        </p:spPr>
        <p:txBody>
          <a:bodyPr wrap="none" rtlCol="0">
            <a:spAutoFit/>
          </a:bodyPr>
          <a:lstStyle/>
          <a:p>
            <a:r>
              <a:rPr lang="en-US" dirty="0"/>
              <a:t>GLENS 70L</a:t>
            </a:r>
          </a:p>
        </p:txBody>
      </p:sp>
      <p:sp>
        <p:nvSpPr>
          <p:cNvPr id="10" name="TextBox 9">
            <a:extLst>
              <a:ext uri="{FF2B5EF4-FFF2-40B4-BE49-F238E27FC236}">
                <a16:creationId xmlns:a16="http://schemas.microsoft.com/office/drawing/2014/main" id="{532F0E2C-9FCD-184D-A3C7-0774C8A00641}"/>
              </a:ext>
            </a:extLst>
          </p:cNvPr>
          <p:cNvSpPr txBox="1"/>
          <p:nvPr/>
        </p:nvSpPr>
        <p:spPr>
          <a:xfrm>
            <a:off x="3495134" y="654087"/>
            <a:ext cx="513282" cy="307777"/>
          </a:xfrm>
          <a:prstGeom prst="rect">
            <a:avLst/>
          </a:prstGeom>
          <a:noFill/>
        </p:spPr>
        <p:txBody>
          <a:bodyPr wrap="none" rtlCol="0">
            <a:spAutoFit/>
          </a:bodyPr>
          <a:lstStyle/>
          <a:p>
            <a:r>
              <a:rPr lang="en-US" dirty="0"/>
              <a:t>Low</a:t>
            </a:r>
          </a:p>
        </p:txBody>
      </p:sp>
      <p:sp>
        <p:nvSpPr>
          <p:cNvPr id="11" name="TextBox 10">
            <a:extLst>
              <a:ext uri="{FF2B5EF4-FFF2-40B4-BE49-F238E27FC236}">
                <a16:creationId xmlns:a16="http://schemas.microsoft.com/office/drawing/2014/main" id="{5B6D4193-D40F-5548-824E-9CE571BCDCE0}"/>
              </a:ext>
            </a:extLst>
          </p:cNvPr>
          <p:cNvSpPr txBox="1"/>
          <p:nvPr/>
        </p:nvSpPr>
        <p:spPr>
          <a:xfrm>
            <a:off x="6155220" y="603216"/>
            <a:ext cx="444352" cy="307777"/>
          </a:xfrm>
          <a:prstGeom prst="rect">
            <a:avLst/>
          </a:prstGeom>
          <a:noFill/>
        </p:spPr>
        <p:txBody>
          <a:bodyPr wrap="none" rtlCol="0">
            <a:spAutoFit/>
          </a:bodyPr>
          <a:lstStyle/>
          <a:p>
            <a:r>
              <a:rPr lang="en-US" dirty="0"/>
              <a:t>EQ</a:t>
            </a:r>
          </a:p>
        </p:txBody>
      </p:sp>
      <p:sp>
        <p:nvSpPr>
          <p:cNvPr id="14" name="TextBox 13">
            <a:extLst>
              <a:ext uri="{FF2B5EF4-FFF2-40B4-BE49-F238E27FC236}">
                <a16:creationId xmlns:a16="http://schemas.microsoft.com/office/drawing/2014/main" id="{D17E1F8D-2B5C-2345-B76B-8735C745FA40}"/>
              </a:ext>
            </a:extLst>
          </p:cNvPr>
          <p:cNvSpPr txBox="1"/>
          <p:nvPr/>
        </p:nvSpPr>
        <p:spPr>
          <a:xfrm>
            <a:off x="831333" y="2812646"/>
            <a:ext cx="582211" cy="307777"/>
          </a:xfrm>
          <a:prstGeom prst="rect">
            <a:avLst/>
          </a:prstGeom>
          <a:noFill/>
        </p:spPr>
        <p:txBody>
          <a:bodyPr wrap="none" rtlCol="0">
            <a:spAutoFit/>
          </a:bodyPr>
          <a:lstStyle/>
          <a:p>
            <a:r>
              <a:rPr lang="en-US" dirty="0"/>
              <a:t>110L</a:t>
            </a:r>
          </a:p>
        </p:txBody>
      </p:sp>
      <p:sp>
        <p:nvSpPr>
          <p:cNvPr id="17" name="TextBox 16">
            <a:extLst>
              <a:ext uri="{FF2B5EF4-FFF2-40B4-BE49-F238E27FC236}">
                <a16:creationId xmlns:a16="http://schemas.microsoft.com/office/drawing/2014/main" id="{34688165-1127-134F-9F07-A8250B315F0C}"/>
              </a:ext>
            </a:extLst>
          </p:cNvPr>
          <p:cNvSpPr txBox="1"/>
          <p:nvPr/>
        </p:nvSpPr>
        <p:spPr>
          <a:xfrm>
            <a:off x="3495139" y="2812646"/>
            <a:ext cx="1800493" cy="307777"/>
          </a:xfrm>
          <a:prstGeom prst="rect">
            <a:avLst/>
          </a:prstGeom>
          <a:noFill/>
        </p:spPr>
        <p:txBody>
          <a:bodyPr wrap="none" rtlCol="0">
            <a:spAutoFit/>
          </a:bodyPr>
          <a:lstStyle/>
          <a:p>
            <a:r>
              <a:rPr lang="en-US" dirty="0"/>
              <a:t>WACCM6 SSP5-8.5</a:t>
            </a:r>
          </a:p>
        </p:txBody>
      </p:sp>
      <p:sp>
        <p:nvSpPr>
          <p:cNvPr id="18" name="TextBox 17">
            <a:extLst>
              <a:ext uri="{FF2B5EF4-FFF2-40B4-BE49-F238E27FC236}">
                <a16:creationId xmlns:a16="http://schemas.microsoft.com/office/drawing/2014/main" id="{40D5DF6D-CCD4-514C-AB81-82552DEAAAD8}"/>
              </a:ext>
            </a:extLst>
          </p:cNvPr>
          <p:cNvSpPr txBox="1"/>
          <p:nvPr/>
        </p:nvSpPr>
        <p:spPr>
          <a:xfrm>
            <a:off x="6155223" y="2812646"/>
            <a:ext cx="1800493" cy="307777"/>
          </a:xfrm>
          <a:prstGeom prst="rect">
            <a:avLst/>
          </a:prstGeom>
          <a:noFill/>
        </p:spPr>
        <p:txBody>
          <a:bodyPr wrap="none" rtlCol="0">
            <a:spAutoFit/>
          </a:bodyPr>
          <a:lstStyle/>
          <a:p>
            <a:r>
              <a:rPr lang="en-US" dirty="0"/>
              <a:t>WACCM6 SSP5-3.4</a:t>
            </a:r>
          </a:p>
        </p:txBody>
      </p:sp>
    </p:spTree>
    <p:extLst>
      <p:ext uri="{BB962C8B-B14F-4D97-AF65-F5344CB8AC3E}">
        <p14:creationId xmlns:p14="http://schemas.microsoft.com/office/powerpoint/2010/main" val="10431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24479" y="-328128"/>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141;p36">
            <a:extLst>
              <a:ext uri="{FF2B5EF4-FFF2-40B4-BE49-F238E27FC236}">
                <a16:creationId xmlns:a16="http://schemas.microsoft.com/office/drawing/2014/main" id="{E54C6906-FBF5-4F4A-89BD-E699E8A40DF3}"/>
              </a:ext>
            </a:extLst>
          </p:cNvPr>
          <p:cNvSpPr txBox="1">
            <a:spLocks/>
          </p:cNvSpPr>
          <p:nvPr/>
        </p:nvSpPr>
        <p:spPr>
          <a:xfrm>
            <a:off x="494638" y="-289848"/>
            <a:ext cx="8229600"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chemeClr val="bg1"/>
                </a:solidFill>
              </a:rPr>
              <a:t>Geoengineering SO</a:t>
            </a:r>
            <a:r>
              <a:rPr lang="en-US" sz="2800" baseline="-25000" dirty="0">
                <a:solidFill>
                  <a:schemeClr val="bg1"/>
                </a:solidFill>
              </a:rPr>
              <a:t>2</a:t>
            </a:r>
            <a:r>
              <a:rPr lang="en-US" sz="2800" dirty="0">
                <a:solidFill>
                  <a:schemeClr val="bg1"/>
                </a:solidFill>
              </a:rPr>
              <a:t> Injection Experiments</a:t>
            </a:r>
          </a:p>
        </p:txBody>
      </p:sp>
      <p:pic>
        <p:nvPicPr>
          <p:cNvPr id="3" name="Picture 2">
            <a:extLst>
              <a:ext uri="{FF2B5EF4-FFF2-40B4-BE49-F238E27FC236}">
                <a16:creationId xmlns:a16="http://schemas.microsoft.com/office/drawing/2014/main" id="{733F0ADA-5BA2-F64F-9F99-ACFE25023896}"/>
              </a:ext>
            </a:extLst>
          </p:cNvPr>
          <p:cNvPicPr>
            <a:picLocks noChangeAspect="1"/>
          </p:cNvPicPr>
          <p:nvPr/>
        </p:nvPicPr>
        <p:blipFill>
          <a:blip r:embed="rId3"/>
          <a:stretch>
            <a:fillRect/>
          </a:stretch>
        </p:blipFill>
        <p:spPr>
          <a:xfrm>
            <a:off x="847725" y="479726"/>
            <a:ext cx="8048625" cy="2048087"/>
          </a:xfrm>
          <a:prstGeom prst="rect">
            <a:avLst/>
          </a:prstGeom>
        </p:spPr>
      </p:pic>
      <p:pic>
        <p:nvPicPr>
          <p:cNvPr id="4" name="Picture 3">
            <a:extLst>
              <a:ext uri="{FF2B5EF4-FFF2-40B4-BE49-F238E27FC236}">
                <a16:creationId xmlns:a16="http://schemas.microsoft.com/office/drawing/2014/main" id="{24DDD234-3E6E-2F4B-8582-6206A583A417}"/>
              </a:ext>
            </a:extLst>
          </p:cNvPr>
          <p:cNvPicPr>
            <a:picLocks noChangeAspect="1"/>
          </p:cNvPicPr>
          <p:nvPr/>
        </p:nvPicPr>
        <p:blipFill>
          <a:blip r:embed="rId4"/>
          <a:stretch>
            <a:fillRect/>
          </a:stretch>
        </p:blipFill>
        <p:spPr>
          <a:xfrm>
            <a:off x="776428" y="2527813"/>
            <a:ext cx="7947810" cy="2084526"/>
          </a:xfrm>
          <a:prstGeom prst="rect">
            <a:avLst/>
          </a:prstGeom>
        </p:spPr>
      </p:pic>
    </p:spTree>
    <p:extLst>
      <p:ext uri="{BB962C8B-B14F-4D97-AF65-F5344CB8AC3E}">
        <p14:creationId xmlns:p14="http://schemas.microsoft.com/office/powerpoint/2010/main" val="69703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D3E8A1-83F8-AC4D-BD1E-9005B3EBAA82}"/>
              </a:ext>
            </a:extLst>
          </p:cNvPr>
          <p:cNvGrpSpPr/>
          <p:nvPr/>
        </p:nvGrpSpPr>
        <p:grpSpPr>
          <a:xfrm>
            <a:off x="346192" y="837418"/>
            <a:ext cx="4225808" cy="2976554"/>
            <a:chOff x="1672915" y="1764757"/>
            <a:chExt cx="6222332" cy="3887696"/>
          </a:xfrm>
        </p:grpSpPr>
        <p:grpSp>
          <p:nvGrpSpPr>
            <p:cNvPr id="7" name="Group 6">
              <a:extLst>
                <a:ext uri="{FF2B5EF4-FFF2-40B4-BE49-F238E27FC236}">
                  <a16:creationId xmlns:a16="http://schemas.microsoft.com/office/drawing/2014/main" id="{6A6E1EFF-FDDF-A745-992B-BB4C8FC597F6}"/>
                </a:ext>
              </a:extLst>
            </p:cNvPr>
            <p:cNvGrpSpPr/>
            <p:nvPr/>
          </p:nvGrpSpPr>
          <p:grpSpPr>
            <a:xfrm>
              <a:off x="1672915" y="1764757"/>
              <a:ext cx="6222332" cy="3887696"/>
              <a:chOff x="1672915" y="1764757"/>
              <a:chExt cx="6222332" cy="3887696"/>
            </a:xfrm>
          </p:grpSpPr>
          <p:pic>
            <p:nvPicPr>
              <p:cNvPr id="11" name="Picture 10">
                <a:extLst>
                  <a:ext uri="{FF2B5EF4-FFF2-40B4-BE49-F238E27FC236}">
                    <a16:creationId xmlns:a16="http://schemas.microsoft.com/office/drawing/2014/main" id="{23D37F83-CCDA-0245-A4FA-3ED46B284601}"/>
                  </a:ext>
                </a:extLst>
              </p:cNvPr>
              <p:cNvPicPr>
                <a:picLocks noChangeAspect="1"/>
              </p:cNvPicPr>
              <p:nvPr/>
            </p:nvPicPr>
            <p:blipFill>
              <a:blip r:embed="rId3"/>
              <a:stretch>
                <a:fillRect/>
              </a:stretch>
            </p:blipFill>
            <p:spPr>
              <a:xfrm>
                <a:off x="1672915" y="1764757"/>
                <a:ext cx="5682704" cy="3874571"/>
              </a:xfrm>
              <a:prstGeom prst="rect">
                <a:avLst/>
              </a:prstGeom>
            </p:spPr>
          </p:pic>
          <p:sp>
            <p:nvSpPr>
              <p:cNvPr id="12" name="TextBox 11">
                <a:extLst>
                  <a:ext uri="{FF2B5EF4-FFF2-40B4-BE49-F238E27FC236}">
                    <a16:creationId xmlns:a16="http://schemas.microsoft.com/office/drawing/2014/main" id="{1E0F9291-E590-1841-86CE-922D2C764388}"/>
                  </a:ext>
                </a:extLst>
              </p:cNvPr>
              <p:cNvSpPr txBox="1"/>
              <p:nvPr/>
            </p:nvSpPr>
            <p:spPr>
              <a:xfrm>
                <a:off x="2705792" y="5310049"/>
                <a:ext cx="529373" cy="342404"/>
              </a:xfrm>
              <a:prstGeom prst="rect">
                <a:avLst/>
              </a:prstGeom>
              <a:noFill/>
            </p:spPr>
            <p:txBody>
              <a:bodyPr wrap="none" rtlCol="0">
                <a:spAutoFit/>
              </a:bodyPr>
              <a:lstStyle/>
              <a:p>
                <a:r>
                  <a:rPr lang="en-US" sz="900" dirty="0"/>
                  <a:t>60</a:t>
                </a:r>
                <a:r>
                  <a:rPr lang="en-US" sz="900" baseline="30000" dirty="0"/>
                  <a:t>o</a:t>
                </a:r>
              </a:p>
            </p:txBody>
          </p:sp>
          <p:sp>
            <p:nvSpPr>
              <p:cNvPr id="13" name="TextBox 12">
                <a:extLst>
                  <a:ext uri="{FF2B5EF4-FFF2-40B4-BE49-F238E27FC236}">
                    <a16:creationId xmlns:a16="http://schemas.microsoft.com/office/drawing/2014/main" id="{DCCEAF06-E401-9F4A-89E7-F9CD5121F18D}"/>
                  </a:ext>
                </a:extLst>
              </p:cNvPr>
              <p:cNvSpPr txBox="1"/>
              <p:nvPr/>
            </p:nvSpPr>
            <p:spPr>
              <a:xfrm>
                <a:off x="6154283" y="5308249"/>
                <a:ext cx="529373" cy="342404"/>
              </a:xfrm>
              <a:prstGeom prst="rect">
                <a:avLst/>
              </a:prstGeom>
              <a:noFill/>
            </p:spPr>
            <p:txBody>
              <a:bodyPr wrap="none" rtlCol="0">
                <a:spAutoFit/>
              </a:bodyPr>
              <a:lstStyle/>
              <a:p>
                <a:r>
                  <a:rPr lang="en-US" sz="900" dirty="0"/>
                  <a:t>60</a:t>
                </a:r>
                <a:r>
                  <a:rPr lang="en-US" sz="900" baseline="30000" dirty="0"/>
                  <a:t>o</a:t>
                </a:r>
              </a:p>
            </p:txBody>
          </p:sp>
          <p:sp>
            <p:nvSpPr>
              <p:cNvPr id="14" name="TextBox 13">
                <a:extLst>
                  <a:ext uri="{FF2B5EF4-FFF2-40B4-BE49-F238E27FC236}">
                    <a16:creationId xmlns:a16="http://schemas.microsoft.com/office/drawing/2014/main" id="{6ED1E517-7D65-D447-8B77-E095FAD5BAB9}"/>
                  </a:ext>
                </a:extLst>
              </p:cNvPr>
              <p:cNvSpPr txBox="1"/>
              <p:nvPr/>
            </p:nvSpPr>
            <p:spPr>
              <a:xfrm>
                <a:off x="3547744" y="5299379"/>
                <a:ext cx="529373" cy="342404"/>
              </a:xfrm>
              <a:prstGeom prst="rect">
                <a:avLst/>
              </a:prstGeom>
              <a:noFill/>
            </p:spPr>
            <p:txBody>
              <a:bodyPr wrap="none" rtlCol="0">
                <a:spAutoFit/>
              </a:bodyPr>
              <a:lstStyle/>
              <a:p>
                <a:r>
                  <a:rPr lang="en-US" sz="900" dirty="0"/>
                  <a:t>30</a:t>
                </a:r>
                <a:r>
                  <a:rPr lang="en-US" sz="900" baseline="30000" dirty="0"/>
                  <a:t>o</a:t>
                </a:r>
              </a:p>
            </p:txBody>
          </p:sp>
          <p:sp>
            <p:nvSpPr>
              <p:cNvPr id="15" name="TextBox 14">
                <a:extLst>
                  <a:ext uri="{FF2B5EF4-FFF2-40B4-BE49-F238E27FC236}">
                    <a16:creationId xmlns:a16="http://schemas.microsoft.com/office/drawing/2014/main" id="{14289924-6E14-7D4F-BE72-30C185837CA5}"/>
                  </a:ext>
                </a:extLst>
              </p:cNvPr>
              <p:cNvSpPr txBox="1"/>
              <p:nvPr/>
            </p:nvSpPr>
            <p:spPr>
              <a:xfrm>
                <a:off x="5291795" y="5308350"/>
                <a:ext cx="529373" cy="342404"/>
              </a:xfrm>
              <a:prstGeom prst="rect">
                <a:avLst/>
              </a:prstGeom>
              <a:noFill/>
            </p:spPr>
            <p:txBody>
              <a:bodyPr wrap="none" rtlCol="0">
                <a:spAutoFit/>
              </a:bodyPr>
              <a:lstStyle/>
              <a:p>
                <a:r>
                  <a:rPr lang="en-US" sz="900" dirty="0"/>
                  <a:t>30</a:t>
                </a:r>
                <a:r>
                  <a:rPr lang="en-US" sz="900" baseline="30000" dirty="0"/>
                  <a:t>o</a:t>
                </a:r>
              </a:p>
            </p:txBody>
          </p:sp>
          <p:sp>
            <p:nvSpPr>
              <p:cNvPr id="16" name="TextBox 15">
                <a:extLst>
                  <a:ext uri="{FF2B5EF4-FFF2-40B4-BE49-F238E27FC236}">
                    <a16:creationId xmlns:a16="http://schemas.microsoft.com/office/drawing/2014/main" id="{01B1C3D0-25C3-2B43-B645-A5464A96B0F5}"/>
                  </a:ext>
                </a:extLst>
              </p:cNvPr>
              <p:cNvSpPr txBox="1"/>
              <p:nvPr/>
            </p:nvSpPr>
            <p:spPr>
              <a:xfrm>
                <a:off x="7119039" y="4505917"/>
                <a:ext cx="741407" cy="342404"/>
              </a:xfrm>
              <a:prstGeom prst="rect">
                <a:avLst/>
              </a:prstGeom>
              <a:noFill/>
            </p:spPr>
            <p:txBody>
              <a:bodyPr wrap="none" rtlCol="0">
                <a:spAutoFit/>
              </a:bodyPr>
              <a:lstStyle/>
              <a:p>
                <a:r>
                  <a:rPr lang="en-US" sz="900" dirty="0"/>
                  <a:t>10 km</a:t>
                </a:r>
                <a:endParaRPr lang="en-US" sz="900" baseline="30000" dirty="0"/>
              </a:p>
            </p:txBody>
          </p:sp>
          <p:sp>
            <p:nvSpPr>
              <p:cNvPr id="17" name="TextBox 16">
                <a:extLst>
                  <a:ext uri="{FF2B5EF4-FFF2-40B4-BE49-F238E27FC236}">
                    <a16:creationId xmlns:a16="http://schemas.microsoft.com/office/drawing/2014/main" id="{C23DA8DB-3DFB-9449-85BF-0890A313514D}"/>
                  </a:ext>
                </a:extLst>
              </p:cNvPr>
              <p:cNvSpPr txBox="1"/>
              <p:nvPr/>
            </p:nvSpPr>
            <p:spPr>
              <a:xfrm>
                <a:off x="7142557" y="1935251"/>
                <a:ext cx="741407" cy="342404"/>
              </a:xfrm>
              <a:prstGeom prst="rect">
                <a:avLst/>
              </a:prstGeom>
              <a:noFill/>
            </p:spPr>
            <p:txBody>
              <a:bodyPr wrap="none" rtlCol="0">
                <a:spAutoFit/>
              </a:bodyPr>
              <a:lstStyle/>
              <a:p>
                <a:r>
                  <a:rPr lang="en-US" sz="900" dirty="0"/>
                  <a:t>50 km</a:t>
                </a:r>
                <a:endParaRPr lang="en-US" sz="900" baseline="30000" dirty="0"/>
              </a:p>
            </p:txBody>
          </p:sp>
          <p:sp>
            <p:nvSpPr>
              <p:cNvPr id="18" name="TextBox 17">
                <a:extLst>
                  <a:ext uri="{FF2B5EF4-FFF2-40B4-BE49-F238E27FC236}">
                    <a16:creationId xmlns:a16="http://schemas.microsoft.com/office/drawing/2014/main" id="{C49A26B8-DE51-F148-832D-4305BCFE6677}"/>
                  </a:ext>
                </a:extLst>
              </p:cNvPr>
              <p:cNvSpPr txBox="1"/>
              <p:nvPr/>
            </p:nvSpPr>
            <p:spPr>
              <a:xfrm>
                <a:off x="7153840" y="3438727"/>
                <a:ext cx="741407" cy="342404"/>
              </a:xfrm>
              <a:prstGeom prst="rect">
                <a:avLst/>
              </a:prstGeom>
              <a:noFill/>
            </p:spPr>
            <p:txBody>
              <a:bodyPr wrap="none" rtlCol="0">
                <a:spAutoFit/>
              </a:bodyPr>
              <a:lstStyle/>
              <a:p>
                <a:r>
                  <a:rPr lang="en-US" sz="900" dirty="0"/>
                  <a:t>25 km</a:t>
                </a:r>
                <a:endParaRPr lang="en-US" sz="900" baseline="30000" dirty="0"/>
              </a:p>
            </p:txBody>
          </p:sp>
          <p:sp>
            <p:nvSpPr>
              <p:cNvPr id="19" name="TextBox 18">
                <a:extLst>
                  <a:ext uri="{FF2B5EF4-FFF2-40B4-BE49-F238E27FC236}">
                    <a16:creationId xmlns:a16="http://schemas.microsoft.com/office/drawing/2014/main" id="{6211E785-91E6-2D46-ADA5-3C68E3B0C916}"/>
                  </a:ext>
                </a:extLst>
              </p:cNvPr>
              <p:cNvSpPr txBox="1"/>
              <p:nvPr/>
            </p:nvSpPr>
            <p:spPr>
              <a:xfrm>
                <a:off x="7132851" y="3859541"/>
                <a:ext cx="741407" cy="342404"/>
              </a:xfrm>
              <a:prstGeom prst="rect">
                <a:avLst/>
              </a:prstGeom>
              <a:noFill/>
            </p:spPr>
            <p:txBody>
              <a:bodyPr wrap="none" rtlCol="0">
                <a:spAutoFit/>
              </a:bodyPr>
              <a:lstStyle/>
              <a:p>
                <a:r>
                  <a:rPr lang="en-US" sz="900" dirty="0"/>
                  <a:t>20 km</a:t>
                </a:r>
                <a:endParaRPr lang="en-US" sz="900" baseline="30000" dirty="0"/>
              </a:p>
            </p:txBody>
          </p:sp>
        </p:grpSp>
        <p:cxnSp>
          <p:nvCxnSpPr>
            <p:cNvPr id="8" name="Straight Connector 7">
              <a:extLst>
                <a:ext uri="{FF2B5EF4-FFF2-40B4-BE49-F238E27FC236}">
                  <a16:creationId xmlns:a16="http://schemas.microsoft.com/office/drawing/2014/main" id="{80862847-BF70-F34D-BB6D-04D31CEB85A0}"/>
                </a:ext>
              </a:extLst>
            </p:cNvPr>
            <p:cNvCxnSpPr/>
            <p:nvPr/>
          </p:nvCxnSpPr>
          <p:spPr>
            <a:xfrm>
              <a:off x="2053998" y="3620060"/>
              <a:ext cx="5118024" cy="0"/>
            </a:xfrm>
            <a:prstGeom prst="line">
              <a:avLst/>
            </a:prstGeom>
            <a:ln w="12700">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BCE9A14-ED3A-0942-9165-93856D3504EB}"/>
                </a:ext>
              </a:extLst>
            </p:cNvPr>
            <p:cNvCxnSpPr/>
            <p:nvPr/>
          </p:nvCxnSpPr>
          <p:spPr>
            <a:xfrm>
              <a:off x="2065278" y="3986269"/>
              <a:ext cx="5118024" cy="0"/>
            </a:xfrm>
            <a:prstGeom prst="line">
              <a:avLst/>
            </a:prstGeom>
            <a:ln w="12700">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F910F3B-5163-B546-BC3B-9FD2DDE44C76}"/>
                </a:ext>
              </a:extLst>
            </p:cNvPr>
            <p:cNvCxnSpPr/>
            <p:nvPr/>
          </p:nvCxnSpPr>
          <p:spPr>
            <a:xfrm>
              <a:off x="2060878" y="4685340"/>
              <a:ext cx="5118024" cy="0"/>
            </a:xfrm>
            <a:prstGeom prst="line">
              <a:avLst/>
            </a:prstGeom>
            <a:ln w="12700">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grpSp>
      <p:sp>
        <p:nvSpPr>
          <p:cNvPr id="27" name="Rectangle 26">
            <a:extLst>
              <a:ext uri="{FF2B5EF4-FFF2-40B4-BE49-F238E27FC236}">
                <a16:creationId xmlns:a16="http://schemas.microsoft.com/office/drawing/2014/main" id="{1FA6F301-812C-A742-B7FE-CAED2C6491A3}"/>
              </a:ext>
            </a:extLst>
          </p:cNvPr>
          <p:cNvSpPr/>
          <p:nvPr/>
        </p:nvSpPr>
        <p:spPr>
          <a:xfrm>
            <a:off x="0" y="0"/>
            <a:ext cx="9144000" cy="486479"/>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Google Shape;141;p36">
            <a:extLst>
              <a:ext uri="{FF2B5EF4-FFF2-40B4-BE49-F238E27FC236}">
                <a16:creationId xmlns:a16="http://schemas.microsoft.com/office/drawing/2014/main" id="{2E6F93CD-738B-CF44-8745-58DD204F3EC2}"/>
              </a:ext>
            </a:extLst>
          </p:cNvPr>
          <p:cNvSpPr txBox="1">
            <a:spLocks noGrp="1"/>
          </p:cNvSpPr>
          <p:nvPr>
            <p:ph type="title"/>
          </p:nvPr>
        </p:nvSpPr>
        <p:spPr>
          <a:xfrm>
            <a:off x="457200" y="71699"/>
            <a:ext cx="8229600" cy="399445"/>
          </a:xfrm>
          <a:prstGeom prst="rect">
            <a:avLst/>
          </a:prstGeom>
          <a:noFill/>
          <a:ln>
            <a:noFill/>
          </a:ln>
        </p:spPr>
        <p:txBody>
          <a:bodyPr spcFirstLastPara="1" wrap="square" lIns="91425" tIns="45700" rIns="91425" bIns="45700" anchor="b" anchorCtr="0">
            <a:noAutofit/>
          </a:bodyPr>
          <a:lstStyle/>
          <a:p>
            <a:pPr lvl="0"/>
            <a:r>
              <a:rPr lang="en-US" sz="2400" dirty="0">
                <a:solidFill>
                  <a:schemeClr val="bg1"/>
                </a:solidFill>
              </a:rPr>
              <a:t>Effects of Geoengineering on Stratospheric Ozone</a:t>
            </a:r>
            <a:endParaRPr sz="2400" dirty="0">
              <a:solidFill>
                <a:schemeClr val="bg1"/>
              </a:solidFill>
            </a:endParaRPr>
          </a:p>
        </p:txBody>
      </p:sp>
      <p:pic>
        <p:nvPicPr>
          <p:cNvPr id="95" name="Picture 94">
            <a:extLst>
              <a:ext uri="{FF2B5EF4-FFF2-40B4-BE49-F238E27FC236}">
                <a16:creationId xmlns:a16="http://schemas.microsoft.com/office/drawing/2014/main" id="{4F6951A7-8410-1D4C-A1EE-E0C96F9463C6}"/>
              </a:ext>
            </a:extLst>
          </p:cNvPr>
          <p:cNvPicPr>
            <a:picLocks noChangeAspect="1"/>
          </p:cNvPicPr>
          <p:nvPr/>
        </p:nvPicPr>
        <p:blipFill rotWithShape="1">
          <a:blip r:embed="rId4"/>
          <a:srcRect l="52296" t="50013" b="5326"/>
          <a:stretch/>
        </p:blipFill>
        <p:spPr>
          <a:xfrm>
            <a:off x="4733222" y="769383"/>
            <a:ext cx="4276470" cy="3102574"/>
          </a:xfrm>
          <a:prstGeom prst="rect">
            <a:avLst/>
          </a:prstGeom>
        </p:spPr>
      </p:pic>
      <p:sp>
        <p:nvSpPr>
          <p:cNvPr id="96" name="Text Placeholder 1">
            <a:extLst>
              <a:ext uri="{FF2B5EF4-FFF2-40B4-BE49-F238E27FC236}">
                <a16:creationId xmlns:a16="http://schemas.microsoft.com/office/drawing/2014/main" id="{810974C6-DA9F-EA4B-8085-815A36A85C44}"/>
              </a:ext>
            </a:extLst>
          </p:cNvPr>
          <p:cNvSpPr>
            <a:spLocks noGrp="1"/>
          </p:cNvSpPr>
          <p:nvPr>
            <p:ph type="body" idx="1"/>
          </p:nvPr>
        </p:nvSpPr>
        <p:spPr>
          <a:xfrm>
            <a:off x="6423337" y="3871957"/>
            <a:ext cx="4795619" cy="601255"/>
          </a:xfrm>
        </p:spPr>
        <p:txBody>
          <a:bodyPr/>
          <a:lstStyle/>
          <a:p>
            <a:pPr marL="94104" indent="0">
              <a:buNone/>
            </a:pPr>
            <a:r>
              <a:rPr lang="en-US" sz="1600" dirty="0">
                <a:solidFill>
                  <a:schemeClr val="bg2"/>
                </a:solidFill>
              </a:rPr>
              <a:t>Chapter 6: Figure 6A-1</a:t>
            </a:r>
          </a:p>
          <a:p>
            <a:endParaRPr lang="en-US" sz="1600" dirty="0">
              <a:solidFill>
                <a:schemeClr val="bg2"/>
              </a:solidFill>
            </a:endParaRP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2" name="Rectangle 21">
            <a:extLst>
              <a:ext uri="{FF2B5EF4-FFF2-40B4-BE49-F238E27FC236}">
                <a16:creationId xmlns:a16="http://schemas.microsoft.com/office/drawing/2014/main" id="{6C54E6B2-510F-1C41-BE12-B40EF91C8298}"/>
              </a:ext>
            </a:extLst>
          </p:cNvPr>
          <p:cNvSpPr/>
          <p:nvPr/>
        </p:nvSpPr>
        <p:spPr>
          <a:xfrm>
            <a:off x="1401868" y="655544"/>
            <a:ext cx="2341200" cy="307777"/>
          </a:xfrm>
          <a:prstGeom prst="rect">
            <a:avLst/>
          </a:prstGeom>
        </p:spPr>
        <p:txBody>
          <a:bodyPr wrap="square">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Stratospheric Ozone</a:t>
            </a:r>
          </a:p>
        </p:txBody>
      </p:sp>
      <p:sp>
        <p:nvSpPr>
          <p:cNvPr id="23" name="Rectangle 22">
            <a:extLst>
              <a:ext uri="{FF2B5EF4-FFF2-40B4-BE49-F238E27FC236}">
                <a16:creationId xmlns:a16="http://schemas.microsoft.com/office/drawing/2014/main" id="{C2E1A121-0786-6041-BB82-09D6FCB23A3A}"/>
              </a:ext>
            </a:extLst>
          </p:cNvPr>
          <p:cNvSpPr/>
          <p:nvPr/>
        </p:nvSpPr>
        <p:spPr>
          <a:xfrm>
            <a:off x="225943" y="3831908"/>
            <a:ext cx="4331803" cy="738664"/>
          </a:xfrm>
          <a:prstGeom prst="rect">
            <a:avLst/>
          </a:prstGeom>
        </p:spPr>
        <p:txBody>
          <a:bodyPr wrap="square">
            <a:spAutoFit/>
          </a:bodyPr>
          <a:lstStyle/>
          <a:p>
            <a:r>
              <a:rPr lang="en-US" b="1"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More Sulfate Aerosols: </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Changes net chemical ozone production</a:t>
            </a:r>
          </a:p>
          <a:p>
            <a:pPr marL="285750" indent="-285750">
              <a:buFont typeface="Arial" panose="020B0604020202020204" pitchFamily="34" charset="0"/>
              <a:buChar char="•"/>
            </a:pPr>
            <a:r>
              <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Changes in temperatures and transport</a:t>
            </a:r>
          </a:p>
        </p:txBody>
      </p:sp>
    </p:spTree>
    <p:extLst>
      <p:ext uri="{BB962C8B-B14F-4D97-AF65-F5344CB8AC3E}">
        <p14:creationId xmlns:p14="http://schemas.microsoft.com/office/powerpoint/2010/main" val="45967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4" name="Picture 3">
            <a:extLst>
              <a:ext uri="{FF2B5EF4-FFF2-40B4-BE49-F238E27FC236}">
                <a16:creationId xmlns:a16="http://schemas.microsoft.com/office/drawing/2014/main" id="{C0A6954A-A060-894F-9D32-4A62EDF928A3}"/>
              </a:ext>
            </a:extLst>
          </p:cNvPr>
          <p:cNvPicPr>
            <a:picLocks noChangeAspect="1"/>
          </p:cNvPicPr>
          <p:nvPr/>
        </p:nvPicPr>
        <p:blipFill rotWithShape="1">
          <a:blip r:embed="rId3"/>
          <a:srcRect l="7261"/>
          <a:stretch/>
        </p:blipFill>
        <p:spPr>
          <a:xfrm>
            <a:off x="5070855" y="581547"/>
            <a:ext cx="3199315" cy="1944041"/>
          </a:xfrm>
          <a:prstGeom prst="rect">
            <a:avLst/>
          </a:prstGeom>
        </p:spPr>
      </p:pic>
      <p:pic>
        <p:nvPicPr>
          <p:cNvPr id="5" name="Picture 4">
            <a:extLst>
              <a:ext uri="{FF2B5EF4-FFF2-40B4-BE49-F238E27FC236}">
                <a16:creationId xmlns:a16="http://schemas.microsoft.com/office/drawing/2014/main" id="{2E637D3D-8F8C-2B41-8D82-D464845726AE}"/>
              </a:ext>
            </a:extLst>
          </p:cNvPr>
          <p:cNvPicPr>
            <a:picLocks noChangeAspect="1"/>
          </p:cNvPicPr>
          <p:nvPr/>
        </p:nvPicPr>
        <p:blipFill>
          <a:blip r:embed="rId4"/>
          <a:stretch>
            <a:fillRect/>
          </a:stretch>
        </p:blipFill>
        <p:spPr>
          <a:xfrm>
            <a:off x="5070855" y="2461580"/>
            <a:ext cx="3176954" cy="1924071"/>
          </a:xfrm>
          <a:prstGeom prst="rect">
            <a:avLst/>
          </a:prstGeom>
        </p:spPr>
      </p:pic>
      <p:sp>
        <p:nvSpPr>
          <p:cNvPr id="2" name="Rectangle 1"/>
          <p:cNvSpPr/>
          <p:nvPr/>
        </p:nvSpPr>
        <p:spPr>
          <a:xfrm>
            <a:off x="12959"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F9E353A-7345-C64F-BF59-3302B6E2C64B}"/>
              </a:ext>
            </a:extLst>
          </p:cNvPr>
          <p:cNvSpPr txBox="1"/>
          <p:nvPr/>
        </p:nvSpPr>
        <p:spPr>
          <a:xfrm>
            <a:off x="7795359" y="2278684"/>
            <a:ext cx="1270678" cy="523220"/>
          </a:xfrm>
          <a:prstGeom prst="rect">
            <a:avLst/>
          </a:prstGeom>
          <a:noFill/>
        </p:spPr>
        <p:txBody>
          <a:bodyPr wrap="square" rtlCol="0">
            <a:spAutoFit/>
          </a:bodyPr>
          <a:lstStyle/>
          <a:p>
            <a:r>
              <a:rPr lang="en-US" i="1" dirty="0" err="1">
                <a:solidFill>
                  <a:schemeClr val="bg2"/>
                </a:solidFill>
                <a:latin typeface="Helvetica Neue" panose="02000503000000020004" pitchFamily="2" charset="0"/>
                <a:ea typeface="Helvetica Neue" panose="02000503000000020004" pitchFamily="2" charset="0"/>
                <a:cs typeface="Helvetica Neue" panose="02000503000000020004" pitchFamily="2" charset="0"/>
              </a:rPr>
              <a:t>Kravitz</a:t>
            </a:r>
            <a:r>
              <a:rPr lang="en-US" i="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 et al., in revision. </a:t>
            </a:r>
          </a:p>
        </p:txBody>
      </p:sp>
      <p:pic>
        <p:nvPicPr>
          <p:cNvPr id="6" name="Picture 5">
            <a:extLst>
              <a:ext uri="{FF2B5EF4-FFF2-40B4-BE49-F238E27FC236}">
                <a16:creationId xmlns:a16="http://schemas.microsoft.com/office/drawing/2014/main" id="{F1DBD73D-8A2C-3A46-A3E9-E7651B165C00}"/>
              </a:ext>
            </a:extLst>
          </p:cNvPr>
          <p:cNvPicPr>
            <a:picLocks noChangeAspect="1"/>
          </p:cNvPicPr>
          <p:nvPr/>
        </p:nvPicPr>
        <p:blipFill>
          <a:blip r:embed="rId5"/>
          <a:stretch>
            <a:fillRect/>
          </a:stretch>
        </p:blipFill>
        <p:spPr>
          <a:xfrm>
            <a:off x="154698" y="760377"/>
            <a:ext cx="4755629" cy="3822116"/>
          </a:xfrm>
          <a:prstGeom prst="rect">
            <a:avLst/>
          </a:prstGeom>
        </p:spPr>
      </p:pic>
      <p:sp>
        <p:nvSpPr>
          <p:cNvPr id="12" name="Google Shape;141;p36">
            <a:extLst>
              <a:ext uri="{FF2B5EF4-FFF2-40B4-BE49-F238E27FC236}">
                <a16:creationId xmlns:a16="http://schemas.microsoft.com/office/drawing/2014/main" id="{1D873FA1-D234-5249-9B77-06FC3C893D6C}"/>
              </a:ext>
            </a:extLst>
          </p:cNvPr>
          <p:cNvSpPr txBox="1">
            <a:spLocks/>
          </p:cNvSpPr>
          <p:nvPr/>
        </p:nvSpPr>
        <p:spPr>
          <a:xfrm>
            <a:off x="483118" y="38280"/>
            <a:ext cx="8229600" cy="454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4104"/>
            <a:r>
              <a:rPr lang="en-US" sz="2800" dirty="0">
                <a:solidFill>
                  <a:srgbClr val="FFFFFF"/>
                </a:solidFill>
              </a:rPr>
              <a:t>WACCM5.4 SO</a:t>
            </a:r>
            <a:r>
              <a:rPr lang="en-US" sz="2800" baseline="-25000" dirty="0">
                <a:solidFill>
                  <a:srgbClr val="FFFFFF"/>
                </a:solidFill>
              </a:rPr>
              <a:t>2</a:t>
            </a:r>
            <a:r>
              <a:rPr lang="en-US" sz="2800" dirty="0">
                <a:solidFill>
                  <a:schemeClr val="bg1"/>
                </a:solidFill>
              </a:rPr>
              <a:t> Injection Experiments</a:t>
            </a:r>
          </a:p>
        </p:txBody>
      </p:sp>
      <p:pic>
        <p:nvPicPr>
          <p:cNvPr id="3" name="Picture 2">
            <a:extLst>
              <a:ext uri="{FF2B5EF4-FFF2-40B4-BE49-F238E27FC236}">
                <a16:creationId xmlns:a16="http://schemas.microsoft.com/office/drawing/2014/main" id="{18BF7999-1338-7F48-AF36-A037D0601FF5}"/>
              </a:ext>
            </a:extLst>
          </p:cNvPr>
          <p:cNvPicPr>
            <a:picLocks noChangeAspect="1"/>
          </p:cNvPicPr>
          <p:nvPr/>
        </p:nvPicPr>
        <p:blipFill>
          <a:blip r:embed="rId6"/>
          <a:stretch>
            <a:fillRect/>
          </a:stretch>
        </p:blipFill>
        <p:spPr>
          <a:xfrm>
            <a:off x="5155214" y="4311092"/>
            <a:ext cx="3311693" cy="283946"/>
          </a:xfrm>
          <a:prstGeom prst="rect">
            <a:avLst/>
          </a:prstGeom>
        </p:spPr>
      </p:pic>
    </p:spTree>
    <p:extLst>
      <p:ext uri="{BB962C8B-B14F-4D97-AF65-F5344CB8AC3E}">
        <p14:creationId xmlns:p14="http://schemas.microsoft.com/office/powerpoint/2010/main" val="174871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pic>
        <p:nvPicPr>
          <p:cNvPr id="6" name="Picture 5">
            <a:extLst>
              <a:ext uri="{FF2B5EF4-FFF2-40B4-BE49-F238E27FC236}">
                <a16:creationId xmlns:a16="http://schemas.microsoft.com/office/drawing/2014/main" id="{04348A40-35F5-CB49-A442-6CFB994E0722}"/>
              </a:ext>
            </a:extLst>
          </p:cNvPr>
          <p:cNvPicPr>
            <a:picLocks noChangeAspect="1"/>
          </p:cNvPicPr>
          <p:nvPr/>
        </p:nvPicPr>
        <p:blipFill>
          <a:blip r:embed="rId3"/>
          <a:stretch>
            <a:fillRect/>
          </a:stretch>
        </p:blipFill>
        <p:spPr>
          <a:xfrm>
            <a:off x="401915" y="803396"/>
            <a:ext cx="2849037" cy="3663638"/>
          </a:xfrm>
          <a:prstGeom prst="rect">
            <a:avLst/>
          </a:prstGeom>
        </p:spPr>
      </p:pic>
      <p:sp>
        <p:nvSpPr>
          <p:cNvPr id="15" name="Text Placeholder 1">
            <a:extLst>
              <a:ext uri="{FF2B5EF4-FFF2-40B4-BE49-F238E27FC236}">
                <a16:creationId xmlns:a16="http://schemas.microsoft.com/office/drawing/2014/main" id="{FE1BBD83-B96F-B248-8405-EE0FBA738685}"/>
              </a:ext>
            </a:extLst>
          </p:cNvPr>
          <p:cNvSpPr>
            <a:spLocks noGrp="1"/>
          </p:cNvSpPr>
          <p:nvPr>
            <p:ph type="body" idx="1"/>
          </p:nvPr>
        </p:nvSpPr>
        <p:spPr>
          <a:xfrm>
            <a:off x="3403355" y="714761"/>
            <a:ext cx="5308246" cy="3757647"/>
          </a:xfrm>
        </p:spPr>
        <p:txBody>
          <a:bodyPr/>
          <a:lstStyle/>
          <a:p>
            <a:pPr marL="94104" indent="0">
              <a:buNone/>
            </a:pPr>
            <a:r>
              <a:rPr lang="en-US" sz="1600" dirty="0"/>
              <a:t>Intentional long-term </a:t>
            </a:r>
            <a:r>
              <a:rPr lang="en-US" sz="1600" b="1" dirty="0">
                <a:solidFill>
                  <a:srgbClr val="FF0000"/>
                </a:solidFill>
              </a:rPr>
              <a:t>geoengineering applications</a:t>
            </a:r>
            <a:r>
              <a:rPr lang="en-US" sz="1600" b="1" dirty="0"/>
              <a:t> </a:t>
            </a:r>
            <a:r>
              <a:rPr lang="en-US" sz="1600" dirty="0"/>
              <a:t>that substantially increase stratospheric aerosols to mitigate global warming by reflecting sunlight </a:t>
            </a:r>
            <a:r>
              <a:rPr lang="en-US" sz="1600" b="1" dirty="0">
                <a:solidFill>
                  <a:srgbClr val="FF0000"/>
                </a:solidFill>
              </a:rPr>
              <a:t>would alter stratospheric ozone</a:t>
            </a:r>
            <a:r>
              <a:rPr lang="en-US" sz="1600" dirty="0"/>
              <a:t>. </a:t>
            </a:r>
            <a:r>
              <a:rPr lang="en-US" sz="1600" b="1" dirty="0">
                <a:solidFill>
                  <a:srgbClr val="000000"/>
                </a:solidFill>
              </a:rPr>
              <a:t>The estimated magnitudes and even the sign of ozone changes in some regions are uncertain because of the high sensitivity to variables such as the amount, altitude, geographic location and type of injection, and the halogen loading</a:t>
            </a:r>
            <a:r>
              <a:rPr lang="en-US" sz="1600" dirty="0"/>
              <a:t>. An increase of stratospheric sulfate aerosol burden in amounts sufficient to substantially reduce global radiative forcing would delay the recovery of the Antarctic ozone hole. Much less is known about the effects on ozone from geoengineering solutions using non-sulfate aerosols. </a:t>
            </a:r>
          </a:p>
          <a:p>
            <a:pPr marL="94104" indent="0">
              <a:buNone/>
            </a:pPr>
            <a:endParaRPr lang="en-US" sz="1800" dirty="0">
              <a:solidFill>
                <a:schemeClr val="bg2"/>
              </a:solidFill>
            </a:endParaRPr>
          </a:p>
          <a:p>
            <a:pPr marL="94104" indent="0">
              <a:buNone/>
            </a:pPr>
            <a:endParaRPr lang="en-US" sz="1800" dirty="0">
              <a:solidFill>
                <a:schemeClr val="bg2"/>
              </a:solidFill>
            </a:endParaRPr>
          </a:p>
          <a:p>
            <a:endParaRPr lang="en-US" sz="1600" dirty="0">
              <a:solidFill>
                <a:schemeClr val="bg2"/>
              </a:solidFill>
            </a:endParaRP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7" name="Google Shape;141;p36">
            <a:extLst>
              <a:ext uri="{FF2B5EF4-FFF2-40B4-BE49-F238E27FC236}">
                <a16:creationId xmlns:a16="http://schemas.microsoft.com/office/drawing/2014/main" id="{1B4E1699-BCA9-4D4F-BF7C-F8CCC7973FA9}"/>
              </a:ext>
            </a:extLst>
          </p:cNvPr>
          <p:cNvSpPr txBox="1">
            <a:spLocks noGrp="1"/>
          </p:cNvSpPr>
          <p:nvPr>
            <p:ph type="title"/>
          </p:nvPr>
        </p:nvSpPr>
        <p:spPr>
          <a:xfrm>
            <a:off x="457200" y="71699"/>
            <a:ext cx="8229600" cy="399445"/>
          </a:xfrm>
          <a:prstGeom prst="rect">
            <a:avLst/>
          </a:prstGeom>
          <a:noFill/>
          <a:ln>
            <a:noFill/>
          </a:ln>
        </p:spPr>
        <p:txBody>
          <a:bodyPr spcFirstLastPara="1" wrap="square" lIns="91425" tIns="45700" rIns="91425" bIns="45700" anchor="b" anchorCtr="0">
            <a:noAutofit/>
          </a:bodyPr>
          <a:lstStyle/>
          <a:p>
            <a:pPr lvl="0"/>
            <a:r>
              <a:rPr lang="en-US" sz="2400" dirty="0">
                <a:solidFill>
                  <a:schemeClr val="bg1"/>
                </a:solidFill>
              </a:rPr>
              <a:t>Effects of Geoengineering on Stratospheric Ozone</a:t>
            </a:r>
            <a:endParaRPr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Overview</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10" name="Text Placeholder 1">
            <a:extLst>
              <a:ext uri="{FF2B5EF4-FFF2-40B4-BE49-F238E27FC236}">
                <a16:creationId xmlns:a16="http://schemas.microsoft.com/office/drawing/2014/main" id="{2B5A01BD-3256-7E42-80CD-102315E601CA}"/>
              </a:ext>
            </a:extLst>
          </p:cNvPr>
          <p:cNvSpPr>
            <a:spLocks noGrp="1"/>
          </p:cNvSpPr>
          <p:nvPr>
            <p:ph type="body" idx="1"/>
          </p:nvPr>
        </p:nvSpPr>
        <p:spPr>
          <a:xfrm>
            <a:off x="401915" y="598298"/>
            <a:ext cx="8683896" cy="4957076"/>
          </a:xfrm>
        </p:spPr>
        <p:txBody>
          <a:bodyPr/>
          <a:lstStyle/>
          <a:p>
            <a:pPr marL="94104" indent="0">
              <a:buNone/>
            </a:pPr>
            <a:r>
              <a:rPr lang="en-US" sz="1800" b="1" dirty="0">
                <a:solidFill>
                  <a:schemeClr val="bg2"/>
                </a:solidFill>
              </a:rPr>
              <a:t>Understanding the sensitivities of ozone changes to geoengineering</a:t>
            </a:r>
          </a:p>
          <a:p>
            <a:pPr marL="94104" indent="0">
              <a:buNone/>
            </a:pPr>
            <a:endParaRPr lang="en-US" sz="1600" dirty="0">
              <a:solidFill>
                <a:schemeClr val="bg2"/>
              </a:solidFill>
            </a:endParaRPr>
          </a:p>
          <a:p>
            <a:pPr marL="379854" indent="-285750"/>
            <a:r>
              <a:rPr lang="en-US" sz="1600" dirty="0">
                <a:solidFill>
                  <a:schemeClr val="bg2"/>
                </a:solidFill>
              </a:rPr>
              <a:t>Geoengineering Large Ensemble (GLENS) simulations</a:t>
            </a:r>
          </a:p>
          <a:p>
            <a:pPr marL="379854" indent="-285750"/>
            <a:r>
              <a:rPr lang="en-US" sz="1600" dirty="0">
                <a:solidFill>
                  <a:schemeClr val="bg2"/>
                </a:solidFill>
              </a:rPr>
              <a:t>Discuss changes in stratospheric ozone</a:t>
            </a:r>
          </a:p>
          <a:p>
            <a:pPr marL="379854" indent="-285750"/>
            <a:r>
              <a:rPr lang="en-US" sz="1600" dirty="0">
                <a:solidFill>
                  <a:schemeClr val="bg2"/>
                </a:solidFill>
              </a:rPr>
              <a:t>Discuss the effects of using different geographic location </a:t>
            </a:r>
          </a:p>
          <a:p>
            <a:pPr marL="94104" indent="0">
              <a:buNone/>
            </a:pPr>
            <a:r>
              <a:rPr lang="en-US" sz="1600" dirty="0">
                <a:solidFill>
                  <a:schemeClr val="bg2"/>
                </a:solidFill>
              </a:rPr>
              <a:t>     for SO</a:t>
            </a:r>
            <a:r>
              <a:rPr lang="en-US" sz="1600" baseline="-25000" dirty="0">
                <a:solidFill>
                  <a:schemeClr val="bg2"/>
                </a:solidFill>
              </a:rPr>
              <a:t>2</a:t>
            </a:r>
            <a:r>
              <a:rPr lang="en-US" sz="1600" dirty="0">
                <a:solidFill>
                  <a:schemeClr val="bg2"/>
                </a:solidFill>
              </a:rPr>
              <a:t> injections</a:t>
            </a:r>
          </a:p>
          <a:p>
            <a:pPr marL="379854" indent="-285750"/>
            <a:r>
              <a:rPr lang="en-US" sz="1600" dirty="0">
                <a:solidFill>
                  <a:schemeClr val="bg2"/>
                </a:solidFill>
              </a:rPr>
              <a:t>Discuss the effects of using the 110L model version</a:t>
            </a:r>
          </a:p>
          <a:p>
            <a:pPr marL="94104" indent="0">
              <a:buNone/>
            </a:pPr>
            <a:endParaRPr lang="en-US" sz="1600" dirty="0">
              <a:solidFill>
                <a:schemeClr val="bg2"/>
              </a:solidFill>
            </a:endParaRPr>
          </a:p>
          <a:p>
            <a:pPr marL="94104" indent="0">
              <a:buNone/>
            </a:pPr>
            <a:r>
              <a:rPr lang="en-US" sz="1600" dirty="0">
                <a:solidFill>
                  <a:schemeClr val="bg2"/>
                </a:solidFill>
              </a:rPr>
              <a:t>Next steps:</a:t>
            </a:r>
          </a:p>
          <a:p>
            <a:pPr marL="379854" indent="-285750"/>
            <a:r>
              <a:rPr lang="en-US" sz="1600" dirty="0">
                <a:solidFill>
                  <a:schemeClr val="bg2"/>
                </a:solidFill>
              </a:rPr>
              <a:t>Design CCMI-</a:t>
            </a:r>
            <a:r>
              <a:rPr lang="en-US" sz="1600" dirty="0" err="1">
                <a:solidFill>
                  <a:schemeClr val="bg2"/>
                </a:solidFill>
              </a:rPr>
              <a:t>GeoMIP</a:t>
            </a:r>
            <a:r>
              <a:rPr lang="en-US" sz="1600" dirty="0">
                <a:solidFill>
                  <a:schemeClr val="bg2"/>
                </a:solidFill>
              </a:rPr>
              <a:t> Modeling Testbed </a:t>
            </a:r>
          </a:p>
          <a:p>
            <a:pPr marL="379854" indent="-285750"/>
            <a:r>
              <a:rPr lang="en-US" sz="1600" dirty="0">
                <a:solidFill>
                  <a:schemeClr val="bg2"/>
                </a:solidFill>
              </a:rPr>
              <a:t>New CMIP6 WACCM6 simulations</a:t>
            </a:r>
          </a:p>
          <a:p>
            <a:pPr marL="894184" lvl="1" indent="-342891">
              <a:buFontTx/>
              <a:buChar char="-"/>
            </a:pPr>
            <a:endParaRPr lang="en-US" sz="1600" dirty="0">
              <a:solidFill>
                <a:schemeClr val="bg2"/>
              </a:solidFill>
            </a:endParaRPr>
          </a:p>
        </p:txBody>
      </p:sp>
      <p:pic>
        <p:nvPicPr>
          <p:cNvPr id="11" name="Picture 10">
            <a:extLst>
              <a:ext uri="{FF2B5EF4-FFF2-40B4-BE49-F238E27FC236}">
                <a16:creationId xmlns:a16="http://schemas.microsoft.com/office/drawing/2014/main" id="{11BCEDF2-3A3E-F541-8E9B-5135D7F3CEC9}"/>
              </a:ext>
            </a:extLst>
          </p:cNvPr>
          <p:cNvPicPr>
            <a:picLocks noChangeAspect="1"/>
          </p:cNvPicPr>
          <p:nvPr/>
        </p:nvPicPr>
        <p:blipFill>
          <a:blip r:embed="rId3"/>
          <a:stretch>
            <a:fillRect/>
          </a:stretch>
        </p:blipFill>
        <p:spPr>
          <a:xfrm>
            <a:off x="6713015" y="1297353"/>
            <a:ext cx="2209312" cy="2918993"/>
          </a:xfrm>
          <a:prstGeom prst="rect">
            <a:avLst/>
          </a:prstGeom>
        </p:spPr>
      </p:pic>
      <p:sp>
        <p:nvSpPr>
          <p:cNvPr id="12" name="Text Placeholder 1">
            <a:extLst>
              <a:ext uri="{FF2B5EF4-FFF2-40B4-BE49-F238E27FC236}">
                <a16:creationId xmlns:a16="http://schemas.microsoft.com/office/drawing/2014/main" id="{F52E1765-19E4-5449-832A-5EEFE8577A2C}"/>
              </a:ext>
            </a:extLst>
          </p:cNvPr>
          <p:cNvSpPr txBox="1">
            <a:spLocks/>
          </p:cNvSpPr>
          <p:nvPr/>
        </p:nvSpPr>
        <p:spPr>
          <a:xfrm>
            <a:off x="6713020" y="4159058"/>
            <a:ext cx="4023385" cy="51771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400" i="1" dirty="0" err="1">
                <a:solidFill>
                  <a:schemeClr val="bg2"/>
                </a:solidFill>
              </a:rPr>
              <a:t>Tilmes</a:t>
            </a:r>
            <a:r>
              <a:rPr lang="en-US" sz="1400" i="1" dirty="0">
                <a:solidFill>
                  <a:schemeClr val="bg2"/>
                </a:solidFill>
              </a:rPr>
              <a:t> et al., 2018</a:t>
            </a: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a:p>
            <a:endParaRPr lang="en-US" sz="1400" i="1" dirty="0">
              <a:solidFill>
                <a:schemeClr val="bg2"/>
              </a:solidFill>
            </a:endParaRPr>
          </a:p>
        </p:txBody>
      </p:sp>
    </p:spTree>
    <p:extLst>
      <p:ext uri="{BB962C8B-B14F-4D97-AF65-F5344CB8AC3E}">
        <p14:creationId xmlns:p14="http://schemas.microsoft.com/office/powerpoint/2010/main" val="185861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Whole Atmosphere Community Climate Model</a:t>
            </a:r>
            <a:endParaRPr sz="2800" dirty="0">
              <a:solidFill>
                <a:schemeClr val="bg1"/>
              </a:solidFill>
            </a:endParaRPr>
          </a:p>
        </p:txBody>
      </p:sp>
      <p:sp>
        <p:nvSpPr>
          <p:cNvPr id="13" name="Rectangle 12"/>
          <p:cNvSpPr/>
          <p:nvPr/>
        </p:nvSpPr>
        <p:spPr>
          <a:xfrm>
            <a:off x="249512" y="2111995"/>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401915" y="3453273"/>
            <a:ext cx="4572000" cy="523220"/>
          </a:xfrm>
          <a:prstGeom prst="rect">
            <a:avLst/>
          </a:prstGeom>
        </p:spPr>
        <p:txBody>
          <a:bodyPr>
            <a:spAutoFit/>
          </a:bodyPr>
          <a:lstStyle/>
          <a:p>
            <a:endParaRPr lang="en-US" sz="1200" dirty="0"/>
          </a:p>
          <a:p>
            <a:endParaRPr lang="en-US" sz="1600" b="1" i="1" dirty="0"/>
          </a:p>
        </p:txBody>
      </p:sp>
      <p:sp>
        <p:nvSpPr>
          <p:cNvPr id="5" name="Rectangle 4">
            <a:extLst>
              <a:ext uri="{FF2B5EF4-FFF2-40B4-BE49-F238E27FC236}">
                <a16:creationId xmlns:a16="http://schemas.microsoft.com/office/drawing/2014/main" id="{D0CCBFFC-6639-FD45-BE0E-2C9183B8EDB3}"/>
              </a:ext>
            </a:extLst>
          </p:cNvPr>
          <p:cNvSpPr/>
          <p:nvPr/>
        </p:nvSpPr>
        <p:spPr>
          <a:xfrm>
            <a:off x="4405875" y="606339"/>
            <a:ext cx="4738125" cy="4278094"/>
          </a:xfrm>
          <a:prstGeom prst="rect">
            <a:avLst/>
          </a:prstGeom>
        </p:spPr>
        <p:txBody>
          <a:bodyPr wrap="square">
            <a:spAutoFit/>
          </a:bodyPr>
          <a:lstStyle/>
          <a:p>
            <a:pPr marL="94104"/>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CESM-WACCM (CAM5.4)</a:t>
            </a: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 </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0.9x1.25</a:t>
            </a:r>
            <a:r>
              <a:rPr lang="en-US" sz="1600" baseline="300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o </a:t>
            </a: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horizontal Res., 140km lid, 70 layer and </a:t>
            </a:r>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110 layer model</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Prognostic volcanoes and aerosol microphysics, MAM3</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Middle atmosphere chemistry</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CLM4.5 (land), sea-ice, ocean</a:t>
            </a:r>
          </a:p>
          <a:p>
            <a:pPr marL="837043" indent="-285750">
              <a:buFont typeface="Arial" panose="020B0604020202020204" pitchFamily="34" charset="0"/>
              <a:buChar char="•"/>
            </a:pPr>
            <a:endPar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a:p>
            <a:pPr marL="94104"/>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CESM2-WACCM6: CMIP6, </a:t>
            </a:r>
            <a:r>
              <a:rPr lang="en-US" sz="1600" b="1" dirty="0" err="1">
                <a:solidFill>
                  <a:schemeClr val="bg2"/>
                </a:solidFill>
                <a:latin typeface="Helvetica Neue" panose="02000503000000020004" pitchFamily="2" charset="0"/>
                <a:ea typeface="Helvetica Neue" panose="02000503000000020004" pitchFamily="2" charset="0"/>
                <a:cs typeface="Helvetica Neue" panose="02000503000000020004" pitchFamily="2" charset="0"/>
              </a:rPr>
              <a:t>GeoMIP</a:t>
            </a:r>
            <a:r>
              <a:rPr lang="en-US" sz="16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 </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New shallow convection scheme (CLUBB)</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Full tropospheric and stratospheric chemistry</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New secondary organic aerosol approach (VBS approach), MAM4</a:t>
            </a:r>
          </a:p>
          <a:p>
            <a:pPr marL="379854" indent="-285750">
              <a:buFont typeface="Arial" panose="020B0604020202020204" pitchFamily="34" charset="0"/>
              <a:buChar char="•"/>
            </a:pPr>
            <a:r>
              <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rPr>
              <a:t>CLM5 (land) with interactive, land ice, sea-ice, ocean bio-geo chemistry</a:t>
            </a:r>
          </a:p>
          <a:p>
            <a:pPr marL="894184" lvl="1" indent="-342891">
              <a:buFontTx/>
              <a:buChar char="-"/>
            </a:pPr>
            <a:endPar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a:p>
            <a:pPr marL="94104"/>
            <a:endParaRPr lang="en-US" sz="1600"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Picture 16">
            <a:extLst>
              <a:ext uri="{FF2B5EF4-FFF2-40B4-BE49-F238E27FC236}">
                <a16:creationId xmlns:a16="http://schemas.microsoft.com/office/drawing/2014/main" id="{D7E2B878-E193-564B-9A03-8E269D262039}"/>
              </a:ext>
            </a:extLst>
          </p:cNvPr>
          <p:cNvPicPr>
            <a:picLocks noChangeAspect="1"/>
          </p:cNvPicPr>
          <p:nvPr/>
        </p:nvPicPr>
        <p:blipFill>
          <a:blip r:embed="rId3"/>
          <a:stretch>
            <a:fillRect/>
          </a:stretch>
        </p:blipFill>
        <p:spPr>
          <a:xfrm>
            <a:off x="457200" y="719341"/>
            <a:ext cx="3761531" cy="3257152"/>
          </a:xfrm>
          <a:prstGeom prst="rect">
            <a:avLst/>
          </a:prstGeom>
        </p:spPr>
      </p:pic>
    </p:spTree>
    <p:extLst>
      <p:ext uri="{BB962C8B-B14F-4D97-AF65-F5344CB8AC3E}">
        <p14:creationId xmlns:p14="http://schemas.microsoft.com/office/powerpoint/2010/main" val="26892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4B87BAEC-E451-5646-95A4-616877C1CCA3}"/>
              </a:ext>
            </a:extLst>
          </p:cNvPr>
          <p:cNvPicPr>
            <a:picLocks noChangeAspect="1"/>
          </p:cNvPicPr>
          <p:nvPr/>
        </p:nvPicPr>
        <p:blipFill>
          <a:blip r:embed="rId3"/>
          <a:stretch>
            <a:fillRect/>
          </a:stretch>
        </p:blipFill>
        <p:spPr>
          <a:xfrm>
            <a:off x="-1" y="1852630"/>
            <a:ext cx="6116147" cy="2806544"/>
          </a:xfrm>
          <a:prstGeom prst="rect">
            <a:avLst/>
          </a:prstGeom>
        </p:spPr>
      </p:pic>
      <p:pic>
        <p:nvPicPr>
          <p:cNvPr id="4" name="Picture 3">
            <a:extLst>
              <a:ext uri="{FF2B5EF4-FFF2-40B4-BE49-F238E27FC236}">
                <a16:creationId xmlns:a16="http://schemas.microsoft.com/office/drawing/2014/main" id="{10742B44-1204-8944-AA42-3025FB7D0347}"/>
              </a:ext>
            </a:extLst>
          </p:cNvPr>
          <p:cNvPicPr>
            <a:picLocks noChangeAspect="1"/>
          </p:cNvPicPr>
          <p:nvPr/>
        </p:nvPicPr>
        <p:blipFill>
          <a:blip r:embed="rId4"/>
          <a:stretch>
            <a:fillRect/>
          </a:stretch>
        </p:blipFill>
        <p:spPr>
          <a:xfrm>
            <a:off x="6116146" y="1850108"/>
            <a:ext cx="2961739" cy="2745026"/>
          </a:xfrm>
          <a:prstGeom prst="rect">
            <a:avLst/>
          </a:prstGeom>
        </p:spPr>
      </p:pic>
      <p:sp>
        <p:nvSpPr>
          <p:cNvPr id="2" name="Rectangle 1"/>
          <p:cNvSpPr/>
          <p:nvPr/>
        </p:nvSpPr>
        <p:spPr>
          <a:xfrm>
            <a:off x="0" y="0"/>
            <a:ext cx="9144000" cy="529121"/>
          </a:xfrm>
          <a:prstGeom prst="rect">
            <a:avLst/>
          </a:prstGeom>
          <a:solidFill>
            <a:srgbClr val="265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Google Shape;141;p36"/>
          <p:cNvSpPr txBox="1">
            <a:spLocks noGrp="1"/>
          </p:cNvSpPr>
          <p:nvPr>
            <p:ph type="title"/>
          </p:nvPr>
        </p:nvSpPr>
        <p:spPr>
          <a:xfrm>
            <a:off x="457200" y="71699"/>
            <a:ext cx="8229600" cy="454900"/>
          </a:xfrm>
          <a:prstGeom prst="rect">
            <a:avLst/>
          </a:prstGeom>
          <a:noFill/>
          <a:ln>
            <a:noFill/>
          </a:ln>
        </p:spPr>
        <p:txBody>
          <a:bodyPr spcFirstLastPara="1" wrap="square" lIns="91425" tIns="45700" rIns="91425" bIns="45700" anchor="b" anchorCtr="0">
            <a:noAutofit/>
          </a:bodyPr>
          <a:lstStyle/>
          <a:p>
            <a:pPr lvl="0"/>
            <a:r>
              <a:rPr lang="en-US" sz="2800" dirty="0">
                <a:solidFill>
                  <a:schemeClr val="bg1"/>
                </a:solidFill>
              </a:rPr>
              <a:t>Evaluation WACCM: Stratospheric Ozone</a:t>
            </a:r>
            <a:endParaRPr sz="2800" dirty="0">
              <a:solidFill>
                <a:schemeClr val="bg1"/>
              </a:solidFill>
            </a:endParaRPr>
          </a:p>
        </p:txBody>
      </p:sp>
      <p:sp>
        <p:nvSpPr>
          <p:cNvPr id="13" name="Rectangle 12"/>
          <p:cNvSpPr/>
          <p:nvPr/>
        </p:nvSpPr>
        <p:spPr>
          <a:xfrm>
            <a:off x="191322" y="2730636"/>
            <a:ext cx="4572000" cy="523220"/>
          </a:xfrm>
          <a:prstGeom prst="rect">
            <a:avLst/>
          </a:prstGeom>
        </p:spPr>
        <p:txBody>
          <a:bodyPr>
            <a:spAutoFit/>
          </a:bodyPr>
          <a:lstStyle/>
          <a:p>
            <a:endParaRPr lang="en-US" sz="1200" dirty="0"/>
          </a:p>
          <a:p>
            <a:endParaRPr lang="en-US" sz="1600" b="1" i="1" dirty="0"/>
          </a:p>
        </p:txBody>
      </p:sp>
      <p:sp>
        <p:nvSpPr>
          <p:cNvPr id="14" name="Rectangle 13"/>
          <p:cNvSpPr/>
          <p:nvPr/>
        </p:nvSpPr>
        <p:spPr>
          <a:xfrm>
            <a:off x="343725" y="4071914"/>
            <a:ext cx="4572000" cy="523220"/>
          </a:xfrm>
          <a:prstGeom prst="rect">
            <a:avLst/>
          </a:prstGeom>
        </p:spPr>
        <p:txBody>
          <a:bodyPr>
            <a:spAutoFit/>
          </a:bodyPr>
          <a:lstStyle/>
          <a:p>
            <a:endParaRPr lang="en-US" sz="1200" dirty="0"/>
          </a:p>
          <a:p>
            <a:endParaRPr lang="en-US" sz="1600" b="1" i="1" dirty="0"/>
          </a:p>
        </p:txBody>
      </p:sp>
      <p:sp>
        <p:nvSpPr>
          <p:cNvPr id="7" name="Rectangle 6">
            <a:extLst>
              <a:ext uri="{FF2B5EF4-FFF2-40B4-BE49-F238E27FC236}">
                <a16:creationId xmlns:a16="http://schemas.microsoft.com/office/drawing/2014/main" id="{7634BFA3-D1C8-7A45-8347-9994BFA1AB55}"/>
              </a:ext>
            </a:extLst>
          </p:cNvPr>
          <p:cNvSpPr/>
          <p:nvPr/>
        </p:nvSpPr>
        <p:spPr>
          <a:xfrm>
            <a:off x="191322" y="2730636"/>
            <a:ext cx="4572000" cy="523220"/>
          </a:xfrm>
          <a:prstGeom prst="rect">
            <a:avLst/>
          </a:prstGeom>
        </p:spPr>
        <p:txBody>
          <a:bodyPr>
            <a:spAutoFit/>
          </a:bodyPr>
          <a:lstStyle/>
          <a:p>
            <a:endParaRPr lang="en-US" sz="1200" dirty="0"/>
          </a:p>
          <a:p>
            <a:endParaRPr lang="en-US" sz="1600" b="1" i="1" dirty="0"/>
          </a:p>
        </p:txBody>
      </p:sp>
      <p:sp>
        <p:nvSpPr>
          <p:cNvPr id="8" name="Rectangle 7">
            <a:extLst>
              <a:ext uri="{FF2B5EF4-FFF2-40B4-BE49-F238E27FC236}">
                <a16:creationId xmlns:a16="http://schemas.microsoft.com/office/drawing/2014/main" id="{7793C496-7D1D-FD44-8C2E-4AADBE9429B8}"/>
              </a:ext>
            </a:extLst>
          </p:cNvPr>
          <p:cNvSpPr/>
          <p:nvPr/>
        </p:nvSpPr>
        <p:spPr>
          <a:xfrm>
            <a:off x="343725" y="4071914"/>
            <a:ext cx="4572000" cy="523220"/>
          </a:xfrm>
          <a:prstGeom prst="rect">
            <a:avLst/>
          </a:prstGeom>
        </p:spPr>
        <p:txBody>
          <a:bodyPr>
            <a:spAutoFit/>
          </a:bodyPr>
          <a:lstStyle/>
          <a:p>
            <a:endParaRPr lang="en-US" sz="1200" dirty="0"/>
          </a:p>
          <a:p>
            <a:endParaRPr lang="en-US" sz="1600" b="1" i="1" dirty="0"/>
          </a:p>
        </p:txBody>
      </p:sp>
      <p:sp>
        <p:nvSpPr>
          <p:cNvPr id="15" name="Text Placeholder 1">
            <a:extLst>
              <a:ext uri="{FF2B5EF4-FFF2-40B4-BE49-F238E27FC236}">
                <a16:creationId xmlns:a16="http://schemas.microsoft.com/office/drawing/2014/main" id="{254D4CF5-9295-BC49-B891-03F1B5725B1A}"/>
              </a:ext>
            </a:extLst>
          </p:cNvPr>
          <p:cNvSpPr txBox="1">
            <a:spLocks/>
          </p:cNvSpPr>
          <p:nvPr/>
        </p:nvSpPr>
        <p:spPr>
          <a:xfrm>
            <a:off x="568240" y="1138089"/>
            <a:ext cx="4719140" cy="51771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800" b="1" dirty="0">
                <a:solidFill>
                  <a:schemeClr val="bg2"/>
                </a:solidFill>
              </a:rPr>
              <a:t>Stratospheric Ozone Column 2002-2009</a:t>
            </a:r>
          </a:p>
          <a:p>
            <a:pPr marL="94104" indent="0">
              <a:buNone/>
            </a:pPr>
            <a:endParaRPr lang="en-US" sz="1800" dirty="0">
              <a:solidFill>
                <a:schemeClr val="bg2"/>
              </a:solidFill>
            </a:endParaRPr>
          </a:p>
          <a:p>
            <a:endParaRPr lang="en-US" sz="1800" b="1" dirty="0">
              <a:solidFill>
                <a:schemeClr val="bg2"/>
              </a:solidFill>
            </a:endParaRPr>
          </a:p>
          <a:p>
            <a:endParaRPr lang="en-US" sz="1800" b="1" dirty="0">
              <a:solidFill>
                <a:schemeClr val="bg2"/>
              </a:solidFill>
            </a:endParaRPr>
          </a:p>
          <a:p>
            <a:pPr marL="94107" indent="0">
              <a:buNone/>
            </a:pPr>
            <a:endParaRPr lang="en-US" sz="1800" b="1" dirty="0">
              <a:solidFill>
                <a:schemeClr val="bg2"/>
              </a:solidFill>
            </a:endParaRPr>
          </a:p>
          <a:p>
            <a:endParaRPr lang="en-US" sz="1800" b="1" dirty="0">
              <a:solidFill>
                <a:schemeClr val="bg2"/>
              </a:solidFill>
            </a:endParaRPr>
          </a:p>
          <a:p>
            <a:endParaRPr lang="en-US" sz="1800" b="1" dirty="0">
              <a:solidFill>
                <a:schemeClr val="bg2"/>
              </a:solidFill>
            </a:endParaRPr>
          </a:p>
          <a:p>
            <a:endParaRPr lang="en-US" sz="1800" b="1" dirty="0">
              <a:solidFill>
                <a:schemeClr val="bg2"/>
              </a:solidFill>
            </a:endParaRPr>
          </a:p>
          <a:p>
            <a:endParaRPr lang="en-US" sz="1800" b="1" dirty="0">
              <a:solidFill>
                <a:schemeClr val="bg2"/>
              </a:solidFill>
            </a:endParaRPr>
          </a:p>
          <a:p>
            <a:endParaRPr lang="en-US" sz="1800" b="1" dirty="0">
              <a:solidFill>
                <a:schemeClr val="bg2"/>
              </a:solidFill>
            </a:endParaRPr>
          </a:p>
          <a:p>
            <a:endParaRPr lang="en-US" sz="1800" b="1" dirty="0">
              <a:solidFill>
                <a:schemeClr val="bg2"/>
              </a:solidFill>
            </a:endParaRPr>
          </a:p>
          <a:p>
            <a:endParaRPr lang="en-US" sz="1800" b="1" dirty="0">
              <a:solidFill>
                <a:schemeClr val="bg2"/>
              </a:solidFill>
            </a:endParaRPr>
          </a:p>
        </p:txBody>
      </p:sp>
      <p:sp>
        <p:nvSpPr>
          <p:cNvPr id="16" name="Text Placeholder 1">
            <a:extLst>
              <a:ext uri="{FF2B5EF4-FFF2-40B4-BE49-F238E27FC236}">
                <a16:creationId xmlns:a16="http://schemas.microsoft.com/office/drawing/2014/main" id="{171A3DF0-912F-A240-A0E9-A2025F456B95}"/>
              </a:ext>
            </a:extLst>
          </p:cNvPr>
          <p:cNvSpPr txBox="1">
            <a:spLocks/>
          </p:cNvSpPr>
          <p:nvPr/>
        </p:nvSpPr>
        <p:spPr>
          <a:xfrm>
            <a:off x="5786274" y="723424"/>
            <a:ext cx="3328851" cy="124928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b="1" dirty="0">
                <a:solidFill>
                  <a:schemeClr val="tx1"/>
                </a:solidFill>
              </a:rPr>
              <a:t>OMI/MLS</a:t>
            </a:r>
          </a:p>
          <a:p>
            <a:pPr marL="94104" indent="0">
              <a:buNone/>
            </a:pPr>
            <a:r>
              <a:rPr lang="en-US" sz="1600" b="1" dirty="0">
                <a:solidFill>
                  <a:srgbClr val="000000"/>
                </a:solidFill>
              </a:rPr>
              <a:t>WACCM5.4</a:t>
            </a:r>
          </a:p>
          <a:p>
            <a:pPr marL="94104" indent="0">
              <a:buNone/>
            </a:pPr>
            <a:r>
              <a:rPr lang="en-US" sz="1600" b="1" dirty="0">
                <a:solidFill>
                  <a:srgbClr val="000000"/>
                </a:solidFill>
              </a:rPr>
              <a:t>WACCM5.4 110L (dashed)</a:t>
            </a:r>
          </a:p>
          <a:p>
            <a:pPr marL="94104" indent="0">
              <a:buNone/>
            </a:pPr>
            <a:r>
              <a:rPr lang="en-US" sz="1600" b="1" dirty="0">
                <a:solidFill>
                  <a:srgbClr val="FF0000"/>
                </a:solidFill>
              </a:rPr>
              <a:t>WACCM6</a:t>
            </a:r>
          </a:p>
          <a:p>
            <a:pPr marL="94104" indent="0">
              <a:buNone/>
            </a:pPr>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a:p>
            <a:endParaRPr lang="en-US" sz="1600" b="1" dirty="0">
              <a:solidFill>
                <a:schemeClr val="bg2"/>
              </a:solidFill>
            </a:endParaRPr>
          </a:p>
        </p:txBody>
      </p:sp>
      <p:sp>
        <p:nvSpPr>
          <p:cNvPr id="18" name="Text Placeholder 1">
            <a:extLst>
              <a:ext uri="{FF2B5EF4-FFF2-40B4-BE49-F238E27FC236}">
                <a16:creationId xmlns:a16="http://schemas.microsoft.com/office/drawing/2014/main" id="{9333CCF1-EE9B-814C-B3B4-4826C7D67B74}"/>
              </a:ext>
            </a:extLst>
          </p:cNvPr>
          <p:cNvSpPr txBox="1">
            <a:spLocks/>
          </p:cNvSpPr>
          <p:nvPr/>
        </p:nvSpPr>
        <p:spPr>
          <a:xfrm>
            <a:off x="475672" y="1613188"/>
            <a:ext cx="1076472" cy="41591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January</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19" name="Text Placeholder 1">
            <a:extLst>
              <a:ext uri="{FF2B5EF4-FFF2-40B4-BE49-F238E27FC236}">
                <a16:creationId xmlns:a16="http://schemas.microsoft.com/office/drawing/2014/main" id="{69C486E6-C8FA-EA40-8CBC-6BAE25C2CB37}"/>
              </a:ext>
            </a:extLst>
          </p:cNvPr>
          <p:cNvSpPr txBox="1">
            <a:spLocks/>
          </p:cNvSpPr>
          <p:nvPr/>
        </p:nvSpPr>
        <p:spPr>
          <a:xfrm>
            <a:off x="3657905" y="1589656"/>
            <a:ext cx="1076472" cy="415918"/>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March</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0" name="Text Placeholder 1">
            <a:extLst>
              <a:ext uri="{FF2B5EF4-FFF2-40B4-BE49-F238E27FC236}">
                <a16:creationId xmlns:a16="http://schemas.microsoft.com/office/drawing/2014/main" id="{F96301C8-5AFD-6148-9C2C-6E9D28E39F4B}"/>
              </a:ext>
            </a:extLst>
          </p:cNvPr>
          <p:cNvSpPr txBox="1">
            <a:spLocks/>
          </p:cNvSpPr>
          <p:nvPr/>
        </p:nvSpPr>
        <p:spPr>
          <a:xfrm>
            <a:off x="7180412" y="1624407"/>
            <a:ext cx="1076472" cy="362695"/>
          </a:xfrm>
          <a:prstGeom prst="rect">
            <a:avLst/>
          </a:prstGeom>
          <a:solidFill>
            <a:schemeClr val="bg1"/>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94104" indent="0">
              <a:buNone/>
            </a:pPr>
            <a:r>
              <a:rPr lang="en-US" sz="1600" dirty="0">
                <a:solidFill>
                  <a:schemeClr val="bg2"/>
                </a:solidFill>
              </a:rPr>
              <a:t>October</a:t>
            </a:r>
          </a:p>
          <a:p>
            <a:pPr marL="94104" indent="0">
              <a:buNone/>
            </a:pPr>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Tree>
    <p:extLst>
      <p:ext uri="{BB962C8B-B14F-4D97-AF65-F5344CB8AC3E}">
        <p14:creationId xmlns:p14="http://schemas.microsoft.com/office/powerpoint/2010/main" val="216933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BottomSwooshes">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12024</TotalTime>
  <Words>2725</Words>
  <Application>Microsoft Macintosh PowerPoint</Application>
  <PresentationFormat>On-screen Show (16:9)</PresentationFormat>
  <Paragraphs>780</Paragraphs>
  <Slides>50</Slides>
  <Notes>50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Helvetica Neue</vt:lpstr>
      <vt:lpstr>Calibri</vt:lpstr>
      <vt:lpstr>Arial</vt:lpstr>
      <vt:lpstr>ＭＳ Ｐゴシック</vt:lpstr>
      <vt:lpstr>Trebuchet MS</vt:lpstr>
      <vt:lpstr>Times New Roman</vt:lpstr>
      <vt:lpstr>Title Page: NCAR - Blue Logo</vt:lpstr>
      <vt:lpstr>NCAR-Blue-BottomSwooshes</vt:lpstr>
      <vt:lpstr>PowerPoint Presentation</vt:lpstr>
      <vt:lpstr>Motivation</vt:lpstr>
      <vt:lpstr>Future Stratospheric Ozone </vt:lpstr>
      <vt:lpstr>Effects of Geoengineering on Stratospheric Ozone</vt:lpstr>
      <vt:lpstr>Effects of Geoengineering on Stratospheric Ozone</vt:lpstr>
      <vt:lpstr>Effects of Geoengineering on Stratospheric Ozone</vt:lpstr>
      <vt:lpstr>Overview</vt:lpstr>
      <vt:lpstr>Whole Atmosphere Community Climate Model</vt:lpstr>
      <vt:lpstr>Evaluation WACCM: Stratospheric Ozone</vt:lpstr>
      <vt:lpstr>Evaluation WACCM: Surface Temperature</vt:lpstr>
      <vt:lpstr>Geoengineering with Feedback Control</vt:lpstr>
      <vt:lpstr>Geoengineering Large Ensemble Experiment</vt:lpstr>
      <vt:lpstr>Geoengineering Large 20-Ensemble Experiment</vt:lpstr>
      <vt:lpstr>Impacts on Stratospheric Ozone (GLENS)</vt:lpstr>
      <vt:lpstr>Impacts on Stratospheric Ozone (GLENS)</vt:lpstr>
      <vt:lpstr>Impacts on Stratospheric Ozone (GLENS)</vt:lpstr>
      <vt:lpstr>Impacts on Stratospheric Ozone (GLENS)</vt:lpstr>
      <vt:lpstr>Total Column Ozone Change: SH Polar Region</vt:lpstr>
      <vt:lpstr>Total Column Ozone Change: NH</vt:lpstr>
      <vt:lpstr>Total Column Ozone Change: Tropics</vt:lpstr>
      <vt:lpstr>PowerPoint Presentation</vt:lpstr>
      <vt:lpstr>PowerPoint Presentation</vt:lpstr>
      <vt:lpstr>SO4 Burden and Lifetime</vt:lpstr>
      <vt:lpstr>SO4 Burden and Lifetime</vt:lpstr>
      <vt:lpstr>Water Vapor Changes, SO4 Burden and Lifetime</vt:lpstr>
      <vt:lpstr>Ozone changes: Low vs. High SO2 Injections</vt:lpstr>
      <vt:lpstr>Ozone changes: Low vs. High SO2 Injections</vt:lpstr>
      <vt:lpstr>Polar Ozone changes: High vs. Low vs EQ</vt:lpstr>
      <vt:lpstr>Summary: WACCM5.4 SO2 injection cases</vt:lpstr>
      <vt:lpstr>Ozone changes: EQ vs. 4 point SO2 Injections</vt:lpstr>
      <vt:lpstr>Ozone changes: EQ vs. 4 point SO2 Injections</vt:lpstr>
      <vt:lpstr>Polar Ozone changes: High vs. Low vs. EQ</vt:lpstr>
      <vt:lpstr>Mid-latitudes / Tropics</vt:lpstr>
      <vt:lpstr>Summary: WACCM5.4 SO2 injection cases</vt:lpstr>
      <vt:lpstr>110L vs. 70L WACCM</vt:lpstr>
      <vt:lpstr>Ozone Changes: 110L vs. 70L WACCM</vt:lpstr>
      <vt:lpstr>Ozone Changes: 110L vs. 70L WACCM</vt:lpstr>
      <vt:lpstr>Summary: WACCM5.4 SO2 injection cases</vt:lpstr>
      <vt:lpstr>Ozone changes between 2030-39</vt:lpstr>
      <vt:lpstr>Ozone changes between 2030-39 and 2080-89</vt:lpstr>
      <vt:lpstr>Summary</vt:lpstr>
      <vt:lpstr>Next Steps</vt:lpstr>
      <vt:lpstr>PowerPoint Presentation</vt:lpstr>
      <vt:lpstr>PowerPoint Presentation</vt:lpstr>
      <vt:lpstr>Questions?</vt:lpstr>
      <vt:lpstr>PowerPoint Presentation</vt:lpstr>
      <vt:lpstr>Effects of Geoengineering on UV</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Rasmussen</dc:creator>
  <cp:lastModifiedBy>Simone Tilmes</cp:lastModifiedBy>
  <cp:revision>448</cp:revision>
  <dcterms:modified xsi:type="dcterms:W3CDTF">2019-11-20T14:08:08Z</dcterms:modified>
</cp:coreProperties>
</file>