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5" r:id="rId1"/>
    <p:sldMasterId id="2147484512" r:id="rId2"/>
    <p:sldMasterId id="2147484514" r:id="rId3"/>
    <p:sldMasterId id="2147484518" r:id="rId4"/>
    <p:sldMasterId id="2147484520" r:id="rId5"/>
  </p:sldMasterIdLst>
  <p:notesMasterIdLst>
    <p:notesMasterId r:id="rId28"/>
  </p:notesMasterIdLst>
  <p:sldIdLst>
    <p:sldId id="709" r:id="rId6"/>
    <p:sldId id="1251" r:id="rId7"/>
    <p:sldId id="1252" r:id="rId8"/>
    <p:sldId id="1253" r:id="rId9"/>
    <p:sldId id="1185" r:id="rId10"/>
    <p:sldId id="1254" r:id="rId11"/>
    <p:sldId id="1246" r:id="rId12"/>
    <p:sldId id="1255" r:id="rId13"/>
    <p:sldId id="1261" r:id="rId14"/>
    <p:sldId id="1248" r:id="rId15"/>
    <p:sldId id="1256" r:id="rId16"/>
    <p:sldId id="1257" r:id="rId17"/>
    <p:sldId id="1258" r:id="rId18"/>
    <p:sldId id="1259" r:id="rId19"/>
    <p:sldId id="1249" r:id="rId20"/>
    <p:sldId id="1265" r:id="rId21"/>
    <p:sldId id="1266" r:id="rId22"/>
    <p:sldId id="1250" r:id="rId23"/>
    <p:sldId id="1264" r:id="rId24"/>
    <p:sldId id="1267" r:id="rId25"/>
    <p:sldId id="1262" r:id="rId26"/>
    <p:sldId id="1263"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00"/>
    <a:srgbClr val="00CCFF"/>
    <a:srgbClr val="F4F400"/>
    <a:srgbClr val="9A6F63"/>
    <a:srgbClr val="581D27"/>
    <a:srgbClr val="F2F2F2"/>
    <a:srgbClr val="8A1E85"/>
    <a:srgbClr val="E0E000"/>
    <a:srgbClr val="4C6EBB"/>
    <a:srgbClr val="BB3F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1" autoAdjust="0"/>
    <p:restoredTop sz="90292" autoAdjust="0"/>
  </p:normalViewPr>
  <p:slideViewPr>
    <p:cSldViewPr snapToGrid="0" snapToObjects="1">
      <p:cViewPr varScale="1">
        <p:scale>
          <a:sx n="164" d="100"/>
          <a:sy n="164" d="100"/>
        </p:scale>
        <p:origin x="200" y="1184"/>
      </p:cViewPr>
      <p:guideLst>
        <p:guide orient="horz" pos="2160"/>
        <p:guide pos="3840"/>
      </p:guideLst>
    </p:cSldViewPr>
  </p:slideViewPr>
  <p:outlineViewPr>
    <p:cViewPr>
      <p:scale>
        <a:sx n="33" d="100"/>
        <a:sy n="33" d="100"/>
      </p:scale>
      <p:origin x="0" y="7296"/>
    </p:cViewPr>
  </p:outlineViewPr>
  <p:notesTextViewPr>
    <p:cViewPr>
      <p:scale>
        <a:sx n="100" d="100"/>
        <a:sy n="100" d="100"/>
      </p:scale>
      <p:origin x="0" y="0"/>
    </p:cViewPr>
  </p:notesTextViewPr>
  <p:sorterViewPr>
    <p:cViewPr varScale="1">
      <p:scale>
        <a:sx n="1" d="1"/>
        <a:sy n="1" d="1"/>
      </p:scale>
      <p:origin x="0" y="-390"/>
    </p:cViewPr>
  </p:sorterViewPr>
  <p:notesViewPr>
    <p:cSldViewPr snapToGrid="0" snapToObjects="1" showGuides="1">
      <p:cViewPr varScale="1">
        <p:scale>
          <a:sx n="177" d="100"/>
          <a:sy n="177" d="100"/>
        </p:scale>
        <p:origin x="3672" y="1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695C6D4-3D01-D44A-81F8-73B539A70116}" type="datetimeFigureOut">
              <a:rPr lang="en-US" smtClean="0"/>
              <a:pPr/>
              <a:t>8/8/19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C14CC9A-E749-6245-BA47-8D44C78D5AD4}" type="slidenum">
              <a:rPr lang="en-US" smtClean="0"/>
              <a:pPr/>
              <a:t>‹#›</a:t>
            </a:fld>
            <a:endParaRPr lang="en-US" dirty="0"/>
          </a:p>
        </p:txBody>
      </p:sp>
    </p:spTree>
    <p:extLst>
      <p:ext uri="{BB962C8B-B14F-4D97-AF65-F5344CB8AC3E}">
        <p14:creationId xmlns:p14="http://schemas.microsoft.com/office/powerpoint/2010/main" val="3064839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03268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1A08F8B-C572-4A7A-9E07-B0FD3CBED1F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91144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1A08F8B-C572-4A7A-9E07-B0FD3CBED1FC}"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49245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1A08F8B-C572-4A7A-9E07-B0FD3CBED1F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02052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5</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9065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How will stratospheric aerosol geoengineering impact atmospheric composition and ozone. An important contribution on this topic was provided for the WMO 2018 assessment. Geoengineering will change column ozone and depending on the approach may decrease or even increase ozone, a much better understanding on this question is still needed.</a:t>
            </a:r>
          </a:p>
          <a:p>
            <a:pPr marL="285750" indent="-285750">
              <a:buFontTx/>
              <a:buChar char="-"/>
            </a:pPr>
            <a:r>
              <a:rPr lang="en-US" dirty="0"/>
              <a:t>ACOM is addressing impacts and risks of geoengineering, including impacts on air quality and climate. We have also looked at changes in biological active radiation: DNA damage,</a:t>
            </a:r>
            <a:r>
              <a:rPr lang="en-US" baseline="0" dirty="0"/>
              <a:t> the </a:t>
            </a:r>
            <a:r>
              <a:rPr lang="en-US" dirty="0"/>
              <a:t>UV Index, and Photosynthetically Active</a:t>
            </a:r>
            <a:r>
              <a:rPr lang="en-US" baseline="0" dirty="0"/>
              <a:t> Radiation (PAR) </a:t>
            </a:r>
            <a:r>
              <a:rPr lang="en-US" dirty="0"/>
              <a:t>using the TUV model.</a:t>
            </a:r>
          </a:p>
          <a:p>
            <a:pPr marL="285750" indent="-285750">
              <a:buFontTx/>
              <a:buChar char="-"/>
            </a:pPr>
            <a:r>
              <a:rPr lang="en-US" dirty="0"/>
              <a:t>The geoengineering large ensemble simulations has been performed: results have been distributed to the community, biweekly meetings are held to exchange information on ongoing research using the GLENS dataset.</a:t>
            </a:r>
          </a:p>
          <a:p>
            <a:pPr marL="285750" indent="-285750">
              <a:buFontTx/>
              <a:buChar char="-"/>
            </a:pPr>
            <a:r>
              <a:rPr lang="en-US" dirty="0"/>
              <a:t>GLENS supports research on geoengineering in developing countries.</a:t>
            </a:r>
          </a:p>
          <a:p>
            <a:endParaRPr lang="en-US" dirty="0"/>
          </a:p>
        </p:txBody>
      </p:sp>
      <p:sp>
        <p:nvSpPr>
          <p:cNvPr id="4" name="Slide Number Placeholder 3"/>
          <p:cNvSpPr>
            <a:spLocks noGrp="1"/>
          </p:cNvSpPr>
          <p:nvPr>
            <p:ph type="sldNum" sz="quarter" idx="5"/>
          </p:nvPr>
        </p:nvSpPr>
        <p:spPr/>
        <p:txBody>
          <a:bodyPr/>
          <a:lstStyle/>
          <a:p>
            <a:fld id="{5C14CC9A-E749-6245-BA47-8D44C78D5AD4}" type="slidenum">
              <a:rPr lang="en-US" smtClean="0"/>
              <a:pPr/>
              <a:t>16</a:t>
            </a:fld>
            <a:endParaRPr lang="en-US" dirty="0"/>
          </a:p>
        </p:txBody>
      </p:sp>
    </p:spTree>
    <p:extLst>
      <p:ext uri="{BB962C8B-B14F-4D97-AF65-F5344CB8AC3E}">
        <p14:creationId xmlns:p14="http://schemas.microsoft.com/office/powerpoint/2010/main" val="113360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14CC9A-E749-6245-BA47-8D44C78D5AD4}" type="slidenum">
              <a:rPr lang="en-US" smtClean="0"/>
              <a:pPr/>
              <a:t>17</a:t>
            </a:fld>
            <a:endParaRPr lang="en-US" dirty="0"/>
          </a:p>
        </p:txBody>
      </p:sp>
    </p:spTree>
    <p:extLst>
      <p:ext uri="{BB962C8B-B14F-4D97-AF65-F5344CB8AC3E}">
        <p14:creationId xmlns:p14="http://schemas.microsoft.com/office/powerpoint/2010/main" val="22985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18</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064277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19</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011286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Date Placeholder 3"/>
          <p:cNvSpPr txBox="1">
            <a:spLocks/>
          </p:cNvSpPr>
          <p:nvPr userDrawn="1"/>
        </p:nvSpPr>
        <p:spPr>
          <a:xfrm>
            <a:off x="99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8/8/19</a:t>
            </a:fld>
            <a:endParaRPr lang="en-US" sz="1000" dirty="0">
              <a:solidFill>
                <a:srgbClr val="000000"/>
              </a:solidFill>
              <a:latin typeface="Calibri" charset="0"/>
            </a:endParaRPr>
          </a:p>
        </p:txBody>
      </p:sp>
      <p:sp>
        <p:nvSpPr>
          <p:cNvPr id="5"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188CA59A-61D2-F34F-8DB2-B9506D274C54}"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6" name="Footer Placeholder 4"/>
          <p:cNvSpPr txBox="1">
            <a:spLocks/>
          </p:cNvSpPr>
          <p:nvPr userDrawn="1"/>
        </p:nvSpPr>
        <p:spPr bwMode="auto">
          <a:xfrm>
            <a:off x="4163484" y="6627813"/>
            <a:ext cx="38608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defRPr/>
            </a:pPr>
            <a:r>
              <a:rPr lang="en-US" sz="1000" dirty="0">
                <a:solidFill>
                  <a:srgbClr val="898989"/>
                </a:solidFill>
                <a:latin typeface="Calibri" charset="0"/>
              </a:rPr>
              <a:t>TEMPO Science Overview 2015/03</a:t>
            </a:r>
          </a:p>
        </p:txBody>
      </p:sp>
      <p:sp>
        <p:nvSpPr>
          <p:cNvPr id="3"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539949" y="274638"/>
            <a:ext cx="83606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Tree>
    <p:extLst>
      <p:ext uri="{BB962C8B-B14F-4D97-AF65-F5344CB8AC3E}">
        <p14:creationId xmlns:p14="http://schemas.microsoft.com/office/powerpoint/2010/main" val="1048066423"/>
      </p:ext>
    </p:extLst>
  </p:cSld>
  <p:clrMapOvr>
    <a:masterClrMapping/>
  </p:clrMapOvr>
  <p:transition>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vert="horz" lIns="91430" tIns="45715" rIns="91430"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409C38BD-8893-9449-A8E5-A3FEED21B4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244661"/>
      </p:ext>
    </p:extLst>
  </p:cSld>
  <p:clrMapOvr>
    <a:masterClrMapping/>
  </p:clrMapOvr>
  <p:transition>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5" name="Shape 103">
            <a:extLst>
              <a:ext uri="{FF2B5EF4-FFF2-40B4-BE49-F238E27FC236}">
                <a16:creationId xmlns:a16="http://schemas.microsoft.com/office/drawing/2014/main" id="{65AF598E-70C3-524C-A432-848D513942CB}"/>
              </a:ext>
            </a:extLst>
          </p:cNvPr>
          <p:cNvGrpSpPr/>
          <p:nvPr userDrawn="1"/>
        </p:nvGrpSpPr>
        <p:grpSpPr>
          <a:xfrm>
            <a:off x="152399" y="6083286"/>
            <a:ext cx="11792989" cy="744286"/>
            <a:chOff x="0" y="6404263"/>
            <a:chExt cx="9144000" cy="457686"/>
          </a:xfrm>
        </p:grpSpPr>
        <p:sp>
          <p:nvSpPr>
            <p:cNvPr id="26" name="Shape 104">
              <a:extLst>
                <a:ext uri="{FF2B5EF4-FFF2-40B4-BE49-F238E27FC236}">
                  <a16:creationId xmlns:a16="http://schemas.microsoft.com/office/drawing/2014/main" id="{FB309E86-BB56-F545-B36F-2944466A341C}"/>
                </a:ext>
              </a:extLst>
            </p:cNvPr>
            <p:cNvSpPr/>
            <p:nvPr/>
          </p:nvSpPr>
          <p:spPr>
            <a:xfrm>
              <a:off x="0" y="6404263"/>
              <a:ext cx="9144000" cy="457686"/>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dirty="0">
                  <a:solidFill>
                    <a:srgbClr val="D5DBE5"/>
                  </a:solidFill>
                  <a:latin typeface="Arial"/>
                  <a:ea typeface="Arial"/>
                  <a:cs typeface="Arial"/>
                  <a:sym typeface="Arial"/>
                </a:rPr>
                <a:t>                  NCAR  New Employee Orientation  | February 2019</a:t>
              </a:r>
              <a:endParaRPr dirty="0"/>
            </a:p>
          </p:txBody>
        </p:sp>
        <p:pic>
          <p:nvPicPr>
            <p:cNvPr id="27" name="Shape 105" descr="nsf_logo_new_transparent.png">
              <a:extLst>
                <a:ext uri="{FF2B5EF4-FFF2-40B4-BE49-F238E27FC236}">
                  <a16:creationId xmlns:a16="http://schemas.microsoft.com/office/drawing/2014/main" id="{1E2B8A9E-A516-8744-9975-A48FD82E63B8}"/>
                </a:ext>
              </a:extLst>
            </p:cNvPr>
            <p:cNvPicPr preferRelativeResize="0"/>
            <p:nvPr/>
          </p:nvPicPr>
          <p:blipFill rotWithShape="1">
            <a:blip r:embed="rId2">
              <a:alphaModFix/>
            </a:blip>
            <a:srcRect/>
            <a:stretch/>
          </p:blipFill>
          <p:spPr>
            <a:xfrm>
              <a:off x="6946088" y="6419555"/>
              <a:ext cx="493742" cy="417035"/>
            </a:xfrm>
            <a:prstGeom prst="rect">
              <a:avLst/>
            </a:prstGeom>
            <a:noFill/>
            <a:ln>
              <a:noFill/>
            </a:ln>
          </p:spPr>
        </p:pic>
        <p:grpSp>
          <p:nvGrpSpPr>
            <p:cNvPr id="28" name="Shape 106">
              <a:extLst>
                <a:ext uri="{FF2B5EF4-FFF2-40B4-BE49-F238E27FC236}">
                  <a16:creationId xmlns:a16="http://schemas.microsoft.com/office/drawing/2014/main" id="{871FF367-C616-AF45-9D15-B9D2B28E066A}"/>
                </a:ext>
              </a:extLst>
            </p:cNvPr>
            <p:cNvGrpSpPr/>
            <p:nvPr/>
          </p:nvGrpSpPr>
          <p:grpSpPr>
            <a:xfrm>
              <a:off x="7696198" y="6464549"/>
              <a:ext cx="990602" cy="299280"/>
              <a:chOff x="2529951" y="1788105"/>
              <a:chExt cx="7652268" cy="2311899"/>
            </a:xfrm>
          </p:grpSpPr>
          <p:pic>
            <p:nvPicPr>
              <p:cNvPr id="29" name="Shape 107" descr="ncar_highres_transback.png">
                <a:extLst>
                  <a:ext uri="{FF2B5EF4-FFF2-40B4-BE49-F238E27FC236}">
                    <a16:creationId xmlns:a16="http://schemas.microsoft.com/office/drawing/2014/main" id="{9BFFA64E-638D-0740-9429-1D5D0C925011}"/>
                  </a:ext>
                </a:extLst>
              </p:cNvPr>
              <p:cNvPicPr preferRelativeResize="0"/>
              <p:nvPr/>
            </p:nvPicPr>
            <p:blipFill rotWithShape="1">
              <a:blip r:embed="rId3">
                <a:alphaModFix/>
              </a:blip>
              <a:srcRect t="4046" r="65647" b="22517"/>
              <a:stretch/>
            </p:blipFill>
            <p:spPr>
              <a:xfrm>
                <a:off x="2529951" y="1823774"/>
                <a:ext cx="3279523" cy="2276230"/>
              </a:xfrm>
              <a:prstGeom prst="rect">
                <a:avLst/>
              </a:prstGeom>
              <a:noFill/>
              <a:ln>
                <a:noFill/>
              </a:ln>
            </p:spPr>
          </p:pic>
          <p:pic>
            <p:nvPicPr>
              <p:cNvPr id="30" name="Shape 108" descr="ncar-white-transparent.png">
                <a:extLst>
                  <a:ext uri="{FF2B5EF4-FFF2-40B4-BE49-F238E27FC236}">
                    <a16:creationId xmlns:a16="http://schemas.microsoft.com/office/drawing/2014/main" id="{CA74DF4A-2FF4-8C4C-BC90-7A329A7B5C1B}"/>
                  </a:ext>
                </a:extLst>
              </p:cNvPr>
              <p:cNvPicPr preferRelativeResize="0"/>
              <p:nvPr/>
            </p:nvPicPr>
            <p:blipFill rotWithShape="1">
              <a:blip r:embed="rId4">
                <a:alphaModFix/>
              </a:blip>
              <a:srcRect l="36070" r="8073" b="11434"/>
              <a:stretch/>
            </p:blipFill>
            <p:spPr>
              <a:xfrm>
                <a:off x="6123250" y="1788105"/>
                <a:ext cx="4058969" cy="2231436"/>
              </a:xfrm>
              <a:prstGeom prst="rect">
                <a:avLst/>
              </a:prstGeom>
              <a:noFill/>
              <a:ln>
                <a:noFill/>
              </a:ln>
            </p:spPr>
          </p:pic>
        </p:grpSp>
      </p:grpSp>
      <p:sp>
        <p:nvSpPr>
          <p:cNvPr id="31" name="Shape 110">
            <a:extLst>
              <a:ext uri="{FF2B5EF4-FFF2-40B4-BE49-F238E27FC236}">
                <a16:creationId xmlns:a16="http://schemas.microsoft.com/office/drawing/2014/main" id="{EB1F1A04-B24E-2049-8A26-448702A29DE3}"/>
              </a:ext>
            </a:extLst>
          </p:cNvPr>
          <p:cNvSpPr/>
          <p:nvPr userDrawn="1"/>
        </p:nvSpPr>
        <p:spPr>
          <a:xfrm>
            <a:off x="2107392" y="19110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endParaRPr dirty="0"/>
          </a:p>
        </p:txBody>
      </p:sp>
    </p:spTree>
    <p:extLst>
      <p:ext uri="{BB962C8B-B14F-4D97-AF65-F5344CB8AC3E}">
        <p14:creationId xmlns:p14="http://schemas.microsoft.com/office/powerpoint/2010/main" val="990791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25" name="Shape 103">
            <a:extLst>
              <a:ext uri="{FF2B5EF4-FFF2-40B4-BE49-F238E27FC236}">
                <a16:creationId xmlns:a16="http://schemas.microsoft.com/office/drawing/2014/main" id="{65AF598E-70C3-524C-A432-848D513942CB}"/>
              </a:ext>
            </a:extLst>
          </p:cNvPr>
          <p:cNvGrpSpPr/>
          <p:nvPr userDrawn="1"/>
        </p:nvGrpSpPr>
        <p:grpSpPr>
          <a:xfrm>
            <a:off x="152399" y="6083286"/>
            <a:ext cx="11792989" cy="744286"/>
            <a:chOff x="0" y="6404263"/>
            <a:chExt cx="9144000" cy="457686"/>
          </a:xfrm>
        </p:grpSpPr>
        <p:sp>
          <p:nvSpPr>
            <p:cNvPr id="26" name="Shape 104">
              <a:extLst>
                <a:ext uri="{FF2B5EF4-FFF2-40B4-BE49-F238E27FC236}">
                  <a16:creationId xmlns:a16="http://schemas.microsoft.com/office/drawing/2014/main" id="{FB309E86-BB56-F545-B36F-2944466A341C}"/>
                </a:ext>
              </a:extLst>
            </p:cNvPr>
            <p:cNvSpPr/>
            <p:nvPr/>
          </p:nvSpPr>
          <p:spPr>
            <a:xfrm>
              <a:off x="0" y="6404263"/>
              <a:ext cx="9144000" cy="457686"/>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dirty="0">
                  <a:solidFill>
                    <a:srgbClr val="D5DBE5"/>
                  </a:solidFill>
                  <a:latin typeface="Arial"/>
                  <a:ea typeface="Arial"/>
                  <a:cs typeface="Arial"/>
                  <a:sym typeface="Arial"/>
                </a:rPr>
                <a:t>                  NCAR  New Employee Orientation  |February 2019</a:t>
              </a:r>
              <a:endParaRPr dirty="0"/>
            </a:p>
          </p:txBody>
        </p:sp>
        <p:pic>
          <p:nvPicPr>
            <p:cNvPr id="27" name="Shape 105" descr="nsf_logo_new_transparent.png">
              <a:extLst>
                <a:ext uri="{FF2B5EF4-FFF2-40B4-BE49-F238E27FC236}">
                  <a16:creationId xmlns:a16="http://schemas.microsoft.com/office/drawing/2014/main" id="{1E2B8A9E-A516-8744-9975-A48FD82E63B8}"/>
                </a:ext>
              </a:extLst>
            </p:cNvPr>
            <p:cNvPicPr preferRelativeResize="0"/>
            <p:nvPr/>
          </p:nvPicPr>
          <p:blipFill rotWithShape="1">
            <a:blip r:embed="rId2">
              <a:alphaModFix/>
            </a:blip>
            <a:srcRect/>
            <a:stretch/>
          </p:blipFill>
          <p:spPr>
            <a:xfrm>
              <a:off x="6946088" y="6419555"/>
              <a:ext cx="493742" cy="417035"/>
            </a:xfrm>
            <a:prstGeom prst="rect">
              <a:avLst/>
            </a:prstGeom>
            <a:noFill/>
            <a:ln>
              <a:noFill/>
            </a:ln>
          </p:spPr>
        </p:pic>
        <p:grpSp>
          <p:nvGrpSpPr>
            <p:cNvPr id="28" name="Shape 106">
              <a:extLst>
                <a:ext uri="{FF2B5EF4-FFF2-40B4-BE49-F238E27FC236}">
                  <a16:creationId xmlns:a16="http://schemas.microsoft.com/office/drawing/2014/main" id="{871FF367-C616-AF45-9D15-B9D2B28E066A}"/>
                </a:ext>
              </a:extLst>
            </p:cNvPr>
            <p:cNvGrpSpPr/>
            <p:nvPr/>
          </p:nvGrpSpPr>
          <p:grpSpPr>
            <a:xfrm>
              <a:off x="7696198" y="6464549"/>
              <a:ext cx="990602" cy="299280"/>
              <a:chOff x="2529951" y="1788105"/>
              <a:chExt cx="7652268" cy="2311899"/>
            </a:xfrm>
          </p:grpSpPr>
          <p:pic>
            <p:nvPicPr>
              <p:cNvPr id="29" name="Shape 107" descr="ncar_highres_transback.png">
                <a:extLst>
                  <a:ext uri="{FF2B5EF4-FFF2-40B4-BE49-F238E27FC236}">
                    <a16:creationId xmlns:a16="http://schemas.microsoft.com/office/drawing/2014/main" id="{9BFFA64E-638D-0740-9429-1D5D0C925011}"/>
                  </a:ext>
                </a:extLst>
              </p:cNvPr>
              <p:cNvPicPr preferRelativeResize="0"/>
              <p:nvPr/>
            </p:nvPicPr>
            <p:blipFill rotWithShape="1">
              <a:blip r:embed="rId3">
                <a:alphaModFix/>
              </a:blip>
              <a:srcRect t="4046" r="65647" b="22517"/>
              <a:stretch/>
            </p:blipFill>
            <p:spPr>
              <a:xfrm>
                <a:off x="2529951" y="1823774"/>
                <a:ext cx="3279523" cy="2276230"/>
              </a:xfrm>
              <a:prstGeom prst="rect">
                <a:avLst/>
              </a:prstGeom>
              <a:noFill/>
              <a:ln>
                <a:noFill/>
              </a:ln>
            </p:spPr>
          </p:pic>
          <p:pic>
            <p:nvPicPr>
              <p:cNvPr id="30" name="Shape 108" descr="ncar-white-transparent.png">
                <a:extLst>
                  <a:ext uri="{FF2B5EF4-FFF2-40B4-BE49-F238E27FC236}">
                    <a16:creationId xmlns:a16="http://schemas.microsoft.com/office/drawing/2014/main" id="{CA74DF4A-2FF4-8C4C-BC90-7A329A7B5C1B}"/>
                  </a:ext>
                </a:extLst>
              </p:cNvPr>
              <p:cNvPicPr preferRelativeResize="0"/>
              <p:nvPr/>
            </p:nvPicPr>
            <p:blipFill rotWithShape="1">
              <a:blip r:embed="rId4">
                <a:alphaModFix/>
              </a:blip>
              <a:srcRect l="36070" r="8073" b="11434"/>
              <a:stretch/>
            </p:blipFill>
            <p:spPr>
              <a:xfrm>
                <a:off x="6123250" y="1788105"/>
                <a:ext cx="4058969" cy="2231436"/>
              </a:xfrm>
              <a:prstGeom prst="rect">
                <a:avLst/>
              </a:prstGeom>
              <a:noFill/>
              <a:ln>
                <a:noFill/>
              </a:ln>
            </p:spPr>
          </p:pic>
        </p:grpSp>
      </p:grpSp>
    </p:spTree>
    <p:extLst>
      <p:ext uri="{BB962C8B-B14F-4D97-AF65-F5344CB8AC3E}">
        <p14:creationId xmlns:p14="http://schemas.microsoft.com/office/powerpoint/2010/main" val="29172650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tif"/><Relationship Id="rId5" Type="http://schemas.openxmlformats.org/officeDocument/2006/relationships/image" Target="../media/image2.jp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tiff"/><Relationship Id="rId1" Type="http://schemas.openxmlformats.org/officeDocument/2006/relationships/theme" Target="../theme/theme5.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0" descr="C:\Users\jhurrell\Documents\NCAR\powerpoint\logos\nsf1.jp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546849" y="6423214"/>
            <a:ext cx="560483" cy="422113"/>
          </a:xfrm>
          <a:prstGeom prst="rect">
            <a:avLst/>
          </a:prstGeom>
          <a:noFill/>
          <a:ln w="9525">
            <a:noFill/>
            <a:miter lim="800000"/>
            <a:headEnd/>
            <a:tailEnd/>
          </a:ln>
        </p:spPr>
      </p:pic>
      <p:pic>
        <p:nvPicPr>
          <p:cNvPr id="11" name="Picture 10" descr="ncar-logo-sm.jp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44690" y="6428082"/>
            <a:ext cx="1845733" cy="434812"/>
          </a:xfrm>
          <a:prstGeom prst="rect">
            <a:avLst/>
          </a:prstGeom>
        </p:spPr>
      </p:pic>
      <p:pic>
        <p:nvPicPr>
          <p:cNvPr id="4" name="Picture 3"/>
          <p:cNvPicPr>
            <a:picLocks noChangeAspect="1"/>
          </p:cNvPicPr>
          <p:nvPr userDrawn="1"/>
        </p:nvPicPr>
        <p:blipFill rotWithShape="1">
          <a:blip r:embed="rId6">
            <a:extLst>
              <a:ext uri="{28A0092B-C50C-407E-A947-70E740481C1C}">
                <a14:useLocalDpi xmlns:a14="http://schemas.microsoft.com/office/drawing/2010/main" val="0"/>
              </a:ext>
            </a:extLst>
          </a:blip>
          <a:srcRect l="1245" t="3605" r="1453" b="2789"/>
          <a:stretch/>
        </p:blipFill>
        <p:spPr>
          <a:xfrm>
            <a:off x="8013462" y="6397708"/>
            <a:ext cx="1540935" cy="473123"/>
          </a:xfrm>
          <a:prstGeom prst="rect">
            <a:avLst/>
          </a:prstGeom>
        </p:spPr>
      </p:pic>
      <p:sp>
        <p:nvSpPr>
          <p:cNvPr id="14" name="Rectangle 15"/>
          <p:cNvSpPr>
            <a:spLocks noChangeArrowheads="1"/>
          </p:cNvSpPr>
          <p:nvPr/>
        </p:nvSpPr>
        <p:spPr bwMode="auto">
          <a:xfrm>
            <a:off x="127301" y="6479566"/>
            <a:ext cx="8982835" cy="381000"/>
          </a:xfrm>
          <a:prstGeom prst="rect">
            <a:avLst/>
          </a:prstGeom>
          <a:noFill/>
          <a:ln w="9525">
            <a:noFill/>
            <a:miter lim="800000"/>
            <a:headEnd/>
            <a:tailEnd/>
          </a:ln>
          <a:effectLst/>
        </p:spPr>
        <p:txBody>
          <a:bodyPr anchor="t"/>
          <a:lstStyle/>
          <a:p>
            <a:pPr>
              <a:defRPr/>
            </a:pPr>
            <a:r>
              <a:rPr lang="en-US" sz="1400" dirty="0">
                <a:solidFill>
                  <a:srgbClr val="595959"/>
                </a:solidFill>
                <a:latin typeface="Verdana"/>
                <a:ea typeface="ＭＳ Ｐゴシック" pitchFamily="50" charset="-128"/>
                <a:cs typeface="Verdana"/>
              </a:rPr>
              <a:t>The NCAR ACOM Laboratory 	</a:t>
            </a:r>
            <a:endParaRPr lang="en-US" sz="1300" dirty="0">
              <a:solidFill>
                <a:srgbClr val="595959"/>
              </a:solidFill>
              <a:latin typeface="Calibri" pitchFamily="-109" charset="0"/>
              <a:ea typeface="ＭＳ Ｐゴシック" pitchFamily="50" charset="-128"/>
              <a:cs typeface="Calibri" pitchFamily="-109" charset="0"/>
            </a:endParaRPr>
          </a:p>
        </p:txBody>
      </p:sp>
      <p:sp>
        <p:nvSpPr>
          <p:cNvPr id="10" name="Rectangle 15"/>
          <p:cNvSpPr>
            <a:spLocks noChangeArrowheads="1"/>
          </p:cNvSpPr>
          <p:nvPr/>
        </p:nvSpPr>
        <p:spPr bwMode="auto">
          <a:xfrm>
            <a:off x="5853588" y="6387902"/>
            <a:ext cx="2368027" cy="492734"/>
          </a:xfrm>
          <a:prstGeom prst="rect">
            <a:avLst/>
          </a:prstGeom>
          <a:noFill/>
          <a:ln w="9525">
            <a:noFill/>
            <a:miter lim="800000"/>
            <a:headEnd/>
            <a:tailEnd/>
          </a:ln>
          <a:effectLst/>
        </p:spPr>
        <p:txBody>
          <a:bodyPr anchor="t"/>
          <a:lstStyle/>
          <a:p>
            <a:pPr>
              <a:defRPr/>
            </a:pPr>
            <a:r>
              <a:rPr lang="en-US" sz="1400" dirty="0">
                <a:solidFill>
                  <a:srgbClr val="000000">
                    <a:lumMod val="65000"/>
                    <a:lumOff val="35000"/>
                  </a:srgbClr>
                </a:solidFill>
                <a:latin typeface="Verdana"/>
                <a:ea typeface="ＭＳ Ｐゴシック" pitchFamily="50" charset="-128"/>
                <a:cs typeface="Verdana"/>
              </a:rPr>
              <a:t>John Orlando	</a:t>
            </a:r>
          </a:p>
          <a:p>
            <a:pPr>
              <a:defRPr/>
            </a:pPr>
            <a:r>
              <a:rPr lang="en-US" sz="1200" dirty="0">
                <a:solidFill>
                  <a:srgbClr val="000000">
                    <a:lumMod val="65000"/>
                    <a:lumOff val="35000"/>
                  </a:srgbClr>
                </a:solidFill>
                <a:latin typeface="Verdana"/>
                <a:ea typeface="ＭＳ Ｐゴシック" pitchFamily="50" charset="-128"/>
                <a:cs typeface="Verdana"/>
              </a:rPr>
              <a:t>orlando@ucar.edu     </a:t>
            </a:r>
          </a:p>
        </p:txBody>
      </p:sp>
      <p:pic>
        <p:nvPicPr>
          <p:cNvPr id="1032" name="Picture 10" descr="C:\Users\jhurrell\Documents\NCAR\powerpoint\logos\nsf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633200" y="6462740"/>
            <a:ext cx="508000" cy="382587"/>
          </a:xfrm>
          <a:prstGeom prst="rect">
            <a:avLst/>
          </a:prstGeom>
          <a:noFill/>
          <a:ln w="9525">
            <a:noFill/>
            <a:miter lim="800000"/>
            <a:headEnd/>
            <a:tailEnd/>
          </a:ln>
        </p:spPr>
      </p:pic>
      <p:cxnSp>
        <p:nvCxnSpPr>
          <p:cNvPr id="16" name="Straight Connector 15"/>
          <p:cNvCxnSpPr/>
          <p:nvPr/>
        </p:nvCxnSpPr>
        <p:spPr>
          <a:xfrm>
            <a:off x="0" y="6399212"/>
            <a:ext cx="12192000" cy="1588"/>
          </a:xfrm>
          <a:prstGeom prst="line">
            <a:avLst/>
          </a:prstGeom>
          <a:ln>
            <a:solidFill>
              <a:srgbClr val="2675FF"/>
            </a:solidFill>
          </a:ln>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0"/>
            <a:ext cx="12192000" cy="6375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Arial"/>
            </a:endParaRPr>
          </a:p>
        </p:txBody>
      </p:sp>
      <p:sp>
        <p:nvSpPr>
          <p:cNvPr id="3" name="Rectangle 2"/>
          <p:cNvSpPr/>
          <p:nvPr userDrawn="1"/>
        </p:nvSpPr>
        <p:spPr>
          <a:xfrm>
            <a:off x="0" y="0"/>
            <a:ext cx="12192000" cy="6375400"/>
          </a:xfrm>
          <a:prstGeom prst="rect">
            <a:avLst/>
          </a:prstGeom>
          <a:solidFill>
            <a:srgbClr val="F2F2F2"/>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800">
              <a:solidFill>
                <a:srgbClr val="000000"/>
              </a:solidFill>
              <a:latin typeface="Arial"/>
            </a:endParaRPr>
          </a:p>
        </p:txBody>
      </p:sp>
      <p:sp>
        <p:nvSpPr>
          <p:cNvPr id="9" name="Rectangle 8"/>
          <p:cNvSpPr/>
          <p:nvPr userDrawn="1"/>
        </p:nvSpPr>
        <p:spPr>
          <a:xfrm>
            <a:off x="0" y="0"/>
            <a:ext cx="12192000"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Arial"/>
            </a:endParaRPr>
          </a:p>
        </p:txBody>
      </p:sp>
    </p:spTree>
    <p:extLst>
      <p:ext uri="{BB962C8B-B14F-4D97-AF65-F5344CB8AC3E}">
        <p14:creationId xmlns:p14="http://schemas.microsoft.com/office/powerpoint/2010/main" val="764897694"/>
      </p:ext>
    </p:extLst>
  </p:cSld>
  <p:clrMap bg1="lt1" tx1="dk1" bg2="lt2" tx2="dk2" accent1="accent1" accent2="accent2" accent3="accent3" accent4="accent4" accent5="accent5" accent6="accent6" hlink="hlink" folHlink="folHlink"/>
  <p:sldLayoutIdLst>
    <p:sldLayoutId id="2147484464" r:id="rId1"/>
    <p:sldLayoutId id="2147484471" r:id="rId2"/>
  </p:sldLayoutIdLst>
  <p:transition>
    <p:cover dir="rd"/>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5"/>
          <p:cNvSpPr>
            <a:spLocks noChangeArrowheads="1"/>
          </p:cNvSpPr>
          <p:nvPr/>
        </p:nvSpPr>
        <p:spPr bwMode="auto">
          <a:xfrm>
            <a:off x="127299" y="6479566"/>
            <a:ext cx="8982835" cy="381000"/>
          </a:xfrm>
          <a:prstGeom prst="rect">
            <a:avLst/>
          </a:prstGeom>
          <a:noFill/>
          <a:ln w="9525">
            <a:noFill/>
            <a:miter lim="800000"/>
            <a:headEnd/>
            <a:tailEnd/>
          </a:ln>
          <a:effectLst/>
        </p:spPr>
        <p:txBody>
          <a:bodyPr anchor="t"/>
          <a:lstStyle/>
          <a:p>
            <a:pPr defTabSz="457200" eaLnBrk="1" fontAlgn="auto" hangingPunct="1">
              <a:spcBef>
                <a:spcPts val="0"/>
              </a:spcBef>
              <a:spcAft>
                <a:spcPts val="0"/>
              </a:spcAft>
              <a:defRPr/>
            </a:pPr>
            <a:r>
              <a:rPr lang="en-US" sz="1400" dirty="0">
                <a:solidFill>
                  <a:srgbClr val="595959"/>
                </a:solidFill>
                <a:latin typeface="Verdana"/>
                <a:ea typeface="ＭＳ Ｐゴシック" pitchFamily="50" charset="-128"/>
                <a:cs typeface="Verdana"/>
                <a:sym typeface="Arial" charset="0"/>
              </a:rPr>
              <a:t>The NCAR ACOM Laboratory 	</a:t>
            </a:r>
            <a:endParaRPr lang="en-US" sz="1300" dirty="0">
              <a:solidFill>
                <a:srgbClr val="595959"/>
              </a:solidFill>
              <a:latin typeface="Calibri" pitchFamily="-109" charset="0"/>
              <a:ea typeface="ＭＳ Ｐゴシック" pitchFamily="50" charset="-128"/>
              <a:cs typeface="Calibri" pitchFamily="-109" charset="0"/>
              <a:sym typeface="Arial" charset="0"/>
            </a:endParaRPr>
          </a:p>
        </p:txBody>
      </p:sp>
      <p:pic>
        <p:nvPicPr>
          <p:cNvPr id="1032" name="Picture 10" descr="C:\Users\jhurrell\Documents\NCAR\powerpoint\logos\nsf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33200" y="6462714"/>
            <a:ext cx="508000" cy="382587"/>
          </a:xfrm>
          <a:prstGeom prst="rect">
            <a:avLst/>
          </a:prstGeom>
          <a:noFill/>
          <a:ln w="9525">
            <a:noFill/>
            <a:miter lim="800000"/>
            <a:headEnd/>
            <a:tailEnd/>
          </a:ln>
        </p:spPr>
      </p:pic>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09307" y="6464301"/>
            <a:ext cx="628127" cy="381000"/>
          </a:xfrm>
          <a:prstGeom prst="rect">
            <a:avLst/>
          </a:prstGeom>
          <a:noFill/>
          <a:ln w="9525">
            <a:noFill/>
            <a:miter lim="800000"/>
            <a:headEnd/>
            <a:tailEnd/>
          </a:ln>
        </p:spPr>
      </p:pic>
      <p:cxnSp>
        <p:nvCxnSpPr>
          <p:cNvPr id="16" name="Straight Connector 15"/>
          <p:cNvCxnSpPr/>
          <p:nvPr/>
        </p:nvCxnSpPr>
        <p:spPr>
          <a:xfrm>
            <a:off x="0" y="6399212"/>
            <a:ext cx="12192000" cy="1588"/>
          </a:xfrm>
          <a:prstGeom prst="line">
            <a:avLst/>
          </a:prstGeom>
          <a:ln>
            <a:solidFill>
              <a:srgbClr val="2675FF"/>
            </a:solidFill>
          </a:ln>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0"/>
            <a:ext cx="12192000" cy="6375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sym typeface="Arial" charset="0"/>
            </a:endParaRPr>
          </a:p>
        </p:txBody>
      </p:sp>
      <p:sp>
        <p:nvSpPr>
          <p:cNvPr id="3" name="Rectangle 2"/>
          <p:cNvSpPr/>
          <p:nvPr userDrawn="1"/>
        </p:nvSpPr>
        <p:spPr>
          <a:xfrm>
            <a:off x="0" y="0"/>
            <a:ext cx="12192000" cy="6375400"/>
          </a:xfrm>
          <a:prstGeom prst="rect">
            <a:avLst/>
          </a:prstGeom>
          <a:solidFill>
            <a:srgbClr val="F2F2F2"/>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457200" eaLnBrk="1" fontAlgn="auto" hangingPunct="1">
              <a:spcBef>
                <a:spcPts val="0"/>
              </a:spcBef>
              <a:spcAft>
                <a:spcPts val="0"/>
              </a:spcAft>
            </a:pPr>
            <a:endParaRPr lang="en-US" sz="1800">
              <a:solidFill>
                <a:srgbClr val="000000"/>
              </a:solidFill>
              <a:sym typeface="Arial" charset="0"/>
            </a:endParaRPr>
          </a:p>
        </p:txBody>
      </p:sp>
      <p:sp>
        <p:nvSpPr>
          <p:cNvPr id="9" name="Rectangle 8"/>
          <p:cNvSpPr/>
          <p:nvPr userDrawn="1"/>
        </p:nvSpPr>
        <p:spPr>
          <a:xfrm>
            <a:off x="0" y="0"/>
            <a:ext cx="12192000"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sym typeface="Arial" charset="0"/>
            </a:endParaRPr>
          </a:p>
        </p:txBody>
      </p:sp>
    </p:spTree>
    <p:extLst>
      <p:ext uri="{BB962C8B-B14F-4D97-AF65-F5344CB8AC3E}">
        <p14:creationId xmlns:p14="http://schemas.microsoft.com/office/powerpoint/2010/main" val="195769108"/>
      </p:ext>
    </p:extLst>
  </p:cSld>
  <p:clrMap bg1="lt1" tx1="dk1" bg2="lt2" tx2="dk2" accent1="accent1" accent2="accent2" accent3="accent3" accent4="accent4" accent5="accent5" accent6="accent6" hlink="hlink" folHlink="folHlink"/>
  <p:transition>
    <p:cover dir="rd"/>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6F458-6BAE-5B4A-80A3-E65E04B6C08E}" type="datetimeFigureOut">
              <a:rPr lang="en-US" smtClean="0">
                <a:solidFill>
                  <a:prstClr val="black">
                    <a:tint val="75000"/>
                  </a:prstClr>
                </a:solidFill>
                <a:cs typeface="Arial" charset="0"/>
                <a:sym typeface="Arial" charset="0"/>
              </a:rPr>
              <a:pPr/>
              <a:t>8/8/19</a:t>
            </a:fld>
            <a:endParaRPr lang="en-US">
              <a:solidFill>
                <a:prstClr val="black">
                  <a:tint val="75000"/>
                </a:prstClr>
              </a:solidFill>
              <a:cs typeface="Arial" charset="0"/>
              <a:sym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sym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DC595-5A19-A248-8BEF-880AEECD15DC}" type="slidenum">
              <a:rPr lang="en-US" smtClean="0">
                <a:solidFill>
                  <a:prstClr val="black">
                    <a:tint val="75000"/>
                  </a:prstClr>
                </a:solidFill>
                <a:cs typeface="Arial" charset="0"/>
                <a:sym typeface="Arial" charset="0"/>
              </a:rPr>
              <a:pPr/>
              <a:t>‹#›</a:t>
            </a:fld>
            <a:endParaRPr lang="en-US">
              <a:solidFill>
                <a:prstClr val="black">
                  <a:tint val="75000"/>
                </a:prstClr>
              </a:solidFill>
              <a:cs typeface="Arial" charset="0"/>
              <a:sym typeface="Arial" charset="0"/>
            </a:endParaRPr>
          </a:p>
        </p:txBody>
      </p:sp>
    </p:spTree>
    <p:extLst>
      <p:ext uri="{BB962C8B-B14F-4D97-AF65-F5344CB8AC3E}">
        <p14:creationId xmlns:p14="http://schemas.microsoft.com/office/powerpoint/2010/main" val="882385094"/>
      </p:ext>
    </p:extLst>
  </p:cSld>
  <p:clrMap bg1="lt1" tx1="dk1" bg2="lt2" tx2="dk2" accent1="accent1" accent2="accent2" accent3="accent3" accent4="accent4" accent5="accent5" accent6="accent6" hlink="hlink" folHlink="folHlink"/>
  <p:sldLayoutIdLst>
    <p:sldLayoutId id="2147484515" r:id="rId1"/>
    <p:sldLayoutId id="214748452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5"/>
          <p:cNvSpPr>
            <a:spLocks noChangeArrowheads="1"/>
          </p:cNvSpPr>
          <p:nvPr/>
        </p:nvSpPr>
        <p:spPr bwMode="auto">
          <a:xfrm>
            <a:off x="127299" y="6479566"/>
            <a:ext cx="8982835" cy="381000"/>
          </a:xfrm>
          <a:prstGeom prst="rect">
            <a:avLst/>
          </a:prstGeom>
          <a:noFill/>
          <a:ln w="9525">
            <a:noFill/>
            <a:miter lim="800000"/>
            <a:headEnd/>
            <a:tailEnd/>
          </a:ln>
          <a:effectLst/>
        </p:spPr>
        <p:txBody>
          <a:bodyPr anchor="t"/>
          <a:lstStyle/>
          <a:p>
            <a:pPr defTabSz="457200" fontAlgn="auto">
              <a:spcBef>
                <a:spcPts val="0"/>
              </a:spcBef>
              <a:spcAft>
                <a:spcPts val="0"/>
              </a:spcAft>
              <a:defRPr/>
            </a:pPr>
            <a:r>
              <a:rPr lang="en-US" sz="1800" dirty="0">
                <a:solidFill>
                  <a:srgbClr val="595959"/>
                </a:solidFill>
                <a:latin typeface="Verdana"/>
                <a:ea typeface="ＭＳ Ｐゴシック" pitchFamily="50" charset="-128"/>
                <a:cs typeface="Verdana"/>
              </a:rPr>
              <a:t>The NCAR ACOM Laboratory 	</a:t>
            </a:r>
            <a:endParaRPr lang="en-US" sz="1300" dirty="0">
              <a:solidFill>
                <a:srgbClr val="595959"/>
              </a:solidFill>
              <a:latin typeface="Calibri" pitchFamily="-109" charset="0"/>
              <a:ea typeface="ＭＳ Ｐゴシック" pitchFamily="50" charset="-128"/>
              <a:cs typeface="Calibri" pitchFamily="-109" charset="0"/>
            </a:endParaRPr>
          </a:p>
        </p:txBody>
      </p:sp>
      <p:sp>
        <p:nvSpPr>
          <p:cNvPr id="10" name="Rectangle 15"/>
          <p:cNvSpPr>
            <a:spLocks noChangeArrowheads="1"/>
          </p:cNvSpPr>
          <p:nvPr/>
        </p:nvSpPr>
        <p:spPr bwMode="auto">
          <a:xfrm>
            <a:off x="8977307" y="6375400"/>
            <a:ext cx="2368027" cy="492734"/>
          </a:xfrm>
          <a:prstGeom prst="rect">
            <a:avLst/>
          </a:prstGeom>
          <a:noFill/>
          <a:ln w="9525">
            <a:noFill/>
            <a:miter lim="800000"/>
            <a:headEnd/>
            <a:tailEnd/>
          </a:ln>
          <a:effectLst/>
        </p:spPr>
        <p:txBody>
          <a:bodyPr anchor="t"/>
          <a:lstStyle/>
          <a:p>
            <a:pPr defTabSz="457200" fontAlgn="auto">
              <a:spcBef>
                <a:spcPts val="0"/>
              </a:spcBef>
              <a:spcAft>
                <a:spcPts val="0"/>
              </a:spcAft>
              <a:defRPr/>
            </a:pPr>
            <a:r>
              <a:rPr lang="en-US" sz="1800" dirty="0">
                <a:solidFill>
                  <a:srgbClr val="000000">
                    <a:lumMod val="65000"/>
                    <a:lumOff val="35000"/>
                  </a:srgbClr>
                </a:solidFill>
                <a:latin typeface="Verdana"/>
                <a:ea typeface="ＭＳ Ｐゴシック" pitchFamily="50" charset="-128"/>
                <a:cs typeface="Verdana"/>
              </a:rPr>
              <a:t>David Edwards</a:t>
            </a:r>
          </a:p>
          <a:p>
            <a:pPr defTabSz="457200" fontAlgn="auto">
              <a:spcBef>
                <a:spcPts val="0"/>
              </a:spcBef>
              <a:spcAft>
                <a:spcPts val="0"/>
              </a:spcAft>
              <a:defRPr/>
            </a:pPr>
            <a:r>
              <a:rPr lang="en-US" sz="1200" dirty="0" err="1">
                <a:solidFill>
                  <a:srgbClr val="000000">
                    <a:lumMod val="65000"/>
                    <a:lumOff val="35000"/>
                  </a:srgbClr>
                </a:solidFill>
                <a:latin typeface="Verdana"/>
                <a:ea typeface="ＭＳ Ｐゴシック" pitchFamily="50" charset="-128"/>
                <a:cs typeface="Verdana"/>
              </a:rPr>
              <a:t>edwards@ucar.edu</a:t>
            </a:r>
            <a:r>
              <a:rPr lang="en-US" sz="1200" dirty="0">
                <a:solidFill>
                  <a:srgbClr val="000000">
                    <a:lumMod val="65000"/>
                    <a:lumOff val="35000"/>
                  </a:srgbClr>
                </a:solidFill>
                <a:latin typeface="Verdana"/>
                <a:ea typeface="ＭＳ Ｐゴシック" pitchFamily="50" charset="-128"/>
                <a:cs typeface="Verdana"/>
              </a:rPr>
              <a:t>     </a:t>
            </a:r>
          </a:p>
        </p:txBody>
      </p:sp>
      <p:pic>
        <p:nvPicPr>
          <p:cNvPr id="1032" name="Picture 10" descr="C:\Users\jhurrell\Documents\NCAR\powerpoint\logos\nsf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33200" y="6462714"/>
            <a:ext cx="508000" cy="382587"/>
          </a:xfrm>
          <a:prstGeom prst="rect">
            <a:avLst/>
          </a:prstGeom>
          <a:noFill/>
          <a:ln w="9525">
            <a:noFill/>
            <a:miter lim="800000"/>
            <a:headEnd/>
            <a:tailEnd/>
          </a:ln>
        </p:spPr>
      </p:pic>
      <p:pic>
        <p:nvPicPr>
          <p:cNvPr id="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09307" y="6464301"/>
            <a:ext cx="628127" cy="381000"/>
          </a:xfrm>
          <a:prstGeom prst="rect">
            <a:avLst/>
          </a:prstGeom>
          <a:noFill/>
          <a:ln w="9525">
            <a:noFill/>
            <a:miter lim="800000"/>
            <a:headEnd/>
            <a:tailEnd/>
          </a:ln>
        </p:spPr>
      </p:pic>
      <p:cxnSp>
        <p:nvCxnSpPr>
          <p:cNvPr id="16" name="Straight Connector 15"/>
          <p:cNvCxnSpPr/>
          <p:nvPr/>
        </p:nvCxnSpPr>
        <p:spPr>
          <a:xfrm>
            <a:off x="0" y="6399212"/>
            <a:ext cx="12192000" cy="1588"/>
          </a:xfrm>
          <a:prstGeom prst="line">
            <a:avLst/>
          </a:prstGeom>
          <a:ln>
            <a:solidFill>
              <a:srgbClr val="2675FF"/>
            </a:solidFill>
          </a:ln>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0"/>
            <a:ext cx="12192000" cy="6375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3" name="Rectangle 2"/>
          <p:cNvSpPr/>
          <p:nvPr userDrawn="1"/>
        </p:nvSpPr>
        <p:spPr>
          <a:xfrm>
            <a:off x="0" y="0"/>
            <a:ext cx="12192000" cy="6375400"/>
          </a:xfrm>
          <a:prstGeom prst="rect">
            <a:avLst/>
          </a:prstGeom>
          <a:solidFill>
            <a:srgbClr val="F2F2F2"/>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457200" fontAlgn="auto">
              <a:spcBef>
                <a:spcPts val="0"/>
              </a:spcBef>
              <a:spcAft>
                <a:spcPts val="0"/>
              </a:spcAft>
            </a:pPr>
            <a:endParaRPr lang="en-US" sz="1800">
              <a:solidFill>
                <a:srgbClr val="000000"/>
              </a:solidFill>
            </a:endParaRPr>
          </a:p>
        </p:txBody>
      </p:sp>
      <p:sp>
        <p:nvSpPr>
          <p:cNvPr id="9" name="Rectangle 8"/>
          <p:cNvSpPr/>
          <p:nvPr userDrawn="1"/>
        </p:nvSpPr>
        <p:spPr>
          <a:xfrm>
            <a:off x="0" y="0"/>
            <a:ext cx="12192000"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Tree>
    <p:extLst>
      <p:ext uri="{BB962C8B-B14F-4D97-AF65-F5344CB8AC3E}">
        <p14:creationId xmlns:p14="http://schemas.microsoft.com/office/powerpoint/2010/main" val="919580408"/>
      </p:ext>
    </p:extLst>
  </p:cSld>
  <p:clrMap bg1="lt1" tx1="dk1" bg2="lt2" tx2="dk2" accent1="accent1" accent2="accent2" accent3="accent3" accent4="accent4" accent5="accent5" accent6="accent6" hlink="hlink" folHlink="folHlink"/>
  <p:transition>
    <p:cover dir="rd"/>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79300" y="6384157"/>
            <a:ext cx="1523829" cy="486673"/>
          </a:xfrm>
          <a:prstGeom prst="rect">
            <a:avLst/>
          </a:prstGeom>
        </p:spPr>
      </p:pic>
      <p:pic>
        <p:nvPicPr>
          <p:cNvPr id="12" name="Picture 10" descr="C:\Users\jhurrell\Documents\NCAR\powerpoint\logos\nsf1.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546849" y="6423214"/>
            <a:ext cx="560483" cy="422113"/>
          </a:xfrm>
          <a:prstGeom prst="rect">
            <a:avLst/>
          </a:prstGeom>
          <a:noFill/>
          <a:ln w="9525">
            <a:noFill/>
            <a:miter lim="800000"/>
            <a:headEnd/>
            <a:tailEnd/>
          </a:ln>
        </p:spPr>
      </p:pic>
      <p:pic>
        <p:nvPicPr>
          <p:cNvPr id="11" name="Picture 10" descr="ncar-logo-sm.jp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644690" y="6428082"/>
            <a:ext cx="1845733" cy="434812"/>
          </a:xfrm>
          <a:prstGeom prst="rect">
            <a:avLst/>
          </a:prstGeom>
        </p:spPr>
      </p:pic>
      <p:pic>
        <p:nvPicPr>
          <p:cNvPr id="1032" name="Picture 10" descr="C:\Users\jhurrell\Documents\NCAR\powerpoint\logos\nsf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33200" y="6462740"/>
            <a:ext cx="508000" cy="382587"/>
          </a:xfrm>
          <a:prstGeom prst="rect">
            <a:avLst/>
          </a:prstGeom>
          <a:noFill/>
          <a:ln w="9525">
            <a:noFill/>
            <a:miter lim="800000"/>
            <a:headEnd/>
            <a:tailEnd/>
          </a:ln>
        </p:spPr>
      </p:pic>
      <p:cxnSp>
        <p:nvCxnSpPr>
          <p:cNvPr id="16" name="Straight Connector 15"/>
          <p:cNvCxnSpPr/>
          <p:nvPr/>
        </p:nvCxnSpPr>
        <p:spPr>
          <a:xfrm>
            <a:off x="0" y="6399212"/>
            <a:ext cx="12192000" cy="1588"/>
          </a:xfrm>
          <a:prstGeom prst="line">
            <a:avLst/>
          </a:prstGeom>
          <a:ln>
            <a:solidFill>
              <a:srgbClr val="2675FF"/>
            </a:solidFill>
          </a:ln>
        </p:spPr>
        <p:style>
          <a:lnRef idx="2">
            <a:schemeClr val="accent1"/>
          </a:lnRef>
          <a:fillRef idx="0">
            <a:schemeClr val="accent1"/>
          </a:fillRef>
          <a:effectRef idx="1">
            <a:schemeClr val="accent1"/>
          </a:effectRef>
          <a:fontRef idx="minor">
            <a:schemeClr val="tx1"/>
          </a:fontRef>
        </p:style>
      </p:cxnSp>
      <p:sp>
        <p:nvSpPr>
          <p:cNvPr id="2" name="Rectangle 1"/>
          <p:cNvSpPr/>
          <p:nvPr userDrawn="1"/>
        </p:nvSpPr>
        <p:spPr>
          <a:xfrm>
            <a:off x="0" y="-3470"/>
            <a:ext cx="12192000" cy="6375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Arial"/>
            </a:endParaRPr>
          </a:p>
        </p:txBody>
      </p:sp>
      <p:sp>
        <p:nvSpPr>
          <p:cNvPr id="9" name="Rectangle 8"/>
          <p:cNvSpPr/>
          <p:nvPr userDrawn="1"/>
        </p:nvSpPr>
        <p:spPr>
          <a:xfrm>
            <a:off x="0" y="0"/>
            <a:ext cx="12192000" cy="914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Arial"/>
            </a:endParaRPr>
          </a:p>
        </p:txBody>
      </p:sp>
    </p:spTree>
    <p:extLst>
      <p:ext uri="{BB962C8B-B14F-4D97-AF65-F5344CB8AC3E}">
        <p14:creationId xmlns:p14="http://schemas.microsoft.com/office/powerpoint/2010/main" val="534051401"/>
      </p:ext>
    </p:extLst>
  </p:cSld>
  <p:clrMap bg1="lt1" tx1="dk1" bg2="lt2" tx2="dk2" accent1="accent1" accent2="accent2" accent3="accent3" accent4="accent4" accent5="accent5" accent6="accent6" hlink="hlink" folHlink="folHlink"/>
  <p:transition>
    <p:cover dir="rd"/>
  </p:transition>
  <p:hf hdr="0" dt="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tiff"/><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8.emf"/><Relationship Id="rId5" Type="http://schemas.openxmlformats.org/officeDocument/2006/relationships/image" Target="../media/image57.tiff"/><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tiff"/><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tiff"/></Relationships>
</file>

<file path=ppt/slides/_rels/slide22.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3.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3.xml"/><Relationship Id="rId4"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611239" y="3327427"/>
            <a:ext cx="7581900" cy="2208297"/>
          </a:xfrm>
          <a:prstGeom prst="rect">
            <a:avLst/>
          </a:prstGeom>
          <a:noFill/>
          <a:ln w="9525">
            <a:noFill/>
            <a:miter lim="800000"/>
            <a:headEnd/>
            <a:tailEnd/>
          </a:ln>
        </p:spPr>
        <p:txBody>
          <a:bodyPr wrap="square">
            <a:spAutoFit/>
          </a:bodyPr>
          <a:lstStyle/>
          <a:p>
            <a:pPr algn="ctr" defTabSz="914400">
              <a:lnSpc>
                <a:spcPct val="70000"/>
              </a:lnSpc>
            </a:pPr>
            <a:endParaRPr lang="en-US" sz="3000" b="1" dirty="0">
              <a:solidFill>
                <a:srgbClr val="000000"/>
              </a:solidFill>
              <a:latin typeface="Tahoma" pitchFamily="34" charset="0"/>
            </a:endParaRPr>
          </a:p>
          <a:p>
            <a:pPr algn="r" defTabSz="914400">
              <a:lnSpc>
                <a:spcPct val="70000"/>
              </a:lnSpc>
            </a:pPr>
            <a:endParaRPr lang="en-US" sz="2800" b="1" dirty="0">
              <a:solidFill>
                <a:srgbClr val="000099"/>
              </a:solidFill>
              <a:latin typeface="Verdana"/>
              <a:cs typeface="Verdana"/>
            </a:endParaRPr>
          </a:p>
          <a:p>
            <a:pPr algn="r" defTabSz="914400">
              <a:lnSpc>
                <a:spcPct val="70000"/>
              </a:lnSpc>
            </a:pPr>
            <a:r>
              <a:rPr lang="en-US" sz="2800" b="1" dirty="0">
                <a:solidFill>
                  <a:srgbClr val="FFFFFF"/>
                </a:solidFill>
                <a:latin typeface="Verdana"/>
                <a:cs typeface="Verdana"/>
              </a:rPr>
              <a:t>John J. Orlando</a:t>
            </a:r>
          </a:p>
          <a:p>
            <a:pPr algn="r" defTabSz="914400">
              <a:lnSpc>
                <a:spcPct val="70000"/>
              </a:lnSpc>
            </a:pPr>
            <a:endParaRPr lang="en-US" b="1" dirty="0">
              <a:solidFill>
                <a:srgbClr val="2D2D8A"/>
              </a:solidFill>
              <a:latin typeface="Verdana"/>
              <a:cs typeface="Verdana"/>
            </a:endParaRPr>
          </a:p>
          <a:p>
            <a:pPr algn="r" defTabSz="914400">
              <a:lnSpc>
                <a:spcPct val="70000"/>
              </a:lnSpc>
              <a:spcAft>
                <a:spcPts val="600"/>
              </a:spcAft>
            </a:pPr>
            <a:r>
              <a:rPr lang="en-US" sz="2400" dirty="0">
                <a:solidFill>
                  <a:srgbClr val="FFFFFF"/>
                </a:solidFill>
                <a:latin typeface="Verdana"/>
                <a:cs typeface="Verdana"/>
              </a:rPr>
              <a:t>Deputy Director, ACOM</a:t>
            </a:r>
          </a:p>
          <a:p>
            <a:pPr algn="r" defTabSz="914400">
              <a:lnSpc>
                <a:spcPct val="70000"/>
              </a:lnSpc>
            </a:pPr>
            <a:endParaRPr lang="en-US" sz="2400" dirty="0">
              <a:solidFill>
                <a:schemeClr val="bg1"/>
              </a:solidFill>
              <a:latin typeface="Geneva"/>
              <a:cs typeface="Geneva"/>
            </a:endParaRPr>
          </a:p>
          <a:p>
            <a:pPr algn="ctr" defTabSz="914400">
              <a:lnSpc>
                <a:spcPct val="70000"/>
              </a:lnSpc>
            </a:pPr>
            <a:endParaRPr lang="en-US" b="1" i="1" dirty="0">
              <a:solidFill>
                <a:srgbClr val="003399"/>
              </a:solidFill>
              <a:latin typeface="+mj-lt"/>
            </a:endParaRPr>
          </a:p>
          <a:p>
            <a:pPr algn="ctr" defTabSz="914400">
              <a:lnSpc>
                <a:spcPct val="70000"/>
              </a:lnSpc>
            </a:pPr>
            <a:endParaRPr lang="en-US" b="1" i="1" dirty="0">
              <a:solidFill>
                <a:srgbClr val="003399"/>
              </a:solidFill>
              <a:latin typeface="+mj-lt"/>
            </a:endParaRPr>
          </a:p>
        </p:txBody>
      </p:sp>
      <p:sp>
        <p:nvSpPr>
          <p:cNvPr id="7" name="Text Box 2">
            <a:extLst>
              <a:ext uri="{FF2B5EF4-FFF2-40B4-BE49-F238E27FC236}">
                <a16:creationId xmlns:a16="http://schemas.microsoft.com/office/drawing/2014/main" id="{9EEA70BF-4A72-C84E-98BF-9249829ADE17}"/>
              </a:ext>
            </a:extLst>
          </p:cNvPr>
          <p:cNvSpPr txBox="1">
            <a:spLocks noChangeArrowheads="1"/>
          </p:cNvSpPr>
          <p:nvPr/>
        </p:nvSpPr>
        <p:spPr bwMode="auto">
          <a:xfrm>
            <a:off x="0" y="159972"/>
            <a:ext cx="12191999" cy="1200329"/>
          </a:xfrm>
          <a:prstGeom prst="rect">
            <a:avLst/>
          </a:prstGeom>
          <a:noFill/>
          <a:ln w="9525">
            <a:noFill/>
            <a:miter lim="800000"/>
            <a:headEnd/>
            <a:tailEnd/>
          </a:ln>
        </p:spPr>
        <p:txBody>
          <a:bodyPr wrap="square">
            <a:spAutoFit/>
          </a:bodyPr>
          <a:lstStyle/>
          <a:p>
            <a:pPr algn="ctr" defTabSz="914400"/>
            <a:r>
              <a:rPr lang="en-US" sz="3600" dirty="0">
                <a:latin typeface="Verdana"/>
                <a:cs typeface="Verdana"/>
              </a:rPr>
              <a:t>The NCAR Atmospheric Chemistry </a:t>
            </a:r>
            <a:br>
              <a:rPr lang="en-US" sz="3600" dirty="0">
                <a:latin typeface="Verdana"/>
                <a:cs typeface="Verdana"/>
              </a:rPr>
            </a:br>
            <a:r>
              <a:rPr lang="en-US" sz="3600" dirty="0">
                <a:latin typeface="Verdana"/>
                <a:cs typeface="Verdana"/>
              </a:rPr>
              <a:t>Observations &amp; Modeling (ACOM) Laboratory</a:t>
            </a:r>
            <a:endParaRPr lang="en-US" sz="700" dirty="0">
              <a:latin typeface="Verdana"/>
              <a:cs typeface="Verdana"/>
            </a:endParaRPr>
          </a:p>
        </p:txBody>
      </p:sp>
      <p:sp>
        <p:nvSpPr>
          <p:cNvPr id="8" name="Text Box 3">
            <a:extLst>
              <a:ext uri="{FF2B5EF4-FFF2-40B4-BE49-F238E27FC236}">
                <a16:creationId xmlns:a16="http://schemas.microsoft.com/office/drawing/2014/main" id="{16DE2377-99DE-9B49-8DBD-44C491D6BD70}"/>
              </a:ext>
            </a:extLst>
          </p:cNvPr>
          <p:cNvSpPr txBox="1">
            <a:spLocks noChangeArrowheads="1"/>
          </p:cNvSpPr>
          <p:nvPr/>
        </p:nvSpPr>
        <p:spPr bwMode="auto">
          <a:xfrm>
            <a:off x="3581057" y="3552563"/>
            <a:ext cx="7581900" cy="2208297"/>
          </a:xfrm>
          <a:prstGeom prst="rect">
            <a:avLst/>
          </a:prstGeom>
          <a:noFill/>
          <a:ln w="9525">
            <a:noFill/>
            <a:miter lim="800000"/>
            <a:headEnd/>
            <a:tailEnd/>
          </a:ln>
        </p:spPr>
        <p:txBody>
          <a:bodyPr wrap="square">
            <a:spAutoFit/>
          </a:bodyPr>
          <a:lstStyle/>
          <a:p>
            <a:pPr algn="r" defTabSz="914400">
              <a:lnSpc>
                <a:spcPct val="70000"/>
              </a:lnSpc>
            </a:pPr>
            <a:endParaRPr lang="en-US" sz="3000" b="1" dirty="0">
              <a:latin typeface="Tahoma" pitchFamily="34" charset="0"/>
            </a:endParaRPr>
          </a:p>
          <a:p>
            <a:pPr algn="r" defTabSz="914400">
              <a:lnSpc>
                <a:spcPct val="70000"/>
              </a:lnSpc>
            </a:pPr>
            <a:endParaRPr lang="en-US" sz="2800" b="1" dirty="0">
              <a:latin typeface="Verdana"/>
              <a:cs typeface="Verdana"/>
            </a:endParaRPr>
          </a:p>
          <a:p>
            <a:pPr algn="r" defTabSz="914400">
              <a:lnSpc>
                <a:spcPct val="70000"/>
              </a:lnSpc>
            </a:pPr>
            <a:r>
              <a:rPr lang="en-US" sz="2800" b="1" dirty="0">
                <a:latin typeface="Verdana"/>
                <a:cs typeface="Verdana"/>
              </a:rPr>
              <a:t>Gabriele Pfister</a:t>
            </a:r>
          </a:p>
          <a:p>
            <a:pPr algn="r" defTabSz="914400">
              <a:lnSpc>
                <a:spcPct val="70000"/>
              </a:lnSpc>
            </a:pPr>
            <a:endParaRPr lang="en-US" b="1" dirty="0">
              <a:latin typeface="Verdana"/>
              <a:cs typeface="Verdana"/>
            </a:endParaRPr>
          </a:p>
          <a:p>
            <a:pPr algn="r" defTabSz="914400">
              <a:lnSpc>
                <a:spcPct val="70000"/>
              </a:lnSpc>
              <a:spcAft>
                <a:spcPts val="600"/>
              </a:spcAft>
            </a:pPr>
            <a:r>
              <a:rPr lang="en-US" sz="2400" dirty="0">
                <a:latin typeface="Verdana"/>
                <a:cs typeface="Verdana"/>
              </a:rPr>
              <a:t>Deputy Director, ACOM</a:t>
            </a:r>
          </a:p>
          <a:p>
            <a:pPr algn="r" defTabSz="914400">
              <a:lnSpc>
                <a:spcPct val="70000"/>
              </a:lnSpc>
            </a:pPr>
            <a:endParaRPr lang="en-US" sz="2400" dirty="0">
              <a:latin typeface="Geneva"/>
              <a:cs typeface="Geneva"/>
            </a:endParaRPr>
          </a:p>
          <a:p>
            <a:pPr algn="r" defTabSz="914400">
              <a:lnSpc>
                <a:spcPct val="70000"/>
              </a:lnSpc>
            </a:pPr>
            <a:endParaRPr lang="en-US" b="1" i="1" dirty="0">
              <a:latin typeface="+mj-lt"/>
            </a:endParaRPr>
          </a:p>
          <a:p>
            <a:pPr algn="r" defTabSz="914400">
              <a:lnSpc>
                <a:spcPct val="70000"/>
              </a:lnSpc>
            </a:pPr>
            <a:endParaRPr lang="en-US" b="1" i="1" dirty="0">
              <a:latin typeface="+mj-lt"/>
            </a:endParaRPr>
          </a:p>
        </p:txBody>
      </p:sp>
      <p:pic>
        <p:nvPicPr>
          <p:cNvPr id="6" name="image10.png">
            <a:extLst>
              <a:ext uri="{FF2B5EF4-FFF2-40B4-BE49-F238E27FC236}">
                <a16:creationId xmlns:a16="http://schemas.microsoft.com/office/drawing/2014/main" id="{5AE13C18-22F2-2543-BF50-2CAEAA532D11}"/>
              </a:ext>
            </a:extLst>
          </p:cNvPr>
          <p:cNvPicPr/>
          <p:nvPr/>
        </p:nvPicPr>
        <p:blipFill>
          <a:blip r:embed="rId3"/>
          <a:srcRect/>
          <a:stretch>
            <a:fillRect/>
          </a:stretch>
        </p:blipFill>
        <p:spPr>
          <a:xfrm>
            <a:off x="429450" y="1585437"/>
            <a:ext cx="5605590" cy="3974732"/>
          </a:xfrm>
          <a:prstGeom prst="rect">
            <a:avLst/>
          </a:prstGeom>
          <a:ln/>
        </p:spPr>
      </p:pic>
      <p:sp>
        <p:nvSpPr>
          <p:cNvPr id="2" name="TextBox 1">
            <a:extLst>
              <a:ext uri="{FF2B5EF4-FFF2-40B4-BE49-F238E27FC236}">
                <a16:creationId xmlns:a16="http://schemas.microsoft.com/office/drawing/2014/main" id="{F5CEF91E-7BCA-4249-8D0B-AA97B4F760D0}"/>
              </a:ext>
            </a:extLst>
          </p:cNvPr>
          <p:cNvSpPr txBox="1"/>
          <p:nvPr/>
        </p:nvSpPr>
        <p:spPr>
          <a:xfrm>
            <a:off x="4364436" y="5310782"/>
            <a:ext cx="1731564" cy="261610"/>
          </a:xfrm>
          <a:prstGeom prst="rect">
            <a:avLst/>
          </a:prstGeom>
          <a:noFill/>
        </p:spPr>
        <p:txBody>
          <a:bodyPr wrap="none" rtlCol="0">
            <a:spAutoFit/>
          </a:bodyPr>
          <a:lstStyle/>
          <a:p>
            <a:r>
              <a:rPr lang="en-US" sz="1100" dirty="0"/>
              <a:t>Figure: Rebecca </a:t>
            </a:r>
            <a:r>
              <a:rPr lang="en-US" sz="1100" dirty="0" err="1"/>
              <a:t>Schwantes</a:t>
            </a:r>
            <a:endParaRPr lang="en-US" sz="1100" dirty="0"/>
          </a:p>
        </p:txBody>
      </p:sp>
    </p:spTree>
    <p:extLst>
      <p:ext uri="{BB962C8B-B14F-4D97-AF65-F5344CB8AC3E}">
        <p14:creationId xmlns:p14="http://schemas.microsoft.com/office/powerpoint/2010/main" val="856425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In-situ Measurements</a:t>
            </a:r>
            <a:endParaRPr dirty="0"/>
          </a:p>
        </p:txBody>
      </p:sp>
      <p:pic>
        <p:nvPicPr>
          <p:cNvPr id="5" name="Picture 4" descr="IMG_1802.JPG">
            <a:extLst>
              <a:ext uri="{FF2B5EF4-FFF2-40B4-BE49-F238E27FC236}">
                <a16:creationId xmlns:a16="http://schemas.microsoft.com/office/drawing/2014/main" id="{27DCE460-C8DE-0B40-BD35-E111DC79CE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0108" y="1241367"/>
            <a:ext cx="7786255" cy="4671753"/>
          </a:xfrm>
          <a:prstGeom prst="rect">
            <a:avLst/>
          </a:prstGeom>
        </p:spPr>
      </p:pic>
      <p:sp>
        <p:nvSpPr>
          <p:cNvPr id="6" name="TextBox 5">
            <a:extLst>
              <a:ext uri="{FF2B5EF4-FFF2-40B4-BE49-F238E27FC236}">
                <a16:creationId xmlns:a16="http://schemas.microsoft.com/office/drawing/2014/main" id="{FE167B6F-2A22-4E47-8413-9973D395C00E}"/>
              </a:ext>
            </a:extLst>
          </p:cNvPr>
          <p:cNvSpPr txBox="1"/>
          <p:nvPr/>
        </p:nvSpPr>
        <p:spPr>
          <a:xfrm>
            <a:off x="260654" y="1866125"/>
            <a:ext cx="3737922" cy="3862596"/>
          </a:xfrm>
          <a:prstGeom prst="rect">
            <a:avLst/>
          </a:prstGeom>
          <a:solidFill>
            <a:schemeClr val="accent2">
              <a:lumMod val="20000"/>
              <a:lumOff val="80000"/>
              <a:alpha val="85000"/>
            </a:schemeClr>
          </a:solidFill>
          <a:effectLst>
            <a:softEdge rad="50800"/>
          </a:effectLst>
        </p:spPr>
        <p:txBody>
          <a:bodyPr wrap="square" rtlCol="0">
            <a:spAutoFit/>
          </a:bodyPr>
          <a:lstStyle/>
          <a:p>
            <a:pPr marL="342900" indent="-342900">
              <a:spcAft>
                <a:spcPts val="600"/>
              </a:spcAft>
              <a:buSzPct val="120000"/>
              <a:buFont typeface="Arial"/>
              <a:buChar char="•"/>
            </a:pPr>
            <a:r>
              <a:rPr lang="en-US" sz="2000" dirty="0">
                <a:latin typeface="Verdana"/>
                <a:cs typeface="Verdana"/>
              </a:rPr>
              <a:t>Measurements of trace gases, radiation and aerosol properties</a:t>
            </a:r>
          </a:p>
          <a:p>
            <a:pPr marL="342900" indent="-342900">
              <a:spcAft>
                <a:spcPts val="600"/>
              </a:spcAft>
              <a:buSzPct val="120000"/>
              <a:buFont typeface="Arial"/>
              <a:buChar char="•"/>
            </a:pPr>
            <a:r>
              <a:rPr lang="en-US" sz="2000" dirty="0">
                <a:latin typeface="Verdana"/>
                <a:cs typeface="Verdana"/>
              </a:rPr>
              <a:t>Laboratory studies</a:t>
            </a:r>
          </a:p>
          <a:p>
            <a:pPr marL="342900" indent="-342900">
              <a:spcAft>
                <a:spcPts val="600"/>
              </a:spcAft>
              <a:buSzPct val="120000"/>
              <a:buFont typeface="Arial"/>
              <a:buChar char="•"/>
            </a:pPr>
            <a:r>
              <a:rPr lang="en-US" sz="2000" dirty="0">
                <a:latin typeface="Verdana"/>
                <a:cs typeface="Verdana"/>
              </a:rPr>
              <a:t>Focus on understanding chemical processes</a:t>
            </a:r>
          </a:p>
          <a:p>
            <a:pPr marL="342900" indent="-342900">
              <a:spcAft>
                <a:spcPts val="600"/>
              </a:spcAft>
              <a:buSzPct val="120000"/>
              <a:buFont typeface="Arial"/>
              <a:buChar char="•"/>
            </a:pPr>
            <a:r>
              <a:rPr lang="en-US" sz="2000" dirty="0">
                <a:latin typeface="Verdana"/>
                <a:cs typeface="Verdana"/>
              </a:rPr>
              <a:t>Instrument development</a:t>
            </a:r>
          </a:p>
          <a:p>
            <a:pPr marL="342900" indent="-342900">
              <a:spcAft>
                <a:spcPts val="600"/>
              </a:spcAft>
              <a:buSzPct val="120000"/>
              <a:buFont typeface="Arial"/>
              <a:buChar char="•"/>
            </a:pPr>
            <a:r>
              <a:rPr lang="en-US" sz="2000" dirty="0">
                <a:latin typeface="Verdana"/>
                <a:cs typeface="Verdana"/>
              </a:rPr>
              <a:t>Leadership of field campaigns</a:t>
            </a:r>
          </a:p>
          <a:p>
            <a:pPr marL="342900" indent="-342900">
              <a:spcAft>
                <a:spcPts val="600"/>
              </a:spcAft>
              <a:buSzPct val="120000"/>
              <a:buFont typeface="Arial"/>
              <a:buChar char="•"/>
            </a:pPr>
            <a:r>
              <a:rPr lang="en-US" sz="2000" dirty="0">
                <a:latin typeface="Verdana"/>
                <a:cs typeface="Verdana"/>
              </a:rPr>
              <a:t>Inform model development</a:t>
            </a:r>
          </a:p>
        </p:txBody>
      </p:sp>
      <p:pic>
        <p:nvPicPr>
          <p:cNvPr id="2" name="Picture 1">
            <a:extLst>
              <a:ext uri="{FF2B5EF4-FFF2-40B4-BE49-F238E27FC236}">
                <a16:creationId xmlns:a16="http://schemas.microsoft.com/office/drawing/2014/main" id="{3A7617F5-C6C7-7A4A-BFE5-C1BF1FD2AD5F}"/>
              </a:ext>
            </a:extLst>
          </p:cNvPr>
          <p:cNvPicPr>
            <a:picLocks noChangeAspect="1"/>
          </p:cNvPicPr>
          <p:nvPr/>
        </p:nvPicPr>
        <p:blipFill>
          <a:blip r:embed="rId3"/>
          <a:stretch>
            <a:fillRect/>
          </a:stretch>
        </p:blipFill>
        <p:spPr>
          <a:xfrm>
            <a:off x="8312727" y="1587018"/>
            <a:ext cx="3275446" cy="3943255"/>
          </a:xfrm>
          <a:prstGeom prst="rect">
            <a:avLst/>
          </a:prstGeom>
        </p:spPr>
      </p:pic>
    </p:spTree>
    <p:extLst>
      <p:ext uri="{BB962C8B-B14F-4D97-AF65-F5344CB8AC3E}">
        <p14:creationId xmlns:p14="http://schemas.microsoft.com/office/powerpoint/2010/main" val="1786627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Field Campaigns</a:t>
            </a:r>
            <a:endParaRPr dirty="0"/>
          </a:p>
        </p:txBody>
      </p:sp>
      <p:sp>
        <p:nvSpPr>
          <p:cNvPr id="8" name="TextBox 7">
            <a:extLst>
              <a:ext uri="{FF2B5EF4-FFF2-40B4-BE49-F238E27FC236}">
                <a16:creationId xmlns:a16="http://schemas.microsoft.com/office/drawing/2014/main" id="{C9709088-90AB-AD43-95AD-EF5C966168BA}"/>
              </a:ext>
            </a:extLst>
          </p:cNvPr>
          <p:cNvSpPr txBox="1"/>
          <p:nvPr/>
        </p:nvSpPr>
        <p:spPr>
          <a:xfrm>
            <a:off x="289684" y="1145866"/>
            <a:ext cx="6830291" cy="3631763"/>
          </a:xfrm>
          <a:prstGeom prst="rect">
            <a:avLst/>
          </a:prstGeom>
          <a:solidFill>
            <a:schemeClr val="accent2">
              <a:lumMod val="20000"/>
              <a:lumOff val="80000"/>
              <a:alpha val="70000"/>
            </a:schemeClr>
          </a:solidFill>
          <a:effectLst>
            <a:softEdge rad="139700"/>
          </a:effectLst>
        </p:spPr>
        <p:txBody>
          <a:bodyPr wrap="square" lIns="274320" tIns="274320" rIns="274320" bIns="274320" rtlCol="0">
            <a:spAutoFit/>
          </a:bodyPr>
          <a:lstStyle/>
          <a:p>
            <a:pPr>
              <a:spcAft>
                <a:spcPts val="600"/>
              </a:spcAft>
            </a:pPr>
            <a:r>
              <a:rPr lang="en-US" sz="2000" b="1" dirty="0">
                <a:latin typeface="Verdana" charset="0"/>
                <a:ea typeface="Verdana" charset="0"/>
                <a:cs typeface="Verdana" charset="0"/>
              </a:rPr>
              <a:t>FRAPPÉ/DISCOVER-AQ 2014 </a:t>
            </a:r>
            <a:br>
              <a:rPr lang="en-US" sz="2000" dirty="0">
                <a:latin typeface="Verdana" charset="0"/>
                <a:ea typeface="Verdana" charset="0"/>
                <a:cs typeface="Verdana" charset="0"/>
              </a:rPr>
            </a:br>
            <a:r>
              <a:rPr lang="en-US" sz="2000" dirty="0">
                <a:latin typeface="Verdana" charset="0"/>
                <a:ea typeface="Verdana" charset="0"/>
                <a:cs typeface="Verdana" charset="0"/>
              </a:rPr>
              <a:t>Funded by NSF, State of Colorado and NASA</a:t>
            </a:r>
          </a:p>
          <a:p>
            <a:pPr>
              <a:spcAft>
                <a:spcPts val="600"/>
              </a:spcAft>
            </a:pPr>
            <a:endParaRPr lang="en-US" sz="2000" dirty="0">
              <a:latin typeface="Verdana" charset="0"/>
              <a:ea typeface="Verdana" charset="0"/>
              <a:cs typeface="Verdana" charset="0"/>
            </a:endParaRPr>
          </a:p>
          <a:p>
            <a:pPr marL="285750" indent="-285750">
              <a:spcAft>
                <a:spcPts val="600"/>
              </a:spcAft>
              <a:buFont typeface="Arial" charset="0"/>
              <a:buChar char="•"/>
            </a:pPr>
            <a:r>
              <a:rPr lang="en-US" sz="2000" dirty="0">
                <a:latin typeface="Verdana" charset="0"/>
                <a:ea typeface="Verdana" charset="0"/>
                <a:cs typeface="Verdana" charset="0"/>
              </a:rPr>
              <a:t>Provided a comprehensive look at </a:t>
            </a:r>
            <a:br>
              <a:rPr lang="en-US" sz="2000" dirty="0">
                <a:latin typeface="Verdana" charset="0"/>
                <a:ea typeface="Verdana" charset="0"/>
                <a:cs typeface="Verdana" charset="0"/>
              </a:rPr>
            </a:br>
            <a:r>
              <a:rPr lang="en-US" sz="2000" dirty="0">
                <a:latin typeface="Verdana" charset="0"/>
                <a:ea typeface="Verdana" charset="0"/>
                <a:cs typeface="Verdana" charset="0"/>
              </a:rPr>
              <a:t>air quality in the Colorado Front Range, </a:t>
            </a:r>
            <a:br>
              <a:rPr lang="en-US" sz="2000" dirty="0">
                <a:latin typeface="Verdana" charset="0"/>
                <a:ea typeface="Verdana" charset="0"/>
                <a:cs typeface="Verdana" charset="0"/>
              </a:rPr>
            </a:br>
            <a:r>
              <a:rPr lang="en-US" sz="2000" dirty="0">
                <a:latin typeface="Verdana" charset="0"/>
                <a:ea typeface="Verdana" charset="0"/>
                <a:cs typeface="Verdana" charset="0"/>
              </a:rPr>
              <a:t>an ozone non-attainment area</a:t>
            </a:r>
          </a:p>
          <a:p>
            <a:pPr marL="285750" indent="-285750">
              <a:spcBef>
                <a:spcPts val="600"/>
              </a:spcBef>
              <a:spcAft>
                <a:spcPts val="600"/>
              </a:spcAft>
              <a:buFont typeface="Arial" charset="0"/>
              <a:buChar char="•"/>
            </a:pPr>
            <a:r>
              <a:rPr lang="en-US" sz="2000" dirty="0">
                <a:latin typeface="Verdana" charset="0"/>
                <a:ea typeface="Verdana" charset="0"/>
                <a:cs typeface="Verdana" charset="0"/>
              </a:rPr>
              <a:t>Involved many partners across </a:t>
            </a:r>
            <a:br>
              <a:rPr lang="en-US" sz="2000" dirty="0">
                <a:latin typeface="Verdana" charset="0"/>
                <a:ea typeface="Verdana" charset="0"/>
                <a:cs typeface="Verdana" charset="0"/>
              </a:rPr>
            </a:br>
            <a:r>
              <a:rPr lang="en-US" sz="2000" dirty="0">
                <a:latin typeface="Verdana" charset="0"/>
                <a:ea typeface="Verdana" charset="0"/>
                <a:cs typeface="Verdana" charset="0"/>
              </a:rPr>
              <a:t>government agencies, universities</a:t>
            </a:r>
            <a:br>
              <a:rPr lang="en-US" sz="2000" dirty="0">
                <a:latin typeface="Verdana" charset="0"/>
                <a:ea typeface="Verdana" charset="0"/>
                <a:cs typeface="Verdana" charset="0"/>
              </a:rPr>
            </a:br>
            <a:r>
              <a:rPr lang="en-US" sz="2000" dirty="0">
                <a:latin typeface="Verdana" charset="0"/>
                <a:ea typeface="Verdana" charset="0"/>
                <a:cs typeface="Verdana" charset="0"/>
              </a:rPr>
              <a:t>and private companies</a:t>
            </a:r>
          </a:p>
        </p:txBody>
      </p:sp>
      <p:grpSp>
        <p:nvGrpSpPr>
          <p:cNvPr id="17" name="Group 16">
            <a:extLst>
              <a:ext uri="{FF2B5EF4-FFF2-40B4-BE49-F238E27FC236}">
                <a16:creationId xmlns:a16="http://schemas.microsoft.com/office/drawing/2014/main" id="{DFA76D17-098A-984A-B524-CF593E094830}"/>
              </a:ext>
            </a:extLst>
          </p:cNvPr>
          <p:cNvGrpSpPr/>
          <p:nvPr/>
        </p:nvGrpSpPr>
        <p:grpSpPr>
          <a:xfrm>
            <a:off x="7259782" y="674351"/>
            <a:ext cx="4710892" cy="5509297"/>
            <a:chOff x="800100" y="433022"/>
            <a:chExt cx="4858707" cy="5900058"/>
          </a:xfrm>
        </p:grpSpPr>
        <p:sp>
          <p:nvSpPr>
            <p:cNvPr id="18" name="Rectangle 17">
              <a:extLst>
                <a:ext uri="{FF2B5EF4-FFF2-40B4-BE49-F238E27FC236}">
                  <a16:creationId xmlns:a16="http://schemas.microsoft.com/office/drawing/2014/main" id="{55CAC6A3-A0F2-E449-95AE-38713CB796B9}"/>
                </a:ext>
              </a:extLst>
            </p:cNvPr>
            <p:cNvSpPr/>
            <p:nvPr/>
          </p:nvSpPr>
          <p:spPr>
            <a:xfrm>
              <a:off x="800100" y="433022"/>
              <a:ext cx="4858707" cy="5900058"/>
            </a:xfrm>
            <a:prstGeom prst="rect">
              <a:avLst/>
            </a:prstGeom>
            <a:solidFill>
              <a:schemeClr val="bg1"/>
            </a:solidFill>
            <a:effectLst>
              <a:outerShdw blurRad="40000" dist="23000" dir="5400000" rotWithShape="0">
                <a:srgbClr val="000000">
                  <a:alpha val="35000"/>
                </a:srgbClr>
              </a:outerShdw>
              <a:softEdge rad="165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281C0BC-6A0D-F547-AFC2-D0E2FDA5C21A}"/>
                </a:ext>
              </a:extLst>
            </p:cNvPr>
            <p:cNvGrpSpPr/>
            <p:nvPr/>
          </p:nvGrpSpPr>
          <p:grpSpPr>
            <a:xfrm>
              <a:off x="1259079" y="779446"/>
              <a:ext cx="3981705" cy="5153551"/>
              <a:chOff x="5004845" y="1179529"/>
              <a:chExt cx="3981705" cy="5153551"/>
            </a:xfrm>
          </p:grpSpPr>
          <p:pic>
            <p:nvPicPr>
              <p:cNvPr id="20" name="Picture 19" descr="http://www.eol.ucar.edu/system/files/images/field_project/ACE-1/c130.jpg">
                <a:extLst>
                  <a:ext uri="{FF2B5EF4-FFF2-40B4-BE49-F238E27FC236}">
                    <a16:creationId xmlns:a16="http://schemas.microsoft.com/office/drawing/2014/main" id="{505138F4-B948-234E-BABE-EEE225A1674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04845" y="1179529"/>
                <a:ext cx="3233829" cy="1688522"/>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5B6122D-62BA-924F-BB49-56DEBB4EB0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55415" y="2668361"/>
                <a:ext cx="982169" cy="3560736"/>
              </a:xfrm>
              <a:prstGeom prst="rect">
                <a:avLst/>
              </a:prstGeom>
            </p:spPr>
          </p:pic>
          <p:pic>
            <p:nvPicPr>
              <p:cNvPr id="22" name="Picture 21">
                <a:extLst>
                  <a:ext uri="{FF2B5EF4-FFF2-40B4-BE49-F238E27FC236}">
                    <a16:creationId xmlns:a16="http://schemas.microsoft.com/office/drawing/2014/main" id="{03638431-4ACF-7D4A-9C34-1FBB396A43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0213" y="4599238"/>
                <a:ext cx="2601049" cy="1733842"/>
              </a:xfrm>
              <a:prstGeom prst="rect">
                <a:avLst/>
              </a:prstGeom>
            </p:spPr>
          </p:pic>
          <p:pic>
            <p:nvPicPr>
              <p:cNvPr id="23" name="Picture 4" descr="http://www.baltimoresun.com/media/photo/2011-06/62702084.jpg">
                <a:extLst>
                  <a:ext uri="{FF2B5EF4-FFF2-40B4-BE49-F238E27FC236}">
                    <a16:creationId xmlns:a16="http://schemas.microsoft.com/office/drawing/2014/main" id="{0DC01133-755A-9943-9C6E-DCE95E5FAC5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5971" y="2203571"/>
                <a:ext cx="2560579" cy="1598505"/>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8B97CFB-9833-214D-BC83-CEC3B05B9D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4685" y="3229585"/>
                <a:ext cx="1414151" cy="1885535"/>
              </a:xfrm>
              <a:prstGeom prst="rect">
                <a:avLst/>
              </a:prstGeom>
            </p:spPr>
          </p:pic>
        </p:grpSp>
      </p:grpSp>
      <p:pic>
        <p:nvPicPr>
          <p:cNvPr id="2" name="Picture 1">
            <a:extLst>
              <a:ext uri="{FF2B5EF4-FFF2-40B4-BE49-F238E27FC236}">
                <a16:creationId xmlns:a16="http://schemas.microsoft.com/office/drawing/2014/main" id="{B53A8FA9-2092-2B43-8625-E45E5FB692DB}"/>
              </a:ext>
            </a:extLst>
          </p:cNvPr>
          <p:cNvPicPr>
            <a:picLocks noChangeAspect="1"/>
          </p:cNvPicPr>
          <p:nvPr/>
        </p:nvPicPr>
        <p:blipFill>
          <a:blip r:embed="rId7"/>
          <a:stretch>
            <a:fillRect/>
          </a:stretch>
        </p:blipFill>
        <p:spPr>
          <a:xfrm>
            <a:off x="429491" y="5196730"/>
            <a:ext cx="6830291" cy="61333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919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Field Campaigns</a:t>
            </a:r>
            <a:endParaRPr dirty="0"/>
          </a:p>
        </p:txBody>
      </p:sp>
      <p:sp>
        <p:nvSpPr>
          <p:cNvPr id="17" name="TextBox 16">
            <a:extLst>
              <a:ext uri="{FF2B5EF4-FFF2-40B4-BE49-F238E27FC236}">
                <a16:creationId xmlns:a16="http://schemas.microsoft.com/office/drawing/2014/main" id="{1B9EA13F-F7B0-C04B-9A2C-FED68C15AC9F}"/>
              </a:ext>
            </a:extLst>
          </p:cNvPr>
          <p:cNvSpPr txBox="1"/>
          <p:nvPr/>
        </p:nvSpPr>
        <p:spPr>
          <a:xfrm>
            <a:off x="178406" y="1208720"/>
            <a:ext cx="7115960" cy="3816429"/>
          </a:xfrm>
          <a:prstGeom prst="rect">
            <a:avLst/>
          </a:prstGeom>
          <a:solidFill>
            <a:schemeClr val="accent2">
              <a:lumMod val="20000"/>
              <a:lumOff val="80000"/>
              <a:alpha val="70000"/>
            </a:schemeClr>
          </a:solidFill>
          <a:effectLst>
            <a:softEdge rad="139700"/>
          </a:effectLst>
        </p:spPr>
        <p:txBody>
          <a:bodyPr wrap="square" lIns="274320" tIns="274320" rIns="274320" bIns="274320" rtlCol="0">
            <a:spAutoFit/>
          </a:bodyPr>
          <a:lstStyle/>
          <a:p>
            <a:pPr>
              <a:spcAft>
                <a:spcPts val="600"/>
              </a:spcAft>
            </a:pPr>
            <a:r>
              <a:rPr lang="en-US" b="1" dirty="0">
                <a:latin typeface="Verdana" charset="0"/>
                <a:ea typeface="Verdana" charset="0"/>
                <a:cs typeface="Verdana" charset="0"/>
              </a:rPr>
              <a:t>Other recent or upcoming campaigns: </a:t>
            </a:r>
            <a:endParaRPr lang="en-US" dirty="0">
              <a:latin typeface="Verdana" charset="0"/>
              <a:ea typeface="Verdana" charset="0"/>
              <a:cs typeface="Verdana" charset="0"/>
            </a:endParaRPr>
          </a:p>
          <a:p>
            <a:pPr marL="342900" indent="-342900">
              <a:spcBef>
                <a:spcPts val="600"/>
              </a:spcBef>
              <a:spcAft>
                <a:spcPts val="600"/>
              </a:spcAft>
              <a:buFont typeface="Arial" panose="020B0604020202020204" pitchFamily="34" charset="0"/>
              <a:buChar char="•"/>
            </a:pPr>
            <a:r>
              <a:rPr lang="en-US" dirty="0">
                <a:latin typeface="Verdana" charset="0"/>
                <a:ea typeface="Verdana" charset="0"/>
                <a:cs typeface="Verdana" charset="0"/>
              </a:rPr>
              <a:t>ATOM (NASA-led; 2016-2017), global atm. Composition</a:t>
            </a:r>
          </a:p>
          <a:p>
            <a:pPr marL="342900" indent="-342900">
              <a:spcBef>
                <a:spcPts val="600"/>
              </a:spcBef>
              <a:spcAft>
                <a:spcPts val="600"/>
              </a:spcAft>
              <a:buFont typeface="Arial" panose="020B0604020202020204" pitchFamily="34" charset="0"/>
              <a:buChar char="•"/>
            </a:pPr>
            <a:r>
              <a:rPr lang="en-US" dirty="0">
                <a:latin typeface="Verdana" charset="0"/>
                <a:ea typeface="Verdana" charset="0"/>
                <a:cs typeface="Verdana" charset="0"/>
              </a:rPr>
              <a:t>KORUS-AQ (NASA-led; 2016), air quality in S. Korea</a:t>
            </a:r>
          </a:p>
          <a:p>
            <a:pPr marL="342900" indent="-342900">
              <a:spcBef>
                <a:spcPts val="600"/>
              </a:spcBef>
              <a:spcAft>
                <a:spcPts val="600"/>
              </a:spcAft>
              <a:buFont typeface="Arial" panose="020B0604020202020204" pitchFamily="34" charset="0"/>
              <a:buChar char="•"/>
            </a:pPr>
            <a:r>
              <a:rPr lang="en-US" dirty="0">
                <a:latin typeface="Verdana" charset="0"/>
                <a:ea typeface="Verdana" charset="0"/>
                <a:cs typeface="Verdana" charset="0"/>
              </a:rPr>
              <a:t>WE-CAN (NSF; CSU-led), wildfires in Western USA – 2018 </a:t>
            </a:r>
          </a:p>
          <a:p>
            <a:pPr marL="342900" indent="-342900">
              <a:spcBef>
                <a:spcPts val="600"/>
              </a:spcBef>
              <a:spcAft>
                <a:spcPts val="600"/>
              </a:spcAft>
              <a:buFont typeface="Arial" panose="020B0604020202020204" pitchFamily="34" charset="0"/>
              <a:buChar char="•"/>
            </a:pPr>
            <a:r>
              <a:rPr lang="en-US" dirty="0">
                <a:latin typeface="Verdana" charset="0"/>
                <a:ea typeface="Verdana" charset="0"/>
                <a:cs typeface="Verdana" charset="0"/>
              </a:rPr>
              <a:t>FIREX-AQ (NASA, NOAA; 2019), U.S. wildfires</a:t>
            </a:r>
          </a:p>
          <a:p>
            <a:pPr marL="342900" indent="-342900">
              <a:spcBef>
                <a:spcPts val="600"/>
              </a:spcBef>
              <a:spcAft>
                <a:spcPts val="600"/>
              </a:spcAft>
              <a:buFont typeface="Arial" panose="020B0604020202020204" pitchFamily="34" charset="0"/>
              <a:buChar char="•"/>
            </a:pPr>
            <a:r>
              <a:rPr lang="en-US" dirty="0">
                <a:latin typeface="Verdana" charset="0"/>
                <a:ea typeface="Verdana" charset="0"/>
                <a:cs typeface="Verdana" charset="0"/>
              </a:rPr>
              <a:t>ACCLIP (NSF ACOM-led), Japan, impact of Asian monsoon on atm. composition – planned for 2020</a:t>
            </a:r>
          </a:p>
        </p:txBody>
      </p:sp>
      <p:grpSp>
        <p:nvGrpSpPr>
          <p:cNvPr id="26" name="Group 25">
            <a:extLst>
              <a:ext uri="{FF2B5EF4-FFF2-40B4-BE49-F238E27FC236}">
                <a16:creationId xmlns:a16="http://schemas.microsoft.com/office/drawing/2014/main" id="{F297FA55-DD56-364C-BDFC-57F6E93835DD}"/>
              </a:ext>
            </a:extLst>
          </p:cNvPr>
          <p:cNvGrpSpPr/>
          <p:nvPr/>
        </p:nvGrpSpPr>
        <p:grpSpPr>
          <a:xfrm>
            <a:off x="7259782" y="674351"/>
            <a:ext cx="4710892" cy="5509297"/>
            <a:chOff x="800100" y="433022"/>
            <a:chExt cx="4858707" cy="5900058"/>
          </a:xfrm>
        </p:grpSpPr>
        <p:sp>
          <p:nvSpPr>
            <p:cNvPr id="27" name="Rectangle 26">
              <a:extLst>
                <a:ext uri="{FF2B5EF4-FFF2-40B4-BE49-F238E27FC236}">
                  <a16:creationId xmlns:a16="http://schemas.microsoft.com/office/drawing/2014/main" id="{19EBED75-943D-6342-85E2-B1B569FB26BD}"/>
                </a:ext>
              </a:extLst>
            </p:cNvPr>
            <p:cNvSpPr/>
            <p:nvPr/>
          </p:nvSpPr>
          <p:spPr>
            <a:xfrm>
              <a:off x="800100" y="433022"/>
              <a:ext cx="4858707" cy="5900058"/>
            </a:xfrm>
            <a:prstGeom prst="rect">
              <a:avLst/>
            </a:prstGeom>
            <a:solidFill>
              <a:schemeClr val="bg1"/>
            </a:solidFill>
            <a:effectLst>
              <a:outerShdw blurRad="40000" dist="23000" dir="5400000" rotWithShape="0">
                <a:srgbClr val="000000">
                  <a:alpha val="35000"/>
                </a:srgbClr>
              </a:outerShdw>
              <a:softEdge rad="165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F00BFA4-4A4A-1846-BC9B-4A32056328E7}"/>
                </a:ext>
              </a:extLst>
            </p:cNvPr>
            <p:cNvGrpSpPr/>
            <p:nvPr/>
          </p:nvGrpSpPr>
          <p:grpSpPr>
            <a:xfrm>
              <a:off x="1259079" y="779446"/>
              <a:ext cx="3981705" cy="5153551"/>
              <a:chOff x="5004845" y="1179529"/>
              <a:chExt cx="3981705" cy="5153551"/>
            </a:xfrm>
          </p:grpSpPr>
          <p:pic>
            <p:nvPicPr>
              <p:cNvPr id="29" name="Picture 28" descr="http://www.eol.ucar.edu/system/files/images/field_project/ACE-1/c130.jpg">
                <a:extLst>
                  <a:ext uri="{FF2B5EF4-FFF2-40B4-BE49-F238E27FC236}">
                    <a16:creationId xmlns:a16="http://schemas.microsoft.com/office/drawing/2014/main" id="{3D790935-9F6B-964A-857C-DE94EBF2ED1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004845" y="1179529"/>
                <a:ext cx="3233829" cy="168852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B488BE7-35FD-1349-BA51-891ED1A790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55415" y="2668361"/>
                <a:ext cx="982169" cy="3560736"/>
              </a:xfrm>
              <a:prstGeom prst="rect">
                <a:avLst/>
              </a:prstGeom>
            </p:spPr>
          </p:pic>
          <p:pic>
            <p:nvPicPr>
              <p:cNvPr id="31" name="Picture 30">
                <a:extLst>
                  <a:ext uri="{FF2B5EF4-FFF2-40B4-BE49-F238E27FC236}">
                    <a16:creationId xmlns:a16="http://schemas.microsoft.com/office/drawing/2014/main" id="{9D80F5C1-E717-8F4B-B6DF-012A7767DA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0213" y="4599238"/>
                <a:ext cx="2601049" cy="1733842"/>
              </a:xfrm>
              <a:prstGeom prst="rect">
                <a:avLst/>
              </a:prstGeom>
            </p:spPr>
          </p:pic>
          <p:pic>
            <p:nvPicPr>
              <p:cNvPr id="32" name="Picture 4" descr="http://www.baltimoresun.com/media/photo/2011-06/62702084.jpg">
                <a:extLst>
                  <a:ext uri="{FF2B5EF4-FFF2-40B4-BE49-F238E27FC236}">
                    <a16:creationId xmlns:a16="http://schemas.microsoft.com/office/drawing/2014/main" id="{B1CA51C0-FC02-CE42-AE4C-132A4355D9D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25971" y="2203571"/>
                <a:ext cx="2560579" cy="1598505"/>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727E732B-44C2-3A42-8785-5B0A369E5D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14685" y="3229585"/>
                <a:ext cx="1414151" cy="1885535"/>
              </a:xfrm>
              <a:prstGeom prst="rect">
                <a:avLst/>
              </a:prstGeom>
            </p:spPr>
          </p:pic>
        </p:grpSp>
      </p:grpSp>
    </p:spTree>
    <p:extLst>
      <p:ext uri="{BB962C8B-B14F-4D97-AF65-F5344CB8AC3E}">
        <p14:creationId xmlns:p14="http://schemas.microsoft.com/office/powerpoint/2010/main" val="374026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Remote Sensing &amp; Data Analysis</a:t>
            </a:r>
            <a:endParaRPr dirty="0"/>
          </a:p>
        </p:txBody>
      </p:sp>
      <p:pic>
        <p:nvPicPr>
          <p:cNvPr id="12" name="Picture 11">
            <a:extLst>
              <a:ext uri="{FF2B5EF4-FFF2-40B4-BE49-F238E27FC236}">
                <a16:creationId xmlns:a16="http://schemas.microsoft.com/office/drawing/2014/main" id="{22BDD83C-4C64-0349-BB69-FB850965D8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0859"/>
          <a:stretch/>
        </p:blipFill>
        <p:spPr>
          <a:xfrm>
            <a:off x="5555672" y="1235838"/>
            <a:ext cx="6165273" cy="4623955"/>
          </a:xfrm>
          <a:prstGeom prst="rect">
            <a:avLst/>
          </a:prstGeom>
        </p:spPr>
      </p:pic>
      <p:pic>
        <p:nvPicPr>
          <p:cNvPr id="13" name="Picture 6" descr="Poster_B copy 1">
            <a:extLst>
              <a:ext uri="{FF2B5EF4-FFF2-40B4-BE49-F238E27FC236}">
                <a16:creationId xmlns:a16="http://schemas.microsoft.com/office/drawing/2014/main" id="{83075232-CB5E-1042-96FB-89B873D42E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434945" y="860676"/>
            <a:ext cx="2478606" cy="2218115"/>
          </a:xfrm>
          <a:prstGeom prst="ellipse">
            <a:avLst/>
          </a:prstGeom>
          <a:noFill/>
          <a:ln w="9525">
            <a:solidFill>
              <a:srgbClr val="000000"/>
            </a:solidFill>
            <a:miter lim="800000"/>
            <a:headEnd/>
            <a:tailEnd/>
          </a:ln>
          <a:effectLst>
            <a:softEdge rad="304800"/>
          </a:effectLst>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A3D6FFA-BD91-2641-A5A7-6AC79C19D9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5731" y="5081794"/>
            <a:ext cx="4672361" cy="665481"/>
          </a:xfrm>
          <a:prstGeom prst="rect">
            <a:avLst/>
          </a:prstGeom>
        </p:spPr>
      </p:pic>
      <p:sp>
        <p:nvSpPr>
          <p:cNvPr id="15" name="TextBox 14">
            <a:extLst>
              <a:ext uri="{FF2B5EF4-FFF2-40B4-BE49-F238E27FC236}">
                <a16:creationId xmlns:a16="http://schemas.microsoft.com/office/drawing/2014/main" id="{63B7D537-9C14-4C49-94DB-8E2A62707164}"/>
              </a:ext>
            </a:extLst>
          </p:cNvPr>
          <p:cNvSpPr txBox="1"/>
          <p:nvPr/>
        </p:nvSpPr>
        <p:spPr>
          <a:xfrm>
            <a:off x="5614166" y="1223521"/>
            <a:ext cx="4291834" cy="1077218"/>
          </a:xfrm>
          <a:prstGeom prst="rect">
            <a:avLst/>
          </a:prstGeom>
          <a:solidFill>
            <a:schemeClr val="bg1">
              <a:alpha val="38000"/>
            </a:schemeClr>
          </a:solidFill>
        </p:spPr>
        <p:txBody>
          <a:bodyPr wrap="square" rtlCol="0">
            <a:spAutoFit/>
          </a:bodyPr>
          <a:lstStyle/>
          <a:p>
            <a:r>
              <a:rPr lang="en-US" sz="1600" dirty="0">
                <a:solidFill>
                  <a:prstClr val="black"/>
                </a:solidFill>
                <a:latin typeface="Century Gothic" charset="0"/>
                <a:ea typeface="Century Gothic" charset="0"/>
                <a:cs typeface="Century Gothic" charset="0"/>
              </a:rPr>
              <a:t>NASA Terra/MOPITT observations of extreme carbon monoxide pollution</a:t>
            </a:r>
            <a:br>
              <a:rPr lang="en-US" sz="1600" dirty="0">
                <a:solidFill>
                  <a:prstClr val="black"/>
                </a:solidFill>
                <a:latin typeface="Century Gothic" charset="0"/>
                <a:ea typeface="Century Gothic" charset="0"/>
                <a:cs typeface="Century Gothic" charset="0"/>
              </a:rPr>
            </a:br>
            <a:r>
              <a:rPr lang="en-US" sz="1600" dirty="0">
                <a:solidFill>
                  <a:prstClr val="black"/>
                </a:solidFill>
                <a:latin typeface="Century Gothic" charset="0"/>
                <a:ea typeface="Century Gothic" charset="0"/>
                <a:cs typeface="Century Gothic" charset="0"/>
              </a:rPr>
              <a:t>from large fires driven by El Nino conditions, September, 2015</a:t>
            </a:r>
          </a:p>
        </p:txBody>
      </p:sp>
      <p:sp>
        <p:nvSpPr>
          <p:cNvPr id="16" name="TextBox 15">
            <a:extLst>
              <a:ext uri="{FF2B5EF4-FFF2-40B4-BE49-F238E27FC236}">
                <a16:creationId xmlns:a16="http://schemas.microsoft.com/office/drawing/2014/main" id="{12604973-B1A7-D74C-A8B7-024EAA1B8932}"/>
              </a:ext>
            </a:extLst>
          </p:cNvPr>
          <p:cNvSpPr txBox="1"/>
          <p:nvPr/>
        </p:nvSpPr>
        <p:spPr>
          <a:xfrm>
            <a:off x="0" y="1264346"/>
            <a:ext cx="5355302" cy="4739759"/>
          </a:xfrm>
          <a:prstGeom prst="rect">
            <a:avLst/>
          </a:prstGeom>
          <a:solidFill>
            <a:schemeClr val="accent2">
              <a:lumMod val="20000"/>
              <a:lumOff val="80000"/>
              <a:alpha val="70000"/>
            </a:schemeClr>
          </a:solidFill>
          <a:effectLst>
            <a:softEdge rad="139700"/>
          </a:effectLst>
        </p:spPr>
        <p:txBody>
          <a:bodyPr wrap="square" lIns="274320" tIns="274320" rIns="274320" bIns="274320" rtlCol="0">
            <a:spAutoFit/>
          </a:bodyPr>
          <a:lstStyle/>
          <a:p>
            <a:pPr marL="285750" indent="-285750">
              <a:spcAft>
                <a:spcPts val="600"/>
              </a:spcAft>
              <a:buFont typeface="Arial" charset="0"/>
              <a:buChar char="•"/>
            </a:pPr>
            <a:r>
              <a:rPr lang="en-US" dirty="0">
                <a:latin typeface="Century Gothic"/>
                <a:cs typeface="Century Gothic"/>
              </a:rPr>
              <a:t>ACOM has a long history of partnering with space agencies, either leading or contributing to satellite missions</a:t>
            </a:r>
          </a:p>
          <a:p>
            <a:pPr marL="285750" indent="-285750">
              <a:spcAft>
                <a:spcPts val="600"/>
              </a:spcAft>
              <a:buFont typeface="Arial" charset="0"/>
              <a:buChar char="•"/>
            </a:pPr>
            <a:endParaRPr lang="en-US" dirty="0">
              <a:latin typeface="Century Gothic"/>
              <a:cs typeface="Century Gothic"/>
            </a:endParaRPr>
          </a:p>
          <a:p>
            <a:pPr marL="285750" indent="-285750">
              <a:spcAft>
                <a:spcPts val="600"/>
              </a:spcAft>
              <a:buFont typeface="Arial" charset="0"/>
              <a:buChar char="•"/>
            </a:pPr>
            <a:r>
              <a:rPr lang="en-US" dirty="0">
                <a:latin typeface="Century Gothic"/>
                <a:cs typeface="Century Gothic"/>
              </a:rPr>
              <a:t>Connecting satellite observations, in-situ measurements and chemistry modeling to improve model simulations of atmospheric composition in the troposphere and lower stratosphere</a:t>
            </a:r>
          </a:p>
          <a:p>
            <a:pPr marL="285750" indent="-285750">
              <a:spcAft>
                <a:spcPts val="600"/>
              </a:spcAft>
              <a:buFont typeface="Arial" charset="0"/>
              <a:buChar char="•"/>
            </a:pPr>
            <a:endParaRPr lang="en-US" dirty="0">
              <a:latin typeface="Century Gothic"/>
              <a:cs typeface="Century Gothic"/>
            </a:endParaRPr>
          </a:p>
          <a:p>
            <a:pPr marL="285750" indent="-285750">
              <a:spcAft>
                <a:spcPts val="600"/>
              </a:spcAft>
              <a:buFont typeface="Arial" charset="0"/>
              <a:buChar char="•"/>
            </a:pPr>
            <a:r>
              <a:rPr lang="en-US" dirty="0">
                <a:latin typeface="Century Gothic"/>
                <a:cs typeface="Century Gothic"/>
              </a:rPr>
              <a:t>Operation of long-term ground-based spectrometer measurements at Thule, Greenland and Mauna Loa, HI (Chile to be added)</a:t>
            </a:r>
          </a:p>
        </p:txBody>
      </p:sp>
    </p:spTree>
    <p:extLst>
      <p:ext uri="{BB962C8B-B14F-4D97-AF65-F5344CB8AC3E}">
        <p14:creationId xmlns:p14="http://schemas.microsoft.com/office/powerpoint/2010/main" val="80936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26F7A2-8F17-584C-BB08-A2728F226F88}"/>
              </a:ext>
            </a:extLst>
          </p:cNvPr>
          <p:cNvPicPr>
            <a:picLocks noChangeAspect="1"/>
          </p:cNvPicPr>
          <p:nvPr/>
        </p:nvPicPr>
        <p:blipFill>
          <a:blip r:embed="rId2"/>
          <a:stretch>
            <a:fillRect/>
          </a:stretch>
        </p:blipFill>
        <p:spPr>
          <a:xfrm>
            <a:off x="9835213" y="3850809"/>
            <a:ext cx="2340279" cy="2171700"/>
          </a:xfrm>
          <a:prstGeom prst="rect">
            <a:avLst/>
          </a:prstGeom>
        </p:spPr>
      </p:pic>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Modeling</a:t>
            </a:r>
            <a:endParaRPr dirty="0"/>
          </a:p>
        </p:txBody>
      </p:sp>
      <p:sp>
        <p:nvSpPr>
          <p:cNvPr id="9" name="TextBox 8">
            <a:extLst>
              <a:ext uri="{FF2B5EF4-FFF2-40B4-BE49-F238E27FC236}">
                <a16:creationId xmlns:a16="http://schemas.microsoft.com/office/drawing/2014/main" id="{254FB2BF-7176-6745-ACC5-E5EE856AFDFF}"/>
              </a:ext>
            </a:extLst>
          </p:cNvPr>
          <p:cNvSpPr txBox="1"/>
          <p:nvPr/>
        </p:nvSpPr>
        <p:spPr>
          <a:xfrm>
            <a:off x="-349567" y="4022974"/>
            <a:ext cx="7387215" cy="2015936"/>
          </a:xfrm>
          <a:prstGeom prst="rect">
            <a:avLst/>
          </a:prstGeom>
          <a:noFill/>
          <a:effectLst>
            <a:softEdge rad="139700"/>
          </a:effectLst>
        </p:spPr>
        <p:txBody>
          <a:bodyPr wrap="square" lIns="274320" tIns="274320" rIns="274320" bIns="274320" rtlCol="0">
            <a:spAutoFit/>
          </a:bodyPr>
          <a:lstStyle/>
          <a:p>
            <a:pPr marL="565150" indent="-285750">
              <a:spcAft>
                <a:spcPts val="600"/>
              </a:spcAft>
              <a:buFont typeface="Wingdings" pitchFamily="2" charset="2"/>
              <a:buChar char="Ø"/>
            </a:pPr>
            <a:r>
              <a:rPr lang="en-US" sz="1600" dirty="0">
                <a:latin typeface="Verdana" panose="020B0604030504040204" pitchFamily="34" charset="0"/>
                <a:ea typeface="Verdana" panose="020B0604030504040204" pitchFamily="34" charset="0"/>
                <a:cs typeface="Verdana" panose="020B0604030504040204" pitchFamily="34" charset="0"/>
              </a:rPr>
              <a:t>Global models: CAM-</a:t>
            </a:r>
            <a:r>
              <a:rPr lang="en-US" sz="1600" dirty="0" err="1">
                <a:latin typeface="Verdana" panose="020B0604030504040204" pitchFamily="34" charset="0"/>
                <a:ea typeface="Verdana" panose="020B0604030504040204" pitchFamily="34" charset="0"/>
                <a:cs typeface="Verdana" panose="020B0604030504040204" pitchFamily="34" charset="0"/>
              </a:rPr>
              <a:t>Chem</a:t>
            </a:r>
            <a:r>
              <a:rPr lang="en-US" sz="1600" dirty="0">
                <a:latin typeface="Verdana" panose="020B0604030504040204" pitchFamily="34" charset="0"/>
                <a:ea typeface="Verdana" panose="020B0604030504040204" pitchFamily="34" charset="0"/>
                <a:cs typeface="Verdana" panose="020B0604030504040204" pitchFamily="34" charset="0"/>
              </a:rPr>
              <a:t> and WACCM,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successors to MOZART and implemented in CESM</a:t>
            </a:r>
          </a:p>
          <a:p>
            <a:pPr marL="565150" indent="-285750">
              <a:spcAft>
                <a:spcPts val="600"/>
              </a:spcAft>
              <a:buFont typeface="Wingdings" charset="2"/>
              <a:buChar char="Ø"/>
            </a:pPr>
            <a:r>
              <a:rPr lang="en-US" sz="1600" dirty="0">
                <a:latin typeface="Verdana" panose="020B0604030504040204" pitchFamily="34" charset="0"/>
                <a:ea typeface="Verdana" panose="020B0604030504040204" pitchFamily="34" charset="0"/>
                <a:cs typeface="Verdana" panose="020B0604030504040204" pitchFamily="34" charset="0"/>
              </a:rPr>
              <a:t>Regional model: WRF-</a:t>
            </a:r>
            <a:r>
              <a:rPr lang="en-US" sz="1600" dirty="0" err="1">
                <a:latin typeface="Verdana" panose="020B0604030504040204" pitchFamily="34" charset="0"/>
                <a:ea typeface="Verdana" panose="020B0604030504040204" pitchFamily="34" charset="0"/>
                <a:cs typeface="Verdana" panose="020B0604030504040204" pitchFamily="34" charset="0"/>
              </a:rPr>
              <a:t>Chem</a:t>
            </a:r>
            <a:endParaRPr lang="en-US" sz="1600" dirty="0">
              <a:latin typeface="Verdana" panose="020B0604030504040204" pitchFamily="34" charset="0"/>
              <a:ea typeface="Verdana" panose="020B0604030504040204" pitchFamily="34" charset="0"/>
              <a:cs typeface="Verdana" panose="020B0604030504040204" pitchFamily="34" charset="0"/>
            </a:endParaRPr>
          </a:p>
          <a:p>
            <a:pPr marL="565150" indent="-285750">
              <a:spcAft>
                <a:spcPts val="600"/>
              </a:spcAft>
              <a:buFont typeface="Wingdings" charset="2"/>
              <a:buChar char="Ø"/>
            </a:pPr>
            <a:r>
              <a:rPr lang="en-US" sz="1600" dirty="0">
                <a:latin typeface="Verdana" panose="020B0604030504040204" pitchFamily="34" charset="0"/>
                <a:ea typeface="Verdana" panose="020B0604030504040204" pitchFamily="34" charset="0"/>
                <a:cs typeface="Verdana" panose="020B0604030504040204" pitchFamily="34" charset="0"/>
              </a:rPr>
              <a:t>Box-model: BOXMOX</a:t>
            </a:r>
          </a:p>
          <a:p>
            <a:pPr marL="565150" indent="-285750">
              <a:spcAft>
                <a:spcPts val="600"/>
              </a:spcAft>
              <a:buFont typeface="Wingdings" charset="2"/>
              <a:buChar char="Ø"/>
            </a:pPr>
            <a:r>
              <a:rPr lang="en-US" sz="1600" dirty="0">
                <a:latin typeface="Verdana" panose="020B0604030504040204" pitchFamily="34" charset="0"/>
                <a:ea typeface="Verdana" panose="020B0604030504040204" pitchFamily="34" charset="0"/>
                <a:cs typeface="Verdana" panose="020B0604030504040204" pitchFamily="34" charset="0"/>
              </a:rPr>
              <a:t>Process models: GECKO, FINN, TUV, Master Mechanism</a:t>
            </a:r>
          </a:p>
        </p:txBody>
      </p:sp>
      <p:grpSp>
        <p:nvGrpSpPr>
          <p:cNvPr id="14" name="Group 13">
            <a:extLst>
              <a:ext uri="{FF2B5EF4-FFF2-40B4-BE49-F238E27FC236}">
                <a16:creationId xmlns:a16="http://schemas.microsoft.com/office/drawing/2014/main" id="{DD3E06EE-01D8-8F44-88C8-8A8516CDE787}"/>
              </a:ext>
            </a:extLst>
          </p:cNvPr>
          <p:cNvGrpSpPr/>
          <p:nvPr/>
        </p:nvGrpSpPr>
        <p:grpSpPr>
          <a:xfrm>
            <a:off x="2113613" y="2869918"/>
            <a:ext cx="7721600" cy="1015663"/>
            <a:chOff x="389337" y="3142039"/>
            <a:chExt cx="7721600" cy="1015663"/>
          </a:xfrm>
        </p:grpSpPr>
        <p:grpSp>
          <p:nvGrpSpPr>
            <p:cNvPr id="3" name="Group 2">
              <a:extLst>
                <a:ext uri="{FF2B5EF4-FFF2-40B4-BE49-F238E27FC236}">
                  <a16:creationId xmlns:a16="http://schemas.microsoft.com/office/drawing/2014/main" id="{6133F6A4-08B8-6C4E-8A6B-B2B6903C5F31}"/>
                </a:ext>
              </a:extLst>
            </p:cNvPr>
            <p:cNvGrpSpPr/>
            <p:nvPr/>
          </p:nvGrpSpPr>
          <p:grpSpPr>
            <a:xfrm>
              <a:off x="389337" y="3142039"/>
              <a:ext cx="7721600" cy="1015663"/>
              <a:chOff x="523298" y="5628743"/>
              <a:chExt cx="7721600" cy="1015663"/>
            </a:xfrm>
          </p:grpSpPr>
          <p:sp>
            <p:nvSpPr>
              <p:cNvPr id="5" name="TextBox 4">
                <a:extLst>
                  <a:ext uri="{FF2B5EF4-FFF2-40B4-BE49-F238E27FC236}">
                    <a16:creationId xmlns:a16="http://schemas.microsoft.com/office/drawing/2014/main" id="{85A8A2E9-1109-9948-AF30-7111979EAE06}"/>
                  </a:ext>
                </a:extLst>
              </p:cNvPr>
              <p:cNvSpPr txBox="1"/>
              <p:nvPr/>
            </p:nvSpPr>
            <p:spPr>
              <a:xfrm>
                <a:off x="523298" y="5628743"/>
                <a:ext cx="2195339" cy="1015663"/>
              </a:xfrm>
              <a:prstGeom prst="rect">
                <a:avLst/>
              </a:prstGeom>
              <a:solidFill>
                <a:schemeClr val="accent2">
                  <a:lumMod val="20000"/>
                  <a:lumOff val="80000"/>
                </a:schemeClr>
              </a:solidFill>
            </p:spPr>
            <p:txBody>
              <a:bodyPr wrap="square" rtlCol="0">
                <a:spAutoFit/>
              </a:bodyPr>
              <a:lstStyle/>
              <a:p>
                <a:pPr algn="ctr"/>
                <a:r>
                  <a:rPr lang="en-US" sz="2000" dirty="0">
                    <a:latin typeface="Calibri"/>
                  </a:rPr>
                  <a:t>Lab Kinetics</a:t>
                </a:r>
              </a:p>
              <a:p>
                <a:pPr algn="ctr"/>
                <a:r>
                  <a:rPr lang="en-US" sz="2000" dirty="0">
                    <a:latin typeface="Calibri"/>
                  </a:rPr>
                  <a:t>Emissions models</a:t>
                </a:r>
              </a:p>
              <a:p>
                <a:pPr algn="ctr"/>
                <a:r>
                  <a:rPr lang="en-US" sz="2000" dirty="0">
                    <a:latin typeface="Calibri"/>
                  </a:rPr>
                  <a:t>Process models</a:t>
                </a:r>
              </a:p>
            </p:txBody>
          </p:sp>
          <p:sp>
            <p:nvSpPr>
              <p:cNvPr id="6" name="TextBox 5">
                <a:extLst>
                  <a:ext uri="{FF2B5EF4-FFF2-40B4-BE49-F238E27FC236}">
                    <a16:creationId xmlns:a16="http://schemas.microsoft.com/office/drawing/2014/main" id="{DE338B0C-787C-5142-BFBB-6960B749332C}"/>
                  </a:ext>
                </a:extLst>
              </p:cNvPr>
              <p:cNvSpPr txBox="1"/>
              <p:nvPr/>
            </p:nvSpPr>
            <p:spPr>
              <a:xfrm>
                <a:off x="3263575" y="5628743"/>
                <a:ext cx="2318818" cy="1015663"/>
              </a:xfrm>
              <a:prstGeom prst="rect">
                <a:avLst/>
              </a:prstGeom>
              <a:solidFill>
                <a:schemeClr val="accent5">
                  <a:lumMod val="20000"/>
                  <a:lumOff val="80000"/>
                </a:schemeClr>
              </a:solidFill>
            </p:spPr>
            <p:txBody>
              <a:bodyPr wrap="square" rtlCol="0">
                <a:spAutoFit/>
              </a:bodyPr>
              <a:lstStyle/>
              <a:p>
                <a:pPr algn="ctr"/>
                <a:r>
                  <a:rPr lang="en-US" sz="2000" dirty="0">
                    <a:latin typeface="Calibri"/>
                  </a:rPr>
                  <a:t>WACCM</a:t>
                </a:r>
              </a:p>
              <a:p>
                <a:pPr algn="ctr"/>
                <a:r>
                  <a:rPr lang="en-US" sz="2000" dirty="0">
                    <a:latin typeface="Calibri"/>
                  </a:rPr>
                  <a:t>CAM-</a:t>
                </a:r>
                <a:r>
                  <a:rPr lang="en-US" sz="2000" dirty="0" err="1">
                    <a:latin typeface="Calibri"/>
                  </a:rPr>
                  <a:t>chem</a:t>
                </a:r>
                <a:endParaRPr lang="en-US" sz="2000" dirty="0">
                  <a:latin typeface="Calibri"/>
                </a:endParaRPr>
              </a:p>
              <a:p>
                <a:pPr algn="ctr"/>
                <a:r>
                  <a:rPr lang="en-US" sz="2000" dirty="0">
                    <a:latin typeface="Calibri"/>
                  </a:rPr>
                  <a:t>WRF-</a:t>
                </a:r>
                <a:r>
                  <a:rPr lang="en-US" sz="2000" dirty="0" err="1">
                    <a:latin typeface="Calibri"/>
                  </a:rPr>
                  <a:t>Chem</a:t>
                </a:r>
                <a:endParaRPr lang="en-US" sz="2000" dirty="0">
                  <a:latin typeface="Calibri"/>
                </a:endParaRPr>
              </a:p>
            </p:txBody>
          </p:sp>
          <p:sp>
            <p:nvSpPr>
              <p:cNvPr id="7" name="TextBox 6">
                <a:extLst>
                  <a:ext uri="{FF2B5EF4-FFF2-40B4-BE49-F238E27FC236}">
                    <a16:creationId xmlns:a16="http://schemas.microsoft.com/office/drawing/2014/main" id="{9B2A082E-4113-5E48-9E11-05CD03871446}"/>
                  </a:ext>
                </a:extLst>
              </p:cNvPr>
              <p:cNvSpPr txBox="1"/>
              <p:nvPr/>
            </p:nvSpPr>
            <p:spPr>
              <a:xfrm>
                <a:off x="6138458" y="5628743"/>
                <a:ext cx="2106440" cy="1015663"/>
              </a:xfrm>
              <a:prstGeom prst="rect">
                <a:avLst/>
              </a:prstGeom>
              <a:solidFill>
                <a:schemeClr val="accent3">
                  <a:lumMod val="40000"/>
                  <a:lumOff val="60000"/>
                </a:schemeClr>
              </a:solidFill>
            </p:spPr>
            <p:txBody>
              <a:bodyPr wrap="square" rtlCol="0">
                <a:spAutoFit/>
              </a:bodyPr>
              <a:lstStyle/>
              <a:p>
                <a:pPr algn="ctr"/>
                <a:endParaRPr lang="en-US" sz="2000" dirty="0">
                  <a:latin typeface="Calibri"/>
                </a:endParaRPr>
              </a:p>
              <a:p>
                <a:pPr algn="ctr"/>
                <a:r>
                  <a:rPr lang="en-US" sz="2000" dirty="0">
                    <a:latin typeface="Calibri"/>
                  </a:rPr>
                  <a:t>Field Campaigns</a:t>
                </a:r>
              </a:p>
              <a:p>
                <a:pPr algn="ctr"/>
                <a:endParaRPr lang="en-US" sz="2000" dirty="0">
                  <a:latin typeface="Calibri"/>
                </a:endParaRPr>
              </a:p>
            </p:txBody>
          </p:sp>
          <p:sp>
            <p:nvSpPr>
              <p:cNvPr id="8" name="Left-Right Arrow 7">
                <a:extLst>
                  <a:ext uri="{FF2B5EF4-FFF2-40B4-BE49-F238E27FC236}">
                    <a16:creationId xmlns:a16="http://schemas.microsoft.com/office/drawing/2014/main" id="{E73F41F2-C142-D542-B02E-BEA502CCAF29}"/>
                  </a:ext>
                </a:extLst>
              </p:cNvPr>
              <p:cNvSpPr/>
              <p:nvPr/>
            </p:nvSpPr>
            <p:spPr>
              <a:xfrm>
                <a:off x="5582393" y="5963463"/>
                <a:ext cx="556065" cy="298038"/>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 name="Left-Right Arrow 9">
              <a:extLst>
                <a:ext uri="{FF2B5EF4-FFF2-40B4-BE49-F238E27FC236}">
                  <a16:creationId xmlns:a16="http://schemas.microsoft.com/office/drawing/2014/main" id="{97A923D3-CD60-9647-A930-77E14F61F8A3}"/>
                </a:ext>
              </a:extLst>
            </p:cNvPr>
            <p:cNvSpPr/>
            <p:nvPr/>
          </p:nvSpPr>
          <p:spPr>
            <a:xfrm>
              <a:off x="2561491" y="3429000"/>
              <a:ext cx="556065" cy="298038"/>
            </a:xfrm>
            <a:prstGeom prst="leftRight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2" name="Rectangle 11">
            <a:extLst>
              <a:ext uri="{FF2B5EF4-FFF2-40B4-BE49-F238E27FC236}">
                <a16:creationId xmlns:a16="http://schemas.microsoft.com/office/drawing/2014/main" id="{B33F5E02-8C8A-8348-9028-538574E02BB0}"/>
              </a:ext>
            </a:extLst>
          </p:cNvPr>
          <p:cNvSpPr/>
          <p:nvPr/>
        </p:nvSpPr>
        <p:spPr>
          <a:xfrm>
            <a:off x="342901" y="732990"/>
            <a:ext cx="12039600" cy="2277547"/>
          </a:xfrm>
          <a:prstGeom prst="rect">
            <a:avLst/>
          </a:prstGeom>
          <a:noFill/>
          <a:effectLst>
            <a:softEdge rad="152400"/>
          </a:effectLst>
        </p:spPr>
        <p:txBody>
          <a:bodyPr wrap="square">
            <a:spAutoFit/>
          </a:bodyPr>
          <a:lstStyle/>
          <a:p>
            <a:pPr marL="285750" indent="-285750">
              <a:spcAft>
                <a:spcPts val="600"/>
              </a:spcAft>
              <a:buFont typeface="Arial" charset="0"/>
              <a:buChar char="•"/>
            </a:pPr>
            <a:endParaRPr lang="en-US" sz="600" dirty="0">
              <a:latin typeface="Verdana" panose="020B0604030504040204" pitchFamily="34" charset="0"/>
              <a:ea typeface="Verdana" panose="020B0604030504040204" pitchFamily="34" charset="0"/>
              <a:cs typeface="Verdana" panose="020B0604030504040204" pitchFamily="34" charset="0"/>
            </a:endParaRPr>
          </a:p>
          <a:p>
            <a:pPr marL="342900" indent="-342900">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ACOM develops, evaluates and applies process, regional-scale and</a:t>
            </a:r>
            <a:br>
              <a:rPr lang="en-US" sz="2200" dirty="0">
                <a:latin typeface="Verdana" panose="020B0604030504040204" pitchFamily="34" charset="0"/>
                <a:ea typeface="Verdana" panose="020B0604030504040204" pitchFamily="34" charset="0"/>
                <a:cs typeface="Verdana" panose="020B0604030504040204" pitchFamily="34" charset="0"/>
              </a:rPr>
            </a:br>
            <a:r>
              <a:rPr lang="en-US" sz="2200" dirty="0">
                <a:latin typeface="Verdana" panose="020B0604030504040204" pitchFamily="34" charset="0"/>
                <a:ea typeface="Verdana" panose="020B0604030504040204" pitchFamily="34" charset="0"/>
                <a:cs typeface="Verdana" panose="020B0604030504040204" pitchFamily="34" charset="0"/>
              </a:rPr>
              <a:t>global-scale models that represent our understanding of the couplings</a:t>
            </a:r>
            <a:br>
              <a:rPr lang="en-US" sz="2200" dirty="0">
                <a:latin typeface="Verdana" panose="020B0604030504040204" pitchFamily="34" charset="0"/>
                <a:ea typeface="Verdana" panose="020B0604030504040204" pitchFamily="34" charset="0"/>
                <a:cs typeface="Verdana" panose="020B0604030504040204" pitchFamily="34" charset="0"/>
              </a:rPr>
            </a:br>
            <a:r>
              <a:rPr lang="en-US" sz="2200" dirty="0">
                <a:latin typeface="Verdana" panose="020B0604030504040204" pitchFamily="34" charset="0"/>
                <a:ea typeface="Verdana" panose="020B0604030504040204" pitchFamily="34" charset="0"/>
                <a:cs typeface="Verdana" panose="020B0604030504040204" pitchFamily="34" charset="0"/>
              </a:rPr>
              <a:t>between atmospheric chemistry and the different Earth system components</a:t>
            </a:r>
          </a:p>
          <a:p>
            <a:pPr marL="342900" indent="-342900">
              <a:spcBef>
                <a:spcPts val="600"/>
              </a:spcBef>
              <a:spcAft>
                <a:spcPts val="600"/>
              </a:spcAft>
              <a:buFont typeface="Arial" panose="020B0604020202020204" pitchFamily="34" charset="0"/>
              <a:buChar char="•"/>
            </a:pPr>
            <a:r>
              <a:rPr lang="en-US" sz="2200" dirty="0">
                <a:latin typeface="Verdana" panose="020B0604030504040204" pitchFamily="34" charset="0"/>
                <a:ea typeface="Verdana" panose="020B0604030504040204" pitchFamily="34" charset="0"/>
                <a:cs typeface="Verdana" panose="020B0604030504040204" pitchFamily="34" charset="0"/>
              </a:rPr>
              <a:t>Evaluated through comparison and integration with observations and</a:t>
            </a:r>
            <a:br>
              <a:rPr lang="en-US" sz="2200" dirty="0">
                <a:latin typeface="Verdana" panose="020B0604030504040204" pitchFamily="34" charset="0"/>
                <a:ea typeface="Verdana" panose="020B0604030504040204" pitchFamily="34" charset="0"/>
                <a:cs typeface="Verdana" panose="020B0604030504040204" pitchFamily="34" charset="0"/>
              </a:rPr>
            </a:br>
            <a:r>
              <a:rPr lang="en-US" sz="2200" dirty="0">
                <a:latin typeface="Verdana" panose="020B0604030504040204" pitchFamily="34" charset="0"/>
                <a:ea typeface="Verdana" panose="020B0604030504040204" pitchFamily="34" charset="0"/>
                <a:cs typeface="Verdana" panose="020B0604030504040204" pitchFamily="34" charset="0"/>
              </a:rPr>
              <a:t>community </a:t>
            </a:r>
            <a:r>
              <a:rPr lang="en-US" sz="2200" dirty="0" err="1">
                <a:latin typeface="Verdana" panose="020B0604030504040204" pitchFamily="34" charset="0"/>
                <a:ea typeface="Verdana" panose="020B0604030504040204" pitchFamily="34" charset="0"/>
                <a:cs typeface="Verdana" panose="020B0604030504040204" pitchFamily="34" charset="0"/>
              </a:rPr>
              <a:t>intercomparisons</a:t>
            </a:r>
            <a:endParaRPr lang="en-US" sz="2200" dirty="0">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Arial" charset="0"/>
              <a:buChar char="•"/>
            </a:pPr>
            <a:endParaRPr lang="en-US" sz="600" dirty="0">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a:extLst>
              <a:ext uri="{FF2B5EF4-FFF2-40B4-BE49-F238E27FC236}">
                <a16:creationId xmlns:a16="http://schemas.microsoft.com/office/drawing/2014/main" id="{FB609EA6-1D7F-744C-84DF-EB95CC4E387E}"/>
              </a:ext>
            </a:extLst>
          </p:cNvPr>
          <p:cNvGrpSpPr/>
          <p:nvPr/>
        </p:nvGrpSpPr>
        <p:grpSpPr>
          <a:xfrm>
            <a:off x="6096000" y="4268392"/>
            <a:ext cx="3986086" cy="1570382"/>
            <a:chOff x="6645759" y="4417264"/>
            <a:chExt cx="3986086" cy="1570382"/>
          </a:xfrm>
        </p:grpSpPr>
        <p:sp>
          <p:nvSpPr>
            <p:cNvPr id="13" name="Right Brace 12">
              <a:extLst>
                <a:ext uri="{FF2B5EF4-FFF2-40B4-BE49-F238E27FC236}">
                  <a16:creationId xmlns:a16="http://schemas.microsoft.com/office/drawing/2014/main" id="{8D01E164-930B-B64D-AC48-1D0928A69B98}"/>
                </a:ext>
              </a:extLst>
            </p:cNvPr>
            <p:cNvSpPr/>
            <p:nvPr/>
          </p:nvSpPr>
          <p:spPr>
            <a:xfrm>
              <a:off x="6645759" y="4417264"/>
              <a:ext cx="626166" cy="1570382"/>
            </a:xfrm>
            <a:prstGeom prst="rightBrace">
              <a:avLst>
                <a:gd name="adj1" fmla="val 31128"/>
                <a:gd name="adj2" fmla="val 5063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AA2413A-F72A-9D44-8DC0-50235292621E}"/>
                </a:ext>
              </a:extLst>
            </p:cNvPr>
            <p:cNvSpPr txBox="1"/>
            <p:nvPr/>
          </p:nvSpPr>
          <p:spPr>
            <a:xfrm>
              <a:off x="7319720" y="4740790"/>
              <a:ext cx="3312125" cy="923330"/>
            </a:xfrm>
            <a:prstGeom prst="rect">
              <a:avLst/>
            </a:prstGeom>
            <a:noFill/>
          </p:spPr>
          <p:txBody>
            <a:bodyPr wrap="none" rtlCol="0">
              <a:spAutoFit/>
            </a:bodyPr>
            <a:lstStyle/>
            <a:p>
              <a:r>
                <a:rPr lang="en-US" sz="5400" b="1" cap="small" dirty="0">
                  <a:solidFill>
                    <a:schemeClr val="tx2"/>
                  </a:solidFill>
                  <a:latin typeface="Verdana" panose="020B0604030504040204" pitchFamily="34" charset="0"/>
                  <a:ea typeface="Verdana" panose="020B0604030504040204" pitchFamily="34" charset="0"/>
                  <a:cs typeface="Verdana" panose="020B0604030504040204" pitchFamily="34" charset="0"/>
                </a:rPr>
                <a:t>MUSICA</a:t>
              </a:r>
            </a:p>
          </p:txBody>
        </p:sp>
      </p:grpSp>
    </p:spTree>
    <p:extLst>
      <p:ext uri="{BB962C8B-B14F-4D97-AF65-F5344CB8AC3E}">
        <p14:creationId xmlns:p14="http://schemas.microsoft.com/office/powerpoint/2010/main" val="526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C974C8-5BD1-8F41-9B2D-6EB6B125E035}"/>
              </a:ext>
            </a:extLst>
          </p:cNvPr>
          <p:cNvSpPr txBox="1"/>
          <p:nvPr/>
        </p:nvSpPr>
        <p:spPr>
          <a:xfrm>
            <a:off x="221726" y="3129277"/>
            <a:ext cx="8811438" cy="707886"/>
          </a:xfrm>
          <a:prstGeom prst="rect">
            <a:avLst/>
          </a:prstGeom>
          <a:noFill/>
          <a:ln>
            <a:solidFill>
              <a:srgbClr val="002060"/>
            </a:solidFill>
          </a:ln>
        </p:spPr>
        <p:txBody>
          <a:bodyPr wrap="square" rtlCol="0">
            <a:spAutoFit/>
          </a:bodyPr>
          <a:lstStyle/>
          <a:p>
            <a:r>
              <a:rPr lang="en-US" sz="2000" dirty="0"/>
              <a:t>Methane emissions from fires, identified using MOPITT, have been decreasing since the early 2000s due to a global decrease in tropical fires. (Worden et al., 2018)</a:t>
            </a:r>
          </a:p>
        </p:txBody>
      </p:sp>
      <p:sp>
        <p:nvSpPr>
          <p:cNvPr id="8" name="TextBox 7">
            <a:extLst>
              <a:ext uri="{FF2B5EF4-FFF2-40B4-BE49-F238E27FC236}">
                <a16:creationId xmlns:a16="http://schemas.microsoft.com/office/drawing/2014/main" id="{136D56BD-E113-0142-8A69-3C930178A7E3}"/>
              </a:ext>
            </a:extLst>
          </p:cNvPr>
          <p:cNvSpPr txBox="1"/>
          <p:nvPr/>
        </p:nvSpPr>
        <p:spPr>
          <a:xfrm>
            <a:off x="147672" y="802689"/>
            <a:ext cx="10535339" cy="707886"/>
          </a:xfrm>
          <a:prstGeom prst="rect">
            <a:avLst/>
          </a:prstGeom>
          <a:noFill/>
        </p:spPr>
        <p:txBody>
          <a:bodyPr wrap="square" rtlCol="0">
            <a:spAutoFit/>
          </a:bodyPr>
          <a:lstStyle/>
          <a:p>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MOPITT CO used in studies to estimate changes in methane lifetime</a:t>
            </a:r>
            <a:b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and to explain conflicting trends in observed methane trend</a:t>
            </a:r>
          </a:p>
        </p:txBody>
      </p:sp>
      <p:grpSp>
        <p:nvGrpSpPr>
          <p:cNvPr id="9" name="Group 8">
            <a:extLst>
              <a:ext uri="{FF2B5EF4-FFF2-40B4-BE49-F238E27FC236}">
                <a16:creationId xmlns:a16="http://schemas.microsoft.com/office/drawing/2014/main" id="{61386826-B9DC-9943-9CB8-AF57761AB145}"/>
              </a:ext>
            </a:extLst>
          </p:cNvPr>
          <p:cNvGrpSpPr/>
          <p:nvPr/>
        </p:nvGrpSpPr>
        <p:grpSpPr>
          <a:xfrm>
            <a:off x="382367" y="4020507"/>
            <a:ext cx="11449415" cy="1987877"/>
            <a:chOff x="472448" y="3638528"/>
            <a:chExt cx="11449415" cy="1987877"/>
          </a:xfrm>
        </p:grpSpPr>
        <p:grpSp>
          <p:nvGrpSpPr>
            <p:cNvPr id="10" name="Group 9">
              <a:extLst>
                <a:ext uri="{FF2B5EF4-FFF2-40B4-BE49-F238E27FC236}">
                  <a16:creationId xmlns:a16="http://schemas.microsoft.com/office/drawing/2014/main" id="{98BCB43E-C727-F543-A69B-6AE0132EDC78}"/>
                </a:ext>
              </a:extLst>
            </p:cNvPr>
            <p:cNvGrpSpPr/>
            <p:nvPr/>
          </p:nvGrpSpPr>
          <p:grpSpPr>
            <a:xfrm>
              <a:off x="4067743" y="3638528"/>
              <a:ext cx="2875360" cy="1955944"/>
              <a:chOff x="1324543" y="1578742"/>
              <a:chExt cx="2875360" cy="1955944"/>
            </a:xfrm>
          </p:grpSpPr>
          <p:pic>
            <p:nvPicPr>
              <p:cNvPr id="19" name="Picture 18">
                <a:extLst>
                  <a:ext uri="{FF2B5EF4-FFF2-40B4-BE49-F238E27FC236}">
                    <a16:creationId xmlns:a16="http://schemas.microsoft.com/office/drawing/2014/main" id="{F67979CD-D62B-A740-BF04-3C36532B3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543" y="1578742"/>
                <a:ext cx="2875360" cy="1955944"/>
              </a:xfrm>
              <a:prstGeom prst="rect">
                <a:avLst/>
              </a:prstGeom>
            </p:spPr>
          </p:pic>
          <p:sp>
            <p:nvSpPr>
              <p:cNvPr id="20" name="TextBox 19">
                <a:extLst>
                  <a:ext uri="{FF2B5EF4-FFF2-40B4-BE49-F238E27FC236}">
                    <a16:creationId xmlns:a16="http://schemas.microsoft.com/office/drawing/2014/main" id="{A28DA1DE-51D8-5F45-969D-8C0CA1A607F1}"/>
                  </a:ext>
                </a:extLst>
              </p:cNvPr>
              <p:cNvSpPr txBox="1"/>
              <p:nvPr/>
            </p:nvSpPr>
            <p:spPr>
              <a:xfrm>
                <a:off x="1540066" y="2730962"/>
                <a:ext cx="2590561" cy="707886"/>
              </a:xfrm>
              <a:prstGeom prst="rect">
                <a:avLst/>
              </a:prstGeom>
              <a:solidFill>
                <a:schemeClr val="bg1"/>
              </a:solidFill>
            </p:spPr>
            <p:txBody>
              <a:bodyPr wrap="square" rtlCol="0">
                <a:spAutoFit/>
              </a:bodyPr>
              <a:lstStyle/>
              <a:p>
                <a:r>
                  <a:rPr lang="en-US" sz="2000" dirty="0"/>
                  <a:t>Wetlands CH</a:t>
                </a:r>
                <a:r>
                  <a:rPr lang="en-US" sz="2000" baseline="-25000" dirty="0"/>
                  <a:t>4</a:t>
                </a:r>
                <a:r>
                  <a:rPr lang="en-US" sz="2000" dirty="0"/>
                  <a:t> </a:t>
                </a:r>
                <a:r>
                  <a:rPr lang="en-US" sz="2000" b="1" dirty="0"/>
                  <a:t>increase </a:t>
                </a:r>
              </a:p>
              <a:p>
                <a:r>
                  <a:rPr lang="en-US" sz="2000" dirty="0"/>
                  <a:t>~</a:t>
                </a:r>
                <a:r>
                  <a:rPr lang="en-US" sz="2000" b="1" dirty="0"/>
                  <a:t>12 </a:t>
                </a:r>
                <a:r>
                  <a:rPr lang="en-US" sz="2000" b="1" dirty="0" err="1"/>
                  <a:t>Tg</a:t>
                </a:r>
                <a:r>
                  <a:rPr lang="en-US" sz="2000" b="1" dirty="0"/>
                  <a:t>/</a:t>
                </a:r>
                <a:r>
                  <a:rPr lang="en-US" sz="2000" b="1" dirty="0" err="1"/>
                  <a:t>yr</a:t>
                </a:r>
                <a:endParaRPr lang="en-US" sz="2000" b="1" dirty="0"/>
              </a:p>
            </p:txBody>
          </p:sp>
        </p:grpSp>
        <p:grpSp>
          <p:nvGrpSpPr>
            <p:cNvPr id="11" name="Group 10">
              <a:extLst>
                <a:ext uri="{FF2B5EF4-FFF2-40B4-BE49-F238E27FC236}">
                  <a16:creationId xmlns:a16="http://schemas.microsoft.com/office/drawing/2014/main" id="{D875C917-E90E-5840-863D-AE5561AE033D}"/>
                </a:ext>
              </a:extLst>
            </p:cNvPr>
            <p:cNvGrpSpPr/>
            <p:nvPr/>
          </p:nvGrpSpPr>
          <p:grpSpPr>
            <a:xfrm>
              <a:off x="472448" y="3656917"/>
              <a:ext cx="2971395" cy="1927659"/>
              <a:chOff x="5664341" y="3656917"/>
              <a:chExt cx="3207821" cy="1927659"/>
            </a:xfrm>
          </p:grpSpPr>
          <p:pic>
            <p:nvPicPr>
              <p:cNvPr id="17" name="Picture 16">
                <a:extLst>
                  <a:ext uri="{FF2B5EF4-FFF2-40B4-BE49-F238E27FC236}">
                    <a16:creationId xmlns:a16="http://schemas.microsoft.com/office/drawing/2014/main" id="{92B75FBC-D1B1-8A46-B9AC-081D2CF0250B}"/>
                  </a:ext>
                </a:extLst>
              </p:cNvPr>
              <p:cNvPicPr>
                <a:picLocks noChangeAspect="1"/>
              </p:cNvPicPr>
              <p:nvPr/>
            </p:nvPicPr>
            <p:blipFill rotWithShape="1">
              <a:blip r:embed="rId3">
                <a:extLst>
                  <a:ext uri="{28A0092B-C50C-407E-A947-70E740481C1C}">
                    <a14:useLocalDpi xmlns:a14="http://schemas.microsoft.com/office/drawing/2010/main" val="0"/>
                  </a:ext>
                </a:extLst>
              </a:blip>
              <a:srcRect l="37913" t="24798" r="1433" b="26604"/>
              <a:stretch/>
            </p:blipFill>
            <p:spPr>
              <a:xfrm>
                <a:off x="5664341" y="3656917"/>
                <a:ext cx="3207821" cy="1927659"/>
              </a:xfrm>
              <a:prstGeom prst="rect">
                <a:avLst/>
              </a:prstGeom>
            </p:spPr>
          </p:pic>
          <p:sp>
            <p:nvSpPr>
              <p:cNvPr id="18" name="TextBox 17">
                <a:extLst>
                  <a:ext uri="{FF2B5EF4-FFF2-40B4-BE49-F238E27FC236}">
                    <a16:creationId xmlns:a16="http://schemas.microsoft.com/office/drawing/2014/main" id="{FE3F40C4-9DC8-104D-8D18-573C74679821}"/>
                  </a:ext>
                </a:extLst>
              </p:cNvPr>
              <p:cNvSpPr txBox="1"/>
              <p:nvPr/>
            </p:nvSpPr>
            <p:spPr>
              <a:xfrm>
                <a:off x="5746224" y="3792279"/>
                <a:ext cx="2399461" cy="1015663"/>
              </a:xfrm>
              <a:prstGeom prst="rect">
                <a:avLst/>
              </a:prstGeom>
              <a:solidFill>
                <a:schemeClr val="bg1"/>
              </a:solidFill>
            </p:spPr>
            <p:txBody>
              <a:bodyPr wrap="square" rtlCol="0">
                <a:spAutoFit/>
              </a:bodyPr>
              <a:lstStyle/>
              <a:p>
                <a:r>
                  <a:rPr lang="en-US" sz="2000" dirty="0"/>
                  <a:t>Fossil fuel CH</a:t>
                </a:r>
                <a:r>
                  <a:rPr lang="en-US" sz="2000" baseline="-25000" dirty="0"/>
                  <a:t>4</a:t>
                </a:r>
                <a:r>
                  <a:rPr lang="en-US" sz="2000" dirty="0"/>
                  <a:t> estimated </a:t>
                </a:r>
                <a:r>
                  <a:rPr lang="en-US" sz="2000" b="1" dirty="0"/>
                  <a:t>increase</a:t>
                </a:r>
              </a:p>
              <a:p>
                <a:r>
                  <a:rPr lang="en-US" sz="2000" dirty="0"/>
                  <a:t> ~</a:t>
                </a:r>
                <a:r>
                  <a:rPr lang="en-US" sz="2000" b="1" dirty="0"/>
                  <a:t>17 </a:t>
                </a:r>
                <a:r>
                  <a:rPr lang="en-US" sz="2000" b="1" dirty="0" err="1"/>
                  <a:t>Tg</a:t>
                </a:r>
                <a:r>
                  <a:rPr lang="en-US" sz="2000" b="1" dirty="0"/>
                  <a:t>/</a:t>
                </a:r>
                <a:r>
                  <a:rPr lang="en-US" sz="2000" b="1" dirty="0" err="1"/>
                  <a:t>yr</a:t>
                </a:r>
                <a:endParaRPr lang="en-US" sz="2000" b="1" dirty="0"/>
              </a:p>
            </p:txBody>
          </p:sp>
        </p:grpSp>
        <p:sp>
          <p:nvSpPr>
            <p:cNvPr id="12" name="TextBox 11">
              <a:extLst>
                <a:ext uri="{FF2B5EF4-FFF2-40B4-BE49-F238E27FC236}">
                  <a16:creationId xmlns:a16="http://schemas.microsoft.com/office/drawing/2014/main" id="{44836F88-B06B-2A41-AC2F-BF6C7104CD05}"/>
                </a:ext>
              </a:extLst>
            </p:cNvPr>
            <p:cNvSpPr txBox="1"/>
            <p:nvPr/>
          </p:nvSpPr>
          <p:spPr>
            <a:xfrm>
              <a:off x="7035265" y="4039617"/>
              <a:ext cx="1907869" cy="1200329"/>
            </a:xfrm>
            <a:prstGeom prst="rect">
              <a:avLst/>
            </a:prstGeom>
            <a:noFill/>
          </p:spPr>
          <p:txBody>
            <a:bodyPr wrap="square" rtlCol="0">
              <a:spAutoFit/>
            </a:bodyPr>
            <a:lstStyle/>
            <a:p>
              <a:r>
                <a:rPr lang="en-US" sz="2400" b="1" dirty="0"/>
                <a:t>&gt; 25 </a:t>
              </a:r>
              <a:r>
                <a:rPr lang="en-US" sz="2400" b="1" dirty="0" err="1"/>
                <a:t>Tg</a:t>
              </a:r>
              <a:r>
                <a:rPr lang="en-US" sz="2400" b="1" dirty="0"/>
                <a:t>/</a:t>
              </a:r>
              <a:r>
                <a:rPr lang="en-US" sz="2400" b="1" dirty="0" err="1"/>
                <a:t>yr</a:t>
              </a:r>
              <a:endParaRPr lang="en-US" sz="2400" b="1" dirty="0"/>
            </a:p>
            <a:p>
              <a:r>
                <a:rPr lang="en-US" sz="2400" dirty="0"/>
                <a:t>observed</a:t>
              </a:r>
            </a:p>
            <a:p>
              <a:r>
                <a:rPr lang="en-US" sz="2400" dirty="0"/>
                <a:t>CH</a:t>
              </a:r>
              <a:r>
                <a:rPr lang="en-US" sz="2400" baseline="-25000" dirty="0"/>
                <a:t>4 </a:t>
              </a:r>
              <a:r>
                <a:rPr lang="en-US" sz="2400" dirty="0"/>
                <a:t>increase</a:t>
              </a:r>
            </a:p>
          </p:txBody>
        </p:sp>
        <p:grpSp>
          <p:nvGrpSpPr>
            <p:cNvPr id="13" name="Group 12">
              <a:extLst>
                <a:ext uri="{FF2B5EF4-FFF2-40B4-BE49-F238E27FC236}">
                  <a16:creationId xmlns:a16="http://schemas.microsoft.com/office/drawing/2014/main" id="{F72D8B4F-DF4D-364F-82BF-C3FB85158A0E}"/>
                </a:ext>
              </a:extLst>
            </p:cNvPr>
            <p:cNvGrpSpPr/>
            <p:nvPr/>
          </p:nvGrpSpPr>
          <p:grpSpPr>
            <a:xfrm>
              <a:off x="8811491" y="3695008"/>
              <a:ext cx="3110372" cy="1931397"/>
              <a:chOff x="8668988" y="1367445"/>
              <a:chExt cx="3110372" cy="1931397"/>
            </a:xfrm>
          </p:grpSpPr>
          <p:pic>
            <p:nvPicPr>
              <p:cNvPr id="15" name="Picture 14">
                <a:extLst>
                  <a:ext uri="{FF2B5EF4-FFF2-40B4-BE49-F238E27FC236}">
                    <a16:creationId xmlns:a16="http://schemas.microsoft.com/office/drawing/2014/main" id="{D7516CE2-9559-CD4F-9E67-03CA59E10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8988" y="1367445"/>
                <a:ext cx="3110372" cy="1931397"/>
              </a:xfrm>
              <a:prstGeom prst="rect">
                <a:avLst/>
              </a:prstGeom>
            </p:spPr>
          </p:pic>
          <p:sp>
            <p:nvSpPr>
              <p:cNvPr id="16" name="TextBox 15">
                <a:extLst>
                  <a:ext uri="{FF2B5EF4-FFF2-40B4-BE49-F238E27FC236}">
                    <a16:creationId xmlns:a16="http://schemas.microsoft.com/office/drawing/2014/main" id="{7DEA32EC-21DB-0A45-B920-218F0FA82E9A}"/>
                  </a:ext>
                </a:extLst>
              </p:cNvPr>
              <p:cNvSpPr txBox="1"/>
              <p:nvPr/>
            </p:nvSpPr>
            <p:spPr>
              <a:xfrm>
                <a:off x="9072747" y="2206925"/>
                <a:ext cx="2565071" cy="1015663"/>
              </a:xfrm>
              <a:prstGeom prst="rect">
                <a:avLst/>
              </a:prstGeom>
              <a:solidFill>
                <a:schemeClr val="bg1"/>
              </a:solidFill>
            </p:spPr>
            <p:txBody>
              <a:bodyPr wrap="square" rtlCol="0">
                <a:spAutoFit/>
              </a:bodyPr>
              <a:lstStyle/>
              <a:p>
                <a:r>
                  <a:rPr lang="en-US" sz="2000" dirty="0"/>
                  <a:t>New finding: Biomass burning CH</a:t>
                </a:r>
                <a:r>
                  <a:rPr lang="en-US" sz="2000" baseline="-25000" dirty="0"/>
                  <a:t>4</a:t>
                </a:r>
                <a:r>
                  <a:rPr lang="en-US" sz="2000" dirty="0"/>
                  <a:t> </a:t>
                </a:r>
                <a:r>
                  <a:rPr lang="en-US" sz="2000" b="1" dirty="0"/>
                  <a:t>decrease </a:t>
                </a:r>
                <a:r>
                  <a:rPr lang="en-US" sz="2000" dirty="0"/>
                  <a:t>~</a:t>
                </a:r>
                <a:r>
                  <a:rPr lang="en-US" sz="2000" b="1" dirty="0"/>
                  <a:t>4 </a:t>
                </a:r>
                <a:r>
                  <a:rPr lang="en-US" sz="2000" b="1" dirty="0" err="1"/>
                  <a:t>Tg</a:t>
                </a:r>
                <a:r>
                  <a:rPr lang="en-US" sz="2000" b="1" dirty="0"/>
                  <a:t>/year</a:t>
                </a:r>
              </a:p>
            </p:txBody>
          </p:sp>
        </p:grpSp>
        <p:sp>
          <p:nvSpPr>
            <p:cNvPr id="14" name="TextBox 13">
              <a:extLst>
                <a:ext uri="{FF2B5EF4-FFF2-40B4-BE49-F238E27FC236}">
                  <a16:creationId xmlns:a16="http://schemas.microsoft.com/office/drawing/2014/main" id="{F8B1A94E-69F9-A041-B064-F1418663230D}"/>
                </a:ext>
              </a:extLst>
            </p:cNvPr>
            <p:cNvSpPr txBox="1"/>
            <p:nvPr/>
          </p:nvSpPr>
          <p:spPr>
            <a:xfrm>
              <a:off x="3510271" y="4233586"/>
              <a:ext cx="365037" cy="646331"/>
            </a:xfrm>
            <a:prstGeom prst="rect">
              <a:avLst/>
            </a:prstGeom>
            <a:noFill/>
          </p:spPr>
          <p:txBody>
            <a:bodyPr wrap="square" rtlCol="0">
              <a:spAutoFit/>
            </a:bodyPr>
            <a:lstStyle/>
            <a:p>
              <a:r>
                <a:rPr lang="en-US" sz="3600" dirty="0"/>
                <a:t>+</a:t>
              </a:r>
            </a:p>
          </p:txBody>
        </p:sp>
      </p:grpSp>
      <p:sp>
        <p:nvSpPr>
          <p:cNvPr id="21" name="TextBox 20">
            <a:extLst>
              <a:ext uri="{FF2B5EF4-FFF2-40B4-BE49-F238E27FC236}">
                <a16:creationId xmlns:a16="http://schemas.microsoft.com/office/drawing/2014/main" id="{DE3EC7F6-5030-9043-9F3F-0AA31CC8058F}"/>
              </a:ext>
            </a:extLst>
          </p:cNvPr>
          <p:cNvSpPr txBox="1"/>
          <p:nvPr/>
        </p:nvSpPr>
        <p:spPr>
          <a:xfrm>
            <a:off x="235527" y="1648803"/>
            <a:ext cx="8700656" cy="1323439"/>
          </a:xfrm>
          <a:prstGeom prst="rect">
            <a:avLst/>
          </a:prstGeom>
          <a:noFill/>
          <a:ln>
            <a:solidFill>
              <a:srgbClr val="002060"/>
            </a:solidFill>
          </a:ln>
        </p:spPr>
        <p:txBody>
          <a:bodyPr wrap="square" rtlCol="0">
            <a:spAutoFit/>
          </a:bodyPr>
          <a:lstStyle/>
          <a:p>
            <a:r>
              <a:rPr lang="en-US" sz="2000" dirty="0"/>
              <a:t>After assimilating MOPITT data, CAM-</a:t>
            </a:r>
            <a:r>
              <a:rPr lang="en-US" sz="2000" dirty="0" err="1"/>
              <a:t>Chem</a:t>
            </a:r>
            <a:r>
              <a:rPr lang="en-US" sz="2000" dirty="0"/>
              <a:t> results show that decreasing concentrations of CO over the last decade (from decreases in both anthropogenic and biomass burning emissions) correspond to an 8% decrease in methane lifetime through interactions with OH.  (</a:t>
            </a:r>
            <a:r>
              <a:rPr lang="en-US" sz="2000" dirty="0" err="1"/>
              <a:t>Gaubert</a:t>
            </a:r>
            <a:r>
              <a:rPr lang="en-US" sz="2000" dirty="0"/>
              <a:t> et al., GRL 2017)</a:t>
            </a:r>
          </a:p>
        </p:txBody>
      </p:sp>
      <p:pic>
        <p:nvPicPr>
          <p:cNvPr id="22" name="Picture 21">
            <a:extLst>
              <a:ext uri="{FF2B5EF4-FFF2-40B4-BE49-F238E27FC236}">
                <a16:creationId xmlns:a16="http://schemas.microsoft.com/office/drawing/2014/main" id="{0C61107E-DE0B-EF4D-9CCD-678AC9175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3151" y="1174474"/>
            <a:ext cx="3088849" cy="2916886"/>
          </a:xfrm>
          <a:prstGeom prst="rect">
            <a:avLst/>
          </a:prstGeom>
        </p:spPr>
      </p:pic>
      <p:pic>
        <p:nvPicPr>
          <p:cNvPr id="23" name="Picture 22">
            <a:extLst>
              <a:ext uri="{FF2B5EF4-FFF2-40B4-BE49-F238E27FC236}">
                <a16:creationId xmlns:a16="http://schemas.microsoft.com/office/drawing/2014/main" id="{6A2FA256-94A7-6B45-ACBC-4DFB04B33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0291" y="1162579"/>
            <a:ext cx="1801709" cy="828004"/>
          </a:xfrm>
          <a:prstGeom prst="rect">
            <a:avLst/>
          </a:prstGeom>
          <a:ln>
            <a:solidFill>
              <a:schemeClr val="tx1"/>
            </a:solidFill>
          </a:ln>
        </p:spPr>
      </p:pic>
      <p:sp>
        <p:nvSpPr>
          <p:cNvPr id="24" name="Shape 170">
            <a:extLst>
              <a:ext uri="{FF2B5EF4-FFF2-40B4-BE49-F238E27FC236}">
                <a16:creationId xmlns:a16="http://schemas.microsoft.com/office/drawing/2014/main" id="{809A9380-60DA-4440-881A-1A821780C9D7}"/>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Recent Accomplishments – Satellite Data</a:t>
            </a:r>
            <a:endParaRPr dirty="0"/>
          </a:p>
        </p:txBody>
      </p:sp>
    </p:spTree>
    <p:extLst>
      <p:ext uri="{BB962C8B-B14F-4D97-AF65-F5344CB8AC3E}">
        <p14:creationId xmlns:p14="http://schemas.microsoft.com/office/powerpoint/2010/main" val="41504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6796D-B117-8F4E-B2EC-46BDD9CDF60D}"/>
              </a:ext>
            </a:extLst>
          </p:cNvPr>
          <p:cNvSpPr txBox="1"/>
          <p:nvPr/>
        </p:nvSpPr>
        <p:spPr>
          <a:xfrm>
            <a:off x="903316" y="5501847"/>
            <a:ext cx="4605943" cy="523220"/>
          </a:xfrm>
          <a:prstGeom prst="rect">
            <a:avLst/>
          </a:prstGeom>
          <a:noFill/>
        </p:spPr>
        <p:txBody>
          <a:bodyPr wrap="square" rtlCol="0">
            <a:spAutoFit/>
          </a:bodyPr>
          <a:lstStyle/>
          <a:p>
            <a:r>
              <a:rPr lang="en-US" sz="1400" dirty="0"/>
              <a:t>WMO 2018 Ozone Assessment, Chapter 6, Figure 6-A1</a:t>
            </a:r>
          </a:p>
          <a:p>
            <a:r>
              <a:rPr lang="en-US" sz="1400" dirty="0"/>
              <a:t>(based on </a:t>
            </a:r>
            <a:r>
              <a:rPr lang="en-US" sz="1400" i="1" dirty="0" err="1"/>
              <a:t>Tilmes</a:t>
            </a:r>
            <a:r>
              <a:rPr lang="en-US" sz="1400" i="1" dirty="0"/>
              <a:t> et al., 2018a</a:t>
            </a:r>
            <a:r>
              <a:rPr lang="en-US" sz="1400" dirty="0"/>
              <a:t>)</a:t>
            </a:r>
          </a:p>
        </p:txBody>
      </p:sp>
      <p:pic>
        <p:nvPicPr>
          <p:cNvPr id="4" name="Picture 3">
            <a:extLst>
              <a:ext uri="{FF2B5EF4-FFF2-40B4-BE49-F238E27FC236}">
                <a16:creationId xmlns:a16="http://schemas.microsoft.com/office/drawing/2014/main" id="{42C295E5-F988-584C-B324-C3257096FDA3}"/>
              </a:ext>
            </a:extLst>
          </p:cNvPr>
          <p:cNvPicPr>
            <a:picLocks noChangeAspect="1"/>
          </p:cNvPicPr>
          <p:nvPr/>
        </p:nvPicPr>
        <p:blipFill>
          <a:blip r:embed="rId3"/>
          <a:stretch>
            <a:fillRect/>
          </a:stretch>
        </p:blipFill>
        <p:spPr>
          <a:xfrm>
            <a:off x="109344" y="980049"/>
            <a:ext cx="5923848" cy="4521798"/>
          </a:xfrm>
          <a:prstGeom prst="rect">
            <a:avLst/>
          </a:prstGeom>
        </p:spPr>
      </p:pic>
      <p:pic>
        <p:nvPicPr>
          <p:cNvPr id="5" name="Picture 4">
            <a:extLst>
              <a:ext uri="{FF2B5EF4-FFF2-40B4-BE49-F238E27FC236}">
                <a16:creationId xmlns:a16="http://schemas.microsoft.com/office/drawing/2014/main" id="{C150B915-F42C-E64C-9562-E990FFC6E784}"/>
              </a:ext>
            </a:extLst>
          </p:cNvPr>
          <p:cNvPicPr>
            <a:picLocks noChangeAspect="1"/>
          </p:cNvPicPr>
          <p:nvPr/>
        </p:nvPicPr>
        <p:blipFill>
          <a:blip r:embed="rId4"/>
          <a:stretch>
            <a:fillRect/>
          </a:stretch>
        </p:blipFill>
        <p:spPr>
          <a:xfrm>
            <a:off x="6408340" y="1429277"/>
            <a:ext cx="3302399" cy="2728677"/>
          </a:xfrm>
          <a:prstGeom prst="rect">
            <a:avLst/>
          </a:prstGeom>
        </p:spPr>
      </p:pic>
      <p:pic>
        <p:nvPicPr>
          <p:cNvPr id="6" name="Picture 5">
            <a:extLst>
              <a:ext uri="{FF2B5EF4-FFF2-40B4-BE49-F238E27FC236}">
                <a16:creationId xmlns:a16="http://schemas.microsoft.com/office/drawing/2014/main" id="{7BBB5E26-6F07-204E-83A7-925B7D2D88C5}"/>
              </a:ext>
            </a:extLst>
          </p:cNvPr>
          <p:cNvPicPr>
            <a:picLocks noChangeAspect="1"/>
          </p:cNvPicPr>
          <p:nvPr/>
        </p:nvPicPr>
        <p:blipFill>
          <a:blip r:embed="rId5"/>
          <a:stretch>
            <a:fillRect/>
          </a:stretch>
        </p:blipFill>
        <p:spPr>
          <a:xfrm>
            <a:off x="9852703" y="1799042"/>
            <a:ext cx="1692751" cy="987438"/>
          </a:xfrm>
          <a:prstGeom prst="rect">
            <a:avLst/>
          </a:prstGeom>
        </p:spPr>
      </p:pic>
      <p:sp>
        <p:nvSpPr>
          <p:cNvPr id="7" name="TextBox 6">
            <a:extLst>
              <a:ext uri="{FF2B5EF4-FFF2-40B4-BE49-F238E27FC236}">
                <a16:creationId xmlns:a16="http://schemas.microsoft.com/office/drawing/2014/main" id="{B259F3A0-FE64-3F44-BE66-D1FE937B898E}"/>
              </a:ext>
            </a:extLst>
          </p:cNvPr>
          <p:cNvSpPr txBox="1"/>
          <p:nvPr/>
        </p:nvSpPr>
        <p:spPr>
          <a:xfrm>
            <a:off x="9710739" y="3465746"/>
            <a:ext cx="2015808" cy="338554"/>
          </a:xfrm>
          <a:prstGeom prst="rect">
            <a:avLst/>
          </a:prstGeom>
          <a:noFill/>
        </p:spPr>
        <p:txBody>
          <a:bodyPr wrap="none" rtlCol="0">
            <a:spAutoFit/>
          </a:bodyPr>
          <a:lstStyle/>
          <a:p>
            <a:r>
              <a:rPr lang="en-US" sz="1600" dirty="0" err="1"/>
              <a:t>Madronich</a:t>
            </a:r>
            <a:r>
              <a:rPr lang="en-US" sz="1600" dirty="0"/>
              <a:t> et al, 2018</a:t>
            </a:r>
          </a:p>
        </p:txBody>
      </p:sp>
      <p:sp>
        <p:nvSpPr>
          <p:cNvPr id="8" name="TextBox 7">
            <a:extLst>
              <a:ext uri="{FF2B5EF4-FFF2-40B4-BE49-F238E27FC236}">
                <a16:creationId xmlns:a16="http://schemas.microsoft.com/office/drawing/2014/main" id="{ADF71785-E85B-3245-806A-7F8549EBAF40}"/>
              </a:ext>
            </a:extLst>
          </p:cNvPr>
          <p:cNvSpPr txBox="1"/>
          <p:nvPr/>
        </p:nvSpPr>
        <p:spPr>
          <a:xfrm>
            <a:off x="6096000" y="4283765"/>
            <a:ext cx="6102332" cy="2646878"/>
          </a:xfrm>
          <a:prstGeom prst="rect">
            <a:avLst/>
          </a:prstGeom>
          <a:noFill/>
        </p:spPr>
        <p:txBody>
          <a:bodyPr wrap="square" rtlCol="0">
            <a:spAutoFit/>
          </a:bodyPr>
          <a:lstStyle/>
          <a:p>
            <a:r>
              <a:rPr lang="en-US" sz="1600" b="1" dirty="0"/>
              <a:t>Geoengineering Large Ensemble Project (GLENS)</a:t>
            </a:r>
          </a:p>
          <a:p>
            <a:r>
              <a:rPr lang="en-US" sz="1600" dirty="0"/>
              <a:t>(BAMS paper:  </a:t>
            </a:r>
            <a:r>
              <a:rPr lang="en-US" sz="1600" i="1" dirty="0" err="1"/>
              <a:t>Tilmes</a:t>
            </a:r>
            <a:r>
              <a:rPr lang="en-US" sz="1600" i="1" dirty="0"/>
              <a:t> et al., 2018b</a:t>
            </a:r>
            <a:r>
              <a:rPr lang="en-US" sz="1600" dirty="0"/>
              <a:t>)</a:t>
            </a:r>
          </a:p>
          <a:p>
            <a:pPr marL="285750" indent="-285750">
              <a:buFont typeface="Arial" panose="020B0604020202020204" pitchFamily="34" charset="0"/>
              <a:buChar char="•"/>
            </a:pPr>
            <a:r>
              <a:rPr lang="en-US" sz="1600" dirty="0"/>
              <a:t>Addresses needs to identify side effects and risks of geoengineering</a:t>
            </a:r>
          </a:p>
          <a:p>
            <a:pPr marL="285750" indent="-285750">
              <a:buFont typeface="Arial" panose="020B0604020202020204" pitchFamily="34" charset="0"/>
              <a:buChar char="•"/>
            </a:pPr>
            <a:r>
              <a:rPr lang="en-US" sz="1600" dirty="0"/>
              <a:t>Supports DECIMALS project: looking at impacts of Geoengineering in developing countries</a:t>
            </a:r>
          </a:p>
          <a:p>
            <a:pPr marL="285750" indent="-285750">
              <a:buFont typeface="Arial" panose="020B0604020202020204" pitchFamily="34" charset="0"/>
              <a:buChar char="•"/>
            </a:pPr>
            <a:r>
              <a:rPr lang="en-US" sz="1600" dirty="0"/>
              <a:t>Various research projects are in progress or have been completed based on this dataset</a:t>
            </a:r>
          </a:p>
          <a:p>
            <a:pPr marL="285750" indent="-285750">
              <a:buFont typeface="Arial" panose="020B0604020202020204" pitchFamily="34" charset="0"/>
              <a:buChar char="•"/>
            </a:pPr>
            <a:endParaRPr lang="en-US" sz="1600" dirty="0"/>
          </a:p>
          <a:p>
            <a:endParaRPr lang="en-US" sz="1600" dirty="0"/>
          </a:p>
          <a:p>
            <a:pPr marL="285750" indent="-285750">
              <a:buFont typeface="Arial" panose="020B0604020202020204" pitchFamily="34" charset="0"/>
              <a:buChar char="•"/>
            </a:pPr>
            <a:endParaRPr lang="en-US" sz="1600" dirty="0"/>
          </a:p>
        </p:txBody>
      </p:sp>
      <p:sp>
        <p:nvSpPr>
          <p:cNvPr id="9" name="TextBox 8">
            <a:extLst>
              <a:ext uri="{FF2B5EF4-FFF2-40B4-BE49-F238E27FC236}">
                <a16:creationId xmlns:a16="http://schemas.microsoft.com/office/drawing/2014/main" id="{F54310D7-D5F8-6846-A9D4-219B9A5F7A52}"/>
              </a:ext>
            </a:extLst>
          </p:cNvPr>
          <p:cNvSpPr txBox="1"/>
          <p:nvPr/>
        </p:nvSpPr>
        <p:spPr>
          <a:xfrm>
            <a:off x="1192514" y="726766"/>
            <a:ext cx="4198265" cy="338554"/>
          </a:xfrm>
          <a:prstGeom prst="rect">
            <a:avLst/>
          </a:prstGeom>
          <a:noFill/>
        </p:spPr>
        <p:txBody>
          <a:bodyPr wrap="none" rtlCol="0">
            <a:spAutoFit/>
          </a:bodyPr>
          <a:lstStyle/>
          <a:p>
            <a:r>
              <a:rPr lang="en-US" sz="1600" b="1" dirty="0"/>
              <a:t>Potential geoengineering impact in 2040-2050</a:t>
            </a:r>
          </a:p>
        </p:txBody>
      </p:sp>
      <p:sp>
        <p:nvSpPr>
          <p:cNvPr id="10" name="TextBox 9">
            <a:extLst>
              <a:ext uri="{FF2B5EF4-FFF2-40B4-BE49-F238E27FC236}">
                <a16:creationId xmlns:a16="http://schemas.microsoft.com/office/drawing/2014/main" id="{595E0D2B-38BE-1940-81FC-9B3483CEC963}"/>
              </a:ext>
            </a:extLst>
          </p:cNvPr>
          <p:cNvSpPr txBox="1"/>
          <p:nvPr/>
        </p:nvSpPr>
        <p:spPr>
          <a:xfrm>
            <a:off x="7551419" y="1290961"/>
            <a:ext cx="1016240" cy="338554"/>
          </a:xfrm>
          <a:prstGeom prst="rect">
            <a:avLst/>
          </a:prstGeom>
          <a:noFill/>
        </p:spPr>
        <p:txBody>
          <a:bodyPr wrap="none" rtlCol="0">
            <a:spAutoFit/>
          </a:bodyPr>
          <a:lstStyle/>
          <a:p>
            <a:r>
              <a:rPr lang="en-US" sz="1600" b="1" dirty="0"/>
              <a:t>Year 2080</a:t>
            </a:r>
          </a:p>
        </p:txBody>
      </p:sp>
      <p:sp>
        <p:nvSpPr>
          <p:cNvPr id="12" name="Shape 170">
            <a:extLst>
              <a:ext uri="{FF2B5EF4-FFF2-40B4-BE49-F238E27FC236}">
                <a16:creationId xmlns:a16="http://schemas.microsoft.com/office/drawing/2014/main" id="{FA18F6D2-41D8-0E43-BD4E-66A1D742BC68}"/>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Recent Accomplishments – Example Geo-engineering</a:t>
            </a:r>
            <a:endParaRPr dirty="0"/>
          </a:p>
        </p:txBody>
      </p:sp>
      <p:sp>
        <p:nvSpPr>
          <p:cNvPr id="13" name="TextBox 12">
            <a:extLst>
              <a:ext uri="{FF2B5EF4-FFF2-40B4-BE49-F238E27FC236}">
                <a16:creationId xmlns:a16="http://schemas.microsoft.com/office/drawing/2014/main" id="{25F729C2-5A9E-5144-B928-C9B247B0C468}"/>
              </a:ext>
            </a:extLst>
          </p:cNvPr>
          <p:cNvSpPr txBox="1"/>
          <p:nvPr/>
        </p:nvSpPr>
        <p:spPr>
          <a:xfrm>
            <a:off x="6311878" y="713788"/>
            <a:ext cx="5828519" cy="646331"/>
          </a:xfrm>
          <a:prstGeom prst="rect">
            <a:avLst/>
          </a:prstGeom>
          <a:noFill/>
        </p:spPr>
        <p:txBody>
          <a:bodyPr wrap="square" rtlCol="0">
            <a:spAutoFit/>
          </a:bodyPr>
          <a:lstStyle/>
          <a:p>
            <a:r>
              <a:rPr lang="en-US" dirty="0"/>
              <a:t>Impact on biological active radiation (DNA damage, </a:t>
            </a:r>
            <a:br>
              <a:rPr lang="en-US" dirty="0"/>
            </a:br>
            <a:r>
              <a:rPr lang="en-US" dirty="0"/>
              <a:t>UV Index, Photosynthesis) at the surface</a:t>
            </a:r>
          </a:p>
        </p:txBody>
      </p:sp>
    </p:spTree>
    <p:extLst>
      <p:ext uri="{BB962C8B-B14F-4D97-AF65-F5344CB8AC3E}">
        <p14:creationId xmlns:p14="http://schemas.microsoft.com/office/powerpoint/2010/main" val="2735841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70">
            <a:extLst>
              <a:ext uri="{FF2B5EF4-FFF2-40B4-BE49-F238E27FC236}">
                <a16:creationId xmlns:a16="http://schemas.microsoft.com/office/drawing/2014/main" id="{FA18F6D2-41D8-0E43-BD4E-66A1D742BC68}"/>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Recent Accomplishments – Example Wildfires</a:t>
            </a:r>
            <a:endParaRPr dirty="0"/>
          </a:p>
        </p:txBody>
      </p:sp>
      <p:pic>
        <p:nvPicPr>
          <p:cNvPr id="20" name="Picture 19">
            <a:extLst>
              <a:ext uri="{FF2B5EF4-FFF2-40B4-BE49-F238E27FC236}">
                <a16:creationId xmlns:a16="http://schemas.microsoft.com/office/drawing/2014/main" id="{E98B461E-D23D-3845-85E2-F3288579481D}"/>
              </a:ext>
            </a:extLst>
          </p:cNvPr>
          <p:cNvPicPr>
            <a:picLocks noChangeAspect="1"/>
          </p:cNvPicPr>
          <p:nvPr/>
        </p:nvPicPr>
        <p:blipFill>
          <a:blip r:embed="rId3"/>
          <a:stretch>
            <a:fillRect/>
          </a:stretch>
        </p:blipFill>
        <p:spPr>
          <a:xfrm>
            <a:off x="4962468" y="2125227"/>
            <a:ext cx="6502543" cy="4178595"/>
          </a:xfrm>
          <a:prstGeom prst="rect">
            <a:avLst/>
          </a:prstGeom>
        </p:spPr>
      </p:pic>
      <p:pic>
        <p:nvPicPr>
          <p:cNvPr id="24" name="Picture 23">
            <a:extLst>
              <a:ext uri="{FF2B5EF4-FFF2-40B4-BE49-F238E27FC236}">
                <a16:creationId xmlns:a16="http://schemas.microsoft.com/office/drawing/2014/main" id="{85874D61-D161-9A49-B035-755F9E2FBBD1}"/>
              </a:ext>
            </a:extLst>
          </p:cNvPr>
          <p:cNvPicPr>
            <a:picLocks noChangeAspect="1"/>
          </p:cNvPicPr>
          <p:nvPr/>
        </p:nvPicPr>
        <p:blipFill>
          <a:blip r:embed="rId4"/>
          <a:stretch>
            <a:fillRect/>
          </a:stretch>
        </p:blipFill>
        <p:spPr>
          <a:xfrm>
            <a:off x="4835692" y="2125227"/>
            <a:ext cx="6629319" cy="4064296"/>
          </a:xfrm>
          <a:prstGeom prst="rect">
            <a:avLst/>
          </a:prstGeom>
        </p:spPr>
      </p:pic>
      <p:sp>
        <p:nvSpPr>
          <p:cNvPr id="25" name="TextBox 24">
            <a:extLst>
              <a:ext uri="{FF2B5EF4-FFF2-40B4-BE49-F238E27FC236}">
                <a16:creationId xmlns:a16="http://schemas.microsoft.com/office/drawing/2014/main" id="{3D8964B6-A635-6E4D-A0B6-A7DD49B18DFB}"/>
              </a:ext>
            </a:extLst>
          </p:cNvPr>
          <p:cNvSpPr txBox="1"/>
          <p:nvPr/>
        </p:nvSpPr>
        <p:spPr>
          <a:xfrm>
            <a:off x="7408494" y="5865671"/>
            <a:ext cx="1964833" cy="184666"/>
          </a:xfrm>
          <a:prstGeom prst="rect">
            <a:avLst/>
          </a:prstGeom>
          <a:solidFill>
            <a:schemeClr val="bg1"/>
          </a:solidFill>
        </p:spPr>
        <p:txBody>
          <a:bodyPr wrap="none" tIns="0" bIns="0" rtlCol="0">
            <a:spAutoFit/>
          </a:bodyPr>
          <a:lstStyle/>
          <a:p>
            <a:r>
              <a:rPr lang="en-US" sz="1200" dirty="0"/>
              <a:t>Elapsed Time Since Emission</a:t>
            </a:r>
          </a:p>
        </p:txBody>
      </p:sp>
      <p:cxnSp>
        <p:nvCxnSpPr>
          <p:cNvPr id="26" name="Straight Arrow Connector 25">
            <a:extLst>
              <a:ext uri="{FF2B5EF4-FFF2-40B4-BE49-F238E27FC236}">
                <a16:creationId xmlns:a16="http://schemas.microsoft.com/office/drawing/2014/main" id="{90649B14-31D1-6343-82EA-89B2B3805842}"/>
              </a:ext>
            </a:extLst>
          </p:cNvPr>
          <p:cNvCxnSpPr>
            <a:cxnSpLocks/>
          </p:cNvCxnSpPr>
          <p:nvPr/>
        </p:nvCxnSpPr>
        <p:spPr>
          <a:xfrm flipH="1">
            <a:off x="9200013" y="3117780"/>
            <a:ext cx="819100" cy="123033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7D15B7-097A-6545-8625-9136A1A2472D}"/>
              </a:ext>
            </a:extLst>
          </p:cNvPr>
          <p:cNvCxnSpPr>
            <a:cxnSpLocks/>
          </p:cNvCxnSpPr>
          <p:nvPr/>
        </p:nvCxnSpPr>
        <p:spPr>
          <a:xfrm flipH="1">
            <a:off x="5740493" y="2901494"/>
            <a:ext cx="755360" cy="22584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301A3F8-7D8C-ED4F-B0E7-1596A8D3FA22}"/>
              </a:ext>
            </a:extLst>
          </p:cNvPr>
          <p:cNvPicPr>
            <a:picLocks noChangeAspect="1"/>
          </p:cNvPicPr>
          <p:nvPr/>
        </p:nvPicPr>
        <p:blipFill>
          <a:blip r:embed="rId5"/>
          <a:stretch>
            <a:fillRect/>
          </a:stretch>
        </p:blipFill>
        <p:spPr>
          <a:xfrm>
            <a:off x="158434" y="113252"/>
            <a:ext cx="1955179" cy="1825268"/>
          </a:xfrm>
          <a:prstGeom prst="rect">
            <a:avLst/>
          </a:prstGeom>
        </p:spPr>
      </p:pic>
      <p:sp>
        <p:nvSpPr>
          <p:cNvPr id="30" name="TextBox 29">
            <a:extLst>
              <a:ext uri="{FF2B5EF4-FFF2-40B4-BE49-F238E27FC236}">
                <a16:creationId xmlns:a16="http://schemas.microsoft.com/office/drawing/2014/main" id="{1C8F7DD7-467A-7A49-B5AB-0502E1597A16}"/>
              </a:ext>
            </a:extLst>
          </p:cNvPr>
          <p:cNvSpPr txBox="1"/>
          <p:nvPr/>
        </p:nvSpPr>
        <p:spPr>
          <a:xfrm>
            <a:off x="74311" y="5804115"/>
            <a:ext cx="2542556" cy="307777"/>
          </a:xfrm>
          <a:prstGeom prst="rect">
            <a:avLst/>
          </a:prstGeom>
          <a:noFill/>
        </p:spPr>
        <p:txBody>
          <a:bodyPr wrap="none" rtlCol="0">
            <a:spAutoFit/>
          </a:bodyPr>
          <a:lstStyle/>
          <a:p>
            <a:r>
              <a:rPr lang="en-US" sz="1400" dirty="0"/>
              <a:t>F. </a:t>
            </a:r>
            <a:r>
              <a:rPr lang="en-US" sz="1400" dirty="0" err="1"/>
              <a:t>Flocke</a:t>
            </a:r>
            <a:r>
              <a:rPr lang="en-US" sz="1400" dirty="0"/>
              <a:t> et al., work in progress</a:t>
            </a:r>
          </a:p>
        </p:txBody>
      </p:sp>
      <p:sp>
        <p:nvSpPr>
          <p:cNvPr id="32" name="TextBox 31">
            <a:extLst>
              <a:ext uri="{FF2B5EF4-FFF2-40B4-BE49-F238E27FC236}">
                <a16:creationId xmlns:a16="http://schemas.microsoft.com/office/drawing/2014/main" id="{2ED093A1-DD23-0F43-A5C8-48A6A1C5A054}"/>
              </a:ext>
            </a:extLst>
          </p:cNvPr>
          <p:cNvSpPr txBox="1"/>
          <p:nvPr/>
        </p:nvSpPr>
        <p:spPr>
          <a:xfrm>
            <a:off x="1288458" y="947285"/>
            <a:ext cx="4084320" cy="523220"/>
          </a:xfrm>
          <a:prstGeom prst="rect">
            <a:avLst/>
          </a:prstGeom>
          <a:noFill/>
        </p:spPr>
        <p:txBody>
          <a:bodyPr wrap="square" rtlCol="0">
            <a:spAutoFit/>
          </a:bodyPr>
          <a:lstStyle/>
          <a:p>
            <a:pPr algn="ctr"/>
            <a:r>
              <a:rPr lang="en-US" sz="2800" b="1" dirty="0"/>
              <a:t>Early results</a:t>
            </a:r>
          </a:p>
        </p:txBody>
      </p:sp>
      <p:pic>
        <p:nvPicPr>
          <p:cNvPr id="2" name="Picture 1">
            <a:extLst>
              <a:ext uri="{FF2B5EF4-FFF2-40B4-BE49-F238E27FC236}">
                <a16:creationId xmlns:a16="http://schemas.microsoft.com/office/drawing/2014/main" id="{08E74B8A-3FC1-6046-B6F7-CC645C6C08F7}"/>
              </a:ext>
            </a:extLst>
          </p:cNvPr>
          <p:cNvPicPr>
            <a:picLocks noChangeAspect="1"/>
          </p:cNvPicPr>
          <p:nvPr/>
        </p:nvPicPr>
        <p:blipFill>
          <a:blip r:embed="rId6"/>
          <a:stretch>
            <a:fillRect/>
          </a:stretch>
        </p:blipFill>
        <p:spPr>
          <a:xfrm>
            <a:off x="8228001" y="1013287"/>
            <a:ext cx="2675543" cy="2222883"/>
          </a:xfrm>
          <a:prstGeom prst="rect">
            <a:avLst/>
          </a:prstGeom>
        </p:spPr>
      </p:pic>
      <p:pic>
        <p:nvPicPr>
          <p:cNvPr id="34" name="Picture 33">
            <a:extLst>
              <a:ext uri="{FF2B5EF4-FFF2-40B4-BE49-F238E27FC236}">
                <a16:creationId xmlns:a16="http://schemas.microsoft.com/office/drawing/2014/main" id="{D38ADFF9-58E0-0C41-801F-1C5ADC0A882A}"/>
              </a:ext>
            </a:extLst>
          </p:cNvPr>
          <p:cNvPicPr>
            <a:picLocks noChangeAspect="1"/>
          </p:cNvPicPr>
          <p:nvPr/>
        </p:nvPicPr>
        <p:blipFill>
          <a:blip r:embed="rId7"/>
          <a:stretch>
            <a:fillRect/>
          </a:stretch>
        </p:blipFill>
        <p:spPr>
          <a:xfrm>
            <a:off x="5205025" y="899983"/>
            <a:ext cx="2581656" cy="2336187"/>
          </a:xfrm>
          <a:prstGeom prst="rect">
            <a:avLst/>
          </a:prstGeom>
        </p:spPr>
      </p:pic>
      <p:sp>
        <p:nvSpPr>
          <p:cNvPr id="36" name="TextBox 35">
            <a:extLst>
              <a:ext uri="{FF2B5EF4-FFF2-40B4-BE49-F238E27FC236}">
                <a16:creationId xmlns:a16="http://schemas.microsoft.com/office/drawing/2014/main" id="{8515270F-BE4D-DE4B-A028-EFFAB9B708B3}"/>
              </a:ext>
            </a:extLst>
          </p:cNvPr>
          <p:cNvSpPr txBox="1"/>
          <p:nvPr/>
        </p:nvSpPr>
        <p:spPr>
          <a:xfrm>
            <a:off x="216558" y="1747786"/>
            <a:ext cx="4962468" cy="3970318"/>
          </a:xfrm>
          <a:prstGeom prst="rect">
            <a:avLst/>
          </a:prstGeom>
          <a:noFill/>
        </p:spPr>
        <p:txBody>
          <a:bodyPr wrap="square" rtlCol="0">
            <a:spAutoFit/>
          </a:bodyPr>
          <a:lstStyle/>
          <a:p>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Vastly different NOx but similar VOCs in the two fire plumes.</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Ozone production in Taylor Creek fire plume more efficient due to the availability of initial NOx (~10 x higher).</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Further studies will shed detail into the chemical processing. </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406400"/>
            <a:r>
              <a:rPr lang="en-US" dirty="0">
                <a:latin typeface="Verdana" panose="020B0604030504040204" pitchFamily="34" charset="0"/>
                <a:ea typeface="Verdana" panose="020B0604030504040204" pitchFamily="34" charset="0"/>
                <a:cs typeface="Verdana" panose="020B0604030504040204" pitchFamily="34" charset="0"/>
              </a:rPr>
              <a:t>New (e.g. TROPOMI) and planned (e.g. TEMPO) satellite NO</a:t>
            </a:r>
            <a:r>
              <a:rPr lang="en-US" baseline="-25000" dirty="0">
                <a:latin typeface="Verdana" panose="020B0604030504040204" pitchFamily="34" charset="0"/>
                <a:ea typeface="Verdana" panose="020B0604030504040204" pitchFamily="34" charset="0"/>
                <a:cs typeface="Verdana" panose="020B0604030504040204" pitchFamily="34" charset="0"/>
              </a:rPr>
              <a:t>2</a:t>
            </a:r>
            <a:r>
              <a:rPr lang="en-US" dirty="0">
                <a:latin typeface="Verdana" panose="020B0604030504040204" pitchFamily="34" charset="0"/>
                <a:ea typeface="Verdana" panose="020B0604030504040204" pitchFamily="34" charset="0"/>
                <a:cs typeface="Verdana" panose="020B0604030504040204" pitchFamily="34" charset="0"/>
              </a:rPr>
              <a:t> products could dramatically improve modeling of ozone from wildfires.</a:t>
            </a:r>
          </a:p>
        </p:txBody>
      </p:sp>
      <p:sp>
        <p:nvSpPr>
          <p:cNvPr id="37" name="Striped Right Arrow 36">
            <a:extLst>
              <a:ext uri="{FF2B5EF4-FFF2-40B4-BE49-F238E27FC236}">
                <a16:creationId xmlns:a16="http://schemas.microsoft.com/office/drawing/2014/main" id="{AE4A7878-40C5-C54E-B334-8F6C6D5FED0B}"/>
              </a:ext>
            </a:extLst>
          </p:cNvPr>
          <p:cNvSpPr/>
          <p:nvPr/>
        </p:nvSpPr>
        <p:spPr>
          <a:xfrm>
            <a:off x="218546" y="4923745"/>
            <a:ext cx="365760" cy="23622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877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09A3B-8442-7348-A5F6-99EA4C836FC6}"/>
              </a:ext>
            </a:extLst>
          </p:cNvPr>
          <p:cNvPicPr>
            <a:picLocks noChangeAspect="1"/>
          </p:cNvPicPr>
          <p:nvPr/>
        </p:nvPicPr>
        <p:blipFill>
          <a:blip r:embed="rId3"/>
          <a:stretch>
            <a:fillRect/>
          </a:stretch>
        </p:blipFill>
        <p:spPr>
          <a:xfrm>
            <a:off x="2205824" y="784092"/>
            <a:ext cx="7780351" cy="5289816"/>
          </a:xfrm>
          <a:prstGeom prst="rect">
            <a:avLst/>
          </a:prstGeom>
        </p:spPr>
      </p:pic>
      <p:sp>
        <p:nvSpPr>
          <p:cNvPr id="31" name="Shape 170">
            <a:extLst>
              <a:ext uri="{FF2B5EF4-FFF2-40B4-BE49-F238E27FC236}">
                <a16:creationId xmlns:a16="http://schemas.microsoft.com/office/drawing/2014/main" id="{B4FA694B-05D6-8B45-B1C0-20859AC28406}"/>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Research Activities with other NCAR Labs</a:t>
            </a:r>
            <a:endParaRPr dirty="0"/>
          </a:p>
        </p:txBody>
      </p:sp>
      <p:pic>
        <p:nvPicPr>
          <p:cNvPr id="4" name="pasted-image.jpg">
            <a:extLst>
              <a:ext uri="{FF2B5EF4-FFF2-40B4-BE49-F238E27FC236}">
                <a16:creationId xmlns:a16="http://schemas.microsoft.com/office/drawing/2014/main" id="{4ECCD843-66FD-0A4A-96B3-0AB41A328257}"/>
              </a:ext>
            </a:extLst>
          </p:cNvPr>
          <p:cNvPicPr/>
          <p:nvPr/>
        </p:nvPicPr>
        <p:blipFill rotWithShape="1">
          <a:blip r:embed="rId4" cstate="print">
            <a:extLst>
              <a:ext uri="{28A0092B-C50C-407E-A947-70E740481C1C}">
                <a14:useLocalDpi xmlns:a14="http://schemas.microsoft.com/office/drawing/2010/main"/>
              </a:ext>
            </a:extLst>
          </a:blip>
          <a:srcRect/>
          <a:stretch/>
        </p:blipFill>
        <p:spPr>
          <a:xfrm>
            <a:off x="9203886" y="845128"/>
            <a:ext cx="1630369" cy="1329310"/>
          </a:xfrm>
          <a:prstGeom prst="rect">
            <a:avLst/>
          </a:prstGeom>
          <a:ln w="12700" cap="flat">
            <a:noFill/>
            <a:miter lim="400000"/>
          </a:ln>
          <a:effectLst/>
        </p:spPr>
      </p:pic>
      <p:pic>
        <p:nvPicPr>
          <p:cNvPr id="6" name="hao-75th-logo_print-large.png">
            <a:extLst>
              <a:ext uri="{FF2B5EF4-FFF2-40B4-BE49-F238E27FC236}">
                <a16:creationId xmlns:a16="http://schemas.microsoft.com/office/drawing/2014/main" id="{6C2B6680-E8D1-5B4D-8683-CA78351D3BF8}"/>
              </a:ext>
            </a:extLst>
          </p:cNvPr>
          <p:cNvPicPr/>
          <p:nvPr/>
        </p:nvPicPr>
        <p:blipFill>
          <a:blip r:embed="rId5">
            <a:extLst/>
          </a:blip>
          <a:stretch>
            <a:fillRect/>
          </a:stretch>
        </p:blipFill>
        <p:spPr>
          <a:xfrm>
            <a:off x="10052315" y="2494148"/>
            <a:ext cx="1630368" cy="1407190"/>
          </a:xfrm>
          <a:prstGeom prst="rect">
            <a:avLst/>
          </a:prstGeom>
          <a:ln w="12700">
            <a:miter lim="400000"/>
          </a:ln>
        </p:spPr>
      </p:pic>
      <p:pic>
        <p:nvPicPr>
          <p:cNvPr id="7" name="pasted-image.jpg">
            <a:extLst>
              <a:ext uri="{FF2B5EF4-FFF2-40B4-BE49-F238E27FC236}">
                <a16:creationId xmlns:a16="http://schemas.microsoft.com/office/drawing/2014/main" id="{1BE4AC8A-FA89-F945-B455-A84339DF0B31}"/>
              </a:ext>
            </a:extLst>
          </p:cNvPr>
          <p:cNvPicPr/>
          <p:nvPr/>
        </p:nvPicPr>
        <p:blipFill>
          <a:blip r:embed="rId6" cstate="print">
            <a:extLst>
              <a:ext uri="{28A0092B-C50C-407E-A947-70E740481C1C}">
                <a14:useLocalDpi xmlns:a14="http://schemas.microsoft.com/office/drawing/2010/main"/>
              </a:ext>
            </a:extLst>
          </a:blip>
          <a:srcRect/>
          <a:stretch>
            <a:fillRect/>
          </a:stretch>
        </p:blipFill>
        <p:spPr>
          <a:xfrm>
            <a:off x="9526821" y="4380089"/>
            <a:ext cx="1607286" cy="1401922"/>
          </a:xfrm>
          <a:prstGeom prst="rect">
            <a:avLst/>
          </a:prstGeom>
          <a:ln w="12700" cap="flat">
            <a:noFill/>
            <a:miter lim="400000"/>
          </a:ln>
          <a:effectLst/>
        </p:spPr>
      </p:pic>
      <p:pic>
        <p:nvPicPr>
          <p:cNvPr id="8" name="pasted-image.jpg">
            <a:extLst>
              <a:ext uri="{FF2B5EF4-FFF2-40B4-BE49-F238E27FC236}">
                <a16:creationId xmlns:a16="http://schemas.microsoft.com/office/drawing/2014/main" id="{E4B256C8-BC2B-5A45-A358-ACDA1FB062AB}"/>
              </a:ext>
            </a:extLst>
          </p:cNvPr>
          <p:cNvPicPr/>
          <p:nvPr/>
        </p:nvPicPr>
        <p:blipFill>
          <a:blip r:embed="rId7" cstate="print">
            <a:extLst>
              <a:ext uri="{28A0092B-C50C-407E-A947-70E740481C1C}">
                <a14:useLocalDpi xmlns:a14="http://schemas.microsoft.com/office/drawing/2010/main"/>
              </a:ext>
            </a:extLst>
          </a:blip>
          <a:srcRect/>
          <a:stretch>
            <a:fillRect/>
          </a:stretch>
        </p:blipFill>
        <p:spPr>
          <a:xfrm>
            <a:off x="862033" y="4516582"/>
            <a:ext cx="1479385" cy="1425730"/>
          </a:xfrm>
          <a:prstGeom prst="rect">
            <a:avLst/>
          </a:prstGeom>
          <a:ln w="12700" cap="flat">
            <a:noFill/>
            <a:miter lim="400000"/>
          </a:ln>
          <a:effectLst/>
        </p:spPr>
      </p:pic>
      <p:pic>
        <p:nvPicPr>
          <p:cNvPr id="9" name="pasted-image.jpg">
            <a:extLst>
              <a:ext uri="{FF2B5EF4-FFF2-40B4-BE49-F238E27FC236}">
                <a16:creationId xmlns:a16="http://schemas.microsoft.com/office/drawing/2014/main" id="{2569116B-F363-EE4B-A809-89AA2BA0D83B}"/>
              </a:ext>
            </a:extLst>
          </p:cNvPr>
          <p:cNvPicPr/>
          <p:nvPr/>
        </p:nvPicPr>
        <p:blipFill>
          <a:blip r:embed="rId8" cstate="print">
            <a:extLst>
              <a:ext uri="{28A0092B-C50C-407E-A947-70E740481C1C}">
                <a14:useLocalDpi xmlns:a14="http://schemas.microsoft.com/office/drawing/2010/main"/>
              </a:ext>
            </a:extLst>
          </a:blip>
          <a:srcRect/>
          <a:stretch>
            <a:fillRect/>
          </a:stretch>
        </p:blipFill>
        <p:spPr>
          <a:xfrm>
            <a:off x="257717" y="2631628"/>
            <a:ext cx="1654211" cy="1594743"/>
          </a:xfrm>
          <a:prstGeom prst="rect">
            <a:avLst/>
          </a:prstGeom>
          <a:ln w="12700" cap="flat">
            <a:noFill/>
            <a:miter lim="400000"/>
          </a:ln>
          <a:effectLst/>
        </p:spPr>
      </p:pic>
      <p:pic>
        <p:nvPicPr>
          <p:cNvPr id="10" name="pasted-image.jpg">
            <a:extLst>
              <a:ext uri="{FF2B5EF4-FFF2-40B4-BE49-F238E27FC236}">
                <a16:creationId xmlns:a16="http://schemas.microsoft.com/office/drawing/2014/main" id="{326076EE-1971-7C44-BD41-B788C19F8F86}"/>
              </a:ext>
            </a:extLst>
          </p:cNvPr>
          <p:cNvPicPr/>
          <p:nvPr/>
        </p:nvPicPr>
        <p:blipFill>
          <a:blip r:embed="rId9" cstate="print">
            <a:extLst>
              <a:ext uri="{28A0092B-C50C-407E-A947-70E740481C1C}">
                <a14:useLocalDpi xmlns:a14="http://schemas.microsoft.com/office/drawing/2010/main"/>
              </a:ext>
            </a:extLst>
          </a:blip>
          <a:srcRect/>
          <a:stretch>
            <a:fillRect/>
          </a:stretch>
        </p:blipFill>
        <p:spPr>
          <a:xfrm>
            <a:off x="946704" y="817419"/>
            <a:ext cx="1463988" cy="1419462"/>
          </a:xfrm>
          <a:prstGeom prst="rect">
            <a:avLst/>
          </a:prstGeom>
          <a:ln w="12700" cap="flat">
            <a:noFill/>
            <a:miter lim="400000"/>
          </a:ln>
          <a:effectLst/>
        </p:spPr>
      </p:pic>
    </p:spTree>
    <p:extLst>
      <p:ext uri="{BB962C8B-B14F-4D97-AF65-F5344CB8AC3E}">
        <p14:creationId xmlns:p14="http://schemas.microsoft.com/office/powerpoint/2010/main" val="38097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70">
            <a:extLst>
              <a:ext uri="{FF2B5EF4-FFF2-40B4-BE49-F238E27FC236}">
                <a16:creationId xmlns:a16="http://schemas.microsoft.com/office/drawing/2014/main" id="{B4FA694B-05D6-8B45-B1C0-20859AC28406}"/>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Thank you!</a:t>
            </a:r>
            <a:endParaRPr dirty="0"/>
          </a:p>
        </p:txBody>
      </p:sp>
      <p:sp>
        <p:nvSpPr>
          <p:cNvPr id="3" name="TextBox 2">
            <a:extLst>
              <a:ext uri="{FF2B5EF4-FFF2-40B4-BE49-F238E27FC236}">
                <a16:creationId xmlns:a16="http://schemas.microsoft.com/office/drawing/2014/main" id="{CCA97DBB-B318-EE4F-BADA-7D853AD989D3}"/>
              </a:ext>
            </a:extLst>
          </p:cNvPr>
          <p:cNvSpPr txBox="1"/>
          <p:nvPr/>
        </p:nvSpPr>
        <p:spPr>
          <a:xfrm>
            <a:off x="2701636" y="5555672"/>
            <a:ext cx="5937651" cy="369332"/>
          </a:xfrm>
          <a:prstGeom prst="rect">
            <a:avLst/>
          </a:prstGeom>
          <a:noFill/>
        </p:spPr>
        <p:txBody>
          <a:bodyPr wrap="none" rtlCol="0">
            <a:spAutoFit/>
          </a:bodyPr>
          <a:lstStyle/>
          <a:p>
            <a:r>
              <a:rPr lang="en-US" dirty="0"/>
              <a:t>ACOM Real-time Global Atmospheric Composition Forecasts</a:t>
            </a:r>
          </a:p>
        </p:txBody>
      </p:sp>
      <p:pic>
        <p:nvPicPr>
          <p:cNvPr id="5" name="Picture 4">
            <a:extLst>
              <a:ext uri="{FF2B5EF4-FFF2-40B4-BE49-F238E27FC236}">
                <a16:creationId xmlns:a16="http://schemas.microsoft.com/office/drawing/2014/main" id="{0FAAB375-FBFF-AC49-8229-58FD64102919}"/>
              </a:ext>
            </a:extLst>
          </p:cNvPr>
          <p:cNvPicPr>
            <a:picLocks noChangeAspect="1"/>
          </p:cNvPicPr>
          <p:nvPr/>
        </p:nvPicPr>
        <p:blipFill rotWithShape="1">
          <a:blip r:embed="rId3"/>
          <a:srcRect b="50000"/>
          <a:stretch/>
        </p:blipFill>
        <p:spPr>
          <a:xfrm>
            <a:off x="1255601" y="1060261"/>
            <a:ext cx="9680797" cy="4420767"/>
          </a:xfrm>
          <a:prstGeom prst="rect">
            <a:avLst/>
          </a:prstGeom>
        </p:spPr>
      </p:pic>
    </p:spTree>
    <p:extLst>
      <p:ext uri="{BB962C8B-B14F-4D97-AF65-F5344CB8AC3E}">
        <p14:creationId xmlns:p14="http://schemas.microsoft.com/office/powerpoint/2010/main" val="258764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1976" y="757025"/>
            <a:ext cx="10828710" cy="1292662"/>
          </a:xfrm>
          <a:prstGeom prst="rect">
            <a:avLst/>
          </a:prstGeom>
          <a:solidFill>
            <a:schemeClr val="accent6">
              <a:lumMod val="20000"/>
              <a:lumOff val="80000"/>
            </a:schemeClr>
          </a:solidFill>
          <a:effectLst>
            <a:softEdge rad="139700"/>
          </a:effectLst>
        </p:spPr>
        <p:txBody>
          <a:bodyPr wrap="square" lIns="274320" tIns="274320" rIns="274320" bIns="274320" rtlCol="0">
            <a:spAutoFit/>
          </a:bodyPr>
          <a:lstStyle/>
          <a:p>
            <a:pPr algn="r">
              <a:spcAft>
                <a:spcPts val="600"/>
              </a:spcAft>
            </a:pPr>
            <a:r>
              <a:rPr lang="en-US" sz="2400" i="1" dirty="0">
                <a:latin typeface="Verdana"/>
                <a:cs typeface="Verdana"/>
              </a:rPr>
              <a:t>Develop predictive capability for atmospheric composition through</a:t>
            </a:r>
            <a:br>
              <a:rPr lang="en-US" sz="2400" i="1" dirty="0">
                <a:latin typeface="Verdana"/>
                <a:cs typeface="Verdana"/>
              </a:rPr>
            </a:br>
            <a:r>
              <a:rPr lang="en-US" sz="2400" i="1" dirty="0">
                <a:latin typeface="Verdana"/>
                <a:cs typeface="Verdana"/>
              </a:rPr>
              <a:t>advances in understanding of chemistry and related processes</a:t>
            </a:r>
            <a:endParaRPr lang="en-US" sz="2400" dirty="0">
              <a:latin typeface="Verdana"/>
              <a:cs typeface="Verdana"/>
            </a:endParaRPr>
          </a:p>
        </p:txBody>
      </p:sp>
      <p:sp>
        <p:nvSpPr>
          <p:cNvPr id="6" name="Shape 110">
            <a:extLst>
              <a:ext uri="{FF2B5EF4-FFF2-40B4-BE49-F238E27FC236}">
                <a16:creationId xmlns:a16="http://schemas.microsoft.com/office/drawing/2014/main" id="{85DEFD6A-CAB4-D546-86C2-744A6821FC07}"/>
              </a:ext>
            </a:extLst>
          </p:cNvPr>
          <p:cNvSpPr/>
          <p:nvPr/>
        </p:nvSpPr>
        <p:spPr>
          <a:xfrm>
            <a:off x="2107392" y="19110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b="0" u="none" dirty="0">
                <a:solidFill>
                  <a:schemeClr val="lt1"/>
                </a:solidFill>
                <a:latin typeface="Arial"/>
                <a:ea typeface="Arial"/>
                <a:cs typeface="Arial"/>
                <a:sym typeface="Arial"/>
              </a:rPr>
              <a:t>Mission/Vision </a:t>
            </a:r>
            <a:endParaRPr dirty="0"/>
          </a:p>
        </p:txBody>
      </p:sp>
      <p:pic>
        <p:nvPicPr>
          <p:cNvPr id="3" name="Picture 2">
            <a:extLst>
              <a:ext uri="{FF2B5EF4-FFF2-40B4-BE49-F238E27FC236}">
                <a16:creationId xmlns:a16="http://schemas.microsoft.com/office/drawing/2014/main" id="{0DED3441-DA3B-7949-8453-8F22F671CBE0}"/>
              </a:ext>
            </a:extLst>
          </p:cNvPr>
          <p:cNvPicPr>
            <a:picLocks noChangeAspect="1"/>
          </p:cNvPicPr>
          <p:nvPr/>
        </p:nvPicPr>
        <p:blipFill>
          <a:blip r:embed="rId3"/>
          <a:stretch>
            <a:fillRect/>
          </a:stretch>
        </p:blipFill>
        <p:spPr>
          <a:xfrm>
            <a:off x="918241" y="3145065"/>
            <a:ext cx="4800652" cy="2744373"/>
          </a:xfrm>
          <a:prstGeom prst="rect">
            <a:avLst/>
          </a:prstGeom>
          <a:effectLst>
            <a:outerShdw blurRad="50800" dist="38100" dir="10800000" algn="r" rotWithShape="0">
              <a:prstClr val="black">
                <a:alpha val="40000"/>
              </a:prstClr>
            </a:outerShdw>
          </a:effectLst>
        </p:spPr>
      </p:pic>
      <p:pic>
        <p:nvPicPr>
          <p:cNvPr id="7" name="Picture 6">
            <a:extLst>
              <a:ext uri="{FF2B5EF4-FFF2-40B4-BE49-F238E27FC236}">
                <a16:creationId xmlns:a16="http://schemas.microsoft.com/office/drawing/2014/main" id="{4A24A001-AED8-B640-B441-8BE3CDD0C31C}"/>
              </a:ext>
            </a:extLst>
          </p:cNvPr>
          <p:cNvPicPr>
            <a:picLocks noChangeAspect="1"/>
          </p:cNvPicPr>
          <p:nvPr/>
        </p:nvPicPr>
        <p:blipFill>
          <a:blip r:embed="rId4"/>
          <a:stretch>
            <a:fillRect/>
          </a:stretch>
        </p:blipFill>
        <p:spPr>
          <a:xfrm>
            <a:off x="6736976" y="3138388"/>
            <a:ext cx="4603376" cy="2751796"/>
          </a:xfrm>
          <a:prstGeom prst="rect">
            <a:avLst/>
          </a:prstGeom>
          <a:effectLst>
            <a:outerShdw blurRad="50800" dist="38100" dir="10800000" algn="r" rotWithShape="0">
              <a:prstClr val="black">
                <a:alpha val="40000"/>
              </a:prstClr>
            </a:outerShdw>
          </a:effectLst>
        </p:spPr>
      </p:pic>
      <p:sp>
        <p:nvSpPr>
          <p:cNvPr id="8" name="Rectangle 7">
            <a:extLst>
              <a:ext uri="{FF2B5EF4-FFF2-40B4-BE49-F238E27FC236}">
                <a16:creationId xmlns:a16="http://schemas.microsoft.com/office/drawing/2014/main" id="{28DCDD8C-FB81-0F46-864C-B0F335006CB8}"/>
              </a:ext>
            </a:extLst>
          </p:cNvPr>
          <p:cNvSpPr/>
          <p:nvPr/>
        </p:nvSpPr>
        <p:spPr>
          <a:xfrm>
            <a:off x="6665259" y="1922493"/>
            <a:ext cx="6096000" cy="1200329"/>
          </a:xfrm>
          <a:prstGeom prst="rect">
            <a:avLst/>
          </a:prstGeom>
        </p:spPr>
        <p:txBody>
          <a:bodyPr>
            <a:spAutoFit/>
          </a:bodyPr>
          <a:lstStyle/>
          <a:p>
            <a:r>
              <a:rPr lang="en-US" sz="2400" b="1" dirty="0">
                <a:latin typeface="Verdana"/>
                <a:cs typeface="Verdana"/>
              </a:rPr>
              <a:t>Chemical Climate</a:t>
            </a:r>
            <a:r>
              <a:rPr lang="en-US" sz="2400" dirty="0">
                <a:latin typeface="Verdana"/>
                <a:cs typeface="Verdana"/>
              </a:rPr>
              <a:t> </a:t>
            </a:r>
            <a:br>
              <a:rPr lang="en-US" sz="2400" dirty="0">
                <a:latin typeface="Verdana"/>
                <a:cs typeface="Verdana"/>
              </a:rPr>
            </a:br>
            <a:r>
              <a:rPr lang="en-US" sz="2400" dirty="0">
                <a:latin typeface="Verdana"/>
                <a:cs typeface="Verdana"/>
              </a:rPr>
              <a:t>Atmospheric chemistry in the</a:t>
            </a:r>
            <a:br>
              <a:rPr lang="en-US" sz="2400" dirty="0">
                <a:latin typeface="Verdana"/>
                <a:cs typeface="Verdana"/>
              </a:rPr>
            </a:br>
            <a:r>
              <a:rPr lang="en-US" sz="2400" dirty="0">
                <a:latin typeface="Verdana"/>
                <a:cs typeface="Verdana"/>
              </a:rPr>
              <a:t>Coupled Earth System</a:t>
            </a:r>
            <a:endParaRPr lang="en-US" sz="2400" dirty="0"/>
          </a:p>
        </p:txBody>
      </p:sp>
      <p:sp>
        <p:nvSpPr>
          <p:cNvPr id="4" name="Rectangle 3">
            <a:extLst>
              <a:ext uri="{FF2B5EF4-FFF2-40B4-BE49-F238E27FC236}">
                <a16:creationId xmlns:a16="http://schemas.microsoft.com/office/drawing/2014/main" id="{6A239085-1E46-CE46-A6ED-9BCCFFA5C10F}"/>
              </a:ext>
            </a:extLst>
          </p:cNvPr>
          <p:cNvSpPr/>
          <p:nvPr/>
        </p:nvSpPr>
        <p:spPr>
          <a:xfrm>
            <a:off x="6647330" y="5846367"/>
            <a:ext cx="6096000" cy="276999"/>
          </a:xfrm>
          <a:prstGeom prst="rect">
            <a:avLst/>
          </a:prstGeom>
        </p:spPr>
        <p:txBody>
          <a:bodyPr>
            <a:spAutoFit/>
          </a:bodyPr>
          <a:lstStyle/>
          <a:p>
            <a:r>
              <a:rPr lang="en-US" sz="1200" dirty="0">
                <a:solidFill>
                  <a:srgbClr val="111111"/>
                </a:solidFill>
                <a:latin typeface="Verdana" panose="020B0604030504040204" pitchFamily="34" charset="0"/>
              </a:rPr>
              <a:t>Figure Courtesy U.S. Climate Change Science Program. </a:t>
            </a:r>
            <a:endParaRPr lang="en-US" sz="1200" dirty="0"/>
          </a:p>
        </p:txBody>
      </p:sp>
      <p:sp>
        <p:nvSpPr>
          <p:cNvPr id="9" name="Rectangle 8">
            <a:extLst>
              <a:ext uri="{FF2B5EF4-FFF2-40B4-BE49-F238E27FC236}">
                <a16:creationId xmlns:a16="http://schemas.microsoft.com/office/drawing/2014/main" id="{19D4010B-93E5-6D42-B508-3E729FF4F31E}"/>
              </a:ext>
            </a:extLst>
          </p:cNvPr>
          <p:cNvSpPr/>
          <p:nvPr/>
        </p:nvSpPr>
        <p:spPr>
          <a:xfrm>
            <a:off x="775448" y="2100971"/>
            <a:ext cx="6096000" cy="907941"/>
          </a:xfrm>
          <a:prstGeom prst="rect">
            <a:avLst/>
          </a:prstGeom>
        </p:spPr>
        <p:txBody>
          <a:bodyPr>
            <a:spAutoFit/>
          </a:bodyPr>
          <a:lstStyle/>
          <a:p>
            <a:pPr marL="12700" lvl="2">
              <a:spcAft>
                <a:spcPts val="600"/>
              </a:spcAft>
              <a:buSzPct val="120000"/>
            </a:pPr>
            <a:r>
              <a:rPr lang="en-US" sz="2400" b="1" dirty="0">
                <a:latin typeface="Verdana"/>
                <a:cs typeface="Verdana"/>
              </a:rPr>
              <a:t>Chemical weather</a:t>
            </a:r>
          </a:p>
          <a:p>
            <a:pPr marL="12700" lvl="2">
              <a:spcAft>
                <a:spcPts val="600"/>
              </a:spcAft>
              <a:buSzPct val="120000"/>
            </a:pPr>
            <a:r>
              <a:rPr lang="en-US" sz="2400" dirty="0">
                <a:latin typeface="Verdana"/>
                <a:cs typeface="Verdana"/>
              </a:rPr>
              <a:t>Air Quality </a:t>
            </a:r>
          </a:p>
        </p:txBody>
      </p:sp>
    </p:spTree>
    <p:extLst>
      <p:ext uri="{BB962C8B-B14F-4D97-AF65-F5344CB8AC3E}">
        <p14:creationId xmlns:p14="http://schemas.microsoft.com/office/powerpoint/2010/main" val="33265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3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0">
            <a:extLst>
              <a:ext uri="{FF2B5EF4-FFF2-40B4-BE49-F238E27FC236}">
                <a16:creationId xmlns:a16="http://schemas.microsoft.com/office/drawing/2014/main" id="{28668CEB-B820-8546-B578-4E7D2D05FFBE}"/>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Recent Accomplishments – Example Air Quality</a:t>
            </a:r>
            <a:endParaRPr dirty="0"/>
          </a:p>
        </p:txBody>
      </p:sp>
      <p:sp>
        <p:nvSpPr>
          <p:cNvPr id="24" name="TextBox 23">
            <a:extLst>
              <a:ext uri="{FF2B5EF4-FFF2-40B4-BE49-F238E27FC236}">
                <a16:creationId xmlns:a16="http://schemas.microsoft.com/office/drawing/2014/main" id="{157ABE12-1148-BA4C-BBBF-D4211B6E526F}"/>
              </a:ext>
            </a:extLst>
          </p:cNvPr>
          <p:cNvSpPr txBox="1"/>
          <p:nvPr/>
        </p:nvSpPr>
        <p:spPr>
          <a:xfrm>
            <a:off x="138545" y="4548027"/>
            <a:ext cx="12053455" cy="1508105"/>
          </a:xfrm>
          <a:prstGeom prst="rect">
            <a:avLst/>
          </a:prstGeom>
          <a:noFill/>
        </p:spPr>
        <p:txBody>
          <a:bodyPr wrap="square" rtlCol="0">
            <a:spAutoFit/>
          </a:bodyPr>
          <a:lstStyle/>
          <a:p>
            <a:pPr>
              <a:spcBef>
                <a:spcPts val="300"/>
              </a:spcBef>
              <a:defRPr/>
            </a:pPr>
            <a:r>
              <a:rPr lang="en-US" dirty="0">
                <a:solidFill>
                  <a:srgbClr val="000000"/>
                </a:solidFill>
                <a:latin typeface="Verdana" charset="0"/>
                <a:ea typeface="Verdana" charset="0"/>
                <a:cs typeface="Verdana" charset="0"/>
              </a:rPr>
              <a:t>Analysis of FRAPPÉ Observations and Modeling show:</a:t>
            </a:r>
          </a:p>
          <a:p>
            <a:pPr marL="233363" lvl="1" indent="-233363">
              <a:spcBef>
                <a:spcPts val="300"/>
              </a:spcBef>
              <a:buFont typeface="Arial" charset="0"/>
              <a:buChar char="•"/>
              <a:defRPr/>
            </a:pPr>
            <a:r>
              <a:rPr lang="en-US" sz="1600" dirty="0">
                <a:solidFill>
                  <a:srgbClr val="000000"/>
                </a:solidFill>
                <a:latin typeface="Verdana" charset="0"/>
                <a:ea typeface="Verdana" charset="0"/>
                <a:cs typeface="Verdana" charset="0"/>
              </a:rPr>
              <a:t>Underestimation of reported mobile and oil and gas emissions.</a:t>
            </a:r>
          </a:p>
          <a:p>
            <a:pPr marL="233363" lvl="1" indent="-233363">
              <a:spcBef>
                <a:spcPts val="300"/>
              </a:spcBef>
              <a:buFont typeface="Arial" charset="0"/>
              <a:buChar char="•"/>
              <a:defRPr/>
            </a:pPr>
            <a:r>
              <a:rPr lang="en-US" sz="1600" dirty="0">
                <a:solidFill>
                  <a:srgbClr val="000000"/>
                </a:solidFill>
                <a:latin typeface="Verdana" charset="0"/>
                <a:ea typeface="Verdana" charset="0"/>
                <a:cs typeface="Verdana" charset="0"/>
              </a:rPr>
              <a:t>On average, over 2/3 of ozone produced in the Front Range is attributable to oil and gas and mobile sources.</a:t>
            </a:r>
          </a:p>
          <a:p>
            <a:pPr marL="233363" lvl="1" indent="-233363">
              <a:spcBef>
                <a:spcPts val="300"/>
              </a:spcBef>
              <a:buFont typeface="Arial" charset="0"/>
              <a:buChar char="•"/>
              <a:defRPr/>
            </a:pPr>
            <a:r>
              <a:rPr lang="en-US" sz="1600" dirty="0">
                <a:solidFill>
                  <a:srgbClr val="000000"/>
                </a:solidFill>
                <a:latin typeface="Verdana" charset="0"/>
                <a:ea typeface="Verdana" charset="0"/>
                <a:cs typeface="Verdana" charset="0"/>
              </a:rPr>
              <a:t>Oil and gas emissions primarily impact ozone formation in the Northern Front Range</a:t>
            </a:r>
          </a:p>
          <a:p>
            <a:pPr marL="233363" lvl="1" indent="-233363">
              <a:spcBef>
                <a:spcPts val="300"/>
              </a:spcBef>
              <a:buFont typeface="Arial" charset="0"/>
              <a:buChar char="•"/>
              <a:defRPr/>
            </a:pPr>
            <a:r>
              <a:rPr lang="en-US" sz="1600" dirty="0">
                <a:solidFill>
                  <a:srgbClr val="000000"/>
                </a:solidFill>
                <a:latin typeface="Verdana" charset="0"/>
                <a:ea typeface="Verdana" charset="0"/>
                <a:cs typeface="Verdana" charset="0"/>
              </a:rPr>
              <a:t>Mobile emissions (and to some extent) industrial emissions impact the Southern Front Range</a:t>
            </a:r>
          </a:p>
        </p:txBody>
      </p:sp>
      <p:grpSp>
        <p:nvGrpSpPr>
          <p:cNvPr id="25" name="Group 24">
            <a:extLst>
              <a:ext uri="{FF2B5EF4-FFF2-40B4-BE49-F238E27FC236}">
                <a16:creationId xmlns:a16="http://schemas.microsoft.com/office/drawing/2014/main" id="{C5A30D2D-8691-B047-A65C-5FBA0EE7E254}"/>
              </a:ext>
            </a:extLst>
          </p:cNvPr>
          <p:cNvGrpSpPr/>
          <p:nvPr/>
        </p:nvGrpSpPr>
        <p:grpSpPr>
          <a:xfrm>
            <a:off x="175908" y="1416244"/>
            <a:ext cx="10492092" cy="3041460"/>
            <a:chOff x="72941" y="3379677"/>
            <a:chExt cx="8193168" cy="3397635"/>
          </a:xfrm>
        </p:grpSpPr>
        <p:sp>
          <p:nvSpPr>
            <p:cNvPr id="26" name="TextBox 25">
              <a:extLst>
                <a:ext uri="{FF2B5EF4-FFF2-40B4-BE49-F238E27FC236}">
                  <a16:creationId xmlns:a16="http://schemas.microsoft.com/office/drawing/2014/main" id="{D4F41441-822B-6645-A5D4-81B6AB99A2DE}"/>
                </a:ext>
              </a:extLst>
            </p:cNvPr>
            <p:cNvSpPr txBox="1"/>
            <p:nvPr/>
          </p:nvSpPr>
          <p:spPr>
            <a:xfrm>
              <a:off x="79843" y="3750995"/>
              <a:ext cx="3011974" cy="302560"/>
            </a:xfrm>
            <a:prstGeom prst="rect">
              <a:avLst/>
            </a:prstGeom>
            <a:solidFill>
              <a:schemeClr val="bg1"/>
            </a:solidFill>
            <a:ln>
              <a:solidFill>
                <a:schemeClr val="tx1"/>
              </a:solidFill>
            </a:ln>
          </p:spPr>
          <p:txBody>
            <a:bodyPr wrap="square" lIns="91440" tIns="27432" rIns="91440" bIns="27432" rtlCol="0">
              <a:spAutoFit/>
            </a:bodyPr>
            <a:lstStyle/>
            <a:p>
              <a:pPr algn="ctr">
                <a:defRPr/>
              </a:pPr>
              <a:r>
                <a:rPr lang="en-US" sz="1400" dirty="0">
                  <a:solidFill>
                    <a:srgbClr val="000000"/>
                  </a:solidFill>
                  <a:latin typeface="Helvetica Light" charset="0"/>
                </a:rPr>
                <a:t>  Oil &amp;Gas Contribution</a:t>
              </a:r>
            </a:p>
          </p:txBody>
        </p:sp>
        <p:pic>
          <p:nvPicPr>
            <p:cNvPr id="27" name="Picture 26">
              <a:extLst>
                <a:ext uri="{FF2B5EF4-FFF2-40B4-BE49-F238E27FC236}">
                  <a16:creationId xmlns:a16="http://schemas.microsoft.com/office/drawing/2014/main" id="{68748B3D-07D9-A44A-86DE-51207D4031FF}"/>
                </a:ext>
              </a:extLst>
            </p:cNvPr>
            <p:cNvPicPr>
              <a:picLocks noChangeAspect="1"/>
            </p:cNvPicPr>
            <p:nvPr/>
          </p:nvPicPr>
          <p:blipFill>
            <a:blip r:embed="rId2"/>
            <a:stretch>
              <a:fillRect/>
            </a:stretch>
          </p:blipFill>
          <p:spPr>
            <a:xfrm>
              <a:off x="1180543" y="6302466"/>
              <a:ext cx="3993572" cy="474846"/>
            </a:xfrm>
            <a:prstGeom prst="rect">
              <a:avLst/>
            </a:prstGeom>
          </p:spPr>
        </p:pic>
        <p:pic>
          <p:nvPicPr>
            <p:cNvPr id="28" name="Picture 27">
              <a:extLst>
                <a:ext uri="{FF2B5EF4-FFF2-40B4-BE49-F238E27FC236}">
                  <a16:creationId xmlns:a16="http://schemas.microsoft.com/office/drawing/2014/main" id="{CCDCF995-235B-6241-AB3B-BE0B844FDFA2}"/>
                </a:ext>
              </a:extLst>
            </p:cNvPr>
            <p:cNvPicPr>
              <a:picLocks noChangeAspect="1"/>
            </p:cNvPicPr>
            <p:nvPr/>
          </p:nvPicPr>
          <p:blipFill rotWithShape="1">
            <a:blip r:embed="rId3"/>
            <a:srcRect l="7894" b="5207"/>
            <a:stretch/>
          </p:blipFill>
          <p:spPr>
            <a:xfrm>
              <a:off x="3269687" y="4012184"/>
              <a:ext cx="3006005" cy="2224754"/>
            </a:xfrm>
            <a:prstGeom prst="rect">
              <a:avLst/>
            </a:prstGeom>
            <a:ln>
              <a:solidFill>
                <a:schemeClr val="tx1"/>
              </a:solidFill>
            </a:ln>
          </p:spPr>
        </p:pic>
        <p:pic>
          <p:nvPicPr>
            <p:cNvPr id="29" name="Picture 28">
              <a:extLst>
                <a:ext uri="{FF2B5EF4-FFF2-40B4-BE49-F238E27FC236}">
                  <a16:creationId xmlns:a16="http://schemas.microsoft.com/office/drawing/2014/main" id="{31BAD814-59D4-AB4D-9907-F8A945D4B5B7}"/>
                </a:ext>
              </a:extLst>
            </p:cNvPr>
            <p:cNvPicPr>
              <a:picLocks noChangeAspect="1"/>
            </p:cNvPicPr>
            <p:nvPr/>
          </p:nvPicPr>
          <p:blipFill rotWithShape="1">
            <a:blip r:embed="rId4"/>
            <a:srcRect l="5468" b="5276"/>
            <a:stretch/>
          </p:blipFill>
          <p:spPr>
            <a:xfrm>
              <a:off x="93290" y="4042668"/>
              <a:ext cx="3011974" cy="2194270"/>
            </a:xfrm>
            <a:prstGeom prst="rect">
              <a:avLst/>
            </a:prstGeom>
            <a:ln>
              <a:solidFill>
                <a:schemeClr val="tx1"/>
              </a:solidFill>
            </a:ln>
          </p:spPr>
        </p:pic>
        <p:sp>
          <p:nvSpPr>
            <p:cNvPr id="30" name="Oval 29">
              <a:extLst>
                <a:ext uri="{FF2B5EF4-FFF2-40B4-BE49-F238E27FC236}">
                  <a16:creationId xmlns:a16="http://schemas.microsoft.com/office/drawing/2014/main" id="{3AD2E6EA-9225-244A-8C00-2FE1EF7B0635}"/>
                </a:ext>
              </a:extLst>
            </p:cNvPr>
            <p:cNvSpPr/>
            <p:nvPr/>
          </p:nvSpPr>
          <p:spPr bwMode="auto">
            <a:xfrm>
              <a:off x="4896814" y="5803813"/>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31" name="TextBox 30">
              <a:extLst>
                <a:ext uri="{FF2B5EF4-FFF2-40B4-BE49-F238E27FC236}">
                  <a16:creationId xmlns:a16="http://schemas.microsoft.com/office/drawing/2014/main" id="{B257C389-820E-6749-871B-6CE56E768A24}"/>
                </a:ext>
              </a:extLst>
            </p:cNvPr>
            <p:cNvSpPr txBox="1"/>
            <p:nvPr/>
          </p:nvSpPr>
          <p:spPr>
            <a:xfrm>
              <a:off x="4874589" y="5688172"/>
              <a:ext cx="429341" cy="275055"/>
            </a:xfrm>
            <a:prstGeom prst="rect">
              <a:avLst/>
            </a:prstGeom>
            <a:noFill/>
          </p:spPr>
          <p:txBody>
            <a:bodyPr wrap="none" rtlCol="0">
              <a:spAutoFit/>
            </a:bodyPr>
            <a:lstStyle/>
            <a:p>
              <a:pPr>
                <a:defRPr/>
              </a:pPr>
              <a:r>
                <a:rPr lang="en-US" sz="1000">
                  <a:solidFill>
                    <a:srgbClr val="000000"/>
                  </a:solidFill>
                  <a:latin typeface="Arial"/>
                </a:rPr>
                <a:t>Denver</a:t>
              </a:r>
            </a:p>
          </p:txBody>
        </p:sp>
        <p:sp>
          <p:nvSpPr>
            <p:cNvPr id="32" name="Oval 31">
              <a:extLst>
                <a:ext uri="{FF2B5EF4-FFF2-40B4-BE49-F238E27FC236}">
                  <a16:creationId xmlns:a16="http://schemas.microsoft.com/office/drawing/2014/main" id="{F2E14E45-4927-8D41-B047-398CCB02CFF3}"/>
                </a:ext>
              </a:extLst>
            </p:cNvPr>
            <p:cNvSpPr/>
            <p:nvPr/>
          </p:nvSpPr>
          <p:spPr bwMode="auto">
            <a:xfrm>
              <a:off x="4426914" y="5232977"/>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33" name="TextBox 32">
              <a:extLst>
                <a:ext uri="{FF2B5EF4-FFF2-40B4-BE49-F238E27FC236}">
                  <a16:creationId xmlns:a16="http://schemas.microsoft.com/office/drawing/2014/main" id="{FD1A54BC-74F5-B149-A321-6597B10C512D}"/>
                </a:ext>
              </a:extLst>
            </p:cNvPr>
            <p:cNvSpPr txBox="1"/>
            <p:nvPr/>
          </p:nvSpPr>
          <p:spPr>
            <a:xfrm>
              <a:off x="4404689" y="5117336"/>
              <a:ext cx="448951" cy="275055"/>
            </a:xfrm>
            <a:prstGeom prst="rect">
              <a:avLst/>
            </a:prstGeom>
            <a:noFill/>
          </p:spPr>
          <p:txBody>
            <a:bodyPr wrap="none" rtlCol="0">
              <a:spAutoFit/>
            </a:bodyPr>
            <a:lstStyle/>
            <a:p>
              <a:pPr>
                <a:defRPr/>
              </a:pPr>
              <a:r>
                <a:rPr lang="en-US" sz="1000">
                  <a:solidFill>
                    <a:srgbClr val="000000"/>
                  </a:solidFill>
                  <a:latin typeface="Arial"/>
                </a:rPr>
                <a:t>Boulder</a:t>
              </a:r>
              <a:endParaRPr lang="en-US" sz="1000" dirty="0">
                <a:solidFill>
                  <a:srgbClr val="000000"/>
                </a:solidFill>
                <a:latin typeface="Arial"/>
              </a:endParaRPr>
            </a:p>
          </p:txBody>
        </p:sp>
        <p:sp>
          <p:nvSpPr>
            <p:cNvPr id="34" name="Oval 33">
              <a:extLst>
                <a:ext uri="{FF2B5EF4-FFF2-40B4-BE49-F238E27FC236}">
                  <a16:creationId xmlns:a16="http://schemas.microsoft.com/office/drawing/2014/main" id="{44F726E8-48CA-6840-B099-5B532B9A9E3F}"/>
                </a:ext>
              </a:extLst>
            </p:cNvPr>
            <p:cNvSpPr/>
            <p:nvPr/>
          </p:nvSpPr>
          <p:spPr bwMode="auto">
            <a:xfrm>
              <a:off x="4757464" y="4285351"/>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35" name="TextBox 34">
              <a:extLst>
                <a:ext uri="{FF2B5EF4-FFF2-40B4-BE49-F238E27FC236}">
                  <a16:creationId xmlns:a16="http://schemas.microsoft.com/office/drawing/2014/main" id="{8FB659D1-105A-DB44-A03C-70CB9B944E4C}"/>
                </a:ext>
              </a:extLst>
            </p:cNvPr>
            <p:cNvSpPr txBox="1"/>
            <p:nvPr/>
          </p:nvSpPr>
          <p:spPr>
            <a:xfrm>
              <a:off x="4735239" y="4169710"/>
              <a:ext cx="517009" cy="275055"/>
            </a:xfrm>
            <a:prstGeom prst="rect">
              <a:avLst/>
            </a:prstGeom>
            <a:noFill/>
          </p:spPr>
          <p:txBody>
            <a:bodyPr wrap="none" rtlCol="0">
              <a:spAutoFit/>
            </a:bodyPr>
            <a:lstStyle/>
            <a:p>
              <a:pPr>
                <a:defRPr/>
              </a:pPr>
              <a:r>
                <a:rPr lang="en-US" sz="1000" dirty="0">
                  <a:solidFill>
                    <a:srgbClr val="000000"/>
                  </a:solidFill>
                  <a:latin typeface="Arial"/>
                </a:rPr>
                <a:t>Ft Collins</a:t>
              </a:r>
            </a:p>
          </p:txBody>
        </p:sp>
        <p:sp>
          <p:nvSpPr>
            <p:cNvPr id="36" name="Oval 35">
              <a:extLst>
                <a:ext uri="{FF2B5EF4-FFF2-40B4-BE49-F238E27FC236}">
                  <a16:creationId xmlns:a16="http://schemas.microsoft.com/office/drawing/2014/main" id="{22B75E50-9727-D14A-A51F-99E02DCF6424}"/>
                </a:ext>
              </a:extLst>
            </p:cNvPr>
            <p:cNvSpPr/>
            <p:nvPr/>
          </p:nvSpPr>
          <p:spPr bwMode="auto">
            <a:xfrm>
              <a:off x="5276601" y="4512943"/>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37" name="TextBox 36">
              <a:extLst>
                <a:ext uri="{FF2B5EF4-FFF2-40B4-BE49-F238E27FC236}">
                  <a16:creationId xmlns:a16="http://schemas.microsoft.com/office/drawing/2014/main" id="{92706541-3212-DF40-87B6-86FC6E1A64BC}"/>
                </a:ext>
              </a:extLst>
            </p:cNvPr>
            <p:cNvSpPr txBox="1"/>
            <p:nvPr/>
          </p:nvSpPr>
          <p:spPr>
            <a:xfrm>
              <a:off x="5254376" y="4397302"/>
              <a:ext cx="454719" cy="275055"/>
            </a:xfrm>
            <a:prstGeom prst="rect">
              <a:avLst/>
            </a:prstGeom>
            <a:noFill/>
          </p:spPr>
          <p:txBody>
            <a:bodyPr wrap="none" rtlCol="0">
              <a:spAutoFit/>
            </a:bodyPr>
            <a:lstStyle/>
            <a:p>
              <a:pPr>
                <a:defRPr/>
              </a:pPr>
              <a:r>
                <a:rPr lang="en-US" sz="1000" dirty="0">
                  <a:solidFill>
                    <a:srgbClr val="000000"/>
                  </a:solidFill>
                  <a:latin typeface="Arial"/>
                </a:rPr>
                <a:t>Greeley</a:t>
              </a:r>
            </a:p>
          </p:txBody>
        </p:sp>
        <p:sp>
          <p:nvSpPr>
            <p:cNvPr id="38" name="Oval 37">
              <a:extLst>
                <a:ext uri="{FF2B5EF4-FFF2-40B4-BE49-F238E27FC236}">
                  <a16:creationId xmlns:a16="http://schemas.microsoft.com/office/drawing/2014/main" id="{B33EBE61-EC61-A742-91D3-AE84DF29E5F8}"/>
                </a:ext>
              </a:extLst>
            </p:cNvPr>
            <p:cNvSpPr/>
            <p:nvPr/>
          </p:nvSpPr>
          <p:spPr bwMode="auto">
            <a:xfrm>
              <a:off x="1557571" y="5818318"/>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39" name="TextBox 38">
              <a:extLst>
                <a:ext uri="{FF2B5EF4-FFF2-40B4-BE49-F238E27FC236}">
                  <a16:creationId xmlns:a16="http://schemas.microsoft.com/office/drawing/2014/main" id="{96CA7838-A60B-3F48-94B0-517DC2CF822B}"/>
                </a:ext>
              </a:extLst>
            </p:cNvPr>
            <p:cNvSpPr txBox="1"/>
            <p:nvPr/>
          </p:nvSpPr>
          <p:spPr>
            <a:xfrm>
              <a:off x="1535346" y="5702677"/>
              <a:ext cx="429341" cy="275055"/>
            </a:xfrm>
            <a:prstGeom prst="rect">
              <a:avLst/>
            </a:prstGeom>
            <a:noFill/>
          </p:spPr>
          <p:txBody>
            <a:bodyPr wrap="none" rtlCol="0">
              <a:spAutoFit/>
            </a:bodyPr>
            <a:lstStyle/>
            <a:p>
              <a:pPr>
                <a:defRPr/>
              </a:pPr>
              <a:r>
                <a:rPr lang="en-US" sz="1000">
                  <a:solidFill>
                    <a:srgbClr val="000000"/>
                  </a:solidFill>
                  <a:latin typeface="Arial"/>
                </a:rPr>
                <a:t>Denver</a:t>
              </a:r>
            </a:p>
          </p:txBody>
        </p:sp>
        <p:sp>
          <p:nvSpPr>
            <p:cNvPr id="40" name="Oval 39">
              <a:extLst>
                <a:ext uri="{FF2B5EF4-FFF2-40B4-BE49-F238E27FC236}">
                  <a16:creationId xmlns:a16="http://schemas.microsoft.com/office/drawing/2014/main" id="{1A2D9237-7359-7F4F-8617-5D1E20ADBD39}"/>
                </a:ext>
              </a:extLst>
            </p:cNvPr>
            <p:cNvSpPr/>
            <p:nvPr/>
          </p:nvSpPr>
          <p:spPr bwMode="auto">
            <a:xfrm>
              <a:off x="1087671" y="5247482"/>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41" name="TextBox 40">
              <a:extLst>
                <a:ext uri="{FF2B5EF4-FFF2-40B4-BE49-F238E27FC236}">
                  <a16:creationId xmlns:a16="http://schemas.microsoft.com/office/drawing/2014/main" id="{BDE2796E-FE47-1944-885E-46BD4458311C}"/>
                </a:ext>
              </a:extLst>
            </p:cNvPr>
            <p:cNvSpPr txBox="1"/>
            <p:nvPr/>
          </p:nvSpPr>
          <p:spPr>
            <a:xfrm>
              <a:off x="1065446" y="5131841"/>
              <a:ext cx="448951" cy="275055"/>
            </a:xfrm>
            <a:prstGeom prst="rect">
              <a:avLst/>
            </a:prstGeom>
            <a:noFill/>
          </p:spPr>
          <p:txBody>
            <a:bodyPr wrap="none" rtlCol="0">
              <a:spAutoFit/>
            </a:bodyPr>
            <a:lstStyle/>
            <a:p>
              <a:pPr>
                <a:defRPr/>
              </a:pPr>
              <a:r>
                <a:rPr lang="en-US" sz="1000">
                  <a:solidFill>
                    <a:srgbClr val="000000"/>
                  </a:solidFill>
                  <a:latin typeface="Arial"/>
                </a:rPr>
                <a:t>Boulder</a:t>
              </a:r>
              <a:endParaRPr lang="en-US" sz="1000" dirty="0">
                <a:solidFill>
                  <a:srgbClr val="000000"/>
                </a:solidFill>
                <a:latin typeface="Arial"/>
              </a:endParaRPr>
            </a:p>
          </p:txBody>
        </p:sp>
        <p:sp>
          <p:nvSpPr>
            <p:cNvPr id="42" name="Oval 41">
              <a:extLst>
                <a:ext uri="{FF2B5EF4-FFF2-40B4-BE49-F238E27FC236}">
                  <a16:creationId xmlns:a16="http://schemas.microsoft.com/office/drawing/2014/main" id="{A303B9E3-F2E4-4847-8C29-7B99853DEFD8}"/>
                </a:ext>
              </a:extLst>
            </p:cNvPr>
            <p:cNvSpPr/>
            <p:nvPr/>
          </p:nvSpPr>
          <p:spPr bwMode="auto">
            <a:xfrm>
              <a:off x="1418221" y="4299856"/>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43" name="TextBox 42">
              <a:extLst>
                <a:ext uri="{FF2B5EF4-FFF2-40B4-BE49-F238E27FC236}">
                  <a16:creationId xmlns:a16="http://schemas.microsoft.com/office/drawing/2014/main" id="{38801627-B0A1-9F4C-BD62-092EF03A392A}"/>
                </a:ext>
              </a:extLst>
            </p:cNvPr>
            <p:cNvSpPr txBox="1"/>
            <p:nvPr/>
          </p:nvSpPr>
          <p:spPr>
            <a:xfrm>
              <a:off x="1395996" y="4184215"/>
              <a:ext cx="517009" cy="275055"/>
            </a:xfrm>
            <a:prstGeom prst="rect">
              <a:avLst/>
            </a:prstGeom>
            <a:noFill/>
          </p:spPr>
          <p:txBody>
            <a:bodyPr wrap="none" rtlCol="0">
              <a:spAutoFit/>
            </a:bodyPr>
            <a:lstStyle/>
            <a:p>
              <a:pPr>
                <a:defRPr/>
              </a:pPr>
              <a:r>
                <a:rPr lang="en-US" sz="1000" dirty="0">
                  <a:solidFill>
                    <a:srgbClr val="000000"/>
                  </a:solidFill>
                  <a:latin typeface="Arial"/>
                </a:rPr>
                <a:t>Ft Collins</a:t>
              </a:r>
            </a:p>
          </p:txBody>
        </p:sp>
        <p:sp>
          <p:nvSpPr>
            <p:cNvPr id="44" name="Oval 43">
              <a:extLst>
                <a:ext uri="{FF2B5EF4-FFF2-40B4-BE49-F238E27FC236}">
                  <a16:creationId xmlns:a16="http://schemas.microsoft.com/office/drawing/2014/main" id="{3CE2207A-91E4-ED4D-B170-5056B8A766F1}"/>
                </a:ext>
              </a:extLst>
            </p:cNvPr>
            <p:cNvSpPr/>
            <p:nvPr/>
          </p:nvSpPr>
          <p:spPr bwMode="auto">
            <a:xfrm>
              <a:off x="1937358" y="4527448"/>
              <a:ext cx="45719" cy="45719"/>
            </a:xfrm>
            <a:prstGeom prst="ellipse">
              <a:avLst/>
            </a:prstGeom>
            <a:solidFill>
              <a:schemeClr val="tx1"/>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US" sz="2400">
                <a:solidFill>
                  <a:srgbClr val="000000"/>
                </a:solidFill>
                <a:latin typeface="Verdana" charset="0"/>
              </a:endParaRPr>
            </a:p>
          </p:txBody>
        </p:sp>
        <p:sp>
          <p:nvSpPr>
            <p:cNvPr id="45" name="TextBox 44">
              <a:extLst>
                <a:ext uri="{FF2B5EF4-FFF2-40B4-BE49-F238E27FC236}">
                  <a16:creationId xmlns:a16="http://schemas.microsoft.com/office/drawing/2014/main" id="{3F382A0F-A745-4D42-BAC3-A1694193E812}"/>
                </a:ext>
              </a:extLst>
            </p:cNvPr>
            <p:cNvSpPr txBox="1"/>
            <p:nvPr/>
          </p:nvSpPr>
          <p:spPr>
            <a:xfrm>
              <a:off x="1915133" y="4411808"/>
              <a:ext cx="454719" cy="275055"/>
            </a:xfrm>
            <a:prstGeom prst="rect">
              <a:avLst/>
            </a:prstGeom>
            <a:noFill/>
          </p:spPr>
          <p:txBody>
            <a:bodyPr wrap="none" rtlCol="0">
              <a:spAutoFit/>
            </a:bodyPr>
            <a:lstStyle/>
            <a:p>
              <a:pPr>
                <a:defRPr/>
              </a:pPr>
              <a:r>
                <a:rPr lang="en-US" sz="1000" dirty="0">
                  <a:solidFill>
                    <a:srgbClr val="000000"/>
                  </a:solidFill>
                  <a:latin typeface="Arial"/>
                </a:rPr>
                <a:t>Greeley</a:t>
              </a:r>
            </a:p>
          </p:txBody>
        </p:sp>
        <p:sp>
          <p:nvSpPr>
            <p:cNvPr id="46" name="TextBox 45">
              <a:extLst>
                <a:ext uri="{FF2B5EF4-FFF2-40B4-BE49-F238E27FC236}">
                  <a16:creationId xmlns:a16="http://schemas.microsoft.com/office/drawing/2014/main" id="{E73741E1-38D3-E748-8AEF-A60626FE3393}"/>
                </a:ext>
              </a:extLst>
            </p:cNvPr>
            <p:cNvSpPr txBox="1"/>
            <p:nvPr/>
          </p:nvSpPr>
          <p:spPr>
            <a:xfrm>
              <a:off x="3256239" y="3742845"/>
              <a:ext cx="3019453" cy="302560"/>
            </a:xfrm>
            <a:prstGeom prst="rect">
              <a:avLst/>
            </a:prstGeom>
            <a:solidFill>
              <a:schemeClr val="bg1"/>
            </a:solidFill>
            <a:ln>
              <a:solidFill>
                <a:schemeClr val="tx1"/>
              </a:solidFill>
            </a:ln>
          </p:spPr>
          <p:txBody>
            <a:bodyPr wrap="square" lIns="91440" tIns="27432" rIns="91440" bIns="27432" rtlCol="0">
              <a:spAutoFit/>
            </a:bodyPr>
            <a:lstStyle/>
            <a:p>
              <a:pPr algn="ctr">
                <a:defRPr/>
              </a:pPr>
              <a:r>
                <a:rPr lang="en-US" sz="1400" dirty="0">
                  <a:solidFill>
                    <a:srgbClr val="000000"/>
                  </a:solidFill>
                  <a:latin typeface="Helvetica Light" charset="0"/>
                </a:rPr>
                <a:t>  Mobile Contribution</a:t>
              </a:r>
            </a:p>
          </p:txBody>
        </p:sp>
        <p:sp>
          <p:nvSpPr>
            <p:cNvPr id="47" name="TextBox 46">
              <a:extLst>
                <a:ext uri="{FF2B5EF4-FFF2-40B4-BE49-F238E27FC236}">
                  <a16:creationId xmlns:a16="http://schemas.microsoft.com/office/drawing/2014/main" id="{B5F4387F-FA1C-564A-9C98-230E2BB54324}"/>
                </a:ext>
              </a:extLst>
            </p:cNvPr>
            <p:cNvSpPr txBox="1"/>
            <p:nvPr/>
          </p:nvSpPr>
          <p:spPr>
            <a:xfrm>
              <a:off x="72941" y="3379677"/>
              <a:ext cx="4936687" cy="378201"/>
            </a:xfrm>
            <a:prstGeom prst="rect">
              <a:avLst/>
            </a:prstGeom>
            <a:noFill/>
          </p:spPr>
          <p:txBody>
            <a:bodyPr wrap="square" rtlCol="0">
              <a:spAutoFit/>
            </a:bodyPr>
            <a:lstStyle/>
            <a:p>
              <a:pPr>
                <a:defRPr/>
              </a:pPr>
              <a:r>
                <a:rPr lang="en-US" sz="1600" b="1" dirty="0">
                  <a:solidFill>
                    <a:srgbClr val="000000"/>
                  </a:solidFill>
                  <a:latin typeface="Arial"/>
                </a:rPr>
                <a:t>WRF/CMAQ constrained by field observations: 3 August 2014</a:t>
              </a:r>
            </a:p>
          </p:txBody>
        </p:sp>
        <p:sp>
          <p:nvSpPr>
            <p:cNvPr id="48" name="TextBox 47">
              <a:extLst>
                <a:ext uri="{FF2B5EF4-FFF2-40B4-BE49-F238E27FC236}">
                  <a16:creationId xmlns:a16="http://schemas.microsoft.com/office/drawing/2014/main" id="{AA89A5AE-AC47-7445-BCEE-0D3BB899B179}"/>
                </a:ext>
              </a:extLst>
            </p:cNvPr>
            <p:cNvSpPr txBox="1"/>
            <p:nvPr/>
          </p:nvSpPr>
          <p:spPr>
            <a:xfrm>
              <a:off x="7995176" y="6023506"/>
              <a:ext cx="270933" cy="275055"/>
            </a:xfrm>
            <a:prstGeom prst="rect">
              <a:avLst/>
            </a:prstGeom>
            <a:noFill/>
          </p:spPr>
          <p:txBody>
            <a:bodyPr wrap="square" lIns="182880" tIns="0" rIns="0" bIns="0" rtlCol="0">
              <a:spAutoFit/>
            </a:bodyPr>
            <a:lstStyle/>
            <a:p>
              <a:pPr>
                <a:defRPr/>
              </a:pPr>
              <a:r>
                <a:rPr lang="en-US" sz="1600">
                  <a:solidFill>
                    <a:srgbClr val="000000"/>
                  </a:solidFill>
                  <a:latin typeface="Arial"/>
                </a:rPr>
                <a:t>-</a:t>
              </a:r>
            </a:p>
          </p:txBody>
        </p:sp>
      </p:grpSp>
      <p:sp>
        <p:nvSpPr>
          <p:cNvPr id="49" name="Text Box 2">
            <a:extLst>
              <a:ext uri="{FF2B5EF4-FFF2-40B4-BE49-F238E27FC236}">
                <a16:creationId xmlns:a16="http://schemas.microsoft.com/office/drawing/2014/main" id="{F8F770C5-A63C-8042-8EDF-8A19FED384BD}"/>
              </a:ext>
            </a:extLst>
          </p:cNvPr>
          <p:cNvSpPr txBox="1">
            <a:spLocks noChangeArrowheads="1"/>
          </p:cNvSpPr>
          <p:nvPr/>
        </p:nvSpPr>
        <p:spPr bwMode="auto">
          <a:xfrm>
            <a:off x="152400" y="828597"/>
            <a:ext cx="12039600" cy="461665"/>
          </a:xfrm>
          <a:prstGeom prst="rect">
            <a:avLst/>
          </a:prstGeom>
          <a:noFill/>
          <a:ln w="9525">
            <a:noFill/>
            <a:miter lim="800000"/>
            <a:headEnd/>
            <a:tailEnd/>
          </a:ln>
        </p:spPr>
        <p:txBody>
          <a:bodyPr wrap="square">
            <a:spAutoFit/>
          </a:bodyPr>
          <a:lstStyle/>
          <a:p>
            <a:pPr defTabSz="914400">
              <a:defRPr/>
            </a:pPr>
            <a:r>
              <a:rPr lang="en-US" sz="2400" b="1" dirty="0">
                <a:solidFill>
                  <a:schemeClr val="tx2"/>
                </a:solidFill>
                <a:latin typeface="Verdana"/>
                <a:cs typeface="Verdana"/>
              </a:rPr>
              <a:t>FRAPPÉ: Ozone source contributions in the CO Front Range</a:t>
            </a:r>
          </a:p>
        </p:txBody>
      </p:sp>
      <p:pic>
        <p:nvPicPr>
          <p:cNvPr id="50" name="Google Shape;473;p51">
            <a:extLst>
              <a:ext uri="{FF2B5EF4-FFF2-40B4-BE49-F238E27FC236}">
                <a16:creationId xmlns:a16="http://schemas.microsoft.com/office/drawing/2014/main" id="{20485FAB-781B-1443-B26B-6941E05CC6DE}"/>
              </a:ext>
            </a:extLst>
          </p:cNvPr>
          <p:cNvPicPr preferRelativeResize="0"/>
          <p:nvPr/>
        </p:nvPicPr>
        <p:blipFill rotWithShape="1">
          <a:blip r:embed="rId5">
            <a:alphaModFix/>
          </a:blip>
          <a:srcRect l="8164"/>
          <a:stretch/>
        </p:blipFill>
        <p:spPr>
          <a:xfrm>
            <a:off x="8603674" y="2234045"/>
            <a:ext cx="3047999" cy="2576945"/>
          </a:xfrm>
          <a:prstGeom prst="rect">
            <a:avLst/>
          </a:prstGeom>
          <a:noFill/>
          <a:ln>
            <a:noFill/>
          </a:ln>
        </p:spPr>
      </p:pic>
      <p:pic>
        <p:nvPicPr>
          <p:cNvPr id="51" name="Google Shape;474;p51">
            <a:extLst>
              <a:ext uri="{FF2B5EF4-FFF2-40B4-BE49-F238E27FC236}">
                <a16:creationId xmlns:a16="http://schemas.microsoft.com/office/drawing/2014/main" id="{FB7DC71F-5951-A444-8C67-F1CB75BAC1E5}"/>
              </a:ext>
            </a:extLst>
          </p:cNvPr>
          <p:cNvPicPr preferRelativeResize="0"/>
          <p:nvPr/>
        </p:nvPicPr>
        <p:blipFill>
          <a:blip r:embed="rId6">
            <a:alphaModFix/>
          </a:blip>
          <a:stretch>
            <a:fillRect/>
          </a:stretch>
        </p:blipFill>
        <p:spPr>
          <a:xfrm>
            <a:off x="9128511" y="2180284"/>
            <a:ext cx="860686" cy="901462"/>
          </a:xfrm>
          <a:prstGeom prst="rect">
            <a:avLst/>
          </a:prstGeom>
          <a:noFill/>
          <a:ln>
            <a:noFill/>
          </a:ln>
        </p:spPr>
      </p:pic>
      <p:sp>
        <p:nvSpPr>
          <p:cNvPr id="52" name="Google Shape;472;p51">
            <a:extLst>
              <a:ext uri="{FF2B5EF4-FFF2-40B4-BE49-F238E27FC236}">
                <a16:creationId xmlns:a16="http://schemas.microsoft.com/office/drawing/2014/main" id="{5E7C39D6-CAB0-7D4B-8DB9-ABE900F46279}"/>
              </a:ext>
            </a:extLst>
          </p:cNvPr>
          <p:cNvSpPr txBox="1"/>
          <p:nvPr/>
        </p:nvSpPr>
        <p:spPr>
          <a:xfrm>
            <a:off x="7975800" y="1381000"/>
            <a:ext cx="4216200" cy="60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dirty="0"/>
              <a:t>Chemical Box model</a:t>
            </a:r>
            <a:br>
              <a:rPr lang="en" sz="1600" b="1" dirty="0"/>
            </a:br>
            <a:r>
              <a:rPr lang="en" sz="1600" b="1" dirty="0"/>
              <a:t>driven by aircraft Observations</a:t>
            </a:r>
            <a:endParaRPr sz="1600" b="1" dirty="0"/>
          </a:p>
        </p:txBody>
      </p:sp>
    </p:spTree>
    <p:extLst>
      <p:ext uri="{BB962C8B-B14F-4D97-AF65-F5344CB8AC3E}">
        <p14:creationId xmlns:p14="http://schemas.microsoft.com/office/powerpoint/2010/main" val="110456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0">
            <a:extLst>
              <a:ext uri="{FF2B5EF4-FFF2-40B4-BE49-F238E27FC236}">
                <a16:creationId xmlns:a16="http://schemas.microsoft.com/office/drawing/2014/main" id="{28668CEB-B820-8546-B578-4E7D2D05FFBE}"/>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Recent Major Accomplishments</a:t>
            </a:r>
            <a:endParaRPr dirty="0"/>
          </a:p>
        </p:txBody>
      </p:sp>
      <p:sp>
        <p:nvSpPr>
          <p:cNvPr id="53" name="TextBox 52">
            <a:extLst>
              <a:ext uri="{FF2B5EF4-FFF2-40B4-BE49-F238E27FC236}">
                <a16:creationId xmlns:a16="http://schemas.microsoft.com/office/drawing/2014/main" id="{0151272D-BBA4-CB45-8FF9-5BBE421B9429}"/>
              </a:ext>
            </a:extLst>
          </p:cNvPr>
          <p:cNvSpPr txBox="1"/>
          <p:nvPr/>
        </p:nvSpPr>
        <p:spPr>
          <a:xfrm>
            <a:off x="207818" y="2273441"/>
            <a:ext cx="5488131" cy="3477875"/>
          </a:xfrm>
          <a:prstGeom prst="rect">
            <a:avLst/>
          </a:prstGeom>
          <a:noFill/>
        </p:spPr>
        <p:txBody>
          <a:bodyPr wrap="square" rtlCol="0">
            <a:spAutoFit/>
          </a:bodyPr>
          <a:lstStyle/>
          <a:p>
            <a:pPr marL="342900" indent="-342900">
              <a:spcBef>
                <a:spcPts val="1800"/>
              </a:spcBef>
              <a:spcAft>
                <a:spcPts val="600"/>
              </a:spcAft>
              <a:buSzPct val="120000"/>
              <a:buFont typeface="Arial"/>
              <a:buChar char="•"/>
              <a:defRPr/>
            </a:pPr>
            <a:r>
              <a:rPr lang="en-US" sz="2000" dirty="0">
                <a:solidFill>
                  <a:srgbClr val="000000"/>
                </a:solidFill>
                <a:latin typeface="Verdana" charset="0"/>
                <a:ea typeface="Verdana" charset="0"/>
                <a:cs typeface="Verdana" charset="0"/>
              </a:rPr>
              <a:t>Satellite observations reveal a large persistent layer of pollutants and aerosols in the lower stratosphere over Asia during the summer monsoon season</a:t>
            </a:r>
          </a:p>
          <a:p>
            <a:pPr marL="342900" indent="-342900">
              <a:spcBef>
                <a:spcPts val="1800"/>
              </a:spcBef>
              <a:spcAft>
                <a:spcPts val="600"/>
              </a:spcAft>
              <a:buSzPct val="120000"/>
              <a:buFont typeface="Arial"/>
              <a:buChar char="•"/>
              <a:defRPr/>
            </a:pPr>
            <a:r>
              <a:rPr lang="en-US" sz="2000" dirty="0">
                <a:solidFill>
                  <a:srgbClr val="000000"/>
                </a:solidFill>
                <a:latin typeface="Verdana" charset="0"/>
                <a:ea typeface="Verdana" charset="0"/>
                <a:cs typeface="Verdana" charset="0"/>
              </a:rPr>
              <a:t>NCAR WACCM model identifies the formation mechanism, revealing the role of monsoon deep convection in coupling the most polluted boundary layer in the world to the stratosphere</a:t>
            </a:r>
          </a:p>
        </p:txBody>
      </p:sp>
      <p:pic>
        <p:nvPicPr>
          <p:cNvPr id="54" name="Picture 53">
            <a:extLst>
              <a:ext uri="{FF2B5EF4-FFF2-40B4-BE49-F238E27FC236}">
                <a16:creationId xmlns:a16="http://schemas.microsoft.com/office/drawing/2014/main" id="{67F34511-3B37-4E47-964D-55E7511DAD4F}"/>
              </a:ext>
            </a:extLst>
          </p:cNvPr>
          <p:cNvPicPr>
            <a:picLocks noChangeAspect="1"/>
          </p:cNvPicPr>
          <p:nvPr/>
        </p:nvPicPr>
        <p:blipFill rotWithShape="1">
          <a:blip r:embed="rId2">
            <a:extLst>
              <a:ext uri="{28A0092B-C50C-407E-A947-70E740481C1C}">
                <a14:useLocalDpi xmlns:a14="http://schemas.microsoft.com/office/drawing/2010/main" val="0"/>
              </a:ext>
            </a:extLst>
          </a:blip>
          <a:srcRect l="-567" t="-375" r="12092" b="-1783"/>
          <a:stretch/>
        </p:blipFill>
        <p:spPr>
          <a:xfrm>
            <a:off x="6096000" y="1450732"/>
            <a:ext cx="5150816" cy="3956536"/>
          </a:xfrm>
          <a:prstGeom prst="rect">
            <a:avLst/>
          </a:prstGeom>
        </p:spPr>
      </p:pic>
      <p:pic>
        <p:nvPicPr>
          <p:cNvPr id="55" name="Picture 54">
            <a:extLst>
              <a:ext uri="{FF2B5EF4-FFF2-40B4-BE49-F238E27FC236}">
                <a16:creationId xmlns:a16="http://schemas.microsoft.com/office/drawing/2014/main" id="{934BFC16-74A0-F94A-BD47-EBA45D9FDE9D}"/>
              </a:ext>
            </a:extLst>
          </p:cNvPr>
          <p:cNvPicPr>
            <a:picLocks noChangeAspect="1"/>
          </p:cNvPicPr>
          <p:nvPr/>
        </p:nvPicPr>
        <p:blipFill>
          <a:blip r:embed="rId3"/>
          <a:stretch>
            <a:fillRect/>
          </a:stretch>
        </p:blipFill>
        <p:spPr>
          <a:xfrm>
            <a:off x="6860781" y="5287895"/>
            <a:ext cx="4001407" cy="730575"/>
          </a:xfrm>
          <a:prstGeom prst="rect">
            <a:avLst/>
          </a:prstGeom>
        </p:spPr>
      </p:pic>
      <p:sp>
        <p:nvSpPr>
          <p:cNvPr id="56" name="TextBox 55">
            <a:extLst>
              <a:ext uri="{FF2B5EF4-FFF2-40B4-BE49-F238E27FC236}">
                <a16:creationId xmlns:a16="http://schemas.microsoft.com/office/drawing/2014/main" id="{D5C4790D-1A52-9244-8605-EBDFD18C3592}"/>
              </a:ext>
            </a:extLst>
          </p:cNvPr>
          <p:cNvSpPr txBox="1"/>
          <p:nvPr/>
        </p:nvSpPr>
        <p:spPr>
          <a:xfrm>
            <a:off x="6739343" y="956156"/>
            <a:ext cx="4430327" cy="646331"/>
          </a:xfrm>
          <a:prstGeom prst="rect">
            <a:avLst/>
          </a:prstGeom>
          <a:noFill/>
        </p:spPr>
        <p:txBody>
          <a:bodyPr wrap="square" rtlCol="0">
            <a:spAutoFit/>
          </a:bodyPr>
          <a:lstStyle/>
          <a:p>
            <a:pPr algn="ctr">
              <a:defRPr/>
            </a:pPr>
            <a:r>
              <a:rPr lang="en-US" b="1" dirty="0">
                <a:solidFill>
                  <a:srgbClr val="000000"/>
                </a:solidFill>
                <a:latin typeface="Arial"/>
              </a:rPr>
              <a:t>WACCM simulation of convective transport by Asian monsoon</a:t>
            </a:r>
          </a:p>
        </p:txBody>
      </p:sp>
      <p:sp>
        <p:nvSpPr>
          <p:cNvPr id="57" name="Text Box 2">
            <a:extLst>
              <a:ext uri="{FF2B5EF4-FFF2-40B4-BE49-F238E27FC236}">
                <a16:creationId xmlns:a16="http://schemas.microsoft.com/office/drawing/2014/main" id="{59DB2217-E593-1F46-A1C9-28C91AEC9483}"/>
              </a:ext>
            </a:extLst>
          </p:cNvPr>
          <p:cNvSpPr txBox="1">
            <a:spLocks noChangeArrowheads="1"/>
          </p:cNvSpPr>
          <p:nvPr/>
        </p:nvSpPr>
        <p:spPr bwMode="auto">
          <a:xfrm>
            <a:off x="272569" y="1065967"/>
            <a:ext cx="5611090" cy="830997"/>
          </a:xfrm>
          <a:prstGeom prst="rect">
            <a:avLst/>
          </a:prstGeom>
          <a:noFill/>
          <a:ln w="9525">
            <a:noFill/>
            <a:miter lim="800000"/>
            <a:headEnd/>
            <a:tailEnd/>
          </a:ln>
        </p:spPr>
        <p:txBody>
          <a:bodyPr wrap="square">
            <a:spAutoFit/>
          </a:bodyPr>
          <a:lstStyle/>
          <a:p>
            <a:pPr defTabSz="914400">
              <a:defRPr/>
            </a:pPr>
            <a:r>
              <a:rPr lang="en-US" sz="2400" b="1" dirty="0">
                <a:solidFill>
                  <a:schemeClr val="tx2"/>
                </a:solidFill>
                <a:latin typeface="Verdana"/>
                <a:cs typeface="Verdana"/>
              </a:rPr>
              <a:t>Chemistry &amp; climate impacts</a:t>
            </a:r>
            <a:br>
              <a:rPr lang="en-US" sz="2400" b="1" dirty="0">
                <a:solidFill>
                  <a:schemeClr val="tx2"/>
                </a:solidFill>
                <a:latin typeface="Verdana"/>
                <a:cs typeface="Verdana"/>
              </a:rPr>
            </a:br>
            <a:r>
              <a:rPr lang="en-US" sz="2400" b="1" dirty="0">
                <a:solidFill>
                  <a:schemeClr val="tx2"/>
                </a:solidFill>
                <a:latin typeface="Verdana"/>
                <a:cs typeface="Verdana"/>
              </a:rPr>
              <a:t>of the Asian Monsoon</a:t>
            </a:r>
          </a:p>
        </p:txBody>
      </p:sp>
    </p:spTree>
    <p:extLst>
      <p:ext uri="{BB962C8B-B14F-4D97-AF65-F5344CB8AC3E}">
        <p14:creationId xmlns:p14="http://schemas.microsoft.com/office/powerpoint/2010/main" val="97691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0">
            <a:extLst>
              <a:ext uri="{FF2B5EF4-FFF2-40B4-BE49-F238E27FC236}">
                <a16:creationId xmlns:a16="http://schemas.microsoft.com/office/drawing/2014/main" id="{85DEFD6A-CAB4-D546-86C2-744A6821FC07}"/>
              </a:ext>
            </a:extLst>
          </p:cNvPr>
          <p:cNvSpPr/>
          <p:nvPr/>
        </p:nvSpPr>
        <p:spPr>
          <a:xfrm>
            <a:off x="2107392" y="19110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b="0" u="none" dirty="0">
                <a:solidFill>
                  <a:schemeClr val="lt1"/>
                </a:solidFill>
                <a:latin typeface="Arial"/>
                <a:ea typeface="Arial"/>
                <a:cs typeface="Arial"/>
                <a:sym typeface="Arial"/>
              </a:rPr>
              <a:t>Chemical Weather</a:t>
            </a:r>
            <a:endParaRPr dirty="0"/>
          </a:p>
        </p:txBody>
      </p:sp>
      <p:sp>
        <p:nvSpPr>
          <p:cNvPr id="7" name="TextBox 6">
            <a:extLst>
              <a:ext uri="{FF2B5EF4-FFF2-40B4-BE49-F238E27FC236}">
                <a16:creationId xmlns:a16="http://schemas.microsoft.com/office/drawing/2014/main" id="{80D9442C-3F08-C04D-ADAD-1CF7C9572409}"/>
              </a:ext>
            </a:extLst>
          </p:cNvPr>
          <p:cNvSpPr txBox="1"/>
          <p:nvPr/>
        </p:nvSpPr>
        <p:spPr>
          <a:xfrm>
            <a:off x="206256" y="829243"/>
            <a:ext cx="8978900" cy="1200329"/>
          </a:xfrm>
          <a:prstGeom prst="rect">
            <a:avLst/>
          </a:prstGeom>
          <a:noFill/>
        </p:spPr>
        <p:txBody>
          <a:bodyPr wrap="square" rtlCol="0">
            <a:spAutoFit/>
          </a:bodyPr>
          <a:lstStyle/>
          <a:p>
            <a:pPr>
              <a:spcAft>
                <a:spcPts val="600"/>
              </a:spcAft>
              <a:buSzPct val="120000"/>
            </a:pPr>
            <a:r>
              <a:rPr lang="en-US" sz="2400" dirty="0">
                <a:latin typeface="Verdana"/>
                <a:cs typeface="Verdana"/>
              </a:rPr>
              <a:t>Poor air quality is the source of significant human premature mortality and ecosystem damage, and is thus an issue of major societal concern on a global scale</a:t>
            </a:r>
          </a:p>
        </p:txBody>
      </p:sp>
      <p:sp>
        <p:nvSpPr>
          <p:cNvPr id="8" name="TextBox 7">
            <a:extLst>
              <a:ext uri="{FF2B5EF4-FFF2-40B4-BE49-F238E27FC236}">
                <a16:creationId xmlns:a16="http://schemas.microsoft.com/office/drawing/2014/main" id="{43893B63-06E9-8747-A80C-E316C8AF6A50}"/>
              </a:ext>
            </a:extLst>
          </p:cNvPr>
          <p:cNvSpPr txBox="1"/>
          <p:nvPr/>
        </p:nvSpPr>
        <p:spPr>
          <a:xfrm>
            <a:off x="255496" y="2330907"/>
            <a:ext cx="5616062" cy="3093154"/>
          </a:xfrm>
          <a:prstGeom prst="rect">
            <a:avLst/>
          </a:prstGeom>
          <a:noFill/>
        </p:spPr>
        <p:txBody>
          <a:bodyPr wrap="square" rtlCol="0">
            <a:spAutoFit/>
          </a:bodyPr>
          <a:lstStyle/>
          <a:p>
            <a:pPr>
              <a:spcAft>
                <a:spcPts val="600"/>
              </a:spcAft>
              <a:buSzPct val="120000"/>
            </a:pPr>
            <a:r>
              <a:rPr lang="en-US" sz="2000" dirty="0">
                <a:latin typeface="Verdana"/>
                <a:cs typeface="Verdana"/>
              </a:rPr>
              <a:t>Research priorities:</a:t>
            </a:r>
          </a:p>
          <a:p>
            <a:pPr marL="342900" indent="-342900">
              <a:spcAft>
                <a:spcPts val="600"/>
              </a:spcAft>
              <a:buSzPct val="120000"/>
              <a:buFont typeface="Wingdings" charset="2"/>
              <a:buChar char="Ø"/>
            </a:pPr>
            <a:r>
              <a:rPr lang="en-US" sz="2000" dirty="0">
                <a:latin typeface="Verdana"/>
                <a:cs typeface="Verdana"/>
              </a:rPr>
              <a:t>Observing, modeling and predicting composition in the developed and developing world</a:t>
            </a:r>
          </a:p>
          <a:p>
            <a:pPr marL="342900" indent="-342900">
              <a:spcAft>
                <a:spcPts val="600"/>
              </a:spcAft>
              <a:buSzPct val="120000"/>
              <a:buFont typeface="Wingdings" charset="2"/>
              <a:buChar char="Ø"/>
            </a:pPr>
            <a:r>
              <a:rPr lang="en-US" sz="2000" dirty="0">
                <a:latin typeface="Verdana"/>
                <a:cs typeface="Verdana"/>
              </a:rPr>
              <a:t>Understanding the interactions between natural and anthropogenic emissions</a:t>
            </a:r>
          </a:p>
          <a:p>
            <a:pPr marL="342900" indent="-342900">
              <a:spcAft>
                <a:spcPts val="600"/>
              </a:spcAft>
              <a:buSzPct val="120000"/>
              <a:buFont typeface="Wingdings" charset="2"/>
              <a:buChar char="Ø"/>
            </a:pPr>
            <a:r>
              <a:rPr lang="en-US" sz="2000" dirty="0">
                <a:latin typeface="Verdana"/>
                <a:cs typeface="Verdana"/>
              </a:rPr>
              <a:t>Quantifying impacts of extreme events such as heat waves and wildfires</a:t>
            </a:r>
          </a:p>
        </p:txBody>
      </p:sp>
      <p:sp>
        <p:nvSpPr>
          <p:cNvPr id="9" name="Content Placeholder 2">
            <a:extLst>
              <a:ext uri="{FF2B5EF4-FFF2-40B4-BE49-F238E27FC236}">
                <a16:creationId xmlns:a16="http://schemas.microsoft.com/office/drawing/2014/main" id="{F2F781F8-7971-C846-9005-EE1D19E42BA8}"/>
              </a:ext>
            </a:extLst>
          </p:cNvPr>
          <p:cNvSpPr txBox="1">
            <a:spLocks/>
          </p:cNvSpPr>
          <p:nvPr/>
        </p:nvSpPr>
        <p:spPr>
          <a:xfrm>
            <a:off x="5871558" y="4828427"/>
            <a:ext cx="5604718" cy="1191268"/>
          </a:xfrm>
          <a:prstGeom prst="rect">
            <a:avLst/>
          </a:prstGeom>
          <a:solidFill>
            <a:schemeClr val="accent6">
              <a:lumMod val="20000"/>
              <a:lumOff val="80000"/>
            </a:schemeClr>
          </a:solidFill>
          <a:effectLst>
            <a:softEdge rad="114300"/>
          </a:effectLst>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344488" indent="-168275" defTabSz="914400">
              <a:buNone/>
            </a:pPr>
            <a:r>
              <a:rPr lang="en-US" sz="1600" kern="0" dirty="0">
                <a:latin typeface="Verdana" charset="0"/>
                <a:ea typeface="Verdana" charset="0"/>
                <a:cs typeface="Verdana" charset="0"/>
              </a:rPr>
              <a:t>Exposure to air pollution: </a:t>
            </a:r>
          </a:p>
          <a:p>
            <a:pPr marL="344488" indent="-168275" defTabSz="914400"/>
            <a:r>
              <a:rPr lang="en-US" sz="1600" kern="0" dirty="0">
                <a:latin typeface="Verdana" charset="0"/>
                <a:ea typeface="Verdana" charset="0"/>
                <a:cs typeface="Verdana" charset="0"/>
              </a:rPr>
              <a:t>100,000 premature mortalities per year in U.S.</a:t>
            </a:r>
          </a:p>
          <a:p>
            <a:pPr marL="344488" indent="-168275" defTabSz="914400"/>
            <a:r>
              <a:rPr lang="en-US" sz="1600" kern="0" dirty="0">
                <a:latin typeface="Verdana" charset="0"/>
                <a:ea typeface="Verdana" charset="0"/>
                <a:cs typeface="Verdana" charset="0"/>
              </a:rPr>
              <a:t>Crop damage &gt; $1B per year</a:t>
            </a:r>
          </a:p>
        </p:txBody>
      </p:sp>
      <p:pic>
        <p:nvPicPr>
          <p:cNvPr id="10" name="Picture 2" descr="Heavy smog in Harbin, China.">
            <a:extLst>
              <a:ext uri="{FF2B5EF4-FFF2-40B4-BE49-F238E27FC236}">
                <a16:creationId xmlns:a16="http://schemas.microsoft.com/office/drawing/2014/main" id="{805D6C35-3F2D-FE4A-AAD0-4D93A181550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a:ext>
            </a:extLst>
          </a:blip>
          <a:srcRect t="8704" b="11296"/>
          <a:stretch/>
        </p:blipFill>
        <p:spPr bwMode="auto">
          <a:xfrm>
            <a:off x="6456217" y="2044930"/>
            <a:ext cx="4613565" cy="27681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714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0">
            <a:extLst>
              <a:ext uri="{FF2B5EF4-FFF2-40B4-BE49-F238E27FC236}">
                <a16:creationId xmlns:a16="http://schemas.microsoft.com/office/drawing/2014/main" id="{85DEFD6A-CAB4-D546-86C2-744A6821FC07}"/>
              </a:ext>
            </a:extLst>
          </p:cNvPr>
          <p:cNvSpPr/>
          <p:nvPr/>
        </p:nvSpPr>
        <p:spPr>
          <a:xfrm>
            <a:off x="2107392" y="19110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b="0" u="none" dirty="0">
                <a:solidFill>
                  <a:schemeClr val="lt1"/>
                </a:solidFill>
                <a:latin typeface="Arial"/>
                <a:ea typeface="Arial"/>
                <a:cs typeface="Arial"/>
                <a:sym typeface="Arial"/>
              </a:rPr>
              <a:t>Chemical Climate</a:t>
            </a:r>
            <a:endParaRPr dirty="0"/>
          </a:p>
        </p:txBody>
      </p:sp>
      <p:pic>
        <p:nvPicPr>
          <p:cNvPr id="11" name="Picture 10" descr="140222-001630.jpg">
            <a:extLst>
              <a:ext uri="{FF2B5EF4-FFF2-40B4-BE49-F238E27FC236}">
                <a16:creationId xmlns:a16="http://schemas.microsoft.com/office/drawing/2014/main" id="{15A91E0B-5CF1-3A43-AD52-E4D689725FE6}"/>
              </a:ext>
            </a:extLst>
          </p:cNvPr>
          <p:cNvPicPr>
            <a:picLocks noChangeAspect="1"/>
          </p:cNvPicPr>
          <p:nvPr/>
        </p:nvPicPr>
        <p:blipFill rotWithShape="1">
          <a:blip r:embed="rId3">
            <a:extLst>
              <a:ext uri="{28A0092B-C50C-407E-A947-70E740481C1C}">
                <a14:useLocalDpi xmlns:a14="http://schemas.microsoft.com/office/drawing/2010/main"/>
              </a:ext>
            </a:extLst>
          </a:blip>
          <a:srcRect b="20995"/>
          <a:stretch/>
        </p:blipFill>
        <p:spPr>
          <a:xfrm>
            <a:off x="6096001" y="2762967"/>
            <a:ext cx="5250874" cy="3111360"/>
          </a:xfrm>
          <a:prstGeom prst="rect">
            <a:avLst/>
          </a:prstGeom>
        </p:spPr>
      </p:pic>
      <p:sp>
        <p:nvSpPr>
          <p:cNvPr id="13" name="TextBox 12">
            <a:extLst>
              <a:ext uri="{FF2B5EF4-FFF2-40B4-BE49-F238E27FC236}">
                <a16:creationId xmlns:a16="http://schemas.microsoft.com/office/drawing/2014/main" id="{DA22A96F-B015-454A-ACDA-E33131E8BAB8}"/>
              </a:ext>
            </a:extLst>
          </p:cNvPr>
          <p:cNvSpPr txBox="1"/>
          <p:nvPr/>
        </p:nvSpPr>
        <p:spPr>
          <a:xfrm>
            <a:off x="173182" y="861198"/>
            <a:ext cx="11030205" cy="4324261"/>
          </a:xfrm>
          <a:prstGeom prst="rect">
            <a:avLst/>
          </a:prstGeom>
          <a:noFill/>
          <a:effectLst>
            <a:softEdge rad="139700"/>
          </a:effectLst>
        </p:spPr>
        <p:txBody>
          <a:bodyPr wrap="square" lIns="274320" tIns="274320" rIns="274320" bIns="274320" rtlCol="0">
            <a:spAutoFit/>
          </a:bodyPr>
          <a:lstStyle/>
          <a:p>
            <a:pPr>
              <a:spcAft>
                <a:spcPts val="600"/>
              </a:spcAft>
            </a:pPr>
            <a:r>
              <a:rPr lang="en-US" sz="2000" dirty="0">
                <a:latin typeface="Verdana"/>
                <a:cs typeface="Verdana"/>
              </a:rPr>
              <a:t>Quantifying the anthropogenic radiative forcing underlying climate change depends on an understanding of the chemical and physical processes determining the lifetimes and distributions of both short and long-lived gaseous and aerosol agents and their interactions with meteorology</a:t>
            </a:r>
          </a:p>
          <a:p>
            <a:pPr marL="285750" indent="-285750">
              <a:spcAft>
                <a:spcPts val="600"/>
              </a:spcAft>
              <a:buFont typeface="Arial" charset="0"/>
              <a:buChar char="•"/>
            </a:pPr>
            <a:endParaRPr lang="en-US" sz="2000" dirty="0">
              <a:latin typeface="Verdana"/>
              <a:cs typeface="Verdana"/>
            </a:endParaRPr>
          </a:p>
          <a:p>
            <a:pPr>
              <a:spcAft>
                <a:spcPts val="600"/>
              </a:spcAft>
            </a:pPr>
            <a:r>
              <a:rPr lang="en-US" sz="2000" dirty="0">
                <a:latin typeface="Verdana"/>
                <a:cs typeface="Verdana"/>
              </a:rPr>
              <a:t>Research priorities:</a:t>
            </a:r>
          </a:p>
          <a:p>
            <a:pPr marL="342900" indent="-342900">
              <a:spcAft>
                <a:spcPts val="600"/>
              </a:spcAft>
              <a:buFont typeface="Wingdings" charset="2"/>
              <a:buChar char="Ø"/>
            </a:pPr>
            <a:r>
              <a:rPr lang="en-US" sz="2000" dirty="0">
                <a:latin typeface="Verdana"/>
                <a:cs typeface="Verdana"/>
              </a:rPr>
              <a:t>Ozone and oxidants, SLCF</a:t>
            </a:r>
          </a:p>
          <a:p>
            <a:pPr marL="342900" indent="-342900">
              <a:spcAft>
                <a:spcPts val="600"/>
              </a:spcAft>
              <a:buFont typeface="Wingdings" charset="2"/>
              <a:buChar char="Ø"/>
            </a:pPr>
            <a:r>
              <a:rPr lang="en-US" sz="2000" dirty="0">
                <a:latin typeface="Verdana"/>
                <a:cs typeface="Verdana"/>
              </a:rPr>
              <a:t>Production, properties and lifetimes</a:t>
            </a:r>
            <a:br>
              <a:rPr lang="en-US" sz="2000" dirty="0">
                <a:latin typeface="Verdana"/>
                <a:cs typeface="Verdana"/>
              </a:rPr>
            </a:br>
            <a:r>
              <a:rPr lang="en-US" sz="2000" dirty="0">
                <a:latin typeface="Verdana"/>
                <a:cs typeface="Verdana"/>
              </a:rPr>
              <a:t>of atmospheric aerosols</a:t>
            </a:r>
          </a:p>
          <a:p>
            <a:pPr marL="342900" indent="-342900">
              <a:spcAft>
                <a:spcPts val="600"/>
              </a:spcAft>
              <a:buFont typeface="Wingdings" charset="2"/>
              <a:buChar char="Ø"/>
            </a:pPr>
            <a:r>
              <a:rPr lang="en-US" sz="2000" dirty="0">
                <a:latin typeface="Verdana"/>
                <a:cs typeface="Verdana"/>
              </a:rPr>
              <a:t>The influence of the whole atmosphere</a:t>
            </a:r>
            <a:br>
              <a:rPr lang="en-US" sz="2000" dirty="0">
                <a:latin typeface="Verdana"/>
                <a:cs typeface="Verdana"/>
              </a:rPr>
            </a:br>
            <a:r>
              <a:rPr lang="en-US" sz="2000" dirty="0">
                <a:latin typeface="Verdana"/>
                <a:cs typeface="Verdana"/>
              </a:rPr>
              <a:t>on tropospheric predictability</a:t>
            </a:r>
          </a:p>
        </p:txBody>
      </p:sp>
    </p:spTree>
    <p:extLst>
      <p:ext uri="{BB962C8B-B14F-4D97-AF65-F5344CB8AC3E}">
        <p14:creationId xmlns:p14="http://schemas.microsoft.com/office/powerpoint/2010/main" val="15976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70">
            <a:extLst>
              <a:ext uri="{FF2B5EF4-FFF2-40B4-BE49-F238E27FC236}">
                <a16:creationId xmlns:a16="http://schemas.microsoft.com/office/drawing/2014/main" id="{B4FA694B-05D6-8B45-B1C0-20859AC28406}"/>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Organizational Structure</a:t>
            </a:r>
            <a:endParaRPr dirty="0"/>
          </a:p>
        </p:txBody>
      </p:sp>
      <p:pic>
        <p:nvPicPr>
          <p:cNvPr id="6" name="Picture 5">
            <a:extLst>
              <a:ext uri="{FF2B5EF4-FFF2-40B4-BE49-F238E27FC236}">
                <a16:creationId xmlns:a16="http://schemas.microsoft.com/office/drawing/2014/main" id="{7E6BB380-8DE6-964C-B17B-08C2827E75F6}"/>
              </a:ext>
            </a:extLst>
          </p:cNvPr>
          <p:cNvPicPr>
            <a:picLocks noChangeAspect="1"/>
          </p:cNvPicPr>
          <p:nvPr/>
        </p:nvPicPr>
        <p:blipFill rotWithShape="1">
          <a:blip r:embed="rId3">
            <a:alphaModFix amt="99000"/>
            <a:extLst>
              <a:ext uri="{BEBA8EAE-BF5A-486C-A8C5-ECC9F3942E4B}">
                <a14:imgProps xmlns:a14="http://schemas.microsoft.com/office/drawing/2010/main">
                  <a14:imgLayer>
                    <a14:imgEffect>
                      <a14:colorTemperature colorTemp="7503"/>
                    </a14:imgEffect>
                    <a14:imgEffect>
                      <a14:saturation sat="300000"/>
                    </a14:imgEffect>
                  </a14:imgLayer>
                </a14:imgProps>
              </a:ext>
            </a:extLst>
          </a:blip>
          <a:srcRect l="7778"/>
          <a:stretch/>
        </p:blipFill>
        <p:spPr>
          <a:xfrm>
            <a:off x="2817844" y="781723"/>
            <a:ext cx="6786763" cy="5294553"/>
          </a:xfrm>
          <a:prstGeom prst="rect">
            <a:avLst/>
          </a:prstGeom>
        </p:spPr>
      </p:pic>
    </p:spTree>
    <p:extLst>
      <p:ext uri="{BB962C8B-B14F-4D97-AF65-F5344CB8AC3E}">
        <p14:creationId xmlns:p14="http://schemas.microsoft.com/office/powerpoint/2010/main" val="422127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4403D6C-C8BB-3041-8934-9965DB95D8B2}"/>
              </a:ext>
            </a:extLst>
          </p:cNvPr>
          <p:cNvPicPr>
            <a:picLocks noChangeAspect="1"/>
          </p:cNvPicPr>
          <p:nvPr/>
        </p:nvPicPr>
        <p:blipFill>
          <a:blip r:embed="rId2"/>
          <a:stretch>
            <a:fillRect/>
          </a:stretch>
        </p:blipFill>
        <p:spPr>
          <a:xfrm>
            <a:off x="5641699" y="3399140"/>
            <a:ext cx="2261808" cy="2423366"/>
          </a:xfrm>
          <a:prstGeom prst="rect">
            <a:avLst/>
          </a:prstGeom>
        </p:spPr>
      </p:pic>
      <p:pic>
        <p:nvPicPr>
          <p:cNvPr id="19" name="Picture 18">
            <a:extLst>
              <a:ext uri="{FF2B5EF4-FFF2-40B4-BE49-F238E27FC236}">
                <a16:creationId xmlns:a16="http://schemas.microsoft.com/office/drawing/2014/main" id="{677DEC99-5CA7-B142-8271-665155F3806D}"/>
              </a:ext>
            </a:extLst>
          </p:cNvPr>
          <p:cNvPicPr>
            <a:picLocks noChangeAspect="1"/>
          </p:cNvPicPr>
          <p:nvPr/>
        </p:nvPicPr>
        <p:blipFill rotWithShape="1">
          <a:blip r:embed="rId3"/>
          <a:srcRect t="21440" r="5527"/>
          <a:stretch/>
        </p:blipFill>
        <p:spPr>
          <a:xfrm>
            <a:off x="6047964" y="857309"/>
            <a:ext cx="6144036" cy="2322290"/>
          </a:xfrm>
          <a:prstGeom prst="rect">
            <a:avLst/>
          </a:prstGeom>
        </p:spPr>
      </p:pic>
      <p:sp>
        <p:nvSpPr>
          <p:cNvPr id="2" name="Shape 129">
            <a:extLst>
              <a:ext uri="{FF2B5EF4-FFF2-40B4-BE49-F238E27FC236}">
                <a16:creationId xmlns:a16="http://schemas.microsoft.com/office/drawing/2014/main" id="{F0BDBE5D-D3CD-3740-81A7-4EDC85354F7B}"/>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ACOM Community</a:t>
            </a:r>
            <a:endParaRPr dirty="0"/>
          </a:p>
        </p:txBody>
      </p:sp>
      <p:sp>
        <p:nvSpPr>
          <p:cNvPr id="3" name="Rectangle 2">
            <a:extLst>
              <a:ext uri="{FF2B5EF4-FFF2-40B4-BE49-F238E27FC236}">
                <a16:creationId xmlns:a16="http://schemas.microsoft.com/office/drawing/2014/main" id="{1695AA6E-6F62-9A40-8F0B-BDB612501DBA}"/>
              </a:ext>
            </a:extLst>
          </p:cNvPr>
          <p:cNvSpPr/>
          <p:nvPr/>
        </p:nvSpPr>
        <p:spPr>
          <a:xfrm>
            <a:off x="50006" y="1073378"/>
            <a:ext cx="5943600" cy="1477328"/>
          </a:xfrm>
          <a:prstGeom prst="rect">
            <a:avLst/>
          </a:prstGeom>
        </p:spPr>
        <p:txBody>
          <a:bodyPr wrap="square">
            <a:spAutoFit/>
          </a:bodyPr>
          <a:lstStyle/>
          <a:p>
            <a:pPr>
              <a:spcAft>
                <a:spcPts val="600"/>
              </a:spcAft>
              <a:buSzPct val="120000"/>
            </a:pPr>
            <a:r>
              <a:rPr lang="en-US" dirty="0">
                <a:latin typeface="Verdana"/>
                <a:cs typeface="Verdana"/>
              </a:rPr>
              <a:t>ACOM scientists work closely with the national and international research community, providing </a:t>
            </a:r>
            <a:r>
              <a:rPr lang="en-US" b="1" dirty="0">
                <a:latin typeface="Verdana"/>
                <a:cs typeface="Verdana"/>
              </a:rPr>
              <a:t>intellectual leadership </a:t>
            </a:r>
            <a:r>
              <a:rPr lang="en-US" dirty="0">
                <a:latin typeface="Verdana"/>
                <a:cs typeface="Verdana"/>
              </a:rPr>
              <a:t>and </a:t>
            </a:r>
            <a:r>
              <a:rPr lang="en-US" b="1" dirty="0">
                <a:latin typeface="Verdana"/>
                <a:cs typeface="Verdana"/>
              </a:rPr>
              <a:t>facility support </a:t>
            </a:r>
            <a:r>
              <a:rPr lang="en-US" dirty="0">
                <a:latin typeface="Verdana"/>
                <a:cs typeface="Verdana"/>
              </a:rPr>
              <a:t>for measurement capabilities, laboratory and field experiments, and atmospheric chemistry models</a:t>
            </a:r>
            <a:endParaRPr lang="en-US" sz="1400" dirty="0">
              <a:latin typeface="Verdana"/>
              <a:cs typeface="Verdana"/>
            </a:endParaRPr>
          </a:p>
        </p:txBody>
      </p:sp>
      <p:sp>
        <p:nvSpPr>
          <p:cNvPr id="9" name="TextBox 8">
            <a:extLst>
              <a:ext uri="{FF2B5EF4-FFF2-40B4-BE49-F238E27FC236}">
                <a16:creationId xmlns:a16="http://schemas.microsoft.com/office/drawing/2014/main" id="{6DA3C39E-E129-644A-A67C-F805E6341E9F}"/>
              </a:ext>
            </a:extLst>
          </p:cNvPr>
          <p:cNvSpPr txBox="1"/>
          <p:nvPr/>
        </p:nvSpPr>
        <p:spPr>
          <a:xfrm>
            <a:off x="128551" y="2506575"/>
            <a:ext cx="5513148" cy="2308324"/>
          </a:xfrm>
          <a:prstGeom prst="rect">
            <a:avLst/>
          </a:prstGeom>
          <a:noFill/>
        </p:spPr>
        <p:txBody>
          <a:bodyPr wrap="square" rtlCol="0">
            <a:spAutoFit/>
          </a:bodyPr>
          <a:lstStyle/>
          <a:p>
            <a:pPr marL="342900" indent="-342900">
              <a:spcAft>
                <a:spcPts val="600"/>
              </a:spcAft>
              <a:buSzPct val="120000"/>
              <a:buFont typeface="Arial"/>
              <a:buChar char="•"/>
            </a:pPr>
            <a:endParaRPr lang="en-US" sz="1600" dirty="0">
              <a:solidFill>
                <a:srgbClr val="000000"/>
              </a:solidFill>
              <a:latin typeface="Verdana"/>
              <a:cs typeface="Verdana"/>
            </a:endParaRPr>
          </a:p>
          <a:p>
            <a:pPr marL="6350">
              <a:spcAft>
                <a:spcPts val="600"/>
              </a:spcAft>
              <a:buSzPct val="120000"/>
            </a:pPr>
            <a:r>
              <a:rPr lang="en-US" b="1" dirty="0">
                <a:solidFill>
                  <a:srgbClr val="000000"/>
                </a:solidFill>
                <a:latin typeface="Verdana"/>
                <a:cs typeface="Verdana"/>
              </a:rPr>
              <a:t> Many metrics to demonstrate leadership</a:t>
            </a:r>
            <a:br>
              <a:rPr lang="en-US" b="1" dirty="0">
                <a:solidFill>
                  <a:srgbClr val="000000"/>
                </a:solidFill>
                <a:latin typeface="Verdana"/>
                <a:cs typeface="Verdana"/>
              </a:rPr>
            </a:br>
            <a:r>
              <a:rPr lang="en-US" b="1" dirty="0">
                <a:solidFill>
                  <a:srgbClr val="000000"/>
                </a:solidFill>
                <a:latin typeface="Verdana"/>
                <a:cs typeface="Verdana"/>
              </a:rPr>
              <a:t> and support (</a:t>
            </a:r>
            <a:r>
              <a:rPr lang="en-US" b="1" dirty="0">
                <a:solidFill>
                  <a:srgbClr val="000000"/>
                </a:solidFill>
                <a:latin typeface="Verdana"/>
                <a:cs typeface="Verdana"/>
                <a:sym typeface="Symbol" panose="05050102010706020507" pitchFamily="18" charset="2"/>
              </a:rPr>
              <a:t>2014-2018)</a:t>
            </a:r>
            <a:r>
              <a:rPr lang="en-US" b="1" dirty="0">
                <a:solidFill>
                  <a:srgbClr val="000000"/>
                </a:solidFill>
                <a:latin typeface="Verdana"/>
                <a:cs typeface="Verdana"/>
              </a:rPr>
              <a:t>:</a:t>
            </a:r>
          </a:p>
          <a:p>
            <a:pPr marL="177800" lvl="1" indent="228600">
              <a:spcAft>
                <a:spcPts val="600"/>
              </a:spcAft>
              <a:buSzPct val="120000"/>
              <a:buFont typeface="Wingdings" charset="2"/>
              <a:buChar char="Ø"/>
            </a:pPr>
            <a:r>
              <a:rPr lang="en-US" dirty="0">
                <a:solidFill>
                  <a:srgbClr val="000090"/>
                </a:solidFill>
                <a:latin typeface="Verdana"/>
                <a:cs typeface="Verdana"/>
              </a:rPr>
              <a:t> </a:t>
            </a:r>
            <a:r>
              <a:rPr lang="en-US" dirty="0">
                <a:latin typeface="Verdana"/>
                <a:cs typeface="Verdana"/>
              </a:rPr>
              <a:t>Publications: </a:t>
            </a:r>
            <a:r>
              <a:rPr lang="en-US" dirty="0">
                <a:latin typeface="Verdana"/>
                <a:cs typeface="Verdana"/>
                <a:sym typeface="Symbol" panose="05050102010706020507" pitchFamily="18" charset="2"/>
              </a:rPr>
              <a:t></a:t>
            </a:r>
            <a:r>
              <a:rPr lang="en-US" dirty="0">
                <a:latin typeface="Verdana"/>
                <a:cs typeface="Verdana"/>
              </a:rPr>
              <a:t>150 per year</a:t>
            </a:r>
          </a:p>
          <a:p>
            <a:pPr marL="177800" lvl="1" indent="228600">
              <a:spcAft>
                <a:spcPts val="600"/>
              </a:spcAft>
              <a:buSzPct val="120000"/>
              <a:buFont typeface="Wingdings" charset="2"/>
              <a:buChar char="Ø"/>
            </a:pPr>
            <a:r>
              <a:rPr lang="en-US" dirty="0">
                <a:latin typeface="Verdana"/>
                <a:cs typeface="Verdana"/>
              </a:rPr>
              <a:t> Field Campaigns: </a:t>
            </a:r>
            <a:r>
              <a:rPr lang="en-US" dirty="0">
                <a:latin typeface="Verdana"/>
                <a:cs typeface="Verdana"/>
                <a:sym typeface="Symbol" panose="05050102010706020507" pitchFamily="18" charset="2"/>
              </a:rPr>
              <a:t> </a:t>
            </a:r>
            <a:r>
              <a:rPr lang="en-US" dirty="0">
                <a:latin typeface="Verdana"/>
                <a:cs typeface="Verdana"/>
              </a:rPr>
              <a:t>3-4 per year </a:t>
            </a:r>
          </a:p>
          <a:p>
            <a:pPr marL="177800" lvl="1" indent="228600">
              <a:spcAft>
                <a:spcPts val="600"/>
              </a:spcAft>
              <a:buSzPct val="120000"/>
              <a:buFont typeface="Wingdings" charset="2"/>
              <a:buChar char="Ø"/>
            </a:pPr>
            <a:r>
              <a:rPr lang="en-US" dirty="0">
                <a:latin typeface="Verdana"/>
                <a:cs typeface="Verdana"/>
              </a:rPr>
              <a:t> Deployments of </a:t>
            </a:r>
            <a:r>
              <a:rPr lang="en-US" dirty="0" err="1">
                <a:latin typeface="Verdana"/>
                <a:cs typeface="Verdana"/>
              </a:rPr>
              <a:t>requestable</a:t>
            </a:r>
            <a:r>
              <a:rPr lang="en-US" dirty="0">
                <a:latin typeface="Verdana"/>
                <a:cs typeface="Verdana"/>
              </a:rPr>
              <a:t> </a:t>
            </a:r>
            <a:br>
              <a:rPr lang="en-US" dirty="0">
                <a:latin typeface="Verdana"/>
                <a:cs typeface="Verdana"/>
              </a:rPr>
            </a:br>
            <a:r>
              <a:rPr lang="en-US" dirty="0">
                <a:latin typeface="Verdana"/>
                <a:cs typeface="Verdana"/>
              </a:rPr>
              <a:t>    instruments: </a:t>
            </a:r>
            <a:r>
              <a:rPr lang="en-US" dirty="0">
                <a:latin typeface="Verdana"/>
                <a:cs typeface="Verdana"/>
                <a:sym typeface="Symbol" panose="05050102010706020507" pitchFamily="18" charset="2"/>
              </a:rPr>
              <a:t> </a:t>
            </a:r>
            <a:r>
              <a:rPr lang="en-US" dirty="0">
                <a:latin typeface="Verdana"/>
                <a:cs typeface="Verdana"/>
              </a:rPr>
              <a:t>6/year</a:t>
            </a:r>
          </a:p>
        </p:txBody>
      </p:sp>
      <p:sp>
        <p:nvSpPr>
          <p:cNvPr id="8" name="TextBox 7">
            <a:extLst>
              <a:ext uri="{FF2B5EF4-FFF2-40B4-BE49-F238E27FC236}">
                <a16:creationId xmlns:a16="http://schemas.microsoft.com/office/drawing/2014/main" id="{2AB70AC2-1E64-364E-BBDD-40AD094E2B1E}"/>
              </a:ext>
            </a:extLst>
          </p:cNvPr>
          <p:cNvSpPr txBox="1"/>
          <p:nvPr/>
        </p:nvSpPr>
        <p:spPr>
          <a:xfrm>
            <a:off x="276903" y="4727878"/>
            <a:ext cx="5852697" cy="1277273"/>
          </a:xfrm>
          <a:prstGeom prst="rect">
            <a:avLst/>
          </a:prstGeom>
          <a:noFill/>
        </p:spPr>
        <p:txBody>
          <a:bodyPr wrap="square" rtlCol="0">
            <a:spAutoFit/>
          </a:bodyPr>
          <a:lstStyle/>
          <a:p>
            <a:pPr marL="285750" indent="-285750">
              <a:spcAft>
                <a:spcPts val="600"/>
              </a:spcAft>
              <a:buSzPct val="120000"/>
              <a:buFont typeface="Wingdings" pitchFamily="2" charset="2"/>
              <a:buChar char="Ø"/>
            </a:pPr>
            <a:r>
              <a:rPr lang="en-US" dirty="0">
                <a:latin typeface="Verdana"/>
                <a:cs typeface="Verdana"/>
              </a:rPr>
              <a:t>Additional instrument community </a:t>
            </a:r>
            <a:br>
              <a:rPr lang="en-US" dirty="0">
                <a:latin typeface="Verdana"/>
                <a:cs typeface="Verdana"/>
              </a:rPr>
            </a:br>
            <a:r>
              <a:rPr lang="en-US" dirty="0">
                <a:latin typeface="Verdana"/>
                <a:cs typeface="Verdana"/>
              </a:rPr>
              <a:t>deployments: 4-5/yr.</a:t>
            </a:r>
          </a:p>
          <a:p>
            <a:pPr marL="285750" indent="-285750">
              <a:spcAft>
                <a:spcPts val="600"/>
              </a:spcAft>
              <a:buSzPct val="120000"/>
              <a:buFont typeface="Wingdings" pitchFamily="2" charset="2"/>
              <a:buChar char="Ø"/>
            </a:pPr>
            <a:r>
              <a:rPr lang="en-US" dirty="0">
                <a:latin typeface="Verdana"/>
                <a:cs typeface="Verdana"/>
              </a:rPr>
              <a:t>1000’s of downloads of models, tools</a:t>
            </a:r>
            <a:br>
              <a:rPr lang="en-US" dirty="0">
                <a:latin typeface="Verdana"/>
                <a:cs typeface="Verdana"/>
              </a:rPr>
            </a:br>
            <a:r>
              <a:rPr lang="en-US" dirty="0">
                <a:latin typeface="Verdana"/>
                <a:cs typeface="Verdana"/>
              </a:rPr>
              <a:t>and model output / yr. &amp; User Support</a:t>
            </a:r>
          </a:p>
        </p:txBody>
      </p:sp>
      <p:pic>
        <p:nvPicPr>
          <p:cNvPr id="23" name="Picture 22">
            <a:extLst>
              <a:ext uri="{FF2B5EF4-FFF2-40B4-BE49-F238E27FC236}">
                <a16:creationId xmlns:a16="http://schemas.microsoft.com/office/drawing/2014/main" id="{8763096C-5855-DA42-B1B9-F6E5F213BC57}"/>
              </a:ext>
            </a:extLst>
          </p:cNvPr>
          <p:cNvPicPr>
            <a:picLocks noChangeAspect="1"/>
          </p:cNvPicPr>
          <p:nvPr/>
        </p:nvPicPr>
        <p:blipFill rotWithShape="1">
          <a:blip r:embed="rId4"/>
          <a:srcRect r="27335"/>
          <a:stretch/>
        </p:blipFill>
        <p:spPr>
          <a:xfrm>
            <a:off x="8024922" y="2730100"/>
            <a:ext cx="4038476" cy="2385672"/>
          </a:xfrm>
          <a:prstGeom prst="rect">
            <a:avLst/>
          </a:prstGeom>
        </p:spPr>
      </p:pic>
      <p:pic>
        <p:nvPicPr>
          <p:cNvPr id="10" name="Picture 9">
            <a:extLst>
              <a:ext uri="{FF2B5EF4-FFF2-40B4-BE49-F238E27FC236}">
                <a16:creationId xmlns:a16="http://schemas.microsoft.com/office/drawing/2014/main" id="{AA15C37D-8331-EE4F-B416-84293370B313}"/>
              </a:ext>
            </a:extLst>
          </p:cNvPr>
          <p:cNvPicPr>
            <a:picLocks noChangeAspect="1"/>
          </p:cNvPicPr>
          <p:nvPr/>
        </p:nvPicPr>
        <p:blipFill rotWithShape="1">
          <a:blip r:embed="rId5"/>
          <a:srcRect b="8266"/>
          <a:stretch/>
        </p:blipFill>
        <p:spPr>
          <a:xfrm>
            <a:off x="9124739" y="4307928"/>
            <a:ext cx="2518009" cy="1615688"/>
          </a:xfrm>
          <a:prstGeom prst="rect">
            <a:avLst/>
          </a:prstGeom>
        </p:spPr>
      </p:pic>
    </p:spTree>
    <p:extLst>
      <p:ext uri="{BB962C8B-B14F-4D97-AF65-F5344CB8AC3E}">
        <p14:creationId xmlns:p14="http://schemas.microsoft.com/office/powerpoint/2010/main" val="382833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F8C724-60C7-0142-A6A4-E010668CD833}"/>
              </a:ext>
            </a:extLst>
          </p:cNvPr>
          <p:cNvPicPr>
            <a:picLocks noChangeAspect="1"/>
          </p:cNvPicPr>
          <p:nvPr/>
        </p:nvPicPr>
        <p:blipFill rotWithShape="1">
          <a:blip r:embed="rId2"/>
          <a:srcRect l="5286" t="37083" r="4826" b="21667"/>
          <a:stretch/>
        </p:blipFill>
        <p:spPr>
          <a:xfrm>
            <a:off x="6270690" y="812171"/>
            <a:ext cx="5735572" cy="1974042"/>
          </a:xfrm>
          <a:prstGeom prst="rect">
            <a:avLst/>
          </a:prstGeom>
        </p:spPr>
      </p:pic>
      <p:pic>
        <p:nvPicPr>
          <p:cNvPr id="10" name="Picture 9">
            <a:extLst>
              <a:ext uri="{FF2B5EF4-FFF2-40B4-BE49-F238E27FC236}">
                <a16:creationId xmlns:a16="http://schemas.microsoft.com/office/drawing/2014/main" id="{E22C9B7E-2C6A-D449-A18E-ED06ECA17FEE}"/>
              </a:ext>
            </a:extLst>
          </p:cNvPr>
          <p:cNvPicPr>
            <a:picLocks noChangeAspect="1"/>
          </p:cNvPicPr>
          <p:nvPr/>
        </p:nvPicPr>
        <p:blipFill>
          <a:blip r:embed="rId3"/>
          <a:stretch>
            <a:fillRect/>
          </a:stretch>
        </p:blipFill>
        <p:spPr>
          <a:xfrm>
            <a:off x="7358704" y="3284524"/>
            <a:ext cx="4647558" cy="2766403"/>
          </a:xfrm>
          <a:prstGeom prst="rect">
            <a:avLst/>
          </a:prstGeom>
        </p:spPr>
      </p:pic>
      <p:sp>
        <p:nvSpPr>
          <p:cNvPr id="2" name="Shape 129">
            <a:extLst>
              <a:ext uri="{FF2B5EF4-FFF2-40B4-BE49-F238E27FC236}">
                <a16:creationId xmlns:a16="http://schemas.microsoft.com/office/drawing/2014/main" id="{F0BDBE5D-D3CD-3740-81A7-4EDC85354F7B}"/>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ACOM Community</a:t>
            </a:r>
            <a:endParaRPr dirty="0"/>
          </a:p>
        </p:txBody>
      </p:sp>
      <p:pic>
        <p:nvPicPr>
          <p:cNvPr id="3" name="Picture 2">
            <a:extLst>
              <a:ext uri="{FF2B5EF4-FFF2-40B4-BE49-F238E27FC236}">
                <a16:creationId xmlns:a16="http://schemas.microsoft.com/office/drawing/2014/main" id="{1CA69186-64FA-BD47-8981-EEC1B93E1F77}"/>
              </a:ext>
            </a:extLst>
          </p:cNvPr>
          <p:cNvPicPr>
            <a:picLocks noChangeAspect="1"/>
          </p:cNvPicPr>
          <p:nvPr/>
        </p:nvPicPr>
        <p:blipFill>
          <a:blip r:embed="rId4"/>
          <a:stretch>
            <a:fillRect/>
          </a:stretch>
        </p:blipFill>
        <p:spPr>
          <a:xfrm>
            <a:off x="188103" y="1150143"/>
            <a:ext cx="6075924" cy="4529979"/>
          </a:xfrm>
          <a:prstGeom prst="rect">
            <a:avLst/>
          </a:prstGeom>
        </p:spPr>
      </p:pic>
      <p:sp>
        <p:nvSpPr>
          <p:cNvPr id="11" name="TextBox 10">
            <a:extLst>
              <a:ext uri="{FF2B5EF4-FFF2-40B4-BE49-F238E27FC236}">
                <a16:creationId xmlns:a16="http://schemas.microsoft.com/office/drawing/2014/main" id="{9C2CA05E-EC0C-944B-974E-0AFFCB90E8FE}"/>
              </a:ext>
            </a:extLst>
          </p:cNvPr>
          <p:cNvSpPr txBox="1"/>
          <p:nvPr/>
        </p:nvSpPr>
        <p:spPr>
          <a:xfrm>
            <a:off x="9799997" y="5680122"/>
            <a:ext cx="2004075" cy="261610"/>
          </a:xfrm>
          <a:prstGeom prst="rect">
            <a:avLst/>
          </a:prstGeom>
          <a:noFill/>
        </p:spPr>
        <p:txBody>
          <a:bodyPr wrap="none" rtlCol="0">
            <a:spAutoFit/>
          </a:bodyPr>
          <a:lstStyle/>
          <a:p>
            <a:r>
              <a:rPr lang="en-US" sz="1100" dirty="0">
                <a:solidFill>
                  <a:schemeClr val="bg1"/>
                </a:solidFill>
              </a:rPr>
              <a:t>NSF-ATC-ACOM workshop 2018</a:t>
            </a:r>
          </a:p>
        </p:txBody>
      </p:sp>
      <p:sp>
        <p:nvSpPr>
          <p:cNvPr id="13" name="TextBox 12">
            <a:extLst>
              <a:ext uri="{FF2B5EF4-FFF2-40B4-BE49-F238E27FC236}">
                <a16:creationId xmlns:a16="http://schemas.microsoft.com/office/drawing/2014/main" id="{62911CFD-4750-4B40-96A3-9F9F540327EB}"/>
              </a:ext>
            </a:extLst>
          </p:cNvPr>
          <p:cNvSpPr txBox="1"/>
          <p:nvPr/>
        </p:nvSpPr>
        <p:spPr>
          <a:xfrm>
            <a:off x="6266248" y="812171"/>
            <a:ext cx="5322291" cy="261610"/>
          </a:xfrm>
          <a:prstGeom prst="rect">
            <a:avLst/>
          </a:prstGeom>
          <a:noFill/>
        </p:spPr>
        <p:txBody>
          <a:bodyPr wrap="none" rtlCol="0">
            <a:spAutoFit/>
          </a:bodyPr>
          <a:lstStyle/>
          <a:p>
            <a:r>
              <a:rPr lang="en-US" sz="1100" dirty="0">
                <a:solidFill>
                  <a:schemeClr val="bg1"/>
                </a:solidFill>
              </a:rPr>
              <a:t>ACOM workshop on Fundamentals in Atmospheric Chemistry and Aerosol Modeling 2018 </a:t>
            </a:r>
          </a:p>
        </p:txBody>
      </p:sp>
      <p:pic>
        <p:nvPicPr>
          <p:cNvPr id="4" name="Picture 3">
            <a:extLst>
              <a:ext uri="{FF2B5EF4-FFF2-40B4-BE49-F238E27FC236}">
                <a16:creationId xmlns:a16="http://schemas.microsoft.com/office/drawing/2014/main" id="{BD07D89C-1D78-4247-8646-9064A04043DD}"/>
              </a:ext>
            </a:extLst>
          </p:cNvPr>
          <p:cNvPicPr>
            <a:picLocks noChangeAspect="1"/>
          </p:cNvPicPr>
          <p:nvPr/>
        </p:nvPicPr>
        <p:blipFill>
          <a:blip r:embed="rId5"/>
          <a:stretch>
            <a:fillRect/>
          </a:stretch>
        </p:blipFill>
        <p:spPr>
          <a:xfrm>
            <a:off x="6903460" y="1839036"/>
            <a:ext cx="1916689" cy="2500029"/>
          </a:xfrm>
          <a:prstGeom prst="rect">
            <a:avLst/>
          </a:prstGeom>
        </p:spPr>
      </p:pic>
      <p:pic>
        <p:nvPicPr>
          <p:cNvPr id="5" name="Picture 4">
            <a:extLst>
              <a:ext uri="{FF2B5EF4-FFF2-40B4-BE49-F238E27FC236}">
                <a16:creationId xmlns:a16="http://schemas.microsoft.com/office/drawing/2014/main" id="{345BEED9-CF44-BC41-8CE3-A1F4FB4EFF3A}"/>
              </a:ext>
            </a:extLst>
          </p:cNvPr>
          <p:cNvPicPr>
            <a:picLocks noChangeAspect="1"/>
          </p:cNvPicPr>
          <p:nvPr/>
        </p:nvPicPr>
        <p:blipFill>
          <a:blip r:embed="rId6"/>
          <a:stretch>
            <a:fillRect/>
          </a:stretch>
        </p:blipFill>
        <p:spPr>
          <a:xfrm>
            <a:off x="6266248" y="2893576"/>
            <a:ext cx="1738204" cy="2352369"/>
          </a:xfrm>
          <a:prstGeom prst="rect">
            <a:avLst/>
          </a:prstGeom>
        </p:spPr>
      </p:pic>
    </p:spTree>
    <p:extLst>
      <p:ext uri="{BB962C8B-B14F-4D97-AF65-F5344CB8AC3E}">
        <p14:creationId xmlns:p14="http://schemas.microsoft.com/office/powerpoint/2010/main" val="249746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9">
            <a:extLst>
              <a:ext uri="{FF2B5EF4-FFF2-40B4-BE49-F238E27FC236}">
                <a16:creationId xmlns:a16="http://schemas.microsoft.com/office/drawing/2014/main" id="{F0BDBE5D-D3CD-3740-81A7-4EDC85354F7B}"/>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ACOM Visitors</a:t>
            </a:r>
            <a:endParaRPr dirty="0"/>
          </a:p>
        </p:txBody>
      </p:sp>
      <p:sp>
        <p:nvSpPr>
          <p:cNvPr id="7" name="TextBox 6">
            <a:extLst>
              <a:ext uri="{FF2B5EF4-FFF2-40B4-BE49-F238E27FC236}">
                <a16:creationId xmlns:a16="http://schemas.microsoft.com/office/drawing/2014/main" id="{C0E3B55F-B046-6B46-B70B-D84B37647AB5}"/>
              </a:ext>
            </a:extLst>
          </p:cNvPr>
          <p:cNvSpPr txBox="1"/>
          <p:nvPr/>
        </p:nvSpPr>
        <p:spPr>
          <a:xfrm>
            <a:off x="4378036" y="1228397"/>
            <a:ext cx="7813964" cy="4478149"/>
          </a:xfrm>
          <a:prstGeom prst="rect">
            <a:avLst/>
          </a:prstGeom>
          <a:noFill/>
        </p:spPr>
        <p:txBody>
          <a:bodyPr wrap="square" rtlCol="0">
            <a:spAutoFit/>
          </a:bodyPr>
          <a:lstStyle/>
          <a:p>
            <a:pPr marL="342900" indent="-342900">
              <a:spcAft>
                <a:spcPts val="600"/>
              </a:spcAft>
              <a:buSzPct val="120000"/>
              <a:buFont typeface="Arial"/>
              <a:buChar char="•"/>
            </a:pPr>
            <a:r>
              <a:rPr lang="en-US" sz="2000" dirty="0">
                <a:solidFill>
                  <a:srgbClr val="000000"/>
                </a:solidFill>
                <a:latin typeface="Verdana"/>
                <a:cs typeface="Verdana"/>
              </a:rPr>
              <a:t>ACOM staff are the reason for thriving collaborations across national and </a:t>
            </a:r>
            <a:r>
              <a:rPr lang="en-US" sz="2000" dirty="0">
                <a:latin typeface="Verdana"/>
                <a:cs typeface="Verdana"/>
              </a:rPr>
              <a:t>international Earth system research, and the draw for ACOM’s large and popular visitor program</a:t>
            </a:r>
          </a:p>
          <a:p>
            <a:pPr marL="342900" lvl="1" indent="-342900">
              <a:spcAft>
                <a:spcPts val="600"/>
              </a:spcAft>
              <a:buSzPct val="120000"/>
              <a:buFont typeface="Arial"/>
              <a:buChar char="•"/>
            </a:pPr>
            <a:r>
              <a:rPr lang="en-US" sz="2000" dirty="0">
                <a:latin typeface="Verdana"/>
                <a:cs typeface="Verdana"/>
              </a:rPr>
              <a:t>Typically &gt; 100 visitors/year, </a:t>
            </a:r>
            <a:r>
              <a:rPr lang="en-US" sz="2000" dirty="0">
                <a:latin typeface="Verdana"/>
                <a:cs typeface="Verdana"/>
                <a:sym typeface="Symbol" panose="05050102010706020507" pitchFamily="18" charset="2"/>
              </a:rPr>
              <a:t> half for a duration of</a:t>
            </a:r>
            <a:br>
              <a:rPr lang="en-US" sz="2000" dirty="0">
                <a:latin typeface="Verdana"/>
                <a:cs typeface="Verdana"/>
                <a:sym typeface="Symbol" panose="05050102010706020507" pitchFamily="18" charset="2"/>
              </a:rPr>
            </a:br>
            <a:r>
              <a:rPr lang="en-US" sz="2000" dirty="0">
                <a:latin typeface="Verdana"/>
                <a:cs typeface="Verdana"/>
                <a:sym typeface="Symbol" panose="05050102010706020507" pitchFamily="18" charset="2"/>
              </a:rPr>
              <a:t>1 month or more</a:t>
            </a:r>
          </a:p>
          <a:p>
            <a:pPr marL="342900" lvl="1" indent="-342900">
              <a:spcAft>
                <a:spcPts val="600"/>
              </a:spcAft>
              <a:buSzPct val="120000"/>
              <a:buFont typeface="Arial"/>
              <a:buChar char="•"/>
            </a:pPr>
            <a:r>
              <a:rPr lang="en-US" sz="2000" dirty="0">
                <a:latin typeface="Verdana"/>
                <a:cs typeface="Verdana"/>
              </a:rPr>
              <a:t>ACOM provides a meeting ground for atmospheric chemistry endeavor hosting conferences and workshops</a:t>
            </a:r>
          </a:p>
          <a:p>
            <a:pPr marL="342900" indent="-342900">
              <a:spcAft>
                <a:spcPts val="600"/>
              </a:spcAft>
              <a:buSzPct val="120000"/>
              <a:buFont typeface="Arial"/>
              <a:buChar char="•"/>
            </a:pPr>
            <a:r>
              <a:rPr lang="en-US" sz="2000" dirty="0">
                <a:latin typeface="Verdana"/>
                <a:cs typeface="Verdana"/>
              </a:rPr>
              <a:t>E&amp;O is a priority with a commitment to developing </a:t>
            </a:r>
            <a:r>
              <a:rPr lang="en-US" sz="2000" dirty="0">
                <a:solidFill>
                  <a:srgbClr val="000000"/>
                </a:solidFill>
                <a:latin typeface="Verdana"/>
                <a:cs typeface="Verdana"/>
              </a:rPr>
              <a:t>a diverse workforce through mentoring graduate and </a:t>
            </a:r>
            <a:br>
              <a:rPr lang="en-US" sz="2000" dirty="0">
                <a:solidFill>
                  <a:srgbClr val="000000"/>
                </a:solidFill>
                <a:latin typeface="Verdana"/>
                <a:cs typeface="Verdana"/>
              </a:rPr>
            </a:br>
            <a:r>
              <a:rPr lang="en-US" sz="2000" dirty="0">
                <a:solidFill>
                  <a:srgbClr val="000000"/>
                </a:solidFill>
                <a:latin typeface="Verdana"/>
                <a:cs typeface="Verdana"/>
              </a:rPr>
              <a:t>post-graduate students and support of both ASP and UCAR SOARS</a:t>
            </a:r>
          </a:p>
          <a:p>
            <a:pPr marL="342900" indent="-342900">
              <a:spcAft>
                <a:spcPts val="600"/>
              </a:spcAft>
              <a:buSzPct val="120000"/>
              <a:buFont typeface="Arial"/>
              <a:buChar char="•"/>
            </a:pPr>
            <a:endParaRPr lang="en-US" sz="2000" dirty="0">
              <a:solidFill>
                <a:srgbClr val="000000"/>
              </a:solidFill>
              <a:latin typeface="Verdana"/>
              <a:cs typeface="Verdana"/>
            </a:endParaRPr>
          </a:p>
        </p:txBody>
      </p:sp>
      <p:grpSp>
        <p:nvGrpSpPr>
          <p:cNvPr id="3" name="Group 2">
            <a:extLst>
              <a:ext uri="{FF2B5EF4-FFF2-40B4-BE49-F238E27FC236}">
                <a16:creationId xmlns:a16="http://schemas.microsoft.com/office/drawing/2014/main" id="{56AF94B6-68EC-E347-A9DF-F2C43EE6EDB6}"/>
              </a:ext>
            </a:extLst>
          </p:cNvPr>
          <p:cNvGrpSpPr/>
          <p:nvPr/>
        </p:nvGrpSpPr>
        <p:grpSpPr>
          <a:xfrm>
            <a:off x="166255" y="844560"/>
            <a:ext cx="4220584" cy="5194646"/>
            <a:chOff x="166255" y="844560"/>
            <a:chExt cx="4220584" cy="5194646"/>
          </a:xfrm>
        </p:grpSpPr>
        <p:pic>
          <p:nvPicPr>
            <p:cNvPr id="5" name="Picture 4" descr="IMG_8418.jpg">
              <a:extLst>
                <a:ext uri="{FF2B5EF4-FFF2-40B4-BE49-F238E27FC236}">
                  <a16:creationId xmlns:a16="http://schemas.microsoft.com/office/drawing/2014/main" id="{AC4D33EE-AA9D-AF45-B44E-64A87AED8F4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229" y="844560"/>
              <a:ext cx="3693610" cy="5168880"/>
            </a:xfrm>
            <a:prstGeom prst="rect">
              <a:avLst/>
            </a:prstGeom>
          </p:spPr>
        </p:pic>
        <p:grpSp>
          <p:nvGrpSpPr>
            <p:cNvPr id="8" name="Group 7">
              <a:extLst>
                <a:ext uri="{FF2B5EF4-FFF2-40B4-BE49-F238E27FC236}">
                  <a16:creationId xmlns:a16="http://schemas.microsoft.com/office/drawing/2014/main" id="{EB73BF70-4FE3-DD49-B374-F3F38632A2EE}"/>
                </a:ext>
              </a:extLst>
            </p:cNvPr>
            <p:cNvGrpSpPr/>
            <p:nvPr/>
          </p:nvGrpSpPr>
          <p:grpSpPr>
            <a:xfrm>
              <a:off x="166255" y="1889958"/>
              <a:ext cx="4038630" cy="4149248"/>
              <a:chOff x="375883" y="-1308520"/>
              <a:chExt cx="6467786" cy="7678378"/>
            </a:xfrm>
          </p:grpSpPr>
          <p:grpSp>
            <p:nvGrpSpPr>
              <p:cNvPr id="10" name="Group 9">
                <a:extLst>
                  <a:ext uri="{FF2B5EF4-FFF2-40B4-BE49-F238E27FC236}">
                    <a16:creationId xmlns:a16="http://schemas.microsoft.com/office/drawing/2014/main" id="{2D691B28-F6D7-4A43-B806-300CECBBFF1C}"/>
                  </a:ext>
                </a:extLst>
              </p:cNvPr>
              <p:cNvGrpSpPr/>
              <p:nvPr/>
            </p:nvGrpSpPr>
            <p:grpSpPr>
              <a:xfrm>
                <a:off x="375883" y="-1308520"/>
                <a:ext cx="6467786" cy="7678378"/>
                <a:chOff x="315441" y="-1768806"/>
                <a:chExt cx="6467786" cy="7678378"/>
              </a:xfrm>
            </p:grpSpPr>
            <p:grpSp>
              <p:nvGrpSpPr>
                <p:cNvPr id="15" name="Group 14">
                  <a:extLst>
                    <a:ext uri="{FF2B5EF4-FFF2-40B4-BE49-F238E27FC236}">
                      <a16:creationId xmlns:a16="http://schemas.microsoft.com/office/drawing/2014/main" id="{D70BF935-FBDD-CE49-A04B-19F7B3F19D22}"/>
                    </a:ext>
                  </a:extLst>
                </p:cNvPr>
                <p:cNvGrpSpPr/>
                <p:nvPr/>
              </p:nvGrpSpPr>
              <p:grpSpPr>
                <a:xfrm>
                  <a:off x="315441" y="-129600"/>
                  <a:ext cx="3826933" cy="1761066"/>
                  <a:chOff x="516467" y="-129600"/>
                  <a:chExt cx="3826933" cy="1761066"/>
                </a:xfrm>
              </p:grpSpPr>
              <p:sp>
                <p:nvSpPr>
                  <p:cNvPr id="28" name="Rectangle 27">
                    <a:extLst>
                      <a:ext uri="{FF2B5EF4-FFF2-40B4-BE49-F238E27FC236}">
                        <a16:creationId xmlns:a16="http://schemas.microsoft.com/office/drawing/2014/main" id="{A59C41B7-8511-5C41-846D-6AE476CCF1A5}"/>
                      </a:ext>
                    </a:extLst>
                  </p:cNvPr>
                  <p:cNvSpPr/>
                  <p:nvPr/>
                </p:nvSpPr>
                <p:spPr>
                  <a:xfrm>
                    <a:off x="516467" y="-129600"/>
                    <a:ext cx="3826933" cy="1761066"/>
                  </a:xfrm>
                  <a:prstGeom prst="rect">
                    <a:avLst/>
                  </a:prstGeom>
                  <a:solidFill>
                    <a:schemeClr val="tx1">
                      <a:lumMod val="65000"/>
                      <a:lumOff val="35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pic>
                <p:nvPicPr>
                  <p:cNvPr id="29" name="Picture 28" descr="lorenzo polvani.jpg">
                    <a:extLst>
                      <a:ext uri="{FF2B5EF4-FFF2-40B4-BE49-F238E27FC236}">
                        <a16:creationId xmlns:a16="http://schemas.microsoft.com/office/drawing/2014/main" id="{F0EDEA24-D42A-CA48-AAC4-DFA16C83ED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904" y="6510"/>
                    <a:ext cx="1544735" cy="1460476"/>
                  </a:xfrm>
                  <a:prstGeom prst="rect">
                    <a:avLst/>
                  </a:prstGeom>
                </p:spPr>
              </p:pic>
              <p:sp>
                <p:nvSpPr>
                  <p:cNvPr id="30" name="Title 3">
                    <a:extLst>
                      <a:ext uri="{FF2B5EF4-FFF2-40B4-BE49-F238E27FC236}">
                        <a16:creationId xmlns:a16="http://schemas.microsoft.com/office/drawing/2014/main" id="{B9ECD5AC-333E-AD4F-97D4-190EE2AF4F87}"/>
                      </a:ext>
                    </a:extLst>
                  </p:cNvPr>
                  <p:cNvSpPr txBox="1">
                    <a:spLocks/>
                  </p:cNvSpPr>
                  <p:nvPr/>
                </p:nvSpPr>
                <p:spPr>
                  <a:xfrm>
                    <a:off x="2147251" y="-123898"/>
                    <a:ext cx="2097558" cy="1315525"/>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solidFill>
                          <a:schemeClr val="bg1"/>
                        </a:solidFill>
                        <a:latin typeface="Verdana"/>
                        <a:cs typeface="Verdana"/>
                      </a:rPr>
                      <a:t>Lorenzo </a:t>
                    </a:r>
                    <a:r>
                      <a:rPr lang="en-US" sz="1000" b="0" i="1" dirty="0" err="1">
                        <a:solidFill>
                          <a:schemeClr val="bg1"/>
                        </a:solidFill>
                        <a:latin typeface="Verdana"/>
                        <a:cs typeface="Verdana"/>
                      </a:rPr>
                      <a:t>Polvani</a:t>
                    </a:r>
                    <a:r>
                      <a:rPr lang="en-US" sz="1000" b="0" dirty="0">
                        <a:solidFill>
                          <a:schemeClr val="bg1"/>
                        </a:solidFill>
                        <a:latin typeface="Verdana"/>
                        <a:cs typeface="Verdana"/>
                      </a:rPr>
                      <a:t> Columbia University, </a:t>
                    </a:r>
                    <a:br>
                      <a:rPr lang="en-US" sz="1000" b="0" dirty="0">
                        <a:solidFill>
                          <a:schemeClr val="bg1"/>
                        </a:solidFill>
                        <a:latin typeface="Verdana"/>
                        <a:cs typeface="Verdana"/>
                      </a:rPr>
                    </a:br>
                    <a:r>
                      <a:rPr lang="en-US" sz="1000" b="0" dirty="0">
                        <a:solidFill>
                          <a:schemeClr val="bg1"/>
                        </a:solidFill>
                        <a:latin typeface="Verdana"/>
                        <a:cs typeface="Verdana"/>
                      </a:rPr>
                      <a:t>working with Dan Marsh on WACCM</a:t>
                    </a:r>
                  </a:p>
                </p:txBody>
              </p:sp>
            </p:grpSp>
            <p:grpSp>
              <p:nvGrpSpPr>
                <p:cNvPr id="16" name="Group 15">
                  <a:extLst>
                    <a:ext uri="{FF2B5EF4-FFF2-40B4-BE49-F238E27FC236}">
                      <a16:creationId xmlns:a16="http://schemas.microsoft.com/office/drawing/2014/main" id="{084CD19C-5299-2645-A9DD-0AD8584CB25E}"/>
                    </a:ext>
                  </a:extLst>
                </p:cNvPr>
                <p:cNvGrpSpPr/>
                <p:nvPr/>
              </p:nvGrpSpPr>
              <p:grpSpPr>
                <a:xfrm>
                  <a:off x="2010613" y="1272254"/>
                  <a:ext cx="4004402" cy="1724729"/>
                  <a:chOff x="2308011" y="1012151"/>
                  <a:chExt cx="4004402" cy="1724729"/>
                </a:xfrm>
              </p:grpSpPr>
              <p:sp>
                <p:nvSpPr>
                  <p:cNvPr id="26" name="Rectangle 25">
                    <a:extLst>
                      <a:ext uri="{FF2B5EF4-FFF2-40B4-BE49-F238E27FC236}">
                        <a16:creationId xmlns:a16="http://schemas.microsoft.com/office/drawing/2014/main" id="{2D92A827-2482-F94B-8237-8EB687CF238D}"/>
                      </a:ext>
                    </a:extLst>
                  </p:cNvPr>
                  <p:cNvSpPr/>
                  <p:nvPr/>
                </p:nvSpPr>
                <p:spPr>
                  <a:xfrm>
                    <a:off x="2308011" y="1075268"/>
                    <a:ext cx="4000261" cy="1661612"/>
                  </a:xfrm>
                  <a:prstGeom prst="rect">
                    <a:avLst/>
                  </a:prstGeom>
                  <a:solidFill>
                    <a:schemeClr val="accent2">
                      <a:lumMod val="20000"/>
                      <a:lumOff val="80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7" name="Title 3">
                    <a:extLst>
                      <a:ext uri="{FF2B5EF4-FFF2-40B4-BE49-F238E27FC236}">
                        <a16:creationId xmlns:a16="http://schemas.microsoft.com/office/drawing/2014/main" id="{EAA96B27-D4F4-C74B-BCCD-CBDBB67EEB61}"/>
                      </a:ext>
                    </a:extLst>
                  </p:cNvPr>
                  <p:cNvSpPr txBox="1">
                    <a:spLocks/>
                  </p:cNvSpPr>
                  <p:nvPr/>
                </p:nvSpPr>
                <p:spPr>
                  <a:xfrm>
                    <a:off x="3431051" y="1012151"/>
                    <a:ext cx="2881362" cy="1315524"/>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latin typeface="Verdana"/>
                        <a:cs typeface="Verdana"/>
                      </a:rPr>
                      <a:t>Alfonso </a:t>
                    </a:r>
                    <a:r>
                      <a:rPr lang="en-US" sz="1000" b="0" i="1" dirty="0" err="1">
                        <a:latin typeface="Verdana"/>
                        <a:cs typeface="Verdana"/>
                      </a:rPr>
                      <a:t>Saiz</a:t>
                    </a:r>
                    <a:r>
                      <a:rPr lang="en-US" sz="1000" b="0" i="1" dirty="0">
                        <a:latin typeface="Verdana"/>
                        <a:cs typeface="Verdana"/>
                      </a:rPr>
                      <a:t>-Lopez, </a:t>
                    </a:r>
                    <a:r>
                      <a:rPr lang="pt-BR" sz="1000" b="0" dirty="0">
                        <a:latin typeface="Verdana" panose="020B0604030504040204" pitchFamily="34" charset="0"/>
                        <a:ea typeface="Verdana" panose="020B0604030504040204" pitchFamily="34" charset="0"/>
                        <a:cs typeface="Verdana" panose="020B0604030504040204" pitchFamily="34" charset="0"/>
                      </a:rPr>
                      <a:t>Instituto de Química Física Rocasolano (Spain), </a:t>
                    </a:r>
                    <a:r>
                      <a:rPr lang="en-US" sz="1000" b="0" dirty="0">
                        <a:latin typeface="Verdana"/>
                        <a:cs typeface="Verdana"/>
                      </a:rPr>
                      <a:t>working with J.-F. </a:t>
                    </a:r>
                    <a:r>
                      <a:rPr lang="en-US" sz="1000" b="0" dirty="0" err="1">
                        <a:latin typeface="Verdana"/>
                        <a:cs typeface="Verdana"/>
                      </a:rPr>
                      <a:t>Lamarque</a:t>
                    </a:r>
                    <a:r>
                      <a:rPr lang="en-US" sz="1000" b="0" dirty="0">
                        <a:latin typeface="Verdana"/>
                        <a:cs typeface="Verdana"/>
                      </a:rPr>
                      <a:t> on halogen chemistry in models. </a:t>
                    </a:r>
                  </a:p>
                </p:txBody>
              </p:sp>
            </p:grpSp>
            <p:grpSp>
              <p:nvGrpSpPr>
                <p:cNvPr id="17" name="Group 16">
                  <a:extLst>
                    <a:ext uri="{FF2B5EF4-FFF2-40B4-BE49-F238E27FC236}">
                      <a16:creationId xmlns:a16="http://schemas.microsoft.com/office/drawing/2014/main" id="{79F46339-C583-BA41-A6E1-2B0227A9E2E8}"/>
                    </a:ext>
                  </a:extLst>
                </p:cNvPr>
                <p:cNvGrpSpPr/>
                <p:nvPr/>
              </p:nvGrpSpPr>
              <p:grpSpPr>
                <a:xfrm>
                  <a:off x="1425505" y="-1768806"/>
                  <a:ext cx="4298204" cy="1749324"/>
                  <a:chOff x="947555" y="-1426476"/>
                  <a:chExt cx="4298204" cy="1749324"/>
                </a:xfrm>
              </p:grpSpPr>
              <p:sp>
                <p:nvSpPr>
                  <p:cNvPr id="24" name="Rectangle 23">
                    <a:extLst>
                      <a:ext uri="{FF2B5EF4-FFF2-40B4-BE49-F238E27FC236}">
                        <a16:creationId xmlns:a16="http://schemas.microsoft.com/office/drawing/2014/main" id="{601F777D-2E2C-3447-807B-E582CE69D600}"/>
                      </a:ext>
                    </a:extLst>
                  </p:cNvPr>
                  <p:cNvSpPr/>
                  <p:nvPr/>
                </p:nvSpPr>
                <p:spPr>
                  <a:xfrm>
                    <a:off x="947555" y="-1426476"/>
                    <a:ext cx="4298204" cy="1749324"/>
                  </a:xfrm>
                  <a:prstGeom prst="rect">
                    <a:avLst/>
                  </a:prstGeom>
                  <a:solidFill>
                    <a:schemeClr val="accent5">
                      <a:lumMod val="25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5" name="Title 3">
                    <a:extLst>
                      <a:ext uri="{FF2B5EF4-FFF2-40B4-BE49-F238E27FC236}">
                        <a16:creationId xmlns:a16="http://schemas.microsoft.com/office/drawing/2014/main" id="{582BDD76-CB38-3F45-BD55-617C93ADF376}"/>
                      </a:ext>
                    </a:extLst>
                  </p:cNvPr>
                  <p:cNvSpPr txBox="1">
                    <a:spLocks/>
                  </p:cNvSpPr>
                  <p:nvPr/>
                </p:nvSpPr>
                <p:spPr>
                  <a:xfrm>
                    <a:off x="2412754" y="-1312019"/>
                    <a:ext cx="2762172" cy="1315524"/>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solidFill>
                          <a:schemeClr val="bg1"/>
                        </a:solidFill>
                        <a:latin typeface="Verdana"/>
                        <a:cs typeface="Verdana"/>
                      </a:rPr>
                      <a:t>Cathy </a:t>
                    </a:r>
                    <a:r>
                      <a:rPr lang="en-US" sz="1000" b="0" i="1" dirty="0" err="1">
                        <a:solidFill>
                          <a:schemeClr val="bg1"/>
                        </a:solidFill>
                        <a:latin typeface="Verdana"/>
                        <a:cs typeface="Verdana"/>
                      </a:rPr>
                      <a:t>Clerbaux</a:t>
                    </a:r>
                    <a:br>
                      <a:rPr lang="en-US" sz="1000" b="0" i="1" dirty="0">
                        <a:solidFill>
                          <a:schemeClr val="bg1"/>
                        </a:solidFill>
                        <a:latin typeface="Verdana"/>
                        <a:cs typeface="Verdana"/>
                      </a:rPr>
                    </a:br>
                    <a:r>
                      <a:rPr lang="en-US" sz="1000" b="0" dirty="0">
                        <a:solidFill>
                          <a:schemeClr val="bg1"/>
                        </a:solidFill>
                        <a:latin typeface="Verdana"/>
                        <a:cs typeface="Verdana"/>
                      </a:rPr>
                      <a:t>LATMOS (France), working with David Edwards on remote sensing data analysis. </a:t>
                    </a:r>
                  </a:p>
                </p:txBody>
              </p:sp>
            </p:grpSp>
            <p:grpSp>
              <p:nvGrpSpPr>
                <p:cNvPr id="18" name="Group 17">
                  <a:extLst>
                    <a:ext uri="{FF2B5EF4-FFF2-40B4-BE49-F238E27FC236}">
                      <a16:creationId xmlns:a16="http://schemas.microsoft.com/office/drawing/2014/main" id="{8BC0384D-D60E-A441-A1DE-A291C9788DC2}"/>
                    </a:ext>
                  </a:extLst>
                </p:cNvPr>
                <p:cNvGrpSpPr/>
                <p:nvPr/>
              </p:nvGrpSpPr>
              <p:grpSpPr>
                <a:xfrm>
                  <a:off x="636598" y="2952053"/>
                  <a:ext cx="3826933" cy="1817774"/>
                  <a:chOff x="636598" y="2952053"/>
                  <a:chExt cx="3826933" cy="1817774"/>
                </a:xfrm>
              </p:grpSpPr>
              <p:sp>
                <p:nvSpPr>
                  <p:cNvPr id="22" name="Rectangle 21">
                    <a:extLst>
                      <a:ext uri="{FF2B5EF4-FFF2-40B4-BE49-F238E27FC236}">
                        <a16:creationId xmlns:a16="http://schemas.microsoft.com/office/drawing/2014/main" id="{D378913D-D5E9-4941-A4D0-2B981FAC7A69}"/>
                      </a:ext>
                    </a:extLst>
                  </p:cNvPr>
                  <p:cNvSpPr/>
                  <p:nvPr/>
                </p:nvSpPr>
                <p:spPr>
                  <a:xfrm>
                    <a:off x="636598" y="3008761"/>
                    <a:ext cx="3826933" cy="1761066"/>
                  </a:xfrm>
                  <a:prstGeom prst="rect">
                    <a:avLst/>
                  </a:prstGeom>
                  <a:solidFill>
                    <a:schemeClr val="accent2">
                      <a:lumMod val="75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3" name="Title 3">
                    <a:extLst>
                      <a:ext uri="{FF2B5EF4-FFF2-40B4-BE49-F238E27FC236}">
                        <a16:creationId xmlns:a16="http://schemas.microsoft.com/office/drawing/2014/main" id="{F1969BE7-0D8F-2744-A523-0E4DDBB95074}"/>
                      </a:ext>
                    </a:extLst>
                  </p:cNvPr>
                  <p:cNvSpPr txBox="1">
                    <a:spLocks/>
                  </p:cNvSpPr>
                  <p:nvPr/>
                </p:nvSpPr>
                <p:spPr>
                  <a:xfrm>
                    <a:off x="2013316" y="2952053"/>
                    <a:ext cx="2417038" cy="1315525"/>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solidFill>
                          <a:schemeClr val="bg1"/>
                        </a:solidFill>
                        <a:latin typeface="Verdana"/>
                        <a:cs typeface="Verdana"/>
                      </a:rPr>
                      <a:t>Randall Chiu, </a:t>
                    </a:r>
                    <a:r>
                      <a:rPr lang="en-US" sz="1000" b="0" dirty="0">
                        <a:solidFill>
                          <a:schemeClr val="bg1"/>
                        </a:solidFill>
                        <a:latin typeface="Verdana"/>
                        <a:cs typeface="Verdana"/>
                      </a:rPr>
                      <a:t>University of Colorado, PhD work with Geoff Tyndall on hydrocarbon chemistry</a:t>
                    </a:r>
                  </a:p>
                </p:txBody>
              </p:sp>
            </p:grpSp>
            <p:grpSp>
              <p:nvGrpSpPr>
                <p:cNvPr id="19" name="Group 18">
                  <a:extLst>
                    <a:ext uri="{FF2B5EF4-FFF2-40B4-BE49-F238E27FC236}">
                      <a16:creationId xmlns:a16="http://schemas.microsoft.com/office/drawing/2014/main" id="{271C8A08-B3A9-294D-AA8A-7BFB33D72224}"/>
                    </a:ext>
                  </a:extLst>
                </p:cNvPr>
                <p:cNvGrpSpPr/>
                <p:nvPr/>
              </p:nvGrpSpPr>
              <p:grpSpPr>
                <a:xfrm>
                  <a:off x="2595285" y="4376569"/>
                  <a:ext cx="4187942" cy="1533003"/>
                  <a:chOff x="3532775" y="4293908"/>
                  <a:chExt cx="4187942" cy="1533003"/>
                </a:xfrm>
              </p:grpSpPr>
              <p:sp>
                <p:nvSpPr>
                  <p:cNvPr id="20" name="Rectangle 19">
                    <a:extLst>
                      <a:ext uri="{FF2B5EF4-FFF2-40B4-BE49-F238E27FC236}">
                        <a16:creationId xmlns:a16="http://schemas.microsoft.com/office/drawing/2014/main" id="{30F887B6-D29C-0144-B055-EF9FC65582A2}"/>
                      </a:ext>
                    </a:extLst>
                  </p:cNvPr>
                  <p:cNvSpPr/>
                  <p:nvPr/>
                </p:nvSpPr>
                <p:spPr>
                  <a:xfrm>
                    <a:off x="3532775" y="4318002"/>
                    <a:ext cx="4156093" cy="1508909"/>
                  </a:xfrm>
                  <a:prstGeom prst="rect">
                    <a:avLst/>
                  </a:prstGeom>
                  <a:solidFill>
                    <a:schemeClr val="accent3">
                      <a:lumMod val="75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1" name="Title 3">
                    <a:extLst>
                      <a:ext uri="{FF2B5EF4-FFF2-40B4-BE49-F238E27FC236}">
                        <a16:creationId xmlns:a16="http://schemas.microsoft.com/office/drawing/2014/main" id="{46D463F9-7CFC-B34F-9B60-B4C002A8F45D}"/>
                      </a:ext>
                    </a:extLst>
                  </p:cNvPr>
                  <p:cNvSpPr txBox="1">
                    <a:spLocks/>
                  </p:cNvSpPr>
                  <p:nvPr/>
                </p:nvSpPr>
                <p:spPr>
                  <a:xfrm>
                    <a:off x="5108866" y="4293908"/>
                    <a:ext cx="2611851" cy="1315525"/>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solidFill>
                          <a:srgbClr val="000000"/>
                        </a:solidFill>
                        <a:latin typeface="Verdana"/>
                        <a:cs typeface="Verdana"/>
                      </a:rPr>
                      <a:t>Valeria Donets</a:t>
                    </a:r>
                    <a:br>
                      <a:rPr lang="en-US" sz="1000" b="0" i="1" dirty="0">
                        <a:solidFill>
                          <a:srgbClr val="000000"/>
                        </a:solidFill>
                        <a:latin typeface="Verdana"/>
                        <a:cs typeface="Verdana"/>
                      </a:rPr>
                    </a:br>
                    <a:r>
                      <a:rPr lang="en-US" sz="1000" b="0" dirty="0">
                        <a:solidFill>
                          <a:srgbClr val="000000"/>
                        </a:solidFill>
                        <a:latin typeface="Verdana"/>
                        <a:cs typeface="Verdana"/>
                      </a:rPr>
                      <a:t>University of Miami,  </a:t>
                    </a:r>
                    <a:br>
                      <a:rPr lang="en-US" sz="1000" b="0" dirty="0">
                        <a:solidFill>
                          <a:srgbClr val="000000"/>
                        </a:solidFill>
                        <a:latin typeface="Verdana"/>
                        <a:cs typeface="Verdana"/>
                      </a:rPr>
                    </a:br>
                    <a:r>
                      <a:rPr lang="en-US" sz="1000" b="0" dirty="0">
                        <a:solidFill>
                          <a:srgbClr val="000000"/>
                        </a:solidFill>
                        <a:latin typeface="Verdana"/>
                        <a:cs typeface="Verdana"/>
                      </a:rPr>
                      <a:t>working with Laura Pan on analysis of CONTRAST data</a:t>
                    </a:r>
                  </a:p>
                </p:txBody>
              </p:sp>
            </p:grpSp>
          </p:grpSp>
          <p:pic>
            <p:nvPicPr>
              <p:cNvPr id="11" name="Picture 1" descr="https://www2.acom.ucar.edu/sites/default/files/visitors/Donets_photo_0.jpg">
                <a:extLst>
                  <a:ext uri="{FF2B5EF4-FFF2-40B4-BE49-F238E27FC236}">
                    <a16:creationId xmlns:a16="http://schemas.microsoft.com/office/drawing/2014/main" id="{FDEF08C7-CED9-A34B-9C87-CB281947A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801" y="5034321"/>
                <a:ext cx="1296688" cy="1296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www2.acom.ucar.edu/sites/default/files/visitors/clerbaux.png">
                <a:extLst>
                  <a:ext uri="{FF2B5EF4-FFF2-40B4-BE49-F238E27FC236}">
                    <a16:creationId xmlns:a16="http://schemas.microsoft.com/office/drawing/2014/main" id="{65059E22-65AF-EA4E-9DFF-B269DC350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722" y="-1108263"/>
                <a:ext cx="1106445" cy="12766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s://www2.acom.ucar.edu/sites/default/files/visitors/saiz-lopez.jpg">
                <a:extLst>
                  <a:ext uri="{FF2B5EF4-FFF2-40B4-BE49-F238E27FC236}">
                    <a16:creationId xmlns:a16="http://schemas.microsoft.com/office/drawing/2014/main" id="{4AC45CA1-16D7-C547-AA77-DC28F9111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531" y="2021216"/>
                <a:ext cx="9906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https://www2.acom.ucar.edu/sites/default/files/visitors/Chiu_cropped2_0.jpg">
                <a:extLst>
                  <a:ext uri="{FF2B5EF4-FFF2-40B4-BE49-F238E27FC236}">
                    <a16:creationId xmlns:a16="http://schemas.microsoft.com/office/drawing/2014/main" id="{BB031A65-7446-2344-8234-23D69BD1C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868" y="3597932"/>
                <a:ext cx="1250267" cy="13945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Rectangle 30">
            <a:extLst>
              <a:ext uri="{FF2B5EF4-FFF2-40B4-BE49-F238E27FC236}">
                <a16:creationId xmlns:a16="http://schemas.microsoft.com/office/drawing/2014/main" id="{258891DF-C4DA-5743-B3D9-670EF36999AB}"/>
              </a:ext>
            </a:extLst>
          </p:cNvPr>
          <p:cNvSpPr/>
          <p:nvPr/>
        </p:nvSpPr>
        <p:spPr>
          <a:xfrm>
            <a:off x="173817" y="1043940"/>
            <a:ext cx="2286078" cy="865707"/>
          </a:xfrm>
          <a:prstGeom prst="rect">
            <a:avLst/>
          </a:prstGeom>
          <a:solidFill>
            <a:schemeClr val="tx2">
              <a:lumMod val="20000"/>
              <a:lumOff val="80000"/>
            </a:schemeClr>
          </a:solidFill>
          <a:effectLst>
            <a:outerShdw blurRad="40000" dist="190500" dir="156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2" name="Title 3">
            <a:extLst>
              <a:ext uri="{FF2B5EF4-FFF2-40B4-BE49-F238E27FC236}">
                <a16:creationId xmlns:a16="http://schemas.microsoft.com/office/drawing/2014/main" id="{F92A2D15-CFAD-5540-90CC-04CDED79E89A}"/>
              </a:ext>
            </a:extLst>
          </p:cNvPr>
          <p:cNvSpPr txBox="1">
            <a:spLocks/>
          </p:cNvSpPr>
          <p:nvPr/>
        </p:nvSpPr>
        <p:spPr>
          <a:xfrm>
            <a:off x="777240" y="1065151"/>
            <a:ext cx="1717075" cy="710884"/>
          </a:xfrm>
          <a:prstGeom prst="rect">
            <a:avLst/>
          </a:prstGeom>
        </p:spPr>
        <p:txBody>
          <a:bodyPr vert="horz" lIns="91440" tIns="45720" rIns="91440" bIns="45720"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1000" b="0" i="1" dirty="0">
                <a:latin typeface="Verdana"/>
                <a:cs typeface="Verdana"/>
              </a:rPr>
              <a:t>Nicola Blake, UC Irvine working with the TOGA and modeling groups on analysis of VOC field campaign data. </a:t>
            </a:r>
            <a:endParaRPr lang="en-US" sz="1000" b="0" dirty="0">
              <a:latin typeface="Verdana"/>
              <a:cs typeface="Verdana"/>
            </a:endParaRPr>
          </a:p>
        </p:txBody>
      </p:sp>
      <p:pic>
        <p:nvPicPr>
          <p:cNvPr id="4" name="Picture 3">
            <a:extLst>
              <a:ext uri="{FF2B5EF4-FFF2-40B4-BE49-F238E27FC236}">
                <a16:creationId xmlns:a16="http://schemas.microsoft.com/office/drawing/2014/main" id="{67F8E53D-98D8-4E4B-9BD5-C75B7EE724A5}"/>
              </a:ext>
            </a:extLst>
          </p:cNvPr>
          <p:cNvPicPr>
            <a:picLocks noChangeAspect="1"/>
          </p:cNvPicPr>
          <p:nvPr/>
        </p:nvPicPr>
        <p:blipFill rotWithShape="1">
          <a:blip r:embed="rId8"/>
          <a:srcRect b="19584"/>
          <a:stretch/>
        </p:blipFill>
        <p:spPr>
          <a:xfrm>
            <a:off x="199941" y="1176303"/>
            <a:ext cx="584200" cy="612767"/>
          </a:xfrm>
          <a:prstGeom prst="rect">
            <a:avLst/>
          </a:prstGeom>
        </p:spPr>
      </p:pic>
    </p:spTree>
    <p:extLst>
      <p:ext uri="{BB962C8B-B14F-4D97-AF65-F5344CB8AC3E}">
        <p14:creationId xmlns:p14="http://schemas.microsoft.com/office/powerpoint/2010/main" val="40184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0">
            <a:extLst>
              <a:ext uri="{FF2B5EF4-FFF2-40B4-BE49-F238E27FC236}">
                <a16:creationId xmlns:a16="http://schemas.microsoft.com/office/drawing/2014/main" id="{8D4772A5-A911-6645-B36E-49CC9CB84114}"/>
              </a:ext>
            </a:extLst>
          </p:cNvPr>
          <p:cNvSpPr/>
          <p:nvPr/>
        </p:nvSpPr>
        <p:spPr>
          <a:xfrm>
            <a:off x="2113613" y="203546"/>
            <a:ext cx="9690459" cy="523220"/>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Arial"/>
              <a:buNone/>
            </a:pPr>
            <a:r>
              <a:rPr lang="en-US" sz="2800" dirty="0">
                <a:solidFill>
                  <a:schemeClr val="lt1"/>
                </a:solidFill>
                <a:latin typeface="Arial"/>
                <a:ea typeface="Arial"/>
                <a:cs typeface="Arial"/>
                <a:sym typeface="Arial"/>
              </a:rPr>
              <a:t>Key Activities: Lab Studies</a:t>
            </a:r>
            <a:endParaRPr dirty="0"/>
          </a:p>
        </p:txBody>
      </p:sp>
      <p:sp>
        <p:nvSpPr>
          <p:cNvPr id="6" name="TextBox 5">
            <a:extLst>
              <a:ext uri="{FF2B5EF4-FFF2-40B4-BE49-F238E27FC236}">
                <a16:creationId xmlns:a16="http://schemas.microsoft.com/office/drawing/2014/main" id="{FE167B6F-2A22-4E47-8413-9973D395C00E}"/>
              </a:ext>
            </a:extLst>
          </p:cNvPr>
          <p:cNvSpPr txBox="1"/>
          <p:nvPr/>
        </p:nvSpPr>
        <p:spPr>
          <a:xfrm>
            <a:off x="221673" y="1089898"/>
            <a:ext cx="6098445" cy="4047262"/>
          </a:xfrm>
          <a:prstGeom prst="rect">
            <a:avLst/>
          </a:prstGeom>
          <a:noFill/>
          <a:effectLst>
            <a:softEdge rad="50800"/>
          </a:effectLst>
        </p:spPr>
        <p:txBody>
          <a:bodyPr wrap="square" rtlCol="0">
            <a:spAutoFit/>
          </a:bodyPr>
          <a:lstStyle/>
          <a:p>
            <a:pPr marL="342900" indent="-342900">
              <a:buFont typeface="Arial" panose="020B0604020202020204" pitchFamily="34" charset="0"/>
              <a:buChar char="•"/>
            </a:pPr>
            <a:r>
              <a:rPr lang="en-US" sz="2200" dirty="0">
                <a:latin typeface="Verdana"/>
                <a:cs typeface="Verdana"/>
              </a:rPr>
              <a:t>Advance fundamental understanding</a:t>
            </a:r>
            <a:br>
              <a:rPr lang="en-US" sz="2200" dirty="0">
                <a:latin typeface="Verdana"/>
                <a:cs typeface="Verdana"/>
              </a:rPr>
            </a:br>
            <a:r>
              <a:rPr lang="en-US" sz="2200" dirty="0">
                <a:latin typeface="Verdana"/>
                <a:cs typeface="Verdana"/>
              </a:rPr>
              <a:t> of chemical processes: 	</a:t>
            </a:r>
          </a:p>
          <a:p>
            <a:pPr marL="574675" lvl="1" indent="-228600">
              <a:buFont typeface="Arial" panose="020B0604020202020204" pitchFamily="34" charset="0"/>
              <a:buChar char="•"/>
            </a:pPr>
            <a:r>
              <a:rPr lang="en-US" sz="2200" dirty="0"/>
              <a:t>Understand the oxidation mechanisms of organic compounds in the atmosphere.	</a:t>
            </a:r>
          </a:p>
          <a:p>
            <a:pPr marL="574675" lvl="1" indent="-228600">
              <a:buFont typeface="Arial" panose="020B0604020202020204" pitchFamily="34" charset="0"/>
              <a:buChar char="•"/>
            </a:pPr>
            <a:r>
              <a:rPr lang="en-US" sz="2200" dirty="0"/>
              <a:t>Study the reactions and cycling of</a:t>
            </a:r>
            <a:br>
              <a:rPr lang="en-US" sz="2200" dirty="0"/>
            </a:br>
            <a:r>
              <a:rPr lang="en-US" sz="2200" dirty="0"/>
              <a:t>atmospheric free radicals (</a:t>
            </a:r>
            <a:r>
              <a:rPr lang="en-US" sz="2200" dirty="0" err="1"/>
              <a:t>HOx</a:t>
            </a:r>
            <a:r>
              <a:rPr lang="en-US" sz="2200" dirty="0"/>
              <a:t>, NOx, halogens).</a:t>
            </a:r>
            <a:endParaRPr lang="en-US" sz="2200" dirty="0">
              <a:latin typeface="Verdana"/>
              <a:cs typeface="Verdana"/>
            </a:endParaRPr>
          </a:p>
          <a:p>
            <a:pPr marL="342900" indent="-342900">
              <a:spcBef>
                <a:spcPts val="600"/>
              </a:spcBef>
              <a:spcAft>
                <a:spcPts val="600"/>
              </a:spcAft>
              <a:buSzPct val="120000"/>
              <a:buFont typeface="Arial"/>
              <a:buChar char="•"/>
            </a:pPr>
            <a:r>
              <a:rPr lang="en-US" sz="2200" dirty="0">
                <a:latin typeface="Verdana"/>
                <a:cs typeface="Verdana"/>
              </a:rPr>
              <a:t>Development, calibration and characterization of field instruments</a:t>
            </a:r>
          </a:p>
          <a:p>
            <a:pPr marL="342900" indent="-342900">
              <a:spcBef>
                <a:spcPts val="600"/>
              </a:spcBef>
              <a:spcAft>
                <a:spcPts val="600"/>
              </a:spcAft>
              <a:buSzPct val="120000"/>
              <a:buFont typeface="Arial"/>
              <a:buChar char="•"/>
            </a:pPr>
            <a:r>
              <a:rPr lang="en-US" sz="2200" dirty="0">
                <a:latin typeface="Verdana"/>
                <a:cs typeface="Verdana"/>
              </a:rPr>
              <a:t>Inform development of chemical schemes for models </a:t>
            </a:r>
          </a:p>
        </p:txBody>
      </p:sp>
      <p:pic>
        <p:nvPicPr>
          <p:cNvPr id="3" name="Picture 2">
            <a:extLst>
              <a:ext uri="{FF2B5EF4-FFF2-40B4-BE49-F238E27FC236}">
                <a16:creationId xmlns:a16="http://schemas.microsoft.com/office/drawing/2014/main" id="{715B18D1-FEA2-B844-8A43-B1B98E34893A}"/>
              </a:ext>
            </a:extLst>
          </p:cNvPr>
          <p:cNvPicPr>
            <a:picLocks noChangeAspect="1"/>
          </p:cNvPicPr>
          <p:nvPr/>
        </p:nvPicPr>
        <p:blipFill>
          <a:blip r:embed="rId2"/>
          <a:stretch>
            <a:fillRect/>
          </a:stretch>
        </p:blipFill>
        <p:spPr>
          <a:xfrm>
            <a:off x="6958842" y="996609"/>
            <a:ext cx="3764212" cy="3226468"/>
          </a:xfrm>
          <a:prstGeom prst="rect">
            <a:avLst/>
          </a:prstGeom>
        </p:spPr>
      </p:pic>
      <p:pic>
        <p:nvPicPr>
          <p:cNvPr id="7" name="Picture 6">
            <a:extLst>
              <a:ext uri="{FF2B5EF4-FFF2-40B4-BE49-F238E27FC236}">
                <a16:creationId xmlns:a16="http://schemas.microsoft.com/office/drawing/2014/main" id="{BB934469-AB57-BC41-8862-600F9D7A69CA}"/>
              </a:ext>
            </a:extLst>
          </p:cNvPr>
          <p:cNvPicPr>
            <a:picLocks noChangeAspect="1"/>
          </p:cNvPicPr>
          <p:nvPr/>
        </p:nvPicPr>
        <p:blipFill>
          <a:blip r:embed="rId3"/>
          <a:stretch>
            <a:fillRect/>
          </a:stretch>
        </p:blipFill>
        <p:spPr>
          <a:xfrm>
            <a:off x="8095978" y="2992143"/>
            <a:ext cx="3428906" cy="2285937"/>
          </a:xfrm>
          <a:prstGeom prst="rect">
            <a:avLst/>
          </a:prstGeom>
        </p:spPr>
      </p:pic>
      <p:pic>
        <p:nvPicPr>
          <p:cNvPr id="10" name="Picture 9">
            <a:extLst>
              <a:ext uri="{FF2B5EF4-FFF2-40B4-BE49-F238E27FC236}">
                <a16:creationId xmlns:a16="http://schemas.microsoft.com/office/drawing/2014/main" id="{91B5D27F-65B2-DB48-A915-1DC7880D1929}"/>
              </a:ext>
            </a:extLst>
          </p:cNvPr>
          <p:cNvPicPr>
            <a:picLocks noChangeAspect="1"/>
          </p:cNvPicPr>
          <p:nvPr/>
        </p:nvPicPr>
        <p:blipFill>
          <a:blip r:embed="rId4"/>
          <a:stretch>
            <a:fillRect/>
          </a:stretch>
        </p:blipFill>
        <p:spPr>
          <a:xfrm>
            <a:off x="6618448" y="3747013"/>
            <a:ext cx="2222500" cy="1905000"/>
          </a:xfrm>
          <a:prstGeom prst="rect">
            <a:avLst/>
          </a:prstGeom>
        </p:spPr>
      </p:pic>
    </p:spTree>
    <p:extLst>
      <p:ext uri="{BB962C8B-B14F-4D97-AF65-F5344CB8AC3E}">
        <p14:creationId xmlns:p14="http://schemas.microsoft.com/office/powerpoint/2010/main" val="560192325"/>
      </p:ext>
    </p:extLst>
  </p:cSld>
  <p:clrMapOvr>
    <a:masterClrMapping/>
  </p:clrMapOvr>
</p:sld>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54652</TotalTime>
  <Words>1267</Words>
  <Application>Microsoft Macintosh PowerPoint</Application>
  <PresentationFormat>Widescreen</PresentationFormat>
  <Paragraphs>186</Paragraphs>
  <Slides>22</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22</vt:i4>
      </vt:variant>
    </vt:vector>
  </HeadingPairs>
  <TitlesOfParts>
    <vt:vector size="39" baseType="lpstr">
      <vt:lpstr>ＭＳ Ｐゴシック</vt:lpstr>
      <vt:lpstr>ヒラギノ角ゴ Pro W3</vt:lpstr>
      <vt:lpstr>Arial</vt:lpstr>
      <vt:lpstr>Arial Rounded MT Bold</vt:lpstr>
      <vt:lpstr>Calibri</vt:lpstr>
      <vt:lpstr>Century Gothic</vt:lpstr>
      <vt:lpstr>Geneva</vt:lpstr>
      <vt:lpstr>Helvetica Light</vt:lpstr>
      <vt:lpstr>Symbol</vt:lpstr>
      <vt:lpstr>Tahoma</vt:lpstr>
      <vt:lpstr>Verdana</vt:lpstr>
      <vt:lpstr>Wingdings</vt:lpstr>
      <vt:lpstr>5_Default Design</vt:lpstr>
      <vt:lpstr>7_Default Design</vt:lpstr>
      <vt:lpstr>7_Office Theme</vt:lpstr>
      <vt:lpstr>8_Default Design</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UCAR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Hurrell</dc:creator>
  <cp:lastModifiedBy>Gabriele Pfister</cp:lastModifiedBy>
  <cp:revision>1018</cp:revision>
  <cp:lastPrinted>2015-06-26T20:26:10Z</cp:lastPrinted>
  <dcterms:created xsi:type="dcterms:W3CDTF">2011-11-10T00:16:02Z</dcterms:created>
  <dcterms:modified xsi:type="dcterms:W3CDTF">2019-08-08T20:27:03Z</dcterms:modified>
</cp:coreProperties>
</file>