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ppt" ContentType="application/vnd.ms-powerpoint"/>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2"/>
  </p:notesMasterIdLst>
  <p:sldIdLst>
    <p:sldId id="264" r:id="rId3"/>
    <p:sldId id="265" r:id="rId4"/>
    <p:sldId id="292" r:id="rId5"/>
    <p:sldId id="294" r:id="rId6"/>
    <p:sldId id="291" r:id="rId7"/>
    <p:sldId id="282" r:id="rId8"/>
    <p:sldId id="302" r:id="rId9"/>
    <p:sldId id="288" r:id="rId10"/>
    <p:sldId id="284" r:id="rId11"/>
    <p:sldId id="298" r:id="rId12"/>
    <p:sldId id="297" r:id="rId13"/>
    <p:sldId id="296" r:id="rId14"/>
    <p:sldId id="295" r:id="rId15"/>
    <p:sldId id="300" r:id="rId16"/>
    <p:sldId id="299" r:id="rId17"/>
    <p:sldId id="303" r:id="rId18"/>
    <p:sldId id="304" r:id="rId19"/>
    <p:sldId id="293" r:id="rId20"/>
    <p:sldId id="305" r:id="rId21"/>
    <p:sldId id="301" r:id="rId22"/>
    <p:sldId id="269" r:id="rId23"/>
    <p:sldId id="259" r:id="rId24"/>
    <p:sldId id="289" r:id="rId25"/>
    <p:sldId id="267" r:id="rId26"/>
    <p:sldId id="290" r:id="rId27"/>
    <p:sldId id="271" r:id="rId28"/>
    <p:sldId id="261" r:id="rId29"/>
    <p:sldId id="260" r:id="rId30"/>
    <p:sldId id="278" r:id="rId31"/>
  </p:sldIdLst>
  <p:sldSz cx="9144000" cy="6858000" type="screen4x3"/>
  <p:notesSz cx="6858000" cy="9313863"/>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3" d="100"/>
          <a:sy n="133" d="100"/>
        </p:scale>
        <p:origin x="-576"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8215486011"/>
          <c:y val="0.163973525048499"/>
          <c:w val="0.783645319128795"/>
          <c:h val="0.664806573091407"/>
        </c:manualLayout>
      </c:layout>
      <c:scatterChart>
        <c:scatterStyle val="lineMarker"/>
        <c:varyColors val="0"/>
        <c:ser>
          <c:idx val="0"/>
          <c:order val="0"/>
          <c:tx>
            <c:strRef>
              <c:f>'[Chart in Microsoft Word]Sheet1'!$B$1</c:f>
              <c:strCache>
                <c:ptCount val="1"/>
                <c:pt idx="0">
                  <c:v>TEMP</c:v>
                </c:pt>
              </c:strCache>
            </c:strRef>
          </c:tx>
          <c:spPr>
            <a:ln>
              <a:solidFill>
                <a:srgbClr val="002060"/>
              </a:solidFill>
            </a:ln>
          </c:spPr>
          <c:marker>
            <c:symbol val="none"/>
          </c:marker>
          <c:xVal>
            <c:numRef>
              <c:f>'[Chart in Microsoft Word]Sheet1'!$B$3:$B$129</c:f>
              <c:numCache>
                <c:formatCode>General</c:formatCode>
                <c:ptCount val="127"/>
                <c:pt idx="0">
                  <c:v>286.75</c:v>
                </c:pt>
                <c:pt idx="1">
                  <c:v>287.55</c:v>
                </c:pt>
                <c:pt idx="2">
                  <c:v>290.15</c:v>
                </c:pt>
                <c:pt idx="3">
                  <c:v>291.15</c:v>
                </c:pt>
                <c:pt idx="4">
                  <c:v>291.35</c:v>
                </c:pt>
                <c:pt idx="5">
                  <c:v>291.95</c:v>
                </c:pt>
                <c:pt idx="6">
                  <c:v>291.95</c:v>
                </c:pt>
                <c:pt idx="7">
                  <c:v>289.95</c:v>
                </c:pt>
                <c:pt idx="8">
                  <c:v>288.55</c:v>
                </c:pt>
                <c:pt idx="9">
                  <c:v>287.75</c:v>
                </c:pt>
                <c:pt idx="10">
                  <c:v>286.15</c:v>
                </c:pt>
                <c:pt idx="11">
                  <c:v>285.55</c:v>
                </c:pt>
                <c:pt idx="12">
                  <c:v>285.55</c:v>
                </c:pt>
                <c:pt idx="13">
                  <c:v>284.15</c:v>
                </c:pt>
                <c:pt idx="14">
                  <c:v>283.55</c:v>
                </c:pt>
                <c:pt idx="15">
                  <c:v>283.15</c:v>
                </c:pt>
                <c:pt idx="16">
                  <c:v>281.75</c:v>
                </c:pt>
                <c:pt idx="17">
                  <c:v>280.95</c:v>
                </c:pt>
                <c:pt idx="18">
                  <c:v>280.35</c:v>
                </c:pt>
                <c:pt idx="19">
                  <c:v>277.95</c:v>
                </c:pt>
                <c:pt idx="20">
                  <c:v>277.65</c:v>
                </c:pt>
                <c:pt idx="21">
                  <c:v>276.75</c:v>
                </c:pt>
                <c:pt idx="22">
                  <c:v>274.95</c:v>
                </c:pt>
                <c:pt idx="23">
                  <c:v>274.75</c:v>
                </c:pt>
                <c:pt idx="24">
                  <c:v>273.05</c:v>
                </c:pt>
                <c:pt idx="25">
                  <c:v>272.95</c:v>
                </c:pt>
                <c:pt idx="26">
                  <c:v>272.85</c:v>
                </c:pt>
                <c:pt idx="27">
                  <c:v>272.05</c:v>
                </c:pt>
                <c:pt idx="28">
                  <c:v>272.25</c:v>
                </c:pt>
                <c:pt idx="29">
                  <c:v>271.65</c:v>
                </c:pt>
                <c:pt idx="30">
                  <c:v>271.35</c:v>
                </c:pt>
                <c:pt idx="31">
                  <c:v>270.65</c:v>
                </c:pt>
                <c:pt idx="32">
                  <c:v>270.25</c:v>
                </c:pt>
                <c:pt idx="33">
                  <c:v>270.05</c:v>
                </c:pt>
                <c:pt idx="34">
                  <c:v>269.25</c:v>
                </c:pt>
                <c:pt idx="35">
                  <c:v>268.05</c:v>
                </c:pt>
                <c:pt idx="36">
                  <c:v>265.65</c:v>
                </c:pt>
                <c:pt idx="37">
                  <c:v>265.25</c:v>
                </c:pt>
                <c:pt idx="38">
                  <c:v>264.25</c:v>
                </c:pt>
                <c:pt idx="39">
                  <c:v>263.95</c:v>
                </c:pt>
                <c:pt idx="40">
                  <c:v>262.85</c:v>
                </c:pt>
                <c:pt idx="41">
                  <c:v>260.45</c:v>
                </c:pt>
                <c:pt idx="42">
                  <c:v>260.05</c:v>
                </c:pt>
                <c:pt idx="43">
                  <c:v>257.45</c:v>
                </c:pt>
                <c:pt idx="44">
                  <c:v>256.65</c:v>
                </c:pt>
                <c:pt idx="45">
                  <c:v>253.85</c:v>
                </c:pt>
                <c:pt idx="46">
                  <c:v>253.55</c:v>
                </c:pt>
                <c:pt idx="47">
                  <c:v>253.05</c:v>
                </c:pt>
                <c:pt idx="48">
                  <c:v>251.2499999999999</c:v>
                </c:pt>
                <c:pt idx="49">
                  <c:v>248.95</c:v>
                </c:pt>
                <c:pt idx="50">
                  <c:v>247.45</c:v>
                </c:pt>
                <c:pt idx="51">
                  <c:v>242.45</c:v>
                </c:pt>
                <c:pt idx="52">
                  <c:v>242.05</c:v>
                </c:pt>
                <c:pt idx="53">
                  <c:v>238.2499999999999</c:v>
                </c:pt>
                <c:pt idx="54">
                  <c:v>237.2499999999999</c:v>
                </c:pt>
                <c:pt idx="55">
                  <c:v>235.65</c:v>
                </c:pt>
                <c:pt idx="56">
                  <c:v>230.45</c:v>
                </c:pt>
                <c:pt idx="57">
                  <c:v>229.05</c:v>
                </c:pt>
                <c:pt idx="58">
                  <c:v>228.65</c:v>
                </c:pt>
                <c:pt idx="59">
                  <c:v>225.2499999999999</c:v>
                </c:pt>
                <c:pt idx="60">
                  <c:v>224.35</c:v>
                </c:pt>
                <c:pt idx="61">
                  <c:v>223.45</c:v>
                </c:pt>
                <c:pt idx="62">
                  <c:v>222.45</c:v>
                </c:pt>
                <c:pt idx="63">
                  <c:v>220.05</c:v>
                </c:pt>
                <c:pt idx="64">
                  <c:v>220.05</c:v>
                </c:pt>
                <c:pt idx="65">
                  <c:v>218.65</c:v>
                </c:pt>
                <c:pt idx="66">
                  <c:v>216.85</c:v>
                </c:pt>
                <c:pt idx="67">
                  <c:v>213.85</c:v>
                </c:pt>
                <c:pt idx="68">
                  <c:v>214.45</c:v>
                </c:pt>
                <c:pt idx="69">
                  <c:v>214.05</c:v>
                </c:pt>
                <c:pt idx="70">
                  <c:v>213.45</c:v>
                </c:pt>
                <c:pt idx="71">
                  <c:v>212.05</c:v>
                </c:pt>
                <c:pt idx="72">
                  <c:v>210.65</c:v>
                </c:pt>
                <c:pt idx="73">
                  <c:v>210.45</c:v>
                </c:pt>
                <c:pt idx="74">
                  <c:v>209.15</c:v>
                </c:pt>
                <c:pt idx="75">
                  <c:v>208.85</c:v>
                </c:pt>
                <c:pt idx="76">
                  <c:v>209.05</c:v>
                </c:pt>
                <c:pt idx="77">
                  <c:v>210.2499999999999</c:v>
                </c:pt>
                <c:pt idx="78">
                  <c:v>210.45</c:v>
                </c:pt>
                <c:pt idx="79">
                  <c:v>210.65</c:v>
                </c:pt>
                <c:pt idx="80">
                  <c:v>210.15</c:v>
                </c:pt>
                <c:pt idx="81">
                  <c:v>209.45</c:v>
                </c:pt>
                <c:pt idx="82">
                  <c:v>209.35</c:v>
                </c:pt>
                <c:pt idx="83">
                  <c:v>208.2499999999999</c:v>
                </c:pt>
                <c:pt idx="84">
                  <c:v>210.65</c:v>
                </c:pt>
                <c:pt idx="85">
                  <c:v>208.85</c:v>
                </c:pt>
                <c:pt idx="86">
                  <c:v>208.05</c:v>
                </c:pt>
                <c:pt idx="87">
                  <c:v>208.05</c:v>
                </c:pt>
                <c:pt idx="88">
                  <c:v>208.2499999999999</c:v>
                </c:pt>
                <c:pt idx="89">
                  <c:v>208.85</c:v>
                </c:pt>
                <c:pt idx="90">
                  <c:v>209.05</c:v>
                </c:pt>
                <c:pt idx="91">
                  <c:v>209.65</c:v>
                </c:pt>
                <c:pt idx="92">
                  <c:v>210.65</c:v>
                </c:pt>
                <c:pt idx="93">
                  <c:v>214.65</c:v>
                </c:pt>
                <c:pt idx="94">
                  <c:v>217.85</c:v>
                </c:pt>
                <c:pt idx="95">
                  <c:v>217.85</c:v>
                </c:pt>
                <c:pt idx="96">
                  <c:v>216.7499999999999</c:v>
                </c:pt>
                <c:pt idx="97">
                  <c:v>216.45</c:v>
                </c:pt>
                <c:pt idx="98">
                  <c:v>217.55</c:v>
                </c:pt>
                <c:pt idx="99">
                  <c:v>218.85</c:v>
                </c:pt>
                <c:pt idx="100">
                  <c:v>218.7499999999999</c:v>
                </c:pt>
                <c:pt idx="101">
                  <c:v>218.45</c:v>
                </c:pt>
                <c:pt idx="102">
                  <c:v>217.45</c:v>
                </c:pt>
                <c:pt idx="103">
                  <c:v>218.15</c:v>
                </c:pt>
                <c:pt idx="104">
                  <c:v>219.15</c:v>
                </c:pt>
                <c:pt idx="105">
                  <c:v>219.2499999999999</c:v>
                </c:pt>
                <c:pt idx="106">
                  <c:v>218.2499999999999</c:v>
                </c:pt>
                <c:pt idx="107">
                  <c:v>218.35</c:v>
                </c:pt>
                <c:pt idx="108">
                  <c:v>219.15</c:v>
                </c:pt>
                <c:pt idx="109">
                  <c:v>219.95</c:v>
                </c:pt>
                <c:pt idx="110">
                  <c:v>220.7499999999999</c:v>
                </c:pt>
                <c:pt idx="111">
                  <c:v>222.2499999999999</c:v>
                </c:pt>
                <c:pt idx="112">
                  <c:v>222.05</c:v>
                </c:pt>
                <c:pt idx="113">
                  <c:v>220.35</c:v>
                </c:pt>
                <c:pt idx="114">
                  <c:v>220.2499999999999</c:v>
                </c:pt>
                <c:pt idx="115">
                  <c:v>220.45</c:v>
                </c:pt>
                <c:pt idx="116">
                  <c:v>220.55</c:v>
                </c:pt>
                <c:pt idx="117">
                  <c:v>220.7499999999999</c:v>
                </c:pt>
                <c:pt idx="118">
                  <c:v>221.15</c:v>
                </c:pt>
                <c:pt idx="119">
                  <c:v>221.85</c:v>
                </c:pt>
                <c:pt idx="120">
                  <c:v>223.55</c:v>
                </c:pt>
                <c:pt idx="121">
                  <c:v>224.85</c:v>
                </c:pt>
                <c:pt idx="122">
                  <c:v>224.65</c:v>
                </c:pt>
                <c:pt idx="123">
                  <c:v>224.65</c:v>
                </c:pt>
                <c:pt idx="124">
                  <c:v>225.15</c:v>
                </c:pt>
                <c:pt idx="125">
                  <c:v>225.7499999999999</c:v>
                </c:pt>
                <c:pt idx="126">
                  <c:v>226.05</c:v>
                </c:pt>
              </c:numCache>
            </c:numRef>
          </c:xVal>
          <c:yVal>
            <c:numRef>
              <c:f>'[Chart in Microsoft Word]Sheet1'!$C$3:$C$129</c:f>
              <c:numCache>
                <c:formatCode>General</c:formatCode>
                <c:ptCount val="127"/>
                <c:pt idx="0">
                  <c:v>0.0</c:v>
                </c:pt>
                <c:pt idx="1">
                  <c:v>0.02</c:v>
                </c:pt>
                <c:pt idx="2">
                  <c:v>0.12</c:v>
                </c:pt>
                <c:pt idx="3">
                  <c:v>0.204</c:v>
                </c:pt>
                <c:pt idx="4">
                  <c:v>0.221</c:v>
                </c:pt>
                <c:pt idx="5">
                  <c:v>0.509</c:v>
                </c:pt>
                <c:pt idx="6">
                  <c:v>0.535</c:v>
                </c:pt>
                <c:pt idx="7">
                  <c:v>0.813</c:v>
                </c:pt>
                <c:pt idx="8">
                  <c:v>1.014</c:v>
                </c:pt>
                <c:pt idx="9">
                  <c:v>1.118</c:v>
                </c:pt>
                <c:pt idx="10">
                  <c:v>1.307</c:v>
                </c:pt>
                <c:pt idx="11">
                  <c:v>1.423</c:v>
                </c:pt>
                <c:pt idx="12">
                  <c:v>1.433999999999999</c:v>
                </c:pt>
                <c:pt idx="13">
                  <c:v>1.574</c:v>
                </c:pt>
                <c:pt idx="14">
                  <c:v>1.657</c:v>
                </c:pt>
                <c:pt idx="15">
                  <c:v>1.741</c:v>
                </c:pt>
                <c:pt idx="16">
                  <c:v>1.899</c:v>
                </c:pt>
                <c:pt idx="17">
                  <c:v>1.96</c:v>
                </c:pt>
                <c:pt idx="18">
                  <c:v>2.032999999999999</c:v>
                </c:pt>
                <c:pt idx="19">
                  <c:v>2.297</c:v>
                </c:pt>
                <c:pt idx="20">
                  <c:v>2.337</c:v>
                </c:pt>
                <c:pt idx="21">
                  <c:v>2.463</c:v>
                </c:pt>
                <c:pt idx="22">
                  <c:v>2.642</c:v>
                </c:pt>
                <c:pt idx="23">
                  <c:v>2.658</c:v>
                </c:pt>
                <c:pt idx="24">
                  <c:v>2.883</c:v>
                </c:pt>
                <c:pt idx="25">
                  <c:v>2.947</c:v>
                </c:pt>
                <c:pt idx="26">
                  <c:v>2.99</c:v>
                </c:pt>
                <c:pt idx="27">
                  <c:v>3.086</c:v>
                </c:pt>
                <c:pt idx="28">
                  <c:v>3.14</c:v>
                </c:pt>
                <c:pt idx="29">
                  <c:v>3.21</c:v>
                </c:pt>
                <c:pt idx="30">
                  <c:v>3.252</c:v>
                </c:pt>
                <c:pt idx="31">
                  <c:v>3.334999999999999</c:v>
                </c:pt>
                <c:pt idx="32">
                  <c:v>3.491</c:v>
                </c:pt>
                <c:pt idx="33">
                  <c:v>3.556999999999999</c:v>
                </c:pt>
                <c:pt idx="34">
                  <c:v>3.810999999999999</c:v>
                </c:pt>
                <c:pt idx="35">
                  <c:v>3.96</c:v>
                </c:pt>
                <c:pt idx="36">
                  <c:v>4.264999999999999</c:v>
                </c:pt>
                <c:pt idx="37">
                  <c:v>4.326999999999999</c:v>
                </c:pt>
                <c:pt idx="38">
                  <c:v>4.437</c:v>
                </c:pt>
                <c:pt idx="39">
                  <c:v>4.471</c:v>
                </c:pt>
                <c:pt idx="40">
                  <c:v>4.611999999999999</c:v>
                </c:pt>
                <c:pt idx="41">
                  <c:v>4.971</c:v>
                </c:pt>
                <c:pt idx="42">
                  <c:v>5.105999999999999</c:v>
                </c:pt>
                <c:pt idx="43">
                  <c:v>5.485</c:v>
                </c:pt>
                <c:pt idx="44">
                  <c:v>5.644999999999999</c:v>
                </c:pt>
                <c:pt idx="45">
                  <c:v>5.955</c:v>
                </c:pt>
                <c:pt idx="46">
                  <c:v>5.995</c:v>
                </c:pt>
                <c:pt idx="47">
                  <c:v>6.048</c:v>
                </c:pt>
                <c:pt idx="48">
                  <c:v>6.334</c:v>
                </c:pt>
                <c:pt idx="49">
                  <c:v>6.604999999999999</c:v>
                </c:pt>
                <c:pt idx="50">
                  <c:v>6.789</c:v>
                </c:pt>
                <c:pt idx="51">
                  <c:v>7.519</c:v>
                </c:pt>
                <c:pt idx="52">
                  <c:v>7.572</c:v>
                </c:pt>
                <c:pt idx="53">
                  <c:v>8.025</c:v>
                </c:pt>
                <c:pt idx="54">
                  <c:v>8.117999999999998</c:v>
                </c:pt>
                <c:pt idx="55">
                  <c:v>8.45</c:v>
                </c:pt>
                <c:pt idx="56">
                  <c:v>9.265</c:v>
                </c:pt>
                <c:pt idx="57">
                  <c:v>9.456000000000003</c:v>
                </c:pt>
                <c:pt idx="58">
                  <c:v>9.623000000000001</c:v>
                </c:pt>
                <c:pt idx="59">
                  <c:v>10.027</c:v>
                </c:pt>
                <c:pt idx="60">
                  <c:v>10.145</c:v>
                </c:pt>
                <c:pt idx="61">
                  <c:v>10.262</c:v>
                </c:pt>
                <c:pt idx="62">
                  <c:v>10.389</c:v>
                </c:pt>
                <c:pt idx="63">
                  <c:v>10.703</c:v>
                </c:pt>
                <c:pt idx="64">
                  <c:v>10.735</c:v>
                </c:pt>
                <c:pt idx="65">
                  <c:v>11.064</c:v>
                </c:pt>
                <c:pt idx="66">
                  <c:v>11.697</c:v>
                </c:pt>
                <c:pt idx="67">
                  <c:v>12.112</c:v>
                </c:pt>
                <c:pt idx="68">
                  <c:v>12.23</c:v>
                </c:pt>
                <c:pt idx="69">
                  <c:v>12.472</c:v>
                </c:pt>
                <c:pt idx="70">
                  <c:v>12.555</c:v>
                </c:pt>
                <c:pt idx="71">
                  <c:v>12.808</c:v>
                </c:pt>
                <c:pt idx="72">
                  <c:v>13.31</c:v>
                </c:pt>
                <c:pt idx="73">
                  <c:v>13.389</c:v>
                </c:pt>
                <c:pt idx="74">
                  <c:v>13.615</c:v>
                </c:pt>
                <c:pt idx="75">
                  <c:v>13.675</c:v>
                </c:pt>
                <c:pt idx="76">
                  <c:v>13.773</c:v>
                </c:pt>
                <c:pt idx="77">
                  <c:v>13.823</c:v>
                </c:pt>
                <c:pt idx="78">
                  <c:v>13.92</c:v>
                </c:pt>
                <c:pt idx="79">
                  <c:v>14.027</c:v>
                </c:pt>
                <c:pt idx="80">
                  <c:v>14.225</c:v>
                </c:pt>
                <c:pt idx="81">
                  <c:v>14.456</c:v>
                </c:pt>
                <c:pt idx="82">
                  <c:v>14.529</c:v>
                </c:pt>
                <c:pt idx="83">
                  <c:v>15.035</c:v>
                </c:pt>
                <c:pt idx="84">
                  <c:v>15.849</c:v>
                </c:pt>
                <c:pt idx="85">
                  <c:v>16.358</c:v>
                </c:pt>
                <c:pt idx="86">
                  <c:v>16.588</c:v>
                </c:pt>
                <c:pt idx="87">
                  <c:v>16.663</c:v>
                </c:pt>
                <c:pt idx="88">
                  <c:v>17.127</c:v>
                </c:pt>
                <c:pt idx="89">
                  <c:v>17.20499999999999</c:v>
                </c:pt>
                <c:pt idx="90">
                  <c:v>17.273</c:v>
                </c:pt>
                <c:pt idx="91">
                  <c:v>17.518</c:v>
                </c:pt>
                <c:pt idx="92">
                  <c:v>17.57700000000001</c:v>
                </c:pt>
                <c:pt idx="93">
                  <c:v>17.822</c:v>
                </c:pt>
                <c:pt idx="94">
                  <c:v>18.191</c:v>
                </c:pt>
                <c:pt idx="95">
                  <c:v>18.187</c:v>
                </c:pt>
                <c:pt idx="96">
                  <c:v>18.492</c:v>
                </c:pt>
                <c:pt idx="97">
                  <c:v>18.584</c:v>
                </c:pt>
                <c:pt idx="98">
                  <c:v>18.797</c:v>
                </c:pt>
                <c:pt idx="99">
                  <c:v>19.041</c:v>
                </c:pt>
                <c:pt idx="100">
                  <c:v>19.101</c:v>
                </c:pt>
                <c:pt idx="101">
                  <c:v>19.315</c:v>
                </c:pt>
                <c:pt idx="102">
                  <c:v>19.483</c:v>
                </c:pt>
                <c:pt idx="103">
                  <c:v>19.711</c:v>
                </c:pt>
                <c:pt idx="104">
                  <c:v>20.01599999999999</c:v>
                </c:pt>
                <c:pt idx="105">
                  <c:v>20.043</c:v>
                </c:pt>
                <c:pt idx="106">
                  <c:v>20.292</c:v>
                </c:pt>
                <c:pt idx="107">
                  <c:v>20.32100000000001</c:v>
                </c:pt>
                <c:pt idx="108">
                  <c:v>20.625</c:v>
                </c:pt>
                <c:pt idx="109">
                  <c:v>20.93</c:v>
                </c:pt>
                <c:pt idx="110">
                  <c:v>21.235</c:v>
                </c:pt>
                <c:pt idx="111">
                  <c:v>21.787</c:v>
                </c:pt>
                <c:pt idx="112">
                  <c:v>21.845</c:v>
                </c:pt>
                <c:pt idx="113">
                  <c:v>22.454</c:v>
                </c:pt>
                <c:pt idx="114">
                  <c:v>22.51</c:v>
                </c:pt>
                <c:pt idx="115">
                  <c:v>22.595</c:v>
                </c:pt>
                <c:pt idx="116">
                  <c:v>22.759</c:v>
                </c:pt>
                <c:pt idx="117">
                  <c:v>23.064</c:v>
                </c:pt>
                <c:pt idx="118">
                  <c:v>23.67299999999999</c:v>
                </c:pt>
                <c:pt idx="119">
                  <c:v>24.594</c:v>
                </c:pt>
                <c:pt idx="120">
                  <c:v>24.893</c:v>
                </c:pt>
                <c:pt idx="121">
                  <c:v>25.117</c:v>
                </c:pt>
                <c:pt idx="122">
                  <c:v>25.197</c:v>
                </c:pt>
                <c:pt idx="123">
                  <c:v>25.215</c:v>
                </c:pt>
                <c:pt idx="124">
                  <c:v>25.502</c:v>
                </c:pt>
                <c:pt idx="125">
                  <c:v>25.807</c:v>
                </c:pt>
                <c:pt idx="126">
                  <c:v>25.979</c:v>
                </c:pt>
              </c:numCache>
            </c:numRef>
          </c:yVal>
          <c:smooth val="0"/>
        </c:ser>
        <c:dLbls>
          <c:showLegendKey val="0"/>
          <c:showVal val="0"/>
          <c:showCatName val="0"/>
          <c:showSerName val="0"/>
          <c:showPercent val="0"/>
          <c:showBubbleSize val="0"/>
        </c:dLbls>
        <c:axId val="1840001208"/>
        <c:axId val="1840006712"/>
      </c:scatterChart>
      <c:scatterChart>
        <c:scatterStyle val="lineMarker"/>
        <c:varyColors val="0"/>
        <c:ser>
          <c:idx val="1"/>
          <c:order val="1"/>
          <c:tx>
            <c:strRef>
              <c:f>'[Chart in Microsoft Word]Sheet1'!$A$1</c:f>
              <c:strCache>
                <c:ptCount val="1"/>
                <c:pt idx="0">
                  <c:v>RELH</c:v>
                </c:pt>
              </c:strCache>
            </c:strRef>
          </c:tx>
          <c:spPr>
            <a:ln w="19050">
              <a:solidFill>
                <a:srgbClr val="C00000"/>
              </a:solidFill>
              <a:prstDash val="sysDash"/>
            </a:ln>
          </c:spPr>
          <c:marker>
            <c:symbol val="none"/>
          </c:marker>
          <c:xVal>
            <c:numRef>
              <c:f>'[Chart in Microsoft Word]Sheet1'!$A$3:$A$129</c:f>
              <c:numCache>
                <c:formatCode>General</c:formatCode>
                <c:ptCount val="127"/>
                <c:pt idx="0">
                  <c:v>83.0</c:v>
                </c:pt>
                <c:pt idx="1">
                  <c:v>74.0</c:v>
                </c:pt>
                <c:pt idx="2">
                  <c:v>55.0</c:v>
                </c:pt>
                <c:pt idx="3">
                  <c:v>47.0</c:v>
                </c:pt>
                <c:pt idx="4">
                  <c:v>45.0</c:v>
                </c:pt>
                <c:pt idx="5">
                  <c:v>31.0</c:v>
                </c:pt>
                <c:pt idx="6">
                  <c:v>30.0</c:v>
                </c:pt>
                <c:pt idx="7">
                  <c:v>22.0</c:v>
                </c:pt>
                <c:pt idx="8">
                  <c:v>18.0</c:v>
                </c:pt>
                <c:pt idx="9">
                  <c:v>21.0</c:v>
                </c:pt>
                <c:pt idx="10">
                  <c:v>26.0</c:v>
                </c:pt>
                <c:pt idx="11">
                  <c:v>21.0</c:v>
                </c:pt>
                <c:pt idx="12">
                  <c:v>20.0</c:v>
                </c:pt>
                <c:pt idx="13">
                  <c:v>27.0</c:v>
                </c:pt>
                <c:pt idx="14">
                  <c:v>29.0</c:v>
                </c:pt>
                <c:pt idx="15">
                  <c:v>23.0</c:v>
                </c:pt>
                <c:pt idx="16">
                  <c:v>23.0</c:v>
                </c:pt>
                <c:pt idx="17">
                  <c:v>33.0</c:v>
                </c:pt>
                <c:pt idx="18">
                  <c:v>36.0</c:v>
                </c:pt>
                <c:pt idx="19">
                  <c:v>44.0</c:v>
                </c:pt>
                <c:pt idx="20">
                  <c:v>44.0</c:v>
                </c:pt>
                <c:pt idx="21">
                  <c:v>41.0</c:v>
                </c:pt>
                <c:pt idx="22">
                  <c:v>58.0</c:v>
                </c:pt>
                <c:pt idx="23">
                  <c:v>59.0</c:v>
                </c:pt>
                <c:pt idx="24">
                  <c:v>59.0</c:v>
                </c:pt>
                <c:pt idx="25">
                  <c:v>49.0</c:v>
                </c:pt>
                <c:pt idx="26">
                  <c:v>43.0</c:v>
                </c:pt>
                <c:pt idx="27">
                  <c:v>50.0</c:v>
                </c:pt>
                <c:pt idx="28">
                  <c:v>33.0</c:v>
                </c:pt>
                <c:pt idx="29">
                  <c:v>43.0</c:v>
                </c:pt>
                <c:pt idx="30">
                  <c:v>42.0</c:v>
                </c:pt>
                <c:pt idx="31">
                  <c:v>42.0</c:v>
                </c:pt>
                <c:pt idx="32">
                  <c:v>23.0</c:v>
                </c:pt>
                <c:pt idx="33">
                  <c:v>22.0</c:v>
                </c:pt>
                <c:pt idx="34">
                  <c:v>18.0</c:v>
                </c:pt>
                <c:pt idx="35">
                  <c:v>29.0</c:v>
                </c:pt>
                <c:pt idx="36">
                  <c:v>20.0</c:v>
                </c:pt>
                <c:pt idx="37">
                  <c:v>20.0</c:v>
                </c:pt>
                <c:pt idx="38">
                  <c:v>31.0</c:v>
                </c:pt>
                <c:pt idx="39">
                  <c:v>31.0</c:v>
                </c:pt>
                <c:pt idx="40">
                  <c:v>33.0</c:v>
                </c:pt>
                <c:pt idx="41">
                  <c:v>30.0</c:v>
                </c:pt>
                <c:pt idx="42">
                  <c:v>15.0</c:v>
                </c:pt>
                <c:pt idx="43">
                  <c:v>22.0</c:v>
                </c:pt>
                <c:pt idx="44">
                  <c:v>14.0</c:v>
                </c:pt>
                <c:pt idx="45">
                  <c:v>30.0</c:v>
                </c:pt>
                <c:pt idx="46">
                  <c:v>32.0</c:v>
                </c:pt>
                <c:pt idx="47">
                  <c:v>33.0</c:v>
                </c:pt>
                <c:pt idx="48">
                  <c:v>20.0</c:v>
                </c:pt>
                <c:pt idx="49">
                  <c:v>24.0</c:v>
                </c:pt>
                <c:pt idx="50">
                  <c:v>28.0</c:v>
                </c:pt>
                <c:pt idx="51">
                  <c:v>11.0</c:v>
                </c:pt>
                <c:pt idx="52">
                  <c:v>11.0</c:v>
                </c:pt>
                <c:pt idx="53">
                  <c:v>12.0</c:v>
                </c:pt>
                <c:pt idx="54">
                  <c:v>9.0</c:v>
                </c:pt>
                <c:pt idx="55">
                  <c:v>1.0</c:v>
                </c:pt>
                <c:pt idx="56">
                  <c:v>2.0</c:v>
                </c:pt>
                <c:pt idx="57">
                  <c:v>4.0</c:v>
                </c:pt>
                <c:pt idx="58">
                  <c:v>5.0</c:v>
                </c:pt>
                <c:pt idx="59">
                  <c:v>4.0</c:v>
                </c:pt>
                <c:pt idx="60">
                  <c:v>8.0</c:v>
                </c:pt>
                <c:pt idx="61">
                  <c:v>15.0</c:v>
                </c:pt>
                <c:pt idx="62">
                  <c:v>29.0</c:v>
                </c:pt>
                <c:pt idx="63">
                  <c:v>32.0</c:v>
                </c:pt>
                <c:pt idx="64">
                  <c:v>32.0</c:v>
                </c:pt>
                <c:pt idx="65">
                  <c:v>4.0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1.0</c:v>
                </c:pt>
                <c:pt idx="122">
                  <c:v>1.0</c:v>
                </c:pt>
                <c:pt idx="123">
                  <c:v>1.0</c:v>
                </c:pt>
                <c:pt idx="124">
                  <c:v>1.0</c:v>
                </c:pt>
                <c:pt idx="125">
                  <c:v>1.0</c:v>
                </c:pt>
                <c:pt idx="126">
                  <c:v>1.0</c:v>
                </c:pt>
              </c:numCache>
            </c:numRef>
          </c:xVal>
          <c:yVal>
            <c:numRef>
              <c:f>'[Chart in Microsoft Word]Sheet1'!$C$3:$C$129</c:f>
              <c:numCache>
                <c:formatCode>General</c:formatCode>
                <c:ptCount val="127"/>
                <c:pt idx="0">
                  <c:v>0.0</c:v>
                </c:pt>
                <c:pt idx="1">
                  <c:v>0.02</c:v>
                </c:pt>
                <c:pt idx="2">
                  <c:v>0.12</c:v>
                </c:pt>
                <c:pt idx="3">
                  <c:v>0.204</c:v>
                </c:pt>
                <c:pt idx="4">
                  <c:v>0.221</c:v>
                </c:pt>
                <c:pt idx="5">
                  <c:v>0.509</c:v>
                </c:pt>
                <c:pt idx="6">
                  <c:v>0.535</c:v>
                </c:pt>
                <c:pt idx="7">
                  <c:v>0.813</c:v>
                </c:pt>
                <c:pt idx="8">
                  <c:v>1.014</c:v>
                </c:pt>
                <c:pt idx="9">
                  <c:v>1.118</c:v>
                </c:pt>
                <c:pt idx="10">
                  <c:v>1.307</c:v>
                </c:pt>
                <c:pt idx="11">
                  <c:v>1.423</c:v>
                </c:pt>
                <c:pt idx="12">
                  <c:v>1.433999999999999</c:v>
                </c:pt>
                <c:pt idx="13">
                  <c:v>1.574</c:v>
                </c:pt>
                <c:pt idx="14">
                  <c:v>1.657</c:v>
                </c:pt>
                <c:pt idx="15">
                  <c:v>1.741</c:v>
                </c:pt>
                <c:pt idx="16">
                  <c:v>1.899</c:v>
                </c:pt>
                <c:pt idx="17">
                  <c:v>1.96</c:v>
                </c:pt>
                <c:pt idx="18">
                  <c:v>2.032999999999999</c:v>
                </c:pt>
                <c:pt idx="19">
                  <c:v>2.297</c:v>
                </c:pt>
                <c:pt idx="20">
                  <c:v>2.337</c:v>
                </c:pt>
                <c:pt idx="21">
                  <c:v>2.463</c:v>
                </c:pt>
                <c:pt idx="22">
                  <c:v>2.642</c:v>
                </c:pt>
                <c:pt idx="23">
                  <c:v>2.658</c:v>
                </c:pt>
                <c:pt idx="24">
                  <c:v>2.883</c:v>
                </c:pt>
                <c:pt idx="25">
                  <c:v>2.947</c:v>
                </c:pt>
                <c:pt idx="26">
                  <c:v>2.99</c:v>
                </c:pt>
                <c:pt idx="27">
                  <c:v>3.086</c:v>
                </c:pt>
                <c:pt idx="28">
                  <c:v>3.14</c:v>
                </c:pt>
                <c:pt idx="29">
                  <c:v>3.21</c:v>
                </c:pt>
                <c:pt idx="30">
                  <c:v>3.252</c:v>
                </c:pt>
                <c:pt idx="31">
                  <c:v>3.334999999999999</c:v>
                </c:pt>
                <c:pt idx="32">
                  <c:v>3.491</c:v>
                </c:pt>
                <c:pt idx="33">
                  <c:v>3.556999999999999</c:v>
                </c:pt>
                <c:pt idx="34">
                  <c:v>3.810999999999999</c:v>
                </c:pt>
                <c:pt idx="35">
                  <c:v>3.96</c:v>
                </c:pt>
                <c:pt idx="36">
                  <c:v>4.264999999999999</c:v>
                </c:pt>
                <c:pt idx="37">
                  <c:v>4.326999999999999</c:v>
                </c:pt>
                <c:pt idx="38">
                  <c:v>4.437</c:v>
                </c:pt>
                <c:pt idx="39">
                  <c:v>4.471</c:v>
                </c:pt>
                <c:pt idx="40">
                  <c:v>4.611999999999999</c:v>
                </c:pt>
                <c:pt idx="41">
                  <c:v>4.971</c:v>
                </c:pt>
                <c:pt idx="42">
                  <c:v>5.105999999999999</c:v>
                </c:pt>
                <c:pt idx="43">
                  <c:v>5.485</c:v>
                </c:pt>
                <c:pt idx="44">
                  <c:v>5.644999999999999</c:v>
                </c:pt>
                <c:pt idx="45">
                  <c:v>5.955</c:v>
                </c:pt>
                <c:pt idx="46">
                  <c:v>5.995</c:v>
                </c:pt>
                <c:pt idx="47">
                  <c:v>6.048</c:v>
                </c:pt>
                <c:pt idx="48">
                  <c:v>6.334</c:v>
                </c:pt>
                <c:pt idx="49">
                  <c:v>6.604999999999999</c:v>
                </c:pt>
                <c:pt idx="50">
                  <c:v>6.789</c:v>
                </c:pt>
                <c:pt idx="51">
                  <c:v>7.519</c:v>
                </c:pt>
                <c:pt idx="52">
                  <c:v>7.572</c:v>
                </c:pt>
                <c:pt idx="53">
                  <c:v>8.025</c:v>
                </c:pt>
                <c:pt idx="54">
                  <c:v>8.117999999999998</c:v>
                </c:pt>
                <c:pt idx="55">
                  <c:v>8.45</c:v>
                </c:pt>
                <c:pt idx="56">
                  <c:v>9.265</c:v>
                </c:pt>
                <c:pt idx="57">
                  <c:v>9.456000000000003</c:v>
                </c:pt>
                <c:pt idx="58">
                  <c:v>9.623000000000001</c:v>
                </c:pt>
                <c:pt idx="59">
                  <c:v>10.027</c:v>
                </c:pt>
                <c:pt idx="60">
                  <c:v>10.145</c:v>
                </c:pt>
                <c:pt idx="61">
                  <c:v>10.262</c:v>
                </c:pt>
                <c:pt idx="62">
                  <c:v>10.389</c:v>
                </c:pt>
                <c:pt idx="63">
                  <c:v>10.703</c:v>
                </c:pt>
                <c:pt idx="64">
                  <c:v>10.735</c:v>
                </c:pt>
                <c:pt idx="65">
                  <c:v>11.064</c:v>
                </c:pt>
                <c:pt idx="66">
                  <c:v>11.697</c:v>
                </c:pt>
                <c:pt idx="67">
                  <c:v>12.112</c:v>
                </c:pt>
                <c:pt idx="68">
                  <c:v>12.23</c:v>
                </c:pt>
                <c:pt idx="69">
                  <c:v>12.472</c:v>
                </c:pt>
                <c:pt idx="70">
                  <c:v>12.555</c:v>
                </c:pt>
                <c:pt idx="71">
                  <c:v>12.808</c:v>
                </c:pt>
                <c:pt idx="72">
                  <c:v>13.31</c:v>
                </c:pt>
                <c:pt idx="73">
                  <c:v>13.389</c:v>
                </c:pt>
                <c:pt idx="74">
                  <c:v>13.615</c:v>
                </c:pt>
                <c:pt idx="75">
                  <c:v>13.675</c:v>
                </c:pt>
                <c:pt idx="76">
                  <c:v>13.773</c:v>
                </c:pt>
                <c:pt idx="77">
                  <c:v>13.823</c:v>
                </c:pt>
                <c:pt idx="78">
                  <c:v>13.92</c:v>
                </c:pt>
                <c:pt idx="79">
                  <c:v>14.027</c:v>
                </c:pt>
                <c:pt idx="80">
                  <c:v>14.225</c:v>
                </c:pt>
                <c:pt idx="81">
                  <c:v>14.456</c:v>
                </c:pt>
                <c:pt idx="82">
                  <c:v>14.529</c:v>
                </c:pt>
                <c:pt idx="83">
                  <c:v>15.035</c:v>
                </c:pt>
                <c:pt idx="84">
                  <c:v>15.849</c:v>
                </c:pt>
                <c:pt idx="85">
                  <c:v>16.358</c:v>
                </c:pt>
                <c:pt idx="86">
                  <c:v>16.588</c:v>
                </c:pt>
                <c:pt idx="87">
                  <c:v>16.663</c:v>
                </c:pt>
                <c:pt idx="88">
                  <c:v>17.127</c:v>
                </c:pt>
                <c:pt idx="89">
                  <c:v>17.20499999999999</c:v>
                </c:pt>
                <c:pt idx="90">
                  <c:v>17.273</c:v>
                </c:pt>
                <c:pt idx="91">
                  <c:v>17.518</c:v>
                </c:pt>
                <c:pt idx="92">
                  <c:v>17.57700000000001</c:v>
                </c:pt>
                <c:pt idx="93">
                  <c:v>17.822</c:v>
                </c:pt>
                <c:pt idx="94">
                  <c:v>18.191</c:v>
                </c:pt>
                <c:pt idx="95">
                  <c:v>18.187</c:v>
                </c:pt>
                <c:pt idx="96">
                  <c:v>18.492</c:v>
                </c:pt>
                <c:pt idx="97">
                  <c:v>18.584</c:v>
                </c:pt>
                <c:pt idx="98">
                  <c:v>18.797</c:v>
                </c:pt>
                <c:pt idx="99">
                  <c:v>19.041</c:v>
                </c:pt>
                <c:pt idx="100">
                  <c:v>19.101</c:v>
                </c:pt>
                <c:pt idx="101">
                  <c:v>19.315</c:v>
                </c:pt>
                <c:pt idx="102">
                  <c:v>19.483</c:v>
                </c:pt>
                <c:pt idx="103">
                  <c:v>19.711</c:v>
                </c:pt>
                <c:pt idx="104">
                  <c:v>20.01599999999999</c:v>
                </c:pt>
                <c:pt idx="105">
                  <c:v>20.043</c:v>
                </c:pt>
                <c:pt idx="106">
                  <c:v>20.292</c:v>
                </c:pt>
                <c:pt idx="107">
                  <c:v>20.32100000000001</c:v>
                </c:pt>
                <c:pt idx="108">
                  <c:v>20.625</c:v>
                </c:pt>
                <c:pt idx="109">
                  <c:v>20.93</c:v>
                </c:pt>
                <c:pt idx="110">
                  <c:v>21.235</c:v>
                </c:pt>
                <c:pt idx="111">
                  <c:v>21.787</c:v>
                </c:pt>
                <c:pt idx="112">
                  <c:v>21.845</c:v>
                </c:pt>
                <c:pt idx="113">
                  <c:v>22.454</c:v>
                </c:pt>
                <c:pt idx="114">
                  <c:v>22.51</c:v>
                </c:pt>
                <c:pt idx="115">
                  <c:v>22.595</c:v>
                </c:pt>
                <c:pt idx="116">
                  <c:v>22.759</c:v>
                </c:pt>
                <c:pt idx="117">
                  <c:v>23.064</c:v>
                </c:pt>
                <c:pt idx="118">
                  <c:v>23.67299999999999</c:v>
                </c:pt>
                <c:pt idx="119">
                  <c:v>24.594</c:v>
                </c:pt>
                <c:pt idx="120">
                  <c:v>24.893</c:v>
                </c:pt>
                <c:pt idx="121">
                  <c:v>25.117</c:v>
                </c:pt>
                <c:pt idx="122">
                  <c:v>25.197</c:v>
                </c:pt>
                <c:pt idx="123">
                  <c:v>25.215</c:v>
                </c:pt>
                <c:pt idx="124">
                  <c:v>25.502</c:v>
                </c:pt>
                <c:pt idx="125">
                  <c:v>25.807</c:v>
                </c:pt>
                <c:pt idx="126">
                  <c:v>25.979</c:v>
                </c:pt>
              </c:numCache>
            </c:numRef>
          </c:yVal>
          <c:smooth val="0"/>
        </c:ser>
        <c:dLbls>
          <c:showLegendKey val="0"/>
          <c:showVal val="0"/>
          <c:showCatName val="0"/>
          <c:showSerName val="0"/>
          <c:showPercent val="0"/>
          <c:showBubbleSize val="0"/>
        </c:dLbls>
        <c:axId val="1840015624"/>
        <c:axId val="1840012536"/>
      </c:scatterChart>
      <c:valAx>
        <c:axId val="1840001208"/>
        <c:scaling>
          <c:orientation val="minMax"/>
          <c:max val="300.0"/>
          <c:min val="200.0"/>
        </c:scaling>
        <c:delete val="0"/>
        <c:axPos val="b"/>
        <c:title>
          <c:tx>
            <c:rich>
              <a:bodyPr/>
              <a:lstStyle/>
              <a:p>
                <a:pPr>
                  <a:defRPr/>
                </a:pPr>
                <a:r>
                  <a:rPr lang="en-US" sz="1400"/>
                  <a:t>Temperature (K)</a:t>
                </a:r>
              </a:p>
            </c:rich>
          </c:tx>
          <c:layout>
            <c:manualLayout>
              <c:xMode val="edge"/>
              <c:yMode val="edge"/>
              <c:x val="0.376320050844086"/>
              <c:y val="0.901431016775077"/>
            </c:manualLayout>
          </c:layout>
          <c:overlay val="0"/>
        </c:title>
        <c:numFmt formatCode="General" sourceLinked="1"/>
        <c:majorTickMark val="none"/>
        <c:minorTickMark val="none"/>
        <c:tickLblPos val="nextTo"/>
        <c:crossAx val="1840006712"/>
        <c:crosses val="autoZero"/>
        <c:crossBetween val="midCat"/>
      </c:valAx>
      <c:valAx>
        <c:axId val="1840006712"/>
        <c:scaling>
          <c:orientation val="minMax"/>
          <c:max val="15.0"/>
          <c:min val="0.0"/>
        </c:scaling>
        <c:delete val="0"/>
        <c:axPos val="l"/>
        <c:majorGridlines/>
        <c:title>
          <c:tx>
            <c:rich>
              <a:bodyPr/>
              <a:lstStyle/>
              <a:p>
                <a:pPr>
                  <a:defRPr/>
                </a:pPr>
                <a:r>
                  <a:rPr lang="en-US" sz="1400"/>
                  <a:t>Altitude (AGL),</a:t>
                </a:r>
                <a:r>
                  <a:rPr lang="en-US" sz="1400" baseline="0"/>
                  <a:t> </a:t>
                </a:r>
                <a:r>
                  <a:rPr lang="en-US" sz="1400"/>
                  <a:t>km</a:t>
                </a:r>
              </a:p>
            </c:rich>
          </c:tx>
          <c:layout>
            <c:manualLayout>
              <c:xMode val="edge"/>
              <c:yMode val="edge"/>
              <c:x val="0.00824902759434326"/>
              <c:y val="0.30226435010841"/>
            </c:manualLayout>
          </c:layout>
          <c:overlay val="0"/>
        </c:title>
        <c:numFmt formatCode="General" sourceLinked="1"/>
        <c:majorTickMark val="none"/>
        <c:minorTickMark val="none"/>
        <c:tickLblPos val="nextTo"/>
        <c:crossAx val="1840001208"/>
        <c:crosses val="autoZero"/>
        <c:crossBetween val="midCat"/>
        <c:majorUnit val="3.0"/>
      </c:valAx>
      <c:valAx>
        <c:axId val="1840012536"/>
        <c:scaling>
          <c:orientation val="minMax"/>
        </c:scaling>
        <c:delete val="1"/>
        <c:axPos val="r"/>
        <c:numFmt formatCode="General" sourceLinked="1"/>
        <c:majorTickMark val="out"/>
        <c:minorTickMark val="none"/>
        <c:tickLblPos val="nextTo"/>
        <c:crossAx val="1840015624"/>
        <c:crosses val="max"/>
        <c:crossBetween val="midCat"/>
      </c:valAx>
      <c:valAx>
        <c:axId val="1840015624"/>
        <c:scaling>
          <c:orientation val="minMax"/>
          <c:max val="100.0"/>
        </c:scaling>
        <c:delete val="0"/>
        <c:axPos val="t"/>
        <c:title>
          <c:tx>
            <c:rich>
              <a:bodyPr/>
              <a:lstStyle/>
              <a:p>
                <a:pPr>
                  <a:defRPr/>
                </a:pPr>
                <a:r>
                  <a:rPr lang="en-US" sz="1400"/>
                  <a:t>Relative</a:t>
                </a:r>
                <a:r>
                  <a:rPr lang="en-US" sz="1400" baseline="0"/>
                  <a:t> Humidity (%)</a:t>
                </a:r>
                <a:endParaRPr lang="en-US" sz="1400"/>
              </a:p>
            </c:rich>
          </c:tx>
          <c:layout>
            <c:manualLayout>
              <c:xMode val="edge"/>
              <c:yMode val="edge"/>
              <c:x val="0.336988864094242"/>
              <c:y val="0.0149095629350679"/>
            </c:manualLayout>
          </c:layout>
          <c:overlay val="0"/>
        </c:title>
        <c:numFmt formatCode="General" sourceLinked="1"/>
        <c:majorTickMark val="out"/>
        <c:minorTickMark val="none"/>
        <c:tickLblPos val="nextTo"/>
        <c:crossAx val="1840012536"/>
        <c:crosses val="max"/>
        <c:crossBetween val="midCat"/>
      </c:valAx>
    </c:plotArea>
    <c:legend>
      <c:legendPos val="r"/>
      <c:layout>
        <c:manualLayout>
          <c:xMode val="edge"/>
          <c:yMode val="edge"/>
          <c:x val="0.52531194756787"/>
          <c:y val="0.28222498002967"/>
          <c:w val="0.364818411297463"/>
          <c:h val="0.1674343832021"/>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eaLnBrk="1" hangingPunct="1">
              <a:defRPr sz="1200">
                <a:cs typeface="Arial" charset="0"/>
              </a:defRPr>
            </a:lvl1pPr>
          </a:lstStyle>
          <a:p>
            <a:pPr>
              <a:defRPr/>
            </a:pPr>
            <a:fld id="{5221299E-73C2-4355-80F8-7A840F54FCF6}" type="datetimeFigureOut">
              <a:rPr lang="en-US"/>
              <a:pPr>
                <a:defRPr/>
              </a:pPr>
              <a:t>5/1/15</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24363"/>
            <a:ext cx="5486400" cy="41910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5550"/>
            <a:ext cx="2971800" cy="466725"/>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845550"/>
            <a:ext cx="2971800"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51349B8-9308-49DF-9B47-E960754D4013}" type="slidenum">
              <a:rPr lang="en-US" altLang="en-US"/>
              <a:pPr/>
              <a:t>‹#›</a:t>
            </a:fld>
            <a:endParaRPr lang="en-US" altLang="en-US"/>
          </a:p>
        </p:txBody>
      </p:sp>
    </p:spTree>
    <p:extLst>
      <p:ext uri="{BB962C8B-B14F-4D97-AF65-F5344CB8AC3E}">
        <p14:creationId xmlns:p14="http://schemas.microsoft.com/office/powerpoint/2010/main" val="339370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349B8-9308-49DF-9B47-E960754D4013}" type="slidenum">
              <a:rPr lang="en-US" altLang="en-US" smtClean="0"/>
              <a:pPr/>
              <a:t>13</a:t>
            </a:fld>
            <a:endParaRPr lang="en-US" altLang="en-US"/>
          </a:p>
        </p:txBody>
      </p:sp>
    </p:spTree>
    <p:extLst>
      <p:ext uri="{BB962C8B-B14F-4D97-AF65-F5344CB8AC3E}">
        <p14:creationId xmlns:p14="http://schemas.microsoft.com/office/powerpoint/2010/main" val="257073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F872276-CB50-4E25-8248-F6BEB2D50260}" type="slidenum">
              <a:rPr lang="en-US" altLang="en-US">
                <a:solidFill>
                  <a:srgbClr val="000000"/>
                </a:solidFill>
              </a:rPr>
              <a:pPr>
                <a:spcBef>
                  <a:spcPct val="0"/>
                </a:spcBef>
              </a:pPr>
              <a:t>29</a:t>
            </a:fld>
            <a:endParaRPr lang="en-US" altLang="en-US">
              <a:solidFill>
                <a:srgbClr val="000000"/>
              </a:solidFill>
            </a:endParaRPr>
          </a:p>
        </p:txBody>
      </p:sp>
      <p:sp>
        <p:nvSpPr>
          <p:cNvPr id="29699" name="Rectangle 1"/>
          <p:cNvSpPr>
            <a:spLocks noGrp="1" noRot="1" noChangeAspect="1" noChangeArrowheads="1" noTextEdit="1"/>
          </p:cNvSpPr>
          <p:nvPr>
            <p:ph type="sldImg"/>
          </p:nvPr>
        </p:nvSpPr>
        <p:spPr bwMode="auto">
          <a:xfrm>
            <a:off x="1100138" y="708025"/>
            <a:ext cx="4656137" cy="34925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46741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2CDAF7C-9AE1-4385-A392-0031A40DDB6A}" type="datetimeFigureOut">
              <a:rPr lang="en-US"/>
              <a:pPr>
                <a:defRPr/>
              </a:pPr>
              <a:t>5/1/15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01F541-BA83-4AA8-B27E-222AE083B4D2}" type="slidenum">
              <a:rPr lang="en-US" altLang="en-US"/>
              <a:pPr/>
              <a:t>‹#›</a:t>
            </a:fld>
            <a:endParaRPr lang="en-US" altLang="en-US"/>
          </a:p>
        </p:txBody>
      </p:sp>
    </p:spTree>
    <p:extLst>
      <p:ext uri="{BB962C8B-B14F-4D97-AF65-F5344CB8AC3E}">
        <p14:creationId xmlns:p14="http://schemas.microsoft.com/office/powerpoint/2010/main" val="3162889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84394E-5134-4864-AF04-EB957BB5EBBC}" type="datetimeFigureOut">
              <a:rPr lang="en-US"/>
              <a:pPr>
                <a:defRPr/>
              </a:pPr>
              <a:t>5/1/15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2FF825-0E14-4F56-9E9B-548A2362821B}" type="slidenum">
              <a:rPr lang="en-US" altLang="en-US"/>
              <a:pPr/>
              <a:t>‹#›</a:t>
            </a:fld>
            <a:endParaRPr lang="en-US" altLang="en-US"/>
          </a:p>
        </p:txBody>
      </p:sp>
    </p:spTree>
    <p:extLst>
      <p:ext uri="{BB962C8B-B14F-4D97-AF65-F5344CB8AC3E}">
        <p14:creationId xmlns:p14="http://schemas.microsoft.com/office/powerpoint/2010/main" val="159523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8262B9-FAB1-4F2D-BD61-E627BE74D4D5}" type="datetimeFigureOut">
              <a:rPr lang="en-US"/>
              <a:pPr>
                <a:defRPr/>
              </a:pPr>
              <a:t>5/1/15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E5D9CB-8883-42DC-BBEC-435898954264}" type="slidenum">
              <a:rPr lang="en-US" altLang="en-US"/>
              <a:pPr/>
              <a:t>‹#›</a:t>
            </a:fld>
            <a:endParaRPr lang="en-US" altLang="en-US"/>
          </a:p>
        </p:txBody>
      </p:sp>
    </p:spTree>
    <p:extLst>
      <p:ext uri="{BB962C8B-B14F-4D97-AF65-F5344CB8AC3E}">
        <p14:creationId xmlns:p14="http://schemas.microsoft.com/office/powerpoint/2010/main" val="4087154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5" name="Footer Placeholder 4"/>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6" name="Slide Number Placeholder 5"/>
          <p:cNvSpPr>
            <a:spLocks noGrp="1"/>
          </p:cNvSpPr>
          <p:nvPr>
            <p:ph type="sldNum" idx="12"/>
          </p:nvPr>
        </p:nvSpPr>
        <p:spPr/>
        <p:txBody>
          <a:bodyPr/>
          <a:lstStyle>
            <a:lvl1pPr defTabSz="914400" hangingPunct="1">
              <a:buClrTx/>
              <a:buSzTx/>
              <a:buFontTx/>
              <a:buNone/>
              <a:defRPr>
                <a:cs typeface="Arial" charset="0"/>
              </a:defRPr>
            </a:lvl1pPr>
          </a:lstStyle>
          <a:p>
            <a:fld id="{6D8F291B-10E0-4618-9547-342B702B6373}" type="slidenum">
              <a:rPr lang="en-US" altLang="en-US"/>
              <a:pPr/>
              <a:t>‹#›</a:t>
            </a:fld>
            <a:endParaRPr lang="en-US" altLang="en-US"/>
          </a:p>
        </p:txBody>
      </p:sp>
    </p:spTree>
    <p:extLst>
      <p:ext uri="{BB962C8B-B14F-4D97-AF65-F5344CB8AC3E}">
        <p14:creationId xmlns:p14="http://schemas.microsoft.com/office/powerpoint/2010/main" val="1545322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5" name="Footer Placeholder 4"/>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6" name="Slide Number Placeholder 5"/>
          <p:cNvSpPr>
            <a:spLocks noGrp="1"/>
          </p:cNvSpPr>
          <p:nvPr>
            <p:ph type="sldNum" idx="12"/>
          </p:nvPr>
        </p:nvSpPr>
        <p:spPr/>
        <p:txBody>
          <a:bodyPr/>
          <a:lstStyle>
            <a:lvl1pPr defTabSz="914400" hangingPunct="1">
              <a:buClrTx/>
              <a:buSzTx/>
              <a:buFontTx/>
              <a:buNone/>
              <a:defRPr>
                <a:cs typeface="Arial" charset="0"/>
              </a:defRPr>
            </a:lvl1pPr>
          </a:lstStyle>
          <a:p>
            <a:fld id="{EAE9B2F9-DF4A-4817-A4F3-F790DED2C6FD}" type="slidenum">
              <a:rPr lang="en-US" altLang="en-US"/>
              <a:pPr/>
              <a:t>‹#›</a:t>
            </a:fld>
            <a:endParaRPr lang="en-US" altLang="en-US"/>
          </a:p>
        </p:txBody>
      </p:sp>
    </p:spTree>
    <p:extLst>
      <p:ext uri="{BB962C8B-B14F-4D97-AF65-F5344CB8AC3E}">
        <p14:creationId xmlns:p14="http://schemas.microsoft.com/office/powerpoint/2010/main" val="51509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5" name="Footer Placeholder 4"/>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6" name="Slide Number Placeholder 5"/>
          <p:cNvSpPr>
            <a:spLocks noGrp="1"/>
          </p:cNvSpPr>
          <p:nvPr>
            <p:ph type="sldNum" idx="12"/>
          </p:nvPr>
        </p:nvSpPr>
        <p:spPr/>
        <p:txBody>
          <a:bodyPr/>
          <a:lstStyle>
            <a:lvl1pPr defTabSz="914400" hangingPunct="1">
              <a:buClrTx/>
              <a:buSzTx/>
              <a:buFontTx/>
              <a:buNone/>
              <a:defRPr>
                <a:cs typeface="Arial" charset="0"/>
              </a:defRPr>
            </a:lvl1pPr>
          </a:lstStyle>
          <a:p>
            <a:fld id="{90DEA1E8-766B-41A7-AF93-ADB96C3B33E5}" type="slidenum">
              <a:rPr lang="en-US" altLang="en-US"/>
              <a:pPr/>
              <a:t>‹#›</a:t>
            </a:fld>
            <a:endParaRPr lang="en-US" altLang="en-US"/>
          </a:p>
        </p:txBody>
      </p:sp>
    </p:spTree>
    <p:extLst>
      <p:ext uri="{BB962C8B-B14F-4D97-AF65-F5344CB8AC3E}">
        <p14:creationId xmlns:p14="http://schemas.microsoft.com/office/powerpoint/2010/main" val="395346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6" name="Footer Placeholder 5"/>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7" name="Slide Number Placeholder 6"/>
          <p:cNvSpPr>
            <a:spLocks noGrp="1"/>
          </p:cNvSpPr>
          <p:nvPr>
            <p:ph type="sldNum" idx="12"/>
          </p:nvPr>
        </p:nvSpPr>
        <p:spPr/>
        <p:txBody>
          <a:bodyPr/>
          <a:lstStyle>
            <a:lvl1pPr defTabSz="914400" hangingPunct="1">
              <a:buClrTx/>
              <a:buSzTx/>
              <a:buFontTx/>
              <a:buNone/>
              <a:defRPr>
                <a:cs typeface="Arial" charset="0"/>
              </a:defRPr>
            </a:lvl1pPr>
          </a:lstStyle>
          <a:p>
            <a:fld id="{0761B476-BAB2-4524-AD2D-06CF8D77C8EC}" type="slidenum">
              <a:rPr lang="en-US" altLang="en-US"/>
              <a:pPr/>
              <a:t>‹#›</a:t>
            </a:fld>
            <a:endParaRPr lang="en-US" altLang="en-US"/>
          </a:p>
        </p:txBody>
      </p:sp>
    </p:spTree>
    <p:extLst>
      <p:ext uri="{BB962C8B-B14F-4D97-AF65-F5344CB8AC3E}">
        <p14:creationId xmlns:p14="http://schemas.microsoft.com/office/powerpoint/2010/main" val="355136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8" name="Footer Placeholder 7"/>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9" name="Slide Number Placeholder 8"/>
          <p:cNvSpPr>
            <a:spLocks noGrp="1"/>
          </p:cNvSpPr>
          <p:nvPr>
            <p:ph type="sldNum" idx="12"/>
          </p:nvPr>
        </p:nvSpPr>
        <p:spPr/>
        <p:txBody>
          <a:bodyPr/>
          <a:lstStyle>
            <a:lvl1pPr defTabSz="914400" hangingPunct="1">
              <a:buClrTx/>
              <a:buSzTx/>
              <a:buFontTx/>
              <a:buNone/>
              <a:defRPr>
                <a:cs typeface="Arial" charset="0"/>
              </a:defRPr>
            </a:lvl1pPr>
          </a:lstStyle>
          <a:p>
            <a:fld id="{94BD5541-6554-40B1-A8AA-E73B30F7054D}" type="slidenum">
              <a:rPr lang="en-US" altLang="en-US"/>
              <a:pPr/>
              <a:t>‹#›</a:t>
            </a:fld>
            <a:endParaRPr lang="en-US" altLang="en-US"/>
          </a:p>
        </p:txBody>
      </p:sp>
    </p:spTree>
    <p:extLst>
      <p:ext uri="{BB962C8B-B14F-4D97-AF65-F5344CB8AC3E}">
        <p14:creationId xmlns:p14="http://schemas.microsoft.com/office/powerpoint/2010/main" val="731290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4" name="Footer Placeholder 3"/>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5" name="Slide Number Placeholder 4"/>
          <p:cNvSpPr>
            <a:spLocks noGrp="1"/>
          </p:cNvSpPr>
          <p:nvPr>
            <p:ph type="sldNum" idx="12"/>
          </p:nvPr>
        </p:nvSpPr>
        <p:spPr/>
        <p:txBody>
          <a:bodyPr/>
          <a:lstStyle>
            <a:lvl1pPr defTabSz="914400" hangingPunct="1">
              <a:buClrTx/>
              <a:buSzTx/>
              <a:buFontTx/>
              <a:buNone/>
              <a:defRPr>
                <a:cs typeface="Arial" charset="0"/>
              </a:defRPr>
            </a:lvl1pPr>
          </a:lstStyle>
          <a:p>
            <a:fld id="{12E9EE7B-AA6D-4E3A-9C3A-EFB0D356F647}" type="slidenum">
              <a:rPr lang="en-US" altLang="en-US"/>
              <a:pPr/>
              <a:t>‹#›</a:t>
            </a:fld>
            <a:endParaRPr lang="en-US" altLang="en-US"/>
          </a:p>
        </p:txBody>
      </p:sp>
    </p:spTree>
    <p:extLst>
      <p:ext uri="{BB962C8B-B14F-4D97-AF65-F5344CB8AC3E}">
        <p14:creationId xmlns:p14="http://schemas.microsoft.com/office/powerpoint/2010/main" val="2209576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3" name="Footer Placeholder 2"/>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4" name="Slide Number Placeholder 3"/>
          <p:cNvSpPr>
            <a:spLocks noGrp="1"/>
          </p:cNvSpPr>
          <p:nvPr>
            <p:ph type="sldNum" idx="12"/>
          </p:nvPr>
        </p:nvSpPr>
        <p:spPr/>
        <p:txBody>
          <a:bodyPr/>
          <a:lstStyle>
            <a:lvl1pPr defTabSz="914400" hangingPunct="1">
              <a:buClrTx/>
              <a:buSzTx/>
              <a:buFontTx/>
              <a:buNone/>
              <a:defRPr>
                <a:cs typeface="Arial" charset="0"/>
              </a:defRPr>
            </a:lvl1pPr>
          </a:lstStyle>
          <a:p>
            <a:fld id="{BC9A5DBC-6DB1-4057-AEFD-C97F52CE60DE}" type="slidenum">
              <a:rPr lang="en-US" altLang="en-US"/>
              <a:pPr/>
              <a:t>‹#›</a:t>
            </a:fld>
            <a:endParaRPr lang="en-US" altLang="en-US"/>
          </a:p>
        </p:txBody>
      </p:sp>
    </p:spTree>
    <p:extLst>
      <p:ext uri="{BB962C8B-B14F-4D97-AF65-F5344CB8AC3E}">
        <p14:creationId xmlns:p14="http://schemas.microsoft.com/office/powerpoint/2010/main" val="911662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6" name="Footer Placeholder 5"/>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7" name="Slide Number Placeholder 6"/>
          <p:cNvSpPr>
            <a:spLocks noGrp="1"/>
          </p:cNvSpPr>
          <p:nvPr>
            <p:ph type="sldNum" idx="12"/>
          </p:nvPr>
        </p:nvSpPr>
        <p:spPr/>
        <p:txBody>
          <a:bodyPr/>
          <a:lstStyle>
            <a:lvl1pPr defTabSz="914400" hangingPunct="1">
              <a:buClrTx/>
              <a:buSzTx/>
              <a:buFontTx/>
              <a:buNone/>
              <a:defRPr>
                <a:cs typeface="Arial" charset="0"/>
              </a:defRPr>
            </a:lvl1pPr>
          </a:lstStyle>
          <a:p>
            <a:fld id="{5BF99FF2-B68E-46E0-B4DF-EFD65F744B0B}" type="slidenum">
              <a:rPr lang="en-US" altLang="en-US"/>
              <a:pPr/>
              <a:t>‹#›</a:t>
            </a:fld>
            <a:endParaRPr lang="en-US" altLang="en-US"/>
          </a:p>
        </p:txBody>
      </p:sp>
    </p:spTree>
    <p:extLst>
      <p:ext uri="{BB962C8B-B14F-4D97-AF65-F5344CB8AC3E}">
        <p14:creationId xmlns:p14="http://schemas.microsoft.com/office/powerpoint/2010/main" val="64569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E5A7E6-9C6A-46EE-B1A8-295274BF29D0}" type="datetimeFigureOut">
              <a:rPr lang="en-US"/>
              <a:pPr>
                <a:defRPr/>
              </a:pPr>
              <a:t>5/1/15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2C3372-FD57-442A-B1F9-C9B5066E6645}" type="slidenum">
              <a:rPr lang="en-US" altLang="en-US"/>
              <a:pPr/>
              <a:t>‹#›</a:t>
            </a:fld>
            <a:endParaRPr lang="en-US" altLang="en-US"/>
          </a:p>
        </p:txBody>
      </p:sp>
    </p:spTree>
    <p:extLst>
      <p:ext uri="{BB962C8B-B14F-4D97-AF65-F5344CB8AC3E}">
        <p14:creationId xmlns:p14="http://schemas.microsoft.com/office/powerpoint/2010/main" val="1852373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6" name="Footer Placeholder 5"/>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7" name="Slide Number Placeholder 6"/>
          <p:cNvSpPr>
            <a:spLocks noGrp="1"/>
          </p:cNvSpPr>
          <p:nvPr>
            <p:ph type="sldNum" idx="12"/>
          </p:nvPr>
        </p:nvSpPr>
        <p:spPr/>
        <p:txBody>
          <a:bodyPr/>
          <a:lstStyle>
            <a:lvl1pPr defTabSz="914400" hangingPunct="1">
              <a:buClrTx/>
              <a:buSzTx/>
              <a:buFontTx/>
              <a:buNone/>
              <a:defRPr>
                <a:cs typeface="Arial" charset="0"/>
              </a:defRPr>
            </a:lvl1pPr>
          </a:lstStyle>
          <a:p>
            <a:fld id="{5891904A-4474-46C9-8EB0-4CBDCF4697AF}" type="slidenum">
              <a:rPr lang="en-US" altLang="en-US"/>
              <a:pPr/>
              <a:t>‹#›</a:t>
            </a:fld>
            <a:endParaRPr lang="en-US" altLang="en-US"/>
          </a:p>
        </p:txBody>
      </p:sp>
    </p:spTree>
    <p:extLst>
      <p:ext uri="{BB962C8B-B14F-4D97-AF65-F5344CB8AC3E}">
        <p14:creationId xmlns:p14="http://schemas.microsoft.com/office/powerpoint/2010/main" val="4052321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5" name="Footer Placeholder 4"/>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6" name="Slide Number Placeholder 5"/>
          <p:cNvSpPr>
            <a:spLocks noGrp="1"/>
          </p:cNvSpPr>
          <p:nvPr>
            <p:ph type="sldNum" idx="12"/>
          </p:nvPr>
        </p:nvSpPr>
        <p:spPr/>
        <p:txBody>
          <a:bodyPr/>
          <a:lstStyle>
            <a:lvl1pPr defTabSz="914400" hangingPunct="1">
              <a:buClrTx/>
              <a:buSzTx/>
              <a:buFontTx/>
              <a:buNone/>
              <a:defRPr>
                <a:cs typeface="Arial" charset="0"/>
              </a:defRPr>
            </a:lvl1pPr>
          </a:lstStyle>
          <a:p>
            <a:fld id="{22E235F2-08B8-41B2-902A-D66103690281}" type="slidenum">
              <a:rPr lang="en-US" altLang="en-US"/>
              <a:pPr/>
              <a:t>‹#›</a:t>
            </a:fld>
            <a:endParaRPr lang="en-US" altLang="en-US"/>
          </a:p>
        </p:txBody>
      </p:sp>
    </p:spTree>
    <p:extLst>
      <p:ext uri="{BB962C8B-B14F-4D97-AF65-F5344CB8AC3E}">
        <p14:creationId xmlns:p14="http://schemas.microsoft.com/office/powerpoint/2010/main" val="1451154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5" name="Footer Placeholder 4"/>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6" name="Slide Number Placeholder 5"/>
          <p:cNvSpPr>
            <a:spLocks noGrp="1"/>
          </p:cNvSpPr>
          <p:nvPr>
            <p:ph type="sldNum" idx="12"/>
          </p:nvPr>
        </p:nvSpPr>
        <p:spPr/>
        <p:txBody>
          <a:bodyPr/>
          <a:lstStyle>
            <a:lvl1pPr defTabSz="914400" hangingPunct="1">
              <a:buClrTx/>
              <a:buSzTx/>
              <a:buFontTx/>
              <a:buNone/>
              <a:defRPr>
                <a:cs typeface="Arial" charset="0"/>
              </a:defRPr>
            </a:lvl1pPr>
          </a:lstStyle>
          <a:p>
            <a:fld id="{1329FEB6-30C8-4D4A-924E-EE9515A83142}" type="slidenum">
              <a:rPr lang="en-US" altLang="en-US"/>
              <a:pPr/>
              <a:t>‹#›</a:t>
            </a:fld>
            <a:endParaRPr lang="en-US" altLang="en-US"/>
          </a:p>
        </p:txBody>
      </p:sp>
    </p:spTree>
    <p:extLst>
      <p:ext uri="{BB962C8B-B14F-4D97-AF65-F5344CB8AC3E}">
        <p14:creationId xmlns:p14="http://schemas.microsoft.com/office/powerpoint/2010/main" val="4001989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defTabSz="914400" hangingPunct="1">
              <a:buClrTx/>
              <a:buSzTx/>
              <a:buFontTx/>
              <a:buNone/>
              <a:defRPr>
                <a:cs typeface="Arial" charset="0"/>
              </a:defRPr>
            </a:lvl1pPr>
          </a:lstStyle>
          <a:p>
            <a:pPr>
              <a:defRPr/>
            </a:pPr>
            <a:endParaRPr lang="en-US" altLang="en-US"/>
          </a:p>
        </p:txBody>
      </p:sp>
      <p:sp>
        <p:nvSpPr>
          <p:cNvPr id="4" name="Footer Placeholder 3"/>
          <p:cNvSpPr>
            <a:spLocks noGrp="1"/>
          </p:cNvSpPr>
          <p:nvPr>
            <p:ph type="ftr" idx="11"/>
          </p:nvPr>
        </p:nvSpPr>
        <p:spPr/>
        <p:txBody>
          <a:bodyPr/>
          <a:lstStyle>
            <a:lvl1pPr defTabSz="914400" hangingPunct="1">
              <a:buClrTx/>
              <a:buSzTx/>
              <a:buFontTx/>
              <a:buNone/>
              <a:defRPr>
                <a:cs typeface="Arial" charset="0"/>
              </a:defRPr>
            </a:lvl1pPr>
          </a:lstStyle>
          <a:p>
            <a:pPr>
              <a:defRPr/>
            </a:pPr>
            <a:endParaRPr lang="en-US" altLang="en-US"/>
          </a:p>
        </p:txBody>
      </p:sp>
      <p:sp>
        <p:nvSpPr>
          <p:cNvPr id="5" name="Slide Number Placeholder 4"/>
          <p:cNvSpPr>
            <a:spLocks noGrp="1"/>
          </p:cNvSpPr>
          <p:nvPr>
            <p:ph type="sldNum" idx="12"/>
          </p:nvPr>
        </p:nvSpPr>
        <p:spPr/>
        <p:txBody>
          <a:bodyPr/>
          <a:lstStyle>
            <a:lvl1pPr defTabSz="914400" hangingPunct="1">
              <a:buClrTx/>
              <a:buSzTx/>
              <a:buFontTx/>
              <a:buNone/>
              <a:defRPr>
                <a:cs typeface="Arial" charset="0"/>
              </a:defRPr>
            </a:lvl1pPr>
          </a:lstStyle>
          <a:p>
            <a:fld id="{2CBE5365-F1F6-4304-8A69-A1DCCDB34E2C}" type="slidenum">
              <a:rPr lang="en-US" altLang="en-US"/>
              <a:pPr/>
              <a:t>‹#›</a:t>
            </a:fld>
            <a:endParaRPr lang="en-US" altLang="en-US"/>
          </a:p>
        </p:txBody>
      </p:sp>
    </p:spTree>
    <p:extLst>
      <p:ext uri="{BB962C8B-B14F-4D97-AF65-F5344CB8AC3E}">
        <p14:creationId xmlns:p14="http://schemas.microsoft.com/office/powerpoint/2010/main" val="416112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E81266-90E4-4605-A655-DCC7FB0802FA}" type="datetimeFigureOut">
              <a:rPr lang="en-US"/>
              <a:pPr>
                <a:defRPr/>
              </a:pPr>
              <a:t>5/1/15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0E26F6F-4691-447C-B72C-38182EB8AB7A}" type="slidenum">
              <a:rPr lang="en-US" altLang="en-US"/>
              <a:pPr/>
              <a:t>‹#›</a:t>
            </a:fld>
            <a:endParaRPr lang="en-US" altLang="en-US"/>
          </a:p>
        </p:txBody>
      </p:sp>
    </p:spTree>
    <p:extLst>
      <p:ext uri="{BB962C8B-B14F-4D97-AF65-F5344CB8AC3E}">
        <p14:creationId xmlns:p14="http://schemas.microsoft.com/office/powerpoint/2010/main" val="286206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4D7C075-364D-4C58-8D37-3383D368A018}" type="datetimeFigureOut">
              <a:rPr lang="en-US"/>
              <a:pPr>
                <a:defRPr/>
              </a:pPr>
              <a:t>5/1/15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05BC5EC-AD03-44F1-96FF-E550C824E0CC}" type="slidenum">
              <a:rPr lang="en-US" altLang="en-US"/>
              <a:pPr/>
              <a:t>‹#›</a:t>
            </a:fld>
            <a:endParaRPr lang="en-US" altLang="en-US"/>
          </a:p>
        </p:txBody>
      </p:sp>
    </p:spTree>
    <p:extLst>
      <p:ext uri="{BB962C8B-B14F-4D97-AF65-F5344CB8AC3E}">
        <p14:creationId xmlns:p14="http://schemas.microsoft.com/office/powerpoint/2010/main" val="374033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77A733-2EC9-4CBD-A361-3F9FDE945171}" type="datetimeFigureOut">
              <a:rPr lang="en-US"/>
              <a:pPr>
                <a:defRPr/>
              </a:pPr>
              <a:t>5/1/15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ABE88A1-1219-469F-BD2F-9D98F3820E8E}" type="slidenum">
              <a:rPr lang="en-US" altLang="en-US"/>
              <a:pPr/>
              <a:t>‹#›</a:t>
            </a:fld>
            <a:endParaRPr lang="en-US" altLang="en-US"/>
          </a:p>
        </p:txBody>
      </p:sp>
    </p:spTree>
    <p:extLst>
      <p:ext uri="{BB962C8B-B14F-4D97-AF65-F5344CB8AC3E}">
        <p14:creationId xmlns:p14="http://schemas.microsoft.com/office/powerpoint/2010/main" val="3449865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2448F3-15D3-410D-BA9F-982B8BCF0EAC}" type="datetimeFigureOut">
              <a:rPr lang="en-US"/>
              <a:pPr>
                <a:defRPr/>
              </a:pPr>
              <a:t>5/1/15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2AB5B12-51B9-487C-ACEB-CDBA2967ED7F}" type="slidenum">
              <a:rPr lang="en-US" altLang="en-US"/>
              <a:pPr/>
              <a:t>‹#›</a:t>
            </a:fld>
            <a:endParaRPr lang="en-US" altLang="en-US"/>
          </a:p>
        </p:txBody>
      </p:sp>
    </p:spTree>
    <p:extLst>
      <p:ext uri="{BB962C8B-B14F-4D97-AF65-F5344CB8AC3E}">
        <p14:creationId xmlns:p14="http://schemas.microsoft.com/office/powerpoint/2010/main" val="1767047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C5A164-124D-416D-92EC-E207594664D6}" type="datetimeFigureOut">
              <a:rPr lang="en-US"/>
              <a:pPr>
                <a:defRPr/>
              </a:pPr>
              <a:t>5/1/15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834EBC1-6FE4-4D82-AAD8-B4FCDB2F5454}" type="slidenum">
              <a:rPr lang="en-US" altLang="en-US"/>
              <a:pPr/>
              <a:t>‹#›</a:t>
            </a:fld>
            <a:endParaRPr lang="en-US" altLang="en-US"/>
          </a:p>
        </p:txBody>
      </p:sp>
    </p:spTree>
    <p:extLst>
      <p:ext uri="{BB962C8B-B14F-4D97-AF65-F5344CB8AC3E}">
        <p14:creationId xmlns:p14="http://schemas.microsoft.com/office/powerpoint/2010/main" val="25820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81EA7C-8796-4AD6-A9ED-385AF3193F1D}" type="datetimeFigureOut">
              <a:rPr lang="en-US"/>
              <a:pPr>
                <a:defRPr/>
              </a:pPr>
              <a:t>5/1/15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75F8AA0-C00C-4E09-A3AE-8FF83F804BFD}" type="slidenum">
              <a:rPr lang="en-US" altLang="en-US"/>
              <a:pPr/>
              <a:t>‹#›</a:t>
            </a:fld>
            <a:endParaRPr lang="en-US" altLang="en-US"/>
          </a:p>
        </p:txBody>
      </p:sp>
    </p:spTree>
    <p:extLst>
      <p:ext uri="{BB962C8B-B14F-4D97-AF65-F5344CB8AC3E}">
        <p14:creationId xmlns:p14="http://schemas.microsoft.com/office/powerpoint/2010/main" val="267698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CAF3FE-D5A4-47D0-94FB-BD2A6C799D3A}" type="datetimeFigureOut">
              <a:rPr lang="en-US"/>
              <a:pPr>
                <a:defRPr/>
              </a:pPr>
              <a:t>5/1/15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4DF7B9-22C4-45E5-B943-F275B9AC0591}" type="slidenum">
              <a:rPr lang="en-US" altLang="en-US"/>
              <a:pPr/>
              <a:t>‹#›</a:t>
            </a:fld>
            <a:endParaRPr lang="en-US" altLang="en-US"/>
          </a:p>
        </p:txBody>
      </p:sp>
    </p:spTree>
    <p:extLst>
      <p:ext uri="{BB962C8B-B14F-4D97-AF65-F5344CB8AC3E}">
        <p14:creationId xmlns:p14="http://schemas.microsoft.com/office/powerpoint/2010/main" val="34595630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1EF6CDEC-2D72-4B1A-A292-B16FB188312B}" type="datetimeFigureOut">
              <a:rPr lang="en-US"/>
              <a:pPr>
                <a:defRPr/>
              </a:pPr>
              <a:t>5/1/15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6B6BF75-8141-46FB-9E09-BD07734854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3050"/>
            <a:ext cx="8226425"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2051" name="Rectangle 2"/>
          <p:cNvSpPr>
            <a:spLocks noGrp="1" noChangeArrowheads="1"/>
          </p:cNvSpPr>
          <p:nvPr>
            <p:ph type="body" idx="1"/>
          </p:nvPr>
        </p:nvSpPr>
        <p:spPr bwMode="auto">
          <a:xfrm>
            <a:off x="457200" y="1604963"/>
            <a:ext cx="8226425"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602"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Rectangle 3"/>
          <p:cNvSpPr>
            <a:spLocks noGrp="1" noChangeArrowheads="1"/>
          </p:cNvSpPr>
          <p:nvPr>
            <p:ph type="dt"/>
          </p:nvPr>
        </p:nvSpPr>
        <p:spPr bwMode="auto">
          <a:xfrm>
            <a:off x="457200" y="6246813"/>
            <a:ext cx="212725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7526" eaLnBrk="1" hangingPunct="0">
              <a:lnSpc>
                <a:spcPct val="95000"/>
              </a:lnSpc>
              <a:buClr>
                <a:srgbClr val="000000"/>
              </a:buClr>
              <a:buSzPct val="100000"/>
              <a:buFont typeface="Times New Roman" pitchFamily="18" charset="0"/>
              <a:buNone/>
              <a:tabLst>
                <a:tab pos="656650" algn="l"/>
                <a:tab pos="1313299" algn="l"/>
                <a:tab pos="1969949" algn="l"/>
              </a:tabLst>
              <a:defRPr sz="1300">
                <a:solidFill>
                  <a:srgbClr val="000000"/>
                </a:solidFill>
                <a:latin typeface="Times New Roman" pitchFamily="18" charset="0"/>
                <a:cs typeface="Arial Unicode MS" charset="0"/>
              </a:defRPr>
            </a:lvl1pPr>
          </a:lstStyle>
          <a:p>
            <a:pPr>
              <a:defRPr/>
            </a:pPr>
            <a:endParaRPr lang="en-US" altLang="en-US"/>
          </a:p>
        </p:txBody>
      </p:sp>
      <p:sp>
        <p:nvSpPr>
          <p:cNvPr id="1028" name="Rectangle 4"/>
          <p:cNvSpPr>
            <a:spLocks noGrp="1" noChangeArrowheads="1"/>
          </p:cNvSpPr>
          <p:nvPr>
            <p:ph type="ftr"/>
          </p:nvPr>
        </p:nvSpPr>
        <p:spPr bwMode="auto">
          <a:xfrm>
            <a:off x="3127375" y="6246813"/>
            <a:ext cx="2897188"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7526" eaLnBrk="1" hangingPunct="0">
              <a:lnSpc>
                <a:spcPct val="95000"/>
              </a:lnSpc>
              <a:buClr>
                <a:srgbClr val="000000"/>
              </a:buClr>
              <a:buSzPct val="100000"/>
              <a:buFont typeface="Times New Roman" pitchFamily="18" charset="0"/>
              <a:buNone/>
              <a:tabLst>
                <a:tab pos="656650" algn="l"/>
                <a:tab pos="1313299" algn="l"/>
                <a:tab pos="1969949" algn="l"/>
                <a:tab pos="2626599" algn="l"/>
              </a:tabLst>
              <a:defRPr sz="1300">
                <a:solidFill>
                  <a:srgbClr val="000000"/>
                </a:solidFill>
                <a:latin typeface="Times New Roman" pitchFamily="18" charset="0"/>
                <a:cs typeface="Arial Unicode MS" charset="0"/>
              </a:defRPr>
            </a:lvl1pPr>
          </a:lstStyle>
          <a:p>
            <a:pPr>
              <a:defRPr/>
            </a:pPr>
            <a:endParaRPr lang="en-US" altLang="en-US"/>
          </a:p>
        </p:txBody>
      </p:sp>
      <p:sp>
        <p:nvSpPr>
          <p:cNvPr id="1029" name="Rectangle 5"/>
          <p:cNvSpPr>
            <a:spLocks noGrp="1" noChangeArrowheads="1"/>
          </p:cNvSpPr>
          <p:nvPr>
            <p:ph type="sldNum"/>
          </p:nvPr>
        </p:nvSpPr>
        <p:spPr bwMode="auto">
          <a:xfrm>
            <a:off x="6556375" y="6246813"/>
            <a:ext cx="2128838"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400" eaLnBrk="1">
              <a:lnSpc>
                <a:spcPct val="95000"/>
              </a:lnSpc>
              <a:buClr>
                <a:srgbClr val="000000"/>
              </a:buClr>
              <a:buSzPct val="100000"/>
              <a:buFont typeface="Times New Roman" pitchFamily="18" charset="0"/>
              <a:buNone/>
              <a:tabLst>
                <a:tab pos="655638" algn="l"/>
                <a:tab pos="1312863" algn="l"/>
                <a:tab pos="1968500" algn="l"/>
              </a:tabLst>
              <a:defRPr sz="1300">
                <a:solidFill>
                  <a:srgbClr val="000000"/>
                </a:solidFill>
                <a:latin typeface="Times New Roman" pitchFamily="18" charset="0"/>
                <a:cs typeface="Arial Unicode MS" charset="0"/>
              </a:defRPr>
            </a:lvl1pPr>
          </a:lstStyle>
          <a:p>
            <a:fld id="{A0235855-B263-4107-9C1F-439E6257A5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defTabSz="406400"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6400"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2pPr>
      <a:lvl3pPr algn="ctr" defTabSz="406400"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3pPr>
      <a:lvl4pPr algn="ctr" defTabSz="406400"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4pPr>
      <a:lvl5pPr algn="ctr" defTabSz="406400"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5pPr>
      <a:lvl6pPr marL="2280994" indent="-207363" algn="ctr" defTabSz="407526" rtl="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6pPr>
      <a:lvl7pPr marL="2695720" indent="-207363" algn="ctr" defTabSz="407526" rtl="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7pPr>
      <a:lvl8pPr marL="3110446" indent="-207363" algn="ctr" defTabSz="407526" rtl="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8pPr>
      <a:lvl9pPr marL="3525172" indent="-207363" algn="ctr" defTabSz="407526" rtl="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cs typeface="Arial Unicode MS" charset="0"/>
        </a:defRPr>
      </a:lvl9pPr>
    </p:titleStyle>
    <p:bodyStyle>
      <a:lvl1pPr marL="309563" indent="-309563" algn="l" defTabSz="406400" rtl="0" eaLnBrk="0" fontAlgn="base" hangingPunct="0">
        <a:lnSpc>
          <a:spcPct val="93000"/>
        </a:lnSpc>
        <a:spcBef>
          <a:spcPct val="0"/>
        </a:spcBef>
        <a:spcAft>
          <a:spcPts val="1288"/>
        </a:spcAft>
        <a:buClr>
          <a:srgbClr val="000000"/>
        </a:buClr>
        <a:buSzPct val="100000"/>
        <a:buFont typeface="Times New Roman" pitchFamily="18" charset="0"/>
        <a:defRPr sz="2900">
          <a:solidFill>
            <a:srgbClr val="000000"/>
          </a:solidFill>
          <a:latin typeface="+mn-lt"/>
          <a:ea typeface="+mn-ea"/>
          <a:cs typeface="+mn-cs"/>
        </a:defRPr>
      </a:lvl1pPr>
      <a:lvl2pPr marL="673100" indent="-258763" algn="l" defTabSz="406400" rtl="0" eaLnBrk="0" fontAlgn="base" hangingPunct="0">
        <a:lnSpc>
          <a:spcPct val="93000"/>
        </a:lnSpc>
        <a:spcBef>
          <a:spcPct val="0"/>
        </a:spcBef>
        <a:spcAft>
          <a:spcPts val="1038"/>
        </a:spcAft>
        <a:buClr>
          <a:srgbClr val="000000"/>
        </a:buClr>
        <a:buSzPct val="100000"/>
        <a:buFont typeface="Times New Roman" pitchFamily="18" charset="0"/>
        <a:defRPr sz="2500">
          <a:solidFill>
            <a:srgbClr val="000000"/>
          </a:solidFill>
          <a:latin typeface="+mn-lt"/>
          <a:cs typeface="+mn-cs"/>
        </a:defRPr>
      </a:lvl2pPr>
      <a:lvl3pPr marL="1036638" indent="-206375" algn="l" defTabSz="406400" rtl="0" eaLnBrk="0" fontAlgn="base" hangingPunct="0">
        <a:lnSpc>
          <a:spcPct val="93000"/>
        </a:lnSpc>
        <a:spcBef>
          <a:spcPct val="0"/>
        </a:spcBef>
        <a:spcAft>
          <a:spcPts val="775"/>
        </a:spcAft>
        <a:buClr>
          <a:srgbClr val="000000"/>
        </a:buClr>
        <a:buSzPct val="100000"/>
        <a:buFont typeface="Times New Roman" pitchFamily="18" charset="0"/>
        <a:defRPr sz="2200">
          <a:solidFill>
            <a:srgbClr val="000000"/>
          </a:solidFill>
          <a:latin typeface="+mn-lt"/>
          <a:cs typeface="+mn-cs"/>
        </a:defRPr>
      </a:lvl3pPr>
      <a:lvl4pPr marL="1450975" indent="-206375" algn="l" defTabSz="406400" rtl="0" eaLnBrk="0" fontAlgn="base" hangingPunct="0">
        <a:lnSpc>
          <a:spcPct val="93000"/>
        </a:lnSpc>
        <a:spcBef>
          <a:spcPct val="0"/>
        </a:spcBef>
        <a:spcAft>
          <a:spcPts val="525"/>
        </a:spcAft>
        <a:buClr>
          <a:srgbClr val="000000"/>
        </a:buClr>
        <a:buSzPct val="100000"/>
        <a:buFont typeface="Times New Roman" pitchFamily="18" charset="0"/>
        <a:defRPr>
          <a:solidFill>
            <a:srgbClr val="000000"/>
          </a:solidFill>
          <a:latin typeface="+mn-lt"/>
          <a:cs typeface="+mn-cs"/>
        </a:defRPr>
      </a:lvl4pPr>
      <a:lvl5pPr marL="1865313" indent="-206375" algn="l" defTabSz="406400" rtl="0" eaLnBrk="0" fontAlgn="base" hangingPunct="0">
        <a:lnSpc>
          <a:spcPct val="93000"/>
        </a:lnSpc>
        <a:spcBef>
          <a:spcPct val="0"/>
        </a:spcBef>
        <a:spcAft>
          <a:spcPts val="263"/>
        </a:spcAft>
        <a:buClr>
          <a:srgbClr val="000000"/>
        </a:buClr>
        <a:buSzPct val="100000"/>
        <a:buFont typeface="Times New Roman" pitchFamily="18" charset="0"/>
        <a:defRPr>
          <a:solidFill>
            <a:srgbClr val="000000"/>
          </a:solidFill>
          <a:latin typeface="+mn-lt"/>
          <a:cs typeface="+mn-cs"/>
        </a:defRPr>
      </a:lvl5pPr>
      <a:lvl6pPr marL="2280994" indent="-207363" algn="l" defTabSz="407526" rtl="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cs typeface="+mn-cs"/>
        </a:defRPr>
      </a:lvl6pPr>
      <a:lvl7pPr marL="2695720" indent="-207363" algn="l" defTabSz="407526" rtl="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cs typeface="+mn-cs"/>
        </a:defRPr>
      </a:lvl7pPr>
      <a:lvl8pPr marL="3110446" indent="-207363" algn="l" defTabSz="407526" rtl="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cs typeface="+mn-cs"/>
        </a:defRPr>
      </a:lvl8pPr>
      <a:lvl9pPr marL="3525172" indent="-207363" algn="l" defTabSz="407526" rtl="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gif"/><Relationship Id="rId5" Type="http://schemas.openxmlformats.org/officeDocument/2006/relationships/image" Target="../media/image14.gif"/><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gif"/><Relationship Id="rId5" Type="http://schemas.openxmlformats.org/officeDocument/2006/relationships/image" Target="../media/image19.gif"/><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gif"/><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2.wdp"/><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PowerPoint_97_-_2003_Presentation1.ppt"/><Relationship Id="rId5" Type="http://schemas.openxmlformats.org/officeDocument/2006/relationships/image" Target="../media/image3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Microsoft_PowerPoint_97_-_2003_Presentation2.ppt"/><Relationship Id="rId5" Type="http://schemas.openxmlformats.org/officeDocument/2006/relationships/image" Target="../media/image3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hyperlink" Target="I:%5CDISCOVER-HQ%20Lidar%20photos%5Cdenver%20brown%20movie.M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274638"/>
            <a:ext cx="8686800" cy="1143000"/>
          </a:xfrm>
        </p:spPr>
        <p:txBody>
          <a:bodyPr/>
          <a:lstStyle/>
          <a:p>
            <a:pPr eaLnBrk="1" hangingPunct="1"/>
            <a:r>
              <a:rPr lang="en-US" altLang="en-US" sz="2800" u="sng" dirty="0" smtClean="0"/>
              <a:t>Langley Mobile Ozone Lidar (LMOL) Results during the DISCOVER-AQ Denver, CO Air Quality Campaign </a:t>
            </a:r>
          </a:p>
        </p:txBody>
      </p:sp>
      <p:sp>
        <p:nvSpPr>
          <p:cNvPr id="3" name="Content Placeholder 2"/>
          <p:cNvSpPr>
            <a:spLocks noGrp="1"/>
          </p:cNvSpPr>
          <p:nvPr>
            <p:ph idx="1"/>
          </p:nvPr>
        </p:nvSpPr>
        <p:spPr/>
        <p:txBody>
          <a:bodyPr rtlCol="0">
            <a:normAutofit fontScale="70000" lnSpcReduction="20000"/>
          </a:bodyPr>
          <a:lstStyle/>
          <a:p>
            <a:pPr marL="0" indent="0" algn="ctr" eaLnBrk="1" fontAlgn="auto" hangingPunct="1">
              <a:spcAft>
                <a:spcPts val="0"/>
              </a:spcAft>
              <a:buFont typeface="Arial" panose="020B0604020202020204" pitchFamily="34" charset="0"/>
              <a:buNone/>
              <a:defRPr/>
            </a:pPr>
            <a:r>
              <a:rPr lang="en-US" dirty="0" smtClean="0"/>
              <a:t>Russell De Young</a:t>
            </a:r>
          </a:p>
          <a:p>
            <a:pPr marL="0" indent="0" algn="ctr" eaLnBrk="1" fontAlgn="auto" hangingPunct="1">
              <a:spcAft>
                <a:spcPts val="0"/>
              </a:spcAft>
              <a:buFont typeface="Arial" panose="020B0604020202020204" pitchFamily="34" charset="0"/>
              <a:buNone/>
              <a:defRPr/>
            </a:pPr>
            <a:r>
              <a:rPr lang="en-US" dirty="0" smtClean="0"/>
              <a:t>Science Directorate</a:t>
            </a:r>
          </a:p>
          <a:p>
            <a:pPr marL="0" indent="0" algn="ctr" eaLnBrk="1" fontAlgn="auto" hangingPunct="1">
              <a:spcAft>
                <a:spcPts val="0"/>
              </a:spcAft>
              <a:buFont typeface="Arial" panose="020B0604020202020204" pitchFamily="34" charset="0"/>
              <a:buNone/>
              <a:defRPr/>
            </a:pPr>
            <a:r>
              <a:rPr lang="en-US" dirty="0" smtClean="0"/>
              <a:t>NASA Langley Research Center</a:t>
            </a:r>
          </a:p>
          <a:p>
            <a:pPr marL="0" indent="0" algn="ctr" eaLnBrk="1" fontAlgn="auto" hangingPunct="1">
              <a:spcAft>
                <a:spcPts val="0"/>
              </a:spcAft>
              <a:buFont typeface="Arial" panose="020B0604020202020204" pitchFamily="34" charset="0"/>
              <a:buNone/>
              <a:defRPr/>
            </a:pPr>
            <a:r>
              <a:rPr lang="en-US" dirty="0" smtClean="0"/>
              <a:t>Hampton, VA 23681</a:t>
            </a:r>
          </a:p>
          <a:p>
            <a:pPr marL="0" indent="0" algn="ctr" eaLnBrk="1" fontAlgn="auto" hangingPunct="1">
              <a:spcAft>
                <a:spcPts val="0"/>
              </a:spcAft>
              <a:buFont typeface="Arial" panose="020B0604020202020204" pitchFamily="34" charset="0"/>
              <a:buNone/>
              <a:defRPr/>
            </a:pPr>
            <a:r>
              <a:rPr lang="en-US" dirty="0" smtClean="0"/>
              <a:t>Russell.j.deyoung@nasa.gov</a:t>
            </a:r>
          </a:p>
          <a:p>
            <a:pPr algn="ctr" eaLnBrk="1" fontAlgn="auto" hangingPunct="1">
              <a:spcAft>
                <a:spcPts val="0"/>
              </a:spcAft>
              <a:buFont typeface="Arial" panose="020B0604020202020204" pitchFamily="34" charset="0"/>
              <a:buChar char="•"/>
              <a:defRPr/>
            </a:pPr>
            <a:endParaRPr lang="en-US" dirty="0" smtClean="0"/>
          </a:p>
          <a:p>
            <a:pPr marL="0" indent="0" algn="ctr" eaLnBrk="1" fontAlgn="auto" hangingPunct="1">
              <a:spcAft>
                <a:spcPts val="0"/>
              </a:spcAft>
              <a:buFont typeface="Arial" panose="020B0604020202020204" pitchFamily="34" charset="0"/>
              <a:buNone/>
              <a:defRPr/>
            </a:pPr>
            <a:r>
              <a:rPr lang="en-US" dirty="0" smtClean="0"/>
              <a:t>William Carrion</a:t>
            </a:r>
          </a:p>
          <a:p>
            <a:pPr marL="0" indent="0" algn="ctr" eaLnBrk="1" fontAlgn="auto" hangingPunct="1">
              <a:spcAft>
                <a:spcPts val="0"/>
              </a:spcAft>
              <a:buFont typeface="Arial" panose="020B0604020202020204" pitchFamily="34" charset="0"/>
              <a:buNone/>
              <a:defRPr/>
            </a:pPr>
            <a:r>
              <a:rPr lang="en-US" dirty="0" smtClean="0"/>
              <a:t>Coherent Applications Inc.</a:t>
            </a:r>
          </a:p>
          <a:p>
            <a:pPr marL="0" indent="0" algn="ctr" eaLnBrk="1" fontAlgn="auto" hangingPunct="1">
              <a:spcAft>
                <a:spcPts val="0"/>
              </a:spcAft>
              <a:buFont typeface="Arial" panose="020B0604020202020204" pitchFamily="34" charset="0"/>
              <a:buNone/>
              <a:defRPr/>
            </a:pPr>
            <a:r>
              <a:rPr lang="en-US" dirty="0" smtClean="0"/>
              <a:t>Hampton, VA 23681</a:t>
            </a:r>
          </a:p>
          <a:p>
            <a:pPr algn="ctr" eaLnBrk="1" fontAlgn="auto" hangingPunct="1">
              <a:spcAft>
                <a:spcPts val="0"/>
              </a:spcAft>
              <a:buFont typeface="Arial" panose="020B0604020202020204" pitchFamily="34" charset="0"/>
              <a:buChar char="•"/>
              <a:defRPr/>
            </a:pPr>
            <a:endParaRPr lang="en-US" dirty="0" smtClean="0"/>
          </a:p>
          <a:p>
            <a:pPr marL="0" indent="0" algn="ctr" eaLnBrk="1" fontAlgn="auto" hangingPunct="1">
              <a:spcAft>
                <a:spcPts val="0"/>
              </a:spcAft>
              <a:buFont typeface="Arial" panose="020B0604020202020204" pitchFamily="34" charset="0"/>
              <a:buNone/>
              <a:defRPr/>
            </a:pPr>
            <a:r>
              <a:rPr lang="en-US" dirty="0" smtClean="0"/>
              <a:t>Denis Pliutau and Rene Ganoe</a:t>
            </a:r>
          </a:p>
          <a:p>
            <a:pPr marL="0" indent="0" algn="ctr" eaLnBrk="1" fontAlgn="auto" hangingPunct="1">
              <a:spcAft>
                <a:spcPts val="0"/>
              </a:spcAft>
              <a:buFont typeface="Arial" panose="020B0604020202020204" pitchFamily="34" charset="0"/>
              <a:buNone/>
              <a:defRPr/>
            </a:pPr>
            <a:r>
              <a:rPr lang="en-US" dirty="0" smtClean="0"/>
              <a:t>Science Systems and Applications Inc.</a:t>
            </a:r>
          </a:p>
          <a:p>
            <a:pPr marL="0" indent="0" algn="ctr" eaLnBrk="1" fontAlgn="auto" hangingPunct="1">
              <a:spcAft>
                <a:spcPts val="0"/>
              </a:spcAft>
              <a:buFont typeface="Arial" panose="020B0604020202020204" pitchFamily="34" charset="0"/>
              <a:buNone/>
              <a:defRPr/>
            </a:pPr>
            <a:r>
              <a:rPr lang="en-US" dirty="0" smtClean="0"/>
              <a:t>Hampton, VA 23681</a:t>
            </a:r>
          </a:p>
          <a:p>
            <a:pPr algn="ctr" eaLnBrk="1" fontAlgn="auto" hangingPunct="1">
              <a:spcAft>
                <a:spcPts val="0"/>
              </a:spcAft>
              <a:buFont typeface="Arial" panose="020B0604020202020204" pitchFamily="34" charset="0"/>
              <a:buChar char="•"/>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7622" b="8092"/>
          <a:stretch/>
        </p:blipFill>
        <p:spPr bwMode="auto">
          <a:xfrm>
            <a:off x="228600" y="76200"/>
            <a:ext cx="868679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6341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7622" b="8092"/>
          <a:stretch/>
        </p:blipFill>
        <p:spPr>
          <a:xfrm>
            <a:off x="228600" y="457200"/>
            <a:ext cx="8686799" cy="6248400"/>
          </a:xfrm>
        </p:spPr>
      </p:pic>
      <p:pic>
        <p:nvPicPr>
          <p:cNvPr id="7" name="Picture 6"/>
          <p:cNvPicPr>
            <a:picLocks noChangeAspect="1"/>
          </p:cNvPicPr>
          <p:nvPr/>
        </p:nvPicPr>
        <p:blipFill rotWithShape="1">
          <a:blip r:embed="rId3"/>
          <a:srcRect t="11937" b="-11937"/>
          <a:stretch/>
        </p:blipFill>
        <p:spPr>
          <a:xfrm>
            <a:off x="457200" y="152400"/>
            <a:ext cx="3102872" cy="3252889"/>
          </a:xfrm>
          <a:prstGeom prst="rect">
            <a:avLst/>
          </a:prstGeom>
        </p:spPr>
      </p:pic>
      <p:pic>
        <p:nvPicPr>
          <p:cNvPr id="9" name="Picture 8"/>
          <p:cNvPicPr>
            <a:picLocks noChangeAspect="1"/>
          </p:cNvPicPr>
          <p:nvPr/>
        </p:nvPicPr>
        <p:blipFill>
          <a:blip r:embed="rId4"/>
          <a:stretch>
            <a:fillRect/>
          </a:stretch>
        </p:blipFill>
        <p:spPr>
          <a:xfrm>
            <a:off x="5805637" y="152400"/>
            <a:ext cx="3109762" cy="2895600"/>
          </a:xfrm>
          <a:prstGeom prst="rect">
            <a:avLst/>
          </a:prstGeom>
        </p:spPr>
      </p:pic>
      <p:cxnSp>
        <p:nvCxnSpPr>
          <p:cNvPr id="11" name="Straight Arrow Connector 10"/>
          <p:cNvCxnSpPr/>
          <p:nvPr/>
        </p:nvCxnSpPr>
        <p:spPr>
          <a:xfrm flipH="1">
            <a:off x="2133600" y="1752600"/>
            <a:ext cx="914400" cy="4038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5"/>
          <a:stretch>
            <a:fillRect/>
          </a:stretch>
        </p:blipFill>
        <p:spPr>
          <a:xfrm rot="20982457">
            <a:off x="6353892" y="1053177"/>
            <a:ext cx="1252204" cy="4704225"/>
          </a:xfrm>
          <a:prstGeom prst="rect">
            <a:avLst/>
          </a:prstGeom>
        </p:spPr>
      </p:pic>
    </p:spTree>
    <p:extLst>
      <p:ext uri="{BB962C8B-B14F-4D97-AF65-F5344CB8AC3E}">
        <p14:creationId xmlns:p14="http://schemas.microsoft.com/office/powerpoint/2010/main" val="1757551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561" b="9588"/>
          <a:stretch/>
        </p:blipFill>
        <p:spPr>
          <a:xfrm>
            <a:off x="76200" y="76200"/>
            <a:ext cx="9009530" cy="6629400"/>
          </a:xfrm>
          <a:prstGeom prst="rect">
            <a:avLst/>
          </a:prstGeom>
        </p:spPr>
      </p:pic>
    </p:spTree>
    <p:extLst>
      <p:ext uri="{BB962C8B-B14F-4D97-AF65-F5344CB8AC3E}">
        <p14:creationId xmlns:p14="http://schemas.microsoft.com/office/powerpoint/2010/main" val="17854236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561" b="9588"/>
          <a:stretch/>
        </p:blipFill>
        <p:spPr>
          <a:xfrm>
            <a:off x="228600" y="822960"/>
            <a:ext cx="8857130" cy="588264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9799" b="10715"/>
          <a:stretch/>
        </p:blipFill>
        <p:spPr>
          <a:xfrm>
            <a:off x="5562600" y="304800"/>
            <a:ext cx="2779891" cy="27432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9455" b="9710"/>
          <a:stretch/>
        </p:blipFill>
        <p:spPr>
          <a:xfrm>
            <a:off x="838200" y="304800"/>
            <a:ext cx="2506432" cy="2743200"/>
          </a:xfrm>
          <a:prstGeom prst="rect">
            <a:avLst/>
          </a:prstGeom>
          <a:effectLst>
            <a:reflection stA="0" endPos="65000" dist="50800" dir="5400000" sy="-100000" algn="bl" rotWithShape="0"/>
          </a:effectLst>
        </p:spPr>
      </p:pic>
      <p:cxnSp>
        <p:nvCxnSpPr>
          <p:cNvPr id="13" name="Straight Arrow Connector 12"/>
          <p:cNvCxnSpPr/>
          <p:nvPr/>
        </p:nvCxnSpPr>
        <p:spPr>
          <a:xfrm flipH="1">
            <a:off x="2571462" y="762000"/>
            <a:ext cx="171738" cy="5105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6"/>
          <a:stretch>
            <a:fillRect/>
          </a:stretch>
        </p:blipFill>
        <p:spPr>
          <a:xfrm rot="21058443">
            <a:off x="7567186" y="680966"/>
            <a:ext cx="367121" cy="5369136"/>
          </a:xfrm>
          <a:prstGeom prst="rect">
            <a:avLst/>
          </a:prstGeom>
        </p:spPr>
      </p:pic>
      <p:sp>
        <p:nvSpPr>
          <p:cNvPr id="16" name="TextBox 15"/>
          <p:cNvSpPr txBox="1"/>
          <p:nvPr/>
        </p:nvSpPr>
        <p:spPr>
          <a:xfrm>
            <a:off x="1100802" y="4500890"/>
            <a:ext cx="1447800" cy="523220"/>
          </a:xfrm>
          <a:prstGeom prst="rect">
            <a:avLst/>
          </a:prstGeom>
          <a:noFill/>
        </p:spPr>
        <p:txBody>
          <a:bodyPr wrap="square" rtlCol="0">
            <a:spAutoFit/>
          </a:bodyPr>
          <a:lstStyle/>
          <a:p>
            <a:r>
              <a:rPr lang="en-US" sz="1400" dirty="0" smtClean="0"/>
              <a:t>Background Ozone = 45 </a:t>
            </a:r>
            <a:r>
              <a:rPr lang="en-US" sz="1400" dirty="0" err="1" smtClean="0"/>
              <a:t>ppbv</a:t>
            </a:r>
            <a:endParaRPr lang="en-US" sz="1400" dirty="0"/>
          </a:p>
        </p:txBody>
      </p:sp>
    </p:spTree>
    <p:extLst>
      <p:ext uri="{BB962C8B-B14F-4D97-AF65-F5344CB8AC3E}">
        <p14:creationId xmlns:p14="http://schemas.microsoft.com/office/powerpoint/2010/main" val="15509422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5334" r="-253" b="5330"/>
          <a:stretch/>
        </p:blipFill>
        <p:spPr>
          <a:xfrm>
            <a:off x="0" y="152400"/>
            <a:ext cx="9052560" cy="6477000"/>
          </a:xfrm>
          <a:prstGeom prst="rect">
            <a:avLst/>
          </a:prstGeom>
        </p:spPr>
      </p:pic>
      <p:sp>
        <p:nvSpPr>
          <p:cNvPr id="5" name="TextBox 4"/>
          <p:cNvSpPr txBox="1"/>
          <p:nvPr/>
        </p:nvSpPr>
        <p:spPr>
          <a:xfrm>
            <a:off x="2209800" y="2438400"/>
            <a:ext cx="1524000" cy="276999"/>
          </a:xfrm>
          <a:prstGeom prst="rect">
            <a:avLst/>
          </a:prstGeom>
          <a:noFill/>
        </p:spPr>
        <p:txBody>
          <a:bodyPr wrap="square" rtlCol="0">
            <a:spAutoFit/>
          </a:bodyPr>
          <a:lstStyle/>
          <a:p>
            <a:r>
              <a:rPr lang="en-US" sz="1200" dirty="0" smtClean="0"/>
              <a:t>In-situ aircraft ozone</a:t>
            </a:r>
            <a:endParaRPr lang="en-US" sz="1200" dirty="0"/>
          </a:p>
        </p:txBody>
      </p:sp>
      <p:cxnSp>
        <p:nvCxnSpPr>
          <p:cNvPr id="7" name="Straight Arrow Connector 6"/>
          <p:cNvCxnSpPr/>
          <p:nvPr/>
        </p:nvCxnSpPr>
        <p:spPr>
          <a:xfrm>
            <a:off x="3543300" y="2664420"/>
            <a:ext cx="381000" cy="256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1805940" y="2678400"/>
            <a:ext cx="480060" cy="316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43570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5" y="0"/>
            <a:ext cx="887506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279" b="10129"/>
          <a:stretch/>
        </p:blipFill>
        <p:spPr>
          <a:xfrm>
            <a:off x="295405" y="117335"/>
            <a:ext cx="2228589" cy="2103120"/>
          </a:xfrm>
          <a:prstGeom prst="rect">
            <a:avLst/>
          </a:prstGeom>
        </p:spPr>
      </p:pic>
      <p:cxnSp>
        <p:nvCxnSpPr>
          <p:cNvPr id="10" name="Straight Arrow Connector 9"/>
          <p:cNvCxnSpPr/>
          <p:nvPr/>
        </p:nvCxnSpPr>
        <p:spPr>
          <a:xfrm>
            <a:off x="1371600" y="762000"/>
            <a:ext cx="76200" cy="49819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0015" b="9277"/>
          <a:stretch/>
        </p:blipFill>
        <p:spPr>
          <a:xfrm>
            <a:off x="3634234" y="160020"/>
            <a:ext cx="2028172" cy="2011680"/>
          </a:xfrm>
          <a:prstGeom prst="rect">
            <a:avLst/>
          </a:prstGeom>
        </p:spPr>
      </p:pic>
      <p:cxnSp>
        <p:nvCxnSpPr>
          <p:cNvPr id="13" name="Straight Arrow Connector 12"/>
          <p:cNvCxnSpPr/>
          <p:nvPr/>
        </p:nvCxnSpPr>
        <p:spPr>
          <a:xfrm flipH="1">
            <a:off x="4114800" y="990600"/>
            <a:ext cx="685800" cy="4572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8621" b="8620"/>
          <a:stretch/>
        </p:blipFill>
        <p:spPr>
          <a:xfrm>
            <a:off x="6859125" y="152400"/>
            <a:ext cx="1779948" cy="2019300"/>
          </a:xfrm>
          <a:prstGeom prst="rect">
            <a:avLst/>
          </a:prstGeom>
        </p:spPr>
      </p:pic>
      <p:pic>
        <p:nvPicPr>
          <p:cNvPr id="18" name="Picture 17"/>
          <p:cNvPicPr>
            <a:picLocks noChangeAspect="1"/>
          </p:cNvPicPr>
          <p:nvPr/>
        </p:nvPicPr>
        <p:blipFill>
          <a:blip r:embed="rId6"/>
          <a:stretch>
            <a:fillRect/>
          </a:stretch>
        </p:blipFill>
        <p:spPr>
          <a:xfrm rot="577728">
            <a:off x="6965314" y="574040"/>
            <a:ext cx="758397" cy="5183455"/>
          </a:xfrm>
          <a:prstGeom prst="rect">
            <a:avLst/>
          </a:prstGeom>
        </p:spPr>
      </p:pic>
    </p:spTree>
    <p:extLst>
      <p:ext uri="{BB962C8B-B14F-4D97-AF65-F5344CB8AC3E}">
        <p14:creationId xmlns:p14="http://schemas.microsoft.com/office/powerpoint/2010/main" val="33989255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457200"/>
            <a:ext cx="8382000" cy="6248400"/>
          </a:xfrm>
          <a:prstGeom prst="rect">
            <a:avLst/>
          </a:prstGeom>
        </p:spPr>
      </p:pic>
    </p:spTree>
    <p:extLst>
      <p:ext uri="{BB962C8B-B14F-4D97-AF65-F5344CB8AC3E}">
        <p14:creationId xmlns:p14="http://schemas.microsoft.com/office/powerpoint/2010/main" val="1809669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15453" b="-15453"/>
          <a:stretch/>
        </p:blipFill>
        <p:spPr>
          <a:xfrm>
            <a:off x="76200" y="2667000"/>
            <a:ext cx="8839199" cy="5029200"/>
          </a:xfrm>
          <a:prstGeom prst="rect">
            <a:avLst/>
          </a:prstGeom>
        </p:spPr>
      </p:pic>
      <p:pic>
        <p:nvPicPr>
          <p:cNvPr id="8" name="Picture 7"/>
          <p:cNvPicPr>
            <a:picLocks noChangeAspect="1"/>
          </p:cNvPicPr>
          <p:nvPr/>
        </p:nvPicPr>
        <p:blipFill rotWithShape="1">
          <a:blip r:embed="rId3"/>
          <a:srcRect l="-2" t="9154" r="9269" b="846"/>
          <a:stretch/>
        </p:blipFill>
        <p:spPr>
          <a:xfrm>
            <a:off x="609600" y="76200"/>
            <a:ext cx="2834640" cy="2743200"/>
          </a:xfrm>
          <a:prstGeom prst="rect">
            <a:avLst/>
          </a:prstGeom>
        </p:spPr>
      </p:pic>
      <p:cxnSp>
        <p:nvCxnSpPr>
          <p:cNvPr id="10" name="Straight Arrow Connector 9"/>
          <p:cNvCxnSpPr/>
          <p:nvPr/>
        </p:nvCxnSpPr>
        <p:spPr>
          <a:xfrm flipH="1">
            <a:off x="1524000" y="1600200"/>
            <a:ext cx="1371600" cy="44958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013" b="-8013"/>
          <a:stretch/>
        </p:blipFill>
        <p:spPr>
          <a:xfrm>
            <a:off x="5181601" y="0"/>
            <a:ext cx="2895600" cy="3041106"/>
          </a:xfrm>
          <a:prstGeom prst="rect">
            <a:avLst/>
          </a:prstGeom>
        </p:spPr>
      </p:pic>
      <p:cxnSp>
        <p:nvCxnSpPr>
          <p:cNvPr id="14" name="Straight Arrow Connector 13"/>
          <p:cNvCxnSpPr/>
          <p:nvPr/>
        </p:nvCxnSpPr>
        <p:spPr>
          <a:xfrm flipH="1">
            <a:off x="5943600" y="838200"/>
            <a:ext cx="1676400" cy="52578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3608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Peak O</a:t>
            </a:r>
            <a:r>
              <a:rPr lang="en-US" sz="2400" dirty="0" smtClean="0"/>
              <a:t>zone Lidar Trends </a:t>
            </a:r>
            <a:r>
              <a:rPr lang="en-US" sz="2400" dirty="0"/>
              <a:t>from </a:t>
            </a:r>
            <a:r>
              <a:rPr lang="en-US" sz="2400" dirty="0" smtClean="0"/>
              <a:t>South </a:t>
            </a:r>
            <a:r>
              <a:rPr lang="en-US" sz="2400" dirty="0"/>
              <a:t>Table Mountain, Golden, </a:t>
            </a:r>
            <a:r>
              <a:rPr lang="en-US" sz="2400" dirty="0" smtClean="0"/>
              <a:t>CO</a:t>
            </a:r>
            <a:br>
              <a:rPr lang="en-US" sz="2400" dirty="0" smtClean="0"/>
            </a:br>
            <a:r>
              <a:rPr lang="en-US" sz="1800" dirty="0" smtClean="0"/>
              <a:t> </a:t>
            </a:r>
            <a:r>
              <a:rPr lang="en-US" sz="1600" dirty="0"/>
              <a:t>(July 16, 17 at Boulder Atmospheric Observatory, Erie, CO</a:t>
            </a:r>
            <a:r>
              <a:rPr lang="en-US" sz="1600" dirty="0" smtClean="0"/>
              <a:t>)</a:t>
            </a:r>
            <a:endParaRPr lang="en-US" sz="1600" dirty="0"/>
          </a:p>
        </p:txBody>
      </p:sp>
      <p:pic>
        <p:nvPicPr>
          <p:cNvPr id="4" name="Content Placeholder 3"/>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90600" y="1295400"/>
            <a:ext cx="7086600" cy="5181600"/>
          </a:xfrm>
          <a:prstGeom prst="rect">
            <a:avLst/>
          </a:prstGeom>
        </p:spPr>
      </p:pic>
      <p:cxnSp>
        <p:nvCxnSpPr>
          <p:cNvPr id="5" name="Straight Connector 4"/>
          <p:cNvCxnSpPr/>
          <p:nvPr/>
        </p:nvCxnSpPr>
        <p:spPr>
          <a:xfrm>
            <a:off x="1905000" y="3764280"/>
            <a:ext cx="6096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67200" y="3764280"/>
            <a:ext cx="2209800" cy="276999"/>
          </a:xfrm>
          <a:prstGeom prst="rect">
            <a:avLst/>
          </a:prstGeom>
          <a:noFill/>
        </p:spPr>
        <p:txBody>
          <a:bodyPr wrap="square" rtlCol="0">
            <a:spAutoFit/>
          </a:bodyPr>
          <a:lstStyle/>
          <a:p>
            <a:r>
              <a:rPr lang="en-US" sz="1200" dirty="0" smtClean="0"/>
              <a:t>Background ozone 45 </a:t>
            </a:r>
            <a:r>
              <a:rPr lang="en-US" sz="1200" dirty="0" err="1" smtClean="0"/>
              <a:t>ppbv</a:t>
            </a:r>
            <a:endParaRPr lang="en-US" sz="1200" dirty="0"/>
          </a:p>
        </p:txBody>
      </p:sp>
    </p:spTree>
    <p:extLst>
      <p:ext uri="{BB962C8B-B14F-4D97-AF65-F5344CB8AC3E}">
        <p14:creationId xmlns:p14="http://schemas.microsoft.com/office/powerpoint/2010/main" val="3412536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 y="76200"/>
            <a:ext cx="8763000" cy="5791200"/>
          </a:xfrm>
          <a:prstGeom prst="rect">
            <a:avLst/>
          </a:prstGeom>
        </p:spPr>
      </p:pic>
      <p:pic>
        <p:nvPicPr>
          <p:cNvPr id="6" name="Picture 5"/>
          <p:cNvPicPr>
            <a:picLocks noChangeAspect="1"/>
          </p:cNvPicPr>
          <p:nvPr/>
        </p:nvPicPr>
        <p:blipFill rotWithShape="1">
          <a:blip r:embed="rId3"/>
          <a:srcRect l="5652" t="30460" r="8259" b="5589"/>
          <a:stretch/>
        </p:blipFill>
        <p:spPr>
          <a:xfrm>
            <a:off x="5760720" y="5181600"/>
            <a:ext cx="3017520" cy="1524000"/>
          </a:xfrm>
          <a:prstGeom prst="rect">
            <a:avLst/>
          </a:prstGeom>
          <a:ln>
            <a:solidFill>
              <a:schemeClr val="tx1"/>
            </a:solidFill>
          </a:ln>
        </p:spPr>
      </p:pic>
    </p:spTree>
    <p:extLst>
      <p:ext uri="{BB962C8B-B14F-4D97-AF65-F5344CB8AC3E}">
        <p14:creationId xmlns:p14="http://schemas.microsoft.com/office/powerpoint/2010/main" val="191160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1143000"/>
          </a:xfrm>
        </p:spPr>
        <p:txBody>
          <a:bodyPr/>
          <a:lstStyle/>
          <a:p>
            <a:pPr eaLnBrk="1" hangingPunct="1"/>
            <a:r>
              <a:rPr lang="en-US" altLang="en-US" sz="3600" smtClean="0"/>
              <a:t>Langley Mobile Lidar is part of the Tropospheric Ozone Lidar Network</a:t>
            </a:r>
            <a:br>
              <a:rPr lang="en-US" altLang="en-US" sz="3600" smtClean="0"/>
            </a:br>
            <a:r>
              <a:rPr lang="en-US" altLang="en-US" sz="3600" smtClean="0"/>
              <a:t>(TOLNet)</a:t>
            </a:r>
          </a:p>
        </p:txBody>
      </p:sp>
      <p:grpSp>
        <p:nvGrpSpPr>
          <p:cNvPr id="19459" name="Group 13"/>
          <p:cNvGrpSpPr>
            <a:grpSpLocks/>
          </p:cNvGrpSpPr>
          <p:nvPr/>
        </p:nvGrpSpPr>
        <p:grpSpPr bwMode="auto">
          <a:xfrm>
            <a:off x="1066800" y="1905000"/>
            <a:ext cx="6705600" cy="3962400"/>
            <a:chOff x="4542903" y="605236"/>
            <a:chExt cx="4313230" cy="2021598"/>
          </a:xfrm>
        </p:grpSpPr>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r="6256" b="17239"/>
            <a:stretch>
              <a:fillRect/>
            </a:stretch>
          </p:blipFill>
          <p:spPr bwMode="auto">
            <a:xfrm>
              <a:off x="4542903" y="605236"/>
              <a:ext cx="4313230" cy="202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8"/>
            <p:cNvSpPr txBox="1">
              <a:spLocks noChangeArrowheads="1"/>
            </p:cNvSpPr>
            <p:nvPr/>
          </p:nvSpPr>
          <p:spPr bwMode="auto">
            <a:xfrm>
              <a:off x="6739460" y="1855124"/>
              <a:ext cx="614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ea typeface="ヒラギノ角ゴ Pro W3" charset="-128"/>
                </a:rPr>
                <a:t>UAH</a:t>
              </a:r>
            </a:p>
          </p:txBody>
        </p:sp>
        <p:sp>
          <p:nvSpPr>
            <p:cNvPr id="19462" name="TextBox 9"/>
            <p:cNvSpPr txBox="1">
              <a:spLocks noChangeArrowheads="1"/>
            </p:cNvSpPr>
            <p:nvPr/>
          </p:nvSpPr>
          <p:spPr bwMode="auto">
            <a:xfrm>
              <a:off x="7330447" y="1658152"/>
              <a:ext cx="128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ea typeface="ヒラギノ角ゴ Pro W3" charset="-128"/>
                </a:rPr>
                <a:t>NASA/LaRC</a:t>
              </a:r>
            </a:p>
          </p:txBody>
        </p:sp>
        <p:sp>
          <p:nvSpPr>
            <p:cNvPr id="19463" name="TextBox 10"/>
            <p:cNvSpPr txBox="1">
              <a:spLocks noChangeArrowheads="1"/>
            </p:cNvSpPr>
            <p:nvPr/>
          </p:nvSpPr>
          <p:spPr bwMode="auto">
            <a:xfrm>
              <a:off x="4631267" y="1981200"/>
              <a:ext cx="1003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ea typeface="ヒラギノ角ゴ Pro W3" charset="-128"/>
                </a:rPr>
                <a:t>JPL/TMF</a:t>
              </a:r>
            </a:p>
          </p:txBody>
        </p:sp>
        <p:sp>
          <p:nvSpPr>
            <p:cNvPr id="19464" name="TextBox 11"/>
            <p:cNvSpPr txBox="1">
              <a:spLocks noChangeArrowheads="1"/>
            </p:cNvSpPr>
            <p:nvPr/>
          </p:nvSpPr>
          <p:spPr bwMode="auto">
            <a:xfrm>
              <a:off x="5278113" y="1068519"/>
              <a:ext cx="1314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ea typeface="ヒラギノ角ゴ Pro W3" charset="-128"/>
                </a:rPr>
                <a:t>NOAA/ESRL</a:t>
              </a:r>
            </a:p>
          </p:txBody>
        </p:sp>
        <p:sp>
          <p:nvSpPr>
            <p:cNvPr id="19465" name="TextBox 12"/>
            <p:cNvSpPr txBox="1">
              <a:spLocks noChangeArrowheads="1"/>
            </p:cNvSpPr>
            <p:nvPr/>
          </p:nvSpPr>
          <p:spPr bwMode="auto">
            <a:xfrm>
              <a:off x="7012548" y="1244988"/>
              <a:ext cx="1303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ea typeface="ヒラギノ角ゴ Pro W3" charset="-128"/>
                </a:rPr>
                <a:t>NASA/GSFC</a:t>
              </a:r>
            </a:p>
          </p:txBody>
        </p:sp>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155469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3400" y="228600"/>
            <a:ext cx="8229600" cy="1143000"/>
          </a:xfrm>
        </p:spPr>
        <p:txBody>
          <a:bodyPr/>
          <a:lstStyle/>
          <a:p>
            <a:pPr eaLnBrk="1" hangingPunct="1"/>
            <a:r>
              <a:rPr lang="en-US" altLang="en-US" smtClean="0"/>
              <a:t>Ozone Lidar Specifications</a:t>
            </a:r>
          </a:p>
        </p:txBody>
      </p:sp>
      <p:graphicFrame>
        <p:nvGraphicFramePr>
          <p:cNvPr id="7" name="Table 6"/>
          <p:cNvGraphicFramePr>
            <a:graphicFrameLocks noGrp="1"/>
          </p:cNvGraphicFramePr>
          <p:nvPr/>
        </p:nvGraphicFramePr>
        <p:xfrm>
          <a:off x="1371600" y="1447800"/>
          <a:ext cx="6400800" cy="4581528"/>
        </p:xfrm>
        <a:graphic>
          <a:graphicData uri="http://schemas.openxmlformats.org/drawingml/2006/table">
            <a:tbl>
              <a:tblPr firstRow="1" firstCol="1" bandRow="1"/>
              <a:tblGrid>
                <a:gridCol w="3200400"/>
                <a:gridCol w="3200400"/>
              </a:tblGrid>
              <a:tr h="218168">
                <a:tc gridSpan="2">
                  <a:txBody>
                    <a:bodyPr/>
                    <a:lstStyle/>
                    <a:p>
                      <a:pPr marL="0" marR="0" algn="ctr">
                        <a:lnSpc>
                          <a:spcPct val="115000"/>
                        </a:lnSpc>
                        <a:spcBef>
                          <a:spcPts val="0"/>
                        </a:spcBef>
                        <a:spcAft>
                          <a:spcPts val="0"/>
                        </a:spcAft>
                      </a:pPr>
                      <a:r>
                        <a:rPr lang="en-US" sz="1100" b="1" dirty="0">
                          <a:effectLst/>
                          <a:latin typeface="Calibri"/>
                          <a:ea typeface="Calibri"/>
                          <a:cs typeface="Times New Roman"/>
                        </a:rPr>
                        <a:t>PUMP LASER</a:t>
                      </a:r>
                      <a:endParaRPr lang="en-US" sz="1100" dirty="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18168">
                <a:tc>
                  <a:txBody>
                    <a:bodyPr/>
                    <a:lstStyle/>
                    <a:p>
                      <a:pPr marL="0" marR="0" algn="l">
                        <a:lnSpc>
                          <a:spcPct val="115000"/>
                        </a:lnSpc>
                        <a:spcBef>
                          <a:spcPts val="0"/>
                        </a:spcBef>
                        <a:spcAft>
                          <a:spcPts val="0"/>
                        </a:spcAft>
                      </a:pPr>
                      <a:r>
                        <a:rPr lang="en-US" sz="1100">
                          <a:effectLst/>
                          <a:latin typeface="Calibri"/>
                          <a:ea typeface="Calibri"/>
                          <a:cs typeface="Times New Roman"/>
                        </a:rPr>
                        <a:t>Green output of Nd:YLF laser</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effectLst/>
                          <a:latin typeface="Calibri"/>
                          <a:ea typeface="Calibri"/>
                          <a:cs typeface="Times New Roman"/>
                        </a:rPr>
                        <a:t>12 mJ/pulse, 527 nm (max)</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effectLst/>
                          <a:latin typeface="Calibri"/>
                          <a:ea typeface="Calibri"/>
                          <a:cs typeface="Times New Roman"/>
                        </a:rPr>
                        <a:t>UV output for pumping Ce:LiCAF laser</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effectLst/>
                          <a:latin typeface="Calibri"/>
                          <a:ea typeface="Calibri"/>
                          <a:cs typeface="Times New Roman"/>
                        </a:rPr>
                        <a:t>2.8 mJ/pulse, 263 nm (max)</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dirty="0">
                          <a:effectLst/>
                          <a:latin typeface="Calibri"/>
                          <a:ea typeface="Calibri"/>
                          <a:cs typeface="Times New Roman"/>
                        </a:rPr>
                        <a:t>Repetition </a:t>
                      </a:r>
                      <a:r>
                        <a:rPr lang="en-US" sz="1100" dirty="0" smtClean="0">
                          <a:effectLst/>
                          <a:latin typeface="Calibri"/>
                          <a:ea typeface="Calibri"/>
                          <a:cs typeface="Times New Roman"/>
                        </a:rPr>
                        <a:t>rate</a:t>
                      </a:r>
                      <a:endParaRPr lang="en-US" sz="1100" dirty="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effectLst/>
                          <a:latin typeface="Calibri"/>
                          <a:ea typeface="Calibri"/>
                          <a:cs typeface="Times New Roman"/>
                        </a:rPr>
                        <a:t>1 kHz</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gridSpan="2">
                  <a:txBody>
                    <a:bodyPr/>
                    <a:lstStyle/>
                    <a:p>
                      <a:pPr marL="0" marR="0" algn="ctr">
                        <a:lnSpc>
                          <a:spcPct val="115000"/>
                        </a:lnSpc>
                        <a:spcBef>
                          <a:spcPts val="0"/>
                        </a:spcBef>
                        <a:spcAft>
                          <a:spcPts val="0"/>
                        </a:spcAft>
                      </a:pPr>
                      <a:r>
                        <a:rPr lang="en-US" sz="1100" b="1">
                          <a:solidFill>
                            <a:srgbClr val="1F497D"/>
                          </a:solidFill>
                          <a:effectLst/>
                          <a:latin typeface="Calibri"/>
                          <a:ea typeface="Calibri"/>
                          <a:cs typeface="Times New Roman"/>
                        </a:rPr>
                        <a:t>LIDAR TRANSMITTER</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18168">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Ce:LiCAF laser energy</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0.1-0.6 mJ/pulse 500 Hz each</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dirty="0">
                          <a:solidFill>
                            <a:srgbClr val="1F497D"/>
                          </a:solidFill>
                          <a:effectLst/>
                          <a:latin typeface="Calibri"/>
                          <a:ea typeface="Calibri"/>
                          <a:cs typeface="Times New Roman"/>
                        </a:rPr>
                        <a:t>Wavelength tuning range</a:t>
                      </a:r>
                      <a:endParaRPr lang="en-US" sz="1100" dirty="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285-310 nm</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dirty="0">
                          <a:solidFill>
                            <a:srgbClr val="1F497D"/>
                          </a:solidFill>
                          <a:effectLst/>
                          <a:latin typeface="Calibri"/>
                          <a:ea typeface="Calibri"/>
                          <a:cs typeface="Times New Roman"/>
                        </a:rPr>
                        <a:t>Typical ozone wavelengths</a:t>
                      </a:r>
                      <a:endParaRPr lang="en-US" sz="1100" dirty="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285.7 and 291.4 nm</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Laser line width</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0.2 nm</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Laser beam diameter, divergence</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 0.8 cm, 0.13 mrad</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Transmitted green, divergence</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1F497D"/>
                          </a:solidFill>
                          <a:effectLst/>
                          <a:latin typeface="Calibri"/>
                          <a:ea typeface="Calibri"/>
                          <a:cs typeface="Times New Roman"/>
                        </a:rPr>
                        <a:t>4 mJ/pulse, 527 nm (max); 0.85 mrad</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gridSpan="2">
                  <a:txBody>
                    <a:bodyPr/>
                    <a:lstStyle/>
                    <a:p>
                      <a:pPr marL="0" marR="0" algn="ctr">
                        <a:lnSpc>
                          <a:spcPct val="115000"/>
                        </a:lnSpc>
                        <a:spcBef>
                          <a:spcPts val="0"/>
                        </a:spcBef>
                        <a:spcAft>
                          <a:spcPts val="0"/>
                        </a:spcAft>
                      </a:pPr>
                      <a:r>
                        <a:rPr lang="en-US" sz="1100" b="1" dirty="0">
                          <a:solidFill>
                            <a:srgbClr val="4F6228"/>
                          </a:solidFill>
                          <a:effectLst/>
                          <a:latin typeface="Calibri"/>
                          <a:ea typeface="Calibri"/>
                          <a:cs typeface="Times New Roman"/>
                        </a:rPr>
                        <a:t>LIDAR RECEIVER</a:t>
                      </a:r>
                      <a:endParaRPr lang="en-US" sz="1100" dirty="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18168">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Near Field Telescope</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40 cm dia. Newtonian (62% efficiency)</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Fused silica optical fiber</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1 mm dia., NA=0.28</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Field of view</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1.4 mrad</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UV channel, λ</a:t>
                      </a:r>
                      <a:r>
                        <a:rPr lang="en-US" sz="1100" baseline="-25000">
                          <a:solidFill>
                            <a:srgbClr val="4F6228"/>
                          </a:solidFill>
                          <a:effectLst/>
                          <a:latin typeface="Calibri"/>
                          <a:ea typeface="Calibri"/>
                          <a:cs typeface="Times New Roman"/>
                        </a:rPr>
                        <a:t>c</a:t>
                      </a:r>
                      <a:r>
                        <a:rPr lang="en-US" sz="1100">
                          <a:solidFill>
                            <a:srgbClr val="4F6228"/>
                          </a:solidFill>
                          <a:effectLst/>
                          <a:latin typeface="Calibri"/>
                          <a:ea typeface="Calibri"/>
                          <a:cs typeface="Times New Roman"/>
                        </a:rPr>
                        <a:t> 285-300 nm, T = 60%</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PMT – analog + photon counting</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Green channel , λ</a:t>
                      </a:r>
                      <a:r>
                        <a:rPr lang="en-US" sz="1100" baseline="-25000">
                          <a:solidFill>
                            <a:srgbClr val="4F6228"/>
                          </a:solidFill>
                          <a:effectLst/>
                          <a:latin typeface="Calibri"/>
                          <a:ea typeface="Calibri"/>
                          <a:cs typeface="Times New Roman"/>
                        </a:rPr>
                        <a:t>c</a:t>
                      </a:r>
                      <a:r>
                        <a:rPr lang="en-US" sz="1100">
                          <a:solidFill>
                            <a:srgbClr val="4F6228"/>
                          </a:solidFill>
                          <a:effectLst/>
                          <a:latin typeface="Calibri"/>
                          <a:ea typeface="Calibri"/>
                          <a:cs typeface="Times New Roman"/>
                        </a:rPr>
                        <a:t> 527 nm, ∆λ = 0.3 nm, T = 43%</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PMT – analog</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Very near field telescope</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4F6228"/>
                          </a:solidFill>
                          <a:effectLst/>
                          <a:latin typeface="Calibri"/>
                          <a:ea typeface="Calibri"/>
                          <a:cs typeface="Times New Roman"/>
                        </a:rPr>
                        <a:t>30 cm dia. Newtonian </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168">
                <a:tc gridSpan="2">
                  <a:txBody>
                    <a:bodyPr/>
                    <a:lstStyle/>
                    <a:p>
                      <a:pPr marL="0" marR="0" algn="ctr">
                        <a:lnSpc>
                          <a:spcPct val="115000"/>
                        </a:lnSpc>
                        <a:spcBef>
                          <a:spcPts val="0"/>
                        </a:spcBef>
                        <a:spcAft>
                          <a:spcPts val="0"/>
                        </a:spcAft>
                      </a:pPr>
                      <a:r>
                        <a:rPr lang="en-US" sz="1100" b="1">
                          <a:solidFill>
                            <a:srgbClr val="C0504D"/>
                          </a:solidFill>
                          <a:effectLst/>
                          <a:latin typeface="Calibri"/>
                          <a:ea typeface="Calibri"/>
                          <a:cs typeface="Times New Roman"/>
                        </a:rPr>
                        <a:t>POWER REQUIREMENTS</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436336">
                <a:tc>
                  <a:txBody>
                    <a:bodyPr/>
                    <a:lstStyle/>
                    <a:p>
                      <a:pPr marL="0" marR="0" algn="l">
                        <a:lnSpc>
                          <a:spcPct val="115000"/>
                        </a:lnSpc>
                        <a:spcBef>
                          <a:spcPts val="0"/>
                        </a:spcBef>
                        <a:spcAft>
                          <a:spcPts val="0"/>
                        </a:spcAft>
                      </a:pPr>
                      <a:r>
                        <a:rPr lang="en-US" sz="1100">
                          <a:solidFill>
                            <a:srgbClr val="C0504D"/>
                          </a:solidFill>
                          <a:effectLst/>
                          <a:latin typeface="Calibri"/>
                          <a:ea typeface="Calibri"/>
                          <a:cs typeface="Times New Roman"/>
                        </a:rPr>
                        <a:t>Laser + control system </a:t>
                      </a:r>
                      <a:endParaRPr lang="en-US" sz="1100">
                        <a:effectLst/>
                        <a:latin typeface="Calibri"/>
                        <a:ea typeface="Calibri"/>
                        <a:cs typeface="Times New Roman"/>
                      </a:endParaRPr>
                    </a:p>
                    <a:p>
                      <a:pPr marL="0" marR="0" algn="l">
                        <a:lnSpc>
                          <a:spcPct val="115000"/>
                        </a:lnSpc>
                        <a:spcBef>
                          <a:spcPts val="0"/>
                        </a:spcBef>
                        <a:spcAft>
                          <a:spcPts val="0"/>
                        </a:spcAft>
                      </a:pPr>
                      <a:r>
                        <a:rPr lang="en-US" sz="1100">
                          <a:solidFill>
                            <a:srgbClr val="C0504D"/>
                          </a:solidFill>
                          <a:effectLst/>
                          <a:latin typeface="Calibri"/>
                          <a:ea typeface="Calibri"/>
                          <a:cs typeface="Times New Roman"/>
                        </a:rPr>
                        <a:t>Chiller</a:t>
                      </a:r>
                      <a:endParaRPr lang="en-US" sz="110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C0504D"/>
                          </a:solidFill>
                          <a:effectLst/>
                          <a:latin typeface="Calibri"/>
                          <a:ea typeface="Calibri"/>
                          <a:cs typeface="Times New Roman"/>
                        </a:rPr>
                        <a:t>1 KW</a:t>
                      </a:r>
                      <a:endParaRPr lang="en-US" sz="1100" dirty="0">
                        <a:effectLst/>
                        <a:latin typeface="Calibri"/>
                        <a:ea typeface="Calibri"/>
                        <a:cs typeface="Times New Roman"/>
                      </a:endParaRPr>
                    </a:p>
                    <a:p>
                      <a:pPr marL="0" marR="0" algn="l">
                        <a:lnSpc>
                          <a:spcPct val="115000"/>
                        </a:lnSpc>
                        <a:spcBef>
                          <a:spcPts val="0"/>
                        </a:spcBef>
                        <a:spcAft>
                          <a:spcPts val="0"/>
                        </a:spcAft>
                      </a:pPr>
                      <a:r>
                        <a:rPr lang="en-US" sz="1100" dirty="0">
                          <a:solidFill>
                            <a:srgbClr val="C0504D"/>
                          </a:solidFill>
                          <a:effectLst/>
                          <a:latin typeface="Calibri"/>
                          <a:ea typeface="Calibri"/>
                          <a:cs typeface="Times New Roman"/>
                        </a:rPr>
                        <a:t>1 KW</a:t>
                      </a:r>
                      <a:endParaRPr lang="en-US" sz="1100" dirty="0">
                        <a:effectLst/>
                        <a:latin typeface="Calibri"/>
                        <a:ea typeface="Calibri"/>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mtClean="0"/>
              <a:t>Lidar System Mobility</a:t>
            </a:r>
          </a:p>
        </p:txBody>
      </p:sp>
      <p:pic>
        <p:nvPicPr>
          <p:cNvPr id="23555" name="Content Placeholder 3" descr="C:\Users\rdeyoung\Documents\SESI stuff\SESI ozone laser\Photos\TrailerSide (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600200"/>
            <a:ext cx="4052888" cy="2917825"/>
          </a:xfrm>
        </p:spPr>
      </p:pic>
      <p:pic>
        <p:nvPicPr>
          <p:cNvPr id="23556" name="Picture 2" descr="C:\Users\rdeyoung\Documents\SESI ozone laser\Photos\Lidar in trai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14478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C:\Users\rdeyoung\Documents\SESI ozone laser\Photos\First lidar in trai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624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p:cNvSpPr txBox="1">
            <a:spLocks noChangeArrowheads="1"/>
          </p:cNvSpPr>
          <p:nvPr/>
        </p:nvSpPr>
        <p:spPr bwMode="auto">
          <a:xfrm>
            <a:off x="533400" y="4648200"/>
            <a:ext cx="533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t>The system has been configured to enable mobile operation from an environmentally controlled trailer, which is towed to sites equipped with power. </a:t>
            </a:r>
          </a:p>
          <a:p>
            <a:pPr eaLnBrk="1" hangingPunct="1">
              <a:spcBef>
                <a:spcPct val="0"/>
              </a:spcBef>
            </a:pPr>
            <a:r>
              <a:rPr lang="en-US" altLang="en-US" sz="1800"/>
              <a:t>This mobility will allow the system to be set up at remote sites to support major air quality field campaigns.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840" y="4343400"/>
            <a:ext cx="1686160" cy="2391109"/>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4191000" y="496258"/>
            <a:ext cx="4800600" cy="60946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 y="762000"/>
            <a:ext cx="3886200" cy="2933334"/>
          </a:xfrm>
          <a:prstGeom prst="rect">
            <a:avLst/>
          </a:prstGeom>
        </p:spPr>
      </p:pic>
      <p:cxnSp>
        <p:nvCxnSpPr>
          <p:cNvPr id="4" name="Straight Arrow Connector 3"/>
          <p:cNvCxnSpPr/>
          <p:nvPr/>
        </p:nvCxnSpPr>
        <p:spPr>
          <a:xfrm>
            <a:off x="3124200" y="1676400"/>
            <a:ext cx="3467100" cy="1447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rtlCol="0">
            <a:normAutofit fontScale="90000"/>
          </a:bodyPr>
          <a:lstStyle/>
          <a:p>
            <a:pPr eaLnBrk="1" fontAlgn="auto" hangingPunct="1">
              <a:spcAft>
                <a:spcPts val="0"/>
              </a:spcAft>
              <a:defRPr/>
            </a:pPr>
            <a:r>
              <a:rPr lang="en-US" sz="4000" dirty="0" smtClean="0"/>
              <a:t>Science Investigations Addressed by the Langley Mobile Ozone Lidar </a:t>
            </a:r>
            <a:endParaRPr lang="en-US" dirty="0" smtClean="0"/>
          </a:p>
        </p:txBody>
      </p:sp>
      <p:sp>
        <p:nvSpPr>
          <p:cNvPr id="3" name="Content Placeholder 2"/>
          <p:cNvSpPr>
            <a:spLocks noGrp="1"/>
          </p:cNvSpPr>
          <p:nvPr>
            <p:ph idx="1"/>
          </p:nvPr>
        </p:nvSpPr>
        <p:spPr>
          <a:xfrm>
            <a:off x="381000" y="1600200"/>
            <a:ext cx="8229600" cy="4525963"/>
          </a:xfrm>
        </p:spPr>
        <p:txBody>
          <a:bodyPr rtlCol="0">
            <a:noAutofit/>
          </a:bodyPr>
          <a:lstStyle/>
          <a:p>
            <a:pPr eaLnBrk="1" fontAlgn="auto" hangingPunct="1">
              <a:spcAft>
                <a:spcPts val="0"/>
              </a:spcAft>
              <a:buFont typeface="Arial" panose="020B0604020202020204" pitchFamily="34" charset="0"/>
              <a:buChar char="•"/>
              <a:defRPr/>
            </a:pPr>
            <a:r>
              <a:rPr lang="en-US" sz="1600" dirty="0" smtClean="0"/>
              <a:t>Provide high </a:t>
            </a:r>
            <a:r>
              <a:rPr lang="en-US" sz="1600" dirty="0" err="1" smtClean="0"/>
              <a:t>spatio</a:t>
            </a:r>
            <a:r>
              <a:rPr lang="en-US" sz="1600" dirty="0" smtClean="0"/>
              <a:t>-temporal profiles of Planetary Boundary Layer (PBL) and Free Troposphere (FT) ozone and aerosols to study the atmospheric structure that GEO-CAPE will observe and assess the fidelity with which a geo instrument can measure that structure. </a:t>
            </a:r>
          </a:p>
          <a:p>
            <a:pPr eaLnBrk="1" fontAlgn="auto" hangingPunct="1">
              <a:spcAft>
                <a:spcPts val="0"/>
              </a:spcAft>
              <a:buFont typeface="Arial" panose="020B0604020202020204" pitchFamily="34" charset="0"/>
              <a:buChar char="•"/>
              <a:defRPr/>
            </a:pPr>
            <a:endParaRPr lang="en-US" sz="1600" dirty="0" smtClean="0"/>
          </a:p>
          <a:p>
            <a:pPr eaLnBrk="1" fontAlgn="auto" hangingPunct="1">
              <a:spcAft>
                <a:spcPts val="0"/>
              </a:spcAft>
              <a:buFont typeface="Arial" panose="020B0604020202020204" pitchFamily="34" charset="0"/>
              <a:buChar char="•"/>
              <a:defRPr/>
            </a:pPr>
            <a:r>
              <a:rPr lang="en-US" sz="1600" dirty="0" smtClean="0"/>
              <a:t>Discover new structures and processes at the PBL/FT boundary, especially in the diurnal variation of that interface. </a:t>
            </a:r>
          </a:p>
          <a:p>
            <a:pPr eaLnBrk="1" fontAlgn="auto" hangingPunct="1">
              <a:spcAft>
                <a:spcPts val="0"/>
              </a:spcAft>
              <a:buFont typeface="Arial" panose="020B0604020202020204" pitchFamily="34" charset="0"/>
              <a:buChar char="•"/>
              <a:defRPr/>
            </a:pPr>
            <a:endParaRPr lang="en-US" sz="1600" dirty="0" smtClean="0"/>
          </a:p>
          <a:p>
            <a:pPr eaLnBrk="1" fontAlgn="auto" hangingPunct="1">
              <a:spcAft>
                <a:spcPts val="0"/>
              </a:spcAft>
              <a:buFont typeface="Arial" panose="020B0604020202020204" pitchFamily="34" charset="0"/>
              <a:buChar char="•"/>
              <a:defRPr/>
            </a:pPr>
            <a:r>
              <a:rPr lang="en-US" sz="1600" dirty="0" smtClean="0"/>
              <a:t>Help improve air-quality forecast models. </a:t>
            </a:r>
            <a:r>
              <a:rPr lang="en-US" sz="1600" dirty="0"/>
              <a:t>Field an ozone lidar that would be suitable to populate a network to address the needs of NASA/EPA/NOAA air-quality scientists and managers who increasingly express a desire for ozone profiles.</a:t>
            </a:r>
          </a:p>
          <a:p>
            <a:pPr marL="0" indent="0" eaLnBrk="1" fontAlgn="auto" hangingPunct="1">
              <a:spcAft>
                <a:spcPts val="0"/>
              </a:spcAft>
              <a:buFont typeface="Arial" charset="0"/>
              <a:buNone/>
              <a:defRPr/>
            </a:pPr>
            <a:endParaRPr lang="en-US" sz="1600" dirty="0" smtClean="0"/>
          </a:p>
          <a:p>
            <a:pPr eaLnBrk="1" fontAlgn="auto" hangingPunct="1">
              <a:spcAft>
                <a:spcPts val="0"/>
              </a:spcAft>
              <a:buFont typeface="Arial" panose="020B0604020202020204" pitchFamily="34" charset="0"/>
              <a:buChar char="•"/>
              <a:defRPr/>
            </a:pPr>
            <a:r>
              <a:rPr lang="en-US" sz="1600" dirty="0" smtClean="0"/>
              <a:t>Participate in Denver DISCOVER AQ campaign July 2014. </a:t>
            </a:r>
          </a:p>
          <a:p>
            <a:pPr eaLnBrk="1" fontAlgn="auto" hangingPunct="1">
              <a:spcAft>
                <a:spcPts val="0"/>
              </a:spcAft>
              <a:buFont typeface="Arial" panose="020B0604020202020204" pitchFamily="34" charset="0"/>
              <a:buChar char="•"/>
              <a:defRPr/>
            </a:pPr>
            <a:endParaRPr lang="en-US" sz="1600" dirty="0" smtClean="0"/>
          </a:p>
          <a:p>
            <a:pPr eaLnBrk="1" fontAlgn="auto" hangingPunct="1">
              <a:spcAft>
                <a:spcPts val="0"/>
              </a:spcAft>
              <a:buFont typeface="Arial" panose="020B0604020202020204" pitchFamily="34" charset="0"/>
              <a:buChar char="•"/>
              <a:defRPr/>
            </a:pPr>
            <a:r>
              <a:rPr lang="en-US" sz="1600" dirty="0" smtClean="0"/>
              <a:t>Improve understanding of ozone and aerosols aloft and surface ozone and PM values. Advance our understanding of processes controlling regional background atmospheric composition and their effect on surface air quality to prepare for the GEO-CAPE era. </a:t>
            </a:r>
          </a:p>
          <a:p>
            <a:pPr eaLnBrk="1" fontAlgn="auto" hangingPunct="1">
              <a:spcAft>
                <a:spcPts val="0"/>
              </a:spcAft>
              <a:buFont typeface="Arial" panose="020B0604020202020204" pitchFamily="34" charset="0"/>
              <a:buChar char="•"/>
              <a:defRPr/>
            </a:pPr>
            <a:endParaRPr lang="en-US" sz="1600" dirty="0" smtClean="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2, 2014</a:t>
            </a:r>
            <a:endParaRPr lang="en-US" dirty="0"/>
          </a:p>
        </p:txBody>
      </p:sp>
      <p:sp>
        <p:nvSpPr>
          <p:cNvPr id="6" name="Rectangle 5"/>
          <p:cNvSpPr/>
          <p:nvPr/>
        </p:nvSpPr>
        <p:spPr>
          <a:xfrm>
            <a:off x="5715000" y="2971800"/>
            <a:ext cx="2971800" cy="923330"/>
          </a:xfrm>
          <a:prstGeom prst="rect">
            <a:avLst/>
          </a:prstGeom>
        </p:spPr>
        <p:txBody>
          <a:bodyPr wrap="square">
            <a:spAutoFit/>
          </a:bodyPr>
          <a:lstStyle/>
          <a:p>
            <a:r>
              <a:rPr lang="en-US" dirty="0"/>
              <a:t>Denver, CO sounding of temperature and relative humidity at 12Z 2 </a:t>
            </a:r>
            <a:r>
              <a:rPr lang="en-US" dirty="0" smtClean="0"/>
              <a:t>Aug</a:t>
            </a:r>
            <a:r>
              <a:rPr lang="en-US" baseline="30000" dirty="0" smtClean="0"/>
              <a:t>1</a:t>
            </a:r>
            <a:endParaRPr lang="en-US" dirty="0"/>
          </a:p>
        </p:txBody>
      </p:sp>
      <p:graphicFrame>
        <p:nvGraphicFramePr>
          <p:cNvPr id="7" name="Chart 6"/>
          <p:cNvGraphicFramePr/>
          <p:nvPr>
            <p:extLst>
              <p:ext uri="{D42A27DB-BD31-4B8C-83A1-F6EECF244321}">
                <p14:modId xmlns:p14="http://schemas.microsoft.com/office/powerpoint/2010/main" val="2624991673"/>
              </p:ext>
            </p:extLst>
          </p:nvPr>
        </p:nvGraphicFramePr>
        <p:xfrm>
          <a:off x="838200" y="1752600"/>
          <a:ext cx="479552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990600" y="5943600"/>
            <a:ext cx="6072496" cy="246221"/>
          </a:xfrm>
          <a:prstGeom prst="rect">
            <a:avLst/>
          </a:prstGeom>
          <a:noFill/>
        </p:spPr>
        <p:txBody>
          <a:bodyPr wrap="none" rtlCol="0">
            <a:spAutoFit/>
          </a:bodyPr>
          <a:lstStyle/>
          <a:p>
            <a:r>
              <a:rPr lang="en-US" sz="1000" baseline="30000" dirty="0" smtClean="0"/>
              <a:t>1</a:t>
            </a:r>
            <a:r>
              <a:rPr lang="en-US" sz="1000" dirty="0" smtClean="0"/>
              <a:t> University of Wyoming, Department of Atmospheric Science, http://weather.uwyo.edu/upperair/sounding.html</a:t>
            </a:r>
            <a:endParaRPr lang="en-US" sz="1000" dirty="0"/>
          </a:p>
        </p:txBody>
      </p:sp>
    </p:spTree>
    <p:extLst>
      <p:ext uri="{BB962C8B-B14F-4D97-AF65-F5344CB8AC3E}">
        <p14:creationId xmlns:p14="http://schemas.microsoft.com/office/powerpoint/2010/main" val="66409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en-US" dirty="0" smtClean="0"/>
          </a:p>
        </p:txBody>
      </p:sp>
      <p:pic>
        <p:nvPicPr>
          <p:cNvPr id="33795" name="Picture 2" descr="C:\Users\rdeyoung\AppData\Local\Microsoft\Windows\Temporary Internet Files\Content.Outlook\9RN0PH8L\Nov 14 2013 - Curtain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1628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C:\Users\rdeyoung\AppData\Local\Microsoft\Windows\Temporary Internet Files\Content.Outlook\9RN0PH8L\Nov 14 2013 Ozonezonde - Temp Humid O3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79925"/>
            <a:ext cx="31242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6"/>
          <p:cNvSpPr txBox="1">
            <a:spLocks noChangeArrowheads="1"/>
          </p:cNvSpPr>
          <p:nvPr/>
        </p:nvSpPr>
        <p:spPr bwMode="auto">
          <a:xfrm>
            <a:off x="1447800" y="4991100"/>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337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19600"/>
            <a:ext cx="3317875" cy="237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9" name="TextBox 1"/>
          <p:cNvSpPr txBox="1">
            <a:spLocks noChangeArrowheads="1"/>
          </p:cNvSpPr>
          <p:nvPr/>
        </p:nvSpPr>
        <p:spPr bwMode="auto">
          <a:xfrm>
            <a:off x="657225" y="79375"/>
            <a:ext cx="800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t>Hampton Roads Ozone profile: Example of Extended Range with Low Ozone and Little Transport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52400"/>
            <a:ext cx="8229600" cy="990600"/>
          </a:xfrm>
        </p:spPr>
        <p:txBody>
          <a:bodyPr/>
          <a:lstStyle/>
          <a:p>
            <a:pPr eaLnBrk="1" hangingPunct="1"/>
            <a:r>
              <a:rPr lang="en-US" altLang="en-US" sz="2800" smtClean="0"/>
              <a:t>Hampton Roads Ozone Profile: Example of Low Ozone Generation with Little Transport</a:t>
            </a:r>
          </a:p>
        </p:txBody>
      </p:sp>
      <p:graphicFrame>
        <p:nvGraphicFramePr>
          <p:cNvPr id="32771" name="Object 3"/>
          <p:cNvGraphicFramePr>
            <a:graphicFrameLocks noChangeAspect="1"/>
          </p:cNvGraphicFramePr>
          <p:nvPr/>
        </p:nvGraphicFramePr>
        <p:xfrm>
          <a:off x="533400" y="1192213"/>
          <a:ext cx="8001000" cy="5638800"/>
        </p:xfrm>
        <a:graphic>
          <a:graphicData uri="http://schemas.openxmlformats.org/presentationml/2006/ole">
            <mc:AlternateContent xmlns:mc="http://schemas.openxmlformats.org/markup-compatibility/2006">
              <mc:Choice xmlns:v="urn:schemas-microsoft-com:vml" Requires="v">
                <p:oleObj spid="_x0000_s32803" name="Presentation" r:id="rId4" imgW="2572534" imgH="1927686" progId="PowerPoint.Show.8">
                  <p:embed/>
                </p:oleObj>
              </mc:Choice>
              <mc:Fallback>
                <p:oleObj name="Presentation" r:id="rId4" imgW="2572534" imgH="1927686" progId="PowerPoint.Show.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192213"/>
                        <a:ext cx="8001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sz="2800" smtClean="0"/>
              <a:t>Hampton Roads Ozone Profile: Example of Ozone Transport and Local Ozone Generation</a:t>
            </a:r>
          </a:p>
        </p:txBody>
      </p:sp>
      <p:graphicFrame>
        <p:nvGraphicFramePr>
          <p:cNvPr id="31747" name="Object 3"/>
          <p:cNvGraphicFramePr>
            <a:graphicFrameLocks noChangeAspect="1"/>
          </p:cNvGraphicFramePr>
          <p:nvPr/>
        </p:nvGraphicFramePr>
        <p:xfrm>
          <a:off x="609600" y="1219200"/>
          <a:ext cx="7543800" cy="5257800"/>
        </p:xfrm>
        <a:graphic>
          <a:graphicData uri="http://schemas.openxmlformats.org/presentationml/2006/ole">
            <mc:AlternateContent xmlns:mc="http://schemas.openxmlformats.org/markup-compatibility/2006">
              <mc:Choice xmlns:v="urn:schemas-microsoft-com:vml" Requires="v">
                <p:oleObj spid="_x0000_s31779" name="Presentation" r:id="rId4" imgW="4570388" imgH="3427437" progId="PowerPoint.Show.8">
                  <p:embed/>
                </p:oleObj>
              </mc:Choice>
              <mc:Fallback>
                <p:oleObj name="Presentation" r:id="rId4" imgW="4570388" imgH="3427437" progId="PowerPoint.Show.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19200"/>
                        <a:ext cx="754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700"/>
            <a:ext cx="9142413" cy="646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Rectangle 2"/>
          <p:cNvSpPr>
            <a:spLocks noGrp="1" noChangeArrowheads="1"/>
          </p:cNvSpPr>
          <p:nvPr>
            <p:ph type="title"/>
          </p:nvPr>
        </p:nvSpPr>
        <p:spPr>
          <a:xfrm>
            <a:off x="457200" y="44450"/>
            <a:ext cx="8229600" cy="708025"/>
          </a:xfrm>
        </p:spPr>
        <p:txBody>
          <a:bodyPr tIns="28799"/>
          <a:lstStyle/>
          <a:p>
            <a:pPr eaLnBrk="1">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pPr>
            <a:r>
              <a:rPr lang="en-US" altLang="en-US" sz="3300" smtClean="0">
                <a:latin typeface="Calibri" pitchFamily="34" charset="0"/>
              </a:rPr>
              <a:t>Ozone Profile Extraction Routine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1066800"/>
            <a:ext cx="7490129" cy="5562600"/>
          </a:xfrm>
          <a:prstGeom prst="rect">
            <a:avLst/>
          </a:prstGeom>
        </p:spPr>
      </p:pic>
      <p:sp>
        <p:nvSpPr>
          <p:cNvPr id="2" name="Title 1"/>
          <p:cNvSpPr>
            <a:spLocks noGrp="1"/>
          </p:cNvSpPr>
          <p:nvPr>
            <p:ph type="ctrTitle"/>
          </p:nvPr>
        </p:nvSpPr>
        <p:spPr>
          <a:xfrm>
            <a:off x="1066800" y="139974"/>
            <a:ext cx="6858000" cy="685801"/>
          </a:xfrm>
        </p:spPr>
        <p:txBody>
          <a:bodyPr>
            <a:normAutofit/>
          </a:bodyPr>
          <a:lstStyle/>
          <a:p>
            <a:r>
              <a:rPr lang="en-US" sz="3300" dirty="0"/>
              <a:t>Colorado Population Density</a:t>
            </a:r>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rotWithShape="1">
          <a:blip r:embed="rId3"/>
          <a:srcRect t="4446" b="8652"/>
          <a:stretch/>
        </p:blipFill>
        <p:spPr>
          <a:xfrm>
            <a:off x="7007749" y="5181600"/>
            <a:ext cx="1884460" cy="1165860"/>
          </a:xfrm>
          <a:prstGeom prst="rect">
            <a:avLst/>
          </a:prstGeom>
        </p:spPr>
      </p:pic>
    </p:spTree>
    <p:extLst>
      <p:ext uri="{BB962C8B-B14F-4D97-AF65-F5344CB8AC3E}">
        <p14:creationId xmlns:p14="http://schemas.microsoft.com/office/powerpoint/2010/main" val="89159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LMOL Location at Table Mountain, Golden, CO</a:t>
            </a:r>
            <a:endParaRPr lang="en-US" sz="3200" dirty="0"/>
          </a:p>
        </p:txBody>
      </p:sp>
      <p:pic>
        <p:nvPicPr>
          <p:cNvPr id="4" name="Content Placeholder 3"/>
          <p:cNvPicPr>
            <a:picLocks noGrp="1" noChangeAspect="1"/>
          </p:cNvPicPr>
          <p:nvPr>
            <p:ph idx="1"/>
          </p:nvPr>
        </p:nvPicPr>
        <p:blipFill>
          <a:blip r:embed="rId2"/>
          <a:stretch>
            <a:fillRect/>
          </a:stretch>
        </p:blipFill>
        <p:spPr>
          <a:xfrm>
            <a:off x="685800" y="1752600"/>
            <a:ext cx="7315200" cy="4114800"/>
          </a:xfrm>
          <a:prstGeom prst="rect">
            <a:avLst/>
          </a:prstGeom>
        </p:spPr>
      </p:pic>
    </p:spTree>
    <p:extLst>
      <p:ext uri="{BB962C8B-B14F-4D97-AF65-F5344CB8AC3E}">
        <p14:creationId xmlns:p14="http://schemas.microsoft.com/office/powerpoint/2010/main" val="1628142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1"/>
            <a:ext cx="8153400" cy="761999"/>
          </a:xfrm>
        </p:spPr>
        <p:txBody>
          <a:bodyPr/>
          <a:lstStyle/>
          <a:p>
            <a:r>
              <a:rPr lang="en-US" sz="2800" dirty="0" smtClean="0"/>
              <a:t>Denver Brown Cloud from Table Mountain, Golden, CO</a:t>
            </a:r>
            <a:endParaRPr lang="en-US" sz="2800"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990600"/>
            <a:ext cx="8229600" cy="5638800"/>
          </a:xfrm>
          <a:prstGeom prst="rect">
            <a:avLst/>
          </a:prstGeom>
        </p:spPr>
      </p:pic>
      <p:sp>
        <p:nvSpPr>
          <p:cNvPr id="6" name="Action Button: Movie 5">
            <a:hlinkClick r:id="rId3" action="ppaction://hlinkfile" highlightClick="1"/>
          </p:cNvPr>
          <p:cNvSpPr/>
          <p:nvPr/>
        </p:nvSpPr>
        <p:spPr>
          <a:xfrm>
            <a:off x="7620000" y="6172200"/>
            <a:ext cx="914400" cy="3810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0564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438400"/>
            <a:ext cx="8229600" cy="1143000"/>
          </a:xfrm>
        </p:spPr>
        <p:txBody>
          <a:bodyPr/>
          <a:lstStyle/>
          <a:p>
            <a:r>
              <a:rPr lang="en-US" altLang="en-US" sz="5400" smtClean="0"/>
              <a:t>Lidar System </a:t>
            </a:r>
            <a:br>
              <a:rPr lang="en-US" altLang="en-US" sz="5400" smtClean="0"/>
            </a:br>
            <a:r>
              <a:rPr lang="en-US" altLang="en-US" sz="5400" smtClean="0"/>
              <a:t>Characteristics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
            <a:ext cx="8534400" cy="1470025"/>
          </a:xfrm>
        </p:spPr>
        <p:txBody>
          <a:bodyPr/>
          <a:lstStyle/>
          <a:p>
            <a:r>
              <a:rPr lang="en-US" sz="3600" dirty="0" smtClean="0"/>
              <a:t>LMOL at South Table Mountain, Golden, CO</a:t>
            </a:r>
            <a:endParaRPr lang="en-US" sz="3600"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95400"/>
            <a:ext cx="8229600" cy="5486400"/>
          </a:xfrm>
          <a:prstGeom prst="rect">
            <a:avLst/>
          </a:prstGeom>
        </p:spPr>
      </p:pic>
    </p:spTree>
    <p:extLst>
      <p:ext uri="{BB962C8B-B14F-4D97-AF65-F5344CB8AC3E}">
        <p14:creationId xmlns:p14="http://schemas.microsoft.com/office/powerpoint/2010/main" val="3591407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p:txBody>
          <a:bodyPr/>
          <a:lstStyle/>
          <a:p>
            <a:endParaRPr lang="en-US" altLang="en-US" smtClean="0"/>
          </a:p>
        </p:txBody>
      </p:sp>
      <p:sp>
        <p:nvSpPr>
          <p:cNvPr id="3" name="Subtitle 2"/>
          <p:cNvSpPr>
            <a:spLocks noGrp="1"/>
          </p:cNvSpPr>
          <p:nvPr>
            <p:ph type="subTitle" idx="1"/>
          </p:nvPr>
        </p:nvSpPr>
        <p:spPr/>
        <p:txBody>
          <a:bodyPr/>
          <a:lstStyle/>
          <a:p>
            <a:pPr>
              <a:buFont typeface="Arial" panose="020B0604020202020204" pitchFamily="34" charset="0"/>
              <a:buNone/>
              <a:defRPr/>
            </a:pPr>
            <a:endParaRPr lang="en-US"/>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 y="762000"/>
            <a:ext cx="894397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p:cNvSpPr txBox="1">
            <a:spLocks noChangeArrowheads="1"/>
          </p:cNvSpPr>
          <p:nvPr/>
        </p:nvSpPr>
        <p:spPr bwMode="auto">
          <a:xfrm>
            <a:off x="1371600" y="6985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dirty="0"/>
              <a:t>Langley Mobile Ozone Lidar Schematic</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09600" y="2362200"/>
            <a:ext cx="8226425" cy="1143000"/>
          </a:xfrm>
        </p:spPr>
        <p:txBody>
          <a:bodyPr/>
          <a:lstStyle/>
          <a:p>
            <a:pPr eaLnBrk="1"/>
            <a:r>
              <a:rPr lang="en-US" altLang="en-US" sz="5400" dirty="0" smtClean="0">
                <a:latin typeface="Calibri" pitchFamily="34" charset="0"/>
              </a:rPr>
              <a:t>Atmospheric Ozone Results </a:t>
            </a:r>
            <a:br>
              <a:rPr lang="en-US" altLang="en-US" sz="5400" dirty="0" smtClean="0">
                <a:latin typeface="Calibri" pitchFamily="34" charset="0"/>
              </a:rPr>
            </a:br>
            <a:r>
              <a:rPr lang="en-US" altLang="en-US" sz="5400" dirty="0" smtClean="0">
                <a:latin typeface="Calibri" pitchFamily="34" charset="0"/>
              </a:rPr>
              <a:t> </a:t>
            </a:r>
            <a:br>
              <a:rPr lang="en-US" altLang="en-US" sz="5400" dirty="0" smtClean="0">
                <a:latin typeface="Calibri" pitchFamily="34" charset="0"/>
              </a:rPr>
            </a:br>
            <a:r>
              <a:rPr lang="en-US" altLang="en-US" sz="3600" dirty="0" smtClean="0">
                <a:latin typeface="Calibri" pitchFamily="34" charset="0"/>
              </a:rPr>
              <a:t>Boulder Atmospheric Observatory, Erie, CO </a:t>
            </a:r>
            <a:br>
              <a:rPr lang="en-US" altLang="en-US" sz="3600" dirty="0" smtClean="0">
                <a:latin typeface="Calibri" pitchFamily="34" charset="0"/>
              </a:rPr>
            </a:br>
            <a:r>
              <a:rPr lang="en-US" altLang="en-US" sz="3600" dirty="0" smtClean="0">
                <a:latin typeface="Calibri" pitchFamily="34" charset="0"/>
              </a:rPr>
              <a:t/>
            </a:r>
            <a:br>
              <a:rPr lang="en-US" altLang="en-US" sz="3600" dirty="0" smtClean="0">
                <a:latin typeface="Calibri" pitchFamily="34" charset="0"/>
              </a:rPr>
            </a:br>
            <a:r>
              <a:rPr lang="en-US" altLang="en-US" sz="3600" dirty="0" smtClean="0">
                <a:latin typeface="Calibri" pitchFamily="34" charset="0"/>
              </a:rPr>
              <a:t>and</a:t>
            </a:r>
            <a:br>
              <a:rPr lang="en-US" altLang="en-US" sz="3600" dirty="0" smtClean="0">
                <a:latin typeface="Calibri" pitchFamily="34" charset="0"/>
              </a:rPr>
            </a:br>
            <a:r>
              <a:rPr lang="en-US" altLang="en-US" sz="3600" dirty="0" smtClean="0">
                <a:latin typeface="Calibri" pitchFamily="34" charset="0"/>
              </a:rPr>
              <a:t> </a:t>
            </a:r>
            <a:br>
              <a:rPr lang="en-US" altLang="en-US" sz="3600" dirty="0" smtClean="0">
                <a:latin typeface="Calibri" pitchFamily="34" charset="0"/>
              </a:rPr>
            </a:br>
            <a:r>
              <a:rPr lang="en-US" altLang="en-US" sz="3600" dirty="0" smtClean="0">
                <a:latin typeface="Calibri" pitchFamily="34" charset="0"/>
              </a:rPr>
              <a:t>South Table Mountain, Golden, CO</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16678</TotalTime>
  <Words>662</Words>
  <Application>Microsoft Macintosh PowerPoint</Application>
  <PresentationFormat>On-screen Show (4:3)</PresentationFormat>
  <Paragraphs>96</Paragraphs>
  <Slides>29</Slides>
  <Notes>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2" baseType="lpstr">
      <vt:lpstr>Office Theme</vt:lpstr>
      <vt:lpstr>1_Office Theme</vt:lpstr>
      <vt:lpstr>Presentation</vt:lpstr>
      <vt:lpstr>Langley Mobile Ozone Lidar (LMOL) Results during the DISCOVER-AQ Denver, CO Air Quality Campaign </vt:lpstr>
      <vt:lpstr>Langley Mobile Lidar is part of the Tropospheric Ozone Lidar Network (TOLNet)</vt:lpstr>
      <vt:lpstr>Colorado Population Density</vt:lpstr>
      <vt:lpstr>LMOL Location at Table Mountain, Golden, CO</vt:lpstr>
      <vt:lpstr>Denver Brown Cloud from Table Mountain, Golden, CO</vt:lpstr>
      <vt:lpstr>Lidar System  Characteristics</vt:lpstr>
      <vt:lpstr>LMOL at South Table Mountain, Golden, CO</vt:lpstr>
      <vt:lpstr>PowerPoint Presentation</vt:lpstr>
      <vt:lpstr>Atmospheric Ozone Results    Boulder Atmospheric Observatory, Erie, CO   and   South Table Mountain, Golden, 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Peak Ozone Lidar Trends from South Table Mountain, Golden, CO  (July 16, 17 at Boulder Atmospheric Observatory, Erie, CO)</vt:lpstr>
      <vt:lpstr>PowerPoint Presentation</vt:lpstr>
      <vt:lpstr>Backup slides</vt:lpstr>
      <vt:lpstr>Ozone Lidar Specifications</vt:lpstr>
      <vt:lpstr>Lidar System Mobility</vt:lpstr>
      <vt:lpstr>PowerPoint Presentation</vt:lpstr>
      <vt:lpstr>Science Investigations Addressed by the Langley Mobile Ozone Lidar </vt:lpstr>
      <vt:lpstr>August 2, 2014</vt:lpstr>
      <vt:lpstr>PowerPoint Presentation</vt:lpstr>
      <vt:lpstr>Hampton Roads Ozone Profile: Example of Low Ozone Generation with Little Transport</vt:lpstr>
      <vt:lpstr>Hampton Roads Ozone Profile: Example of Ozone Transport and Local Ozone Generation</vt:lpstr>
      <vt:lpstr>Ozone Profile Extraction Routine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J. Deyoung</dc:creator>
  <cp:lastModifiedBy>Gabriele Pfister</cp:lastModifiedBy>
  <cp:revision>99</cp:revision>
  <cp:lastPrinted>2013-11-27T14:52:50Z</cp:lastPrinted>
  <dcterms:created xsi:type="dcterms:W3CDTF">2013-11-14T21:07:44Z</dcterms:created>
  <dcterms:modified xsi:type="dcterms:W3CDTF">2015-05-01T17:23:18Z</dcterms:modified>
</cp:coreProperties>
</file>