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89" r:id="rId2"/>
    <p:sldId id="317" r:id="rId3"/>
    <p:sldId id="368" r:id="rId4"/>
    <p:sldId id="319" r:id="rId5"/>
    <p:sldId id="362" r:id="rId6"/>
    <p:sldId id="321" r:id="rId7"/>
    <p:sldId id="323" r:id="rId8"/>
    <p:sldId id="322" r:id="rId9"/>
    <p:sldId id="285" r:id="rId10"/>
    <p:sldId id="324" r:id="rId11"/>
    <p:sldId id="340" r:id="rId12"/>
    <p:sldId id="341" r:id="rId13"/>
    <p:sldId id="343" r:id="rId14"/>
    <p:sldId id="344" r:id="rId15"/>
    <p:sldId id="345" r:id="rId16"/>
    <p:sldId id="346" r:id="rId17"/>
    <p:sldId id="325" r:id="rId18"/>
    <p:sldId id="259" r:id="rId19"/>
    <p:sldId id="357" r:id="rId20"/>
    <p:sldId id="327" r:id="rId21"/>
    <p:sldId id="328" r:id="rId22"/>
    <p:sldId id="329" r:id="rId23"/>
    <p:sldId id="347" r:id="rId24"/>
    <p:sldId id="348" r:id="rId25"/>
    <p:sldId id="366" r:id="rId26"/>
    <p:sldId id="371" r:id="rId27"/>
    <p:sldId id="372" r:id="rId28"/>
    <p:sldId id="373" r:id="rId29"/>
    <p:sldId id="364" r:id="rId30"/>
    <p:sldId id="335" r:id="rId31"/>
    <p:sldId id="337" r:id="rId32"/>
    <p:sldId id="338" r:id="rId33"/>
    <p:sldId id="336" r:id="rId34"/>
    <p:sldId id="365" r:id="rId35"/>
    <p:sldId id="369" r:id="rId36"/>
    <p:sldId id="363" r:id="rId37"/>
    <p:sldId id="331" r:id="rId38"/>
    <p:sldId id="332" r:id="rId39"/>
    <p:sldId id="333" r:id="rId40"/>
    <p:sldId id="367" r:id="rId41"/>
    <p:sldId id="361" r:id="rId42"/>
    <p:sldId id="339" r:id="rId43"/>
    <p:sldId id="349" r:id="rId44"/>
    <p:sldId id="370" r:id="rId45"/>
    <p:sldId id="274" r:id="rId46"/>
    <p:sldId id="275" r:id="rId47"/>
    <p:sldId id="264" r:id="rId48"/>
    <p:sldId id="302" r:id="rId49"/>
    <p:sldId id="258" r:id="rId50"/>
    <p:sldId id="303" r:id="rId51"/>
    <p:sldId id="304" r:id="rId52"/>
    <p:sldId id="313" r:id="rId53"/>
    <p:sldId id="306" r:id="rId54"/>
    <p:sldId id="286" r:id="rId55"/>
    <p:sldId id="266" r:id="rId56"/>
    <p:sldId id="268" r:id="rId57"/>
    <p:sldId id="269" r:id="rId58"/>
    <p:sldId id="312" r:id="rId59"/>
    <p:sldId id="35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48" autoAdjust="0"/>
  </p:normalViewPr>
  <p:slideViewPr>
    <p:cSldViewPr snapToGrid="0" snapToObjects="1">
      <p:cViewPr varScale="1">
        <p:scale>
          <a:sx n="113" d="100"/>
          <a:sy n="113" d="100"/>
        </p:scale>
        <p:origin x="-904" y="-104"/>
      </p:cViewPr>
      <p:guideLst>
        <p:guide orient="horz" pos="198"/>
        <p:guide orient="horz" pos="1368"/>
        <p:guide pos="4012"/>
        <p:guide pos="4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9DEF-4038-4947-993F-E1105B066606}" type="datetimeFigureOut">
              <a:rPr lang="en-US" smtClean="0"/>
              <a:t>5/11/15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26118-FDAE-CE48-A65A-D38F54613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look at how ozone produced,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and VOC emissions fuel coupled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HOx</a:t>
            </a:r>
            <a:r>
              <a:rPr lang="en-US" baseline="0" dirty="0" smtClean="0"/>
              <a:t> cycles which spit out </a:t>
            </a:r>
            <a:r>
              <a:rPr lang="en-US" baseline="0" dirty="0" err="1" smtClean="0"/>
              <a:t>ozones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 cycling ends with termination, including formation of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sinks alkyl nitrates and nitric acid</a:t>
            </a:r>
          </a:p>
          <a:p>
            <a:r>
              <a:rPr lang="en-US" baseline="0" dirty="0" smtClean="0"/>
              <a:t>As part of understanding ozone production, I will be focusing on these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sinks</a:t>
            </a:r>
            <a:endParaRPr lang="en-US" dirty="0" smtClean="0"/>
          </a:p>
          <a:p>
            <a:endParaRPr lang="en-US" dirty="0" smtClean="0"/>
          </a:p>
          <a:p>
            <a:pPr marL="0"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sinks are formed depends on these reactions</a:t>
            </a:r>
          </a:p>
          <a:p>
            <a:pPr marL="0"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VOC reacts with OH, it produces RO2, then RONO2</a:t>
            </a:r>
          </a:p>
          <a:p>
            <a:pPr marL="0"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NO2 reacts with OH, is make HNO3</a:t>
            </a:r>
          </a:p>
          <a:p>
            <a:pPr marL="0"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at high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HNO3 dominates</a:t>
            </a:r>
          </a:p>
          <a:p>
            <a:pPr marL="0" lvl="1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low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VOC more likely to react with OH so RONO2 dominates</a:t>
            </a:r>
          </a:p>
          <a:p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if we look back at this picture, we can think of this urban line as where we used to be*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01FB6-B9C9-C843-853A-E674CA0889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baseline="0" dirty="0" smtClean="0"/>
              <a:t> as time goes forward and NOx decreases, urban areas are moving to the left, toward more AN production. But this isn’t a fixed picture that depends only on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*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Alkyl nitrate formation also depends on the VOCs going making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RO2 radicals, so VOC reactivity can shift this picture too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01FB6-B9C9-C843-853A-E674CA0889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where does this day fall on partitioning plot?</a:t>
            </a:r>
          </a:p>
          <a:p>
            <a:r>
              <a:rPr lang="en-US" dirty="0" smtClean="0"/>
              <a:t>*Right in</a:t>
            </a:r>
            <a:r>
              <a:rPr lang="en-US" baseline="0" dirty="0" smtClean="0"/>
              <a:t> between, still to right of crossover, but in a region with high gradient where can change quickly with small changes in NOx</a:t>
            </a:r>
          </a:p>
          <a:p>
            <a:r>
              <a:rPr lang="en-US" baseline="0" dirty="0" smtClean="0"/>
              <a:t>This occurs at an average of about 1 ppb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was mentioned previously,</a:t>
            </a:r>
            <a:r>
              <a:rPr lang="en-US" baseline="0" dirty="0" smtClean="0"/>
              <a:t> August 3 and July 22 were the ozone </a:t>
            </a:r>
            <a:r>
              <a:rPr lang="en-US" baseline="0" dirty="0" err="1" smtClean="0"/>
              <a:t>exceedance</a:t>
            </a:r>
            <a:r>
              <a:rPr lang="en-US" baseline="0" dirty="0" smtClean="0"/>
              <a:t> days during the campaign, and I noticed that both of those days had a high fraction of </a:t>
            </a:r>
            <a:r>
              <a:rPr lang="en-US" baseline="0" dirty="0" err="1" smtClean="0"/>
              <a:t>ANs.</a:t>
            </a:r>
            <a:r>
              <a:rPr lang="en-US" baseline="0" dirty="0" smtClean="0"/>
              <a:t> As I showed before, Aug 3’s calculated production ratio was 32% for ANs, which is among the highest we saw for production. July 22 C130 wasn’t flying, so don’t have a plot of production, but the concentration was 42%, which was the highest of any day based on concentrations. If the greater AN loss from Aug 3 holds on July 22 as well, the production percentage would be even higher, maybe even crossing the 50% mark. So we see a correlation between high ozone and high alkyl nitrate production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Ozone </a:t>
            </a:r>
            <a:r>
              <a:rPr lang="en-US" dirty="0" err="1" smtClean="0"/>
              <a:t>exceedance</a:t>
            </a:r>
            <a:r>
              <a:rPr lang="en-US" dirty="0" smtClean="0"/>
              <a:t> days had high alkyl nitrates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17DAD-EA0F-DB4A-A40F-06DB3314AF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89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F5F28D8-BE84-F24C-97A2-B2273BE262D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ACEB566-898A-FC4B-892F-A7020139118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orange circles show the major ground sites with more than ozone, Pandora and maybe </a:t>
            </a:r>
            <a:r>
              <a:rPr lang="en-US" dirty="0" err="1" smtClean="0"/>
              <a:t>NOx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Nox</a:t>
            </a:r>
            <a:r>
              <a:rPr lang="en-US" dirty="0" smtClean="0"/>
              <a:t>, CO too high</a:t>
            </a:r>
          </a:p>
          <a:p>
            <a:r>
              <a:rPr lang="en-US" dirty="0" smtClean="0"/>
              <a:t>VOCs all over the 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5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0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2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8D0B-7C3E-7A4E-BEDB-C9E1407E2889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2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e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gi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2388" y="616607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en-US" sz="2000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b="1" dirty="0" smtClean="0">
                <a:latin typeface="Arial Rounded MT Bold"/>
                <a:cs typeface="Arial Rounded MT Bold"/>
              </a:rPr>
              <a:t>Front Range Air Pollution and Photochemistry </a:t>
            </a:r>
            <a:r>
              <a:rPr lang="en-US" sz="2000" b="1" dirty="0" err="1" smtClean="0">
                <a:latin typeface="Arial Rounded MT Bold"/>
                <a:cs typeface="Arial Rounded MT Bold"/>
              </a:rPr>
              <a:t>Éxperiment</a:t>
            </a:r>
            <a:endParaRPr lang="en-US" sz="2800" b="1" dirty="0"/>
          </a:p>
          <a:p>
            <a:pPr marL="12573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i="1" cap="none" dirty="0" smtClean="0">
                <a:latin typeface="Arial Rounded MT Bold"/>
                <a:cs typeface="Arial Rounded MT Bold"/>
              </a:rPr>
              <a:t>PIs: Gabriele Pfister and Frank </a:t>
            </a:r>
            <a:r>
              <a:rPr lang="en-US" sz="2000" i="1" cap="none" dirty="0" err="1" smtClean="0">
                <a:latin typeface="Arial Rounded MT Bold"/>
                <a:cs typeface="Arial Rounded MT Bold"/>
              </a:rPr>
              <a:t>Flocke</a:t>
            </a:r>
            <a:endParaRPr lang="en-US" sz="2000" i="1" cap="none" dirty="0">
              <a:latin typeface="Arial Rounded MT Bold"/>
              <a:cs typeface="Arial Rounded MT Bold"/>
            </a:endParaRPr>
          </a:p>
          <a:p>
            <a:pPr marL="12573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i="1" cap="none" dirty="0" smtClean="0">
                <a:latin typeface="Arial Rounded MT Bold"/>
                <a:cs typeface="Arial Rounded MT Bold"/>
              </a:rPr>
              <a:t>National Center for Atmospheric Research (NCAR)</a:t>
            </a: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-30163" y="2534495"/>
            <a:ext cx="91614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/>
              <a:t>National Center for Atmospheric Research (NCAR), NASA Airborne Science Program</a:t>
            </a:r>
          </a:p>
          <a:p>
            <a:pPr algn="ctr">
              <a:lnSpc>
                <a:spcPct val="110000"/>
              </a:lnSpc>
            </a:pPr>
            <a:r>
              <a:rPr lang="en-US" b="1" dirty="0"/>
              <a:t>Colorado Department for Health and Environment (CDPHE)</a:t>
            </a:r>
            <a:r>
              <a:rPr lang="en-US" dirty="0"/>
              <a:t>, Colorado State University (CSU), </a:t>
            </a:r>
            <a:br>
              <a:rPr lang="en-US" dirty="0"/>
            </a:br>
            <a:r>
              <a:rPr lang="en-US" dirty="0"/>
              <a:t>University of Colorado Boulder, Environmental Protection Agency (EPA) Region 8,</a:t>
            </a:r>
          </a:p>
          <a:p>
            <a:pPr algn="ctr">
              <a:lnSpc>
                <a:spcPct val="110000"/>
              </a:lnSpc>
            </a:pPr>
            <a:r>
              <a:rPr lang="en-US" dirty="0"/>
              <a:t>National Oceanic and Atmospheric Administration (NOAA), National Park Service (NPS), </a:t>
            </a:r>
            <a:br>
              <a:rPr lang="en-US" dirty="0"/>
            </a:br>
            <a:r>
              <a:rPr lang="en-US" dirty="0"/>
              <a:t>Regional Air Quality Council (RAQC), UC Berkeley, UC Irvine, UC Riverside, US Naval Academy, </a:t>
            </a:r>
            <a:br>
              <a:rPr lang="en-US" dirty="0"/>
            </a:br>
            <a:r>
              <a:rPr lang="en-US" dirty="0"/>
              <a:t>U of Wisconsin, U of Rhode Island, U of Cincinnati, Georgia Tech, GO3 Project, Aerodyne Inc.,  </a:t>
            </a:r>
            <a:r>
              <a:rPr lang="en-US" i="1" dirty="0"/>
              <a:t>and others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984" y="1477032"/>
            <a:ext cx="1498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588" y="25400"/>
            <a:ext cx="6207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2"/>
          <p:cNvSpPr txBox="1">
            <a:spLocks noChangeArrowheads="1"/>
          </p:cNvSpPr>
          <p:nvPr/>
        </p:nvSpPr>
        <p:spPr bwMode="auto">
          <a:xfrm>
            <a:off x="52388" y="212865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/>
              <a:t>Funded by State of Colorado &amp; National Science Foundation</a:t>
            </a: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85" y="5030407"/>
            <a:ext cx="2159661" cy="1727729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231879" y="4883248"/>
            <a:ext cx="6479968" cy="881068"/>
          </a:xfrm>
          <a:prstGeom prst="rect">
            <a:avLst/>
          </a:prstGeom>
        </p:spPr>
        <p:txBody>
          <a:bodyPr tIns="0" rIns="45720" bIns="0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rPr>
              <a:t>Jointly with NASA DISCOVER-AQ</a:t>
            </a:r>
          </a:p>
          <a:p>
            <a:pPr algn="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rPr>
              <a:t>PI: James Crawford</a:t>
            </a:r>
          </a:p>
          <a:p>
            <a:pPr algn="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Northern Front Range Metro Area </a:t>
            </a:r>
            <a:r>
              <a:rPr lang="en-US" sz="2000" dirty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(NFRMA</a:t>
            </a: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)</a:t>
            </a:r>
            <a:endParaRPr lang="en-US" sz="2000" dirty="0">
              <a:solidFill>
                <a:schemeClr val="tx2"/>
              </a:solidFill>
              <a:latin typeface="Arial Rounded MT Bold"/>
              <a:ea typeface="+mn-ea"/>
              <a:cs typeface="Arial Rounded MT Bold"/>
            </a:endParaRPr>
          </a:p>
          <a:p>
            <a:pPr algn="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July 15 - August 18, 2014</a:t>
            </a:r>
          </a:p>
          <a:p>
            <a:pPr algn="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F497D"/>
                </a:solidFill>
              </a:rPr>
              <a:t>http://www2.acd.ucar.edu/frappe  </a:t>
            </a:r>
          </a:p>
          <a:p>
            <a:pPr algn="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2"/>
              </a:solidFill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29" y="1076266"/>
            <a:ext cx="8754832" cy="521038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Six ground </a:t>
            </a:r>
            <a:r>
              <a:rPr lang="en-US" sz="2400" b="1" dirty="0"/>
              <a:t>s</a:t>
            </a:r>
            <a:r>
              <a:rPr lang="en-US" sz="2400" b="1" dirty="0" smtClean="0"/>
              <a:t>ites at P-3 spiral </a:t>
            </a:r>
            <a:r>
              <a:rPr lang="en-US" sz="2400" b="1" dirty="0"/>
              <a:t>l</a:t>
            </a:r>
            <a:r>
              <a:rPr lang="en-US" sz="2400" b="1" dirty="0" smtClean="0"/>
              <a:t>ocations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i="1" dirty="0" smtClean="0"/>
              <a:t>Erie/BAO, Platteville, Fort Collins, Downtown Denver, Chatfield, Golden/NREL</a:t>
            </a: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dirty="0" smtClean="0"/>
              <a:t>In-situ instruments, tethered balloons, LIDARs, ozone </a:t>
            </a:r>
            <a:r>
              <a:rPr lang="en-US" sz="2000" dirty="0" err="1" smtClean="0"/>
              <a:t>sondes</a:t>
            </a:r>
            <a:r>
              <a:rPr lang="en-US" sz="2000" dirty="0" smtClean="0"/>
              <a:t>, vertical profiles up to 1000 feet. </a:t>
            </a:r>
          </a:p>
          <a:p>
            <a:r>
              <a:rPr lang="en-US" sz="2400" b="1" dirty="0" smtClean="0"/>
              <a:t>Ground monitors set up by EPA / CDPHE </a:t>
            </a:r>
            <a:r>
              <a:rPr lang="en-US" sz="2400" b="1" dirty="0"/>
              <a:t>s</a:t>
            </a:r>
            <a:r>
              <a:rPr lang="en-US" sz="2400" b="1" dirty="0" smtClean="0"/>
              <a:t>pecifically for the </a:t>
            </a:r>
            <a:r>
              <a:rPr lang="en-US" sz="2400" b="1" dirty="0" smtClean="0"/>
              <a:t>campaign</a:t>
            </a:r>
            <a:endParaRPr lang="en-US" sz="2400" b="1" dirty="0" smtClean="0"/>
          </a:p>
          <a:p>
            <a:pPr lvl="1"/>
            <a:r>
              <a:rPr lang="en-US" sz="2200" dirty="0" smtClean="0"/>
              <a:t>In addition to existing ground network</a:t>
            </a:r>
          </a:p>
          <a:p>
            <a:r>
              <a:rPr lang="en-US" sz="2400" b="1" dirty="0" smtClean="0"/>
              <a:t>Ozone </a:t>
            </a:r>
            <a:r>
              <a:rPr lang="en-US" sz="2400" b="1" dirty="0"/>
              <a:t>and VOC s</a:t>
            </a:r>
            <a:r>
              <a:rPr lang="en-US" sz="2400" b="1" dirty="0" smtClean="0"/>
              <a:t>ampling </a:t>
            </a:r>
            <a:r>
              <a:rPr lang="en-US" sz="2400" b="1" dirty="0"/>
              <a:t>on E-W g</a:t>
            </a:r>
            <a:r>
              <a:rPr lang="en-US" sz="2400" b="1" dirty="0" smtClean="0"/>
              <a:t>radient</a:t>
            </a:r>
            <a:endParaRPr lang="en-US" sz="2400" b="1" dirty="0"/>
          </a:p>
          <a:p>
            <a:pPr lvl="1"/>
            <a:r>
              <a:rPr lang="en-US" sz="2000" dirty="0"/>
              <a:t>Along </a:t>
            </a:r>
            <a:r>
              <a:rPr lang="en-US" sz="2000" dirty="0" smtClean="0"/>
              <a:t>~40N</a:t>
            </a:r>
            <a:r>
              <a:rPr lang="en-US" sz="2000" dirty="0"/>
              <a:t>, between Erie and the </a:t>
            </a:r>
            <a:r>
              <a:rPr lang="en-US" sz="2000" dirty="0" smtClean="0"/>
              <a:t>Continental Divide</a:t>
            </a:r>
          </a:p>
          <a:p>
            <a:r>
              <a:rPr lang="en-US" sz="2400" b="1" dirty="0" smtClean="0"/>
              <a:t>6 </a:t>
            </a:r>
            <a:r>
              <a:rPr lang="en-US" sz="2400" b="1" dirty="0"/>
              <a:t>Mobile </a:t>
            </a:r>
            <a:r>
              <a:rPr lang="en-US" sz="2400" b="1" dirty="0" smtClean="0"/>
              <a:t>labs</a:t>
            </a:r>
            <a:endParaRPr lang="en-US" sz="2400" b="1" dirty="0"/>
          </a:p>
          <a:p>
            <a:pPr lvl="1"/>
            <a:r>
              <a:rPr lang="en-US" sz="2000" dirty="0" smtClean="0"/>
              <a:t>Operating from Eastern Plains to Continental </a:t>
            </a:r>
            <a:r>
              <a:rPr lang="en-US" sz="2000" dirty="0"/>
              <a:t>Divide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ampling </a:t>
            </a:r>
            <a:r>
              <a:rPr lang="en-US" sz="2000" dirty="0"/>
              <a:t>of o</a:t>
            </a:r>
            <a:r>
              <a:rPr lang="en-US" sz="2000" dirty="0" smtClean="0"/>
              <a:t>il </a:t>
            </a:r>
            <a:r>
              <a:rPr lang="en-US" sz="2000" dirty="0"/>
              <a:t>and g</a:t>
            </a:r>
            <a:r>
              <a:rPr lang="en-US" sz="2000" dirty="0" smtClean="0"/>
              <a:t>as </a:t>
            </a:r>
            <a:r>
              <a:rPr lang="en-US" sz="2000" dirty="0"/>
              <a:t>facilities, </a:t>
            </a:r>
            <a:r>
              <a:rPr lang="en-US" sz="2000" dirty="0" smtClean="0"/>
              <a:t>CAFOs,  </a:t>
            </a:r>
            <a:br>
              <a:rPr lang="en-US" sz="2000" dirty="0" smtClean="0"/>
            </a:br>
            <a:r>
              <a:rPr lang="en-US" sz="2000" dirty="0" smtClean="0"/>
              <a:t>Commerce </a:t>
            </a:r>
            <a:r>
              <a:rPr lang="en-US" sz="2000" dirty="0"/>
              <a:t>City, Metro Area &amp; </a:t>
            </a:r>
            <a:r>
              <a:rPr lang="en-US" sz="2000" dirty="0" smtClean="0"/>
              <a:t>Foothills</a:t>
            </a:r>
          </a:p>
          <a:p>
            <a:r>
              <a:rPr lang="en-US" sz="2400" b="1" dirty="0" smtClean="0"/>
              <a:t>Tethered balloons 	</a:t>
            </a:r>
          </a:p>
          <a:p>
            <a:pPr lvl="1"/>
            <a:r>
              <a:rPr lang="en-US" sz="2000" dirty="0" smtClean="0"/>
              <a:t>Ft Collins, Downtown, Chatfield</a:t>
            </a:r>
          </a:p>
          <a:p>
            <a:r>
              <a:rPr lang="en-US" sz="2400" b="1" dirty="0" smtClean="0"/>
              <a:t>Small </a:t>
            </a:r>
            <a:r>
              <a:rPr lang="en-US" sz="2400" b="1" dirty="0"/>
              <a:t>m</a:t>
            </a:r>
            <a:r>
              <a:rPr lang="en-US" sz="2400" b="1" dirty="0" smtClean="0"/>
              <a:t>onitors, PANDORA </a:t>
            </a:r>
            <a:r>
              <a:rPr lang="en-US" sz="2400" b="1" dirty="0"/>
              <a:t>s</a:t>
            </a:r>
            <a:r>
              <a:rPr lang="en-US" sz="2400" b="1" dirty="0" smtClean="0"/>
              <a:t>pectrometers, etc. </a:t>
            </a:r>
          </a:p>
        </p:txBody>
      </p:sp>
      <p:pic>
        <p:nvPicPr>
          <p:cNvPr id="4" name="Picture 3" descr="10560560_10202696648836830_1568316776183996184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/>
          <a:stretch/>
        </p:blipFill>
        <p:spPr>
          <a:xfrm>
            <a:off x="6571868" y="4069422"/>
            <a:ext cx="2543938" cy="2598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0197" y="6580331"/>
            <a:ext cx="201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Picture by Andy Langford</a:t>
            </a:r>
            <a:endParaRPr lang="en-US" sz="1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4865" y="47865"/>
            <a:ext cx="9128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 smtClean="0">
                <a:solidFill>
                  <a:srgbClr val="000000"/>
                </a:solidFill>
              </a:rPr>
              <a:t>Ground </a:t>
            </a:r>
            <a:r>
              <a:rPr lang="en-US" sz="4800" b="1" dirty="0" smtClean="0">
                <a:solidFill>
                  <a:srgbClr val="000000"/>
                </a:solidFill>
              </a:rPr>
              <a:t>Measurements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</a:t>
            </a:r>
            <a:r>
              <a:rPr lang="en-US" sz="2400" b="1" dirty="0" smtClean="0"/>
              <a:t>Monitors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57916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</a:t>
            </a:r>
            <a:r>
              <a:rPr lang="en-US" sz="2400" b="1" dirty="0" smtClean="0"/>
              <a:t>Monitors</a:t>
            </a:r>
            <a:endParaRPr lang="en-US" sz="2400" b="1" baseline="-25000" dirty="0"/>
          </a:p>
        </p:txBody>
      </p:sp>
      <p:sp>
        <p:nvSpPr>
          <p:cNvPr id="8" name="Donut 7"/>
          <p:cNvSpPr/>
          <p:nvPr/>
        </p:nvSpPr>
        <p:spPr>
          <a:xfrm>
            <a:off x="3904435" y="2396994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560061" y="10169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485335" y="3188627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753164" y="3717794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3904435" y="3130288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573302" y="204986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260998" y="151418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603471" y="1842500"/>
            <a:ext cx="267829" cy="267840"/>
          </a:xfrm>
          <a:prstGeom prst="don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2462825" y="2393280"/>
            <a:ext cx="1218192" cy="380160"/>
          </a:xfrm>
          <a:prstGeom prst="leftArrow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9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</a:t>
            </a:r>
            <a:r>
              <a:rPr lang="en-US" sz="2400" b="1" dirty="0" smtClean="0"/>
              <a:t>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5868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</a:t>
            </a:r>
            <a:r>
              <a:rPr lang="en-US" sz="2400" b="1" dirty="0" smtClean="0"/>
              <a:t>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8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</a:t>
            </a:r>
            <a:r>
              <a:rPr lang="en-US" sz="2400" b="1" dirty="0" smtClean="0"/>
              <a:t>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419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45" y="5143786"/>
            <a:ext cx="183115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Mobile </a:t>
            </a:r>
            <a:r>
              <a:rPr lang="en-US" sz="2400" b="1" dirty="0" smtClean="0"/>
              <a:t>Units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543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44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SOURCES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537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5"/>
          <a:stretch/>
        </p:blipFill>
        <p:spPr>
          <a:xfrm>
            <a:off x="3313277" y="24944"/>
            <a:ext cx="4664431" cy="3601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37" y="3763772"/>
            <a:ext cx="4750201" cy="309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944"/>
            <a:ext cx="3509019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O&amp;G: Ethane to Methane </a:t>
            </a:r>
            <a:r>
              <a:rPr lang="en-US" sz="2000" b="1" dirty="0" smtClean="0"/>
              <a:t>Ratio</a:t>
            </a:r>
            <a:endParaRPr lang="en-US" sz="20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575009" y="425054"/>
            <a:ext cx="15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8% Ethane*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581900" y="1416305"/>
            <a:ext cx="1392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5% Ethane*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191327"/>
            <a:ext cx="232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*Composition of Natural Gas</a:t>
            </a:r>
          </a:p>
          <a:p>
            <a:r>
              <a:rPr lang="en-US" sz="1400" i="1" dirty="0" smtClean="0"/>
              <a:t> as provided by Xcel Energy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4023" y="4659820"/>
            <a:ext cx="2794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Wattenberg (C-130)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4023" y="1852068"/>
            <a:ext cx="2794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Western Slope (C-130)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744352" y="3760902"/>
            <a:ext cx="15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8% Ethane*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751243" y="4752153"/>
            <a:ext cx="1392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5% Ethane*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358770" y="322856"/>
            <a:ext cx="1399111" cy="37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3732" b="12601"/>
          <a:stretch/>
        </p:blipFill>
        <p:spPr>
          <a:xfrm>
            <a:off x="0" y="1514884"/>
            <a:ext cx="9069182" cy="50144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826" b="85565"/>
          <a:stretch/>
        </p:blipFill>
        <p:spPr>
          <a:xfrm>
            <a:off x="0" y="6521826"/>
            <a:ext cx="9069182" cy="313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422"/>
            <a:ext cx="4563343" cy="2024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3596" y="6701"/>
            <a:ext cx="4345586" cy="400110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Hannah </a:t>
            </a:r>
            <a:r>
              <a:rPr lang="en-US" sz="2000" b="1" dirty="0" err="1" smtClean="0"/>
              <a:t>Halliday</a:t>
            </a:r>
            <a:r>
              <a:rPr lang="en-US" sz="2000" b="1" dirty="0" smtClean="0"/>
              <a:t>, Penn State </a:t>
            </a:r>
            <a:r>
              <a:rPr lang="en-US" sz="2000" b="1" dirty="0" smtClean="0"/>
              <a:t>University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08932" y="1001059"/>
            <a:ext cx="292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PTRMS &amp; P-3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701"/>
            <a:ext cx="3148719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O&amp;G: Benzene @ Platteville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07413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6"/>
          <p:cNvSpPr>
            <a:spLocks noGrp="1"/>
          </p:cNvSpPr>
          <p:nvPr>
            <p:ph idx="1"/>
          </p:nvPr>
        </p:nvSpPr>
        <p:spPr>
          <a:xfrm>
            <a:off x="0" y="1028110"/>
            <a:ext cx="5071480" cy="5048243"/>
          </a:xfrm>
        </p:spPr>
        <p:txBody>
          <a:bodyPr/>
          <a:lstStyle/>
          <a:p>
            <a:pPr marL="69850" indent="0" algn="ctr" eaLnBrk="1" hangingPunct="1">
              <a:lnSpc>
                <a:spcPct val="110000"/>
              </a:lnSpc>
              <a:buNone/>
            </a:pPr>
            <a:r>
              <a:rPr lang="en-US" sz="2000" dirty="0" smtClean="0"/>
              <a:t>Merging of two </a:t>
            </a:r>
            <a:r>
              <a:rPr lang="en-US" sz="2000" dirty="0"/>
              <a:t>major field </a:t>
            </a:r>
            <a:r>
              <a:rPr lang="en-US" sz="2000" dirty="0" smtClean="0"/>
              <a:t>campaigns </a:t>
            </a:r>
            <a:br>
              <a:rPr lang="en-US" sz="2000" dirty="0" smtClean="0"/>
            </a:br>
            <a:r>
              <a:rPr lang="en-US" sz="2000" dirty="0" smtClean="0"/>
              <a:t>to</a:t>
            </a:r>
            <a:r>
              <a:rPr lang="en-US" sz="2000" dirty="0"/>
              <a:t> </a:t>
            </a:r>
            <a:r>
              <a:rPr lang="en-US" sz="2000" dirty="0" smtClean="0"/>
              <a:t>provide a most comprehensive look at </a:t>
            </a:r>
            <a:br>
              <a:rPr lang="en-US" sz="2000" dirty="0" smtClean="0"/>
            </a:br>
            <a:r>
              <a:rPr lang="en-US" sz="2000" dirty="0" smtClean="0"/>
              <a:t>air </a:t>
            </a:r>
            <a:r>
              <a:rPr lang="en-US" sz="2000" dirty="0"/>
              <a:t>quality </a:t>
            </a:r>
            <a:r>
              <a:rPr lang="en-US" sz="2000" dirty="0" smtClean="0"/>
              <a:t>in </a:t>
            </a:r>
            <a:r>
              <a:rPr lang="en-US" sz="2000" dirty="0"/>
              <a:t>the </a:t>
            </a:r>
            <a:r>
              <a:rPr lang="en-US" sz="2000" dirty="0" smtClean="0"/>
              <a:t>Colorado Front Range</a:t>
            </a:r>
            <a:endParaRPr lang="en-US" sz="1800" dirty="0"/>
          </a:p>
          <a:p>
            <a:pPr marL="69850" indent="0" algn="ctr" eaLnBrk="1" hangingPunct="1">
              <a:lnSpc>
                <a:spcPct val="110000"/>
              </a:lnSpc>
              <a:buNone/>
            </a:pPr>
            <a:endParaRPr lang="en-US" sz="1600" dirty="0">
              <a:latin typeface="Calibri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8080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FRAPPÉ and DISCOVER-AQ</a:t>
            </a:r>
            <a:endParaRPr lang="en-US" dirty="0">
              <a:latin typeface="Calibri" charset="0"/>
            </a:endParaRPr>
          </a:p>
        </p:txBody>
      </p:sp>
      <p:pic>
        <p:nvPicPr>
          <p:cNvPr id="1026" name="Picture 2" descr="http://www.eol.ucar.edu/system/files/images/field_project/ACE-1/c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6" y="872201"/>
            <a:ext cx="3233829" cy="19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6586" y="3152580"/>
            <a:ext cx="982169" cy="3560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8" y="4979474"/>
            <a:ext cx="2601049" cy="1733842"/>
          </a:xfrm>
          <a:prstGeom prst="rect">
            <a:avLst/>
          </a:prstGeom>
        </p:spPr>
      </p:pic>
      <p:pic>
        <p:nvPicPr>
          <p:cNvPr id="1028" name="Picture 4" descr="http://www.baltimoresun.com/media/photo/2011-06/6270208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r="8084"/>
          <a:stretch/>
        </p:blipFill>
        <p:spPr bwMode="auto">
          <a:xfrm>
            <a:off x="6583421" y="2159999"/>
            <a:ext cx="2560579" cy="159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45" y="3351416"/>
            <a:ext cx="1414151" cy="18855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581" y="2552879"/>
            <a:ext cx="4703485" cy="32916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341312" indent="-285750" eaLnBrk="1" hangingPunct="1">
              <a:lnSpc>
                <a:spcPct val="110000"/>
              </a:lnSpc>
              <a:spcBef>
                <a:spcPts val="1200"/>
              </a:spcBef>
              <a:buFont typeface="Wingdings" charset="2"/>
              <a:buChar char="Ø"/>
            </a:pPr>
            <a:r>
              <a:rPr lang="en-US" b="1" dirty="0"/>
              <a:t>Improve development &amp; evaluation of emission control strategies</a:t>
            </a:r>
          </a:p>
          <a:p>
            <a:pPr marL="341312" indent="-285750" eaLnBrk="1" hangingPunct="1">
              <a:lnSpc>
                <a:spcPct val="110000"/>
              </a:lnSpc>
              <a:spcBef>
                <a:spcPts val="1200"/>
              </a:spcBef>
              <a:buFont typeface="Wingdings" charset="2"/>
              <a:buChar char="Ø"/>
            </a:pPr>
            <a:r>
              <a:rPr lang="en-US" b="1" dirty="0"/>
              <a:t>Allow better modeling of present and future air quality for decision making </a:t>
            </a:r>
            <a:endParaRPr lang="en-US" b="1" dirty="0" smtClean="0"/>
          </a:p>
          <a:p>
            <a:pPr marL="341312" indent="-285750" eaLnBrk="1" hangingPunct="1">
              <a:lnSpc>
                <a:spcPct val="110000"/>
              </a:lnSpc>
              <a:spcBef>
                <a:spcPts val="1200"/>
              </a:spcBef>
              <a:buFont typeface="Wingdings" charset="2"/>
              <a:buChar char="Ø"/>
            </a:pPr>
            <a:r>
              <a:rPr lang="en-US" b="1" dirty="0"/>
              <a:t>I</a:t>
            </a:r>
            <a:r>
              <a:rPr lang="en-US" b="1" dirty="0" smtClean="0"/>
              <a:t>dentify </a:t>
            </a:r>
            <a:r>
              <a:rPr lang="en-US" b="1" dirty="0"/>
              <a:t>optimal locations for </a:t>
            </a:r>
            <a:r>
              <a:rPr lang="en-US" b="1" dirty="0" smtClean="0"/>
              <a:t>surface </a:t>
            </a:r>
            <a:r>
              <a:rPr lang="en-US" b="1" dirty="0"/>
              <a:t>monitoring </a:t>
            </a:r>
            <a:r>
              <a:rPr lang="en-US" b="1" dirty="0" smtClean="0"/>
              <a:t>sites making </a:t>
            </a:r>
            <a:r>
              <a:rPr lang="en-US" b="1" dirty="0"/>
              <a:t>the network more efficient and more </a:t>
            </a:r>
            <a:r>
              <a:rPr lang="en-US" b="1" dirty="0" smtClean="0"/>
              <a:t>representative</a:t>
            </a:r>
          </a:p>
          <a:p>
            <a:pPr marL="341312" indent="-285750" eaLnBrk="1" hangingPunct="1">
              <a:lnSpc>
                <a:spcPct val="110000"/>
              </a:lnSpc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Refine </a:t>
            </a:r>
            <a:r>
              <a:rPr lang="en-US" b="1" dirty="0"/>
              <a:t>and verify satellite data for air quality planning in the Front Range.</a:t>
            </a:r>
          </a:p>
        </p:txBody>
      </p:sp>
    </p:spTree>
    <p:extLst>
      <p:ext uri="{BB962C8B-B14F-4D97-AF65-F5344CB8AC3E}">
        <p14:creationId xmlns:p14="http://schemas.microsoft.com/office/powerpoint/2010/main" val="6169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065" y="529783"/>
            <a:ext cx="4356935" cy="6070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937" y="142270"/>
            <a:ext cx="2872301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Agriculture: </a:t>
            </a:r>
          </a:p>
          <a:p>
            <a:pPr algn="ctr"/>
            <a:r>
              <a:rPr lang="en-US" sz="2400" b="1" dirty="0" smtClean="0"/>
              <a:t>Ammonia as a </a:t>
            </a:r>
            <a:r>
              <a:rPr lang="en-US" sz="2400" b="1" dirty="0" smtClean="0"/>
              <a:t>Tracer</a:t>
            </a:r>
            <a:endParaRPr lang="en-US" sz="2400" b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41"/>
          <a:stretch/>
        </p:blipFill>
        <p:spPr>
          <a:xfrm>
            <a:off x="2" y="1554627"/>
            <a:ext cx="4548254" cy="431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3824" y="1803015"/>
            <a:ext cx="7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7549" y="184523"/>
            <a:ext cx="4012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Downwind of feedlots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>
          <a:xfrm>
            <a:off x="7291221" y="4573479"/>
            <a:ext cx="728234" cy="603877"/>
          </a:xfrm>
          <a:prstGeom prst="ellipse">
            <a:avLst/>
          </a:prstGeom>
          <a:noFill/>
          <a:ln w="57150" cmpd="sng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58560" y="2709995"/>
            <a:ext cx="728234" cy="603877"/>
          </a:xfrm>
          <a:prstGeom prst="ellipse">
            <a:avLst/>
          </a:prstGeom>
          <a:noFill/>
          <a:ln w="57150" cmpd="sng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760065" y="2900516"/>
            <a:ext cx="213033" cy="98324"/>
          </a:xfrm>
          <a:prstGeom prst="line">
            <a:avLst/>
          </a:prstGeom>
          <a:ln>
            <a:solidFill>
              <a:srgbClr val="CCFFCC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7497097" y="4765368"/>
            <a:ext cx="152402" cy="98324"/>
          </a:xfrm>
          <a:prstGeom prst="line">
            <a:avLst/>
          </a:prstGeom>
          <a:ln>
            <a:solidFill>
              <a:srgbClr val="CCFFCC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865" y="264494"/>
            <a:ext cx="1741540" cy="1375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60085" t="5927" b="8421"/>
          <a:stretch/>
        </p:blipFill>
        <p:spPr>
          <a:xfrm>
            <a:off x="7703599" y="27727"/>
            <a:ext cx="1290932" cy="17544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08959" y="733281"/>
            <a:ext cx="782290" cy="70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473" y="2271992"/>
            <a:ext cx="2656674" cy="237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665" y="2271992"/>
            <a:ext cx="2667562" cy="2373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64" y="2271992"/>
            <a:ext cx="2667562" cy="2406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60" y="27727"/>
            <a:ext cx="3220954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Fingerprinting Methane</a:t>
            </a:r>
            <a:endParaRPr lang="en-US" sz="24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5547231" y="6421495"/>
            <a:ext cx="3526439" cy="369332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Amy Townsend-Small, U Cincinnati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6300" y="538513"/>
            <a:ext cx="4186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Tracer – tracer </a:t>
            </a:r>
            <a:r>
              <a:rPr lang="en-US" sz="2000" dirty="0"/>
              <a:t>c</a:t>
            </a:r>
            <a:r>
              <a:rPr lang="en-US" sz="2000" dirty="0" smtClean="0"/>
              <a:t>orrelations </a:t>
            </a:r>
            <a:br>
              <a:rPr lang="en-US" sz="2000" dirty="0" smtClean="0"/>
            </a:br>
            <a:r>
              <a:rPr lang="en-US" dirty="0" smtClean="0"/>
              <a:t>(e.g. Methane </a:t>
            </a:r>
            <a:r>
              <a:rPr lang="en-US" dirty="0" err="1" smtClean="0"/>
              <a:t>vs</a:t>
            </a:r>
            <a:r>
              <a:rPr lang="en-US" dirty="0" smtClean="0"/>
              <a:t> Ammonia and Ethane)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Methane isotope </a:t>
            </a:r>
            <a:r>
              <a:rPr lang="en-US" sz="2000" dirty="0"/>
              <a:t>a</a:t>
            </a:r>
            <a:r>
              <a:rPr lang="en-US" sz="2000" dirty="0" smtClean="0"/>
              <a:t>nalysis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148990" y="620667"/>
            <a:ext cx="505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48145" y="3863221"/>
            <a:ext cx="1620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Symbol" charset="2"/>
                <a:cs typeface="Symbol" charset="2"/>
              </a:rPr>
              <a:t>d</a:t>
            </a:r>
            <a:r>
              <a:rPr lang="en-US" sz="1200" b="1" baseline="30000" dirty="0"/>
              <a:t>2</a:t>
            </a:r>
            <a:r>
              <a:rPr lang="en-US" sz="1200" b="1" dirty="0"/>
              <a:t>H signature </a:t>
            </a:r>
            <a:r>
              <a:rPr lang="en-US" sz="1200" b="1" dirty="0" smtClean="0"/>
              <a:t>~-</a:t>
            </a:r>
            <a:r>
              <a:rPr lang="en-US" sz="1200" b="1" dirty="0"/>
              <a:t>202‰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08338" y="3863221"/>
            <a:ext cx="1620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Symbol" charset="2"/>
                <a:cs typeface="Symbol" charset="2"/>
              </a:rPr>
              <a:t>d</a:t>
            </a:r>
            <a:r>
              <a:rPr lang="en-US" sz="1200" b="1" baseline="30000" dirty="0"/>
              <a:t>2</a:t>
            </a:r>
            <a:r>
              <a:rPr lang="en-US" sz="1200" b="1" dirty="0"/>
              <a:t>H signature </a:t>
            </a:r>
            <a:r>
              <a:rPr lang="en-US" sz="1200" b="1" dirty="0" smtClean="0"/>
              <a:t>~-290‰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7175405" y="3847739"/>
            <a:ext cx="1620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Symbol" charset="2"/>
                <a:cs typeface="Symbol" charset="2"/>
              </a:rPr>
              <a:t>d</a:t>
            </a:r>
            <a:r>
              <a:rPr lang="en-US" sz="1200" b="1" baseline="30000" dirty="0"/>
              <a:t>2</a:t>
            </a:r>
            <a:r>
              <a:rPr lang="en-US" sz="1200" b="1" dirty="0"/>
              <a:t>H signature </a:t>
            </a:r>
            <a:r>
              <a:rPr lang="en-US" sz="1200" b="1" dirty="0" smtClean="0"/>
              <a:t>~-290‰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530975" y="6075657"/>
            <a:ext cx="155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114" y="4794194"/>
            <a:ext cx="2277624" cy="20638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322550" y="5372669"/>
            <a:ext cx="475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j-lt"/>
                <a:cs typeface="Symbol" charset="2"/>
              </a:rPr>
              <a:t>Platteville: </a:t>
            </a:r>
            <a:r>
              <a:rPr lang="en-US" sz="1600" b="1" dirty="0" smtClean="0">
                <a:latin typeface="Symbol" charset="2"/>
                <a:cs typeface="Symbol" charset="2"/>
              </a:rPr>
              <a:t> d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H </a:t>
            </a:r>
            <a:r>
              <a:rPr lang="en-US" sz="1600" b="1" dirty="0"/>
              <a:t>signature </a:t>
            </a:r>
            <a:r>
              <a:rPr lang="en-US" sz="1600" b="1" dirty="0" smtClean="0"/>
              <a:t>~-250‰</a:t>
            </a:r>
          </a:p>
          <a:p>
            <a:r>
              <a:rPr lang="en-US" sz="1600" dirty="0" smtClean="0"/>
              <a:t>-&gt; ~ equal </a:t>
            </a:r>
            <a:r>
              <a:rPr lang="en-US" sz="1600" dirty="0"/>
              <a:t>contribution of O&amp;G and agricultural sources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43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954160"/>
            <a:ext cx="9144000" cy="5513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597" y="1658880"/>
            <a:ext cx="90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Hayden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9069" y="3444240"/>
            <a:ext cx="66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Craig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4878" y="1995946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Bonanza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7471" y="4092240"/>
            <a:ext cx="9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Valmont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95416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NO</a:t>
            </a:r>
            <a:r>
              <a:rPr lang="en-US" baseline="-25000" dirty="0" err="1" smtClean="0">
                <a:solidFill>
                  <a:srgbClr val="0000FF"/>
                </a:solidFill>
              </a:rPr>
              <a:t>x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8133" y="899067"/>
            <a:ext cx="52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5689" y="238041"/>
            <a:ext cx="4512623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Power </a:t>
            </a:r>
            <a:r>
              <a:rPr lang="en-US" sz="2400" b="1" dirty="0" smtClean="0"/>
              <a:t>Plants </a:t>
            </a:r>
            <a:r>
              <a:rPr lang="en-US" sz="2400" b="1" dirty="0" smtClean="0"/>
              <a:t>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8378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64" y="504661"/>
            <a:ext cx="611622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300"/>
              </a:spcBef>
              <a:buSzPct val="100000"/>
              <a:buFont typeface="Wingdings" charset="2"/>
              <a:buChar char="§"/>
            </a:pPr>
            <a:r>
              <a:rPr lang="en-US" sz="1600" dirty="0" smtClean="0"/>
              <a:t>Currently available: NEI 2011 (provided by Stu </a:t>
            </a:r>
            <a:r>
              <a:rPr lang="en-US" sz="1600" dirty="0" err="1" smtClean="0"/>
              <a:t>McKeen</a:t>
            </a:r>
            <a:r>
              <a:rPr lang="en-US" sz="1600" dirty="0" smtClean="0"/>
              <a:t>), </a:t>
            </a:r>
            <a:br>
              <a:rPr lang="en-US" sz="1600" dirty="0" smtClean="0"/>
            </a:br>
            <a:r>
              <a:rPr lang="en-US" sz="1600" dirty="0" smtClean="0"/>
              <a:t>WESTAR (2011, upon request), Other?</a:t>
            </a:r>
          </a:p>
          <a:p>
            <a:pPr marL="174625" indent="-174625">
              <a:spcBef>
                <a:spcPts val="300"/>
              </a:spcBef>
              <a:buSzPct val="100000"/>
              <a:buFont typeface="Wingdings" charset="2"/>
              <a:buChar char="§"/>
            </a:pPr>
            <a:r>
              <a:rPr lang="en-US" sz="1600" dirty="0" smtClean="0"/>
              <a:t>Need region specific emissions &amp; speciation &amp; year specific</a:t>
            </a:r>
          </a:p>
          <a:p>
            <a:pPr marL="174625" indent="-174625">
              <a:spcBef>
                <a:spcPts val="300"/>
              </a:spcBef>
              <a:buSzPct val="100000"/>
              <a:buFont typeface="Wingdings" charset="2"/>
              <a:buChar char="§"/>
            </a:pPr>
            <a:r>
              <a:rPr lang="en-US" sz="1600" dirty="0" smtClean="0"/>
              <a:t>Update emissions based on observations </a:t>
            </a:r>
          </a:p>
          <a:p>
            <a:pPr marL="174625" indent="-174625">
              <a:spcBef>
                <a:spcPts val="300"/>
              </a:spcBef>
              <a:buSzPct val="100000"/>
              <a:buFont typeface="Wingdings" charset="2"/>
              <a:buChar char="§"/>
            </a:pPr>
            <a:r>
              <a:rPr lang="en-US" sz="1600" dirty="0" smtClean="0">
                <a:sym typeface="Wingdings"/>
              </a:rPr>
              <a:t>Form F</a:t>
            </a:r>
            <a:r>
              <a:rPr lang="en-US" sz="1600" dirty="0" smtClean="0"/>
              <a:t>ront Range emission and modeling </a:t>
            </a:r>
            <a:r>
              <a:rPr lang="en-US" sz="1600" dirty="0"/>
              <a:t>w</a:t>
            </a:r>
            <a:r>
              <a:rPr lang="en-US" sz="1600" dirty="0" smtClean="0"/>
              <a:t>orking </a:t>
            </a:r>
            <a:r>
              <a:rPr lang="en-US" sz="1600" dirty="0"/>
              <a:t>g</a:t>
            </a:r>
            <a:r>
              <a:rPr lang="en-US" sz="1600" dirty="0" smtClean="0"/>
              <a:t>roups </a:t>
            </a:r>
            <a:br>
              <a:rPr lang="en-US" sz="1600" dirty="0" smtClean="0"/>
            </a:br>
            <a:r>
              <a:rPr lang="en-US" sz="1600" dirty="0" smtClean="0"/>
              <a:t>(proposed by K. Briggs, CDPHE)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1495" y="3375059"/>
            <a:ext cx="28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P-3 Benzene (&lt;3km)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47422" y="3386201"/>
            <a:ext cx="28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r>
              <a:rPr lang="en-US" b="1" dirty="0" smtClean="0"/>
              <a:t> Benzene (&lt;3km)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1951" y="3364173"/>
            <a:ext cx="28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NEI 2011 Benzene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1951" y="3779747"/>
            <a:ext cx="2850488" cy="2937481"/>
            <a:chOff x="6149232" y="3314307"/>
            <a:chExt cx="2850488" cy="29374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991" y="3314611"/>
              <a:ext cx="2834977" cy="29176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405" y="6025418"/>
              <a:ext cx="2775527" cy="182880"/>
            </a:xfrm>
            <a:prstGeom prst="rect">
              <a:avLst/>
            </a:prstGeom>
          </p:spPr>
        </p:pic>
        <p:sp>
          <p:nvSpPr>
            <p:cNvPr id="17" name="Frame 16"/>
            <p:cNvSpPr/>
            <p:nvPr/>
          </p:nvSpPr>
          <p:spPr>
            <a:xfrm>
              <a:off x="6149232" y="3314307"/>
              <a:ext cx="2850488" cy="2937481"/>
            </a:xfrm>
            <a:prstGeom prst="frame">
              <a:avLst>
                <a:gd name="adj1" fmla="val 110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75" y="3745921"/>
            <a:ext cx="2986808" cy="3032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422" y="3755533"/>
            <a:ext cx="2912138" cy="3015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-20484"/>
            <a:ext cx="3470534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r>
              <a:rPr lang="en-US" b="1" dirty="0" smtClean="0"/>
              <a:t> Analysis with NEI 2011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598" y="2369613"/>
            <a:ext cx="6058824" cy="400110"/>
          </a:xfrm>
          <a:prstGeom prst="rect">
            <a:avLst/>
          </a:prstGeom>
          <a:solidFill>
            <a:srgbClr val="FFCC66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For modeling we need better anthropogenic </a:t>
            </a:r>
            <a:r>
              <a:rPr lang="en-US" sz="2000" b="1" dirty="0" smtClean="0"/>
              <a:t>emissions!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551" r="3373" b="-1551"/>
          <a:stretch/>
        </p:blipFill>
        <p:spPr>
          <a:xfrm>
            <a:off x="6226266" y="39841"/>
            <a:ext cx="2674474" cy="34276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49649" y="2740013"/>
            <a:ext cx="149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200" dirty="0" smtClean="0"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sz="1200" dirty="0" smtClean="0"/>
              <a:t>Mean      </a:t>
            </a:r>
            <a:r>
              <a:rPr lang="en-US" sz="1000" dirty="0" smtClean="0">
                <a:latin typeface="Lucida Grande"/>
                <a:ea typeface="Lucida Grande"/>
                <a:cs typeface="Lucida Grande"/>
              </a:rPr>
              <a:t>⏏ </a:t>
            </a:r>
            <a:r>
              <a:rPr lang="en-US" sz="1200" dirty="0" smtClean="0"/>
              <a:t>Median</a:t>
            </a:r>
            <a:endParaRPr lang="en-US" sz="1200" dirty="0"/>
          </a:p>
        </p:txBody>
      </p:sp>
      <p:sp>
        <p:nvSpPr>
          <p:cNvPr id="20" name="Donut 19"/>
          <p:cNvSpPr/>
          <p:nvPr/>
        </p:nvSpPr>
        <p:spPr>
          <a:xfrm>
            <a:off x="6649649" y="2082849"/>
            <a:ext cx="1646783" cy="573527"/>
          </a:xfrm>
          <a:prstGeom prst="donut">
            <a:avLst>
              <a:gd name="adj" fmla="val 0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4895" y="338492"/>
            <a:ext cx="1132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P-3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WRF-</a:t>
            </a:r>
            <a:r>
              <a:rPr lang="en-US" sz="1600" b="1" dirty="0" err="1" smtClean="0">
                <a:solidFill>
                  <a:srgbClr val="FF0000"/>
                </a:solidFill>
              </a:rPr>
              <a:t>Chem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150710" y="3065314"/>
            <a:ext cx="462295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Benzene too low, NEI 2011 has mostly urban sources</a:t>
            </a:r>
            <a:endParaRPr lang="en-US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67406" y="6154654"/>
            <a:ext cx="1204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Data: </a:t>
            </a:r>
            <a:r>
              <a:rPr lang="en-US" sz="1200" i="1" dirty="0" err="1" smtClean="0"/>
              <a:t>Wisthaler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806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 flipH="1">
            <a:off x="5560632" y="421998"/>
            <a:ext cx="3503987" cy="1754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Evaluations show the model is: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Too high for urban </a:t>
            </a:r>
            <a:r>
              <a:rPr lang="en-US" i="1" dirty="0" err="1" smtClean="0"/>
              <a:t>NOx</a:t>
            </a:r>
            <a:r>
              <a:rPr lang="en-US" i="1" dirty="0" smtClean="0"/>
              <a:t>, CO, SO2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Too low for many VOCs, NH3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Off in spatial distribution for some tracers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Incorrect in tracer </a:t>
            </a:r>
            <a:r>
              <a:rPr lang="en-US" i="1" dirty="0"/>
              <a:t>r</a:t>
            </a:r>
            <a:r>
              <a:rPr lang="en-US" i="1" dirty="0" smtClean="0"/>
              <a:t>atios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55783" y="20483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Comparison to surface </a:t>
            </a:r>
            <a:r>
              <a:rPr lang="en-US" b="1" dirty="0"/>
              <a:t>m</a:t>
            </a:r>
            <a:r>
              <a:rPr lang="en-US" b="1" dirty="0" smtClean="0"/>
              <a:t>easurements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-20484"/>
            <a:ext cx="3470534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r>
              <a:rPr lang="en-US" b="1" dirty="0" smtClean="0"/>
              <a:t> </a:t>
            </a:r>
            <a:r>
              <a:rPr lang="en-US" b="1" dirty="0"/>
              <a:t>A</a:t>
            </a:r>
            <a:r>
              <a:rPr lang="en-US" b="1" dirty="0" smtClean="0"/>
              <a:t>nalysis </a:t>
            </a:r>
            <a:r>
              <a:rPr lang="en-US" b="1" dirty="0" smtClean="0"/>
              <a:t>with NEI 2011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2468" y="5531424"/>
            <a:ext cx="262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270" cmpd="sng">
                  <a:noFill/>
                  <a:prstDash val="sysDot"/>
                </a:ln>
              </a:rPr>
              <a:t>Measured</a:t>
            </a:r>
          </a:p>
          <a:p>
            <a:r>
              <a:rPr lang="en-US" sz="1600" b="1" dirty="0" smtClean="0">
                <a:ln w="1270" cmpd="sng">
                  <a:noFill/>
                  <a:prstDash val="sysDot"/>
                </a:ln>
                <a:solidFill>
                  <a:srgbClr val="00FF00"/>
                </a:solidFill>
              </a:rPr>
              <a:t>WRF-</a:t>
            </a:r>
            <a:r>
              <a:rPr lang="en-US" sz="1600" b="1" dirty="0" err="1" smtClean="0">
                <a:ln w="1270" cmpd="sng">
                  <a:noFill/>
                  <a:prstDash val="sysDot"/>
                </a:ln>
                <a:solidFill>
                  <a:srgbClr val="00FF00"/>
                </a:solidFill>
              </a:rPr>
              <a:t>Chem</a:t>
            </a:r>
            <a:r>
              <a:rPr lang="en-US" sz="1600" b="1" dirty="0" smtClean="0">
                <a:ln w="1270" cmpd="sng">
                  <a:noFill/>
                  <a:prstDash val="sysDot"/>
                </a:ln>
                <a:solidFill>
                  <a:srgbClr val="00FF00"/>
                </a:solidFill>
              </a:rPr>
              <a:t> </a:t>
            </a:r>
          </a:p>
          <a:p>
            <a:r>
              <a:rPr lang="en-US" sz="1600" b="1" dirty="0" smtClean="0">
                <a:ln w="1270" cmpd="sng">
                  <a:noFill/>
                  <a:prstDash val="sysDot"/>
                </a:ln>
                <a:solidFill>
                  <a:srgbClr val="FF0000"/>
                </a:solidFill>
              </a:rPr>
              <a:t>WRF-</a:t>
            </a:r>
            <a:r>
              <a:rPr lang="en-US" sz="1600" b="1" dirty="0" err="1" smtClean="0">
                <a:ln w="1270" cmpd="sng">
                  <a:noFill/>
                  <a:prstDash val="sysDot"/>
                </a:ln>
                <a:solidFill>
                  <a:srgbClr val="FF0000"/>
                </a:solidFill>
              </a:rPr>
              <a:t>Chem</a:t>
            </a:r>
            <a:r>
              <a:rPr lang="en-US" sz="1600" b="1" dirty="0" smtClean="0">
                <a:ln w="1270" cmpd="sng">
                  <a:noFill/>
                  <a:prstDash val="sysDot"/>
                </a:ln>
                <a:solidFill>
                  <a:srgbClr val="FF0000"/>
                </a:solidFill>
              </a:rPr>
              <a:t> (+50% OG </a:t>
            </a:r>
            <a:r>
              <a:rPr lang="en-US" sz="1600" b="1" dirty="0" err="1" smtClean="0">
                <a:ln w="1270" cmpd="sng">
                  <a:noFill/>
                  <a:prstDash val="sysDot"/>
                </a:ln>
                <a:solidFill>
                  <a:srgbClr val="FF0000"/>
                </a:solidFill>
              </a:rPr>
              <a:t>Emis</a:t>
            </a:r>
            <a:r>
              <a:rPr lang="en-US" sz="1600" b="1" dirty="0" smtClean="0">
                <a:ln w="1270" cmpd="sng">
                  <a:noFill/>
                  <a:prstDash val="sysDot"/>
                </a:ln>
                <a:solidFill>
                  <a:srgbClr val="FF0000"/>
                </a:solidFill>
              </a:rPr>
              <a:t>.)</a:t>
            </a:r>
            <a:endParaRPr lang="en-US" sz="1600" b="1" dirty="0">
              <a:ln w="1270" cmpd="sng">
                <a:noFill/>
                <a:prstDash val="sysDot"/>
              </a:ln>
              <a:solidFill>
                <a:srgbClr val="FF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05136" y="408734"/>
            <a:ext cx="4045505" cy="2255994"/>
            <a:chOff x="194547" y="577295"/>
            <a:chExt cx="3697743" cy="204294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/>
            <a:srcRect l="2893" t="9674" r="2120"/>
            <a:stretch/>
          </p:blipFill>
          <p:spPr>
            <a:xfrm>
              <a:off x="194547" y="577295"/>
              <a:ext cx="3697743" cy="204294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4763" y="615310"/>
              <a:ext cx="9601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NO, ppb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5136" y="2744051"/>
            <a:ext cx="4045505" cy="2319475"/>
            <a:chOff x="81942" y="2889504"/>
            <a:chExt cx="3682607" cy="207302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t="7482" r="5554" b="1717"/>
            <a:stretch/>
          </p:blipFill>
          <p:spPr>
            <a:xfrm>
              <a:off x="81942" y="2889504"/>
              <a:ext cx="3682607" cy="207302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31342" y="2928677"/>
              <a:ext cx="11591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C2H6, ppb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77588" y="2723567"/>
            <a:ext cx="4074852" cy="2361349"/>
            <a:chOff x="4310730" y="2889504"/>
            <a:chExt cx="3679280" cy="20627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2883" t="11003" r="2410"/>
            <a:stretch/>
          </p:blipFill>
          <p:spPr>
            <a:xfrm>
              <a:off x="4310730" y="2889504"/>
              <a:ext cx="3679280" cy="206271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691075" y="2910294"/>
              <a:ext cx="11591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C3H8, ppb</a:t>
              </a:r>
              <a:endParaRPr lang="en-US" dirty="0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t="5503"/>
          <a:stretch/>
        </p:blipFill>
        <p:spPr>
          <a:xfrm>
            <a:off x="2586972" y="5276167"/>
            <a:ext cx="6473265" cy="15408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09072" y="5321856"/>
            <a:ext cx="199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Acetone, Platteville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586972" y="6570759"/>
            <a:ext cx="133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PTRMS, </a:t>
            </a:r>
            <a:r>
              <a:rPr lang="en-US" sz="1200" i="1" dirty="0" err="1" smtClean="0"/>
              <a:t>Wisthaler</a:t>
            </a:r>
            <a:endParaRPr lang="en-US" sz="12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3268673" y="4817253"/>
            <a:ext cx="103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Cans, </a:t>
            </a:r>
            <a:r>
              <a:rPr lang="en-US" sz="1200" i="1" dirty="0" err="1" smtClean="0"/>
              <a:t>Helmig</a:t>
            </a:r>
            <a:endParaRPr lang="en-US" sz="12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7735087" y="4820976"/>
            <a:ext cx="103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Cans, </a:t>
            </a:r>
            <a:r>
              <a:rPr lang="en-US" sz="1200" i="1" dirty="0" err="1" smtClean="0"/>
              <a:t>Helmig</a:t>
            </a:r>
            <a:endParaRPr lang="en-US" sz="12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558163" y="2387729"/>
            <a:ext cx="693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Various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920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VOC/</a:t>
            </a:r>
            <a:r>
              <a:rPr lang="en-US" sz="4400" b="1" dirty="0" err="1" smtClean="0">
                <a:latin typeface="Arial Rounded MT Bold"/>
                <a:cs typeface="Arial Rounded MT Bold"/>
              </a:rPr>
              <a:t>Nox</a:t>
            </a:r>
            <a:r>
              <a:rPr lang="en-US" sz="4400" b="1" dirty="0" smtClean="0">
                <a:latin typeface="Arial Rounded MT Bold"/>
                <a:cs typeface="Arial Rounded MT Bold"/>
              </a:rPr>
              <a:t> Sensitivity</a:t>
            </a:r>
            <a:endParaRPr lang="en-US" sz="5400" b="1" dirty="0"/>
          </a:p>
          <a:p>
            <a:pPr algn="ctr" fontAlgn="auto">
              <a:spcAft>
                <a:spcPts val="0"/>
              </a:spcAft>
              <a:defRPr/>
            </a:pP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532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4773-D19A-5646-BE4E-90B4481455F1}" type="slidenum">
              <a:rPr lang="en-US" smtClean="0"/>
              <a:t>26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412539" y="1662643"/>
            <a:ext cx="6318922" cy="4819146"/>
            <a:chOff x="1412539" y="1662643"/>
            <a:chExt cx="6318922" cy="481914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2539" y="1662643"/>
              <a:ext cx="6318922" cy="4819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ounded Rectangle 12"/>
            <p:cNvSpPr/>
            <p:nvPr/>
          </p:nvSpPr>
          <p:spPr>
            <a:xfrm>
              <a:off x="2116626" y="5742315"/>
              <a:ext cx="5338292" cy="73947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7612" y="5788251"/>
              <a:ext cx="100877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log NO</a:t>
              </a:r>
              <a:r>
                <a:rPr lang="en-US" sz="2000" baseline="-25000" dirty="0" smtClean="0"/>
                <a:t>X</a:t>
              </a:r>
              <a:r>
                <a:rPr lang="en-US" sz="2000" dirty="0" smtClean="0"/>
                <a:t> </a:t>
              </a:r>
              <a:endParaRPr lang="en-US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33890" y="2210552"/>
            <a:ext cx="3845155" cy="3448861"/>
            <a:chOff x="2833890" y="2210552"/>
            <a:chExt cx="3845155" cy="3448861"/>
          </a:xfrm>
        </p:grpSpPr>
        <p:sp>
          <p:nvSpPr>
            <p:cNvPr id="27" name="Rectangle 26"/>
            <p:cNvSpPr/>
            <p:nvPr/>
          </p:nvSpPr>
          <p:spPr>
            <a:xfrm>
              <a:off x="2833890" y="2245826"/>
              <a:ext cx="3845155" cy="33746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890175" y="2210552"/>
              <a:ext cx="3580712" cy="3448861"/>
              <a:chOff x="2887490" y="2215054"/>
              <a:chExt cx="3580712" cy="344886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2922699" y="2278734"/>
                <a:ext cx="3540960" cy="3385181"/>
              </a:xfrm>
              <a:custGeom>
                <a:avLst/>
                <a:gdLst>
                  <a:gd name="connsiteX0" fmla="*/ 0 w 3809907"/>
                  <a:gd name="connsiteY0" fmla="*/ 0 h 3581490"/>
                  <a:gd name="connsiteX1" fmla="*/ 293070 w 3809907"/>
                  <a:gd name="connsiteY1" fmla="*/ 88806 h 3581490"/>
                  <a:gd name="connsiteX2" fmla="*/ 497331 w 3809907"/>
                  <a:gd name="connsiteY2" fmla="*/ 195372 h 3581490"/>
                  <a:gd name="connsiteX3" fmla="*/ 808162 w 3809907"/>
                  <a:gd name="connsiteY3" fmla="*/ 435147 h 3581490"/>
                  <a:gd name="connsiteX4" fmla="*/ 976899 w 3809907"/>
                  <a:gd name="connsiteY4" fmla="*/ 630519 h 3581490"/>
                  <a:gd name="connsiteX5" fmla="*/ 1092351 w 3809907"/>
                  <a:gd name="connsiteY5" fmla="*/ 772608 h 3581490"/>
                  <a:gd name="connsiteX6" fmla="*/ 1243326 w 3809907"/>
                  <a:gd name="connsiteY6" fmla="*/ 1030143 h 3581490"/>
                  <a:gd name="connsiteX7" fmla="*/ 1394302 w 3809907"/>
                  <a:gd name="connsiteY7" fmla="*/ 1314321 h 3581490"/>
                  <a:gd name="connsiteX8" fmla="*/ 1545277 w 3809907"/>
                  <a:gd name="connsiteY8" fmla="*/ 1625140 h 3581490"/>
                  <a:gd name="connsiteX9" fmla="*/ 1714014 w 3809907"/>
                  <a:gd name="connsiteY9" fmla="*/ 1953720 h 3581490"/>
                  <a:gd name="connsiteX10" fmla="*/ 1838347 w 3809907"/>
                  <a:gd name="connsiteY10" fmla="*/ 2193495 h 3581490"/>
                  <a:gd name="connsiteX11" fmla="*/ 1980441 w 3809907"/>
                  <a:gd name="connsiteY11" fmla="*/ 2468791 h 3581490"/>
                  <a:gd name="connsiteX12" fmla="*/ 2060370 w 3809907"/>
                  <a:gd name="connsiteY12" fmla="*/ 2619761 h 3581490"/>
                  <a:gd name="connsiteX13" fmla="*/ 2166940 w 3809907"/>
                  <a:gd name="connsiteY13" fmla="*/ 2761849 h 3581490"/>
                  <a:gd name="connsiteX14" fmla="*/ 2291273 w 3809907"/>
                  <a:gd name="connsiteY14" fmla="*/ 2921699 h 3581490"/>
                  <a:gd name="connsiteX15" fmla="*/ 2451129 w 3809907"/>
                  <a:gd name="connsiteY15" fmla="*/ 3099310 h 3581490"/>
                  <a:gd name="connsiteX16" fmla="*/ 2637628 w 3809907"/>
                  <a:gd name="connsiteY16" fmla="*/ 3259160 h 3581490"/>
                  <a:gd name="connsiteX17" fmla="*/ 2815246 w 3809907"/>
                  <a:gd name="connsiteY17" fmla="*/ 3356846 h 3581490"/>
                  <a:gd name="connsiteX18" fmla="*/ 3028388 w 3809907"/>
                  <a:gd name="connsiteY18" fmla="*/ 3463412 h 3581490"/>
                  <a:gd name="connsiteX19" fmla="*/ 3206006 w 3809907"/>
                  <a:gd name="connsiteY19" fmla="*/ 3507815 h 3581490"/>
                  <a:gd name="connsiteX20" fmla="*/ 3383624 w 3809907"/>
                  <a:gd name="connsiteY20" fmla="*/ 3543337 h 3581490"/>
                  <a:gd name="connsiteX21" fmla="*/ 3632289 w 3809907"/>
                  <a:gd name="connsiteY21" fmla="*/ 3578859 h 3581490"/>
                  <a:gd name="connsiteX22" fmla="*/ 3809907 w 3809907"/>
                  <a:gd name="connsiteY22" fmla="*/ 3578859 h 358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09907" h="3581490">
                    <a:moveTo>
                      <a:pt x="0" y="0"/>
                    </a:moveTo>
                    <a:cubicBezTo>
                      <a:pt x="105091" y="28122"/>
                      <a:pt x="210182" y="56244"/>
                      <a:pt x="293070" y="88806"/>
                    </a:cubicBezTo>
                    <a:cubicBezTo>
                      <a:pt x="375958" y="121368"/>
                      <a:pt x="411482" y="137649"/>
                      <a:pt x="497331" y="195372"/>
                    </a:cubicBezTo>
                    <a:cubicBezTo>
                      <a:pt x="583180" y="253095"/>
                      <a:pt x="728234" y="362623"/>
                      <a:pt x="808162" y="435147"/>
                    </a:cubicBezTo>
                    <a:cubicBezTo>
                      <a:pt x="888090" y="507671"/>
                      <a:pt x="929534" y="574276"/>
                      <a:pt x="976899" y="630519"/>
                    </a:cubicBezTo>
                    <a:cubicBezTo>
                      <a:pt x="1024264" y="686762"/>
                      <a:pt x="1047946" y="706004"/>
                      <a:pt x="1092351" y="772608"/>
                    </a:cubicBezTo>
                    <a:cubicBezTo>
                      <a:pt x="1136756" y="839212"/>
                      <a:pt x="1193001" y="939858"/>
                      <a:pt x="1243326" y="1030143"/>
                    </a:cubicBezTo>
                    <a:cubicBezTo>
                      <a:pt x="1293651" y="1120428"/>
                      <a:pt x="1343977" y="1215155"/>
                      <a:pt x="1394302" y="1314321"/>
                    </a:cubicBezTo>
                    <a:cubicBezTo>
                      <a:pt x="1444627" y="1413487"/>
                      <a:pt x="1491992" y="1518574"/>
                      <a:pt x="1545277" y="1625140"/>
                    </a:cubicBezTo>
                    <a:cubicBezTo>
                      <a:pt x="1598562" y="1731706"/>
                      <a:pt x="1665169" y="1858994"/>
                      <a:pt x="1714014" y="1953720"/>
                    </a:cubicBezTo>
                    <a:cubicBezTo>
                      <a:pt x="1762859" y="2048446"/>
                      <a:pt x="1838347" y="2193495"/>
                      <a:pt x="1838347" y="2193495"/>
                    </a:cubicBezTo>
                    <a:lnTo>
                      <a:pt x="1980441" y="2468791"/>
                    </a:lnTo>
                    <a:cubicBezTo>
                      <a:pt x="2017445" y="2539835"/>
                      <a:pt x="2029287" y="2570918"/>
                      <a:pt x="2060370" y="2619761"/>
                    </a:cubicBezTo>
                    <a:cubicBezTo>
                      <a:pt x="2091453" y="2668604"/>
                      <a:pt x="2128456" y="2711526"/>
                      <a:pt x="2166940" y="2761849"/>
                    </a:cubicBezTo>
                    <a:cubicBezTo>
                      <a:pt x="2205424" y="2812172"/>
                      <a:pt x="2243908" y="2865456"/>
                      <a:pt x="2291273" y="2921699"/>
                    </a:cubicBezTo>
                    <a:cubicBezTo>
                      <a:pt x="2338638" y="2977942"/>
                      <a:pt x="2393403" y="3043067"/>
                      <a:pt x="2451129" y="3099310"/>
                    </a:cubicBezTo>
                    <a:cubicBezTo>
                      <a:pt x="2508855" y="3155553"/>
                      <a:pt x="2576942" y="3216237"/>
                      <a:pt x="2637628" y="3259160"/>
                    </a:cubicBezTo>
                    <a:cubicBezTo>
                      <a:pt x="2698314" y="3302083"/>
                      <a:pt x="2750119" y="3322804"/>
                      <a:pt x="2815246" y="3356846"/>
                    </a:cubicBezTo>
                    <a:cubicBezTo>
                      <a:pt x="2880373" y="3390888"/>
                      <a:pt x="2963261" y="3438251"/>
                      <a:pt x="3028388" y="3463412"/>
                    </a:cubicBezTo>
                    <a:cubicBezTo>
                      <a:pt x="3093515" y="3488573"/>
                      <a:pt x="3146800" y="3494494"/>
                      <a:pt x="3206006" y="3507815"/>
                    </a:cubicBezTo>
                    <a:cubicBezTo>
                      <a:pt x="3265212" y="3521136"/>
                      <a:pt x="3312577" y="3531496"/>
                      <a:pt x="3383624" y="3543337"/>
                    </a:cubicBezTo>
                    <a:cubicBezTo>
                      <a:pt x="3454671" y="3555178"/>
                      <a:pt x="3561242" y="3572939"/>
                      <a:pt x="3632289" y="3578859"/>
                    </a:cubicBezTo>
                    <a:cubicBezTo>
                      <a:pt x="3703336" y="3584779"/>
                      <a:pt x="3809907" y="3578859"/>
                      <a:pt x="3809907" y="3578859"/>
                    </a:cubicBezTo>
                  </a:path>
                </a:pathLst>
              </a:custGeom>
              <a:ln w="76200" cmpd="sng">
                <a:solidFill>
                  <a:srgbClr val="0000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0800000" flipH="1">
                <a:off x="2887490" y="2215054"/>
                <a:ext cx="3580712" cy="3394776"/>
              </a:xfrm>
              <a:custGeom>
                <a:avLst/>
                <a:gdLst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8666 w 2729552"/>
                  <a:gd name="connsiteY18" fmla="*/ 2534975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85396 w 2729552"/>
                  <a:gd name="connsiteY1" fmla="*/ 54426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293310 w 2726120"/>
                  <a:gd name="connsiteY3" fmla="*/ 109126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21951 w 2726120"/>
                  <a:gd name="connsiteY2" fmla="*/ 68185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150593 w 2726120"/>
                  <a:gd name="connsiteY1" fmla="*/ 51028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4629 w 2708963"/>
                  <a:gd name="connsiteY6" fmla="*/ 549475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73802 w 2708963"/>
                  <a:gd name="connsiteY11" fmla="*/ 1863058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08963" h="2543361">
                    <a:moveTo>
                      <a:pt x="0" y="0"/>
                    </a:moveTo>
                    <a:cubicBezTo>
                      <a:pt x="18197" y="2274"/>
                      <a:pt x="92441" y="27771"/>
                      <a:pt x="133436" y="40834"/>
                    </a:cubicBezTo>
                    <a:cubicBezTo>
                      <a:pt x="174431" y="53897"/>
                      <a:pt x="205600" y="60768"/>
                      <a:pt x="245971" y="78380"/>
                    </a:cubicBezTo>
                    <a:cubicBezTo>
                      <a:pt x="286342" y="95992"/>
                      <a:pt x="337646" y="122589"/>
                      <a:pt x="375665" y="146505"/>
                    </a:cubicBezTo>
                    <a:cubicBezTo>
                      <a:pt x="413684" y="170421"/>
                      <a:pt x="433219" y="188832"/>
                      <a:pt x="474084" y="221874"/>
                    </a:cubicBezTo>
                    <a:cubicBezTo>
                      <a:pt x="514949" y="254916"/>
                      <a:pt x="569671" y="289592"/>
                      <a:pt x="620856" y="344758"/>
                    </a:cubicBezTo>
                    <a:cubicBezTo>
                      <a:pt x="672041" y="399924"/>
                      <a:pt x="731155" y="477810"/>
                      <a:pt x="781197" y="552873"/>
                    </a:cubicBezTo>
                    <a:cubicBezTo>
                      <a:pt x="831239" y="627936"/>
                      <a:pt x="877317" y="716089"/>
                      <a:pt x="921107" y="795134"/>
                    </a:cubicBezTo>
                    <a:cubicBezTo>
                      <a:pt x="964897" y="874179"/>
                      <a:pt x="998445" y="936161"/>
                      <a:pt x="1043937" y="1027146"/>
                    </a:cubicBezTo>
                    <a:cubicBezTo>
                      <a:pt x="1089430" y="1118131"/>
                      <a:pt x="1149701" y="1252901"/>
                      <a:pt x="1194062" y="1341045"/>
                    </a:cubicBezTo>
                    <a:cubicBezTo>
                      <a:pt x="1238423" y="1429189"/>
                      <a:pt x="1263483" y="1469009"/>
                      <a:pt x="1310106" y="1556011"/>
                    </a:cubicBezTo>
                    <a:cubicBezTo>
                      <a:pt x="1356729" y="1643013"/>
                      <a:pt x="1422629" y="1778331"/>
                      <a:pt x="1473802" y="1863058"/>
                    </a:cubicBezTo>
                    <a:cubicBezTo>
                      <a:pt x="1524975" y="1947786"/>
                      <a:pt x="1586029" y="2022017"/>
                      <a:pt x="1617143" y="2064376"/>
                    </a:cubicBezTo>
                    <a:cubicBezTo>
                      <a:pt x="1648257" y="2106735"/>
                      <a:pt x="1640417" y="2094364"/>
                      <a:pt x="1660488" y="2117214"/>
                    </a:cubicBezTo>
                    <a:cubicBezTo>
                      <a:pt x="1680559" y="2140064"/>
                      <a:pt x="1717270" y="2178846"/>
                      <a:pt x="1737570" y="2201479"/>
                    </a:cubicBezTo>
                    <a:cubicBezTo>
                      <a:pt x="1757870" y="2224112"/>
                      <a:pt x="1751188" y="2226971"/>
                      <a:pt x="1782289" y="2253011"/>
                    </a:cubicBezTo>
                    <a:cubicBezTo>
                      <a:pt x="1813390" y="2279051"/>
                      <a:pt x="1881202" y="2330028"/>
                      <a:pt x="1924178" y="2357720"/>
                    </a:cubicBezTo>
                    <a:cubicBezTo>
                      <a:pt x="1967154" y="2385412"/>
                      <a:pt x="1988401" y="2397549"/>
                      <a:pt x="2040146" y="2419163"/>
                    </a:cubicBezTo>
                    <a:cubicBezTo>
                      <a:pt x="2091891" y="2440777"/>
                      <a:pt x="2161845" y="2469196"/>
                      <a:pt x="2234646" y="2487402"/>
                    </a:cubicBezTo>
                    <a:cubicBezTo>
                      <a:pt x="2307447" y="2505608"/>
                      <a:pt x="2411547" y="2519292"/>
                      <a:pt x="2476952" y="2528400"/>
                    </a:cubicBezTo>
                    <a:cubicBezTo>
                      <a:pt x="2542357" y="2537508"/>
                      <a:pt x="2588409" y="2539773"/>
                      <a:pt x="2627077" y="2542048"/>
                    </a:cubicBezTo>
                    <a:cubicBezTo>
                      <a:pt x="2665745" y="2544323"/>
                      <a:pt x="2687354" y="2543185"/>
                      <a:pt x="2708963" y="2542048"/>
                    </a:cubicBez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5487184" y="2571505"/>
            <a:ext cx="1410990" cy="783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41410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124200" y="1417638"/>
            <a:ext cx="2817210" cy="637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85573" y="2831744"/>
            <a:ext cx="492443" cy="21666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 smtClean="0"/>
              <a:t>Fractional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Loss</a:t>
            </a:r>
            <a:endParaRPr lang="en-US" sz="20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7454918" y="3516938"/>
            <a:ext cx="1317207" cy="646331"/>
            <a:chOff x="7454918" y="2422200"/>
            <a:chExt cx="1317207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7454918" y="2422200"/>
              <a:ext cx="131720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	HNO</a:t>
              </a:r>
              <a:r>
                <a:rPr lang="en-US" baseline="-25000" dirty="0" smtClean="0"/>
                <a:t>3</a:t>
              </a:r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RONO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7572719" y="2618537"/>
              <a:ext cx="30573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572253" y="2902292"/>
              <a:ext cx="305731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5393015" y="1622363"/>
            <a:ext cx="10660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Urban</a:t>
            </a:r>
            <a:endParaRPr lang="en-US" sz="2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804878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71870" y="1639188"/>
            <a:ext cx="10660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Rural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1202" y="812394"/>
            <a:ext cx="33496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 + O</a:t>
            </a:r>
            <a:r>
              <a:rPr lang="en-US" sz="2000" dirty="0"/>
              <a:t>H </a:t>
            </a:r>
            <a:r>
              <a:rPr lang="en-US" sz="2000" dirty="0" smtClean="0">
                <a:sym typeface="Wingdings"/>
              </a:rPr>
              <a:t> 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+ </a:t>
            </a:r>
            <a:r>
              <a:rPr lang="en-US" sz="2000" dirty="0" smtClean="0">
                <a:sym typeface="Wingdings"/>
              </a:rPr>
              <a:t>H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O</a:t>
            </a:r>
            <a:endParaRPr lang="en-US" sz="2000" dirty="0">
              <a:sym typeface="Wingding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4046" y="812394"/>
            <a:ext cx="24538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N</a:t>
            </a:r>
            <a:r>
              <a:rPr lang="en-US" sz="2000" dirty="0" smtClean="0">
                <a:sym typeface="Wingdings"/>
              </a:rPr>
              <a:t>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OH</a:t>
            </a:r>
            <a:r>
              <a:rPr lang="en-US" sz="2000" dirty="0" smtClean="0">
                <a:solidFill>
                  <a:srgbClr val="A102FF"/>
                </a:solidFill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9419" y="812394"/>
            <a:ext cx="26969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/>
              </a:rPr>
              <a:t>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NO 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RONO</a:t>
            </a:r>
            <a:r>
              <a:rPr lang="en-US" sz="2000" baseline="-25000" dirty="0" smtClean="0">
                <a:solidFill>
                  <a:srgbClr val="0000FF"/>
                </a:solidFill>
                <a:sym typeface="Wingdings"/>
              </a:rPr>
              <a:t>2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73224"/>
            <a:ext cx="9144000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"</a:t>
            </a:r>
            <a:r>
              <a:rPr lang="en-US" sz="1600" b="1" dirty="0" smtClean="0"/>
              <a:t>NO</a:t>
            </a:r>
            <a:r>
              <a:rPr lang="en-US" sz="1600" b="1" baseline="-25000" dirty="0" smtClean="0"/>
              <a:t>X</a:t>
            </a:r>
            <a:r>
              <a:rPr lang="en-US" sz="1600" b="1" dirty="0" smtClean="0"/>
              <a:t> </a:t>
            </a:r>
            <a:r>
              <a:rPr lang="en-US" sz="1600" b="1" dirty="0"/>
              <a:t>Oxidation Products and their Relationship to Ozone Production Across Colorado's Front </a:t>
            </a:r>
            <a:r>
              <a:rPr lang="en-US" sz="1600" b="1" dirty="0" smtClean="0"/>
              <a:t>Range"</a:t>
            </a:r>
          </a:p>
          <a:p>
            <a:pPr algn="ctr"/>
            <a:r>
              <a:rPr lang="en-US" b="1" dirty="0"/>
              <a:t>Tamara Sparks, UC </a:t>
            </a:r>
            <a:r>
              <a:rPr lang="en-US" b="1" dirty="0" smtClean="0"/>
              <a:t>Berkeley</a:t>
            </a:r>
            <a:endParaRPr lang="en-US" b="1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6757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NO</a:t>
            </a:r>
            <a:r>
              <a:rPr lang="en-US" sz="3600" b="1" u="sng" baseline="-25000" dirty="0" smtClean="0"/>
              <a:t>X</a:t>
            </a:r>
            <a:r>
              <a:rPr lang="en-US" sz="3600" b="1" u="sng" dirty="0" smtClean="0"/>
              <a:t> sink </a:t>
            </a:r>
            <a:r>
              <a:rPr lang="en-US" sz="3600" b="1" u="sng" dirty="0"/>
              <a:t>p</a:t>
            </a:r>
            <a:r>
              <a:rPr lang="en-US" sz="3600" b="1" u="sng" dirty="0" smtClean="0"/>
              <a:t>artitioning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93398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4773-D19A-5646-BE4E-90B4481455F1}" type="slidenum">
              <a:rPr lang="en-US" smtClean="0"/>
              <a:t>27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412539" y="1662643"/>
            <a:ext cx="6318922" cy="4819146"/>
            <a:chOff x="1412539" y="1662643"/>
            <a:chExt cx="6318922" cy="481914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2539" y="1662643"/>
              <a:ext cx="6318922" cy="4819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ounded Rectangle 12"/>
            <p:cNvSpPr/>
            <p:nvPr/>
          </p:nvSpPr>
          <p:spPr>
            <a:xfrm>
              <a:off x="2116626" y="5742315"/>
              <a:ext cx="5338292" cy="73947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7612" y="5788251"/>
              <a:ext cx="100877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log NO</a:t>
              </a:r>
              <a:r>
                <a:rPr lang="en-US" sz="2000" baseline="-25000" dirty="0" smtClean="0"/>
                <a:t>X</a:t>
              </a:r>
              <a:r>
                <a:rPr lang="en-US" sz="2000" dirty="0" smtClean="0"/>
                <a:t> </a:t>
              </a:r>
              <a:endParaRPr lang="en-US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33890" y="2210552"/>
            <a:ext cx="3845155" cy="3448861"/>
            <a:chOff x="2833890" y="2210552"/>
            <a:chExt cx="3845155" cy="3448861"/>
          </a:xfrm>
        </p:grpSpPr>
        <p:sp>
          <p:nvSpPr>
            <p:cNvPr id="27" name="Rectangle 26"/>
            <p:cNvSpPr/>
            <p:nvPr/>
          </p:nvSpPr>
          <p:spPr>
            <a:xfrm>
              <a:off x="2833890" y="2245826"/>
              <a:ext cx="3845155" cy="33746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890175" y="2210552"/>
              <a:ext cx="3580712" cy="3448861"/>
              <a:chOff x="2887490" y="2215054"/>
              <a:chExt cx="3580712" cy="344886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2922699" y="2278734"/>
                <a:ext cx="3540960" cy="3385181"/>
              </a:xfrm>
              <a:custGeom>
                <a:avLst/>
                <a:gdLst>
                  <a:gd name="connsiteX0" fmla="*/ 0 w 3809907"/>
                  <a:gd name="connsiteY0" fmla="*/ 0 h 3581490"/>
                  <a:gd name="connsiteX1" fmla="*/ 293070 w 3809907"/>
                  <a:gd name="connsiteY1" fmla="*/ 88806 h 3581490"/>
                  <a:gd name="connsiteX2" fmla="*/ 497331 w 3809907"/>
                  <a:gd name="connsiteY2" fmla="*/ 195372 h 3581490"/>
                  <a:gd name="connsiteX3" fmla="*/ 808162 w 3809907"/>
                  <a:gd name="connsiteY3" fmla="*/ 435147 h 3581490"/>
                  <a:gd name="connsiteX4" fmla="*/ 976899 w 3809907"/>
                  <a:gd name="connsiteY4" fmla="*/ 630519 h 3581490"/>
                  <a:gd name="connsiteX5" fmla="*/ 1092351 w 3809907"/>
                  <a:gd name="connsiteY5" fmla="*/ 772608 h 3581490"/>
                  <a:gd name="connsiteX6" fmla="*/ 1243326 w 3809907"/>
                  <a:gd name="connsiteY6" fmla="*/ 1030143 h 3581490"/>
                  <a:gd name="connsiteX7" fmla="*/ 1394302 w 3809907"/>
                  <a:gd name="connsiteY7" fmla="*/ 1314321 h 3581490"/>
                  <a:gd name="connsiteX8" fmla="*/ 1545277 w 3809907"/>
                  <a:gd name="connsiteY8" fmla="*/ 1625140 h 3581490"/>
                  <a:gd name="connsiteX9" fmla="*/ 1714014 w 3809907"/>
                  <a:gd name="connsiteY9" fmla="*/ 1953720 h 3581490"/>
                  <a:gd name="connsiteX10" fmla="*/ 1838347 w 3809907"/>
                  <a:gd name="connsiteY10" fmla="*/ 2193495 h 3581490"/>
                  <a:gd name="connsiteX11" fmla="*/ 1980441 w 3809907"/>
                  <a:gd name="connsiteY11" fmla="*/ 2468791 h 3581490"/>
                  <a:gd name="connsiteX12" fmla="*/ 2060370 w 3809907"/>
                  <a:gd name="connsiteY12" fmla="*/ 2619761 h 3581490"/>
                  <a:gd name="connsiteX13" fmla="*/ 2166940 w 3809907"/>
                  <a:gd name="connsiteY13" fmla="*/ 2761849 h 3581490"/>
                  <a:gd name="connsiteX14" fmla="*/ 2291273 w 3809907"/>
                  <a:gd name="connsiteY14" fmla="*/ 2921699 h 3581490"/>
                  <a:gd name="connsiteX15" fmla="*/ 2451129 w 3809907"/>
                  <a:gd name="connsiteY15" fmla="*/ 3099310 h 3581490"/>
                  <a:gd name="connsiteX16" fmla="*/ 2637628 w 3809907"/>
                  <a:gd name="connsiteY16" fmla="*/ 3259160 h 3581490"/>
                  <a:gd name="connsiteX17" fmla="*/ 2815246 w 3809907"/>
                  <a:gd name="connsiteY17" fmla="*/ 3356846 h 3581490"/>
                  <a:gd name="connsiteX18" fmla="*/ 3028388 w 3809907"/>
                  <a:gd name="connsiteY18" fmla="*/ 3463412 h 3581490"/>
                  <a:gd name="connsiteX19" fmla="*/ 3206006 w 3809907"/>
                  <a:gd name="connsiteY19" fmla="*/ 3507815 h 3581490"/>
                  <a:gd name="connsiteX20" fmla="*/ 3383624 w 3809907"/>
                  <a:gd name="connsiteY20" fmla="*/ 3543337 h 3581490"/>
                  <a:gd name="connsiteX21" fmla="*/ 3632289 w 3809907"/>
                  <a:gd name="connsiteY21" fmla="*/ 3578859 h 3581490"/>
                  <a:gd name="connsiteX22" fmla="*/ 3809907 w 3809907"/>
                  <a:gd name="connsiteY22" fmla="*/ 3578859 h 358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09907" h="3581490">
                    <a:moveTo>
                      <a:pt x="0" y="0"/>
                    </a:moveTo>
                    <a:cubicBezTo>
                      <a:pt x="105091" y="28122"/>
                      <a:pt x="210182" y="56244"/>
                      <a:pt x="293070" y="88806"/>
                    </a:cubicBezTo>
                    <a:cubicBezTo>
                      <a:pt x="375958" y="121368"/>
                      <a:pt x="411482" y="137649"/>
                      <a:pt x="497331" y="195372"/>
                    </a:cubicBezTo>
                    <a:cubicBezTo>
                      <a:pt x="583180" y="253095"/>
                      <a:pt x="728234" y="362623"/>
                      <a:pt x="808162" y="435147"/>
                    </a:cubicBezTo>
                    <a:cubicBezTo>
                      <a:pt x="888090" y="507671"/>
                      <a:pt x="929534" y="574276"/>
                      <a:pt x="976899" y="630519"/>
                    </a:cubicBezTo>
                    <a:cubicBezTo>
                      <a:pt x="1024264" y="686762"/>
                      <a:pt x="1047946" y="706004"/>
                      <a:pt x="1092351" y="772608"/>
                    </a:cubicBezTo>
                    <a:cubicBezTo>
                      <a:pt x="1136756" y="839212"/>
                      <a:pt x="1193001" y="939858"/>
                      <a:pt x="1243326" y="1030143"/>
                    </a:cubicBezTo>
                    <a:cubicBezTo>
                      <a:pt x="1293651" y="1120428"/>
                      <a:pt x="1343977" y="1215155"/>
                      <a:pt x="1394302" y="1314321"/>
                    </a:cubicBezTo>
                    <a:cubicBezTo>
                      <a:pt x="1444627" y="1413487"/>
                      <a:pt x="1491992" y="1518574"/>
                      <a:pt x="1545277" y="1625140"/>
                    </a:cubicBezTo>
                    <a:cubicBezTo>
                      <a:pt x="1598562" y="1731706"/>
                      <a:pt x="1665169" y="1858994"/>
                      <a:pt x="1714014" y="1953720"/>
                    </a:cubicBezTo>
                    <a:cubicBezTo>
                      <a:pt x="1762859" y="2048446"/>
                      <a:pt x="1838347" y="2193495"/>
                      <a:pt x="1838347" y="2193495"/>
                    </a:cubicBezTo>
                    <a:lnTo>
                      <a:pt x="1980441" y="2468791"/>
                    </a:lnTo>
                    <a:cubicBezTo>
                      <a:pt x="2017445" y="2539835"/>
                      <a:pt x="2029287" y="2570918"/>
                      <a:pt x="2060370" y="2619761"/>
                    </a:cubicBezTo>
                    <a:cubicBezTo>
                      <a:pt x="2091453" y="2668604"/>
                      <a:pt x="2128456" y="2711526"/>
                      <a:pt x="2166940" y="2761849"/>
                    </a:cubicBezTo>
                    <a:cubicBezTo>
                      <a:pt x="2205424" y="2812172"/>
                      <a:pt x="2243908" y="2865456"/>
                      <a:pt x="2291273" y="2921699"/>
                    </a:cubicBezTo>
                    <a:cubicBezTo>
                      <a:pt x="2338638" y="2977942"/>
                      <a:pt x="2393403" y="3043067"/>
                      <a:pt x="2451129" y="3099310"/>
                    </a:cubicBezTo>
                    <a:cubicBezTo>
                      <a:pt x="2508855" y="3155553"/>
                      <a:pt x="2576942" y="3216237"/>
                      <a:pt x="2637628" y="3259160"/>
                    </a:cubicBezTo>
                    <a:cubicBezTo>
                      <a:pt x="2698314" y="3302083"/>
                      <a:pt x="2750119" y="3322804"/>
                      <a:pt x="2815246" y="3356846"/>
                    </a:cubicBezTo>
                    <a:cubicBezTo>
                      <a:pt x="2880373" y="3390888"/>
                      <a:pt x="2963261" y="3438251"/>
                      <a:pt x="3028388" y="3463412"/>
                    </a:cubicBezTo>
                    <a:cubicBezTo>
                      <a:pt x="3093515" y="3488573"/>
                      <a:pt x="3146800" y="3494494"/>
                      <a:pt x="3206006" y="3507815"/>
                    </a:cubicBezTo>
                    <a:cubicBezTo>
                      <a:pt x="3265212" y="3521136"/>
                      <a:pt x="3312577" y="3531496"/>
                      <a:pt x="3383624" y="3543337"/>
                    </a:cubicBezTo>
                    <a:cubicBezTo>
                      <a:pt x="3454671" y="3555178"/>
                      <a:pt x="3561242" y="3572939"/>
                      <a:pt x="3632289" y="3578859"/>
                    </a:cubicBezTo>
                    <a:cubicBezTo>
                      <a:pt x="3703336" y="3584779"/>
                      <a:pt x="3809907" y="3578859"/>
                      <a:pt x="3809907" y="3578859"/>
                    </a:cubicBezTo>
                  </a:path>
                </a:pathLst>
              </a:custGeom>
              <a:ln w="76200" cmpd="sng">
                <a:solidFill>
                  <a:srgbClr val="0000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0800000" flipH="1">
                <a:off x="2887490" y="2215054"/>
                <a:ext cx="3580712" cy="3394776"/>
              </a:xfrm>
              <a:custGeom>
                <a:avLst/>
                <a:gdLst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8666 w 2729552"/>
                  <a:gd name="connsiteY18" fmla="*/ 2534975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85396 w 2729552"/>
                  <a:gd name="connsiteY1" fmla="*/ 54426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293310 w 2726120"/>
                  <a:gd name="connsiteY3" fmla="*/ 109126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21951 w 2726120"/>
                  <a:gd name="connsiteY2" fmla="*/ 68185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150593 w 2726120"/>
                  <a:gd name="connsiteY1" fmla="*/ 51028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4629 w 2708963"/>
                  <a:gd name="connsiteY6" fmla="*/ 549475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73802 w 2708963"/>
                  <a:gd name="connsiteY11" fmla="*/ 1863058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08963" h="2543361">
                    <a:moveTo>
                      <a:pt x="0" y="0"/>
                    </a:moveTo>
                    <a:cubicBezTo>
                      <a:pt x="18197" y="2274"/>
                      <a:pt x="92441" y="27771"/>
                      <a:pt x="133436" y="40834"/>
                    </a:cubicBezTo>
                    <a:cubicBezTo>
                      <a:pt x="174431" y="53897"/>
                      <a:pt x="205600" y="60768"/>
                      <a:pt x="245971" y="78380"/>
                    </a:cubicBezTo>
                    <a:cubicBezTo>
                      <a:pt x="286342" y="95992"/>
                      <a:pt x="337646" y="122589"/>
                      <a:pt x="375665" y="146505"/>
                    </a:cubicBezTo>
                    <a:cubicBezTo>
                      <a:pt x="413684" y="170421"/>
                      <a:pt x="433219" y="188832"/>
                      <a:pt x="474084" y="221874"/>
                    </a:cubicBezTo>
                    <a:cubicBezTo>
                      <a:pt x="514949" y="254916"/>
                      <a:pt x="569671" y="289592"/>
                      <a:pt x="620856" y="344758"/>
                    </a:cubicBezTo>
                    <a:cubicBezTo>
                      <a:pt x="672041" y="399924"/>
                      <a:pt x="731155" y="477810"/>
                      <a:pt x="781197" y="552873"/>
                    </a:cubicBezTo>
                    <a:cubicBezTo>
                      <a:pt x="831239" y="627936"/>
                      <a:pt x="877317" y="716089"/>
                      <a:pt x="921107" y="795134"/>
                    </a:cubicBezTo>
                    <a:cubicBezTo>
                      <a:pt x="964897" y="874179"/>
                      <a:pt x="998445" y="936161"/>
                      <a:pt x="1043937" y="1027146"/>
                    </a:cubicBezTo>
                    <a:cubicBezTo>
                      <a:pt x="1089430" y="1118131"/>
                      <a:pt x="1149701" y="1252901"/>
                      <a:pt x="1194062" y="1341045"/>
                    </a:cubicBezTo>
                    <a:cubicBezTo>
                      <a:pt x="1238423" y="1429189"/>
                      <a:pt x="1263483" y="1469009"/>
                      <a:pt x="1310106" y="1556011"/>
                    </a:cubicBezTo>
                    <a:cubicBezTo>
                      <a:pt x="1356729" y="1643013"/>
                      <a:pt x="1422629" y="1778331"/>
                      <a:pt x="1473802" y="1863058"/>
                    </a:cubicBezTo>
                    <a:cubicBezTo>
                      <a:pt x="1524975" y="1947786"/>
                      <a:pt x="1586029" y="2022017"/>
                      <a:pt x="1617143" y="2064376"/>
                    </a:cubicBezTo>
                    <a:cubicBezTo>
                      <a:pt x="1648257" y="2106735"/>
                      <a:pt x="1640417" y="2094364"/>
                      <a:pt x="1660488" y="2117214"/>
                    </a:cubicBezTo>
                    <a:cubicBezTo>
                      <a:pt x="1680559" y="2140064"/>
                      <a:pt x="1717270" y="2178846"/>
                      <a:pt x="1737570" y="2201479"/>
                    </a:cubicBezTo>
                    <a:cubicBezTo>
                      <a:pt x="1757870" y="2224112"/>
                      <a:pt x="1751188" y="2226971"/>
                      <a:pt x="1782289" y="2253011"/>
                    </a:cubicBezTo>
                    <a:cubicBezTo>
                      <a:pt x="1813390" y="2279051"/>
                      <a:pt x="1881202" y="2330028"/>
                      <a:pt x="1924178" y="2357720"/>
                    </a:cubicBezTo>
                    <a:cubicBezTo>
                      <a:pt x="1967154" y="2385412"/>
                      <a:pt x="1988401" y="2397549"/>
                      <a:pt x="2040146" y="2419163"/>
                    </a:cubicBezTo>
                    <a:cubicBezTo>
                      <a:pt x="2091891" y="2440777"/>
                      <a:pt x="2161845" y="2469196"/>
                      <a:pt x="2234646" y="2487402"/>
                    </a:cubicBezTo>
                    <a:cubicBezTo>
                      <a:pt x="2307447" y="2505608"/>
                      <a:pt x="2411547" y="2519292"/>
                      <a:pt x="2476952" y="2528400"/>
                    </a:cubicBezTo>
                    <a:cubicBezTo>
                      <a:pt x="2542357" y="2537508"/>
                      <a:pt x="2588409" y="2539773"/>
                      <a:pt x="2627077" y="2542048"/>
                    </a:cubicBezTo>
                    <a:cubicBezTo>
                      <a:pt x="2665745" y="2544323"/>
                      <a:pt x="2687354" y="2543185"/>
                      <a:pt x="2708963" y="2542048"/>
                    </a:cubicBez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5487184" y="2571505"/>
            <a:ext cx="1410990" cy="783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41410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718979" y="3917799"/>
            <a:ext cx="1065442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3076" y="2181176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124200" y="1417638"/>
            <a:ext cx="2817210" cy="637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85573" y="2831744"/>
            <a:ext cx="492443" cy="21666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 smtClean="0"/>
              <a:t>Fractional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Loss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844329" y="3328508"/>
            <a:ext cx="8466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7454918" y="3516938"/>
            <a:ext cx="1317207" cy="646331"/>
            <a:chOff x="7454918" y="2422200"/>
            <a:chExt cx="1317207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7454918" y="2422200"/>
              <a:ext cx="131720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	HNO</a:t>
              </a:r>
              <a:r>
                <a:rPr lang="en-US" baseline="-25000" dirty="0" smtClean="0"/>
                <a:t>3</a:t>
              </a:r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RONO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7572719" y="2618537"/>
              <a:ext cx="30573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572253" y="2902292"/>
              <a:ext cx="305731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071424" y="1622363"/>
            <a:ext cx="10660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Urban</a:t>
            </a:r>
            <a:endParaRPr lang="en-US" sz="2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804878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71870" y="1639188"/>
            <a:ext cx="10660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Rural</a:t>
            </a:r>
            <a:endParaRPr lang="en-US" sz="24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3929536" y="3956117"/>
            <a:ext cx="3735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475705" y="3585287"/>
            <a:ext cx="0" cy="66658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574799" y="3650253"/>
            <a:ext cx="109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VOCR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202" y="812394"/>
            <a:ext cx="33496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 + O</a:t>
            </a:r>
            <a:r>
              <a:rPr lang="en-US" sz="2000" dirty="0"/>
              <a:t>H </a:t>
            </a:r>
            <a:r>
              <a:rPr lang="en-US" sz="2000" dirty="0" smtClean="0">
                <a:sym typeface="Wingdings"/>
              </a:rPr>
              <a:t> 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+ </a:t>
            </a:r>
            <a:r>
              <a:rPr lang="en-US" sz="2000" dirty="0" smtClean="0">
                <a:sym typeface="Wingdings"/>
              </a:rPr>
              <a:t>H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O</a:t>
            </a:r>
            <a:endParaRPr lang="en-US" sz="2000" dirty="0">
              <a:sym typeface="Wingding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4046" y="812394"/>
            <a:ext cx="24538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N</a:t>
            </a:r>
            <a:r>
              <a:rPr lang="en-US" sz="2000" dirty="0" smtClean="0">
                <a:sym typeface="Wingdings"/>
              </a:rPr>
              <a:t>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OH</a:t>
            </a:r>
            <a:r>
              <a:rPr lang="en-US" sz="2000" dirty="0" smtClean="0">
                <a:solidFill>
                  <a:srgbClr val="A102FF"/>
                </a:solidFill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89419" y="812394"/>
            <a:ext cx="26969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/>
              </a:rPr>
              <a:t>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NO 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RONO</a:t>
            </a:r>
            <a:r>
              <a:rPr lang="en-US" sz="2000" baseline="-25000" dirty="0" smtClean="0">
                <a:solidFill>
                  <a:srgbClr val="0000FF"/>
                </a:solidFill>
                <a:sym typeface="Wingdings"/>
              </a:rPr>
              <a:t>2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6273224"/>
            <a:ext cx="9144000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"</a:t>
            </a:r>
            <a:r>
              <a:rPr lang="en-US" sz="1600" b="1" dirty="0" smtClean="0"/>
              <a:t>NO</a:t>
            </a:r>
            <a:r>
              <a:rPr lang="en-US" sz="1600" b="1" baseline="-25000" dirty="0" smtClean="0"/>
              <a:t>X</a:t>
            </a:r>
            <a:r>
              <a:rPr lang="en-US" sz="1600" b="1" dirty="0" smtClean="0"/>
              <a:t> </a:t>
            </a:r>
            <a:r>
              <a:rPr lang="en-US" sz="1600" b="1" dirty="0"/>
              <a:t>Oxidation Products and their Relationship to Ozone Production Across Colorado's Front </a:t>
            </a:r>
            <a:r>
              <a:rPr lang="en-US" sz="1600" b="1" dirty="0" smtClean="0"/>
              <a:t>Range"</a:t>
            </a:r>
          </a:p>
          <a:p>
            <a:pPr algn="ctr"/>
            <a:r>
              <a:rPr lang="en-US" b="1" dirty="0"/>
              <a:t>Tamara Sparks, UC </a:t>
            </a:r>
            <a:r>
              <a:rPr lang="en-US" b="1" dirty="0" smtClean="0"/>
              <a:t>Berkeley</a:t>
            </a:r>
            <a:endParaRPr lang="en-US" b="1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6757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NO</a:t>
            </a:r>
            <a:r>
              <a:rPr lang="en-US" sz="3600" b="1" u="sng" baseline="-25000" dirty="0" smtClean="0"/>
              <a:t>X</a:t>
            </a:r>
            <a:r>
              <a:rPr lang="en-US" sz="3600" b="1" u="sng" dirty="0" smtClean="0"/>
              <a:t> sink </a:t>
            </a:r>
            <a:r>
              <a:rPr lang="en-US" sz="3600" b="1" u="sng" dirty="0"/>
              <a:t>p</a:t>
            </a:r>
            <a:r>
              <a:rPr lang="en-US" sz="3600" b="1" u="sng" dirty="0" smtClean="0"/>
              <a:t>artitioning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06451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539" y="1662643"/>
            <a:ext cx="6318922" cy="481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2833890" y="2210552"/>
            <a:ext cx="3845155" cy="3448861"/>
            <a:chOff x="2833890" y="2210552"/>
            <a:chExt cx="3845155" cy="3448861"/>
          </a:xfrm>
        </p:grpSpPr>
        <p:sp>
          <p:nvSpPr>
            <p:cNvPr id="26" name="Rectangle 25"/>
            <p:cNvSpPr/>
            <p:nvPr/>
          </p:nvSpPr>
          <p:spPr>
            <a:xfrm>
              <a:off x="2833890" y="2245826"/>
              <a:ext cx="3845155" cy="33746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890175" y="2210552"/>
              <a:ext cx="3580712" cy="3448861"/>
              <a:chOff x="2887490" y="2215054"/>
              <a:chExt cx="3580712" cy="3448861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2922699" y="2278734"/>
                <a:ext cx="3540960" cy="3385181"/>
              </a:xfrm>
              <a:custGeom>
                <a:avLst/>
                <a:gdLst>
                  <a:gd name="connsiteX0" fmla="*/ 0 w 3809907"/>
                  <a:gd name="connsiteY0" fmla="*/ 0 h 3581490"/>
                  <a:gd name="connsiteX1" fmla="*/ 293070 w 3809907"/>
                  <a:gd name="connsiteY1" fmla="*/ 88806 h 3581490"/>
                  <a:gd name="connsiteX2" fmla="*/ 497331 w 3809907"/>
                  <a:gd name="connsiteY2" fmla="*/ 195372 h 3581490"/>
                  <a:gd name="connsiteX3" fmla="*/ 808162 w 3809907"/>
                  <a:gd name="connsiteY3" fmla="*/ 435147 h 3581490"/>
                  <a:gd name="connsiteX4" fmla="*/ 976899 w 3809907"/>
                  <a:gd name="connsiteY4" fmla="*/ 630519 h 3581490"/>
                  <a:gd name="connsiteX5" fmla="*/ 1092351 w 3809907"/>
                  <a:gd name="connsiteY5" fmla="*/ 772608 h 3581490"/>
                  <a:gd name="connsiteX6" fmla="*/ 1243326 w 3809907"/>
                  <a:gd name="connsiteY6" fmla="*/ 1030143 h 3581490"/>
                  <a:gd name="connsiteX7" fmla="*/ 1394302 w 3809907"/>
                  <a:gd name="connsiteY7" fmla="*/ 1314321 h 3581490"/>
                  <a:gd name="connsiteX8" fmla="*/ 1545277 w 3809907"/>
                  <a:gd name="connsiteY8" fmla="*/ 1625140 h 3581490"/>
                  <a:gd name="connsiteX9" fmla="*/ 1714014 w 3809907"/>
                  <a:gd name="connsiteY9" fmla="*/ 1953720 h 3581490"/>
                  <a:gd name="connsiteX10" fmla="*/ 1838347 w 3809907"/>
                  <a:gd name="connsiteY10" fmla="*/ 2193495 h 3581490"/>
                  <a:gd name="connsiteX11" fmla="*/ 1980441 w 3809907"/>
                  <a:gd name="connsiteY11" fmla="*/ 2468791 h 3581490"/>
                  <a:gd name="connsiteX12" fmla="*/ 2060370 w 3809907"/>
                  <a:gd name="connsiteY12" fmla="*/ 2619761 h 3581490"/>
                  <a:gd name="connsiteX13" fmla="*/ 2166940 w 3809907"/>
                  <a:gd name="connsiteY13" fmla="*/ 2761849 h 3581490"/>
                  <a:gd name="connsiteX14" fmla="*/ 2291273 w 3809907"/>
                  <a:gd name="connsiteY14" fmla="*/ 2921699 h 3581490"/>
                  <a:gd name="connsiteX15" fmla="*/ 2451129 w 3809907"/>
                  <a:gd name="connsiteY15" fmla="*/ 3099310 h 3581490"/>
                  <a:gd name="connsiteX16" fmla="*/ 2637628 w 3809907"/>
                  <a:gd name="connsiteY16" fmla="*/ 3259160 h 3581490"/>
                  <a:gd name="connsiteX17" fmla="*/ 2815246 w 3809907"/>
                  <a:gd name="connsiteY17" fmla="*/ 3356846 h 3581490"/>
                  <a:gd name="connsiteX18" fmla="*/ 3028388 w 3809907"/>
                  <a:gd name="connsiteY18" fmla="*/ 3463412 h 3581490"/>
                  <a:gd name="connsiteX19" fmla="*/ 3206006 w 3809907"/>
                  <a:gd name="connsiteY19" fmla="*/ 3507815 h 3581490"/>
                  <a:gd name="connsiteX20" fmla="*/ 3383624 w 3809907"/>
                  <a:gd name="connsiteY20" fmla="*/ 3543337 h 3581490"/>
                  <a:gd name="connsiteX21" fmla="*/ 3632289 w 3809907"/>
                  <a:gd name="connsiteY21" fmla="*/ 3578859 h 3581490"/>
                  <a:gd name="connsiteX22" fmla="*/ 3809907 w 3809907"/>
                  <a:gd name="connsiteY22" fmla="*/ 3578859 h 358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09907" h="3581490">
                    <a:moveTo>
                      <a:pt x="0" y="0"/>
                    </a:moveTo>
                    <a:cubicBezTo>
                      <a:pt x="105091" y="28122"/>
                      <a:pt x="210182" y="56244"/>
                      <a:pt x="293070" y="88806"/>
                    </a:cubicBezTo>
                    <a:cubicBezTo>
                      <a:pt x="375958" y="121368"/>
                      <a:pt x="411482" y="137649"/>
                      <a:pt x="497331" y="195372"/>
                    </a:cubicBezTo>
                    <a:cubicBezTo>
                      <a:pt x="583180" y="253095"/>
                      <a:pt x="728234" y="362623"/>
                      <a:pt x="808162" y="435147"/>
                    </a:cubicBezTo>
                    <a:cubicBezTo>
                      <a:pt x="888090" y="507671"/>
                      <a:pt x="929534" y="574276"/>
                      <a:pt x="976899" y="630519"/>
                    </a:cubicBezTo>
                    <a:cubicBezTo>
                      <a:pt x="1024264" y="686762"/>
                      <a:pt x="1047946" y="706004"/>
                      <a:pt x="1092351" y="772608"/>
                    </a:cubicBezTo>
                    <a:cubicBezTo>
                      <a:pt x="1136756" y="839212"/>
                      <a:pt x="1193001" y="939858"/>
                      <a:pt x="1243326" y="1030143"/>
                    </a:cubicBezTo>
                    <a:cubicBezTo>
                      <a:pt x="1293651" y="1120428"/>
                      <a:pt x="1343977" y="1215155"/>
                      <a:pt x="1394302" y="1314321"/>
                    </a:cubicBezTo>
                    <a:cubicBezTo>
                      <a:pt x="1444627" y="1413487"/>
                      <a:pt x="1491992" y="1518574"/>
                      <a:pt x="1545277" y="1625140"/>
                    </a:cubicBezTo>
                    <a:cubicBezTo>
                      <a:pt x="1598562" y="1731706"/>
                      <a:pt x="1665169" y="1858994"/>
                      <a:pt x="1714014" y="1953720"/>
                    </a:cubicBezTo>
                    <a:cubicBezTo>
                      <a:pt x="1762859" y="2048446"/>
                      <a:pt x="1838347" y="2193495"/>
                      <a:pt x="1838347" y="2193495"/>
                    </a:cubicBezTo>
                    <a:lnTo>
                      <a:pt x="1980441" y="2468791"/>
                    </a:lnTo>
                    <a:cubicBezTo>
                      <a:pt x="2017445" y="2539835"/>
                      <a:pt x="2029287" y="2570918"/>
                      <a:pt x="2060370" y="2619761"/>
                    </a:cubicBezTo>
                    <a:cubicBezTo>
                      <a:pt x="2091453" y="2668604"/>
                      <a:pt x="2128456" y="2711526"/>
                      <a:pt x="2166940" y="2761849"/>
                    </a:cubicBezTo>
                    <a:cubicBezTo>
                      <a:pt x="2205424" y="2812172"/>
                      <a:pt x="2243908" y="2865456"/>
                      <a:pt x="2291273" y="2921699"/>
                    </a:cubicBezTo>
                    <a:cubicBezTo>
                      <a:pt x="2338638" y="2977942"/>
                      <a:pt x="2393403" y="3043067"/>
                      <a:pt x="2451129" y="3099310"/>
                    </a:cubicBezTo>
                    <a:cubicBezTo>
                      <a:pt x="2508855" y="3155553"/>
                      <a:pt x="2576942" y="3216237"/>
                      <a:pt x="2637628" y="3259160"/>
                    </a:cubicBezTo>
                    <a:cubicBezTo>
                      <a:pt x="2698314" y="3302083"/>
                      <a:pt x="2750119" y="3322804"/>
                      <a:pt x="2815246" y="3356846"/>
                    </a:cubicBezTo>
                    <a:cubicBezTo>
                      <a:pt x="2880373" y="3390888"/>
                      <a:pt x="2963261" y="3438251"/>
                      <a:pt x="3028388" y="3463412"/>
                    </a:cubicBezTo>
                    <a:cubicBezTo>
                      <a:pt x="3093515" y="3488573"/>
                      <a:pt x="3146800" y="3494494"/>
                      <a:pt x="3206006" y="3507815"/>
                    </a:cubicBezTo>
                    <a:cubicBezTo>
                      <a:pt x="3265212" y="3521136"/>
                      <a:pt x="3312577" y="3531496"/>
                      <a:pt x="3383624" y="3543337"/>
                    </a:cubicBezTo>
                    <a:cubicBezTo>
                      <a:pt x="3454671" y="3555178"/>
                      <a:pt x="3561242" y="3572939"/>
                      <a:pt x="3632289" y="3578859"/>
                    </a:cubicBezTo>
                    <a:cubicBezTo>
                      <a:pt x="3703336" y="3584779"/>
                      <a:pt x="3809907" y="3578859"/>
                      <a:pt x="3809907" y="3578859"/>
                    </a:cubicBezTo>
                  </a:path>
                </a:pathLst>
              </a:custGeom>
              <a:ln w="76200" cmpd="sng">
                <a:solidFill>
                  <a:srgbClr val="0000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0800000" flipH="1">
                <a:off x="2887490" y="2215054"/>
                <a:ext cx="3580712" cy="3394776"/>
              </a:xfrm>
              <a:custGeom>
                <a:avLst/>
                <a:gdLst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78675 w 2729552"/>
                  <a:gd name="connsiteY13" fmla="*/ 2142699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60561 w 2729552"/>
                  <a:gd name="connsiteY14" fmla="*/ 2224585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1505 w 2729552"/>
                  <a:gd name="connsiteY15" fmla="*/ 2279176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6309 w 2729552"/>
                  <a:gd name="connsiteY15" fmla="*/ 2276798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51630 w 2729552"/>
                  <a:gd name="connsiteY16" fmla="*/ 2374710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74460 w 2729552"/>
                  <a:gd name="connsiteY17" fmla="*/ 2442949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65529 w 2729552"/>
                  <a:gd name="connsiteY18" fmla="*/ 2511188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8666 w 2729552"/>
                  <a:gd name="connsiteY18" fmla="*/ 2534975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504967 w 2729552"/>
                  <a:gd name="connsiteY4" fmla="*/ 245660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313899 w 2729552"/>
                  <a:gd name="connsiteY3" fmla="*/ 95534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91069 w 2729552"/>
                  <a:gd name="connsiteY2" fmla="*/ 54591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68239 w 2729552"/>
                  <a:gd name="connsiteY1" fmla="*/ 13648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9552"/>
                  <a:gd name="connsiteY0" fmla="*/ 0 h 2580740"/>
                  <a:gd name="connsiteX1" fmla="*/ 85396 w 2729552"/>
                  <a:gd name="connsiteY1" fmla="*/ 54426 h 2580740"/>
                  <a:gd name="connsiteX2" fmla="*/ 187637 w 2729552"/>
                  <a:gd name="connsiteY2" fmla="*/ 85175 h 2580740"/>
                  <a:gd name="connsiteX3" fmla="*/ 296742 w 2729552"/>
                  <a:gd name="connsiteY3" fmla="*/ 136311 h 2580740"/>
                  <a:gd name="connsiteX4" fmla="*/ 494673 w 2729552"/>
                  <a:gd name="connsiteY4" fmla="*/ 259253 h 2580740"/>
                  <a:gd name="connsiteX5" fmla="*/ 641445 w 2729552"/>
                  <a:gd name="connsiteY5" fmla="*/ 382137 h 2580740"/>
                  <a:gd name="connsiteX6" fmla="*/ 805218 w 2729552"/>
                  <a:gd name="connsiteY6" fmla="*/ 586854 h 2580740"/>
                  <a:gd name="connsiteX7" fmla="*/ 941696 w 2729552"/>
                  <a:gd name="connsiteY7" fmla="*/ 832513 h 2580740"/>
                  <a:gd name="connsiteX8" fmla="*/ 1064526 w 2729552"/>
                  <a:gd name="connsiteY8" fmla="*/ 1064525 h 2580740"/>
                  <a:gd name="connsiteX9" fmla="*/ 1214651 w 2729552"/>
                  <a:gd name="connsiteY9" fmla="*/ 1378424 h 2580740"/>
                  <a:gd name="connsiteX10" fmla="*/ 1323833 w 2729552"/>
                  <a:gd name="connsiteY10" fmla="*/ 1596788 h 2580740"/>
                  <a:gd name="connsiteX11" fmla="*/ 1501254 w 2729552"/>
                  <a:gd name="connsiteY11" fmla="*/ 1897039 h 2580740"/>
                  <a:gd name="connsiteX12" fmla="*/ 1637732 w 2729552"/>
                  <a:gd name="connsiteY12" fmla="*/ 2101755 h 2580740"/>
                  <a:gd name="connsiteX13" fmla="*/ 1681077 w 2729552"/>
                  <a:gd name="connsiteY13" fmla="*/ 2154593 h 2580740"/>
                  <a:gd name="connsiteX14" fmla="*/ 1758159 w 2729552"/>
                  <a:gd name="connsiteY14" fmla="*/ 2238858 h 2580740"/>
                  <a:gd name="connsiteX15" fmla="*/ 1802878 w 2729552"/>
                  <a:gd name="connsiteY15" fmla="*/ 2290390 h 2580740"/>
                  <a:gd name="connsiteX16" fmla="*/ 1944767 w 2729552"/>
                  <a:gd name="connsiteY16" fmla="*/ 2395099 h 2580740"/>
                  <a:gd name="connsiteX17" fmla="*/ 2060735 w 2729552"/>
                  <a:gd name="connsiteY17" fmla="*/ 2456542 h 2580740"/>
                  <a:gd name="connsiteX18" fmla="*/ 2255235 w 2729552"/>
                  <a:gd name="connsiteY18" fmla="*/ 2524781 h 2580740"/>
                  <a:gd name="connsiteX19" fmla="*/ 2497541 w 2729552"/>
                  <a:gd name="connsiteY19" fmla="*/ 2565779 h 2580740"/>
                  <a:gd name="connsiteX20" fmla="*/ 2647666 w 2729552"/>
                  <a:gd name="connsiteY20" fmla="*/ 2579427 h 2580740"/>
                  <a:gd name="connsiteX21" fmla="*/ 2729552 w 2729552"/>
                  <a:gd name="connsiteY21" fmla="*/ 2579427 h 2580740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293310 w 2726120"/>
                  <a:gd name="connsiteY3" fmla="*/ 109126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184205 w 2726120"/>
                  <a:gd name="connsiteY2" fmla="*/ 5799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21951 w 2726120"/>
                  <a:gd name="connsiteY2" fmla="*/ 68185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27241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37919 w 2726120"/>
                  <a:gd name="connsiteY3" fmla="*/ 122718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18519 w 2726120"/>
                  <a:gd name="connsiteY2" fmla="*/ 78380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81964 w 2726120"/>
                  <a:gd name="connsiteY1" fmla="*/ 37436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26120"/>
                  <a:gd name="connsiteY0" fmla="*/ 0 h 2553555"/>
                  <a:gd name="connsiteX1" fmla="*/ 150593 w 2726120"/>
                  <a:gd name="connsiteY1" fmla="*/ 51028 h 2553555"/>
                  <a:gd name="connsiteX2" fmla="*/ 263128 w 2726120"/>
                  <a:gd name="connsiteY2" fmla="*/ 88574 h 2553555"/>
                  <a:gd name="connsiteX3" fmla="*/ 392822 w 2726120"/>
                  <a:gd name="connsiteY3" fmla="*/ 156699 h 2553555"/>
                  <a:gd name="connsiteX4" fmla="*/ 491241 w 2726120"/>
                  <a:gd name="connsiteY4" fmla="*/ 232068 h 2553555"/>
                  <a:gd name="connsiteX5" fmla="*/ 638013 w 2726120"/>
                  <a:gd name="connsiteY5" fmla="*/ 354952 h 2553555"/>
                  <a:gd name="connsiteX6" fmla="*/ 801786 w 2726120"/>
                  <a:gd name="connsiteY6" fmla="*/ 559669 h 2553555"/>
                  <a:gd name="connsiteX7" fmla="*/ 938264 w 2726120"/>
                  <a:gd name="connsiteY7" fmla="*/ 805328 h 2553555"/>
                  <a:gd name="connsiteX8" fmla="*/ 1061094 w 2726120"/>
                  <a:gd name="connsiteY8" fmla="*/ 1037340 h 2553555"/>
                  <a:gd name="connsiteX9" fmla="*/ 1211219 w 2726120"/>
                  <a:gd name="connsiteY9" fmla="*/ 1351239 h 2553555"/>
                  <a:gd name="connsiteX10" fmla="*/ 1320401 w 2726120"/>
                  <a:gd name="connsiteY10" fmla="*/ 1569603 h 2553555"/>
                  <a:gd name="connsiteX11" fmla="*/ 1497822 w 2726120"/>
                  <a:gd name="connsiteY11" fmla="*/ 1869854 h 2553555"/>
                  <a:gd name="connsiteX12" fmla="*/ 1634300 w 2726120"/>
                  <a:gd name="connsiteY12" fmla="*/ 2074570 h 2553555"/>
                  <a:gd name="connsiteX13" fmla="*/ 1677645 w 2726120"/>
                  <a:gd name="connsiteY13" fmla="*/ 2127408 h 2553555"/>
                  <a:gd name="connsiteX14" fmla="*/ 1754727 w 2726120"/>
                  <a:gd name="connsiteY14" fmla="*/ 2211673 h 2553555"/>
                  <a:gd name="connsiteX15" fmla="*/ 1799446 w 2726120"/>
                  <a:gd name="connsiteY15" fmla="*/ 2263205 h 2553555"/>
                  <a:gd name="connsiteX16" fmla="*/ 1941335 w 2726120"/>
                  <a:gd name="connsiteY16" fmla="*/ 2367914 h 2553555"/>
                  <a:gd name="connsiteX17" fmla="*/ 2057303 w 2726120"/>
                  <a:gd name="connsiteY17" fmla="*/ 2429357 h 2553555"/>
                  <a:gd name="connsiteX18" fmla="*/ 2251803 w 2726120"/>
                  <a:gd name="connsiteY18" fmla="*/ 2497596 h 2553555"/>
                  <a:gd name="connsiteX19" fmla="*/ 2494109 w 2726120"/>
                  <a:gd name="connsiteY19" fmla="*/ 2538594 h 2553555"/>
                  <a:gd name="connsiteX20" fmla="*/ 2644234 w 2726120"/>
                  <a:gd name="connsiteY20" fmla="*/ 2552242 h 2553555"/>
                  <a:gd name="connsiteX21" fmla="*/ 2726120 w 2726120"/>
                  <a:gd name="connsiteY21" fmla="*/ 2552242 h 2553555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4629 w 2708963"/>
                  <a:gd name="connsiteY6" fmla="*/ 549475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03244 w 2708963"/>
                  <a:gd name="connsiteY10" fmla="*/ 1559409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80665 w 2708963"/>
                  <a:gd name="connsiteY11" fmla="*/ 1859660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  <a:gd name="connsiteX0" fmla="*/ 0 w 2708963"/>
                  <a:gd name="connsiteY0" fmla="*/ 0 h 2543361"/>
                  <a:gd name="connsiteX1" fmla="*/ 133436 w 2708963"/>
                  <a:gd name="connsiteY1" fmla="*/ 40834 h 2543361"/>
                  <a:gd name="connsiteX2" fmla="*/ 245971 w 2708963"/>
                  <a:gd name="connsiteY2" fmla="*/ 78380 h 2543361"/>
                  <a:gd name="connsiteX3" fmla="*/ 375665 w 2708963"/>
                  <a:gd name="connsiteY3" fmla="*/ 146505 h 2543361"/>
                  <a:gd name="connsiteX4" fmla="*/ 474084 w 2708963"/>
                  <a:gd name="connsiteY4" fmla="*/ 221874 h 2543361"/>
                  <a:gd name="connsiteX5" fmla="*/ 620856 w 2708963"/>
                  <a:gd name="connsiteY5" fmla="*/ 344758 h 2543361"/>
                  <a:gd name="connsiteX6" fmla="*/ 781197 w 2708963"/>
                  <a:gd name="connsiteY6" fmla="*/ 552873 h 2543361"/>
                  <a:gd name="connsiteX7" fmla="*/ 921107 w 2708963"/>
                  <a:gd name="connsiteY7" fmla="*/ 795134 h 2543361"/>
                  <a:gd name="connsiteX8" fmla="*/ 1043937 w 2708963"/>
                  <a:gd name="connsiteY8" fmla="*/ 1027146 h 2543361"/>
                  <a:gd name="connsiteX9" fmla="*/ 1194062 w 2708963"/>
                  <a:gd name="connsiteY9" fmla="*/ 1341045 h 2543361"/>
                  <a:gd name="connsiteX10" fmla="*/ 1310106 w 2708963"/>
                  <a:gd name="connsiteY10" fmla="*/ 1556011 h 2543361"/>
                  <a:gd name="connsiteX11" fmla="*/ 1473802 w 2708963"/>
                  <a:gd name="connsiteY11" fmla="*/ 1863058 h 2543361"/>
                  <a:gd name="connsiteX12" fmla="*/ 1617143 w 2708963"/>
                  <a:gd name="connsiteY12" fmla="*/ 2064376 h 2543361"/>
                  <a:gd name="connsiteX13" fmla="*/ 1660488 w 2708963"/>
                  <a:gd name="connsiteY13" fmla="*/ 2117214 h 2543361"/>
                  <a:gd name="connsiteX14" fmla="*/ 1737570 w 2708963"/>
                  <a:gd name="connsiteY14" fmla="*/ 2201479 h 2543361"/>
                  <a:gd name="connsiteX15" fmla="*/ 1782289 w 2708963"/>
                  <a:gd name="connsiteY15" fmla="*/ 2253011 h 2543361"/>
                  <a:gd name="connsiteX16" fmla="*/ 1924178 w 2708963"/>
                  <a:gd name="connsiteY16" fmla="*/ 2357720 h 2543361"/>
                  <a:gd name="connsiteX17" fmla="*/ 2040146 w 2708963"/>
                  <a:gd name="connsiteY17" fmla="*/ 2419163 h 2543361"/>
                  <a:gd name="connsiteX18" fmla="*/ 2234646 w 2708963"/>
                  <a:gd name="connsiteY18" fmla="*/ 2487402 h 2543361"/>
                  <a:gd name="connsiteX19" fmla="*/ 2476952 w 2708963"/>
                  <a:gd name="connsiteY19" fmla="*/ 2528400 h 2543361"/>
                  <a:gd name="connsiteX20" fmla="*/ 2627077 w 2708963"/>
                  <a:gd name="connsiteY20" fmla="*/ 2542048 h 2543361"/>
                  <a:gd name="connsiteX21" fmla="*/ 2708963 w 2708963"/>
                  <a:gd name="connsiteY21" fmla="*/ 2542048 h 254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08963" h="2543361">
                    <a:moveTo>
                      <a:pt x="0" y="0"/>
                    </a:moveTo>
                    <a:cubicBezTo>
                      <a:pt x="18197" y="2274"/>
                      <a:pt x="92441" y="27771"/>
                      <a:pt x="133436" y="40834"/>
                    </a:cubicBezTo>
                    <a:cubicBezTo>
                      <a:pt x="174431" y="53897"/>
                      <a:pt x="205600" y="60768"/>
                      <a:pt x="245971" y="78380"/>
                    </a:cubicBezTo>
                    <a:cubicBezTo>
                      <a:pt x="286342" y="95992"/>
                      <a:pt x="337646" y="122589"/>
                      <a:pt x="375665" y="146505"/>
                    </a:cubicBezTo>
                    <a:cubicBezTo>
                      <a:pt x="413684" y="170421"/>
                      <a:pt x="433219" y="188832"/>
                      <a:pt x="474084" y="221874"/>
                    </a:cubicBezTo>
                    <a:cubicBezTo>
                      <a:pt x="514949" y="254916"/>
                      <a:pt x="569671" y="289592"/>
                      <a:pt x="620856" y="344758"/>
                    </a:cubicBezTo>
                    <a:cubicBezTo>
                      <a:pt x="672041" y="399924"/>
                      <a:pt x="731155" y="477810"/>
                      <a:pt x="781197" y="552873"/>
                    </a:cubicBezTo>
                    <a:cubicBezTo>
                      <a:pt x="831239" y="627936"/>
                      <a:pt x="877317" y="716089"/>
                      <a:pt x="921107" y="795134"/>
                    </a:cubicBezTo>
                    <a:cubicBezTo>
                      <a:pt x="964897" y="874179"/>
                      <a:pt x="998445" y="936161"/>
                      <a:pt x="1043937" y="1027146"/>
                    </a:cubicBezTo>
                    <a:cubicBezTo>
                      <a:pt x="1089430" y="1118131"/>
                      <a:pt x="1149701" y="1252901"/>
                      <a:pt x="1194062" y="1341045"/>
                    </a:cubicBezTo>
                    <a:cubicBezTo>
                      <a:pt x="1238423" y="1429189"/>
                      <a:pt x="1263483" y="1469009"/>
                      <a:pt x="1310106" y="1556011"/>
                    </a:cubicBezTo>
                    <a:cubicBezTo>
                      <a:pt x="1356729" y="1643013"/>
                      <a:pt x="1422629" y="1778331"/>
                      <a:pt x="1473802" y="1863058"/>
                    </a:cubicBezTo>
                    <a:cubicBezTo>
                      <a:pt x="1524975" y="1947786"/>
                      <a:pt x="1586029" y="2022017"/>
                      <a:pt x="1617143" y="2064376"/>
                    </a:cubicBezTo>
                    <a:cubicBezTo>
                      <a:pt x="1648257" y="2106735"/>
                      <a:pt x="1640417" y="2094364"/>
                      <a:pt x="1660488" y="2117214"/>
                    </a:cubicBezTo>
                    <a:cubicBezTo>
                      <a:pt x="1680559" y="2140064"/>
                      <a:pt x="1717270" y="2178846"/>
                      <a:pt x="1737570" y="2201479"/>
                    </a:cubicBezTo>
                    <a:cubicBezTo>
                      <a:pt x="1757870" y="2224112"/>
                      <a:pt x="1751188" y="2226971"/>
                      <a:pt x="1782289" y="2253011"/>
                    </a:cubicBezTo>
                    <a:cubicBezTo>
                      <a:pt x="1813390" y="2279051"/>
                      <a:pt x="1881202" y="2330028"/>
                      <a:pt x="1924178" y="2357720"/>
                    </a:cubicBezTo>
                    <a:cubicBezTo>
                      <a:pt x="1967154" y="2385412"/>
                      <a:pt x="1988401" y="2397549"/>
                      <a:pt x="2040146" y="2419163"/>
                    </a:cubicBezTo>
                    <a:cubicBezTo>
                      <a:pt x="2091891" y="2440777"/>
                      <a:pt x="2161845" y="2469196"/>
                      <a:pt x="2234646" y="2487402"/>
                    </a:cubicBezTo>
                    <a:cubicBezTo>
                      <a:pt x="2307447" y="2505608"/>
                      <a:pt x="2411547" y="2519292"/>
                      <a:pt x="2476952" y="2528400"/>
                    </a:cubicBezTo>
                    <a:cubicBezTo>
                      <a:pt x="2542357" y="2537508"/>
                      <a:pt x="2588409" y="2539773"/>
                      <a:pt x="2627077" y="2542048"/>
                    </a:cubicBezTo>
                    <a:cubicBezTo>
                      <a:pt x="2665745" y="2544323"/>
                      <a:pt x="2687354" y="2543185"/>
                      <a:pt x="2708963" y="2542048"/>
                    </a:cubicBez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5487184" y="2571505"/>
            <a:ext cx="1410990" cy="783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502426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24200" y="1417638"/>
            <a:ext cx="2817210" cy="637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48285" y="2831744"/>
            <a:ext cx="492443" cy="21666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 smtClean="0"/>
              <a:t>Fractional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Loss</a:t>
            </a:r>
            <a:endParaRPr lang="en-US" sz="20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804878" y="2195187"/>
            <a:ext cx="0" cy="3529779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20318" y="1241080"/>
            <a:ext cx="105040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B008B"/>
                </a:solidFill>
              </a:rPr>
              <a:t>P-3 Aug 3</a:t>
            </a:r>
            <a:endParaRPr lang="en-US" sz="2400" dirty="0">
              <a:solidFill>
                <a:srgbClr val="8B008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5690" y="1631283"/>
            <a:ext cx="18185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Mexico City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061488" y="1662643"/>
            <a:ext cx="9092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SOAS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2246-82A1-B041-977F-E86B40C001E5}" type="slidenum">
              <a:rPr lang="en-US" smtClean="0"/>
              <a:t>28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7454918" y="3516938"/>
            <a:ext cx="1317207" cy="646331"/>
            <a:chOff x="7454918" y="2422200"/>
            <a:chExt cx="1317207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7454918" y="2422200"/>
              <a:ext cx="131720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	HNO</a:t>
              </a:r>
              <a:r>
                <a:rPr lang="en-US" baseline="-25000" dirty="0" smtClean="0"/>
                <a:t>3</a:t>
              </a:r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RONO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7572719" y="2618537"/>
              <a:ext cx="305731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572253" y="2902292"/>
              <a:ext cx="305731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>
            <a:off x="4792554" y="2195187"/>
            <a:ext cx="0" cy="3529779"/>
          </a:xfrm>
          <a:prstGeom prst="line">
            <a:avLst/>
          </a:prstGeom>
          <a:ln w="76200" cmpd="sng">
            <a:solidFill>
              <a:srgbClr val="8B008B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116626" y="5742315"/>
            <a:ext cx="5338292" cy="739474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67612" y="6164571"/>
            <a:ext cx="100877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log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220318" y="5724966"/>
            <a:ext cx="121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1.5ppb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71202" y="812394"/>
            <a:ext cx="33496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 + O</a:t>
            </a:r>
            <a:r>
              <a:rPr lang="en-US" sz="2000" dirty="0"/>
              <a:t>H </a:t>
            </a:r>
            <a:r>
              <a:rPr lang="en-US" sz="2000" dirty="0" smtClean="0">
                <a:sym typeface="Wingdings"/>
              </a:rPr>
              <a:t> 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+ </a:t>
            </a:r>
            <a:r>
              <a:rPr lang="en-US" sz="2000" dirty="0" smtClean="0">
                <a:sym typeface="Wingdings"/>
              </a:rPr>
              <a:t>H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O</a:t>
            </a:r>
            <a:endParaRPr lang="en-US" sz="2000" dirty="0">
              <a:sym typeface="Wingding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54046" y="812394"/>
            <a:ext cx="24538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N</a:t>
            </a:r>
            <a:r>
              <a:rPr lang="en-US" sz="2000" dirty="0" smtClean="0">
                <a:sym typeface="Wingdings"/>
              </a:rPr>
              <a:t>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OH</a:t>
            </a:r>
            <a:r>
              <a:rPr lang="en-US" sz="2000" dirty="0" smtClean="0">
                <a:solidFill>
                  <a:srgbClr val="A102FF"/>
                </a:solidFill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89419" y="812394"/>
            <a:ext cx="26969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/>
              </a:rPr>
              <a:t>RO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+ NO 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RONO</a:t>
            </a:r>
            <a:r>
              <a:rPr lang="en-US" sz="2000" baseline="-25000" dirty="0" smtClean="0">
                <a:solidFill>
                  <a:srgbClr val="0000FF"/>
                </a:solidFill>
                <a:sym typeface="Wingdings"/>
              </a:rPr>
              <a:t>2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6273224"/>
            <a:ext cx="9144000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"</a:t>
            </a:r>
            <a:r>
              <a:rPr lang="en-US" sz="1600" b="1" dirty="0" smtClean="0"/>
              <a:t>NO</a:t>
            </a:r>
            <a:r>
              <a:rPr lang="en-US" sz="1600" b="1" baseline="-25000" dirty="0" smtClean="0"/>
              <a:t>X</a:t>
            </a:r>
            <a:r>
              <a:rPr lang="en-US" sz="1600" b="1" dirty="0" smtClean="0"/>
              <a:t> </a:t>
            </a:r>
            <a:r>
              <a:rPr lang="en-US" sz="1600" b="1" dirty="0"/>
              <a:t>Oxidation Products and their Relationship to Ozone Production Across Colorado's Front </a:t>
            </a:r>
            <a:r>
              <a:rPr lang="en-US" sz="1600" b="1" dirty="0" smtClean="0"/>
              <a:t>Range"</a:t>
            </a:r>
          </a:p>
          <a:p>
            <a:pPr algn="ctr"/>
            <a:r>
              <a:rPr lang="en-US" b="1" dirty="0"/>
              <a:t>Tamara Sparks, UC </a:t>
            </a:r>
            <a:r>
              <a:rPr lang="en-US" b="1" dirty="0" smtClean="0"/>
              <a:t>Berkeley</a:t>
            </a:r>
            <a:endParaRPr lang="en-US" b="1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57200" y="0"/>
            <a:ext cx="8229600" cy="69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smtClean="0"/>
              <a:t>NO</a:t>
            </a:r>
            <a:r>
              <a:rPr lang="en-US" sz="3600" b="1" u="sng" baseline="-25000" smtClean="0"/>
              <a:t>X</a:t>
            </a:r>
            <a:r>
              <a:rPr lang="en-US" sz="3600" b="1" u="sng" smtClean="0"/>
              <a:t> sink partitioning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215958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4400" b="1" dirty="0" smtClean="0">
              <a:latin typeface="Arial Rounded MT Bold"/>
              <a:cs typeface="Arial Rounded MT Bold"/>
            </a:endParaRPr>
          </a:p>
          <a:p>
            <a:pPr algn="ctr"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Denver Cyclone</a:t>
            </a:r>
            <a:endParaRPr lang="en-US" sz="5400" b="1" dirty="0"/>
          </a:p>
          <a:p>
            <a:pPr algn="ctr" fontAlgn="auto">
              <a:spcAft>
                <a:spcPts val="0"/>
              </a:spcAft>
              <a:defRPr/>
            </a:pP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951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879"/>
          <a:stretch/>
        </p:blipFill>
        <p:spPr>
          <a:xfrm>
            <a:off x="5025645" y="2196882"/>
            <a:ext cx="3661155" cy="2035258"/>
          </a:xfrm>
          <a:prstGeom prst="rect">
            <a:avLst/>
          </a:prstGeom>
        </p:spPr>
      </p:pic>
      <p:sp>
        <p:nvSpPr>
          <p:cNvPr id="19" name="Content Placeholder 6"/>
          <p:cNvSpPr>
            <a:spLocks noGrp="1"/>
          </p:cNvSpPr>
          <p:nvPr>
            <p:ph idx="1"/>
          </p:nvPr>
        </p:nvSpPr>
        <p:spPr>
          <a:xfrm>
            <a:off x="0" y="1036713"/>
            <a:ext cx="7106799" cy="3614187"/>
          </a:xfrm>
        </p:spPr>
        <p:txBody>
          <a:bodyPr rtlCol="0">
            <a:noAutofit/>
          </a:bodyPr>
          <a:lstStyle/>
          <a:p>
            <a:pPr marL="0" indent="0"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  Open House (2 August) and Media Day (15 July)</a:t>
            </a:r>
            <a:r>
              <a:rPr lang="en-US" sz="2000" dirty="0"/>
              <a:t> at </a:t>
            </a:r>
            <a:r>
              <a:rPr lang="en-US" sz="2000" dirty="0" smtClean="0"/>
              <a:t>RAF</a:t>
            </a:r>
            <a:endParaRPr lang="en-US" sz="2000" dirty="0" smtClean="0">
              <a:ea typeface="+mn-ea"/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Outreach oriented webpages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Student </a:t>
            </a:r>
            <a:r>
              <a:rPr lang="en-US" sz="2000" dirty="0">
                <a:ea typeface="+mn-ea"/>
                <a:cs typeface="+mn-cs"/>
              </a:rPr>
              <a:t>and </a:t>
            </a:r>
            <a:r>
              <a:rPr lang="en-US" sz="2000" dirty="0" smtClean="0">
                <a:ea typeface="+mn-ea"/>
                <a:cs typeface="+mn-cs"/>
              </a:rPr>
              <a:t>teacher involvement</a:t>
            </a:r>
            <a:endParaRPr lang="en-US" sz="2000" dirty="0">
              <a:ea typeface="+mn-ea"/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2-day educator workshop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Videos, flyers, brochures, stickers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Public presentations and displays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Public involvement (AQ hikes, personal</a:t>
            </a:r>
            <a:br>
              <a:rPr lang="en-US" sz="2000" dirty="0" smtClean="0">
                <a:ea typeface="+mn-ea"/>
                <a:cs typeface="+mn-cs"/>
              </a:rPr>
            </a:br>
            <a:r>
              <a:rPr lang="en-US" sz="2000" dirty="0" smtClean="0">
                <a:ea typeface="+mn-ea"/>
                <a:cs typeface="+mn-cs"/>
              </a:rPr>
              <a:t>  exposure </a:t>
            </a:r>
            <a:r>
              <a:rPr lang="en-US" sz="2000" dirty="0">
                <a:ea typeface="+mn-ea"/>
                <a:cs typeface="+mn-cs"/>
              </a:rPr>
              <a:t>m</a:t>
            </a:r>
            <a:r>
              <a:rPr lang="en-US" sz="2000" dirty="0" smtClean="0">
                <a:ea typeface="+mn-ea"/>
                <a:cs typeface="+mn-cs"/>
              </a:rPr>
              <a:t>onitors, ... )</a:t>
            </a:r>
          </a:p>
          <a:p>
            <a:pPr>
              <a:lnSpc>
                <a:spcPct val="11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Media and </a:t>
            </a:r>
            <a:r>
              <a:rPr lang="en-US" sz="2000" dirty="0" smtClean="0"/>
              <a:t>Press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418" y="4232140"/>
            <a:ext cx="3255216" cy="1974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413" r="2442" b="6485"/>
          <a:stretch/>
        </p:blipFill>
        <p:spPr>
          <a:xfrm>
            <a:off x="6655643" y="228676"/>
            <a:ext cx="2488357" cy="1936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93" y="4655207"/>
            <a:ext cx="3037425" cy="2023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714" y="6141569"/>
            <a:ext cx="2679286" cy="689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799" y="5479477"/>
            <a:ext cx="2037201" cy="66209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76"/>
            <a:ext cx="8229600" cy="80803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FRAPPÉ  E&amp;O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jvdata\2014FRAPPE\pics2\IMG_04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079" y="218001"/>
            <a:ext cx="2148962" cy="16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30093" y="1742923"/>
            <a:ext cx="4526248" cy="45604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14" descr="DC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93" y="1728948"/>
            <a:ext cx="4509546" cy="4577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795" y="5839298"/>
            <a:ext cx="450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the WRF Tracer Model </a:t>
            </a:r>
            <a:r>
              <a:rPr lang="en-US" sz="2000" b="1" dirty="0"/>
              <a:t>p</a:t>
            </a:r>
            <a:r>
              <a:rPr lang="en-US" sz="2000" b="1" dirty="0" smtClean="0"/>
              <a:t>redicted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54599" y="1697968"/>
            <a:ext cx="4069854" cy="4587473"/>
            <a:chOff x="4754599" y="1437921"/>
            <a:chExt cx="4069854" cy="4587473"/>
          </a:xfrm>
        </p:grpSpPr>
        <p:sp>
          <p:nvSpPr>
            <p:cNvPr id="23" name="Rectangle 22"/>
            <p:cNvSpPr/>
            <p:nvPr/>
          </p:nvSpPr>
          <p:spPr>
            <a:xfrm>
              <a:off x="4754599" y="1437921"/>
              <a:ext cx="4069854" cy="45874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70792" y="1442687"/>
              <a:ext cx="1629275" cy="2306567"/>
              <a:chOff x="2492755" y="864690"/>
              <a:chExt cx="1839219" cy="2306567"/>
            </a:xfrm>
            <a:effectLst/>
          </p:grpSpPr>
          <p:sp>
            <p:nvSpPr>
              <p:cNvPr id="7" name="Rectangle 6"/>
              <p:cNvSpPr/>
              <p:nvPr/>
            </p:nvSpPr>
            <p:spPr>
              <a:xfrm>
                <a:off x="2805830" y="864690"/>
                <a:ext cx="1526144" cy="2306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492755" y="1519675"/>
                <a:ext cx="810698" cy="553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821439" y="5550059"/>
              <a:ext cx="3948349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What the C-130 </a:t>
              </a:r>
              <a:r>
                <a:rPr lang="en-US" sz="2000" b="1" dirty="0"/>
                <a:t>s</a:t>
              </a:r>
              <a:r>
                <a:rPr lang="en-US" sz="2000" b="1" dirty="0" smtClean="0"/>
                <a:t>aw</a:t>
              </a:r>
              <a:endParaRPr lang="en-US" sz="20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11805" y="3683706"/>
              <a:ext cx="688260" cy="548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2861723" y="3109967"/>
            <a:ext cx="2084706" cy="864766"/>
          </a:xfrm>
          <a:prstGeom prst="straightConnector1">
            <a:avLst/>
          </a:prstGeom>
          <a:ln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439" y="1728949"/>
            <a:ext cx="3865202" cy="4174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7830" y="382025"/>
            <a:ext cx="3455067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“Denver Cyclone”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393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7" t="6830" r="7723"/>
          <a:stretch/>
        </p:blipFill>
        <p:spPr>
          <a:xfrm>
            <a:off x="1146174" y="1273176"/>
            <a:ext cx="6594225" cy="5416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858" y="130841"/>
            <a:ext cx="5343530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</a:t>
            </a:r>
            <a:r>
              <a:rPr lang="en-US" sz="2400" b="1" dirty="0" smtClean="0"/>
              <a:t>Emissions  </a:t>
            </a:r>
            <a:r>
              <a:rPr lang="en-US" sz="2400" b="1" dirty="0" smtClean="0"/>
              <a:t>- </a:t>
            </a:r>
            <a:r>
              <a:rPr lang="en-US" sz="2400" b="1" dirty="0" smtClean="0"/>
              <a:t>Separation </a:t>
            </a:r>
            <a:r>
              <a:rPr lang="en-US" sz="2400" b="1" dirty="0" smtClean="0"/>
              <a:t>and </a:t>
            </a:r>
            <a:r>
              <a:rPr lang="en-US" sz="2400" b="1" dirty="0" smtClean="0"/>
              <a:t>Mixing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3708714" y="1215987"/>
            <a:ext cx="172339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NOx</a:t>
            </a:r>
            <a:r>
              <a:rPr lang="en-US" sz="2400" b="1" dirty="0" smtClean="0"/>
              <a:t> (C-130)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9480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8" t="3188" r="3618"/>
          <a:stretch/>
        </p:blipFill>
        <p:spPr>
          <a:xfrm>
            <a:off x="1162675" y="1272339"/>
            <a:ext cx="6633989" cy="5417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45" y="1215987"/>
            <a:ext cx="2065139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Ethane (C-130)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82858" y="130841"/>
            <a:ext cx="5343530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</a:t>
            </a:r>
            <a:r>
              <a:rPr lang="en-US" sz="2400" b="1" dirty="0" smtClean="0"/>
              <a:t>Emissions  </a:t>
            </a:r>
            <a:r>
              <a:rPr lang="en-US" sz="2400" b="1" dirty="0" smtClean="0"/>
              <a:t>- </a:t>
            </a:r>
            <a:r>
              <a:rPr lang="en-US" sz="2400" b="1" dirty="0" smtClean="0"/>
              <a:t>Separation </a:t>
            </a:r>
            <a:r>
              <a:rPr lang="en-US" sz="2400" b="1" dirty="0" smtClean="0"/>
              <a:t>and </a:t>
            </a:r>
            <a:r>
              <a:rPr lang="en-US" sz="2400" b="1" dirty="0" smtClean="0"/>
              <a:t>Mixing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5212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0" t="4315" r="3401"/>
          <a:stretch/>
        </p:blipFill>
        <p:spPr>
          <a:xfrm>
            <a:off x="1146175" y="1273175"/>
            <a:ext cx="6722829" cy="5495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6841" y="1215987"/>
            <a:ext cx="1987143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Ozone (C-130)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82858" y="130841"/>
            <a:ext cx="5343530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</a:t>
            </a:r>
            <a:r>
              <a:rPr lang="en-US" sz="2400" b="1" dirty="0" smtClean="0"/>
              <a:t>Emissions  </a:t>
            </a:r>
            <a:r>
              <a:rPr lang="en-US" sz="2400" b="1" dirty="0" smtClean="0"/>
              <a:t>- </a:t>
            </a:r>
            <a:r>
              <a:rPr lang="en-US" sz="2400" b="1" dirty="0" smtClean="0"/>
              <a:t>Separation </a:t>
            </a:r>
            <a:r>
              <a:rPr lang="en-US" sz="2400" b="1" dirty="0" smtClean="0"/>
              <a:t>and </a:t>
            </a:r>
            <a:r>
              <a:rPr lang="en-US" sz="2400" b="1" dirty="0" smtClean="0"/>
              <a:t>Mixing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4017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Arial Rounded MT Bold"/>
                <a:cs typeface="Arial Rounded MT Bold"/>
              </a:rPr>
              <a:t>Residual Layer and Recirculation</a:t>
            </a:r>
            <a:endParaRPr lang="en-US" sz="5400" b="1" dirty="0"/>
          </a:p>
          <a:p>
            <a:pPr algn="ctr" fontAlgn="auto">
              <a:spcAft>
                <a:spcPts val="0"/>
              </a:spcAft>
              <a:defRPr/>
            </a:pP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951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42825" y="1016000"/>
            <a:ext cx="7389092" cy="524009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927" y="3778513"/>
            <a:ext cx="3968431" cy="24414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80" y="1384295"/>
            <a:ext cx="3619340" cy="2441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17" y="486399"/>
            <a:ext cx="7819846" cy="471876"/>
          </a:xfrm>
          <a:solidFill>
            <a:srgbClr val="FFFFFF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Case </a:t>
            </a:r>
            <a:r>
              <a:rPr lang="en-US" sz="2800" b="1" dirty="0" smtClean="0">
                <a:solidFill>
                  <a:srgbClr val="3366FF"/>
                </a:solidFill>
              </a:rPr>
              <a:t>Study</a:t>
            </a:r>
            <a:r>
              <a:rPr lang="en-US" sz="2800" b="1" dirty="0" smtClean="0">
                <a:solidFill>
                  <a:srgbClr val="3366FF"/>
                </a:solidFill>
              </a:rPr>
              <a:t>: Denver </a:t>
            </a:r>
            <a:r>
              <a:rPr lang="en-US" sz="2800" b="1" dirty="0" smtClean="0">
                <a:solidFill>
                  <a:srgbClr val="3366FF"/>
                </a:solidFill>
              </a:rPr>
              <a:t>Cyclone </a:t>
            </a:r>
            <a:r>
              <a:rPr lang="en-US" sz="2800" b="1" dirty="0">
                <a:solidFill>
                  <a:srgbClr val="3366FF"/>
                </a:solidFill>
              </a:rPr>
              <a:t>E</a:t>
            </a:r>
            <a:r>
              <a:rPr lang="en-US" sz="2800" b="1" dirty="0" smtClean="0">
                <a:solidFill>
                  <a:srgbClr val="3366FF"/>
                </a:solidFill>
              </a:rPr>
              <a:t>pisode </a:t>
            </a:r>
            <a:r>
              <a:rPr lang="en-US" sz="2800" b="1" dirty="0" smtClean="0">
                <a:solidFill>
                  <a:srgbClr val="3366FF"/>
                </a:solidFill>
              </a:rPr>
              <a:t>of July 26-29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1721" y="3439767"/>
            <a:ext cx="19043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TOPAZ ozone lidar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052442" y="3140364"/>
            <a:ext cx="709098" cy="14431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91441" y="3140364"/>
            <a:ext cx="3409367" cy="14431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54433" y="5914457"/>
            <a:ext cx="8231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0057" y="3240820"/>
            <a:ext cx="1127833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26-29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0191" y="4826061"/>
            <a:ext cx="247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in residual layer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29" y="1431635"/>
            <a:ext cx="1809604" cy="1947671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 flipV="1">
            <a:off x="4606640" y="1768765"/>
            <a:ext cx="1955502" cy="23092"/>
          </a:xfrm>
          <a:prstGeom prst="straightConnector1">
            <a:avLst/>
          </a:prstGeom>
          <a:ln>
            <a:solidFill>
              <a:srgbClr val="D86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12" y="4222889"/>
            <a:ext cx="2743200" cy="155269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2373" y="5467806"/>
            <a:ext cx="14274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9:39 </a:t>
            </a:r>
            <a:r>
              <a:rPr lang="en-US" sz="1400" dirty="0" smtClean="0">
                <a:solidFill>
                  <a:schemeClr val="bg1"/>
                </a:solidFill>
              </a:rPr>
              <a:t>MDT Aug 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2825" y="6355139"/>
            <a:ext cx="738909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What is the origin and fate of the high ozone in the nocturnal residual layer?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57708" y="3852423"/>
            <a:ext cx="1961444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Polluted layer aloft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40459" y="1062888"/>
            <a:ext cx="6706283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8-h O</a:t>
            </a:r>
            <a:r>
              <a:rPr 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 of 73 ppbv at Golden on July 28 and 1</a:t>
            </a:r>
            <a:r>
              <a:rPr lang="en-US" sz="1600" dirty="0">
                <a:solidFill>
                  <a:srgbClr val="FF0000"/>
                </a:solidFill>
              </a:rPr>
              <a:t>-h O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 of 84 ppbv at BAO on July 29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5255489" y="5003801"/>
            <a:ext cx="0" cy="145010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48226" y="21140"/>
            <a:ext cx="2287806" cy="369332"/>
          </a:xfrm>
          <a:prstGeom prst="rect">
            <a:avLst/>
          </a:prstGeom>
          <a:solidFill>
            <a:srgbClr val="DCE6F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Andy Langford, NOAA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967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4400" b="1" dirty="0" smtClean="0">
              <a:latin typeface="Arial Rounded MT Bold"/>
              <a:cs typeface="Arial Rounded MT Bold"/>
            </a:endParaRPr>
          </a:p>
          <a:p>
            <a:pPr algn="ctr">
              <a:defRPr/>
            </a:pPr>
            <a:r>
              <a:rPr lang="en-US" sz="4400" b="1" dirty="0">
                <a:latin typeface="Arial Rounded MT Bold"/>
                <a:cs typeface="Arial Rounded MT Bold"/>
              </a:rPr>
              <a:t>Mountain-Valley Flow</a:t>
            </a:r>
            <a:endParaRPr lang="en-US" sz="5400" b="1" dirty="0"/>
          </a:p>
          <a:p>
            <a:pPr algn="ctr" fontAlgn="auto">
              <a:spcAft>
                <a:spcPts val="0"/>
              </a:spcAft>
              <a:defRPr/>
            </a:pP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051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160253" y="101854"/>
            <a:ext cx="4893618" cy="66905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201" y="195899"/>
            <a:ext cx="2650485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Ozone </a:t>
            </a:r>
            <a:r>
              <a:rPr lang="en-US" sz="2400" b="1" dirty="0" smtClean="0"/>
              <a:t>Transport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into the </a:t>
            </a:r>
            <a:r>
              <a:rPr lang="en-US" sz="2400" b="1" dirty="0" smtClean="0"/>
              <a:t>Mountains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90542" y="1163268"/>
            <a:ext cx="3634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>
              <a:tabLst>
                <a:tab pos="115888" algn="l"/>
              </a:tabLst>
            </a:pPr>
            <a:r>
              <a:rPr lang="en-US" dirty="0"/>
              <a:t>Evolution of Surface Ozone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11 &amp; </a:t>
            </a:r>
            <a:r>
              <a:rPr lang="en-US" dirty="0"/>
              <a:t>12 August </a:t>
            </a:r>
            <a:r>
              <a:rPr lang="en-US" dirty="0" smtClean="0"/>
              <a:t>2014 Upslope Events</a:t>
            </a:r>
          </a:p>
          <a:p>
            <a:pPr algn="ctr">
              <a:tabLst>
                <a:tab pos="115888" algn="l"/>
              </a:tabLs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0" y="3552576"/>
            <a:ext cx="3849182" cy="2885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4" t="2451" r="-1" b="-2451"/>
          <a:stretch/>
        </p:blipFill>
        <p:spPr>
          <a:xfrm>
            <a:off x="4546973" y="1802912"/>
            <a:ext cx="4393079" cy="1623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01"/>
          <a:stretch/>
        </p:blipFill>
        <p:spPr>
          <a:xfrm>
            <a:off x="4514197" y="3399279"/>
            <a:ext cx="4419706" cy="15864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4246"/>
          <a:stretch/>
        </p:blipFill>
        <p:spPr>
          <a:xfrm>
            <a:off x="4538779" y="4980719"/>
            <a:ext cx="4394128" cy="17743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>
            <a:off x="3372028" y="3151931"/>
            <a:ext cx="191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Surface Ozone (ppb)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774453" y="6631358"/>
            <a:ext cx="4043013" cy="161583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50" dirty="0" smtClean="0"/>
              <a:t>Day of Year (UTC)</a:t>
            </a:r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6064549" y="6207072"/>
            <a:ext cx="120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4pm LT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34649" y="6218644"/>
            <a:ext cx="120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4pm LT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585" y="101854"/>
            <a:ext cx="4394128" cy="1702112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8177783" y="101854"/>
            <a:ext cx="0" cy="6324683"/>
          </a:xfrm>
          <a:prstGeom prst="line">
            <a:avLst/>
          </a:prstGeom>
          <a:ln w="28575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105515" y="101854"/>
            <a:ext cx="0" cy="6390235"/>
          </a:xfrm>
          <a:prstGeom prst="line">
            <a:avLst/>
          </a:prstGeom>
          <a:ln w="28575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66259" y="89377"/>
            <a:ext cx="1794181" cy="5312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Welby</a:t>
            </a:r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/>
          </a:p>
          <a:p>
            <a:pPr>
              <a:lnSpc>
                <a:spcPct val="120000"/>
              </a:lnSpc>
            </a:pPr>
            <a:r>
              <a:rPr lang="en-US" sz="1600" b="1" dirty="0" smtClean="0"/>
              <a:t>Denver Downtown</a:t>
            </a:r>
          </a:p>
          <a:p>
            <a:pPr>
              <a:lnSpc>
                <a:spcPct val="140000"/>
              </a:lnSpc>
            </a:pPr>
            <a:endParaRPr lang="en-US" sz="1600" b="1" dirty="0"/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Golden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pPr>
              <a:lnSpc>
                <a:spcPct val="60000"/>
              </a:lnSpc>
            </a:pPr>
            <a:endParaRPr lang="en-US" sz="1600" b="1" dirty="0"/>
          </a:p>
          <a:p>
            <a:r>
              <a:rPr lang="en-US" sz="1600" b="1" dirty="0" smtClean="0"/>
              <a:t>Mines Peak</a:t>
            </a:r>
            <a:endParaRPr lang="en-US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6138494" y="-113464"/>
            <a:ext cx="2572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5888" algn="l"/>
              </a:tabLst>
            </a:pPr>
            <a:endParaRPr lang="en-US" sz="1400" dirty="0"/>
          </a:p>
          <a:p>
            <a:pPr>
              <a:tabLst>
                <a:tab pos="115888" algn="l"/>
              </a:tabLst>
            </a:pPr>
            <a:r>
              <a:rPr lang="en-US" sz="1400" dirty="0"/>
              <a:t>Surface Monitoring (CDPHE)</a:t>
            </a:r>
          </a:p>
          <a:p>
            <a:pPr>
              <a:tabLst>
                <a:tab pos="115888" algn="l"/>
              </a:tabLst>
            </a:pPr>
            <a:r>
              <a:rPr lang="en-US" sz="1400" dirty="0">
                <a:solidFill>
                  <a:srgbClr val="0000FF"/>
                </a:solidFill>
              </a:rPr>
              <a:t>WRF-</a:t>
            </a:r>
            <a:r>
              <a:rPr lang="en-US" sz="1400" dirty="0" err="1" smtClean="0">
                <a:solidFill>
                  <a:srgbClr val="0000FF"/>
                </a:solidFill>
              </a:rPr>
              <a:t>Chem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28496" y="5484048"/>
            <a:ext cx="812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Figures highlight the </a:t>
            </a:r>
            <a:r>
              <a:rPr lang="en-US" dirty="0"/>
              <a:t>transport event </a:t>
            </a:r>
            <a:r>
              <a:rPr lang="en-US" dirty="0" smtClean="0"/>
              <a:t>for ozone - produced </a:t>
            </a:r>
            <a:r>
              <a:rPr lang="en-US" dirty="0"/>
              <a:t>over the Front </a:t>
            </a:r>
            <a:r>
              <a:rPr lang="en-US" dirty="0" smtClean="0"/>
              <a:t>Range and being </a:t>
            </a:r>
            <a:r>
              <a:rPr lang="en-US" dirty="0"/>
              <a:t>pushed westward into the mountains by thermally driven </a:t>
            </a:r>
            <a:r>
              <a:rPr lang="en-US" dirty="0" smtClean="0"/>
              <a:t>upslope.</a:t>
            </a:r>
          </a:p>
          <a:p>
            <a:r>
              <a:rPr lang="en-US" dirty="0" smtClean="0"/>
              <a:t>This demonstrates how </a:t>
            </a:r>
            <a:r>
              <a:rPr lang="en-US" dirty="0"/>
              <a:t>Front Range ozone can impact remote areas up to the divide and into the adjacent valleys on the west </a:t>
            </a:r>
            <a:r>
              <a:rPr lang="en-US" dirty="0" smtClean="0"/>
              <a:t>side of the divide.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759" y="947450"/>
            <a:ext cx="4949090" cy="4337943"/>
            <a:chOff x="166445" y="820612"/>
            <a:chExt cx="4612546" cy="4017735"/>
          </a:xfrm>
        </p:grpSpPr>
        <p:pic>
          <p:nvPicPr>
            <p:cNvPr id="3" name="Picture 2" descr="measurements_Aug12_Upslop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/>
            <a:stretch/>
          </p:blipFill>
          <p:spPr>
            <a:xfrm>
              <a:off x="166445" y="820612"/>
              <a:ext cx="4612546" cy="4017735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097192" y="2097107"/>
              <a:ext cx="1235573" cy="1464746"/>
            </a:xfrm>
            <a:custGeom>
              <a:avLst/>
              <a:gdLst>
                <a:gd name="connsiteX0" fmla="*/ 1526595 w 1526595"/>
                <a:gd name="connsiteY0" fmla="*/ 2719399 h 2719399"/>
                <a:gd name="connsiteX1" fmla="*/ 372039 w 1526595"/>
                <a:gd name="connsiteY1" fmla="*/ 2142168 h 2719399"/>
                <a:gd name="connsiteX2" fmla="*/ 15 w 1526595"/>
                <a:gd name="connsiteY2" fmla="*/ 718331 h 2719399"/>
                <a:gd name="connsiteX3" fmla="*/ 359210 w 1526595"/>
                <a:gd name="connsiteY3" fmla="*/ 128273 h 2719399"/>
                <a:gd name="connsiteX4" fmla="*/ 885175 w 1526595"/>
                <a:gd name="connsiteY4" fmla="*/ 0 h 271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595" h="2719399">
                  <a:moveTo>
                    <a:pt x="1526595" y="2719399"/>
                  </a:moveTo>
                  <a:cubicBezTo>
                    <a:pt x="1076532" y="2597539"/>
                    <a:pt x="626469" y="2475679"/>
                    <a:pt x="372039" y="2142168"/>
                  </a:cubicBezTo>
                  <a:cubicBezTo>
                    <a:pt x="117609" y="1808657"/>
                    <a:pt x="2153" y="1053980"/>
                    <a:pt x="15" y="718331"/>
                  </a:cubicBezTo>
                  <a:cubicBezTo>
                    <a:pt x="-2123" y="382682"/>
                    <a:pt x="211683" y="247995"/>
                    <a:pt x="359210" y="128273"/>
                  </a:cubicBezTo>
                  <a:cubicBezTo>
                    <a:pt x="506737" y="8551"/>
                    <a:pt x="695956" y="4275"/>
                    <a:pt x="885175" y="0"/>
                  </a:cubicBezTo>
                </a:path>
              </a:pathLst>
            </a:custGeom>
            <a:ln w="57150" cmpd="sng">
              <a:solidFill>
                <a:schemeClr val="accent1">
                  <a:alpha val="36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23891" y="1975889"/>
              <a:ext cx="822912" cy="936626"/>
            </a:xfrm>
            <a:custGeom>
              <a:avLst/>
              <a:gdLst>
                <a:gd name="connsiteX0" fmla="*/ 2065374 w 2065374"/>
                <a:gd name="connsiteY0" fmla="*/ 1603524 h 1667661"/>
                <a:gd name="connsiteX1" fmla="*/ 1026273 w 2065374"/>
                <a:gd name="connsiteY1" fmla="*/ 105 h 1667661"/>
                <a:gd name="connsiteX2" fmla="*/ 0 w 2065374"/>
                <a:gd name="connsiteY2" fmla="*/ 1667661 h 1667661"/>
                <a:gd name="connsiteX3" fmla="*/ 0 w 2065374"/>
                <a:gd name="connsiteY3" fmla="*/ 1667661 h 16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5374" h="1667661">
                  <a:moveTo>
                    <a:pt x="2065374" y="1603524"/>
                  </a:moveTo>
                  <a:cubicBezTo>
                    <a:pt x="1717938" y="796469"/>
                    <a:pt x="1370502" y="-10585"/>
                    <a:pt x="1026273" y="105"/>
                  </a:cubicBezTo>
                  <a:cubicBezTo>
                    <a:pt x="682044" y="10794"/>
                    <a:pt x="0" y="1667661"/>
                    <a:pt x="0" y="1667661"/>
                  </a:cubicBezTo>
                  <a:lnTo>
                    <a:pt x="0" y="1667661"/>
                  </a:lnTo>
                </a:path>
              </a:pathLst>
            </a:custGeom>
            <a:ln w="57150" cmpd="sng">
              <a:solidFill>
                <a:schemeClr val="accent1">
                  <a:alpha val="37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1297" y="964927"/>
              <a:ext cx="1094465" cy="54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Background</a:t>
              </a:r>
            </a:p>
            <a:p>
              <a:r>
                <a:rPr lang="en-US" sz="1600" dirty="0" smtClean="0"/>
                <a:t>(50 ppb)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6861" y="2998757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Upslope flow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0702" y="2541716"/>
              <a:ext cx="8884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Evening</a:t>
              </a:r>
            </a:p>
            <a:p>
              <a:r>
                <a:rPr lang="en-US" sz="1600" dirty="0" smtClean="0"/>
                <a:t>spillover</a:t>
              </a:r>
              <a:endParaRPr lang="en-US" sz="1600" dirty="0"/>
            </a:p>
          </p:txBody>
        </p:sp>
      </p:grpSp>
      <p:pic>
        <p:nvPicPr>
          <p:cNvPr id="4" name="Picture 3" descr="model_Aug12_Upslop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/>
          <a:stretch/>
        </p:blipFill>
        <p:spPr>
          <a:xfrm>
            <a:off x="4799463" y="951921"/>
            <a:ext cx="4351844" cy="43379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37202" y="1145950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</a:t>
            </a:r>
            <a:endParaRPr lang="en-US" sz="16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916730" y="1302554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Modeled</a:t>
            </a:r>
            <a:endParaRPr lang="en-US" sz="16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7992015" y="6581001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12 </a:t>
            </a:r>
            <a:r>
              <a:rPr lang="en-US" sz="1200" dirty="0"/>
              <a:t>August 2014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29550" y="135178"/>
            <a:ext cx="509610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Ozone </a:t>
            </a:r>
            <a:r>
              <a:rPr lang="en-US" sz="2400" b="1" dirty="0" smtClean="0"/>
              <a:t>Transport </a:t>
            </a:r>
            <a:r>
              <a:rPr lang="en-US" sz="2400" b="1" dirty="0" smtClean="0"/>
              <a:t>into the </a:t>
            </a:r>
            <a:r>
              <a:rPr lang="en-US" sz="2400" b="1" dirty="0" smtClean="0"/>
              <a:t>Mountains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6430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61" t="16643" b="9629"/>
          <a:stretch/>
        </p:blipFill>
        <p:spPr>
          <a:xfrm>
            <a:off x="4554018" y="1141119"/>
            <a:ext cx="4639591" cy="5055178"/>
          </a:xfrm>
          <a:prstGeom prst="rect">
            <a:avLst/>
          </a:prstGeom>
        </p:spPr>
      </p:pic>
      <p:pic>
        <p:nvPicPr>
          <p:cNvPr id="5" name="Picture 4" descr="Slide1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44" t="16669" b="9650"/>
          <a:stretch/>
        </p:blipFill>
        <p:spPr>
          <a:xfrm>
            <a:off x="0" y="1144432"/>
            <a:ext cx="4659434" cy="5051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9550" y="135178"/>
            <a:ext cx="509610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Ozone </a:t>
            </a:r>
            <a:r>
              <a:rPr lang="en-US" sz="2400" b="1" dirty="0" smtClean="0"/>
              <a:t>Transport </a:t>
            </a:r>
            <a:r>
              <a:rPr lang="en-US" sz="2400" b="1" dirty="0" smtClean="0"/>
              <a:t>into the </a:t>
            </a:r>
            <a:r>
              <a:rPr lang="en-US" sz="2400" b="1" dirty="0" smtClean="0"/>
              <a:t>Mountains</a:t>
            </a:r>
            <a:endParaRPr lang="en-US" sz="24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7824784" y="6581001"/>
            <a:ext cx="1319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12 </a:t>
            </a:r>
            <a:r>
              <a:rPr lang="en-US" sz="1400" dirty="0"/>
              <a:t>August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9550" y="1141119"/>
            <a:ext cx="159703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 Ethane</a:t>
            </a:r>
            <a:endParaRPr lang="en-US" sz="16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15836" y="1144432"/>
            <a:ext cx="159703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 </a:t>
            </a:r>
            <a:r>
              <a:rPr lang="en-US" sz="1600" dirty="0" err="1" smtClean="0"/>
              <a:t>NO</a:t>
            </a:r>
            <a:r>
              <a:rPr lang="en-US" sz="1600" baseline="-25000" dirty="0" err="1" smtClean="0"/>
              <a:t>x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22549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jvdata\2014FRAPPE\pics2\IMG_0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5993" y="453957"/>
            <a:ext cx="844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  <a:ea typeface="+mn-ea"/>
                <a:cs typeface="+mn-cs"/>
              </a:rPr>
              <a:t>Mission Summary and Preliminary Findings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3658" y="6473548"/>
            <a:ext cx="1920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Picture: Samuel Hall (NCAR)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9728" y="1261541"/>
            <a:ext cx="5292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FRAPPÉ and DISCOVER-AQ Science Team Meeting</a:t>
            </a:r>
          </a:p>
          <a:p>
            <a:r>
              <a:rPr lang="en-US" dirty="0" smtClean="0"/>
              <a:t>4-8 May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err="1" smtClean="0">
                <a:latin typeface="Arial Rounded MT Bold"/>
                <a:cs typeface="Arial Rounded MT Bold"/>
              </a:rPr>
              <a:t>AerosoLS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532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" y="0"/>
            <a:ext cx="6292850" cy="37383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0030" y="3557096"/>
            <a:ext cx="4332994" cy="330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in Golden was dominated by organics: most of this OA was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Corroborated by AMS measurements on C-130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Bahreini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Group)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PM was regional (~70%), but a strong local signature was evident most days (~30% of PM) – sources of the local PM (OM, NH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EC) need to be investigated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6334409" y="629812"/>
            <a:ext cx="2510363" cy="646331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Chrisopher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</a:rPr>
              <a:t>Hennigan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University of Maryland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15417" y="146389"/>
            <a:ext cx="3064613" cy="923330"/>
          </a:xfrm>
          <a:prstGeom prst="rect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Predominance of organic aerosol species (Average = 75% of fine aerosol mass)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4409" y="1318986"/>
            <a:ext cx="2809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Sunset Labs OCEC Field </a:t>
            </a:r>
            <a:r>
              <a:rPr lang="en-US" sz="1600" dirty="0" smtClean="0"/>
              <a:t>Analyzer </a:t>
            </a:r>
            <a:r>
              <a:rPr lang="en-US" sz="1600" dirty="0" err="1" smtClean="0"/>
              <a:t>and</a:t>
            </a:r>
            <a:r>
              <a:rPr lang="en-US" sz="1600" dirty="0" err="1"/>
              <a:t>Particle</a:t>
            </a:r>
            <a:r>
              <a:rPr lang="en-US" sz="1600" dirty="0"/>
              <a:t>-into-Liquid Sampler with dual Ion Chromatographs (PILS-IC</a:t>
            </a:r>
            <a:r>
              <a:rPr lang="en-US" sz="1600" dirty="0" smtClean="0"/>
              <a:t>)</a:t>
            </a:r>
          </a:p>
          <a:p>
            <a:r>
              <a:rPr lang="en-US" sz="1600" smtClean="0"/>
              <a:t>@ </a:t>
            </a:r>
            <a:r>
              <a:rPr lang="en-US" sz="1600" dirty="0" smtClean="0"/>
              <a:t>Golden Site</a:t>
            </a:r>
            <a:endParaRPr lang="en-US" sz="1600" dirty="0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9" y="3763561"/>
            <a:ext cx="4961213" cy="30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735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06" y="893473"/>
            <a:ext cx="8970394" cy="587525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080"/>
              </a:spcBef>
            </a:pPr>
            <a:r>
              <a:rPr lang="en-US" sz="2000" dirty="0" smtClean="0"/>
              <a:t>Clearly identified and characterized all emission sources in the Front Range and Western Slopes slope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Northern Front Range / Greeley / DJ Basin dominated by oil &amp; gas and agricultural emission signatures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Denver / Boulder urban centers usually dominated by traffic and industrial emissions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Ozone (and secondary organic aerosols) efficiently formed across the region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In the absence of wildfires, this summer’s Front Range air quality was mainly controlled by local emissions.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Air Quality in eastern </a:t>
            </a:r>
            <a:r>
              <a:rPr lang="en-US" sz="2000" dirty="0"/>
              <a:t>f</a:t>
            </a:r>
            <a:r>
              <a:rPr lang="en-US" sz="2000" dirty="0" smtClean="0"/>
              <a:t>oothills and to the Continental Divide dominated by Front Range emissions</a:t>
            </a:r>
            <a:endParaRPr lang="en-US" sz="2000" dirty="0"/>
          </a:p>
          <a:p>
            <a:pPr>
              <a:spcBef>
                <a:spcPts val="1080"/>
              </a:spcBef>
            </a:pPr>
            <a:r>
              <a:rPr lang="en-US" sz="2000" dirty="0" smtClean="0"/>
              <a:t>Elevated regional </a:t>
            </a:r>
            <a:r>
              <a:rPr lang="en-US" sz="2000" dirty="0"/>
              <a:t>ozone </a:t>
            </a:r>
            <a:r>
              <a:rPr lang="en-US" sz="2000" dirty="0" smtClean="0"/>
              <a:t>background</a:t>
            </a:r>
          </a:p>
          <a:p>
            <a:pPr>
              <a:spcBef>
                <a:spcPts val="1080"/>
              </a:spcBef>
            </a:pPr>
            <a:r>
              <a:rPr lang="en-US" sz="2000" dirty="0"/>
              <a:t>Influence of Western Slope sources on Front Range are small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Transport </a:t>
            </a:r>
            <a:r>
              <a:rPr lang="en-US" sz="2000" dirty="0"/>
              <a:t>of front range air pollution into mountains and adjacent </a:t>
            </a:r>
            <a:r>
              <a:rPr lang="en-US" sz="2000" dirty="0" smtClean="0"/>
              <a:t>valleys was seen regularly.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Outflow from Front Range into Eastern </a:t>
            </a:r>
            <a:r>
              <a:rPr lang="en-US" sz="2000" dirty="0"/>
              <a:t>P</a:t>
            </a:r>
            <a:r>
              <a:rPr lang="en-US" sz="2000" dirty="0" smtClean="0"/>
              <a:t>lains can be significant 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Identified potential new / better monitoring locations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Need for improved emission information for AQ modeling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5797" y="153538"/>
            <a:ext cx="4050107" cy="58477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PRELIMINARY Findings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141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9525" y="715450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atin typeface="Arial Rounded MT Bold"/>
                <a:cs typeface="Arial Rounded MT Bold"/>
              </a:rPr>
              <a:t>Some First Results</a:t>
            </a: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Regional </a:t>
            </a:r>
            <a:r>
              <a:rPr lang="en-US" sz="4400" b="1" dirty="0" err="1" smtClean="0">
                <a:latin typeface="Arial Rounded MT Bold"/>
                <a:cs typeface="Arial Rounded MT Bold"/>
              </a:rPr>
              <a:t>POllution</a:t>
            </a:r>
            <a:endParaRPr lang="en-US" sz="5400" b="1" dirty="0"/>
          </a:p>
          <a:p>
            <a:pPr algn="ctr" fontAlgn="auto">
              <a:spcAft>
                <a:spcPts val="0"/>
              </a:spcAft>
              <a:defRPr/>
            </a:pP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09" y="3308230"/>
            <a:ext cx="5521531" cy="3105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817" y="5772096"/>
            <a:ext cx="2733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PRELIMINARY Analysis !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485" y="6475413"/>
            <a:ext cx="1404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Cory Wolff, NCAR/RAF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73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917" y="571500"/>
            <a:ext cx="9144000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0166" y="153538"/>
            <a:ext cx="306135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Inflow from the West?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126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3" y="349257"/>
            <a:ext cx="9144000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4381" y="153538"/>
            <a:ext cx="377293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Regional Ozone Distribution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99251"/>
            <a:ext cx="189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C-130 All altitudes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9983"/>
            <a:ext cx="9144000" cy="4981191"/>
          </a:xfrm>
        </p:spPr>
        <p:txBody>
          <a:bodyPr>
            <a:noAutofit/>
          </a:bodyPr>
          <a:lstStyle/>
          <a:p>
            <a:r>
              <a:rPr lang="en-US" sz="2400" dirty="0" smtClean="0"/>
              <a:t>Full chemistry payload on NCAR/NSF C-130</a:t>
            </a:r>
          </a:p>
          <a:p>
            <a:r>
              <a:rPr lang="en-US" sz="2400" dirty="0" smtClean="0"/>
              <a:t>(almost) Full chemistry payload on NASA P3</a:t>
            </a:r>
          </a:p>
          <a:p>
            <a:r>
              <a:rPr lang="en-US" sz="2400" dirty="0" smtClean="0"/>
              <a:t>Roughly equivalent # of measurements at BAO, NREL, Platteville; plus LIDARs</a:t>
            </a:r>
          </a:p>
          <a:p>
            <a:r>
              <a:rPr lang="en-US" sz="2400" dirty="0" smtClean="0"/>
              <a:t>Many important pollutants on six mobile vans</a:t>
            </a:r>
          </a:p>
          <a:p>
            <a:r>
              <a:rPr lang="en-US" sz="2400" dirty="0" smtClean="0"/>
              <a:t>Enhanced CDPHE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( ground network (EPA monitors)</a:t>
            </a:r>
          </a:p>
          <a:p>
            <a:r>
              <a:rPr lang="en-US" sz="2400" dirty="0" smtClean="0"/>
              <a:t>Remote sensing / atmospheric column measurements on two aircraft and at 16 ground locations</a:t>
            </a:r>
          </a:p>
          <a:p>
            <a:r>
              <a:rPr lang="en-US" sz="2400" dirty="0" smtClean="0"/>
              <a:t>Tethered Balloons and Ozone </a:t>
            </a:r>
            <a:r>
              <a:rPr lang="en-US" sz="2400" dirty="0" err="1" smtClean="0"/>
              <a:t>Sondes</a:t>
            </a:r>
            <a:endParaRPr lang="en-US" sz="2400" dirty="0" smtClean="0"/>
          </a:p>
          <a:p>
            <a:r>
              <a:rPr lang="en-US" sz="2400" dirty="0" smtClean="0"/>
              <a:t>Personal Pollution Monitoring</a:t>
            </a:r>
          </a:p>
          <a:p>
            <a:r>
              <a:rPr lang="en-US" sz="2400" dirty="0" smtClean="0"/>
              <a:t>&amp; Comprehensive </a:t>
            </a:r>
            <a:r>
              <a:rPr lang="en-US" sz="2400" dirty="0"/>
              <a:t>Modeling </a:t>
            </a:r>
            <a:r>
              <a:rPr lang="en-US" sz="2400" dirty="0" smtClean="0"/>
              <a:t>Efforts</a:t>
            </a:r>
            <a:endParaRPr lang="en-US" sz="1050" dirty="0"/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* Colorado Department of Public Health and the Environment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051" y="164584"/>
            <a:ext cx="6167073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FRAPPÉ and DISCOVER-AQ Measurement Suite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06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1554" y="164584"/>
            <a:ext cx="126786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967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2304" y="164584"/>
            <a:ext cx="1595309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Ethane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-1" y="202709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en-US" sz="4000" b="1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MEASUREMENTS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7" name="Picture 6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180" y="130175"/>
            <a:ext cx="2895418" cy="2316335"/>
          </a:xfrm>
          <a:prstGeom prst="rect">
            <a:avLst/>
          </a:prstGeom>
        </p:spPr>
      </p:pic>
      <p:pic>
        <p:nvPicPr>
          <p:cNvPr id="8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258" y="5158021"/>
            <a:ext cx="6825848" cy="131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3403594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Data Archive</a:t>
            </a:r>
          </a:p>
          <a:p>
            <a:pPr algn="ctr"/>
            <a:r>
              <a:rPr lang="en-US" sz="2400" dirty="0" smtClean="0"/>
              <a:t>http</a:t>
            </a:r>
            <a:r>
              <a:rPr lang="en-US" sz="2400" dirty="0"/>
              <a:t>://www-</a:t>
            </a:r>
            <a:r>
              <a:rPr lang="en-US" sz="2400" dirty="0" err="1"/>
              <a:t>air.larc.nasa.gov</a:t>
            </a:r>
            <a:r>
              <a:rPr lang="en-US" sz="2400" dirty="0"/>
              <a:t>/missions/discover-</a:t>
            </a:r>
            <a:r>
              <a:rPr lang="en-US" sz="2400" dirty="0" err="1" smtClean="0"/>
              <a:t>aq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3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80" y="703504"/>
            <a:ext cx="8102731" cy="607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2304" y="164584"/>
            <a:ext cx="1047908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P-3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5672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02304" y="164584"/>
            <a:ext cx="133269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P-3 Ethane</a:t>
            </a:r>
            <a:endParaRPr lang="en-US" sz="2000" b="1" baseline="-25000" dirty="0"/>
          </a:p>
        </p:txBody>
      </p:sp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75" y="747713"/>
            <a:ext cx="8118475" cy="60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964" y="24944"/>
            <a:ext cx="2454518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 Correlations</a:t>
            </a:r>
            <a:endParaRPr lang="en-US" sz="20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964" y="1312209"/>
            <a:ext cx="340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Canister Benzene correlates better with heavier alkanes, not well with CH4 or ethane </a:t>
            </a:r>
          </a:p>
          <a:p>
            <a:r>
              <a:rPr lang="en-US" dirty="0"/>
              <a:t>o</a:t>
            </a:r>
            <a:r>
              <a:rPr lang="en-US" dirty="0" smtClean="0"/>
              <a:t>r even propane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42" y="24944"/>
            <a:ext cx="5198058" cy="3660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9" y="3494301"/>
            <a:ext cx="4284429" cy="33314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38131" y="4842102"/>
            <a:ext cx="3665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C130 Aircraft Benzene also correlates better with heavier alkanes </a:t>
            </a:r>
          </a:p>
          <a:p>
            <a:r>
              <a:rPr lang="en-US" dirty="0"/>
              <a:t> </a:t>
            </a:r>
            <a:r>
              <a:rPr lang="en-US" dirty="0" smtClean="0"/>
              <a:t>(TOGA data from 7/28/14 flight)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1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150" y="210695"/>
            <a:ext cx="316830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Ammonia to Methane Ratio</a:t>
            </a:r>
          </a:p>
        </p:txBody>
      </p:sp>
      <p:pic>
        <p:nvPicPr>
          <p:cNvPr id="3" name="Picture 2" descr="Slide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13" y="800028"/>
            <a:ext cx="7611207" cy="5707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4831" y="539046"/>
            <a:ext cx="234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Color-coded by Ethane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43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75" y="760421"/>
            <a:ext cx="8302821" cy="5558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748" y="181095"/>
            <a:ext cx="316830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Ammonia to Methane Ratio</a:t>
            </a:r>
            <a:endParaRPr lang="en-US" sz="20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025525" y="747713"/>
            <a:ext cx="355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C-130 Flights 12-15  for Front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9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75200"/>
            <a:ext cx="8878186" cy="603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3855" y="2053200"/>
            <a:ext cx="9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Valmont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4098" y="2431278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FF38"/>
                </a:solidFill>
              </a:rPr>
              <a:t>Bonanza</a:t>
            </a:r>
            <a:endParaRPr lang="en-US" dirty="0">
              <a:solidFill>
                <a:srgbClr val="29FF3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5368" y="1088958"/>
            <a:ext cx="148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Hayden,</a:t>
            </a:r>
            <a:r>
              <a:rPr lang="en-US" dirty="0" smtClean="0">
                <a:solidFill>
                  <a:srgbClr val="29FF38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Craig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7705" y="238041"/>
            <a:ext cx="44685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Power Plants 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376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64" y="1292322"/>
            <a:ext cx="6738935" cy="4816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3113" y="1811174"/>
            <a:ext cx="176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coal fired </a:t>
            </a:r>
          </a:p>
          <a:p>
            <a:r>
              <a:rPr lang="en-US" dirty="0" smtClean="0"/>
              <a:t>PP plumes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591605"/>
            <a:ext cx="452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NO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nhancements of 30-45 ppb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converted boilers Cherokee EGU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2092" y="238041"/>
            <a:ext cx="4779824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Commerce City 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So2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619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26" y="709578"/>
            <a:ext cx="7967662" cy="5974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1869" y="151193"/>
            <a:ext cx="5000287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Front Range Outflow    (C-</a:t>
            </a:r>
            <a:r>
              <a:rPr lang="en-US" sz="2400" b="1" smtClean="0"/>
              <a:t>130 Ethane)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8848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964" y="24944"/>
            <a:ext cx="109517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</a:t>
            </a:r>
            <a:endParaRPr lang="en-US" sz="2000" b="1" baseline="-25000" dirty="0"/>
          </a:p>
        </p:txBody>
      </p:sp>
      <p:pic>
        <p:nvPicPr>
          <p:cNvPr id="22" name="Content Placeholder 3" descr="Graph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3059"/>
          <a:stretch>
            <a:fillRect/>
          </a:stretch>
        </p:blipFill>
        <p:spPr>
          <a:xfrm>
            <a:off x="2411920" y="22010"/>
            <a:ext cx="6732080" cy="3702385"/>
          </a:xfrm>
        </p:spPr>
      </p:pic>
      <p:sp>
        <p:nvSpPr>
          <p:cNvPr id="23" name="TextBox 22"/>
          <p:cNvSpPr txBox="1"/>
          <p:nvPr/>
        </p:nvSpPr>
        <p:spPr>
          <a:xfrm>
            <a:off x="5269278" y="3107749"/>
            <a:ext cx="1356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Longitude (</a:t>
            </a:r>
            <a:r>
              <a:rPr lang="en-US" sz="1400" dirty="0" err="1" smtClean="0"/>
              <a:t>deg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654663" y="0"/>
            <a:ext cx="76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 (km)</a:t>
            </a:r>
            <a:endParaRPr lang="en-US" sz="14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35472" y="1111135"/>
            <a:ext cx="2276448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All data NASA P3</a:t>
            </a:r>
            <a:endParaRPr lang="en-US" sz="2000" dirty="0"/>
          </a:p>
        </p:txBody>
      </p:sp>
      <p:pic>
        <p:nvPicPr>
          <p:cNvPr id="26" name="Picture 25" descr="Graph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"/>
          <a:stretch/>
        </p:blipFill>
        <p:spPr>
          <a:xfrm>
            <a:off x="3056521" y="3713791"/>
            <a:ext cx="5592410" cy="313258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4514814"/>
            <a:ext cx="21974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/>
              <a:t>Platteville 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3131855" y="3971129"/>
            <a:ext cx="484307" cy="441237"/>
          </a:xfrm>
          <a:prstGeom prst="ellipse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2007" y="399093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791893" y="16103"/>
            <a:ext cx="484307" cy="441237"/>
          </a:xfrm>
          <a:prstGeom prst="ellipse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800521" y="35303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038" y="3667772"/>
            <a:ext cx="303648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Instead of this one we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could use a slide from </a:t>
            </a:r>
            <a:r>
              <a:rPr lang="en-US" dirty="0" err="1" smtClean="0">
                <a:solidFill>
                  <a:srgbClr val="FF0000"/>
                </a:solidFill>
              </a:rPr>
              <a:t>Halliday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(see next)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4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6" y="0"/>
            <a:ext cx="8965753" cy="6729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8943" y="6538863"/>
            <a:ext cx="207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H. </a:t>
            </a:r>
            <a:r>
              <a:rPr lang="en-US" sz="1600" dirty="0" err="1" smtClean="0"/>
              <a:t>Halliday</a:t>
            </a:r>
            <a:r>
              <a:rPr lang="en-US" sz="1600" dirty="0" smtClean="0"/>
              <a:t>, Penn State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17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4865" y="47865"/>
            <a:ext cx="9128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 smtClean="0"/>
              <a:t>Aircraft</a:t>
            </a:r>
            <a:endParaRPr lang="en-US" sz="4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2955976"/>
            <a:ext cx="3314383" cy="1817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4934054"/>
            <a:ext cx="3361822" cy="1702994"/>
          </a:xfrm>
          <a:prstGeom prst="rect">
            <a:avLst/>
          </a:prstGeom>
        </p:spPr>
      </p:pic>
      <p:pic>
        <p:nvPicPr>
          <p:cNvPr id="10" name="Picture 9" descr="B200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91" y="2943971"/>
            <a:ext cx="3205210" cy="1829284"/>
          </a:xfrm>
          <a:prstGeom prst="rect">
            <a:avLst/>
          </a:prstGeom>
        </p:spPr>
      </p:pic>
      <p:pic>
        <p:nvPicPr>
          <p:cNvPr id="11" name="Picture 10" descr="Falcon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89" y="4934054"/>
            <a:ext cx="3203623" cy="17029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3764" y="2971135"/>
            <a:ext cx="109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P3</a:t>
            </a:r>
            <a:endParaRPr lang="en-US" b="1" dirty="0"/>
          </a:p>
          <a:p>
            <a:r>
              <a:rPr lang="en-US" b="1" dirty="0" smtClean="0"/>
              <a:t>15 Flights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46502" y="2955976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B200</a:t>
            </a:r>
            <a:endParaRPr lang="en-US" b="1" dirty="0"/>
          </a:p>
          <a:p>
            <a:r>
              <a:rPr lang="en-US" b="1" dirty="0" smtClean="0"/>
              <a:t>16 Flights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81265" y="5990717"/>
            <a:ext cx="16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NCAR C130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17 Flights (2TF)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6501" y="4953606"/>
            <a:ext cx="139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Falcon</a:t>
            </a:r>
            <a:endParaRPr lang="en-US" b="1" dirty="0"/>
          </a:p>
          <a:p>
            <a:r>
              <a:rPr lang="en-US" b="1" dirty="0" smtClean="0"/>
              <a:t>10 Flights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81994" y="6601524"/>
            <a:ext cx="523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NASA Aircraft pictures by Paul </a:t>
            </a:r>
            <a:r>
              <a:rPr lang="en-US" sz="1400" dirty="0" err="1" smtClean="0"/>
              <a:t>Filmer</a:t>
            </a:r>
            <a:r>
              <a:rPr lang="en-US" sz="1400" dirty="0" smtClean="0"/>
              <a:t>, NCAR C130 picture by Sam Hall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10670" y="4003705"/>
            <a:ext cx="3325850" cy="95410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FRAPPÉ and </a:t>
            </a:r>
          </a:p>
          <a:p>
            <a:pPr algn="ctr"/>
            <a:r>
              <a:rPr lang="en-US" sz="2800" b="1" dirty="0" smtClean="0"/>
              <a:t>DISCOVER-AQ Flights</a:t>
            </a:r>
            <a:endParaRPr lang="en-US" sz="2800" b="1" baseline="-25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24" r="13711" b="10980"/>
          <a:stretch/>
        </p:blipFill>
        <p:spPr>
          <a:xfrm>
            <a:off x="1563039" y="763727"/>
            <a:ext cx="5768211" cy="21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22" y="747909"/>
            <a:ext cx="8032159" cy="6022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4677" y="161892"/>
            <a:ext cx="3241684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NASA P-3 Flight Tracks -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780" y="5088552"/>
            <a:ext cx="2437503" cy="1336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8784" y="859873"/>
            <a:ext cx="317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Repetitive </a:t>
            </a:r>
            <a:r>
              <a:rPr lang="en-US" sz="2400" b="1" dirty="0" err="1" smtClean="0"/>
              <a:t>flightpattern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672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6" y="783548"/>
            <a:ext cx="7980602" cy="59841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3083" y="161892"/>
            <a:ext cx="3970299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NCAR/NSF C-130 Flight Tracks -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489" y="4928702"/>
            <a:ext cx="2772566" cy="1404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8707" y="863790"/>
            <a:ext cx="3375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Targeted, regional flights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967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47560"/>
              </p:ext>
            </p:extLst>
          </p:nvPr>
        </p:nvGraphicFramePr>
        <p:xfrm>
          <a:off x="288324" y="1006846"/>
          <a:ext cx="8498703" cy="556396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17433"/>
                <a:gridCol w="6881270"/>
              </a:tblGrid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Objective</a:t>
                      </a:r>
                      <a:endParaRPr lang="en-US" sz="1600" i="1" dirty="0"/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0726 (RF01)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8000"/>
                          </a:solidFill>
                        </a:rPr>
                        <a:t>Front Range emissions</a:t>
                      </a:r>
                      <a:endParaRPr lang="en-US" sz="1600" i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0727 (RF02)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Denver Cyclone</a:t>
                      </a:r>
                      <a:endParaRPr lang="en-US" sz="1600" i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0728 (RF03)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Denver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Cyclone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Transport to NW out of Fort Collins</a:t>
                      </a:r>
                      <a:endParaRPr lang="en-US" sz="160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0729 (RF04)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Large scale pollution over NW Colorado and S </a:t>
                      </a:r>
                      <a:r>
                        <a:rPr lang="en-US" sz="1600" i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dirty="0" smtClean="0"/>
                        <a:t> 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Jay’s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CAFO</a:t>
                      </a:r>
                      <a:r>
                        <a:rPr lang="en-US" sz="1600" i="1" dirty="0" smtClean="0"/>
                        <a:t> &amp;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Pawnee</a:t>
                      </a:r>
                      <a:r>
                        <a:rPr lang="en-US" sz="1600" i="1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0731 (RF05)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-valley (not well developed)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0802 (RF06)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0803 (RF07)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0806 (RF08)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and Uintah Basin </a:t>
                      </a:r>
                      <a:r>
                        <a:rPr lang="en-US" sz="1600" i="1" baseline="0" dirty="0" smtClean="0"/>
                        <a:t>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0807 (RF09)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0808 (RF10)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P-3 </a:t>
                      </a:r>
                      <a:r>
                        <a:rPr lang="en-US" sz="160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Intercomparison</a:t>
                      </a:r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1600" i="1" dirty="0" smtClean="0"/>
                        <a:t>&amp; 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Platte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River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endParaRPr lang="en-US" sz="160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0811 (RF11)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0812 (RF12)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0815 (RF13)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Inflow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(n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found)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Ute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Rifle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OG</a:t>
                      </a:r>
                      <a:r>
                        <a:rPr lang="en-US" sz="160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0816 (RF14)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</a:t>
                      </a:r>
                      <a:r>
                        <a:rPr lang="en-US" sz="1600" i="1" baseline="0" dirty="0" smtClean="0"/>
                        <a:t> &amp; </a:t>
                      </a:r>
                      <a:r>
                        <a:rPr lang="en-US" sz="160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TES overpass – 2 spirals</a:t>
                      </a:r>
                      <a:endParaRPr lang="en-US" sz="1600" i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0817 (RF15)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missions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mission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Upslope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7592" y="164584"/>
            <a:ext cx="3351999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FRAPPÉ </a:t>
            </a:r>
            <a:r>
              <a:rPr lang="en-US" sz="2400" b="1" dirty="0" smtClean="0"/>
              <a:t>Flight </a:t>
            </a:r>
            <a:r>
              <a:rPr lang="en-US" sz="2400" b="1" dirty="0"/>
              <a:t>O</a:t>
            </a:r>
            <a:r>
              <a:rPr lang="en-US" sz="2400" b="1" dirty="0" smtClean="0"/>
              <a:t>bjectives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87921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2354</Words>
  <Application>Microsoft Macintosh PowerPoint</Application>
  <PresentationFormat>On-screen Show (4:3)</PresentationFormat>
  <Paragraphs>438</Paragraphs>
  <Slides>59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FRAPPÉ and DISCOVER-AQ</vt:lpstr>
      <vt:lpstr>FRAPPÉ  E&amp;O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NOX sink partitioning</vt:lpstr>
      <vt:lpstr>NOX sink partitioning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Denver Cyclone Episode of July 26-29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data NASA P3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Flocke</dc:creator>
  <cp:lastModifiedBy>Gabriele Pfister</cp:lastModifiedBy>
  <cp:revision>188</cp:revision>
  <dcterms:created xsi:type="dcterms:W3CDTF">2015-03-10T16:52:12Z</dcterms:created>
  <dcterms:modified xsi:type="dcterms:W3CDTF">2015-05-11T21:38:02Z</dcterms:modified>
</cp:coreProperties>
</file>