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610" r:id="rId2"/>
    <p:sldId id="786" r:id="rId3"/>
    <p:sldId id="821" r:id="rId4"/>
    <p:sldId id="789" r:id="rId5"/>
    <p:sldId id="822" r:id="rId6"/>
    <p:sldId id="322" r:id="rId7"/>
    <p:sldId id="683" r:id="rId8"/>
    <p:sldId id="790" r:id="rId9"/>
    <p:sldId id="643" r:id="rId10"/>
    <p:sldId id="719" r:id="rId11"/>
    <p:sldId id="721" r:id="rId12"/>
    <p:sldId id="820" r:id="rId13"/>
    <p:sldId id="787" r:id="rId14"/>
    <p:sldId id="817" r:id="rId15"/>
    <p:sldId id="818" r:id="rId16"/>
    <p:sldId id="819" r:id="rId17"/>
    <p:sldId id="815" r:id="rId18"/>
    <p:sldId id="816" r:id="rId19"/>
    <p:sldId id="813" r:id="rId20"/>
    <p:sldId id="814" r:id="rId21"/>
    <p:sldId id="788" r:id="rId2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232" userDrawn="1">
          <p15:clr>
            <a:srgbClr val="A4A3A4"/>
          </p15:clr>
        </p15:guide>
        <p15:guide id="2" pos="4800" userDrawn="1">
          <p15:clr>
            <a:srgbClr val="A4A3A4"/>
          </p15:clr>
        </p15:guide>
        <p15:guide id="3" pos="816" userDrawn="1">
          <p15:clr>
            <a:srgbClr val="A4A3A4"/>
          </p15:clr>
        </p15:guide>
        <p15:guide id="4" orient="horz" pos="799" userDrawn="1">
          <p15:clr>
            <a:srgbClr val="A4A3A4"/>
          </p15:clr>
        </p15:guide>
        <p15:guide id="5" pos="54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D2"/>
    <a:srgbClr val="C1BE32"/>
    <a:srgbClr val="0432FF"/>
    <a:srgbClr val="29FF3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18"/>
    <p:restoredTop sz="91851" autoAdjust="0"/>
  </p:normalViewPr>
  <p:slideViewPr>
    <p:cSldViewPr snapToGrid="0" snapToObjects="1" showGuides="1">
      <p:cViewPr varScale="1">
        <p:scale>
          <a:sx n="173" d="100"/>
          <a:sy n="173" d="100"/>
        </p:scale>
        <p:origin x="184" y="656"/>
      </p:cViewPr>
      <p:guideLst>
        <p:guide orient="horz" pos="2232"/>
        <p:guide pos="4800"/>
        <p:guide pos="816"/>
        <p:guide orient="horz" pos="799"/>
        <p:guide pos="5424"/>
      </p:guideLst>
    </p:cSldViewPr>
  </p:slideViewPr>
  <p:notesTextViewPr>
    <p:cViewPr>
      <p:scale>
        <a:sx n="100" d="100"/>
        <a:sy n="100" d="100"/>
      </p:scale>
      <p:origin x="0" y="0"/>
    </p:cViewPr>
  </p:notesTextViewPr>
  <p:sorterViewPr>
    <p:cViewPr>
      <p:scale>
        <a:sx n="135" d="100"/>
        <a:sy n="135"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082D42-B22C-6E45-99B8-7C5AA2C59040}" type="datetimeFigureOut">
              <a:rPr lang="en-US" smtClean="0"/>
              <a:t>5/1/17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47396B-0CE2-7646-AD00-4CD03CD2464F}" type="slidenum">
              <a:rPr lang="en-US" smtClean="0"/>
              <a:t>‹#›</a:t>
            </a:fld>
            <a:endParaRPr lang="en-US"/>
          </a:p>
        </p:txBody>
      </p:sp>
    </p:spTree>
    <p:extLst>
      <p:ext uri="{BB962C8B-B14F-4D97-AF65-F5344CB8AC3E}">
        <p14:creationId xmlns:p14="http://schemas.microsoft.com/office/powerpoint/2010/main" val="3379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A94728F5-67FA-B549-93F7-A90CDEC77163}" type="datetimeFigureOut">
              <a:rPr lang="en-US"/>
              <a:pPr>
                <a:defRPr/>
              </a:pPr>
              <a:t>5/1/17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03721EAB-ADE4-414E-9581-85FA95E13521}" type="slidenum">
              <a:rPr lang="en-US"/>
              <a:pPr>
                <a:defRPr/>
              </a:pPr>
              <a:t>‹#›</a:t>
            </a:fld>
            <a:endParaRPr lang="en-US"/>
          </a:p>
        </p:txBody>
      </p:sp>
    </p:spTree>
    <p:extLst>
      <p:ext uri="{BB962C8B-B14F-4D97-AF65-F5344CB8AC3E}">
        <p14:creationId xmlns:p14="http://schemas.microsoft.com/office/powerpoint/2010/main" val="188284883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078CF9D-3049-6041-B339-1430D807BAD6}" type="slidenum">
              <a:rPr lang="en-US" smtClean="0"/>
              <a:t>1</a:t>
            </a:fld>
            <a:endParaRPr lang="en-US"/>
          </a:p>
        </p:txBody>
      </p:sp>
    </p:spTree>
    <p:extLst>
      <p:ext uri="{BB962C8B-B14F-4D97-AF65-F5344CB8AC3E}">
        <p14:creationId xmlns:p14="http://schemas.microsoft.com/office/powerpoint/2010/main" val="1163372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1986"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69D6301-2410-4443-B2F2-558E1C91E10A}" type="slidenum">
              <a:rPr lang="en-US" sz="1200"/>
              <a:pPr eaLnBrk="1" fontAlgn="base" hangingPunct="1">
                <a:spcBef>
                  <a:spcPct val="0"/>
                </a:spcBef>
                <a:spcAft>
                  <a:spcPct val="0"/>
                </a:spcAft>
              </a:pPr>
              <a:t>6</a:t>
            </a:fld>
            <a:endParaRPr lang="en-US" sz="1200"/>
          </a:p>
        </p:txBody>
      </p:sp>
    </p:spTree>
    <p:extLst>
      <p:ext uri="{BB962C8B-B14F-4D97-AF65-F5344CB8AC3E}">
        <p14:creationId xmlns:p14="http://schemas.microsoft.com/office/powerpoint/2010/main" val="915305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7890"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F5F28D8-BE84-F24C-97A2-B2273BE262DF}" type="slidenum">
              <a:rPr lang="en-US" sz="1200"/>
              <a:pPr eaLnBrk="1" fontAlgn="base" hangingPunct="1">
                <a:spcBef>
                  <a:spcPct val="0"/>
                </a:spcBef>
                <a:spcAft>
                  <a:spcPct val="0"/>
                </a:spcAft>
              </a:pPr>
              <a:t>7</a:t>
            </a:fld>
            <a:endParaRPr lang="en-US" sz="1200"/>
          </a:p>
        </p:txBody>
      </p:sp>
    </p:spTree>
    <p:extLst>
      <p:ext uri="{BB962C8B-B14F-4D97-AF65-F5344CB8AC3E}">
        <p14:creationId xmlns:p14="http://schemas.microsoft.com/office/powerpoint/2010/main" val="1288800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1986"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69D6301-2410-4443-B2F2-558E1C91E10A}" type="slidenum">
              <a:rPr lang="en-US" sz="1200"/>
              <a:pPr eaLnBrk="1" fontAlgn="base" hangingPunct="1">
                <a:spcBef>
                  <a:spcPct val="0"/>
                </a:spcBef>
                <a:spcAft>
                  <a:spcPct val="0"/>
                </a:spcAft>
              </a:pPr>
              <a:t>10</a:t>
            </a:fld>
            <a:endParaRPr lang="en-US" sz="1200"/>
          </a:p>
        </p:txBody>
      </p:sp>
    </p:spTree>
    <p:extLst>
      <p:ext uri="{BB962C8B-B14F-4D97-AF65-F5344CB8AC3E}">
        <p14:creationId xmlns:p14="http://schemas.microsoft.com/office/powerpoint/2010/main" val="1631153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Times New Roman" charset="0"/>
              </a:rPr>
              <a:t>blue-green line is the LOESS curve</a:t>
            </a:r>
          </a:p>
          <a:p>
            <a:endParaRPr lang="en-US" dirty="0"/>
          </a:p>
        </p:txBody>
      </p:sp>
      <p:sp>
        <p:nvSpPr>
          <p:cNvPr id="4" name="Slide Number Placeholder 3"/>
          <p:cNvSpPr>
            <a:spLocks noGrp="1"/>
          </p:cNvSpPr>
          <p:nvPr>
            <p:ph type="sldNum" sz="quarter" idx="10"/>
          </p:nvPr>
        </p:nvSpPr>
        <p:spPr/>
        <p:txBody>
          <a:bodyPr/>
          <a:lstStyle/>
          <a:p>
            <a:pPr>
              <a:defRPr/>
            </a:pPr>
            <a:fld id="{03721EAB-ADE4-414E-9581-85FA95E13521}" type="slidenum">
              <a:rPr lang="en-US" smtClean="0"/>
              <a:pPr>
                <a:defRPr/>
              </a:pPr>
              <a:t>11</a:t>
            </a:fld>
            <a:endParaRPr lang="en-US"/>
          </a:p>
        </p:txBody>
      </p:sp>
    </p:spTree>
    <p:extLst>
      <p:ext uri="{BB962C8B-B14F-4D97-AF65-F5344CB8AC3E}">
        <p14:creationId xmlns:p14="http://schemas.microsoft.com/office/powerpoint/2010/main" val="1802299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days with 8-hour</a:t>
            </a:r>
            <a:r>
              <a:rPr lang="en-US" baseline="0" dirty="0" smtClean="0"/>
              <a:t> O3 &lt; 70: </a:t>
            </a:r>
            <a:r>
              <a:rPr lang="en-US" baseline="0" smtClean="0"/>
              <a:t>28 July (NREL,RF), 2 Aug (NREL, FCW), 3 Aug(multiple), 4 Aug (AE), 13 Aug (FCW) </a:t>
            </a:r>
            <a:endParaRPr lang="en-US" dirty="0"/>
          </a:p>
        </p:txBody>
      </p:sp>
      <p:sp>
        <p:nvSpPr>
          <p:cNvPr id="4" name="Slide Number Placeholder 3"/>
          <p:cNvSpPr>
            <a:spLocks noGrp="1"/>
          </p:cNvSpPr>
          <p:nvPr>
            <p:ph type="sldNum" sz="quarter" idx="10"/>
          </p:nvPr>
        </p:nvSpPr>
        <p:spPr/>
        <p:txBody>
          <a:bodyPr/>
          <a:lstStyle/>
          <a:p>
            <a:pPr>
              <a:defRPr/>
            </a:pPr>
            <a:fld id="{03721EAB-ADE4-414E-9581-85FA95E13521}" type="slidenum">
              <a:rPr lang="en-US" smtClean="0"/>
              <a:pPr>
                <a:defRPr/>
              </a:pPr>
              <a:t>12</a:t>
            </a:fld>
            <a:endParaRPr lang="en-US"/>
          </a:p>
        </p:txBody>
      </p:sp>
    </p:spTree>
    <p:extLst>
      <p:ext uri="{BB962C8B-B14F-4D97-AF65-F5344CB8AC3E}">
        <p14:creationId xmlns:p14="http://schemas.microsoft.com/office/powerpoint/2010/main" val="1264606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Franco:</a:t>
            </a:r>
            <a:r>
              <a:rPr lang="en-US" baseline="0" dirty="0" smtClean="0"/>
              <a:t> </a:t>
            </a:r>
            <a:r>
              <a:rPr lang="en-US" sz="1200" b="0" i="0" kern="1200" dirty="0" smtClean="0">
                <a:solidFill>
                  <a:schemeClr val="tx1"/>
                </a:solidFill>
                <a:effectLst/>
                <a:latin typeface="+mn-lt"/>
                <a:ea typeface="ＭＳ Ｐゴシック" charset="0"/>
                <a:cs typeface="ＭＳ Ｐゴシック" charset="0"/>
              </a:rPr>
              <a:t>Sharp rises in the atmospheric abundance of ethane (C</a:t>
            </a:r>
            <a:r>
              <a:rPr lang="en-US" sz="1200" b="0" i="0" kern="1200" baseline="-25000" dirty="0" smtClean="0">
                <a:solidFill>
                  <a:schemeClr val="tx1"/>
                </a:solidFill>
                <a:effectLst/>
                <a:latin typeface="+mn-lt"/>
                <a:ea typeface="ＭＳ Ｐゴシック" charset="0"/>
                <a:cs typeface="ＭＳ Ｐゴシック" charset="0"/>
              </a:rPr>
              <a:t>2</a:t>
            </a:r>
            <a:r>
              <a:rPr lang="en-US" sz="1200" b="0" i="0" kern="1200" dirty="0" smtClean="0">
                <a:solidFill>
                  <a:schemeClr val="tx1"/>
                </a:solidFill>
                <a:effectLst/>
                <a:latin typeface="+mn-lt"/>
                <a:ea typeface="ＭＳ Ｐゴシック" charset="0"/>
                <a:cs typeface="ＭＳ Ｐゴシック" charset="0"/>
              </a:rPr>
              <a:t>H</a:t>
            </a:r>
            <a:r>
              <a:rPr lang="en-US" sz="1200" b="0" i="0" kern="1200" baseline="-25000" dirty="0" smtClean="0">
                <a:solidFill>
                  <a:schemeClr val="tx1"/>
                </a:solidFill>
                <a:effectLst/>
                <a:latin typeface="+mn-lt"/>
                <a:ea typeface="ＭＳ Ｐゴシック" charset="0"/>
                <a:cs typeface="ＭＳ Ｐゴシック" charset="0"/>
              </a:rPr>
              <a:t>6</a:t>
            </a:r>
            <a:r>
              <a:rPr lang="en-US" sz="1200" b="0" i="0" kern="1200" dirty="0" smtClean="0">
                <a:solidFill>
                  <a:schemeClr val="tx1"/>
                </a:solidFill>
                <a:effectLst/>
                <a:latin typeface="+mn-lt"/>
                <a:ea typeface="ＭＳ Ｐゴシック" charset="0"/>
                <a:cs typeface="ＭＳ Ｐゴシック" charset="0"/>
              </a:rPr>
              <a:t>) have been detected from 2009 onwards in the Northern Hemisphere as a result of the unprecedented growth in the exploitation of shale gas and tight oil reservoirs in North America. Using time series of C</a:t>
            </a:r>
            <a:r>
              <a:rPr lang="en-US" sz="1200" b="0" i="0" kern="1200" baseline="-25000" dirty="0" smtClean="0">
                <a:solidFill>
                  <a:schemeClr val="tx1"/>
                </a:solidFill>
                <a:effectLst/>
                <a:latin typeface="+mn-lt"/>
                <a:ea typeface="ＭＳ Ｐゴシック" charset="0"/>
                <a:cs typeface="ＭＳ Ｐゴシック" charset="0"/>
              </a:rPr>
              <a:t>2</a:t>
            </a:r>
            <a:r>
              <a:rPr lang="en-US" sz="1200" b="0" i="0" kern="1200" dirty="0" smtClean="0">
                <a:solidFill>
                  <a:schemeClr val="tx1"/>
                </a:solidFill>
                <a:effectLst/>
                <a:latin typeface="+mn-lt"/>
                <a:ea typeface="ＭＳ Ｐゴシック" charset="0"/>
                <a:cs typeface="ＭＳ Ｐゴシック" charset="0"/>
              </a:rPr>
              <a:t>H</a:t>
            </a:r>
            <a:r>
              <a:rPr lang="en-US" sz="1200" b="0" i="0" kern="1200" baseline="-25000" dirty="0" smtClean="0">
                <a:solidFill>
                  <a:schemeClr val="tx1"/>
                </a:solidFill>
                <a:effectLst/>
                <a:latin typeface="+mn-lt"/>
                <a:ea typeface="ＭＳ Ｐゴシック" charset="0"/>
                <a:cs typeface="ＭＳ Ｐゴシック" charset="0"/>
              </a:rPr>
              <a:t>6</a:t>
            </a:r>
            <a:r>
              <a:rPr lang="en-US" sz="1200" b="0" i="0" kern="1200" dirty="0" smtClean="0">
                <a:solidFill>
                  <a:schemeClr val="tx1"/>
                </a:solidFill>
                <a:effectLst/>
                <a:latin typeface="+mn-lt"/>
                <a:ea typeface="ＭＳ Ｐゴシック" charset="0"/>
                <a:cs typeface="ＭＳ Ｐゴシック" charset="0"/>
              </a:rPr>
              <a:t> total columns derived from ground-based Fourier transform infrared (FTIR) observations made at five selected Network for the Detection of Atmospheric Composition Change sites, we characterize the recent C</a:t>
            </a:r>
            <a:r>
              <a:rPr lang="en-US" sz="1200" b="0" i="0" kern="1200" baseline="-25000" dirty="0" smtClean="0">
                <a:solidFill>
                  <a:schemeClr val="tx1"/>
                </a:solidFill>
                <a:effectLst/>
                <a:latin typeface="+mn-lt"/>
                <a:ea typeface="ＭＳ Ｐゴシック" charset="0"/>
                <a:cs typeface="ＭＳ Ｐゴシック" charset="0"/>
              </a:rPr>
              <a:t>2</a:t>
            </a:r>
            <a:r>
              <a:rPr lang="en-US" sz="1200" b="0" i="0" kern="1200" dirty="0" smtClean="0">
                <a:solidFill>
                  <a:schemeClr val="tx1"/>
                </a:solidFill>
                <a:effectLst/>
                <a:latin typeface="+mn-lt"/>
                <a:ea typeface="ＭＳ Ｐゴシック" charset="0"/>
                <a:cs typeface="ＭＳ Ｐゴシック" charset="0"/>
              </a:rPr>
              <a:t>H</a:t>
            </a:r>
            <a:r>
              <a:rPr lang="en-US" sz="1200" b="0" i="0" kern="1200" baseline="-25000" dirty="0" smtClean="0">
                <a:solidFill>
                  <a:schemeClr val="tx1"/>
                </a:solidFill>
                <a:effectLst/>
                <a:latin typeface="+mn-lt"/>
                <a:ea typeface="ＭＳ Ｐゴシック" charset="0"/>
                <a:cs typeface="ＭＳ Ｐゴシック" charset="0"/>
              </a:rPr>
              <a:t>6</a:t>
            </a:r>
            <a:r>
              <a:rPr lang="en-US" sz="1200" b="0" i="0" kern="1200" dirty="0" smtClean="0">
                <a:solidFill>
                  <a:schemeClr val="tx1"/>
                </a:solidFill>
                <a:effectLst/>
                <a:latin typeface="+mn-lt"/>
                <a:ea typeface="ＭＳ Ｐゴシック" charset="0"/>
                <a:cs typeface="ＭＳ Ｐゴシック" charset="0"/>
              </a:rPr>
              <a:t> evolution and determine growth rates of ~5% yr</a:t>
            </a:r>
            <a:r>
              <a:rPr lang="en-US" sz="1200" b="0" i="0" kern="1200" baseline="30000" dirty="0" smtClean="0">
                <a:solidFill>
                  <a:schemeClr val="tx1"/>
                </a:solidFill>
                <a:effectLst/>
                <a:latin typeface="+mn-lt"/>
                <a:ea typeface="ＭＳ Ｐゴシック" charset="0"/>
                <a:cs typeface="ＭＳ Ｐゴシック" charset="0"/>
              </a:rPr>
              <a:t>−1</a:t>
            </a:r>
            <a:r>
              <a:rPr lang="en-US" sz="1200" b="0" i="0" kern="1200" dirty="0" smtClean="0">
                <a:solidFill>
                  <a:schemeClr val="tx1"/>
                </a:solidFill>
                <a:effectLst/>
                <a:latin typeface="+mn-lt"/>
                <a:ea typeface="ＭＳ Ｐゴシック" charset="0"/>
                <a:cs typeface="ＭＳ Ｐゴシック" charset="0"/>
              </a:rPr>
              <a:t> at mid-latitudes and of ~3% yr</a:t>
            </a:r>
            <a:r>
              <a:rPr lang="en-US" sz="1200" b="0" i="0" kern="1200" baseline="30000" dirty="0" smtClean="0">
                <a:solidFill>
                  <a:schemeClr val="tx1"/>
                </a:solidFill>
                <a:effectLst/>
                <a:latin typeface="+mn-lt"/>
                <a:ea typeface="ＭＳ Ｐゴシック" charset="0"/>
                <a:cs typeface="ＭＳ Ｐゴシック" charset="0"/>
              </a:rPr>
              <a:t>−1</a:t>
            </a:r>
            <a:r>
              <a:rPr lang="en-US" sz="1200" b="0" i="0" kern="1200" dirty="0" smtClean="0">
                <a:solidFill>
                  <a:schemeClr val="tx1"/>
                </a:solidFill>
                <a:effectLst/>
                <a:latin typeface="+mn-lt"/>
                <a:ea typeface="ＭＳ Ｐゴシック" charset="0"/>
                <a:cs typeface="ＭＳ Ｐゴシック" charset="0"/>
              </a:rPr>
              <a:t> at remote sites. Results from CAM-</a:t>
            </a:r>
            <a:r>
              <a:rPr lang="en-US" sz="1200" b="0" i="0" kern="1200" dirty="0" err="1" smtClean="0">
                <a:solidFill>
                  <a:schemeClr val="tx1"/>
                </a:solidFill>
                <a:effectLst/>
                <a:latin typeface="+mn-lt"/>
                <a:ea typeface="ＭＳ Ｐゴシック" charset="0"/>
                <a:cs typeface="ＭＳ Ｐゴシック" charset="0"/>
              </a:rPr>
              <a:t>chem</a:t>
            </a:r>
            <a:r>
              <a:rPr lang="en-US" sz="1200" b="0" i="0" kern="1200" dirty="0" smtClean="0">
                <a:solidFill>
                  <a:schemeClr val="tx1"/>
                </a:solidFill>
                <a:effectLst/>
                <a:latin typeface="+mn-lt"/>
                <a:ea typeface="ＭＳ Ｐゴシック" charset="0"/>
                <a:cs typeface="ＭＳ Ｐゴシック" charset="0"/>
              </a:rPr>
              <a:t> simulations with the Hemispheric Transport of Air Pollutants, Phase II bottom-up inventory for anthropogenic emissions are found to greatly underestimate the current C</a:t>
            </a:r>
            <a:r>
              <a:rPr lang="en-US" sz="1200" b="0" i="0" kern="1200" baseline="-25000" dirty="0" smtClean="0">
                <a:solidFill>
                  <a:schemeClr val="tx1"/>
                </a:solidFill>
                <a:effectLst/>
                <a:latin typeface="+mn-lt"/>
                <a:ea typeface="ＭＳ Ｐゴシック" charset="0"/>
                <a:cs typeface="ＭＳ Ｐゴシック" charset="0"/>
              </a:rPr>
              <a:t>2</a:t>
            </a:r>
            <a:r>
              <a:rPr lang="en-US" sz="1200" b="0" i="0" kern="1200" dirty="0" smtClean="0">
                <a:solidFill>
                  <a:schemeClr val="tx1"/>
                </a:solidFill>
                <a:effectLst/>
                <a:latin typeface="+mn-lt"/>
                <a:ea typeface="ＭＳ Ｐゴシック" charset="0"/>
                <a:cs typeface="ＭＳ Ｐゴシック" charset="0"/>
              </a:rPr>
              <a:t>H</a:t>
            </a:r>
            <a:r>
              <a:rPr lang="en-US" sz="1200" b="0" i="0" kern="1200" baseline="-25000" dirty="0" smtClean="0">
                <a:solidFill>
                  <a:schemeClr val="tx1"/>
                </a:solidFill>
                <a:effectLst/>
                <a:latin typeface="+mn-lt"/>
                <a:ea typeface="ＭＳ Ｐゴシック" charset="0"/>
                <a:cs typeface="ＭＳ Ｐゴシック" charset="0"/>
              </a:rPr>
              <a:t>6</a:t>
            </a:r>
            <a:r>
              <a:rPr lang="en-US" sz="1200" b="0" i="0" kern="1200" dirty="0" smtClean="0">
                <a:solidFill>
                  <a:schemeClr val="tx1"/>
                </a:solidFill>
                <a:effectLst/>
                <a:latin typeface="+mn-lt"/>
                <a:ea typeface="ＭＳ Ｐゴシック" charset="0"/>
                <a:cs typeface="ＭＳ Ｐゴシック" charset="0"/>
              </a:rPr>
              <a:t> abundances. Doubling global emissions is required to reconcile the simulations and the observations prior to 2009. We further estimate that North American anthropogenic C</a:t>
            </a:r>
            <a:r>
              <a:rPr lang="en-US" sz="1200" b="0" i="0" kern="1200" baseline="-25000" dirty="0" smtClean="0">
                <a:solidFill>
                  <a:schemeClr val="tx1"/>
                </a:solidFill>
                <a:effectLst/>
                <a:latin typeface="+mn-lt"/>
                <a:ea typeface="ＭＳ Ｐゴシック" charset="0"/>
                <a:cs typeface="ＭＳ Ｐゴシック" charset="0"/>
              </a:rPr>
              <a:t>2</a:t>
            </a:r>
            <a:r>
              <a:rPr lang="en-US" sz="1200" b="0" i="0" kern="1200" dirty="0" smtClean="0">
                <a:solidFill>
                  <a:schemeClr val="tx1"/>
                </a:solidFill>
                <a:effectLst/>
                <a:latin typeface="+mn-lt"/>
                <a:ea typeface="ＭＳ Ｐゴシック" charset="0"/>
                <a:cs typeface="ＭＳ Ｐゴシック" charset="0"/>
              </a:rPr>
              <a:t>H</a:t>
            </a:r>
            <a:r>
              <a:rPr lang="en-US" sz="1200" b="0" i="0" kern="1200" baseline="-25000" dirty="0" smtClean="0">
                <a:solidFill>
                  <a:schemeClr val="tx1"/>
                </a:solidFill>
                <a:effectLst/>
                <a:latin typeface="+mn-lt"/>
                <a:ea typeface="ＭＳ Ｐゴシック" charset="0"/>
                <a:cs typeface="ＭＳ Ｐゴシック" charset="0"/>
              </a:rPr>
              <a:t>6</a:t>
            </a:r>
            <a:r>
              <a:rPr lang="en-US" sz="1200" b="0" i="0" kern="1200" dirty="0" smtClean="0">
                <a:solidFill>
                  <a:schemeClr val="tx1"/>
                </a:solidFill>
                <a:effectLst/>
                <a:latin typeface="+mn-lt"/>
                <a:ea typeface="ＭＳ Ｐゴシック" charset="0"/>
                <a:cs typeface="ＭＳ Ｐゴシック" charset="0"/>
              </a:rPr>
              <a:t> emissions have increased from 1.6 </a:t>
            </a:r>
            <a:r>
              <a:rPr lang="en-US" sz="1200" b="0" i="0" kern="1200" dirty="0" err="1" smtClean="0">
                <a:solidFill>
                  <a:schemeClr val="tx1"/>
                </a:solidFill>
                <a:effectLst/>
                <a:latin typeface="+mn-lt"/>
                <a:ea typeface="ＭＳ Ｐゴシック" charset="0"/>
                <a:cs typeface="ＭＳ Ｐゴシック" charset="0"/>
              </a:rPr>
              <a:t>Tg</a:t>
            </a:r>
            <a:r>
              <a:rPr lang="en-US" sz="1200" b="0" i="0" kern="1200" dirty="0" smtClean="0">
                <a:solidFill>
                  <a:schemeClr val="tx1"/>
                </a:solidFill>
                <a:effectLst/>
                <a:latin typeface="+mn-lt"/>
                <a:ea typeface="ＭＳ Ｐゴシック" charset="0"/>
                <a:cs typeface="ＭＳ Ｐゴシック" charset="0"/>
              </a:rPr>
              <a:t> yr</a:t>
            </a:r>
            <a:r>
              <a:rPr lang="en-US" sz="1200" b="0" i="0" kern="1200" baseline="30000" dirty="0" smtClean="0">
                <a:solidFill>
                  <a:schemeClr val="tx1"/>
                </a:solidFill>
                <a:effectLst/>
                <a:latin typeface="+mn-lt"/>
                <a:ea typeface="ＭＳ Ｐゴシック" charset="0"/>
                <a:cs typeface="ＭＳ Ｐゴシック" charset="0"/>
              </a:rPr>
              <a:t>−1</a:t>
            </a:r>
            <a:r>
              <a:rPr lang="en-US" sz="1200" b="0" i="0" kern="1200" dirty="0" smtClean="0">
                <a:solidFill>
                  <a:schemeClr val="tx1"/>
                </a:solidFill>
                <a:effectLst/>
                <a:latin typeface="+mn-lt"/>
                <a:ea typeface="ＭＳ Ｐゴシック" charset="0"/>
                <a:cs typeface="ＭＳ Ｐゴシック" charset="0"/>
              </a:rPr>
              <a:t> in 2008 to 2.8 </a:t>
            </a:r>
            <a:r>
              <a:rPr lang="en-US" sz="1200" b="0" i="0" kern="1200" dirty="0" err="1" smtClean="0">
                <a:solidFill>
                  <a:schemeClr val="tx1"/>
                </a:solidFill>
                <a:effectLst/>
                <a:latin typeface="+mn-lt"/>
                <a:ea typeface="ＭＳ Ｐゴシック" charset="0"/>
                <a:cs typeface="ＭＳ Ｐゴシック" charset="0"/>
              </a:rPr>
              <a:t>Tg</a:t>
            </a:r>
            <a:r>
              <a:rPr lang="en-US" sz="1200" b="0" i="0" kern="1200" dirty="0" smtClean="0">
                <a:solidFill>
                  <a:schemeClr val="tx1"/>
                </a:solidFill>
                <a:effectLst/>
                <a:latin typeface="+mn-lt"/>
                <a:ea typeface="ＭＳ Ｐゴシック" charset="0"/>
                <a:cs typeface="ＭＳ Ｐゴシック" charset="0"/>
              </a:rPr>
              <a:t> yr</a:t>
            </a:r>
            <a:r>
              <a:rPr lang="en-US" sz="1200" b="0" i="0" kern="1200" baseline="30000" dirty="0" smtClean="0">
                <a:solidFill>
                  <a:schemeClr val="tx1"/>
                </a:solidFill>
                <a:effectLst/>
                <a:latin typeface="+mn-lt"/>
                <a:ea typeface="ＭＳ Ｐゴシック" charset="0"/>
                <a:cs typeface="ＭＳ Ｐゴシック" charset="0"/>
              </a:rPr>
              <a:t>−1</a:t>
            </a:r>
            <a:r>
              <a:rPr lang="en-US" sz="1200" b="0" i="0" kern="1200" dirty="0" smtClean="0">
                <a:solidFill>
                  <a:schemeClr val="tx1"/>
                </a:solidFill>
                <a:effectLst/>
                <a:latin typeface="+mn-lt"/>
                <a:ea typeface="ＭＳ Ｐゴシック" charset="0"/>
                <a:cs typeface="ＭＳ Ｐゴシック" charset="0"/>
              </a:rPr>
              <a:t> in 2014, i.e. by 75% over these six years. We also completed a second simulation with new top-down emissions of C</a:t>
            </a:r>
            <a:r>
              <a:rPr lang="en-US" sz="1200" b="0" i="0" kern="1200" baseline="-25000" dirty="0" smtClean="0">
                <a:solidFill>
                  <a:schemeClr val="tx1"/>
                </a:solidFill>
                <a:effectLst/>
                <a:latin typeface="+mn-lt"/>
                <a:ea typeface="ＭＳ Ｐゴシック" charset="0"/>
                <a:cs typeface="ＭＳ Ｐゴシック" charset="0"/>
              </a:rPr>
              <a:t>2</a:t>
            </a:r>
            <a:r>
              <a:rPr lang="en-US" sz="1200" b="0" i="0" kern="1200" dirty="0" smtClean="0">
                <a:solidFill>
                  <a:schemeClr val="tx1"/>
                </a:solidFill>
                <a:effectLst/>
                <a:latin typeface="+mn-lt"/>
                <a:ea typeface="ＭＳ Ｐゴシック" charset="0"/>
                <a:cs typeface="ＭＳ Ｐゴシック" charset="0"/>
              </a:rPr>
              <a:t>H</a:t>
            </a:r>
            <a:r>
              <a:rPr lang="en-US" sz="1200" b="0" i="0" kern="1200" baseline="-25000" dirty="0" smtClean="0">
                <a:solidFill>
                  <a:schemeClr val="tx1"/>
                </a:solidFill>
                <a:effectLst/>
                <a:latin typeface="+mn-lt"/>
                <a:ea typeface="ＭＳ Ｐゴシック" charset="0"/>
                <a:cs typeface="ＭＳ Ｐゴシック" charset="0"/>
              </a:rPr>
              <a:t>6</a:t>
            </a:r>
            <a:r>
              <a:rPr lang="en-US" sz="1200" b="0" i="0" kern="1200" dirty="0" smtClean="0">
                <a:solidFill>
                  <a:schemeClr val="tx1"/>
                </a:solidFill>
                <a:effectLst/>
                <a:latin typeface="+mn-lt"/>
                <a:ea typeface="ＭＳ Ｐゴシック" charset="0"/>
                <a:cs typeface="ＭＳ Ｐゴシック" charset="0"/>
              </a:rPr>
              <a:t> from North American oil and gas activities, biofuel consumption and biomass burning, inferred from space-borne observations of methane (CH</a:t>
            </a:r>
            <a:r>
              <a:rPr lang="en-US" sz="1200" b="0" i="0" kern="1200" baseline="-25000" dirty="0" smtClean="0">
                <a:solidFill>
                  <a:schemeClr val="tx1"/>
                </a:solidFill>
                <a:effectLst/>
                <a:latin typeface="+mn-lt"/>
                <a:ea typeface="ＭＳ Ｐゴシック" charset="0"/>
                <a:cs typeface="ＭＳ Ｐゴシック" charset="0"/>
              </a:rPr>
              <a:t>4</a:t>
            </a:r>
            <a:r>
              <a:rPr lang="en-US" sz="1200" b="0" i="0" kern="1200" dirty="0" smtClean="0">
                <a:solidFill>
                  <a:schemeClr val="tx1"/>
                </a:solidFill>
                <a:effectLst/>
                <a:latin typeface="+mn-lt"/>
                <a:ea typeface="ＭＳ Ｐゴシック" charset="0"/>
                <a:cs typeface="ＭＳ Ｐゴシック" charset="0"/>
              </a:rPr>
              <a:t>) from Greenhouse Gases Observing </a:t>
            </a:r>
            <a:r>
              <a:rPr lang="en-US" sz="1200" b="0" i="0" kern="1200" dirty="0" err="1" smtClean="0">
                <a:solidFill>
                  <a:schemeClr val="tx1"/>
                </a:solidFill>
                <a:effectLst/>
                <a:latin typeface="+mn-lt"/>
                <a:ea typeface="ＭＳ Ｐゴシック" charset="0"/>
                <a:cs typeface="ＭＳ Ｐゴシック" charset="0"/>
              </a:rPr>
              <a:t>SATellite</a:t>
            </a:r>
            <a:r>
              <a:rPr lang="en-US" sz="1200" b="0" i="0" kern="1200" dirty="0" smtClean="0">
                <a:solidFill>
                  <a:schemeClr val="tx1"/>
                </a:solidFill>
                <a:effectLst/>
                <a:latin typeface="+mn-lt"/>
                <a:ea typeface="ＭＳ Ｐゴシック" charset="0"/>
                <a:cs typeface="ＭＳ Ｐゴシック" charset="0"/>
              </a:rPr>
              <a:t>. In this simulation, GEOS-</a:t>
            </a:r>
            <a:r>
              <a:rPr lang="en-US" sz="1200" b="0" i="0" kern="1200" dirty="0" err="1" smtClean="0">
                <a:solidFill>
                  <a:schemeClr val="tx1"/>
                </a:solidFill>
                <a:effectLst/>
                <a:latin typeface="+mn-lt"/>
                <a:ea typeface="ＭＳ Ｐゴシック" charset="0"/>
                <a:cs typeface="ＭＳ Ｐゴシック" charset="0"/>
              </a:rPr>
              <a:t>Chem</a:t>
            </a:r>
            <a:r>
              <a:rPr lang="en-US" sz="1200" b="0" i="0" kern="1200" dirty="0" smtClean="0">
                <a:solidFill>
                  <a:schemeClr val="tx1"/>
                </a:solidFill>
                <a:effectLst/>
                <a:latin typeface="+mn-lt"/>
                <a:ea typeface="ＭＳ Ｐゴシック" charset="0"/>
                <a:cs typeface="ＭＳ Ｐゴシック" charset="0"/>
              </a:rPr>
              <a:t> is able to reproduce FTIR measurements at the mid-latitudinal sites, underscoring the impact of the North American oil and gas development on the current C</a:t>
            </a:r>
            <a:r>
              <a:rPr lang="en-US" sz="1200" b="0" i="0" kern="1200" baseline="-25000" dirty="0" smtClean="0">
                <a:solidFill>
                  <a:schemeClr val="tx1"/>
                </a:solidFill>
                <a:effectLst/>
                <a:latin typeface="+mn-lt"/>
                <a:ea typeface="ＭＳ Ｐゴシック" charset="0"/>
                <a:cs typeface="ＭＳ Ｐゴシック" charset="0"/>
              </a:rPr>
              <a:t>2</a:t>
            </a:r>
            <a:r>
              <a:rPr lang="en-US" sz="1200" b="0" i="0" kern="1200" dirty="0" smtClean="0">
                <a:solidFill>
                  <a:schemeClr val="tx1"/>
                </a:solidFill>
                <a:effectLst/>
                <a:latin typeface="+mn-lt"/>
                <a:ea typeface="ＭＳ Ｐゴシック" charset="0"/>
                <a:cs typeface="ＭＳ Ｐゴシック" charset="0"/>
              </a:rPr>
              <a:t>H</a:t>
            </a:r>
            <a:r>
              <a:rPr lang="en-US" sz="1200" b="0" i="0" kern="1200" baseline="-25000" dirty="0" smtClean="0">
                <a:solidFill>
                  <a:schemeClr val="tx1"/>
                </a:solidFill>
                <a:effectLst/>
                <a:latin typeface="+mn-lt"/>
                <a:ea typeface="ＭＳ Ｐゴシック" charset="0"/>
                <a:cs typeface="ＭＳ Ｐゴシック" charset="0"/>
              </a:rPr>
              <a:t>6</a:t>
            </a:r>
            <a:r>
              <a:rPr lang="en-US" sz="1200" b="0" i="0" kern="1200" dirty="0" smtClean="0">
                <a:solidFill>
                  <a:schemeClr val="tx1"/>
                </a:solidFill>
                <a:effectLst/>
                <a:latin typeface="+mn-lt"/>
                <a:ea typeface="ＭＳ Ｐゴシック" charset="0"/>
                <a:cs typeface="ＭＳ Ｐゴシック" charset="0"/>
              </a:rPr>
              <a:t> abundance. Finally we estimate that the North American oil and gas emissions of CH</a:t>
            </a:r>
            <a:r>
              <a:rPr lang="en-US" sz="1200" b="0" i="0" kern="1200" baseline="-25000" dirty="0" smtClean="0">
                <a:solidFill>
                  <a:schemeClr val="tx1"/>
                </a:solidFill>
                <a:effectLst/>
                <a:latin typeface="+mn-lt"/>
                <a:ea typeface="ＭＳ Ｐゴシック" charset="0"/>
                <a:cs typeface="ＭＳ Ｐゴシック" charset="0"/>
              </a:rPr>
              <a:t>4</a:t>
            </a:r>
            <a:r>
              <a:rPr lang="en-US" sz="1200" b="0" i="0" kern="1200" dirty="0" smtClean="0">
                <a:solidFill>
                  <a:schemeClr val="tx1"/>
                </a:solidFill>
                <a:effectLst/>
                <a:latin typeface="+mn-lt"/>
                <a:ea typeface="ＭＳ Ｐゴシック" charset="0"/>
                <a:cs typeface="ＭＳ Ｐゴシック" charset="0"/>
              </a:rPr>
              <a:t>, a major greenhouse gas, grew from 20 to 35 </a:t>
            </a:r>
            <a:r>
              <a:rPr lang="en-US" sz="1200" b="0" i="0" kern="1200" dirty="0" err="1" smtClean="0">
                <a:solidFill>
                  <a:schemeClr val="tx1"/>
                </a:solidFill>
                <a:effectLst/>
                <a:latin typeface="+mn-lt"/>
                <a:ea typeface="ＭＳ Ｐゴシック" charset="0"/>
                <a:cs typeface="ＭＳ Ｐゴシック" charset="0"/>
              </a:rPr>
              <a:t>Tg</a:t>
            </a:r>
            <a:r>
              <a:rPr lang="en-US" sz="1200" b="0" i="0" kern="1200" dirty="0" smtClean="0">
                <a:solidFill>
                  <a:schemeClr val="tx1"/>
                </a:solidFill>
                <a:effectLst/>
                <a:latin typeface="+mn-lt"/>
                <a:ea typeface="ＭＳ Ｐゴシック" charset="0"/>
                <a:cs typeface="ＭＳ Ｐゴシック" charset="0"/>
              </a:rPr>
              <a:t> yr</a:t>
            </a:r>
            <a:r>
              <a:rPr lang="en-US" sz="1200" b="0" i="0" kern="1200" baseline="30000" dirty="0" smtClean="0">
                <a:solidFill>
                  <a:schemeClr val="tx1"/>
                </a:solidFill>
                <a:effectLst/>
                <a:latin typeface="+mn-lt"/>
                <a:ea typeface="ＭＳ Ｐゴシック" charset="0"/>
                <a:cs typeface="ＭＳ Ｐゴシック" charset="0"/>
              </a:rPr>
              <a:t>−1</a:t>
            </a:r>
            <a:r>
              <a:rPr lang="en-US" sz="1200" b="0" i="0" kern="1200" dirty="0" smtClean="0">
                <a:solidFill>
                  <a:schemeClr val="tx1"/>
                </a:solidFill>
                <a:effectLst/>
                <a:latin typeface="+mn-lt"/>
                <a:ea typeface="ＭＳ Ｐゴシック" charset="0"/>
                <a:cs typeface="ＭＳ Ｐゴシック" charset="0"/>
              </a:rPr>
              <a:t> over the period 2008–2014, in association with the recent C</a:t>
            </a:r>
            <a:r>
              <a:rPr lang="en-US" sz="1200" b="0" i="0" kern="1200" baseline="-25000" dirty="0" smtClean="0">
                <a:solidFill>
                  <a:schemeClr val="tx1"/>
                </a:solidFill>
                <a:effectLst/>
                <a:latin typeface="+mn-lt"/>
                <a:ea typeface="ＭＳ Ｐゴシック" charset="0"/>
                <a:cs typeface="ＭＳ Ｐゴシック" charset="0"/>
              </a:rPr>
              <a:t>2</a:t>
            </a:r>
            <a:r>
              <a:rPr lang="en-US" sz="1200" b="0" i="0" kern="1200" dirty="0" smtClean="0">
                <a:solidFill>
                  <a:schemeClr val="tx1"/>
                </a:solidFill>
                <a:effectLst/>
                <a:latin typeface="+mn-lt"/>
                <a:ea typeface="ＭＳ Ｐゴシック" charset="0"/>
                <a:cs typeface="ＭＳ Ｐゴシック" charset="0"/>
              </a:rPr>
              <a:t>H</a:t>
            </a:r>
            <a:r>
              <a:rPr lang="en-US" sz="1200" b="0" i="0" kern="1200" baseline="-25000" dirty="0" smtClean="0">
                <a:solidFill>
                  <a:schemeClr val="tx1"/>
                </a:solidFill>
                <a:effectLst/>
                <a:latin typeface="+mn-lt"/>
                <a:ea typeface="ＭＳ Ｐゴシック" charset="0"/>
                <a:cs typeface="ＭＳ Ｐゴシック" charset="0"/>
              </a:rPr>
              <a:t>6</a:t>
            </a:r>
            <a:r>
              <a:rPr lang="en-US" sz="1200" b="0" i="0" kern="1200" dirty="0" smtClean="0">
                <a:solidFill>
                  <a:schemeClr val="tx1"/>
                </a:solidFill>
                <a:effectLst/>
                <a:latin typeface="+mn-lt"/>
                <a:ea typeface="ＭＳ Ｐゴシック" charset="0"/>
                <a:cs typeface="ＭＳ Ｐゴシック" charset="0"/>
              </a:rPr>
              <a:t> rise.</a:t>
            </a:r>
          </a:p>
          <a:p>
            <a:endParaRPr lang="en-US" sz="1200" b="0" i="0" kern="1200" dirty="0" smtClean="0">
              <a:solidFill>
                <a:schemeClr val="tx1"/>
              </a:solidFill>
              <a:effectLst/>
              <a:latin typeface="+mn-lt"/>
              <a:ea typeface="ＭＳ Ｐゴシック" charset="0"/>
              <a:cs typeface="ＭＳ Ｐゴシック" charset="0"/>
            </a:endParaRPr>
          </a:p>
          <a:p>
            <a:endParaRPr lang="en-US" sz="1200" b="0" i="0" kern="1200" dirty="0" smtClean="0">
              <a:solidFill>
                <a:schemeClr val="tx1"/>
              </a:solidFill>
              <a:effectLst/>
              <a:latin typeface="+mn-lt"/>
              <a:ea typeface="ＭＳ Ｐゴシック" charset="0"/>
              <a:cs typeface="ＭＳ Ｐゴシック" charset="0"/>
            </a:endParaRPr>
          </a:p>
          <a:p>
            <a:r>
              <a:rPr lang="en-US" sz="1200" b="0" i="0" kern="1200" dirty="0" smtClean="0">
                <a:solidFill>
                  <a:schemeClr val="tx1"/>
                </a:solidFill>
                <a:effectLst/>
                <a:latin typeface="+mn-lt"/>
                <a:ea typeface="ＭＳ Ｐゴシック" charset="0"/>
                <a:cs typeface="ＭＳ Ｐゴシック" charset="0"/>
              </a:rPr>
              <a:t>Evaporation? From transporting gas. Now maybe better because more</a:t>
            </a:r>
            <a:r>
              <a:rPr lang="en-US" sz="1200" b="0" i="0" kern="1200" baseline="0" dirty="0" smtClean="0">
                <a:solidFill>
                  <a:schemeClr val="tx1"/>
                </a:solidFill>
                <a:effectLst/>
                <a:latin typeface="+mn-lt"/>
                <a:ea typeface="ＭＳ Ｐゴシック" charset="0"/>
                <a:cs typeface="ＭＳ Ｐゴシック" charset="0"/>
              </a:rPr>
              <a:t> pipelines?</a:t>
            </a:r>
            <a:endParaRPr lang="en-US" dirty="0"/>
          </a:p>
        </p:txBody>
      </p:sp>
      <p:sp>
        <p:nvSpPr>
          <p:cNvPr id="4" name="Slide Number Placeholder 3"/>
          <p:cNvSpPr>
            <a:spLocks noGrp="1"/>
          </p:cNvSpPr>
          <p:nvPr>
            <p:ph type="sldNum" sz="quarter" idx="10"/>
          </p:nvPr>
        </p:nvSpPr>
        <p:spPr/>
        <p:txBody>
          <a:bodyPr/>
          <a:lstStyle/>
          <a:p>
            <a:pPr>
              <a:defRPr/>
            </a:pPr>
            <a:fld id="{03721EAB-ADE4-414E-9581-85FA95E13521}" type="slidenum">
              <a:rPr lang="en-US" smtClean="0"/>
              <a:pPr>
                <a:defRPr/>
              </a:pPr>
              <a:t>14</a:t>
            </a:fld>
            <a:endParaRPr lang="en-US"/>
          </a:p>
        </p:txBody>
      </p:sp>
    </p:spTree>
    <p:extLst>
      <p:ext uri="{BB962C8B-B14F-4D97-AF65-F5344CB8AC3E}">
        <p14:creationId xmlns:p14="http://schemas.microsoft.com/office/powerpoint/2010/main" val="1036859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quite in line with Amy. This would suggest more methane from OG than 50%. Or 85% as for entire RF05. </a:t>
            </a:r>
          </a:p>
          <a:p>
            <a:r>
              <a:rPr lang="en-US" baseline="0" dirty="0" smtClean="0"/>
              <a:t>Though this plot is for all C130 Front Range flights E of .... </a:t>
            </a:r>
            <a:r>
              <a:rPr lang="mr-IN" baseline="0" dirty="0" smtClean="0"/>
              <a:t>–</a:t>
            </a:r>
            <a:r>
              <a:rPr lang="en-US" baseline="0" dirty="0" smtClean="0"/>
              <a:t> so the different coverage could explain some of differences. </a:t>
            </a:r>
          </a:p>
          <a:p>
            <a:endParaRPr lang="en-US" baseline="0" dirty="0" smtClean="0"/>
          </a:p>
          <a:p>
            <a:r>
              <a:rPr lang="en-US" baseline="0" dirty="0" smtClean="0"/>
              <a:t>Bottom line </a:t>
            </a:r>
            <a:r>
              <a:rPr lang="mr-IN" baseline="0" dirty="0" smtClean="0"/>
              <a:t>–</a:t>
            </a:r>
            <a:r>
              <a:rPr lang="en-US" baseline="0" dirty="0" smtClean="0"/>
              <a:t> the verdict is still out on it and there might be more than one answer dependent on the region we are looking at. Or the time of the day. Not time to get into transport and recirculation patterns in the NFRMA but these are highly complex and for us modelers a pure nightmare. </a:t>
            </a:r>
            <a:endParaRPr lang="en-US" dirty="0"/>
          </a:p>
        </p:txBody>
      </p:sp>
      <p:sp>
        <p:nvSpPr>
          <p:cNvPr id="4" name="Slide Number Placeholder 3"/>
          <p:cNvSpPr>
            <a:spLocks noGrp="1"/>
          </p:cNvSpPr>
          <p:nvPr>
            <p:ph type="sldNum" sz="quarter" idx="10"/>
          </p:nvPr>
        </p:nvSpPr>
        <p:spPr/>
        <p:txBody>
          <a:bodyPr/>
          <a:lstStyle/>
          <a:p>
            <a:pPr>
              <a:defRPr/>
            </a:pPr>
            <a:fld id="{03721EAB-ADE4-414E-9581-85FA95E13521}" type="slidenum">
              <a:rPr lang="en-US" smtClean="0"/>
              <a:pPr>
                <a:defRPr/>
              </a:pPr>
              <a:t>15</a:t>
            </a:fld>
            <a:endParaRPr lang="en-US"/>
          </a:p>
        </p:txBody>
      </p:sp>
    </p:spTree>
    <p:extLst>
      <p:ext uri="{BB962C8B-B14F-4D97-AF65-F5344CB8AC3E}">
        <p14:creationId xmlns:p14="http://schemas.microsoft.com/office/powerpoint/2010/main" val="1009486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quite in line with Amy. This would suggest more methane from OG than 50%. Or 85% as for entire RF05. </a:t>
            </a:r>
          </a:p>
          <a:p>
            <a:r>
              <a:rPr lang="en-US" baseline="0" dirty="0" smtClean="0"/>
              <a:t>Though this plot is for all C130 Front Range flights E of .... </a:t>
            </a:r>
            <a:r>
              <a:rPr lang="mr-IN" baseline="0" dirty="0" smtClean="0"/>
              <a:t>–</a:t>
            </a:r>
            <a:r>
              <a:rPr lang="en-US" baseline="0" dirty="0" smtClean="0"/>
              <a:t> so the different coverage could explain some of differences. </a:t>
            </a:r>
          </a:p>
          <a:p>
            <a:endParaRPr lang="en-US" baseline="0" dirty="0" smtClean="0"/>
          </a:p>
          <a:p>
            <a:r>
              <a:rPr lang="en-US" baseline="0" dirty="0" smtClean="0"/>
              <a:t>Bottom line </a:t>
            </a:r>
            <a:r>
              <a:rPr lang="mr-IN" baseline="0" dirty="0" smtClean="0"/>
              <a:t>–</a:t>
            </a:r>
            <a:r>
              <a:rPr lang="en-US" baseline="0" dirty="0" smtClean="0"/>
              <a:t> the verdict is still out on it and there might be more than one answer dependent on the region we are looking at. Or the time of the day. Not time to get into transport and recirculation patterns in the NFRMA but these are highly complex and for us modelers a pure nightmare. </a:t>
            </a:r>
            <a:endParaRPr lang="en-US" dirty="0"/>
          </a:p>
        </p:txBody>
      </p:sp>
      <p:sp>
        <p:nvSpPr>
          <p:cNvPr id="4" name="Slide Number Placeholder 3"/>
          <p:cNvSpPr>
            <a:spLocks noGrp="1"/>
          </p:cNvSpPr>
          <p:nvPr>
            <p:ph type="sldNum" sz="quarter" idx="10"/>
          </p:nvPr>
        </p:nvSpPr>
        <p:spPr/>
        <p:txBody>
          <a:bodyPr/>
          <a:lstStyle/>
          <a:p>
            <a:pPr>
              <a:defRPr/>
            </a:pPr>
            <a:fld id="{03721EAB-ADE4-414E-9581-85FA95E13521}" type="slidenum">
              <a:rPr lang="en-US" smtClean="0"/>
              <a:pPr>
                <a:defRPr/>
              </a:pPr>
              <a:t>16</a:t>
            </a:fld>
            <a:endParaRPr lang="en-US"/>
          </a:p>
        </p:txBody>
      </p:sp>
    </p:spTree>
    <p:extLst>
      <p:ext uri="{BB962C8B-B14F-4D97-AF65-F5344CB8AC3E}">
        <p14:creationId xmlns:p14="http://schemas.microsoft.com/office/powerpoint/2010/main" val="2140105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4A2896F-54F5-6145-8C9F-F98E784B8F90}" type="datetimeFigureOut">
              <a:rPr lang="en-US"/>
              <a:pPr>
                <a:defRPr/>
              </a:pPr>
              <a:t>5/1/17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2D084F-5B64-CB4E-95DF-BE4547583F34}" type="slidenum">
              <a:rPr lang="en-US"/>
              <a:pPr>
                <a:defRPr/>
              </a:pPr>
              <a:t>‹#›</a:t>
            </a:fld>
            <a:endParaRPr lang="en-US"/>
          </a:p>
        </p:txBody>
      </p:sp>
    </p:spTree>
    <p:extLst>
      <p:ext uri="{BB962C8B-B14F-4D97-AF65-F5344CB8AC3E}">
        <p14:creationId xmlns:p14="http://schemas.microsoft.com/office/powerpoint/2010/main" val="23287978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0A9F16-AF34-AE42-9534-E8B551E39885}" type="datetimeFigureOut">
              <a:rPr lang="en-US"/>
              <a:pPr>
                <a:defRPr/>
              </a:pPr>
              <a:t>5/1/17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8CAF5A-168A-9A48-B9B4-9464846C8DA5}" type="slidenum">
              <a:rPr lang="en-US"/>
              <a:pPr>
                <a:defRPr/>
              </a:pPr>
              <a:t>‹#›</a:t>
            </a:fld>
            <a:endParaRPr lang="en-US"/>
          </a:p>
        </p:txBody>
      </p:sp>
    </p:spTree>
    <p:extLst>
      <p:ext uri="{BB962C8B-B14F-4D97-AF65-F5344CB8AC3E}">
        <p14:creationId xmlns:p14="http://schemas.microsoft.com/office/powerpoint/2010/main" val="18501201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746658D-1A44-134F-9CD3-5A7535C7735E}" type="datetimeFigureOut">
              <a:rPr lang="en-US"/>
              <a:pPr>
                <a:defRPr/>
              </a:pPr>
              <a:t>5/1/17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716398-8BD3-174A-B72B-3B0E1C18FDAD}" type="slidenum">
              <a:rPr lang="en-US"/>
              <a:pPr>
                <a:defRPr/>
              </a:pPr>
              <a:t>‹#›</a:t>
            </a:fld>
            <a:endParaRPr lang="en-US"/>
          </a:p>
        </p:txBody>
      </p:sp>
    </p:spTree>
    <p:extLst>
      <p:ext uri="{BB962C8B-B14F-4D97-AF65-F5344CB8AC3E}">
        <p14:creationId xmlns:p14="http://schemas.microsoft.com/office/powerpoint/2010/main" val="25927143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6671F21-38EA-1646-8384-9313C99F7C0E}" type="datetimeFigureOut">
              <a:rPr lang="en-US" smtClean="0"/>
              <a:pPr>
                <a:defRPr/>
              </a:pPr>
              <a:t>5/1/17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70459D4-6432-6C4D-BBEA-E9A32AD2134F}" type="slidenum">
              <a:rPr lang="en-US" smtClean="0"/>
              <a:pPr>
                <a:defRPr/>
              </a:pPr>
              <a:t>‹#›</a:t>
            </a:fld>
            <a:endParaRPr lang="en-US"/>
          </a:p>
        </p:txBody>
      </p:sp>
      <p:pic>
        <p:nvPicPr>
          <p:cNvPr id="2050" name="Picture 2" descr="olorado Mean July 2005-13 Level 3 Tropospheric OMI NO2 &amp; NARR Mixin"/>
          <p:cNvPicPr>
            <a:picLocks noChangeAspect="1" noChangeArrowheads="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bwMode="auto">
          <a:xfrm>
            <a:off x="0" y="0"/>
            <a:ext cx="9144000" cy="60960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0" y="0"/>
            <a:ext cx="9144000" cy="609600"/>
          </a:xfrm>
        </p:spPr>
        <p:txBody>
          <a:bodyPr/>
          <a:lstStyle>
            <a:lvl1pPr>
              <a:defRPr sz="2800"/>
            </a:lvl1pPr>
          </a:lstStyle>
          <a:p>
            <a:r>
              <a:rPr lang="en-US" smtClean="0"/>
              <a:t>Click to edit Master title style</a:t>
            </a:r>
            <a:endParaRPr lang="en-US"/>
          </a:p>
        </p:txBody>
      </p:sp>
    </p:spTree>
    <p:extLst>
      <p:ext uri="{BB962C8B-B14F-4D97-AF65-F5344CB8AC3E}">
        <p14:creationId xmlns:p14="http://schemas.microsoft.com/office/powerpoint/2010/main" val="3292014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Title Only">
    <p:spTree>
      <p:nvGrpSpPr>
        <p:cNvPr id="1" name=""/>
        <p:cNvGrpSpPr/>
        <p:nvPr/>
      </p:nvGrpSpPr>
      <p:grpSpPr>
        <a:xfrm>
          <a:off x="0" y="0"/>
          <a:ext cx="0" cy="0"/>
          <a:chOff x="0" y="0"/>
          <a:chExt cx="0" cy="0"/>
        </a:xfrm>
      </p:grpSpPr>
      <p:pic>
        <p:nvPicPr>
          <p:cNvPr id="2050" name="Picture 2" descr="olorado Mean July 2005-13 Level 3 Tropospheric OMI NO2 &amp; NARR Mixin"/>
          <p:cNvPicPr>
            <a:picLocks noChangeAspect="1" noChangeArrowheads="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bwMode="auto">
          <a:xfrm>
            <a:off x="0" y="0"/>
            <a:ext cx="9144000" cy="60960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6671F21-38EA-1646-8384-9313C99F7C0E}" type="datetimeFigureOut">
              <a:rPr lang="en-US" smtClean="0"/>
              <a:pPr>
                <a:defRPr/>
              </a:pPr>
              <a:t>5/1/17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70459D4-6432-6C4D-BBEA-E9A32AD2134F}" type="slidenum">
              <a:rPr lang="en-US" smtClean="0"/>
              <a:pPr>
                <a:defRPr/>
              </a:pPr>
              <a:t>‹#›</a:t>
            </a:fld>
            <a:endParaRPr lang="en-US"/>
          </a:p>
        </p:txBody>
      </p:sp>
      <p:pic>
        <p:nvPicPr>
          <p:cNvPr id="2050" name="Picture 2" descr="olorado Mean July 2005-13 Level 3 Tropospheric OMI NO2 &amp; NARR Mixin"/>
          <p:cNvPicPr>
            <a:picLocks noChangeAspect="1" noChangeArrowheads="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bwMode="auto">
          <a:xfrm>
            <a:off x="0" y="0"/>
            <a:ext cx="9144000" cy="60960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0867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6671F21-38EA-1646-8384-9313C99F7C0E}" type="datetimeFigureOut">
              <a:rPr lang="en-US" smtClean="0"/>
              <a:pPr>
                <a:defRPr/>
              </a:pPr>
              <a:t>5/1/17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70459D4-6432-6C4D-BBEA-E9A32AD2134F}" type="slidenum">
              <a:rPr lang="en-US" smtClean="0"/>
              <a:pPr>
                <a:defRPr/>
              </a:pPr>
              <a:t>‹#›</a:t>
            </a:fld>
            <a:endParaRPr lang="en-US"/>
          </a:p>
        </p:txBody>
      </p:sp>
      <p:pic>
        <p:nvPicPr>
          <p:cNvPr id="2050" name="Picture 2" descr="olorado Mean July 2005-13 Level 3 Tropospheric OMI NO2 &amp; NARR Mixin"/>
          <p:cNvPicPr>
            <a:picLocks noChangeAspect="1" noChangeArrowheads="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bwMode="auto">
          <a:xfrm>
            <a:off x="0" y="0"/>
            <a:ext cx="9144000" cy="60960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9415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2050" name="Picture 2" descr="olorado Mean July 2005-13 Level 3 Tropospheric OMI NO2 &amp; NARR Mixin"/>
          <p:cNvPicPr>
            <a:picLocks noChangeAspect="1" noChangeArrowheads="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bwMode="auto">
          <a:xfrm>
            <a:off x="0" y="0"/>
            <a:ext cx="9144000" cy="79248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4589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6671F21-38EA-1646-8384-9313C99F7C0E}" type="datetimeFigureOut">
              <a:rPr lang="en-US" smtClean="0"/>
              <a:pPr>
                <a:defRPr/>
              </a:pPr>
              <a:t>5/1/17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70459D4-6432-6C4D-BBEA-E9A32AD2134F}" type="slidenum">
              <a:rPr lang="en-US" smtClean="0"/>
              <a:pPr>
                <a:defRPr/>
              </a:pPr>
              <a:t>‹#›</a:t>
            </a:fld>
            <a:endParaRPr lang="en-US"/>
          </a:p>
        </p:txBody>
      </p:sp>
      <p:pic>
        <p:nvPicPr>
          <p:cNvPr id="2050" name="Picture 2" descr="olorado Mean July 2005-13 Level 3 Tropospheric OMI NO2 &amp; NARR Mixin"/>
          <p:cNvPicPr>
            <a:picLocks noChangeAspect="1" noChangeArrowheads="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bwMode="auto">
          <a:xfrm>
            <a:off x="0" y="0"/>
            <a:ext cx="9144000" cy="60960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3079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6671F21-38EA-1646-8384-9313C99F7C0E}" type="datetimeFigureOut">
              <a:rPr lang="en-US" smtClean="0"/>
              <a:pPr>
                <a:defRPr/>
              </a:pPr>
              <a:t>5/1/17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70459D4-6432-6C4D-BBEA-E9A32AD2134F}" type="slidenum">
              <a:rPr lang="en-US" smtClean="0"/>
              <a:pPr>
                <a:defRPr/>
              </a:pPr>
              <a:t>‹#›</a:t>
            </a:fld>
            <a:endParaRPr lang="en-US"/>
          </a:p>
        </p:txBody>
      </p:sp>
      <p:pic>
        <p:nvPicPr>
          <p:cNvPr id="2050" name="Picture 2" descr="olorado Mean July 2005-13 Level 3 Tropospheric OMI NO2 &amp; NARR Mixin"/>
          <p:cNvPicPr>
            <a:picLocks noChangeAspect="1" noChangeArrowheads="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bwMode="auto">
          <a:xfrm>
            <a:off x="0" y="0"/>
            <a:ext cx="9144000" cy="60960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844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6671F21-38EA-1646-8384-9313C99F7C0E}" type="datetimeFigureOut">
              <a:rPr lang="en-US" smtClean="0"/>
              <a:pPr>
                <a:defRPr/>
              </a:pPr>
              <a:t>5/1/17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70459D4-6432-6C4D-BBEA-E9A32AD2134F}" type="slidenum">
              <a:rPr lang="en-US" smtClean="0"/>
              <a:pPr>
                <a:defRPr/>
              </a:pPr>
              <a:t>‹#›</a:t>
            </a:fld>
            <a:endParaRPr lang="en-US"/>
          </a:p>
        </p:txBody>
      </p:sp>
      <p:pic>
        <p:nvPicPr>
          <p:cNvPr id="2050" name="Picture 2" descr="olorado Mean July 2005-13 Level 3 Tropospheric OMI NO2 &amp; NARR Mixin"/>
          <p:cNvPicPr>
            <a:picLocks noChangeAspect="1" noChangeArrowheads="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bwMode="auto">
          <a:xfrm>
            <a:off x="0" y="0"/>
            <a:ext cx="9144000" cy="60960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1352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02DA77C-5A13-F548-B627-C79F42EDE714}" type="datetimeFigureOut">
              <a:rPr lang="en-US"/>
              <a:pPr>
                <a:defRPr/>
              </a:pPr>
              <a:t>5/1/17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4B150A-0371-1540-91D5-1B8C438F1D4C}" type="slidenum">
              <a:rPr lang="en-US"/>
              <a:pPr>
                <a:defRPr/>
              </a:pPr>
              <a:t>‹#›</a:t>
            </a:fld>
            <a:endParaRPr lang="en-US"/>
          </a:p>
        </p:txBody>
      </p:sp>
    </p:spTree>
    <p:extLst>
      <p:ext uri="{BB962C8B-B14F-4D97-AF65-F5344CB8AC3E}">
        <p14:creationId xmlns:p14="http://schemas.microsoft.com/office/powerpoint/2010/main" val="34176552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6671F21-38EA-1646-8384-9313C99F7C0E}" type="datetimeFigureOut">
              <a:rPr lang="en-US" smtClean="0"/>
              <a:pPr>
                <a:defRPr/>
              </a:pPr>
              <a:t>5/1/17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70459D4-6432-6C4D-BBEA-E9A32AD2134F}" type="slidenum">
              <a:rPr lang="en-US" smtClean="0"/>
              <a:pPr>
                <a:defRPr/>
              </a:pPr>
              <a:t>‹#›</a:t>
            </a:fld>
            <a:endParaRPr lang="en-US"/>
          </a:p>
        </p:txBody>
      </p:sp>
      <p:pic>
        <p:nvPicPr>
          <p:cNvPr id="2050" name="Picture 2" descr="olorado Mean July 2005-13 Level 3 Tropospheric OMI NO2 &amp; NARR Mixin"/>
          <p:cNvPicPr>
            <a:picLocks noChangeAspect="1" noChangeArrowheads="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bwMode="auto">
          <a:xfrm>
            <a:off x="0" y="0"/>
            <a:ext cx="9144000" cy="60960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837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6671F21-38EA-1646-8384-9313C99F7C0E}" type="datetimeFigureOut">
              <a:rPr lang="en-US" smtClean="0"/>
              <a:pPr>
                <a:defRPr/>
              </a:pPr>
              <a:t>5/1/17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70459D4-6432-6C4D-BBEA-E9A32AD2134F}" type="slidenum">
              <a:rPr lang="en-US" smtClean="0"/>
              <a:pPr>
                <a:defRPr/>
              </a:pPr>
              <a:t>‹#›</a:t>
            </a:fld>
            <a:endParaRPr lang="en-US"/>
          </a:p>
        </p:txBody>
      </p:sp>
      <p:pic>
        <p:nvPicPr>
          <p:cNvPr id="2050" name="Picture 2" descr="olorado Mean July 2005-13 Level 3 Tropospheric OMI NO2 &amp; NARR Mixin"/>
          <p:cNvPicPr>
            <a:picLocks noChangeAspect="1" noChangeArrowheads="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bwMode="auto">
          <a:xfrm>
            <a:off x="0" y="0"/>
            <a:ext cx="9144000" cy="60960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2660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6671F21-38EA-1646-8384-9313C99F7C0E}" type="datetimeFigureOut">
              <a:rPr lang="en-US" smtClean="0"/>
              <a:pPr>
                <a:defRPr/>
              </a:pPr>
              <a:t>5/1/17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70459D4-6432-6C4D-BBEA-E9A32AD2134F}" type="slidenum">
              <a:rPr lang="en-US" smtClean="0"/>
              <a:pPr>
                <a:defRPr/>
              </a:pPr>
              <a:t>‹#›</a:t>
            </a:fld>
            <a:endParaRPr lang="en-US"/>
          </a:p>
        </p:txBody>
      </p:sp>
      <p:pic>
        <p:nvPicPr>
          <p:cNvPr id="2050" name="Picture 2" descr="olorado Mean July 2005-13 Level 3 Tropospheric OMI NO2 &amp; NARR Mixin"/>
          <p:cNvPicPr>
            <a:picLocks noChangeAspect="1" noChangeArrowheads="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bwMode="auto">
          <a:xfrm>
            <a:off x="0" y="0"/>
            <a:ext cx="9144000" cy="60960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8942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6671F21-38EA-1646-8384-9313C99F7C0E}" type="datetimeFigureOut">
              <a:rPr lang="en-US" smtClean="0"/>
              <a:pPr>
                <a:defRPr/>
              </a:pPr>
              <a:t>5/1/17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70459D4-6432-6C4D-BBEA-E9A32AD2134F}" type="slidenum">
              <a:rPr lang="en-US" smtClean="0"/>
              <a:pPr>
                <a:defRPr/>
              </a:pPr>
              <a:t>‹#›</a:t>
            </a:fld>
            <a:endParaRPr lang="en-US"/>
          </a:p>
        </p:txBody>
      </p:sp>
      <p:pic>
        <p:nvPicPr>
          <p:cNvPr id="2050" name="Picture 2" descr="olorado Mean July 2005-13 Level 3 Tropospheric OMI NO2 &amp; NARR Mixin"/>
          <p:cNvPicPr>
            <a:picLocks noChangeAspect="1" noChangeArrowheads="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bwMode="auto">
          <a:xfrm>
            <a:off x="0" y="0"/>
            <a:ext cx="9144000" cy="60960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1461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6671F21-38EA-1646-8384-9313C99F7C0E}" type="datetimeFigureOut">
              <a:rPr lang="en-US" smtClean="0"/>
              <a:pPr>
                <a:defRPr/>
              </a:pPr>
              <a:t>5/1/17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70459D4-6432-6C4D-BBEA-E9A32AD2134F}" type="slidenum">
              <a:rPr lang="en-US" smtClean="0"/>
              <a:pPr>
                <a:defRPr/>
              </a:pPr>
              <a:t>‹#›</a:t>
            </a:fld>
            <a:endParaRPr lang="en-US"/>
          </a:p>
        </p:txBody>
      </p:sp>
      <p:pic>
        <p:nvPicPr>
          <p:cNvPr id="2050" name="Picture 2" descr="olorado Mean July 2005-13 Level 3 Tropospheric OMI NO2 &amp; NARR Mixin"/>
          <p:cNvPicPr>
            <a:picLocks noChangeAspect="1" noChangeArrowheads="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bwMode="auto">
          <a:xfrm>
            <a:off x="0" y="0"/>
            <a:ext cx="9144000" cy="60960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3926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6671F21-38EA-1646-8384-9313C99F7C0E}" type="datetimeFigureOut">
              <a:rPr lang="en-US" smtClean="0"/>
              <a:pPr>
                <a:defRPr/>
              </a:pPr>
              <a:t>5/1/17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70459D4-6432-6C4D-BBEA-E9A32AD2134F}" type="slidenum">
              <a:rPr lang="en-US" smtClean="0"/>
              <a:pPr>
                <a:defRPr/>
              </a:pPr>
              <a:t>‹#›</a:t>
            </a:fld>
            <a:endParaRPr lang="en-US"/>
          </a:p>
        </p:txBody>
      </p:sp>
      <p:pic>
        <p:nvPicPr>
          <p:cNvPr id="2050" name="Picture 2" descr="olorado Mean July 2005-13 Level 3 Tropospheric OMI NO2 &amp; NARR Mixin"/>
          <p:cNvPicPr>
            <a:picLocks noChangeAspect="1" noChangeArrowheads="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bwMode="auto">
          <a:xfrm>
            <a:off x="0" y="0"/>
            <a:ext cx="9144000" cy="60960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7673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6671F21-38EA-1646-8384-9313C99F7C0E}" type="datetimeFigureOut">
              <a:rPr lang="en-US" smtClean="0"/>
              <a:pPr>
                <a:defRPr/>
              </a:pPr>
              <a:t>5/1/17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70459D4-6432-6C4D-BBEA-E9A32AD2134F}" type="slidenum">
              <a:rPr lang="en-US" smtClean="0"/>
              <a:pPr>
                <a:defRPr/>
              </a:pPr>
              <a:t>‹#›</a:t>
            </a:fld>
            <a:endParaRPr lang="en-US"/>
          </a:p>
        </p:txBody>
      </p:sp>
      <p:pic>
        <p:nvPicPr>
          <p:cNvPr id="2050" name="Picture 2" descr="olorado Mean July 2005-13 Level 3 Tropospheric OMI NO2 &amp; NARR Mixin"/>
          <p:cNvPicPr>
            <a:picLocks noChangeAspect="1" noChangeArrowheads="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bwMode="auto">
          <a:xfrm>
            <a:off x="0" y="0"/>
            <a:ext cx="9144000" cy="60960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140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6671F21-38EA-1646-8384-9313C99F7C0E}" type="datetimeFigureOut">
              <a:rPr lang="en-US" smtClean="0"/>
              <a:pPr>
                <a:defRPr/>
              </a:pPr>
              <a:t>5/1/17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70459D4-6432-6C4D-BBEA-E9A32AD2134F}" type="slidenum">
              <a:rPr lang="en-US" smtClean="0"/>
              <a:pPr>
                <a:defRPr/>
              </a:pPr>
              <a:t>‹#›</a:t>
            </a:fld>
            <a:endParaRPr lang="en-US"/>
          </a:p>
        </p:txBody>
      </p:sp>
      <p:pic>
        <p:nvPicPr>
          <p:cNvPr id="2050" name="Picture 2" descr="olorado Mean July 2005-13 Level 3 Tropospheric OMI NO2 &amp; NARR Mixin"/>
          <p:cNvPicPr>
            <a:picLocks noChangeAspect="1" noChangeArrowheads="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bwMode="auto">
          <a:xfrm>
            <a:off x="0" y="0"/>
            <a:ext cx="9144000" cy="60960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2410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6671F21-38EA-1646-8384-9313C99F7C0E}" type="datetimeFigureOut">
              <a:rPr lang="en-US" smtClean="0"/>
              <a:pPr>
                <a:defRPr/>
              </a:pPr>
              <a:t>5/1/17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70459D4-6432-6C4D-BBEA-E9A32AD2134F}" type="slidenum">
              <a:rPr lang="en-US" smtClean="0"/>
              <a:pPr>
                <a:defRPr/>
              </a:pPr>
              <a:t>‹#›</a:t>
            </a:fld>
            <a:endParaRPr lang="en-US"/>
          </a:p>
        </p:txBody>
      </p:sp>
      <p:pic>
        <p:nvPicPr>
          <p:cNvPr id="2050" name="Picture 2" descr="olorado Mean July 2005-13 Level 3 Tropospheric OMI NO2 &amp; NARR Mixin"/>
          <p:cNvPicPr>
            <a:picLocks noChangeAspect="1" noChangeArrowheads="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bwMode="auto">
          <a:xfrm>
            <a:off x="0" y="0"/>
            <a:ext cx="9144000" cy="60960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62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6671F21-38EA-1646-8384-9313C99F7C0E}" type="datetimeFigureOut">
              <a:rPr lang="en-US" smtClean="0"/>
              <a:pPr>
                <a:defRPr/>
              </a:pPr>
              <a:t>5/1/17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70459D4-6432-6C4D-BBEA-E9A32AD2134F}" type="slidenum">
              <a:rPr lang="en-US" smtClean="0"/>
              <a:pPr>
                <a:defRPr/>
              </a:pPr>
              <a:t>‹#›</a:t>
            </a:fld>
            <a:endParaRPr lang="en-US"/>
          </a:p>
        </p:txBody>
      </p:sp>
      <p:pic>
        <p:nvPicPr>
          <p:cNvPr id="2050" name="Picture 2" descr="olorado Mean July 2005-13 Level 3 Tropospheric OMI NO2 &amp; NARR Mixin"/>
          <p:cNvPicPr>
            <a:picLocks noChangeAspect="1" noChangeArrowheads="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bwMode="auto">
          <a:xfrm>
            <a:off x="0" y="0"/>
            <a:ext cx="9144000" cy="60960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5103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C47C85C-4487-EA4E-AB3E-556AF6044263}" type="datetimeFigureOut">
              <a:rPr lang="en-US"/>
              <a:pPr>
                <a:defRPr/>
              </a:pPr>
              <a:t>5/1/17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A59C1B-0148-2741-B414-D6F29F616521}" type="slidenum">
              <a:rPr lang="en-US"/>
              <a:pPr>
                <a:defRPr/>
              </a:pPr>
              <a:t>‹#›</a:t>
            </a:fld>
            <a:endParaRPr lang="en-US"/>
          </a:p>
        </p:txBody>
      </p:sp>
    </p:spTree>
    <p:extLst>
      <p:ext uri="{BB962C8B-B14F-4D97-AF65-F5344CB8AC3E}">
        <p14:creationId xmlns:p14="http://schemas.microsoft.com/office/powerpoint/2010/main" val="36123364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6671F21-38EA-1646-8384-9313C99F7C0E}" type="datetimeFigureOut">
              <a:rPr lang="en-US" smtClean="0"/>
              <a:pPr>
                <a:defRPr/>
              </a:pPr>
              <a:t>5/1/17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70459D4-6432-6C4D-BBEA-E9A32AD2134F}" type="slidenum">
              <a:rPr lang="en-US" smtClean="0"/>
              <a:pPr>
                <a:defRPr/>
              </a:pPr>
              <a:t>‹#›</a:t>
            </a:fld>
            <a:endParaRPr lang="en-US"/>
          </a:p>
        </p:txBody>
      </p:sp>
      <p:pic>
        <p:nvPicPr>
          <p:cNvPr id="2050" name="Picture 2" descr="olorado Mean July 2005-13 Level 3 Tropospheric OMI NO2 &amp; NARR Mixin"/>
          <p:cNvPicPr>
            <a:picLocks noChangeAspect="1" noChangeArrowheads="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bwMode="auto">
          <a:xfrm>
            <a:off x="0" y="0"/>
            <a:ext cx="9144000" cy="60960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180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6671F21-38EA-1646-8384-9313C99F7C0E}" type="datetimeFigureOut">
              <a:rPr lang="en-US" smtClean="0"/>
              <a:pPr>
                <a:defRPr/>
              </a:pPr>
              <a:t>5/1/17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70459D4-6432-6C4D-BBEA-E9A32AD2134F}" type="slidenum">
              <a:rPr lang="en-US" smtClean="0"/>
              <a:pPr>
                <a:defRPr/>
              </a:pPr>
              <a:t>‹#›</a:t>
            </a:fld>
            <a:endParaRPr lang="en-US"/>
          </a:p>
        </p:txBody>
      </p:sp>
      <p:pic>
        <p:nvPicPr>
          <p:cNvPr id="2050" name="Picture 2" descr="olorado Mean July 2005-13 Level 3 Tropospheric OMI NO2 &amp; NARR Mixin"/>
          <p:cNvPicPr>
            <a:picLocks noChangeAspect="1" noChangeArrowheads="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bwMode="auto">
          <a:xfrm>
            <a:off x="0" y="0"/>
            <a:ext cx="9144000" cy="609600"/>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0670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A3BE02F-1130-F943-8A11-F509EBDD05FE}" type="datetimeFigureOut">
              <a:rPr lang="en-US"/>
              <a:pPr>
                <a:defRPr/>
              </a:pPr>
              <a:t>5/1/17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76E6FD-CF4A-4443-80CF-91AF566A7549}" type="slidenum">
              <a:rPr lang="en-US"/>
              <a:pPr>
                <a:defRPr/>
              </a:pPr>
              <a:t>‹#›</a:t>
            </a:fld>
            <a:endParaRPr lang="en-US"/>
          </a:p>
        </p:txBody>
      </p:sp>
    </p:spTree>
    <p:extLst>
      <p:ext uri="{BB962C8B-B14F-4D97-AF65-F5344CB8AC3E}">
        <p14:creationId xmlns:p14="http://schemas.microsoft.com/office/powerpoint/2010/main" val="27005529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DF1FF23-7ABC-6B4A-AAE5-091A44C88B4B}" type="datetimeFigureOut">
              <a:rPr lang="en-US"/>
              <a:pPr>
                <a:defRPr/>
              </a:pPr>
              <a:t>5/1/17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FEC7523-8EC1-2340-A74F-8E886D58E81D}" type="slidenum">
              <a:rPr lang="en-US"/>
              <a:pPr>
                <a:defRPr/>
              </a:pPr>
              <a:t>‹#›</a:t>
            </a:fld>
            <a:endParaRPr lang="en-US"/>
          </a:p>
        </p:txBody>
      </p:sp>
    </p:spTree>
    <p:extLst>
      <p:ext uri="{BB962C8B-B14F-4D97-AF65-F5344CB8AC3E}">
        <p14:creationId xmlns:p14="http://schemas.microsoft.com/office/powerpoint/2010/main" val="4005486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755632E-4392-3543-8682-299E10227051}" type="datetimeFigureOut">
              <a:rPr lang="en-US"/>
              <a:pPr>
                <a:defRPr/>
              </a:pPr>
              <a:t>5/1/17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5499A18-DDF0-3E46-9494-D9F991A813F9}" type="slidenum">
              <a:rPr lang="en-US"/>
              <a:pPr>
                <a:defRPr/>
              </a:pPr>
              <a:t>‹#›</a:t>
            </a:fld>
            <a:endParaRPr lang="en-US"/>
          </a:p>
        </p:txBody>
      </p:sp>
    </p:spTree>
    <p:extLst>
      <p:ext uri="{BB962C8B-B14F-4D97-AF65-F5344CB8AC3E}">
        <p14:creationId xmlns:p14="http://schemas.microsoft.com/office/powerpoint/2010/main" val="28114086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99DE19C-06F5-7049-B9D7-511E23BFCBBD}" type="datetimeFigureOut">
              <a:rPr lang="en-US"/>
              <a:pPr>
                <a:defRPr/>
              </a:pPr>
              <a:t>5/1/17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B128C40-B986-714E-A37E-322F47F068F6}" type="slidenum">
              <a:rPr lang="en-US"/>
              <a:pPr>
                <a:defRPr/>
              </a:pPr>
              <a:t>‹#›</a:t>
            </a:fld>
            <a:endParaRPr lang="en-US"/>
          </a:p>
        </p:txBody>
      </p:sp>
    </p:spTree>
    <p:extLst>
      <p:ext uri="{BB962C8B-B14F-4D97-AF65-F5344CB8AC3E}">
        <p14:creationId xmlns:p14="http://schemas.microsoft.com/office/powerpoint/2010/main" val="5750059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F787FD4-C131-CF46-BA80-864A41EE8D87}" type="datetimeFigureOut">
              <a:rPr lang="en-US"/>
              <a:pPr>
                <a:defRPr/>
              </a:pPr>
              <a:t>5/1/17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6F8327-F651-5347-9ED1-47B89BFB538D}" type="slidenum">
              <a:rPr lang="en-US"/>
              <a:pPr>
                <a:defRPr/>
              </a:pPr>
              <a:t>‹#›</a:t>
            </a:fld>
            <a:endParaRPr lang="en-US"/>
          </a:p>
        </p:txBody>
      </p:sp>
    </p:spTree>
    <p:extLst>
      <p:ext uri="{BB962C8B-B14F-4D97-AF65-F5344CB8AC3E}">
        <p14:creationId xmlns:p14="http://schemas.microsoft.com/office/powerpoint/2010/main" val="23975497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CAA7959-8DC9-7D4D-B183-F12BB8AA79BE}" type="datetimeFigureOut">
              <a:rPr lang="en-US"/>
              <a:pPr>
                <a:defRPr/>
              </a:pPr>
              <a:t>5/1/17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0392DC-BA4F-D64D-BE14-E71661B3CE60}" type="slidenum">
              <a:rPr lang="en-US"/>
              <a:pPr>
                <a:defRPr/>
              </a:pPr>
              <a:t>‹#›</a:t>
            </a:fld>
            <a:endParaRPr lang="en-US"/>
          </a:p>
        </p:txBody>
      </p:sp>
    </p:spTree>
    <p:extLst>
      <p:ext uri="{BB962C8B-B14F-4D97-AF65-F5344CB8AC3E}">
        <p14:creationId xmlns:p14="http://schemas.microsoft.com/office/powerpoint/2010/main" val="12162042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theme" Target="../theme/theme1.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image" Target="../media/image1.png"/><Relationship Id="rId34"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F2B7C2CA-8494-814D-85E3-ECCD1B89D738}" type="datetimeFigureOut">
              <a:rPr lang="en-US"/>
              <a:pPr>
                <a:defRPr/>
              </a:pPr>
              <a:t>5/1/17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3EDE99B9-E35D-944F-A579-51B17130A26C}" type="slidenum">
              <a:rPr lang="en-US"/>
              <a:pPr>
                <a:defRPr/>
              </a:pPr>
              <a:t>‹#›</a:t>
            </a:fld>
            <a:endParaRPr lang="en-US"/>
          </a:p>
        </p:txBody>
      </p:sp>
      <p:pic>
        <p:nvPicPr>
          <p:cNvPr id="7" name="Picture 5"/>
          <p:cNvPicPr>
            <a:picLocks noChangeAspect="1"/>
          </p:cNvPicPr>
          <p:nvPr userDrawn="1"/>
        </p:nvPicPr>
        <p:blipFill>
          <a:blip r:embed="rId34">
            <a:alphaModFix amt="42000"/>
            <a:extLst>
              <a:ext uri="{28A0092B-C50C-407E-A947-70E740481C1C}">
                <a14:useLocalDpi xmlns:a14="http://schemas.microsoft.com/office/drawing/2010/main"/>
              </a:ext>
            </a:extLst>
          </a:blip>
          <a:srcRect/>
          <a:stretch>
            <a:fillRect/>
          </a:stretch>
        </p:blipFill>
        <p:spPr bwMode="auto">
          <a:xfrm>
            <a:off x="14288"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80"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2.jpg"/><Relationship Id="rId12" Type="http://schemas.openxmlformats.org/officeDocument/2006/relationships/image" Target="../media/image13.jpg"/><Relationship Id="rId13" Type="http://schemas.openxmlformats.org/officeDocument/2006/relationships/image" Target="../media/image14.jpg"/><Relationship Id="rId14" Type="http://schemas.openxmlformats.org/officeDocument/2006/relationships/image" Target="../media/image15.jpg"/><Relationship Id="rId15" Type="http://schemas.openxmlformats.org/officeDocument/2006/relationships/image" Target="../media/image16.jpg"/><Relationship Id="rId16" Type="http://schemas.openxmlformats.org/officeDocument/2006/relationships/image" Target="../media/image17.JPG"/><Relationship Id="rId17" Type="http://schemas.openxmlformats.org/officeDocument/2006/relationships/image" Target="../media/image18.JPG"/><Relationship Id="rId18" Type="http://schemas.openxmlformats.org/officeDocument/2006/relationships/image" Target="../media/image19.jpeg"/><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g"/><Relationship Id="rId9" Type="http://schemas.openxmlformats.org/officeDocument/2006/relationships/image" Target="../media/image10.jpg"/><Relationship Id="rId10" Type="http://schemas.openxmlformats.org/officeDocument/2006/relationships/image" Target="../media/image1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2.emf"/></Relationships>
</file>

<file path=ppt/slides/_rels/slide11.xml.rels><?xml version="1.0" encoding="UTF-8" standalone="yes"?>
<Relationships xmlns="http://schemas.openxmlformats.org/package/2006/relationships"><Relationship Id="rId3" Type="http://schemas.openxmlformats.org/officeDocument/2006/relationships/image" Target="../media/image53.tiff"/><Relationship Id="rId4" Type="http://schemas.openxmlformats.org/officeDocument/2006/relationships/image" Target="../media/image54.tiff"/><Relationship Id="rId5" Type="http://schemas.openxmlformats.org/officeDocument/2006/relationships/image" Target="../media/image55.tiff"/><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gif"/><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5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emf"/><Relationship Id="rId3"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emf"/><Relationship Id="rId3"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png"/><Relationship Id="rId3"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1" Type="http://schemas.openxmlformats.org/officeDocument/2006/relationships/image" Target="../media/image49.png"/><Relationship Id="rId12" Type="http://schemas.openxmlformats.org/officeDocument/2006/relationships/image" Target="../media/image50.png"/><Relationship Id="rId13" Type="http://schemas.openxmlformats.org/officeDocument/2006/relationships/image" Target="../media/image51.tiff"/><Relationship Id="rId1" Type="http://schemas.openxmlformats.org/officeDocument/2006/relationships/slideLayout" Target="../slideLayouts/slideLayout12.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gif"/><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7149.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5496" y="2546803"/>
            <a:ext cx="3113681" cy="233526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03456" y="5031211"/>
            <a:ext cx="2340229" cy="174794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237" y="4957011"/>
            <a:ext cx="3245259" cy="182545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99893" y="824162"/>
            <a:ext cx="2075266" cy="155004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97792" y="686730"/>
            <a:ext cx="2444416" cy="182903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0237" y="686730"/>
            <a:ext cx="3002419" cy="1824908"/>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1427" y="2740654"/>
            <a:ext cx="2651876" cy="1988907"/>
          </a:xfrm>
          <a:prstGeom prst="rect">
            <a:avLst/>
          </a:prstGeom>
        </p:spPr>
      </p:pic>
      <p:pic>
        <p:nvPicPr>
          <p:cNvPr id="16" name="Picture 15"/>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881370" y="2740654"/>
            <a:ext cx="1872415" cy="2135318"/>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35819" y="5065582"/>
            <a:ext cx="2568361" cy="1713578"/>
          </a:xfrm>
          <a:prstGeom prst="rect">
            <a:avLst/>
          </a:prstGeom>
        </p:spPr>
      </p:pic>
      <p:sp>
        <p:nvSpPr>
          <p:cNvPr id="18" name="Rectangle 17"/>
          <p:cNvSpPr/>
          <p:nvPr/>
        </p:nvSpPr>
        <p:spPr>
          <a:xfrm>
            <a:off x="90237" y="68652"/>
            <a:ext cx="9053764" cy="461665"/>
          </a:xfrm>
          <a:prstGeom prst="rect">
            <a:avLst/>
          </a:prstGeom>
        </p:spPr>
        <p:txBody>
          <a:bodyPr wrap="square">
            <a:spAutoFit/>
          </a:bodyPr>
          <a:lstStyle/>
          <a:p>
            <a:pPr algn="ctr"/>
            <a:r>
              <a:rPr lang="en-US" sz="2400" dirty="0" smtClean="0"/>
              <a:t>FRAPPÉ </a:t>
            </a:r>
            <a:r>
              <a:rPr lang="en-US" sz="2400" dirty="0"/>
              <a:t>and </a:t>
            </a:r>
            <a:r>
              <a:rPr lang="en-US" sz="2400" dirty="0" smtClean="0"/>
              <a:t>DISCOVER-AQ</a:t>
            </a:r>
            <a:endParaRPr lang="en-US" sz="2400" dirty="0"/>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5182" y="1230674"/>
            <a:ext cx="2732956" cy="1942961"/>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64421" y="839373"/>
            <a:ext cx="3176573" cy="2382430"/>
          </a:xfrm>
          <a:prstGeom prst="rect">
            <a:avLst/>
          </a:prstGeom>
        </p:spPr>
      </p:pic>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87278" y="3296376"/>
            <a:ext cx="3090259" cy="2317694"/>
          </a:xfrm>
          <a:prstGeom prst="rect">
            <a:avLst/>
          </a:prstGeom>
        </p:spPr>
      </p:pic>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6747" y="3617867"/>
            <a:ext cx="2036159" cy="2714878"/>
          </a:xfrm>
          <a:prstGeom prst="rect">
            <a:avLst/>
          </a:prstGeom>
        </p:spPr>
      </p:pic>
      <p:pic>
        <p:nvPicPr>
          <p:cNvPr id="14" name="Picture 1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33152" y="4078709"/>
            <a:ext cx="1989028" cy="2658234"/>
          </a:xfrm>
          <a:prstGeom prst="rect">
            <a:avLst/>
          </a:prstGeom>
        </p:spPr>
      </p:pic>
      <p:pic>
        <p:nvPicPr>
          <p:cNvPr id="20" name="Picture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94013" y="2448779"/>
            <a:ext cx="2764341" cy="2073256"/>
          </a:xfrm>
          <a:prstGeom prst="rect">
            <a:avLst/>
          </a:prstGeom>
        </p:spPr>
      </p:pic>
      <p:grpSp>
        <p:nvGrpSpPr>
          <p:cNvPr id="24" name="Group 23"/>
          <p:cNvGrpSpPr/>
          <p:nvPr/>
        </p:nvGrpSpPr>
        <p:grpSpPr>
          <a:xfrm>
            <a:off x="2686154" y="1748912"/>
            <a:ext cx="4940563" cy="3310248"/>
            <a:chOff x="2303584" y="1760200"/>
            <a:chExt cx="4940563" cy="3310248"/>
          </a:xfrm>
        </p:grpSpPr>
        <p:pic>
          <p:nvPicPr>
            <p:cNvPr id="23" name="Picture 2" descr="C:\jvdata\2014FRAPPE\pics2\IMG_0535.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368265" y="1819860"/>
              <a:ext cx="4875882" cy="3250588"/>
            </a:xfrm>
            <a:prstGeom prst="rect">
              <a:avLst/>
            </a:prstGeom>
            <a:solidFill>
              <a:schemeClr val="bg1">
                <a:alpha val="15000"/>
              </a:schemeClr>
            </a:solidFill>
            <a:extLst>
              <a:ext uri="{909E8E84-426E-40dd-AFC4-6F175D3DCCD1}">
                <a14:hiddenFill xmlns="" xmlns:a14="http://schemas.microsoft.com/office/drawing/2010/main">
                  <a:solidFill>
                    <a:srgbClr val="FFFFFF"/>
                  </a:solidFill>
                </a14:hiddenFill>
              </a:ext>
            </a:extLst>
          </p:spPr>
        </p:pic>
        <p:sp>
          <p:nvSpPr>
            <p:cNvPr id="22" name="Rectangle 21"/>
            <p:cNvSpPr/>
            <p:nvPr/>
          </p:nvSpPr>
          <p:spPr>
            <a:xfrm>
              <a:off x="2303584" y="1760200"/>
              <a:ext cx="4900559" cy="3250587"/>
            </a:xfrm>
            <a:prstGeom prst="rect">
              <a:avLst/>
            </a:prstGeom>
            <a:solidFill>
              <a:schemeClr val="bg1">
                <a:alpha val="72000"/>
              </a:schemeClr>
            </a:solidFill>
          </p:spPr>
          <p:txBody>
            <a:bodyPr wrap="square">
              <a:noAutofit/>
            </a:bodyPr>
            <a:lstStyle/>
            <a:p>
              <a:pPr algn="ctr"/>
              <a:endParaRPr lang="en-US" sz="2800" dirty="0" smtClean="0"/>
            </a:p>
            <a:p>
              <a:pPr algn="ctr"/>
              <a:endParaRPr lang="en-US" sz="2800" dirty="0"/>
            </a:p>
            <a:p>
              <a:pPr algn="ctr"/>
              <a:r>
                <a:rPr lang="en-US" sz="2800" dirty="0" smtClean="0"/>
                <a:t>Joint </a:t>
              </a:r>
              <a:r>
                <a:rPr lang="en-US" sz="2800" dirty="0"/>
                <a:t>FRAPPÉ and DISCOVER-AQ </a:t>
              </a:r>
              <a:r>
                <a:rPr lang="en-US" sz="2800" dirty="0" smtClean="0"/>
                <a:t/>
              </a:r>
              <a:br>
                <a:rPr lang="en-US" sz="2800" dirty="0" smtClean="0"/>
              </a:br>
              <a:r>
                <a:rPr lang="en-US" sz="2800" dirty="0" smtClean="0"/>
                <a:t>Science </a:t>
              </a:r>
              <a:r>
                <a:rPr lang="en-US" sz="2800" dirty="0"/>
                <a:t>Team </a:t>
              </a:r>
              <a:r>
                <a:rPr lang="en-US" sz="2800" dirty="0" smtClean="0"/>
                <a:t>Meeting</a:t>
              </a:r>
            </a:p>
            <a:p>
              <a:pPr algn="ctr"/>
              <a:endParaRPr lang="en-US" sz="2800" dirty="0" smtClean="0"/>
            </a:p>
            <a:p>
              <a:pPr algn="ctr"/>
              <a:r>
                <a:rPr lang="en-US" sz="2800" dirty="0" smtClean="0"/>
                <a:t>May 2-3, 2017</a:t>
              </a:r>
              <a:endParaRPr lang="en-US" sz="2800" dirty="0"/>
            </a:p>
          </p:txBody>
        </p:sp>
      </p:grpSp>
    </p:spTree>
    <p:extLst>
      <p:ext uri="{BB962C8B-B14F-4D97-AF65-F5344CB8AC3E}">
        <p14:creationId xmlns:p14="http://schemas.microsoft.com/office/powerpoint/2010/main" val="17957933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0" fill="hold" nodeType="afterEffect">
                                  <p:stCondLst>
                                    <p:cond delay="8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1300"/>
                            </p:stCondLst>
                            <p:childTnLst>
                              <p:par>
                                <p:cTn id="10" presetID="23" presetClass="entr" presetSubtype="16" repeatCount="0" fill="hold" nodeType="afterEffect">
                                  <p:stCondLst>
                                    <p:cond delay="80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childTnLst>
                                </p:cTn>
                              </p:par>
                            </p:childTnLst>
                          </p:cTn>
                        </p:par>
                        <p:par>
                          <p:cTn id="14" fill="hold">
                            <p:stCondLst>
                              <p:cond delay="2600"/>
                            </p:stCondLst>
                            <p:childTnLst>
                              <p:par>
                                <p:cTn id="15" presetID="23" presetClass="entr" presetSubtype="16" repeatCount="0" fill="hold" nodeType="afterEffect">
                                  <p:stCondLst>
                                    <p:cond delay="80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childTnLst>
                                </p:cTn>
                              </p:par>
                            </p:childTnLst>
                          </p:cTn>
                        </p:par>
                        <p:par>
                          <p:cTn id="19" fill="hold">
                            <p:stCondLst>
                              <p:cond delay="3900"/>
                            </p:stCondLst>
                            <p:childTnLst>
                              <p:par>
                                <p:cTn id="20" presetID="23" presetClass="entr" presetSubtype="16" repeatCount="0" fill="hold" nodeType="afterEffect">
                                  <p:stCondLst>
                                    <p:cond delay="80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childTnLst>
                                </p:cTn>
                              </p:par>
                            </p:childTnLst>
                          </p:cTn>
                        </p:par>
                        <p:par>
                          <p:cTn id="24" fill="hold">
                            <p:stCondLst>
                              <p:cond delay="5200"/>
                            </p:stCondLst>
                            <p:childTnLst>
                              <p:par>
                                <p:cTn id="25" presetID="23" presetClass="entr" presetSubtype="16" repeatCount="0" fill="hold" nodeType="afterEffect">
                                  <p:stCondLst>
                                    <p:cond delay="8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cTn>
                              </p:par>
                            </p:childTnLst>
                          </p:cTn>
                        </p:par>
                        <p:par>
                          <p:cTn id="29" fill="hold">
                            <p:stCondLst>
                              <p:cond delay="6500"/>
                            </p:stCondLst>
                            <p:childTnLst>
                              <p:par>
                                <p:cTn id="30" presetID="23" presetClass="entr" presetSubtype="16" repeatCount="0" fill="hold" nodeType="afterEffect">
                                  <p:stCondLst>
                                    <p:cond delay="80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childTnLst>
                                </p:cTn>
                              </p:par>
                            </p:childTnLst>
                          </p:cTn>
                        </p:par>
                        <p:par>
                          <p:cTn id="34" fill="hold">
                            <p:stCondLst>
                              <p:cond delay="7800"/>
                            </p:stCondLst>
                            <p:childTnLst>
                              <p:par>
                                <p:cTn id="35" presetID="23" presetClass="entr" presetSubtype="16" repeatCount="0" fill="hold" nodeType="afterEffect">
                                  <p:stCondLst>
                                    <p:cond delay="80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childTnLst>
                                </p:cTn>
                              </p:par>
                            </p:childTnLst>
                          </p:cTn>
                        </p:par>
                        <p:par>
                          <p:cTn id="39" fill="hold">
                            <p:stCondLst>
                              <p:cond delay="9100"/>
                            </p:stCondLst>
                            <p:childTnLst>
                              <p:par>
                                <p:cTn id="40" presetID="23" presetClass="entr" presetSubtype="16" repeatCount="0" fill="hold" nodeType="afterEffect">
                                  <p:stCondLst>
                                    <p:cond delay="80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childTnLst>
                                </p:cTn>
                              </p:par>
                            </p:childTnLst>
                          </p:cTn>
                        </p:par>
                        <p:par>
                          <p:cTn id="44" fill="hold">
                            <p:stCondLst>
                              <p:cond delay="10400"/>
                            </p:stCondLst>
                            <p:childTnLst>
                              <p:par>
                                <p:cTn id="45" presetID="23" presetClass="entr" presetSubtype="16" repeatCount="0" fill="hold" nodeType="afterEffect">
                                  <p:stCondLst>
                                    <p:cond delay="80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fill="hold"/>
                                        <p:tgtEl>
                                          <p:spTgt spid="2"/>
                                        </p:tgtEl>
                                        <p:attrNameLst>
                                          <p:attrName>ppt_w</p:attrName>
                                        </p:attrNameLst>
                                      </p:cBhvr>
                                      <p:tavLst>
                                        <p:tav tm="0">
                                          <p:val>
                                            <p:fltVal val="0"/>
                                          </p:val>
                                        </p:tav>
                                        <p:tav tm="100000">
                                          <p:val>
                                            <p:strVal val="#ppt_w"/>
                                          </p:val>
                                        </p:tav>
                                      </p:tavLst>
                                    </p:anim>
                                    <p:anim calcmode="lin" valueType="num">
                                      <p:cBhvr>
                                        <p:cTn id="48" dur="500" fill="hold"/>
                                        <p:tgtEl>
                                          <p:spTgt spid="2"/>
                                        </p:tgtEl>
                                        <p:attrNameLst>
                                          <p:attrName>ppt_h</p:attrName>
                                        </p:attrNameLst>
                                      </p:cBhvr>
                                      <p:tavLst>
                                        <p:tav tm="0">
                                          <p:val>
                                            <p:fltVal val="0"/>
                                          </p:val>
                                        </p:tav>
                                        <p:tav tm="100000">
                                          <p:val>
                                            <p:strVal val="#ppt_h"/>
                                          </p:val>
                                        </p:tav>
                                      </p:tavLst>
                                    </p:anim>
                                  </p:childTnLst>
                                </p:cTn>
                              </p:par>
                            </p:childTnLst>
                          </p:cTn>
                        </p:par>
                        <p:par>
                          <p:cTn id="49" fill="hold">
                            <p:stCondLst>
                              <p:cond delay="11700"/>
                            </p:stCondLst>
                            <p:childTnLst>
                              <p:par>
                                <p:cTn id="50" presetID="23" presetClass="entr" presetSubtype="16" repeatCount="0" fill="hold" nodeType="afterEffect">
                                  <p:stCondLst>
                                    <p:cond delay="80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childTnLst>
                                </p:cTn>
                              </p:par>
                            </p:childTnLst>
                          </p:cTn>
                        </p:par>
                        <p:par>
                          <p:cTn id="54" fill="hold">
                            <p:stCondLst>
                              <p:cond delay="13000"/>
                            </p:stCondLst>
                            <p:childTnLst>
                              <p:par>
                                <p:cTn id="55" presetID="23" presetClass="entr" presetSubtype="16" repeatCount="0" fill="hold" nodeType="afterEffect">
                                  <p:stCondLst>
                                    <p:cond delay="800"/>
                                  </p:stCondLst>
                                  <p:childTnLst>
                                    <p:set>
                                      <p:cBhvr>
                                        <p:cTn id="56" dur="1" fill="hold">
                                          <p:stCondLst>
                                            <p:cond delay="0"/>
                                          </p:stCondLst>
                                        </p:cTn>
                                        <p:tgtEl>
                                          <p:spTgt spid="5"/>
                                        </p:tgtEl>
                                        <p:attrNameLst>
                                          <p:attrName>style.visibility</p:attrName>
                                        </p:attrNameLst>
                                      </p:cBhvr>
                                      <p:to>
                                        <p:strVal val="visible"/>
                                      </p:to>
                                    </p:set>
                                    <p:anim calcmode="lin" valueType="num">
                                      <p:cBhvr>
                                        <p:cTn id="57" dur="500" fill="hold"/>
                                        <p:tgtEl>
                                          <p:spTgt spid="5"/>
                                        </p:tgtEl>
                                        <p:attrNameLst>
                                          <p:attrName>ppt_w</p:attrName>
                                        </p:attrNameLst>
                                      </p:cBhvr>
                                      <p:tavLst>
                                        <p:tav tm="0">
                                          <p:val>
                                            <p:fltVal val="0"/>
                                          </p:val>
                                        </p:tav>
                                        <p:tav tm="100000">
                                          <p:val>
                                            <p:strVal val="#ppt_w"/>
                                          </p:val>
                                        </p:tav>
                                      </p:tavLst>
                                    </p:anim>
                                    <p:anim calcmode="lin" valueType="num">
                                      <p:cBhvr>
                                        <p:cTn id="58" dur="500" fill="hold"/>
                                        <p:tgtEl>
                                          <p:spTgt spid="5"/>
                                        </p:tgtEl>
                                        <p:attrNameLst>
                                          <p:attrName>ppt_h</p:attrName>
                                        </p:attrNameLst>
                                      </p:cBhvr>
                                      <p:tavLst>
                                        <p:tav tm="0">
                                          <p:val>
                                            <p:fltVal val="0"/>
                                          </p:val>
                                        </p:tav>
                                        <p:tav tm="100000">
                                          <p:val>
                                            <p:strVal val="#ppt_h"/>
                                          </p:val>
                                        </p:tav>
                                      </p:tavLst>
                                    </p:anim>
                                  </p:childTnLst>
                                </p:cTn>
                              </p:par>
                            </p:childTnLst>
                          </p:cTn>
                        </p:par>
                        <p:par>
                          <p:cTn id="59" fill="hold">
                            <p:stCondLst>
                              <p:cond delay="14300"/>
                            </p:stCondLst>
                            <p:childTnLst>
                              <p:par>
                                <p:cTn id="60" presetID="23" presetClass="entr" presetSubtype="16" repeatCount="0" fill="hold" nodeType="afterEffect">
                                  <p:stCondLst>
                                    <p:cond delay="80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fltVal val="0"/>
                                          </p:val>
                                        </p:tav>
                                        <p:tav tm="100000">
                                          <p:val>
                                            <p:strVal val="#ppt_h"/>
                                          </p:val>
                                        </p:tav>
                                      </p:tavLst>
                                    </p:anim>
                                  </p:childTnLst>
                                </p:cTn>
                              </p:par>
                            </p:childTnLst>
                          </p:cTn>
                        </p:par>
                        <p:par>
                          <p:cTn id="64" fill="hold">
                            <p:stCondLst>
                              <p:cond delay="15600"/>
                            </p:stCondLst>
                            <p:childTnLst>
                              <p:par>
                                <p:cTn id="65" presetID="23" presetClass="entr" presetSubtype="16" repeatCount="0" fill="hold" nodeType="afterEffect">
                                  <p:stCondLst>
                                    <p:cond delay="80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childTnLst>
                                </p:cTn>
                              </p:par>
                            </p:childTnLst>
                          </p:cTn>
                        </p:par>
                        <p:par>
                          <p:cTn id="69" fill="hold">
                            <p:stCondLst>
                              <p:cond delay="16900"/>
                            </p:stCondLst>
                            <p:childTnLst>
                              <p:par>
                                <p:cTn id="70" presetID="23" presetClass="entr" presetSubtype="16" repeatCount="0" fill="hold" nodeType="afterEffect">
                                  <p:stCondLst>
                                    <p:cond delay="80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childTnLst>
                                </p:cTn>
                              </p:par>
                            </p:childTnLst>
                          </p:cTn>
                        </p:par>
                        <p:par>
                          <p:cTn id="74" fill="hold">
                            <p:stCondLst>
                              <p:cond delay="18200"/>
                            </p:stCondLst>
                            <p:childTnLst>
                              <p:par>
                                <p:cTn id="75" presetID="3" presetClass="entr" presetSubtype="10"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linds(horizontal)">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8_2008.pdf"/>
          <p:cNvPicPr>
            <a:picLocks noChangeAspect="1"/>
          </p:cNvPicPr>
          <p:nvPr/>
        </p:nvPicPr>
        <p:blipFill rotWithShape="1">
          <a:blip r:embed="rId3" cstate="screen">
            <a:extLst>
              <a:ext uri="{28A0092B-C50C-407E-A947-70E740481C1C}">
                <a14:useLocalDpi xmlns:a14="http://schemas.microsoft.com/office/drawing/2010/main"/>
              </a:ext>
            </a:extLst>
          </a:blip>
          <a:srcRect l="17991" t="18670" r="25943" b="28273"/>
          <a:stretch/>
        </p:blipFill>
        <p:spPr bwMode="auto">
          <a:xfrm>
            <a:off x="4770769" y="764786"/>
            <a:ext cx="4154557" cy="2948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4"/>
          <p:cNvSpPr txBox="1">
            <a:spLocks/>
          </p:cNvSpPr>
          <p:nvPr/>
        </p:nvSpPr>
        <p:spPr>
          <a:xfrm>
            <a:off x="1210176" y="1776486"/>
            <a:ext cx="3800477" cy="614289"/>
          </a:xfrm>
          <a:prstGeom prst="rect">
            <a:avLst/>
          </a:prstGeom>
        </p:spPr>
        <p:txBody>
          <a:bodyPr/>
          <a:lstStyle>
            <a:lvl1pPr algn="ctr" rtl="0" eaLnBrk="1" fontAlgn="base" hangingPunct="1">
              <a:spcBef>
                <a:spcPct val="0"/>
              </a:spcBef>
              <a:spcAft>
                <a:spcPct val="0"/>
              </a:spcAft>
              <a:defRPr sz="4400">
                <a:solidFill>
                  <a:schemeClr val="tx2"/>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Times" charset="0"/>
              </a:defRPr>
            </a:lvl6pPr>
            <a:lvl7pPr marL="914400" algn="ctr" rtl="0" eaLnBrk="1" fontAlgn="base" hangingPunct="1">
              <a:spcBef>
                <a:spcPct val="0"/>
              </a:spcBef>
              <a:spcAft>
                <a:spcPct val="0"/>
              </a:spcAft>
              <a:defRPr sz="4400">
                <a:solidFill>
                  <a:schemeClr val="tx2"/>
                </a:solidFill>
                <a:latin typeface="Times" charset="0"/>
              </a:defRPr>
            </a:lvl7pPr>
            <a:lvl8pPr marL="1371600" algn="ctr" rtl="0" eaLnBrk="1" fontAlgn="base" hangingPunct="1">
              <a:spcBef>
                <a:spcPct val="0"/>
              </a:spcBef>
              <a:spcAft>
                <a:spcPct val="0"/>
              </a:spcAft>
              <a:defRPr sz="4400">
                <a:solidFill>
                  <a:schemeClr val="tx2"/>
                </a:solidFill>
                <a:latin typeface="Times" charset="0"/>
              </a:defRPr>
            </a:lvl8pPr>
            <a:lvl9pPr marL="1828800" algn="ctr" rtl="0" eaLnBrk="1" fontAlgn="base" hangingPunct="1">
              <a:spcBef>
                <a:spcPct val="0"/>
              </a:spcBef>
              <a:spcAft>
                <a:spcPct val="0"/>
              </a:spcAft>
              <a:defRPr sz="4400">
                <a:solidFill>
                  <a:schemeClr val="tx2"/>
                </a:solidFill>
                <a:latin typeface="Times" charset="0"/>
              </a:defRPr>
            </a:lvl9pPr>
          </a:lstStyle>
          <a:p>
            <a:endParaRPr lang="en-US" kern="0" dirty="0"/>
          </a:p>
        </p:txBody>
      </p:sp>
      <p:sp>
        <p:nvSpPr>
          <p:cNvPr id="4" name="Title 3"/>
          <p:cNvSpPr>
            <a:spLocks noGrp="1"/>
          </p:cNvSpPr>
          <p:nvPr>
            <p:ph type="title"/>
          </p:nvPr>
        </p:nvSpPr>
        <p:spPr>
          <a:xfrm>
            <a:off x="-14288" y="-1587"/>
            <a:ext cx="9196388" cy="554038"/>
          </a:xfrm>
          <a:noFill/>
        </p:spPr>
        <p:txBody>
          <a:bodyPr/>
          <a:lstStyle/>
          <a:p>
            <a:r>
              <a:rPr lang="en-US" sz="3200" dirty="0" smtClean="0"/>
              <a:t>The Questions</a:t>
            </a:r>
            <a:endParaRPr lang="en-US" sz="3200" dirty="0"/>
          </a:p>
        </p:txBody>
      </p:sp>
      <p:pic>
        <p:nvPicPr>
          <p:cNvPr id="12" name="Picture 11" descr="co8_2008.pdf"/>
          <p:cNvPicPr>
            <a:picLocks noChangeAspect="1"/>
          </p:cNvPicPr>
          <p:nvPr/>
        </p:nvPicPr>
        <p:blipFill rotWithShape="1">
          <a:blip r:embed="rId3" cstate="screen">
            <a:extLst>
              <a:ext uri="{28A0092B-C50C-407E-A947-70E740481C1C}">
                <a14:useLocalDpi xmlns:a14="http://schemas.microsoft.com/office/drawing/2010/main"/>
              </a:ext>
            </a:extLst>
          </a:blip>
          <a:srcRect l="73002" t="18908" r="8417" b="64638"/>
          <a:stretch/>
        </p:blipFill>
        <p:spPr bwMode="auto">
          <a:xfrm>
            <a:off x="7882799" y="846072"/>
            <a:ext cx="1376894" cy="914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94864" y="599240"/>
            <a:ext cx="5358082" cy="2354491"/>
          </a:xfrm>
          <a:prstGeom prst="rect">
            <a:avLst/>
          </a:prstGeom>
          <a:noFill/>
        </p:spPr>
        <p:txBody>
          <a:bodyPr wrap="square" rtlCol="0">
            <a:spAutoFit/>
          </a:bodyPr>
          <a:lstStyle/>
          <a:p>
            <a:pPr marL="342900" indent="-342900">
              <a:lnSpc>
                <a:spcPct val="150000"/>
              </a:lnSpc>
              <a:buSzPct val="100000"/>
              <a:buFont typeface="Wingdings" charset="2"/>
              <a:buChar char="q"/>
            </a:pPr>
            <a:r>
              <a:rPr lang="en-US" sz="2000" dirty="0" smtClean="0">
                <a:latin typeface="Calibri Regular" charset="0"/>
                <a:ea typeface="Calibri Regular" charset="0"/>
                <a:cs typeface="Calibri Regular" charset="0"/>
              </a:rPr>
              <a:t>Ozone Pollution</a:t>
            </a:r>
          </a:p>
          <a:p>
            <a:pPr marL="573088" lvl="1" indent="-287338">
              <a:lnSpc>
                <a:spcPct val="150000"/>
              </a:lnSpc>
              <a:buSzPct val="100000"/>
              <a:buFont typeface="Wingdings" charset="2"/>
              <a:buChar char="q"/>
            </a:pPr>
            <a:r>
              <a:rPr lang="en-US" sz="1600" dirty="0" smtClean="0">
                <a:latin typeface="Calibri Regular" charset="0"/>
                <a:ea typeface="Calibri Regular" charset="0"/>
                <a:cs typeface="Calibri Regular" charset="0"/>
              </a:rPr>
              <a:t>What </a:t>
            </a:r>
            <a:r>
              <a:rPr lang="en-US" sz="1600" dirty="0">
                <a:latin typeface="Calibri Regular" charset="0"/>
                <a:ea typeface="Calibri Regular" charset="0"/>
                <a:cs typeface="Calibri Regular" charset="0"/>
              </a:rPr>
              <a:t>and </a:t>
            </a:r>
            <a:r>
              <a:rPr lang="en-US" sz="1400" dirty="0">
                <a:latin typeface="Calibri Regular" charset="0"/>
                <a:ea typeface="Calibri Regular" charset="0"/>
                <a:cs typeface="Calibri Regular" charset="0"/>
              </a:rPr>
              <a:t>where are the relevant </a:t>
            </a:r>
            <a:r>
              <a:rPr lang="en-US" sz="1400" dirty="0" smtClean="0">
                <a:latin typeface="Calibri Regular" charset="0"/>
                <a:ea typeface="Calibri Regular" charset="0"/>
                <a:cs typeface="Calibri Regular" charset="0"/>
              </a:rPr>
              <a:t>sources?</a:t>
            </a:r>
          </a:p>
          <a:p>
            <a:pPr marL="573088" lvl="1" indent="-287338">
              <a:lnSpc>
                <a:spcPct val="150000"/>
              </a:lnSpc>
              <a:buSzPct val="100000"/>
              <a:buFont typeface="Wingdings" charset="2"/>
              <a:buChar char="q"/>
            </a:pPr>
            <a:r>
              <a:rPr lang="en-US" sz="1400" dirty="0" smtClean="0">
                <a:latin typeface="Calibri Regular" charset="0"/>
                <a:ea typeface="Calibri Regular" charset="0"/>
                <a:cs typeface="Calibri Regular" charset="0"/>
              </a:rPr>
              <a:t>How </a:t>
            </a:r>
            <a:r>
              <a:rPr lang="en-US" sz="1400" dirty="0">
                <a:latin typeface="Calibri Regular" charset="0"/>
                <a:ea typeface="Calibri Regular" charset="0"/>
                <a:cs typeface="Calibri Regular" charset="0"/>
              </a:rPr>
              <a:t>do these </a:t>
            </a:r>
            <a:r>
              <a:rPr lang="en-US" sz="1400" dirty="0" smtClean="0">
                <a:latin typeface="Calibri Regular" charset="0"/>
                <a:ea typeface="Calibri Regular" charset="0"/>
                <a:cs typeface="Calibri Regular" charset="0"/>
              </a:rPr>
              <a:t>emissions get transported?</a:t>
            </a:r>
          </a:p>
          <a:p>
            <a:pPr marL="573088" lvl="1" indent="-287338">
              <a:lnSpc>
                <a:spcPct val="150000"/>
              </a:lnSpc>
              <a:buSzPct val="100000"/>
              <a:buFont typeface="Wingdings" charset="2"/>
              <a:buChar char="q"/>
            </a:pPr>
            <a:r>
              <a:rPr lang="en-US" sz="1400" dirty="0" smtClean="0">
                <a:latin typeface="Calibri Regular" charset="0"/>
                <a:ea typeface="Calibri Regular" charset="0"/>
                <a:cs typeface="Calibri Regular" charset="0"/>
              </a:rPr>
              <a:t>How do they get chemically processed?</a:t>
            </a:r>
            <a:endParaRPr lang="en-US" sz="1000" dirty="0">
              <a:latin typeface="Calibri Regular" charset="0"/>
              <a:ea typeface="Calibri Regular" charset="0"/>
              <a:cs typeface="Calibri Regular" charset="0"/>
            </a:endParaRPr>
          </a:p>
          <a:p>
            <a:pPr marL="573088" lvl="1" indent="-287338">
              <a:lnSpc>
                <a:spcPct val="150000"/>
              </a:lnSpc>
              <a:buSzPct val="100000"/>
              <a:buFont typeface="Wingdings" charset="2"/>
              <a:buChar char="q"/>
            </a:pPr>
            <a:r>
              <a:rPr lang="en-US" sz="1400" dirty="0" smtClean="0">
                <a:latin typeface="Calibri Regular" charset="0"/>
                <a:ea typeface="Calibri Regular" charset="0"/>
                <a:cs typeface="Calibri Regular" charset="0"/>
              </a:rPr>
              <a:t>How </a:t>
            </a:r>
            <a:r>
              <a:rPr lang="en-US" sz="1400" dirty="0">
                <a:latin typeface="Calibri Regular" charset="0"/>
                <a:ea typeface="Calibri Regular" charset="0"/>
                <a:cs typeface="Calibri Regular" charset="0"/>
              </a:rPr>
              <a:t>much pollution comes into </a:t>
            </a:r>
            <a:r>
              <a:rPr lang="en-US" sz="1400" dirty="0" smtClean="0">
                <a:latin typeface="Calibri Regular" charset="0"/>
                <a:ea typeface="Calibri Regular" charset="0"/>
                <a:cs typeface="Calibri Regular" charset="0"/>
              </a:rPr>
              <a:t>Colorado?</a:t>
            </a:r>
          </a:p>
          <a:p>
            <a:pPr marL="573088" lvl="1" indent="-287338">
              <a:lnSpc>
                <a:spcPct val="150000"/>
              </a:lnSpc>
              <a:buSzPct val="100000"/>
              <a:buFont typeface="Wingdings" charset="2"/>
              <a:buChar char="q"/>
            </a:pPr>
            <a:r>
              <a:rPr lang="en-US" sz="1400" dirty="0" smtClean="0">
                <a:latin typeface="Calibri Regular" charset="0"/>
                <a:ea typeface="Calibri Regular" charset="0"/>
                <a:cs typeface="Calibri Regular" charset="0"/>
              </a:rPr>
              <a:t>Which are the best ways to improve air quality</a:t>
            </a:r>
            <a:r>
              <a:rPr lang="en-US" dirty="0" smtClean="0">
                <a:latin typeface="Calibri Regular" charset="0"/>
                <a:ea typeface="Calibri Regular" charset="0"/>
                <a:cs typeface="Calibri Regular" charset="0"/>
              </a:rPr>
              <a:t>?</a:t>
            </a:r>
            <a:endParaRPr lang="en-US" dirty="0">
              <a:latin typeface="Calibri Regular" charset="0"/>
              <a:ea typeface="Calibri Regular" charset="0"/>
              <a:cs typeface="Calibri Regular" charset="0"/>
            </a:endParaRPr>
          </a:p>
        </p:txBody>
      </p:sp>
      <p:sp>
        <p:nvSpPr>
          <p:cNvPr id="10" name="TextBox 9"/>
          <p:cNvSpPr txBox="1"/>
          <p:nvPr/>
        </p:nvSpPr>
        <p:spPr>
          <a:xfrm>
            <a:off x="657584" y="2840986"/>
            <a:ext cx="5358082" cy="877163"/>
          </a:xfrm>
          <a:prstGeom prst="rect">
            <a:avLst/>
          </a:prstGeom>
          <a:noFill/>
        </p:spPr>
        <p:txBody>
          <a:bodyPr wrap="square" rtlCol="0">
            <a:spAutoFit/>
          </a:bodyPr>
          <a:lstStyle/>
          <a:p>
            <a:pPr marL="342900" indent="-342900">
              <a:lnSpc>
                <a:spcPct val="150000"/>
              </a:lnSpc>
              <a:buSzPct val="100000"/>
              <a:buFont typeface="Wingdings" charset="2"/>
              <a:buChar char="q"/>
            </a:pPr>
            <a:r>
              <a:rPr lang="en-US" sz="2000" dirty="0" smtClean="0">
                <a:latin typeface="Calibri Regular" charset="0"/>
                <a:ea typeface="Calibri Regular" charset="0"/>
                <a:cs typeface="Calibri Regular" charset="0"/>
              </a:rPr>
              <a:t>Methane</a:t>
            </a:r>
          </a:p>
          <a:p>
            <a:pPr marL="573088" lvl="1" indent="-287338">
              <a:lnSpc>
                <a:spcPct val="150000"/>
              </a:lnSpc>
              <a:buSzPct val="100000"/>
              <a:buFont typeface="Wingdings" charset="2"/>
              <a:buChar char="q"/>
            </a:pPr>
            <a:r>
              <a:rPr lang="en-US" sz="1400" dirty="0" smtClean="0">
                <a:latin typeface="Calibri Regular" charset="0"/>
                <a:ea typeface="Calibri Regular" charset="0"/>
                <a:cs typeface="Calibri Regular" charset="0"/>
              </a:rPr>
              <a:t>How much is emitted? Cows versus oil and gas?</a:t>
            </a:r>
          </a:p>
        </p:txBody>
      </p:sp>
      <p:sp>
        <p:nvSpPr>
          <p:cNvPr id="11" name="TextBox 10"/>
          <p:cNvSpPr txBox="1"/>
          <p:nvPr/>
        </p:nvSpPr>
        <p:spPr>
          <a:xfrm>
            <a:off x="1210176" y="3604386"/>
            <a:ext cx="7637717" cy="877163"/>
          </a:xfrm>
          <a:prstGeom prst="rect">
            <a:avLst/>
          </a:prstGeom>
          <a:noFill/>
        </p:spPr>
        <p:txBody>
          <a:bodyPr wrap="square" rtlCol="0">
            <a:spAutoFit/>
          </a:bodyPr>
          <a:lstStyle/>
          <a:p>
            <a:pPr marL="342900" indent="-342900">
              <a:lnSpc>
                <a:spcPct val="150000"/>
              </a:lnSpc>
              <a:buSzPct val="100000"/>
              <a:buFont typeface="Wingdings" charset="2"/>
              <a:buChar char="q"/>
            </a:pPr>
            <a:r>
              <a:rPr lang="en-US" sz="2000" dirty="0" smtClean="0">
                <a:latin typeface="Calibri Regular" charset="0"/>
                <a:ea typeface="Calibri Regular" charset="0"/>
                <a:cs typeface="Calibri Regular" charset="0"/>
              </a:rPr>
              <a:t>Air Toxics</a:t>
            </a:r>
          </a:p>
          <a:p>
            <a:pPr marL="573088" lvl="1" indent="-287338">
              <a:lnSpc>
                <a:spcPct val="150000"/>
              </a:lnSpc>
              <a:buSzPct val="100000"/>
              <a:buFont typeface="Wingdings" charset="2"/>
              <a:buChar char="q"/>
            </a:pPr>
            <a:r>
              <a:rPr lang="en-US" sz="1400" dirty="0" smtClean="0">
                <a:latin typeface="Calibri Regular" charset="0"/>
                <a:ea typeface="Calibri Regular" charset="0"/>
                <a:cs typeface="Calibri Regular" charset="0"/>
              </a:rPr>
              <a:t>What are the concentrations of air toxics and which are the major sources?</a:t>
            </a:r>
          </a:p>
        </p:txBody>
      </p:sp>
      <p:sp>
        <p:nvSpPr>
          <p:cNvPr id="13" name="TextBox 12"/>
          <p:cNvSpPr txBox="1"/>
          <p:nvPr/>
        </p:nvSpPr>
        <p:spPr>
          <a:xfrm>
            <a:off x="1787305" y="4390482"/>
            <a:ext cx="7356695" cy="877163"/>
          </a:xfrm>
          <a:prstGeom prst="rect">
            <a:avLst/>
          </a:prstGeom>
          <a:noFill/>
        </p:spPr>
        <p:txBody>
          <a:bodyPr wrap="square" rtlCol="0">
            <a:spAutoFit/>
          </a:bodyPr>
          <a:lstStyle/>
          <a:p>
            <a:pPr marL="342900" indent="-342900">
              <a:lnSpc>
                <a:spcPct val="150000"/>
              </a:lnSpc>
              <a:buSzPct val="100000"/>
              <a:buFont typeface="Wingdings" charset="2"/>
              <a:buChar char="q"/>
            </a:pPr>
            <a:r>
              <a:rPr lang="en-US" sz="2000" dirty="0" smtClean="0">
                <a:latin typeface="Calibri Regular" charset="0"/>
                <a:ea typeface="Calibri Regular" charset="0"/>
                <a:cs typeface="Calibri Regular" charset="0"/>
              </a:rPr>
              <a:t>Nitrogen Deposition</a:t>
            </a:r>
          </a:p>
          <a:p>
            <a:pPr marL="573088" lvl="1" indent="-287338">
              <a:lnSpc>
                <a:spcPct val="150000"/>
              </a:lnSpc>
              <a:buSzPct val="100000"/>
              <a:buFont typeface="Wingdings" charset="2"/>
              <a:buChar char="q"/>
            </a:pPr>
            <a:r>
              <a:rPr lang="en-US" sz="1400" dirty="0" smtClean="0">
                <a:latin typeface="Calibri Regular" charset="0"/>
                <a:ea typeface="Calibri Regular" charset="0"/>
                <a:cs typeface="Calibri Regular" charset="0"/>
              </a:rPr>
              <a:t>What </a:t>
            </a:r>
            <a:r>
              <a:rPr lang="en-US" sz="1400" dirty="0">
                <a:latin typeface="Calibri Regular" charset="0"/>
                <a:ea typeface="Calibri Regular" charset="0"/>
                <a:cs typeface="Calibri Regular" charset="0"/>
              </a:rPr>
              <a:t>and where are the relevant </a:t>
            </a:r>
            <a:r>
              <a:rPr lang="en-US" sz="1400" dirty="0" smtClean="0">
                <a:latin typeface="Calibri Regular" charset="0"/>
                <a:ea typeface="Calibri Regular" charset="0"/>
                <a:cs typeface="Calibri Regular" charset="0"/>
              </a:rPr>
              <a:t>sources and how much gets deposited in remote areas?</a:t>
            </a:r>
          </a:p>
        </p:txBody>
      </p:sp>
      <p:sp>
        <p:nvSpPr>
          <p:cNvPr id="14" name="TextBox 13"/>
          <p:cNvSpPr txBox="1"/>
          <p:nvPr/>
        </p:nvSpPr>
        <p:spPr>
          <a:xfrm>
            <a:off x="2345430" y="5195477"/>
            <a:ext cx="7243244" cy="923330"/>
          </a:xfrm>
          <a:prstGeom prst="rect">
            <a:avLst/>
          </a:prstGeom>
          <a:noFill/>
        </p:spPr>
        <p:txBody>
          <a:bodyPr wrap="square" rtlCol="0">
            <a:spAutoFit/>
          </a:bodyPr>
          <a:lstStyle/>
          <a:p>
            <a:pPr marL="342900" indent="-342900">
              <a:lnSpc>
                <a:spcPct val="150000"/>
              </a:lnSpc>
              <a:buSzPct val="100000"/>
              <a:buFont typeface="Wingdings" charset="2"/>
              <a:buChar char="q"/>
            </a:pPr>
            <a:r>
              <a:rPr lang="en-US" sz="2000" dirty="0" smtClean="0">
                <a:latin typeface="Calibri Regular" charset="0"/>
                <a:ea typeface="Calibri Regular" charset="0"/>
                <a:cs typeface="Calibri Regular" charset="0"/>
              </a:rPr>
              <a:t>Meteorology and Transport</a:t>
            </a:r>
          </a:p>
          <a:p>
            <a:pPr marL="573088" lvl="1" indent="-287338">
              <a:lnSpc>
                <a:spcPct val="150000"/>
              </a:lnSpc>
              <a:buSzPct val="100000"/>
              <a:buFont typeface="Wingdings" charset="2"/>
              <a:buChar char="q"/>
            </a:pPr>
            <a:r>
              <a:rPr lang="en-US" sz="1600" dirty="0" smtClean="0">
                <a:latin typeface="Calibri Regular" charset="0"/>
                <a:ea typeface="Calibri Regular" charset="0"/>
                <a:cs typeface="Calibri Regular" charset="0"/>
              </a:rPr>
              <a:t>How well can our models represent the physical processes in NFRMA?</a:t>
            </a:r>
            <a:endParaRPr lang="en-US" dirty="0">
              <a:latin typeface="Calibri Regular" charset="0"/>
              <a:ea typeface="Calibri Regular" charset="0"/>
              <a:cs typeface="Calibri Regular" charset="0"/>
            </a:endParaRPr>
          </a:p>
        </p:txBody>
      </p:sp>
      <p:sp>
        <p:nvSpPr>
          <p:cNvPr id="2" name="TextBox 1"/>
          <p:cNvSpPr txBox="1"/>
          <p:nvPr/>
        </p:nvSpPr>
        <p:spPr>
          <a:xfrm>
            <a:off x="7713960" y="6309205"/>
            <a:ext cx="184731" cy="369332"/>
          </a:xfrm>
          <a:prstGeom prst="rect">
            <a:avLst/>
          </a:prstGeom>
          <a:noFill/>
        </p:spPr>
        <p:txBody>
          <a:bodyPr wrap="none" rtlCol="0">
            <a:spAutoFit/>
          </a:bodyPr>
          <a:lstStyle/>
          <a:p>
            <a:endParaRPr lang="en-US" dirty="0"/>
          </a:p>
        </p:txBody>
      </p:sp>
      <p:sp>
        <p:nvSpPr>
          <p:cNvPr id="15" name="TextBox 14"/>
          <p:cNvSpPr txBox="1"/>
          <p:nvPr/>
        </p:nvSpPr>
        <p:spPr>
          <a:xfrm rot="462957">
            <a:off x="2964824" y="6377055"/>
            <a:ext cx="3873900" cy="400110"/>
          </a:xfrm>
          <a:prstGeom prst="rect">
            <a:avLst/>
          </a:prstGeom>
          <a:noFill/>
        </p:spPr>
        <p:txBody>
          <a:bodyPr wrap="square" rtlCol="0">
            <a:spAutoFit/>
          </a:bodyPr>
          <a:lstStyle/>
          <a:p>
            <a:pPr marL="342900" indent="-342900">
              <a:buSzPct val="100000"/>
              <a:buFont typeface="Wingdings" charset="2"/>
              <a:buChar char="q"/>
            </a:pPr>
            <a:r>
              <a:rPr lang="en-US" sz="2000" dirty="0" smtClean="0">
                <a:latin typeface="Calibri Regular" charset="0"/>
                <a:ea typeface="Calibri Regular" charset="0"/>
                <a:cs typeface="Calibri Regular" charset="0"/>
              </a:rPr>
              <a:t>❑ ❑</a:t>
            </a:r>
            <a:r>
              <a:rPr lang="en-US" sz="2000" dirty="0">
                <a:latin typeface="Calibri Regular" charset="0"/>
                <a:ea typeface="Calibri Regular" charset="0"/>
                <a:cs typeface="Calibri Regular" charset="0"/>
              </a:rPr>
              <a:t> </a:t>
            </a:r>
            <a:r>
              <a:rPr lang="en-US" sz="2000" dirty="0" smtClean="0">
                <a:latin typeface="Calibri Regular" charset="0"/>
                <a:ea typeface="Calibri Regular" charset="0"/>
                <a:cs typeface="Calibri Regular" charset="0"/>
              </a:rPr>
              <a:t>❑</a:t>
            </a:r>
            <a:r>
              <a:rPr lang="en-US" sz="2000" dirty="0">
                <a:latin typeface="Calibri Regular" charset="0"/>
                <a:ea typeface="Calibri Regular" charset="0"/>
                <a:cs typeface="Calibri Regular" charset="0"/>
              </a:rPr>
              <a:t> </a:t>
            </a:r>
            <a:r>
              <a:rPr lang="en-US" sz="2000" dirty="0" smtClean="0">
                <a:latin typeface="Calibri Regular" charset="0"/>
                <a:ea typeface="Calibri Regular" charset="0"/>
                <a:cs typeface="Calibri Regular" charset="0"/>
              </a:rPr>
              <a:t>❑</a:t>
            </a:r>
            <a:r>
              <a:rPr lang="en-US" sz="2000" dirty="0">
                <a:latin typeface="Calibri Regular" charset="0"/>
                <a:ea typeface="Calibri Regular" charset="0"/>
                <a:cs typeface="Calibri Regular" charset="0"/>
              </a:rPr>
              <a:t> </a:t>
            </a:r>
            <a:r>
              <a:rPr lang="en-US" sz="2000" dirty="0" smtClean="0">
                <a:latin typeface="Calibri Regular" charset="0"/>
                <a:ea typeface="Calibri Regular" charset="0"/>
                <a:cs typeface="Calibri Regular" charset="0"/>
              </a:rPr>
              <a:t>❑</a:t>
            </a:r>
            <a:r>
              <a:rPr lang="en-US" sz="2000" dirty="0">
                <a:latin typeface="Calibri Regular" charset="0"/>
                <a:ea typeface="Calibri Regular" charset="0"/>
                <a:cs typeface="Calibri Regular" charset="0"/>
              </a:rPr>
              <a:t> </a:t>
            </a:r>
            <a:r>
              <a:rPr lang="en-US" sz="2000" dirty="0" smtClean="0">
                <a:latin typeface="Calibri Regular" charset="0"/>
                <a:ea typeface="Calibri Regular" charset="0"/>
                <a:cs typeface="Calibri Regular" charset="0"/>
              </a:rPr>
              <a:t>❑</a:t>
            </a:r>
            <a:r>
              <a:rPr lang="en-US" sz="2000" dirty="0">
                <a:latin typeface="Calibri Regular" charset="0"/>
                <a:ea typeface="Calibri Regular" charset="0"/>
                <a:cs typeface="Calibri Regular" charset="0"/>
              </a:rPr>
              <a:t> </a:t>
            </a:r>
            <a:r>
              <a:rPr lang="en-US" sz="2000" dirty="0" smtClean="0">
                <a:latin typeface="Calibri Regular" charset="0"/>
                <a:ea typeface="Calibri Regular" charset="0"/>
                <a:cs typeface="Calibri Regular" charset="0"/>
              </a:rPr>
              <a:t>❑</a:t>
            </a:r>
            <a:r>
              <a:rPr lang="en-US" sz="2000" dirty="0">
                <a:latin typeface="Calibri Regular" charset="0"/>
                <a:ea typeface="Calibri Regular" charset="0"/>
                <a:cs typeface="Calibri Regular" charset="0"/>
              </a:rPr>
              <a:t> </a:t>
            </a:r>
            <a:r>
              <a:rPr lang="en-US" sz="2000" dirty="0" smtClean="0">
                <a:latin typeface="Calibri Regular" charset="0"/>
                <a:ea typeface="Calibri Regular" charset="0"/>
                <a:cs typeface="Calibri Regular" charset="0"/>
              </a:rPr>
              <a:t>❑ </a:t>
            </a:r>
            <a:r>
              <a:rPr lang="mr-IN" sz="2000" dirty="0" smtClean="0">
                <a:latin typeface="Calibri Regular" charset="0"/>
                <a:ea typeface="Calibri Regular" charset="0"/>
                <a:cs typeface="Calibri Regular" charset="0"/>
              </a:rPr>
              <a:t>…</a:t>
            </a:r>
            <a:r>
              <a:rPr lang="en-US" sz="2000" dirty="0" smtClean="0">
                <a:latin typeface="Calibri Regular" charset="0"/>
                <a:ea typeface="Calibri Regular" charset="0"/>
                <a:cs typeface="Calibri Regular" charset="0"/>
              </a:rPr>
              <a:t>..</a:t>
            </a:r>
          </a:p>
        </p:txBody>
      </p:sp>
    </p:spTree>
    <p:extLst>
      <p:ext uri="{BB962C8B-B14F-4D97-AF65-F5344CB8AC3E}">
        <p14:creationId xmlns:p14="http://schemas.microsoft.com/office/powerpoint/2010/main" val="6762726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flipH="1">
            <a:off x="149" y="6433810"/>
            <a:ext cx="8536898" cy="461665"/>
          </a:xfrm>
          <a:prstGeom prst="rect">
            <a:avLst/>
          </a:prstGeom>
          <a:noFill/>
        </p:spPr>
        <p:txBody>
          <a:bodyPr wrap="square" rtlCol="0">
            <a:spAutoFit/>
          </a:bodyPr>
          <a:lstStyle/>
          <a:p>
            <a:r>
              <a:rPr lang="en-US" sz="1200" dirty="0" smtClean="0"/>
              <a:t>Source: Colorado SIP, </a:t>
            </a:r>
            <a:r>
              <a:rPr lang="en-US" sz="1200" dirty="0"/>
              <a:t>released December </a:t>
            </a:r>
            <a:r>
              <a:rPr lang="en-US" sz="1200" dirty="0" smtClean="0"/>
              <a:t>2016; Correction Method (Reddy and Pfister, 2016) </a:t>
            </a:r>
          </a:p>
          <a:p>
            <a:r>
              <a:rPr lang="en-US" sz="1200" dirty="0" smtClean="0"/>
              <a:t>http</a:t>
            </a:r>
            <a:r>
              <a:rPr lang="en-US" sz="1200" dirty="0"/>
              <a:t>://</a:t>
            </a:r>
            <a:r>
              <a:rPr lang="en-US" sz="1200" dirty="0" err="1"/>
              <a:t>raqc.org</a:t>
            </a:r>
            <a:r>
              <a:rPr lang="en-US" sz="1200" dirty="0"/>
              <a:t>/technical-support-documents-for-the-moderate-area-2008-8-hour-ozone-standard-state-implementation-plan/</a:t>
            </a:r>
          </a:p>
        </p:txBody>
      </p:sp>
      <p:sp>
        <p:nvSpPr>
          <p:cNvPr id="11" name="Title 1"/>
          <p:cNvSpPr>
            <a:spLocks noGrp="1"/>
          </p:cNvSpPr>
          <p:nvPr>
            <p:ph type="title"/>
          </p:nvPr>
        </p:nvSpPr>
        <p:spPr>
          <a:xfrm>
            <a:off x="0" y="0"/>
            <a:ext cx="9143999" cy="614363"/>
          </a:xfrm>
        </p:spPr>
        <p:txBody>
          <a:bodyPr/>
          <a:lstStyle/>
          <a:p>
            <a:r>
              <a:rPr lang="en-US" sz="3200" dirty="0" smtClean="0"/>
              <a:t>Ozone in 2014</a:t>
            </a:r>
            <a:endParaRPr lang="en-US" sz="3200" dirty="0"/>
          </a:p>
        </p:txBody>
      </p:sp>
      <p:pic>
        <p:nvPicPr>
          <p:cNvPr id="2" name="Picture 1"/>
          <p:cNvPicPr>
            <a:picLocks noChangeAspect="1"/>
          </p:cNvPicPr>
          <p:nvPr/>
        </p:nvPicPr>
        <p:blipFill>
          <a:blip r:embed="rId3"/>
          <a:stretch>
            <a:fillRect/>
          </a:stretch>
        </p:blipFill>
        <p:spPr>
          <a:xfrm>
            <a:off x="310876" y="2015326"/>
            <a:ext cx="2828652" cy="3017520"/>
          </a:xfrm>
          <a:prstGeom prst="rect">
            <a:avLst/>
          </a:prstGeom>
        </p:spPr>
      </p:pic>
      <p:pic>
        <p:nvPicPr>
          <p:cNvPr id="9" name="Picture 8"/>
          <p:cNvPicPr>
            <a:picLocks noChangeAspect="1"/>
          </p:cNvPicPr>
          <p:nvPr/>
        </p:nvPicPr>
        <p:blipFill>
          <a:blip r:embed="rId4"/>
          <a:stretch>
            <a:fillRect/>
          </a:stretch>
        </p:blipFill>
        <p:spPr>
          <a:xfrm>
            <a:off x="3216501" y="2016492"/>
            <a:ext cx="2828652" cy="3017520"/>
          </a:xfrm>
          <a:prstGeom prst="rect">
            <a:avLst/>
          </a:prstGeom>
        </p:spPr>
      </p:pic>
      <p:pic>
        <p:nvPicPr>
          <p:cNvPr id="10" name="Picture 9"/>
          <p:cNvPicPr>
            <a:picLocks noChangeAspect="1"/>
          </p:cNvPicPr>
          <p:nvPr/>
        </p:nvPicPr>
        <p:blipFill>
          <a:blip r:embed="rId5"/>
          <a:stretch>
            <a:fillRect/>
          </a:stretch>
        </p:blipFill>
        <p:spPr>
          <a:xfrm>
            <a:off x="6205674" y="2014161"/>
            <a:ext cx="2828652" cy="3017520"/>
          </a:xfrm>
          <a:prstGeom prst="rect">
            <a:avLst/>
          </a:prstGeom>
        </p:spPr>
      </p:pic>
      <p:sp>
        <p:nvSpPr>
          <p:cNvPr id="15" name="Rectangle 14"/>
          <p:cNvSpPr/>
          <p:nvPr/>
        </p:nvSpPr>
        <p:spPr>
          <a:xfrm>
            <a:off x="1011069" y="5270353"/>
            <a:ext cx="7323064" cy="646331"/>
          </a:xfrm>
          <a:prstGeom prst="rect">
            <a:avLst/>
          </a:prstGeom>
        </p:spPr>
        <p:txBody>
          <a:bodyPr wrap="square">
            <a:spAutoFit/>
          </a:bodyPr>
          <a:lstStyle/>
          <a:p>
            <a:pPr algn="ctr"/>
            <a:r>
              <a:rPr lang="en-US" dirty="0">
                <a:ea typeface="Calibri" charset="0"/>
                <a:cs typeface="Calibri" charset="0"/>
              </a:rPr>
              <a:t>Linear regression with confidence limits of </a:t>
            </a:r>
            <a:r>
              <a:rPr lang="en-US" dirty="0" smtClean="0">
                <a:ea typeface="Calibri" charset="0"/>
                <a:cs typeface="Calibri" charset="0"/>
              </a:rPr>
              <a:t>annual </a:t>
            </a:r>
            <a:r>
              <a:rPr lang="en-US" dirty="0">
                <a:ea typeface="Calibri" charset="0"/>
                <a:cs typeface="Calibri" charset="0"/>
              </a:rPr>
              <a:t>fourth maximum ozone versus mean June through August 500 </a:t>
            </a:r>
            <a:r>
              <a:rPr lang="en-US" dirty="0" err="1">
                <a:ea typeface="Calibri" charset="0"/>
                <a:cs typeface="Calibri" charset="0"/>
              </a:rPr>
              <a:t>mb</a:t>
            </a:r>
            <a:r>
              <a:rPr lang="en-US" dirty="0">
                <a:ea typeface="Calibri" charset="0"/>
                <a:cs typeface="Calibri" charset="0"/>
              </a:rPr>
              <a:t> </a:t>
            </a:r>
            <a:r>
              <a:rPr lang="en-US" dirty="0" smtClean="0">
                <a:ea typeface="Calibri" charset="0"/>
                <a:cs typeface="Calibri" charset="0"/>
              </a:rPr>
              <a:t>heights</a:t>
            </a:r>
            <a:r>
              <a:rPr lang="en-US" dirty="0">
                <a:ea typeface="Calibri" charset="0"/>
                <a:cs typeface="Calibri" charset="0"/>
              </a:rPr>
              <a:t> </a:t>
            </a:r>
            <a:endParaRPr lang="en-US" dirty="0">
              <a:effectLst/>
              <a:ea typeface="Calibri" charset="0"/>
              <a:cs typeface="Calibri" charset="0"/>
            </a:endParaRPr>
          </a:p>
        </p:txBody>
      </p:sp>
      <p:sp>
        <p:nvSpPr>
          <p:cNvPr id="17" name="Donut 16"/>
          <p:cNvSpPr/>
          <p:nvPr/>
        </p:nvSpPr>
        <p:spPr>
          <a:xfrm>
            <a:off x="1288131" y="3601201"/>
            <a:ext cx="476376" cy="406443"/>
          </a:xfrm>
          <a:prstGeom prst="donut">
            <a:avLst>
              <a:gd name="adj" fmla="val 16175"/>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Donut 18"/>
          <p:cNvSpPr/>
          <p:nvPr/>
        </p:nvSpPr>
        <p:spPr>
          <a:xfrm>
            <a:off x="4196225" y="3397979"/>
            <a:ext cx="476376" cy="406443"/>
          </a:xfrm>
          <a:prstGeom prst="donut">
            <a:avLst>
              <a:gd name="adj" fmla="val 16175"/>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Donut 19"/>
          <p:cNvSpPr/>
          <p:nvPr/>
        </p:nvSpPr>
        <p:spPr>
          <a:xfrm>
            <a:off x="7179344" y="3565481"/>
            <a:ext cx="476376" cy="406443"/>
          </a:xfrm>
          <a:prstGeom prst="donut">
            <a:avLst>
              <a:gd name="adj" fmla="val 16175"/>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135731" y="850704"/>
            <a:ext cx="5172075" cy="369332"/>
          </a:xfrm>
          <a:prstGeom prst="rect">
            <a:avLst/>
          </a:prstGeom>
          <a:noFill/>
        </p:spPr>
        <p:txBody>
          <a:bodyPr wrap="square" rtlCol="0">
            <a:spAutoFit/>
          </a:bodyPr>
          <a:lstStyle/>
          <a:p>
            <a:endParaRPr lang="en-US" b="1" dirty="0"/>
          </a:p>
        </p:txBody>
      </p:sp>
      <p:sp>
        <p:nvSpPr>
          <p:cNvPr id="12" name="TextBox 11"/>
          <p:cNvSpPr txBox="1"/>
          <p:nvPr/>
        </p:nvSpPr>
        <p:spPr>
          <a:xfrm>
            <a:off x="0" y="989203"/>
            <a:ext cx="9050511" cy="461665"/>
          </a:xfrm>
          <a:prstGeom prst="rect">
            <a:avLst/>
          </a:prstGeom>
          <a:noFill/>
        </p:spPr>
        <p:txBody>
          <a:bodyPr wrap="square" rtlCol="0">
            <a:spAutoFit/>
          </a:bodyPr>
          <a:lstStyle/>
          <a:p>
            <a:pPr algn="ctr"/>
            <a:r>
              <a:rPr lang="en-US" sz="2400" b="1" dirty="0"/>
              <a:t>2014 was not a super-high ozone year </a:t>
            </a:r>
            <a:r>
              <a:rPr lang="mr-IN" sz="2400" b="1" dirty="0"/>
              <a:t>……</a:t>
            </a:r>
            <a:endParaRPr lang="en-US" sz="2400" b="1" dirty="0"/>
          </a:p>
        </p:txBody>
      </p:sp>
    </p:spTree>
    <p:extLst>
      <p:ext uri="{BB962C8B-B14F-4D97-AF65-F5344CB8AC3E}">
        <p14:creationId xmlns:p14="http://schemas.microsoft.com/office/powerpoint/2010/main" val="18064246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a:ext>
            </a:extLst>
          </a:blip>
          <a:srcRect l="4462" b="6023"/>
          <a:stretch/>
        </p:blipFill>
        <p:spPr>
          <a:xfrm>
            <a:off x="4661671" y="2915080"/>
            <a:ext cx="4388840" cy="2733277"/>
          </a:xfrm>
          <a:prstGeom prst="rect">
            <a:avLst/>
          </a:prstGeom>
          <a:ln w="12700">
            <a:solidFill>
              <a:schemeClr val="accent1"/>
            </a:solidFill>
          </a:ln>
        </p:spPr>
      </p:pic>
      <p:sp>
        <p:nvSpPr>
          <p:cNvPr id="2" name="Title 1"/>
          <p:cNvSpPr>
            <a:spLocks noGrp="1"/>
          </p:cNvSpPr>
          <p:nvPr>
            <p:ph type="title"/>
          </p:nvPr>
        </p:nvSpPr>
        <p:spPr/>
        <p:txBody>
          <a:bodyPr/>
          <a:lstStyle/>
          <a:p>
            <a:r>
              <a:rPr lang="en-US" dirty="0" smtClean="0"/>
              <a:t>22 July 2014 </a:t>
            </a:r>
            <a:endParaRPr lang="en-US" dirty="0"/>
          </a:p>
        </p:txBody>
      </p:sp>
      <p:sp>
        <p:nvSpPr>
          <p:cNvPr id="3" name="TextBox 2"/>
          <p:cNvSpPr txBox="1"/>
          <p:nvPr/>
        </p:nvSpPr>
        <p:spPr>
          <a:xfrm>
            <a:off x="0" y="996149"/>
            <a:ext cx="9050511" cy="461665"/>
          </a:xfrm>
          <a:prstGeom prst="rect">
            <a:avLst/>
          </a:prstGeom>
          <a:noFill/>
        </p:spPr>
        <p:txBody>
          <a:bodyPr wrap="square" rtlCol="0">
            <a:spAutoFit/>
          </a:bodyPr>
          <a:lstStyle/>
          <a:p>
            <a:pPr algn="ctr"/>
            <a:r>
              <a:rPr lang="mr-IN" sz="2400" b="1" dirty="0" smtClean="0"/>
              <a:t>…</a:t>
            </a:r>
            <a:r>
              <a:rPr lang="en-US" sz="2400" b="1" dirty="0" smtClean="0"/>
              <a:t> but we had some pretty ”good” days.</a:t>
            </a:r>
            <a:endParaRPr lang="en-US" sz="2400" b="1" dirty="0"/>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1587" y="2087388"/>
            <a:ext cx="4938184" cy="4678279"/>
          </a:xfrm>
          <a:prstGeom prst="rect">
            <a:avLst/>
          </a:prstGeom>
        </p:spPr>
      </p:pic>
      <p:sp>
        <p:nvSpPr>
          <p:cNvPr id="5" name="TextBox 4"/>
          <p:cNvSpPr txBox="1"/>
          <p:nvPr/>
        </p:nvSpPr>
        <p:spPr>
          <a:xfrm flipH="1">
            <a:off x="367706" y="5701892"/>
            <a:ext cx="2112818" cy="215444"/>
          </a:xfrm>
          <a:prstGeom prst="rect">
            <a:avLst/>
          </a:prstGeom>
          <a:solidFill>
            <a:schemeClr val="bg1"/>
          </a:solidFill>
        </p:spPr>
        <p:txBody>
          <a:bodyPr wrap="square" lIns="0" tIns="0" rIns="0" bIns="0" rtlCol="0">
            <a:spAutoFit/>
          </a:bodyPr>
          <a:lstStyle/>
          <a:p>
            <a:r>
              <a:rPr lang="en-US" sz="1400" smtClean="0"/>
              <a:t>Surface Ozone (ppb)</a:t>
            </a:r>
            <a:endParaRPr lang="en-US" sz="1400" dirty="0"/>
          </a:p>
        </p:txBody>
      </p:sp>
      <p:sp>
        <p:nvSpPr>
          <p:cNvPr id="6" name="TextBox 5"/>
          <p:cNvSpPr txBox="1"/>
          <p:nvPr/>
        </p:nvSpPr>
        <p:spPr>
          <a:xfrm>
            <a:off x="268132" y="6298968"/>
            <a:ext cx="4042611" cy="369332"/>
          </a:xfrm>
          <a:prstGeom prst="rect">
            <a:avLst/>
          </a:prstGeom>
          <a:solidFill>
            <a:schemeClr val="accent1">
              <a:lumMod val="20000"/>
              <a:lumOff val="80000"/>
            </a:schemeClr>
          </a:solidFill>
        </p:spPr>
        <p:txBody>
          <a:bodyPr wrap="square" rtlCol="0">
            <a:spAutoFit/>
          </a:bodyPr>
          <a:lstStyle/>
          <a:p>
            <a:pPr algn="ctr"/>
            <a:r>
              <a:rPr lang="en-US" smtClean="0"/>
              <a:t>22 July 2014      6-24 LT</a:t>
            </a:r>
            <a:endParaRPr lang="en-US"/>
          </a:p>
        </p:txBody>
      </p:sp>
      <p:sp>
        <p:nvSpPr>
          <p:cNvPr id="7" name="TextBox 6"/>
          <p:cNvSpPr txBox="1"/>
          <p:nvPr/>
        </p:nvSpPr>
        <p:spPr>
          <a:xfrm>
            <a:off x="-381586" y="2091865"/>
            <a:ext cx="1253784" cy="184666"/>
          </a:xfrm>
          <a:prstGeom prst="rect">
            <a:avLst/>
          </a:prstGeom>
          <a:solidFill>
            <a:schemeClr val="bg1"/>
          </a:solidFill>
        </p:spPr>
        <p:txBody>
          <a:bodyPr wrap="square" tIns="0" bIns="0" rtlCol="0">
            <a:spAutoFit/>
          </a:bodyPr>
          <a:lstStyle/>
          <a:p>
            <a:pPr algn="r"/>
            <a:r>
              <a:rPr lang="en-US" sz="1200" dirty="0" smtClean="0"/>
              <a:t>UTC: </a:t>
            </a:r>
            <a:endParaRPr lang="en-US" sz="1200" dirty="0"/>
          </a:p>
        </p:txBody>
      </p:sp>
      <p:sp>
        <p:nvSpPr>
          <p:cNvPr id="8" name="TextBox 7"/>
          <p:cNvSpPr txBox="1"/>
          <p:nvPr/>
        </p:nvSpPr>
        <p:spPr>
          <a:xfrm>
            <a:off x="2236763" y="2097235"/>
            <a:ext cx="2319834" cy="184666"/>
          </a:xfrm>
          <a:prstGeom prst="rect">
            <a:avLst/>
          </a:prstGeom>
          <a:solidFill>
            <a:schemeClr val="bg1"/>
          </a:solidFill>
        </p:spPr>
        <p:txBody>
          <a:bodyPr wrap="square" tIns="0" bIns="0" rtlCol="0">
            <a:spAutoFit/>
          </a:bodyPr>
          <a:lstStyle/>
          <a:p>
            <a:pPr algn="r"/>
            <a:endParaRPr lang="en-US" sz="1200" dirty="0"/>
          </a:p>
        </p:txBody>
      </p:sp>
      <p:cxnSp>
        <p:nvCxnSpPr>
          <p:cNvPr id="14" name="Straight Connector 13"/>
          <p:cNvCxnSpPr/>
          <p:nvPr/>
        </p:nvCxnSpPr>
        <p:spPr>
          <a:xfrm flipV="1">
            <a:off x="5151460" y="3485720"/>
            <a:ext cx="3834411" cy="7352"/>
          </a:xfrm>
          <a:prstGeom prst="line">
            <a:avLst/>
          </a:prstGeom>
          <a:ln w="9525">
            <a:solidFill>
              <a:srgbClr val="C000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90452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19760"/>
          </a:xfrm>
        </p:spPr>
        <p:txBody>
          <a:bodyPr/>
          <a:lstStyle/>
          <a:p>
            <a:r>
              <a:rPr lang="en-US" dirty="0" smtClean="0"/>
              <a:t>Science Topics</a:t>
            </a:r>
            <a:endParaRPr lang="en-US" dirty="0"/>
          </a:p>
        </p:txBody>
      </p:sp>
      <p:sp>
        <p:nvSpPr>
          <p:cNvPr id="3" name="TextBox 2"/>
          <p:cNvSpPr txBox="1"/>
          <p:nvPr/>
        </p:nvSpPr>
        <p:spPr>
          <a:xfrm>
            <a:off x="535395" y="817719"/>
            <a:ext cx="8037105" cy="5632311"/>
          </a:xfrm>
          <a:prstGeom prst="rect">
            <a:avLst/>
          </a:prstGeom>
          <a:noFill/>
        </p:spPr>
        <p:txBody>
          <a:bodyPr wrap="square" rtlCol="0">
            <a:spAutoFit/>
          </a:bodyPr>
          <a:lstStyle/>
          <a:p>
            <a:pPr marL="285750" indent="-285750">
              <a:buFont typeface="Arial" charset="0"/>
              <a:buChar char="•"/>
            </a:pPr>
            <a:r>
              <a:rPr lang="en-US" sz="2400" b="1" dirty="0"/>
              <a:t>Ozone</a:t>
            </a:r>
          </a:p>
          <a:p>
            <a:pPr marL="742950" lvl="1" indent="-285750">
              <a:buFont typeface="Arial" charset="0"/>
              <a:buChar char="•"/>
            </a:pPr>
            <a:r>
              <a:rPr lang="en-US" sz="2400" dirty="0" smtClean="0"/>
              <a:t>Various studies for </a:t>
            </a:r>
            <a:r>
              <a:rPr lang="en-US" sz="2400" dirty="0"/>
              <a:t>ozone production, </a:t>
            </a:r>
            <a:br>
              <a:rPr lang="en-US" sz="2400" dirty="0"/>
            </a:br>
            <a:r>
              <a:rPr lang="en-US" sz="2400" dirty="0" smtClean="0"/>
              <a:t>but mostly focused </a:t>
            </a:r>
            <a:r>
              <a:rPr lang="en-US" sz="2400" dirty="0"/>
              <a:t>on O&amp;G</a:t>
            </a:r>
          </a:p>
          <a:p>
            <a:pPr marL="285750" indent="-285750">
              <a:buFont typeface="Arial" charset="0"/>
              <a:buChar char="•"/>
            </a:pPr>
            <a:r>
              <a:rPr lang="en-US" sz="2400" b="1" dirty="0" smtClean="0"/>
              <a:t>Methane source attribution</a:t>
            </a:r>
            <a:endParaRPr lang="en-US" sz="2400" b="1" dirty="0"/>
          </a:p>
          <a:p>
            <a:pPr marL="742950" lvl="1" indent="-285750">
              <a:buFont typeface="Arial" charset="0"/>
              <a:buChar char="•"/>
            </a:pPr>
            <a:r>
              <a:rPr lang="en-US" sz="2400" dirty="0" smtClean="0"/>
              <a:t>O&amp;G vs. Agriculture/Livestock</a:t>
            </a:r>
          </a:p>
          <a:p>
            <a:pPr marL="742950" lvl="1" indent="-285750">
              <a:buFont typeface="Arial" charset="0"/>
              <a:buChar char="•"/>
            </a:pPr>
            <a:r>
              <a:rPr lang="en-US" sz="2400" dirty="0" smtClean="0"/>
              <a:t>Total O&amp;G emissions</a:t>
            </a:r>
          </a:p>
          <a:p>
            <a:pPr marL="285750" indent="-285750">
              <a:buFont typeface="Arial" charset="0"/>
              <a:buChar char="•"/>
            </a:pPr>
            <a:r>
              <a:rPr lang="en-US" sz="2400" b="1" dirty="0" smtClean="0"/>
              <a:t>Ammonia emissions</a:t>
            </a:r>
          </a:p>
          <a:p>
            <a:pPr marL="742950" lvl="1" indent="-285750">
              <a:buFont typeface="Arial" charset="0"/>
              <a:buChar char="•"/>
            </a:pPr>
            <a:r>
              <a:rPr lang="en-US" sz="2400" dirty="0" smtClean="0"/>
              <a:t>Measurements vs inventory</a:t>
            </a:r>
          </a:p>
          <a:p>
            <a:pPr marL="285750" indent="-285750">
              <a:buFont typeface="Arial" charset="0"/>
              <a:buChar char="•"/>
            </a:pPr>
            <a:r>
              <a:rPr lang="en-US" sz="2400" b="1" dirty="0" smtClean="0"/>
              <a:t>Particulates </a:t>
            </a:r>
          </a:p>
          <a:p>
            <a:pPr marL="742950" lvl="1" indent="-285750">
              <a:buFont typeface="Arial" charset="0"/>
              <a:buChar char="•"/>
            </a:pPr>
            <a:r>
              <a:rPr lang="en-US" sz="2400" dirty="0" smtClean="0"/>
              <a:t>Role of ammonia, sulfate, nitrates, organics</a:t>
            </a:r>
            <a:endParaRPr lang="en-US" sz="2400" dirty="0"/>
          </a:p>
          <a:p>
            <a:pPr marL="285750" indent="-285750">
              <a:buFont typeface="Arial" charset="0"/>
              <a:buChar char="•"/>
            </a:pPr>
            <a:r>
              <a:rPr lang="en-US" sz="2400" b="1" dirty="0" smtClean="0"/>
              <a:t>Meteorology</a:t>
            </a:r>
          </a:p>
          <a:p>
            <a:pPr marL="742950" lvl="1" indent="-285750">
              <a:buFont typeface="Arial" charset="0"/>
              <a:buChar char="•"/>
            </a:pPr>
            <a:r>
              <a:rPr lang="en-US" sz="2400" dirty="0" smtClean="0"/>
              <a:t>Model performance, assimilation methods </a:t>
            </a:r>
            <a:endParaRPr lang="en-US" sz="2400" dirty="0"/>
          </a:p>
          <a:p>
            <a:pPr marL="285750" indent="-285750">
              <a:buFont typeface="Arial" charset="0"/>
              <a:buChar char="•"/>
            </a:pPr>
            <a:r>
              <a:rPr lang="en-US" sz="2400" b="1" dirty="0" smtClean="0"/>
              <a:t>Models, emissions, regulatory implications</a:t>
            </a:r>
          </a:p>
          <a:p>
            <a:pPr marL="742950" lvl="1" indent="-285750">
              <a:buFont typeface="Arial" charset="0"/>
              <a:buChar char="•"/>
            </a:pPr>
            <a:r>
              <a:rPr lang="en-US" sz="2400" dirty="0" smtClean="0"/>
              <a:t>Work done in ACOM. Others?</a:t>
            </a:r>
          </a:p>
          <a:p>
            <a:pPr marL="742950" lvl="1" indent="-285750">
              <a:buFont typeface="Arial" charset="0"/>
              <a:buChar char="•"/>
            </a:pPr>
            <a:r>
              <a:rPr lang="en-US" sz="2400" dirty="0" smtClean="0"/>
              <a:t>Ground samples?</a:t>
            </a:r>
          </a:p>
        </p:txBody>
      </p:sp>
    </p:spTree>
    <p:extLst>
      <p:ext uri="{BB962C8B-B14F-4D97-AF65-F5344CB8AC3E}">
        <p14:creationId xmlns:p14="http://schemas.microsoft.com/office/powerpoint/2010/main" val="5993487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r="16218"/>
          <a:stretch/>
        </p:blipFill>
        <p:spPr>
          <a:xfrm>
            <a:off x="240113" y="1150301"/>
            <a:ext cx="6032800" cy="5430700"/>
          </a:xfrm>
          <a:prstGeom prst="rect">
            <a:avLst/>
          </a:prstGeom>
        </p:spPr>
      </p:pic>
      <p:sp>
        <p:nvSpPr>
          <p:cNvPr id="5" name="TextBox 4"/>
          <p:cNvSpPr txBox="1"/>
          <p:nvPr/>
        </p:nvSpPr>
        <p:spPr>
          <a:xfrm>
            <a:off x="6368489" y="5226784"/>
            <a:ext cx="2831784" cy="1354217"/>
          </a:xfrm>
          <a:prstGeom prst="rect">
            <a:avLst/>
          </a:prstGeom>
          <a:noFill/>
        </p:spPr>
        <p:txBody>
          <a:bodyPr wrap="square" rtlCol="0">
            <a:spAutoFit/>
          </a:bodyPr>
          <a:lstStyle/>
          <a:p>
            <a:r>
              <a:rPr lang="en-US" sz="1400" dirty="0" smtClean="0"/>
              <a:t>Methane: </a:t>
            </a:r>
            <a:r>
              <a:rPr lang="en-US" sz="1400" dirty="0" err="1" smtClean="0"/>
              <a:t>Picarro</a:t>
            </a:r>
            <a:r>
              <a:rPr lang="en-US" sz="1400" dirty="0" smtClean="0"/>
              <a:t> 2311 (RAF/ACOM)</a:t>
            </a:r>
          </a:p>
          <a:p>
            <a:r>
              <a:rPr lang="en-US" sz="1400" dirty="0" smtClean="0"/>
              <a:t>Ethane: CAMS (A. Fried, CU)</a:t>
            </a:r>
          </a:p>
          <a:p>
            <a:endParaRPr lang="en-US" dirty="0"/>
          </a:p>
          <a:p>
            <a:r>
              <a:rPr lang="en-US" dirty="0" smtClean="0"/>
              <a:t>C-130 flights E of 105.2W and N of 39.8N</a:t>
            </a:r>
            <a:endParaRPr lang="en-US" dirty="0"/>
          </a:p>
        </p:txBody>
      </p:sp>
      <p:sp>
        <p:nvSpPr>
          <p:cNvPr id="8" name="Title 7"/>
          <p:cNvSpPr>
            <a:spLocks noGrp="1"/>
          </p:cNvSpPr>
          <p:nvPr>
            <p:ph type="title"/>
          </p:nvPr>
        </p:nvSpPr>
        <p:spPr/>
        <p:txBody>
          <a:bodyPr/>
          <a:lstStyle/>
          <a:p>
            <a:r>
              <a:rPr lang="en-US" dirty="0">
                <a:cs typeface="Helvetica"/>
              </a:rPr>
              <a:t>Methane emissions from </a:t>
            </a:r>
            <a:r>
              <a:rPr lang="en-US" dirty="0" smtClean="0">
                <a:cs typeface="Helvetica"/>
              </a:rPr>
              <a:t>O&amp;G </a:t>
            </a:r>
            <a:r>
              <a:rPr lang="en-US" dirty="0">
                <a:cs typeface="Helvetica"/>
              </a:rPr>
              <a:t>&amp; </a:t>
            </a:r>
            <a:r>
              <a:rPr lang="en-US" dirty="0" smtClean="0">
                <a:cs typeface="Helvetica"/>
              </a:rPr>
              <a:t>agriculture</a:t>
            </a:r>
            <a:endParaRPr lang="en-US" dirty="0"/>
          </a:p>
        </p:txBody>
      </p:sp>
      <p:sp>
        <p:nvSpPr>
          <p:cNvPr id="10" name="TextBox 9"/>
          <p:cNvSpPr txBox="1"/>
          <p:nvPr/>
        </p:nvSpPr>
        <p:spPr>
          <a:xfrm>
            <a:off x="950118" y="1389548"/>
            <a:ext cx="1977994" cy="646331"/>
          </a:xfrm>
          <a:prstGeom prst="rect">
            <a:avLst/>
          </a:prstGeom>
          <a:solidFill>
            <a:schemeClr val="bg1"/>
          </a:solidFill>
        </p:spPr>
        <p:txBody>
          <a:bodyPr wrap="square" lIns="0" tIns="0" rIns="0" bIns="0" rtlCol="0">
            <a:spAutoFit/>
          </a:bodyPr>
          <a:lstStyle/>
          <a:p>
            <a:pPr algn="ctr"/>
            <a:endParaRPr lang="en-US" sz="1400" dirty="0" smtClean="0">
              <a:solidFill>
                <a:schemeClr val="tx2"/>
              </a:solidFill>
            </a:endParaRPr>
          </a:p>
          <a:p>
            <a:pPr algn="ctr"/>
            <a:r>
              <a:rPr lang="en-US" sz="1400" dirty="0" smtClean="0">
                <a:solidFill>
                  <a:schemeClr val="tx2"/>
                </a:solidFill>
              </a:rPr>
              <a:t>Franco et al., 2016  [~5%]</a:t>
            </a:r>
          </a:p>
          <a:p>
            <a:pPr algn="ctr"/>
            <a:endParaRPr lang="en-US" sz="1400" dirty="0">
              <a:solidFill>
                <a:schemeClr val="tx2"/>
              </a:solidFill>
            </a:endParaRPr>
          </a:p>
        </p:txBody>
      </p:sp>
      <p:sp>
        <p:nvSpPr>
          <p:cNvPr id="12" name="TextBox 11"/>
          <p:cNvSpPr txBox="1"/>
          <p:nvPr/>
        </p:nvSpPr>
        <p:spPr>
          <a:xfrm>
            <a:off x="4188337" y="1472535"/>
            <a:ext cx="2084576" cy="523220"/>
          </a:xfrm>
          <a:prstGeom prst="rect">
            <a:avLst/>
          </a:prstGeom>
          <a:solidFill>
            <a:schemeClr val="bg1"/>
          </a:solidFill>
        </p:spPr>
        <p:txBody>
          <a:bodyPr wrap="square" rtlCol="0">
            <a:spAutoFit/>
          </a:bodyPr>
          <a:lstStyle/>
          <a:p>
            <a:r>
              <a:rPr lang="en-US" sz="1400" dirty="0" smtClean="0">
                <a:solidFill>
                  <a:srgbClr val="FF0000"/>
                </a:solidFill>
              </a:rPr>
              <a:t>XCEL Energy 2014 Jul/Aug </a:t>
            </a:r>
            <a:br>
              <a:rPr lang="en-US" sz="1400" dirty="0" smtClean="0">
                <a:solidFill>
                  <a:srgbClr val="FF0000"/>
                </a:solidFill>
              </a:rPr>
            </a:br>
            <a:r>
              <a:rPr lang="en-US" sz="1400" dirty="0" smtClean="0">
                <a:solidFill>
                  <a:srgbClr val="FF0000"/>
                </a:solidFill>
              </a:rPr>
              <a:t>Fraction in Distr. NG [7%]</a:t>
            </a:r>
          </a:p>
        </p:txBody>
      </p:sp>
    </p:spTree>
    <p:extLst>
      <p:ext uri="{BB962C8B-B14F-4D97-AF65-F5344CB8AC3E}">
        <p14:creationId xmlns:p14="http://schemas.microsoft.com/office/powerpoint/2010/main" val="12781766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4581" y="1260832"/>
            <a:ext cx="6282083" cy="5275199"/>
          </a:xfrm>
          <a:prstGeom prst="rect">
            <a:avLst/>
          </a:prstGeom>
        </p:spPr>
      </p:pic>
      <p:sp>
        <p:nvSpPr>
          <p:cNvPr id="4" name="TextBox 3"/>
          <p:cNvSpPr txBox="1"/>
          <p:nvPr/>
        </p:nvSpPr>
        <p:spPr>
          <a:xfrm>
            <a:off x="6645739" y="4689372"/>
            <a:ext cx="2422061" cy="1846659"/>
          </a:xfrm>
          <a:prstGeom prst="rect">
            <a:avLst/>
          </a:prstGeom>
          <a:noFill/>
        </p:spPr>
        <p:txBody>
          <a:bodyPr wrap="square" rtlCol="0">
            <a:spAutoFit/>
          </a:bodyPr>
          <a:lstStyle/>
          <a:p>
            <a:endParaRPr lang="en-US" dirty="0"/>
          </a:p>
          <a:p>
            <a:r>
              <a:rPr lang="en-US" sz="1400" dirty="0"/>
              <a:t>Methane: </a:t>
            </a:r>
            <a:r>
              <a:rPr lang="en-US" sz="1400" dirty="0" err="1"/>
              <a:t>Picarro</a:t>
            </a:r>
            <a:r>
              <a:rPr lang="en-US" sz="1400" dirty="0"/>
              <a:t> 2311 (RAF/ACOM)</a:t>
            </a:r>
          </a:p>
          <a:p>
            <a:r>
              <a:rPr lang="en-US" sz="1400" dirty="0" err="1" smtClean="0"/>
              <a:t>Ammonia:TILDAS</a:t>
            </a:r>
            <a:r>
              <a:rPr lang="en-US" sz="1400" dirty="0" smtClean="0"/>
              <a:t>(Aerodyne)</a:t>
            </a:r>
          </a:p>
          <a:p>
            <a:endParaRPr lang="en-US" dirty="0" smtClean="0"/>
          </a:p>
          <a:p>
            <a:r>
              <a:rPr lang="en-US" dirty="0" smtClean="0"/>
              <a:t>C-130 flights E of 105.2W and N of 39.8N</a:t>
            </a:r>
            <a:endParaRPr lang="en-US" dirty="0"/>
          </a:p>
        </p:txBody>
      </p:sp>
      <p:sp>
        <p:nvSpPr>
          <p:cNvPr id="13" name="TextBox 12"/>
          <p:cNvSpPr txBox="1"/>
          <p:nvPr/>
        </p:nvSpPr>
        <p:spPr>
          <a:xfrm>
            <a:off x="2199677" y="1954309"/>
            <a:ext cx="3958137" cy="369332"/>
          </a:xfrm>
          <a:prstGeom prst="rect">
            <a:avLst/>
          </a:prstGeom>
          <a:noFill/>
        </p:spPr>
        <p:txBody>
          <a:bodyPr wrap="square" rtlCol="0">
            <a:spAutoFit/>
          </a:bodyPr>
          <a:lstStyle/>
          <a:p>
            <a:r>
              <a:rPr lang="en-US" smtClean="0">
                <a:solidFill>
                  <a:schemeClr val="tx2"/>
                </a:solidFill>
              </a:rPr>
              <a:t>USDA inventory for CAFOs </a:t>
            </a:r>
            <a:r>
              <a:rPr lang="en-US" dirty="0" smtClean="0">
                <a:solidFill>
                  <a:schemeClr val="tx2"/>
                </a:solidFill>
              </a:rPr>
              <a:t>(JEQ, 2010)</a:t>
            </a:r>
            <a:endParaRPr lang="en-US" dirty="0">
              <a:solidFill>
                <a:schemeClr val="tx2"/>
              </a:solidFill>
            </a:endParaRPr>
          </a:p>
        </p:txBody>
      </p:sp>
      <p:sp>
        <p:nvSpPr>
          <p:cNvPr id="6" name="Title 5"/>
          <p:cNvSpPr>
            <a:spLocks noGrp="1"/>
          </p:cNvSpPr>
          <p:nvPr>
            <p:ph type="title"/>
          </p:nvPr>
        </p:nvSpPr>
        <p:spPr/>
        <p:txBody>
          <a:bodyPr/>
          <a:lstStyle/>
          <a:p>
            <a:r>
              <a:rPr lang="en-US" dirty="0">
                <a:cs typeface="Helvetica"/>
              </a:rPr>
              <a:t>Methane emissions from </a:t>
            </a:r>
            <a:r>
              <a:rPr lang="en-US" dirty="0" smtClean="0">
                <a:cs typeface="Helvetica"/>
              </a:rPr>
              <a:t>O&amp;G </a:t>
            </a:r>
            <a:r>
              <a:rPr lang="en-US" dirty="0">
                <a:cs typeface="Helvetica"/>
              </a:rPr>
              <a:t>&amp; </a:t>
            </a:r>
            <a:r>
              <a:rPr lang="en-US" dirty="0" smtClean="0">
                <a:cs typeface="Helvetica"/>
              </a:rPr>
              <a:t>agriculture</a:t>
            </a:r>
            <a:endParaRPr lang="en-US" dirty="0"/>
          </a:p>
        </p:txBody>
      </p:sp>
    </p:spTree>
    <p:extLst>
      <p:ext uri="{BB962C8B-B14F-4D97-AF65-F5344CB8AC3E}">
        <p14:creationId xmlns:p14="http://schemas.microsoft.com/office/powerpoint/2010/main" val="18094559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4581" y="1260832"/>
            <a:ext cx="6282083" cy="5275199"/>
          </a:xfrm>
          <a:prstGeom prst="rect">
            <a:avLst/>
          </a:prstGeom>
        </p:spPr>
      </p:pic>
      <p:sp>
        <p:nvSpPr>
          <p:cNvPr id="4" name="TextBox 3"/>
          <p:cNvSpPr txBox="1"/>
          <p:nvPr/>
        </p:nvSpPr>
        <p:spPr>
          <a:xfrm>
            <a:off x="6645739" y="4689372"/>
            <a:ext cx="2422061" cy="1846659"/>
          </a:xfrm>
          <a:prstGeom prst="rect">
            <a:avLst/>
          </a:prstGeom>
          <a:noFill/>
        </p:spPr>
        <p:txBody>
          <a:bodyPr wrap="square" rtlCol="0">
            <a:spAutoFit/>
          </a:bodyPr>
          <a:lstStyle/>
          <a:p>
            <a:endParaRPr lang="en-US" dirty="0"/>
          </a:p>
          <a:p>
            <a:r>
              <a:rPr lang="en-US" sz="1400" dirty="0"/>
              <a:t>Methane: </a:t>
            </a:r>
            <a:r>
              <a:rPr lang="en-US" sz="1400" dirty="0" err="1"/>
              <a:t>Picarro</a:t>
            </a:r>
            <a:r>
              <a:rPr lang="en-US" sz="1400" dirty="0"/>
              <a:t> 2311 (RAF/ACOM)</a:t>
            </a:r>
          </a:p>
          <a:p>
            <a:r>
              <a:rPr lang="en-US" sz="1400" dirty="0" err="1" smtClean="0"/>
              <a:t>Ammonia:TILDAS</a:t>
            </a:r>
            <a:r>
              <a:rPr lang="en-US" sz="1400" dirty="0" smtClean="0"/>
              <a:t>(Aerodyne)</a:t>
            </a:r>
          </a:p>
          <a:p>
            <a:endParaRPr lang="en-US" dirty="0" smtClean="0"/>
          </a:p>
          <a:p>
            <a:r>
              <a:rPr lang="en-US" dirty="0" smtClean="0"/>
              <a:t>C-130 flights E of 105.2W and N of 39.8N</a:t>
            </a:r>
            <a:endParaRPr lang="en-US" dirty="0"/>
          </a:p>
        </p:txBody>
      </p:sp>
      <p:sp>
        <p:nvSpPr>
          <p:cNvPr id="13" name="TextBox 12"/>
          <p:cNvSpPr txBox="1"/>
          <p:nvPr/>
        </p:nvSpPr>
        <p:spPr>
          <a:xfrm>
            <a:off x="2199677" y="1954309"/>
            <a:ext cx="3958137" cy="369332"/>
          </a:xfrm>
          <a:prstGeom prst="rect">
            <a:avLst/>
          </a:prstGeom>
          <a:noFill/>
        </p:spPr>
        <p:txBody>
          <a:bodyPr wrap="square" rtlCol="0">
            <a:spAutoFit/>
          </a:bodyPr>
          <a:lstStyle/>
          <a:p>
            <a:r>
              <a:rPr lang="en-US" smtClean="0">
                <a:solidFill>
                  <a:schemeClr val="tx2"/>
                </a:solidFill>
              </a:rPr>
              <a:t>USDA inventory for CAFOs </a:t>
            </a:r>
            <a:r>
              <a:rPr lang="en-US" dirty="0" smtClean="0">
                <a:solidFill>
                  <a:schemeClr val="tx2"/>
                </a:solidFill>
              </a:rPr>
              <a:t>(JEQ, 2010)</a:t>
            </a:r>
            <a:endParaRPr lang="en-US" dirty="0">
              <a:solidFill>
                <a:schemeClr val="tx2"/>
              </a:solidFill>
            </a:endParaRPr>
          </a:p>
        </p:txBody>
      </p:sp>
      <p:sp>
        <p:nvSpPr>
          <p:cNvPr id="6" name="Title 5"/>
          <p:cNvSpPr>
            <a:spLocks noGrp="1"/>
          </p:cNvSpPr>
          <p:nvPr>
            <p:ph type="title"/>
          </p:nvPr>
        </p:nvSpPr>
        <p:spPr/>
        <p:txBody>
          <a:bodyPr/>
          <a:lstStyle/>
          <a:p>
            <a:r>
              <a:rPr lang="en-US" dirty="0">
                <a:cs typeface="Helvetica"/>
              </a:rPr>
              <a:t>Methane emissions from </a:t>
            </a:r>
            <a:r>
              <a:rPr lang="en-US" dirty="0" smtClean="0">
                <a:cs typeface="Helvetica"/>
              </a:rPr>
              <a:t>O&amp;G </a:t>
            </a:r>
            <a:r>
              <a:rPr lang="en-US" dirty="0">
                <a:cs typeface="Helvetica"/>
              </a:rPr>
              <a:t>&amp; </a:t>
            </a:r>
            <a:r>
              <a:rPr lang="en-US" dirty="0" smtClean="0">
                <a:cs typeface="Helvetica"/>
              </a:rPr>
              <a:t>agriculture</a:t>
            </a:r>
            <a:endParaRPr lang="en-US" dirty="0"/>
          </a:p>
        </p:txBody>
      </p:sp>
    </p:spTree>
    <p:extLst>
      <p:ext uri="{BB962C8B-B14F-4D97-AF65-F5344CB8AC3E}">
        <p14:creationId xmlns:p14="http://schemas.microsoft.com/office/powerpoint/2010/main" val="18271558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rmAutofit/>
          </a:bodyPr>
          <a:lstStyle/>
          <a:p>
            <a:r>
              <a:rPr lang="en-US" dirty="0" smtClean="0"/>
              <a:t>Mobile Ground Sample (Weld County)</a:t>
            </a:r>
            <a:endParaRPr lang="en-US" dirty="0"/>
          </a:p>
        </p:txBody>
      </p:sp>
      <p:sp>
        <p:nvSpPr>
          <p:cNvPr id="11" name="TextBox 10"/>
          <p:cNvSpPr txBox="1"/>
          <p:nvPr/>
        </p:nvSpPr>
        <p:spPr>
          <a:xfrm>
            <a:off x="6497905" y="1669312"/>
            <a:ext cx="2571668" cy="3785652"/>
          </a:xfrm>
          <a:prstGeom prst="rect">
            <a:avLst/>
          </a:prstGeom>
          <a:noFill/>
        </p:spPr>
        <p:txBody>
          <a:bodyPr wrap="square" rtlCol="0">
            <a:spAutoFit/>
          </a:bodyPr>
          <a:lstStyle/>
          <a:p>
            <a:r>
              <a:rPr lang="en-US" sz="2400" dirty="0" smtClean="0"/>
              <a:t>Alkanes:</a:t>
            </a:r>
          </a:p>
          <a:p>
            <a:r>
              <a:rPr lang="en-US" sz="2400" dirty="0" smtClean="0"/>
              <a:t>Propane  150 ppb</a:t>
            </a:r>
          </a:p>
          <a:p>
            <a:r>
              <a:rPr lang="en-US" sz="2400" dirty="0" smtClean="0"/>
              <a:t>Butane     425 ppb</a:t>
            </a:r>
          </a:p>
          <a:p>
            <a:r>
              <a:rPr lang="en-US" sz="2400" dirty="0" smtClean="0"/>
              <a:t>Pentanes 700 ppb</a:t>
            </a:r>
          </a:p>
          <a:p>
            <a:r>
              <a:rPr lang="en-US" sz="2400" dirty="0" smtClean="0"/>
              <a:t>Hexanes   900 ppb</a:t>
            </a:r>
          </a:p>
          <a:p>
            <a:endParaRPr lang="en-US" sz="2400" dirty="0"/>
          </a:p>
          <a:p>
            <a:r>
              <a:rPr lang="en-US" sz="2400" dirty="0" smtClean="0"/>
              <a:t>Benzene   </a:t>
            </a:r>
            <a:r>
              <a:rPr lang="en-US" sz="2400" dirty="0" smtClean="0">
                <a:solidFill>
                  <a:srgbClr val="FF0000"/>
                </a:solidFill>
              </a:rPr>
              <a:t>65 ppb</a:t>
            </a:r>
          </a:p>
          <a:p>
            <a:endParaRPr lang="en-US" sz="2400" dirty="0"/>
          </a:p>
          <a:p>
            <a:r>
              <a:rPr lang="en-US" sz="2400" dirty="0" smtClean="0"/>
              <a:t>“strong smell”</a:t>
            </a:r>
          </a:p>
          <a:p>
            <a:endParaRPr lang="en-US" sz="2400" dirty="0"/>
          </a:p>
        </p:txBody>
      </p:sp>
      <p:pic>
        <p:nvPicPr>
          <p:cNvPr id="10" name="Content Placeholder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980" y="1841119"/>
            <a:ext cx="6380925" cy="4601734"/>
          </a:xfrm>
          <a:prstGeom prst="rect">
            <a:avLst/>
          </a:prstGeom>
        </p:spPr>
      </p:pic>
      <p:sp>
        <p:nvSpPr>
          <p:cNvPr id="3" name="TextBox 2"/>
          <p:cNvSpPr txBox="1"/>
          <p:nvPr/>
        </p:nvSpPr>
        <p:spPr>
          <a:xfrm flipH="1">
            <a:off x="0" y="6614660"/>
            <a:ext cx="3884727" cy="276999"/>
          </a:xfrm>
          <a:prstGeom prst="rect">
            <a:avLst/>
          </a:prstGeom>
          <a:noFill/>
        </p:spPr>
        <p:txBody>
          <a:bodyPr wrap="square" rtlCol="0">
            <a:spAutoFit/>
          </a:bodyPr>
          <a:lstStyle/>
          <a:p>
            <a:r>
              <a:rPr lang="en-US" sz="1200" dirty="0" smtClean="0"/>
              <a:t>Whole Air Sampler (WAS), </a:t>
            </a:r>
            <a:r>
              <a:rPr lang="en-US" sz="1200" smtClean="0"/>
              <a:t>UC Irvine</a:t>
            </a:r>
            <a:endParaRPr lang="en-US" sz="1200" dirty="0"/>
          </a:p>
        </p:txBody>
      </p:sp>
    </p:spTree>
    <p:extLst>
      <p:ext uri="{BB962C8B-B14F-4D97-AF65-F5344CB8AC3E}">
        <p14:creationId xmlns:p14="http://schemas.microsoft.com/office/powerpoint/2010/main" val="13762761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rmAutofit/>
          </a:bodyPr>
          <a:lstStyle/>
          <a:p>
            <a:r>
              <a:rPr lang="en-US" dirty="0" smtClean="0"/>
              <a:t>Mobile Ground Sample (Weld County)</a:t>
            </a:r>
            <a:endParaRPr lang="en-US" dirty="0"/>
          </a:p>
        </p:txBody>
      </p:sp>
      <p:sp>
        <p:nvSpPr>
          <p:cNvPr id="5" name="TextBox 4"/>
          <p:cNvSpPr txBox="1"/>
          <p:nvPr/>
        </p:nvSpPr>
        <p:spPr>
          <a:xfrm>
            <a:off x="932535" y="788682"/>
            <a:ext cx="7789595" cy="2308324"/>
          </a:xfrm>
          <a:prstGeom prst="rect">
            <a:avLst/>
          </a:prstGeom>
          <a:noFill/>
        </p:spPr>
        <p:txBody>
          <a:bodyPr wrap="square" rtlCol="0">
            <a:spAutoFit/>
          </a:bodyPr>
          <a:lstStyle/>
          <a:p>
            <a:r>
              <a:rPr lang="en-US" sz="2400" dirty="0"/>
              <a:t>Benzene     </a:t>
            </a:r>
            <a:r>
              <a:rPr lang="en-US" sz="2400" dirty="0">
                <a:solidFill>
                  <a:srgbClr val="FF0000"/>
                </a:solidFill>
              </a:rPr>
              <a:t>120 </a:t>
            </a:r>
            <a:r>
              <a:rPr lang="en-US" sz="2400" dirty="0" smtClean="0">
                <a:solidFill>
                  <a:srgbClr val="FF0000"/>
                </a:solidFill>
              </a:rPr>
              <a:t>ppb</a:t>
            </a:r>
            <a:r>
              <a:rPr lang="en-US" sz="2400" dirty="0"/>
              <a:t> </a:t>
            </a:r>
            <a:r>
              <a:rPr lang="en-US" sz="2400" dirty="0" smtClean="0"/>
              <a:t>          Alkanes:	Propane      55 ppb</a:t>
            </a:r>
          </a:p>
          <a:p>
            <a:r>
              <a:rPr lang="en-US" sz="2400" dirty="0" smtClean="0"/>
              <a:t>Methane    1.9 ppm</a:t>
            </a:r>
            <a:r>
              <a:rPr lang="en-US" sz="2400" dirty="0"/>
              <a:t>	</a:t>
            </a:r>
            <a:r>
              <a:rPr lang="en-US" sz="2400" dirty="0" smtClean="0"/>
              <a:t>				Butanes     300 ppb</a:t>
            </a:r>
          </a:p>
          <a:p>
            <a:r>
              <a:rPr lang="en-US" sz="2400" dirty="0" smtClean="0"/>
              <a:t>										Pentanes   600 ppb</a:t>
            </a:r>
          </a:p>
          <a:p>
            <a:endParaRPr lang="en-US" sz="2400" dirty="0"/>
          </a:p>
          <a:p>
            <a:endParaRPr lang="en-US" sz="2400" dirty="0"/>
          </a:p>
          <a:p>
            <a:endParaRPr lang="en-US" sz="24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26725" y="1942796"/>
            <a:ext cx="6102370" cy="4619624"/>
          </a:xfrm>
          <a:prstGeom prst="rect">
            <a:avLst/>
          </a:prstGeom>
        </p:spPr>
      </p:pic>
      <p:sp>
        <p:nvSpPr>
          <p:cNvPr id="10" name="Donut 9"/>
          <p:cNvSpPr/>
          <p:nvPr/>
        </p:nvSpPr>
        <p:spPr>
          <a:xfrm>
            <a:off x="4038600" y="4314521"/>
            <a:ext cx="400050" cy="3810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 name="Straight Connector 11"/>
          <p:cNvCxnSpPr/>
          <p:nvPr/>
        </p:nvCxnSpPr>
        <p:spPr>
          <a:xfrm>
            <a:off x="3724275" y="4695521"/>
            <a:ext cx="590550" cy="0"/>
          </a:xfrm>
          <a:prstGeom prst="line">
            <a:avLst/>
          </a:prstGeom>
          <a:ln w="82550">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flipH="1">
            <a:off x="0" y="6581001"/>
            <a:ext cx="3884727" cy="276999"/>
          </a:xfrm>
          <a:prstGeom prst="rect">
            <a:avLst/>
          </a:prstGeom>
          <a:noFill/>
        </p:spPr>
        <p:txBody>
          <a:bodyPr wrap="square" rtlCol="0">
            <a:spAutoFit/>
          </a:bodyPr>
          <a:lstStyle/>
          <a:p>
            <a:r>
              <a:rPr lang="en-US" sz="1200" dirty="0" smtClean="0"/>
              <a:t>Whole Air Sampler (WAS), </a:t>
            </a:r>
            <a:r>
              <a:rPr lang="en-US" sz="1200" smtClean="0"/>
              <a:t>UC Irvine</a:t>
            </a:r>
            <a:endParaRPr lang="en-US" sz="1200" dirty="0"/>
          </a:p>
        </p:txBody>
      </p:sp>
    </p:spTree>
    <p:extLst>
      <p:ext uri="{BB962C8B-B14F-4D97-AF65-F5344CB8AC3E}">
        <p14:creationId xmlns:p14="http://schemas.microsoft.com/office/powerpoint/2010/main" val="5269584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438" y="115416"/>
            <a:ext cx="8229600" cy="1143000"/>
          </a:xfrm>
        </p:spPr>
        <p:txBody>
          <a:bodyPr/>
          <a:lstStyle/>
          <a:p>
            <a:r>
              <a:rPr lang="en-US" sz="2800" dirty="0" smtClean="0"/>
              <a:t>NH</a:t>
            </a:r>
            <a:r>
              <a:rPr lang="en-US" sz="2800" baseline="-25000" dirty="0" smtClean="0"/>
              <a:t>3 </a:t>
            </a:r>
            <a:r>
              <a:rPr lang="en-US" sz="2800" dirty="0" smtClean="0"/>
              <a:t> C-130 (Aerodyne Group) </a:t>
            </a:r>
            <a:endParaRPr lang="en-US" sz="2800" dirty="0"/>
          </a:p>
        </p:txBody>
      </p:sp>
      <p:pic>
        <p:nvPicPr>
          <p:cNvPr id="5" name="Picture 4"/>
          <p:cNvPicPr>
            <a:picLocks noChangeAspect="1"/>
          </p:cNvPicPr>
          <p:nvPr/>
        </p:nvPicPr>
        <p:blipFill>
          <a:blip r:embed="rId2"/>
          <a:stretch>
            <a:fillRect/>
          </a:stretch>
        </p:blipFill>
        <p:spPr>
          <a:xfrm>
            <a:off x="905932" y="1224856"/>
            <a:ext cx="7348128" cy="548640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0813" y="2367856"/>
            <a:ext cx="863207" cy="863207"/>
          </a:xfrm>
          <a:prstGeom prst="rect">
            <a:avLst/>
          </a:prstGeom>
        </p:spPr>
      </p:pic>
      <p:sp>
        <p:nvSpPr>
          <p:cNvPr id="7" name="TextBox 6"/>
          <p:cNvSpPr txBox="1"/>
          <p:nvPr/>
        </p:nvSpPr>
        <p:spPr>
          <a:xfrm>
            <a:off x="6121006" y="5592804"/>
            <a:ext cx="1917873" cy="615553"/>
          </a:xfrm>
          <a:prstGeom prst="rect">
            <a:avLst/>
          </a:prstGeom>
          <a:solidFill>
            <a:schemeClr val="bg1"/>
          </a:solidFill>
          <a:ln>
            <a:solidFill>
              <a:schemeClr val="tx1"/>
            </a:solidFill>
          </a:ln>
        </p:spPr>
        <p:txBody>
          <a:bodyPr wrap="square" rtlCol="0">
            <a:spAutoFit/>
          </a:bodyPr>
          <a:lstStyle/>
          <a:p>
            <a:pPr algn="ctr"/>
            <a:r>
              <a:rPr lang="en-US" sz="2000" dirty="0" smtClean="0">
                <a:solidFill>
                  <a:srgbClr val="FF9300"/>
                </a:solidFill>
                <a:latin typeface="Calibri Regular" charset="0"/>
                <a:ea typeface="Calibri Regular" charset="0"/>
                <a:cs typeface="Calibri Regular" charset="0"/>
              </a:rPr>
              <a:t>-</a:t>
            </a:r>
            <a:r>
              <a:rPr lang="en-US" sz="1400" dirty="0" smtClean="0">
                <a:solidFill>
                  <a:srgbClr val="FF9300"/>
                </a:solidFill>
                <a:latin typeface="Calibri Regular" charset="0"/>
                <a:ea typeface="Calibri Regular" charset="0"/>
                <a:cs typeface="Calibri Regular" charset="0"/>
              </a:rPr>
              <a:t> Non-Attainment Area</a:t>
            </a:r>
          </a:p>
          <a:p>
            <a:pPr algn="ctr"/>
            <a:r>
              <a:rPr lang="en-US" sz="1400" dirty="0" smtClean="0">
                <a:solidFill>
                  <a:srgbClr val="D883FF"/>
                </a:solidFill>
                <a:latin typeface="Calibri Regular" charset="0"/>
                <a:ea typeface="Calibri Regular" charset="0"/>
                <a:cs typeface="Calibri Regular" charset="0"/>
              </a:rPr>
              <a:t>● Oil/Gas Wells </a:t>
            </a:r>
            <a:endParaRPr lang="en-US" sz="1400" dirty="0">
              <a:solidFill>
                <a:srgbClr val="D883FF"/>
              </a:solidFill>
              <a:latin typeface="Calibri Regular" charset="0"/>
              <a:ea typeface="Calibri Regular" charset="0"/>
              <a:cs typeface="Calibri Regular" charset="0"/>
            </a:endParaRPr>
          </a:p>
        </p:txBody>
      </p:sp>
      <p:sp>
        <p:nvSpPr>
          <p:cNvPr id="8" name="TextBox 7"/>
          <p:cNvSpPr txBox="1"/>
          <p:nvPr/>
        </p:nvSpPr>
        <p:spPr>
          <a:xfrm>
            <a:off x="3324932" y="4097636"/>
            <a:ext cx="509755" cy="169277"/>
          </a:xfrm>
          <a:prstGeom prst="rect">
            <a:avLst/>
          </a:prstGeom>
          <a:solidFill>
            <a:schemeClr val="bg1"/>
          </a:solidFill>
        </p:spPr>
        <p:txBody>
          <a:bodyPr wrap="none" lIns="0" tIns="0" rIns="0" bIns="0" rtlCol="0">
            <a:spAutoFit/>
          </a:bodyPr>
          <a:lstStyle/>
          <a:p>
            <a:r>
              <a:rPr lang="en-US" sz="1100" dirty="0" smtClean="0"/>
              <a:t>Denver</a:t>
            </a:r>
            <a:endParaRPr lang="en-US" sz="1100" dirty="0"/>
          </a:p>
        </p:txBody>
      </p:sp>
      <p:sp>
        <p:nvSpPr>
          <p:cNvPr id="9" name="TextBox 8"/>
          <p:cNvSpPr txBox="1"/>
          <p:nvPr/>
        </p:nvSpPr>
        <p:spPr>
          <a:xfrm>
            <a:off x="3688726" y="2738617"/>
            <a:ext cx="541815" cy="169277"/>
          </a:xfrm>
          <a:prstGeom prst="rect">
            <a:avLst/>
          </a:prstGeom>
          <a:solidFill>
            <a:schemeClr val="bg1"/>
          </a:solidFill>
        </p:spPr>
        <p:txBody>
          <a:bodyPr wrap="none" lIns="0" tIns="0" rIns="0" bIns="0" rtlCol="0">
            <a:spAutoFit/>
          </a:bodyPr>
          <a:lstStyle/>
          <a:p>
            <a:r>
              <a:rPr lang="en-US" sz="1100" dirty="0" smtClean="0"/>
              <a:t>Greeley</a:t>
            </a:r>
            <a:endParaRPr lang="en-US" sz="1100" dirty="0"/>
          </a:p>
        </p:txBody>
      </p:sp>
      <p:sp>
        <p:nvSpPr>
          <p:cNvPr id="10" name="TextBox 9"/>
          <p:cNvSpPr txBox="1"/>
          <p:nvPr/>
        </p:nvSpPr>
        <p:spPr>
          <a:xfrm>
            <a:off x="2069156" y="2907894"/>
            <a:ext cx="801501" cy="169277"/>
          </a:xfrm>
          <a:prstGeom prst="rect">
            <a:avLst/>
          </a:prstGeom>
          <a:solidFill>
            <a:schemeClr val="bg1"/>
          </a:solidFill>
        </p:spPr>
        <p:txBody>
          <a:bodyPr wrap="none" lIns="0" tIns="0" rIns="0" bIns="0" rtlCol="0">
            <a:spAutoFit/>
          </a:bodyPr>
          <a:lstStyle/>
          <a:p>
            <a:r>
              <a:rPr lang="en-US" sz="1100" dirty="0" smtClean="0"/>
              <a:t>Longs Peak</a:t>
            </a:r>
            <a:endParaRPr lang="en-US" sz="1100" dirty="0"/>
          </a:p>
        </p:txBody>
      </p:sp>
      <p:sp>
        <p:nvSpPr>
          <p:cNvPr id="11" name="TextBox 10"/>
          <p:cNvSpPr txBox="1"/>
          <p:nvPr/>
        </p:nvSpPr>
        <p:spPr>
          <a:xfrm>
            <a:off x="7729401" y="5104940"/>
            <a:ext cx="298223" cy="184666"/>
          </a:xfrm>
          <a:prstGeom prst="rect">
            <a:avLst/>
          </a:prstGeom>
          <a:solidFill>
            <a:schemeClr val="bg1"/>
          </a:solidFill>
        </p:spPr>
        <p:txBody>
          <a:bodyPr wrap="none" lIns="0" tIns="0" rIns="0" bIns="0" rtlCol="0">
            <a:spAutoFit/>
          </a:bodyPr>
          <a:lstStyle/>
          <a:p>
            <a:r>
              <a:rPr lang="en-US" sz="1200" dirty="0" smtClean="0">
                <a:latin typeface="Calibri Regular" charset="0"/>
              </a:rPr>
              <a:t>LOW</a:t>
            </a:r>
            <a:endParaRPr lang="en-US" sz="1200" dirty="0">
              <a:latin typeface="Calibri Regular" charset="0"/>
            </a:endParaRPr>
          </a:p>
        </p:txBody>
      </p:sp>
      <p:sp>
        <p:nvSpPr>
          <p:cNvPr id="12" name="TextBox 11"/>
          <p:cNvSpPr txBox="1"/>
          <p:nvPr/>
        </p:nvSpPr>
        <p:spPr>
          <a:xfrm>
            <a:off x="7734812" y="1513391"/>
            <a:ext cx="328616" cy="184666"/>
          </a:xfrm>
          <a:prstGeom prst="rect">
            <a:avLst/>
          </a:prstGeom>
          <a:solidFill>
            <a:schemeClr val="bg1"/>
          </a:solidFill>
        </p:spPr>
        <p:txBody>
          <a:bodyPr wrap="none" lIns="0" tIns="0" rIns="0" bIns="0" rtlCol="0">
            <a:spAutoFit/>
          </a:bodyPr>
          <a:lstStyle/>
          <a:p>
            <a:r>
              <a:rPr lang="en-US" sz="1200" dirty="0" smtClean="0">
                <a:latin typeface="Calibri Regular" charset="0"/>
              </a:rPr>
              <a:t>HIGH</a:t>
            </a:r>
            <a:endParaRPr lang="en-US" sz="1200" dirty="0">
              <a:latin typeface="Calibri Regular" charset="0"/>
            </a:endParaRPr>
          </a:p>
        </p:txBody>
      </p:sp>
    </p:spTree>
    <p:extLst>
      <p:ext uri="{BB962C8B-B14F-4D97-AF65-F5344CB8AC3E}">
        <p14:creationId xmlns:p14="http://schemas.microsoft.com/office/powerpoint/2010/main" val="1800823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04381" y="1438619"/>
            <a:ext cx="4526741" cy="3249604"/>
          </a:xfrm>
          <a:prstGeom prst="rect">
            <a:avLst/>
          </a:prstGeom>
        </p:spPr>
      </p:pic>
      <p:sp>
        <p:nvSpPr>
          <p:cNvPr id="8" name="TextBox 7"/>
          <p:cNvSpPr txBox="1"/>
          <p:nvPr/>
        </p:nvSpPr>
        <p:spPr>
          <a:xfrm>
            <a:off x="1074742" y="5761119"/>
            <a:ext cx="7310912" cy="646331"/>
          </a:xfrm>
          <a:prstGeom prst="rect">
            <a:avLst/>
          </a:prstGeom>
          <a:noFill/>
        </p:spPr>
        <p:txBody>
          <a:bodyPr wrap="none" rtlCol="0">
            <a:spAutoFit/>
          </a:bodyPr>
          <a:lstStyle/>
          <a:p>
            <a:pPr algn="ctr"/>
            <a:r>
              <a:rPr lang="en-US" dirty="0" smtClean="0"/>
              <a:t>We plan on putting the presentations on the website (password protected). </a:t>
            </a:r>
            <a:br>
              <a:rPr lang="en-US" dirty="0" smtClean="0"/>
            </a:br>
            <a:r>
              <a:rPr lang="en-US" dirty="0" smtClean="0"/>
              <a:t>Please let us know if you do NOT want your presentation posted. </a:t>
            </a:r>
            <a:endParaRPr lang="en-US" dirty="0"/>
          </a:p>
        </p:txBody>
      </p:sp>
      <p:sp>
        <p:nvSpPr>
          <p:cNvPr id="2" name="Title 1"/>
          <p:cNvSpPr>
            <a:spLocks noGrp="1"/>
          </p:cNvSpPr>
          <p:nvPr>
            <p:ph type="title"/>
          </p:nvPr>
        </p:nvSpPr>
        <p:spPr/>
        <p:txBody>
          <a:bodyPr/>
          <a:lstStyle/>
          <a:p>
            <a:r>
              <a:rPr lang="en-US" dirty="0"/>
              <a:t>Joint FRAPPÉ and DISCOVER-AQ Science Team Meeting</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275" y="1425741"/>
            <a:ext cx="4526741" cy="351923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09821" y="1948285"/>
            <a:ext cx="3594768" cy="4792314"/>
          </a:xfrm>
          <a:prstGeom prst="rect">
            <a:avLst/>
          </a:prstGeom>
        </p:spPr>
      </p:pic>
    </p:spTree>
    <p:extLst>
      <p:ext uri="{BB962C8B-B14F-4D97-AF65-F5344CB8AC3E}">
        <p14:creationId xmlns:p14="http://schemas.microsoft.com/office/powerpoint/2010/main" val="20978435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33" y="135156"/>
            <a:ext cx="8229600" cy="1143000"/>
          </a:xfrm>
        </p:spPr>
        <p:txBody>
          <a:bodyPr/>
          <a:lstStyle/>
          <a:p>
            <a:r>
              <a:rPr lang="en-US" sz="2800" dirty="0" smtClean="0"/>
              <a:t>NH</a:t>
            </a:r>
            <a:r>
              <a:rPr lang="en-US" sz="2800" baseline="-25000" dirty="0" smtClean="0"/>
              <a:t>4</a:t>
            </a:r>
            <a:r>
              <a:rPr lang="en-US" sz="2800" baseline="30000" dirty="0" smtClean="0"/>
              <a:t>-</a:t>
            </a:r>
            <a:r>
              <a:rPr lang="en-US" sz="2800" dirty="0" smtClean="0"/>
              <a:t>  PILS (</a:t>
            </a:r>
            <a:r>
              <a:rPr lang="en-US" sz="2800" dirty="0" err="1" smtClean="0"/>
              <a:t>Brechtel</a:t>
            </a:r>
            <a:r>
              <a:rPr lang="en-US" sz="2800" dirty="0" smtClean="0"/>
              <a:t> / CSU)</a:t>
            </a:r>
            <a:endParaRPr lang="en-US" sz="2800" dirty="0"/>
          </a:p>
        </p:txBody>
      </p:sp>
      <p:pic>
        <p:nvPicPr>
          <p:cNvPr id="3" name="Picture 2"/>
          <p:cNvPicPr>
            <a:picLocks noChangeAspect="1"/>
          </p:cNvPicPr>
          <p:nvPr/>
        </p:nvPicPr>
        <p:blipFill>
          <a:blip r:embed="rId2"/>
          <a:stretch>
            <a:fillRect/>
          </a:stretch>
        </p:blipFill>
        <p:spPr>
          <a:xfrm>
            <a:off x="914869" y="1225639"/>
            <a:ext cx="7348128" cy="5486400"/>
          </a:xfrm>
          <a:prstGeom prst="rect">
            <a:avLst/>
          </a:prstGeom>
        </p:spPr>
      </p:pic>
      <p:sp>
        <p:nvSpPr>
          <p:cNvPr id="5" name="TextBox 4"/>
          <p:cNvSpPr txBox="1"/>
          <p:nvPr/>
        </p:nvSpPr>
        <p:spPr>
          <a:xfrm>
            <a:off x="6121006" y="5592804"/>
            <a:ext cx="1917873" cy="615553"/>
          </a:xfrm>
          <a:prstGeom prst="rect">
            <a:avLst/>
          </a:prstGeom>
          <a:solidFill>
            <a:schemeClr val="bg1"/>
          </a:solidFill>
          <a:ln>
            <a:solidFill>
              <a:schemeClr val="tx1"/>
            </a:solidFill>
          </a:ln>
        </p:spPr>
        <p:txBody>
          <a:bodyPr wrap="square" rtlCol="0">
            <a:spAutoFit/>
          </a:bodyPr>
          <a:lstStyle/>
          <a:p>
            <a:pPr algn="ctr"/>
            <a:r>
              <a:rPr lang="en-US" sz="2000" dirty="0" smtClean="0">
                <a:solidFill>
                  <a:srgbClr val="FF9300"/>
                </a:solidFill>
                <a:latin typeface="Calibri Regular" charset="0"/>
                <a:ea typeface="Calibri Regular" charset="0"/>
                <a:cs typeface="Calibri Regular" charset="0"/>
              </a:rPr>
              <a:t>-</a:t>
            </a:r>
            <a:r>
              <a:rPr lang="en-US" sz="1400" dirty="0" smtClean="0">
                <a:solidFill>
                  <a:srgbClr val="FF9300"/>
                </a:solidFill>
                <a:latin typeface="Calibri Regular" charset="0"/>
                <a:ea typeface="Calibri Regular" charset="0"/>
                <a:cs typeface="Calibri Regular" charset="0"/>
              </a:rPr>
              <a:t> Non-Attainment Area</a:t>
            </a:r>
          </a:p>
          <a:p>
            <a:pPr algn="ctr"/>
            <a:r>
              <a:rPr lang="en-US" sz="1400" dirty="0" smtClean="0">
                <a:solidFill>
                  <a:srgbClr val="D883FF"/>
                </a:solidFill>
                <a:latin typeface="Calibri Regular" charset="0"/>
                <a:ea typeface="Calibri Regular" charset="0"/>
                <a:cs typeface="Calibri Regular" charset="0"/>
              </a:rPr>
              <a:t>● Oil/Gas Wells </a:t>
            </a:r>
            <a:endParaRPr lang="en-US" sz="1400" dirty="0">
              <a:solidFill>
                <a:srgbClr val="D883FF"/>
              </a:solidFill>
              <a:latin typeface="Calibri Regular" charset="0"/>
              <a:ea typeface="Calibri Regular" charset="0"/>
              <a:cs typeface="Calibri Regular" charset="0"/>
            </a:endParaRPr>
          </a:p>
        </p:txBody>
      </p:sp>
      <p:sp>
        <p:nvSpPr>
          <p:cNvPr id="10" name="TextBox 9"/>
          <p:cNvSpPr txBox="1"/>
          <p:nvPr/>
        </p:nvSpPr>
        <p:spPr>
          <a:xfrm>
            <a:off x="3324932" y="4097636"/>
            <a:ext cx="509755" cy="169277"/>
          </a:xfrm>
          <a:prstGeom prst="rect">
            <a:avLst/>
          </a:prstGeom>
          <a:solidFill>
            <a:schemeClr val="bg1"/>
          </a:solidFill>
        </p:spPr>
        <p:txBody>
          <a:bodyPr wrap="none" lIns="0" tIns="0" rIns="0" bIns="0" rtlCol="0">
            <a:spAutoFit/>
          </a:bodyPr>
          <a:lstStyle/>
          <a:p>
            <a:r>
              <a:rPr lang="en-US" sz="1100" dirty="0" smtClean="0"/>
              <a:t>Denver</a:t>
            </a:r>
            <a:endParaRPr lang="en-US" sz="1100" dirty="0"/>
          </a:p>
        </p:txBody>
      </p:sp>
      <p:sp>
        <p:nvSpPr>
          <p:cNvPr id="11" name="TextBox 10"/>
          <p:cNvSpPr txBox="1"/>
          <p:nvPr/>
        </p:nvSpPr>
        <p:spPr>
          <a:xfrm>
            <a:off x="3688726" y="2738617"/>
            <a:ext cx="541815" cy="169277"/>
          </a:xfrm>
          <a:prstGeom prst="rect">
            <a:avLst/>
          </a:prstGeom>
          <a:solidFill>
            <a:schemeClr val="bg1"/>
          </a:solidFill>
        </p:spPr>
        <p:txBody>
          <a:bodyPr wrap="none" lIns="0" tIns="0" rIns="0" bIns="0" rtlCol="0">
            <a:spAutoFit/>
          </a:bodyPr>
          <a:lstStyle/>
          <a:p>
            <a:r>
              <a:rPr lang="en-US" sz="1100" dirty="0" smtClean="0"/>
              <a:t>Greeley</a:t>
            </a:r>
            <a:endParaRPr lang="en-US" sz="1100" dirty="0"/>
          </a:p>
        </p:txBody>
      </p:sp>
      <p:sp>
        <p:nvSpPr>
          <p:cNvPr id="12" name="TextBox 11"/>
          <p:cNvSpPr txBox="1"/>
          <p:nvPr/>
        </p:nvSpPr>
        <p:spPr>
          <a:xfrm>
            <a:off x="2069156" y="2907894"/>
            <a:ext cx="801501" cy="169277"/>
          </a:xfrm>
          <a:prstGeom prst="rect">
            <a:avLst/>
          </a:prstGeom>
          <a:solidFill>
            <a:schemeClr val="bg1"/>
          </a:solidFill>
        </p:spPr>
        <p:txBody>
          <a:bodyPr wrap="none" lIns="0" tIns="0" rIns="0" bIns="0" rtlCol="0">
            <a:spAutoFit/>
          </a:bodyPr>
          <a:lstStyle/>
          <a:p>
            <a:r>
              <a:rPr lang="en-US" sz="1100" dirty="0" smtClean="0"/>
              <a:t>Longs Peak</a:t>
            </a:r>
            <a:endParaRPr lang="en-US" sz="1100" dirty="0"/>
          </a:p>
        </p:txBody>
      </p:sp>
      <p:sp>
        <p:nvSpPr>
          <p:cNvPr id="13" name="TextBox 12"/>
          <p:cNvSpPr txBox="1"/>
          <p:nvPr/>
        </p:nvSpPr>
        <p:spPr>
          <a:xfrm>
            <a:off x="7729401" y="5104940"/>
            <a:ext cx="298223" cy="184666"/>
          </a:xfrm>
          <a:prstGeom prst="rect">
            <a:avLst/>
          </a:prstGeom>
          <a:solidFill>
            <a:schemeClr val="bg1"/>
          </a:solidFill>
        </p:spPr>
        <p:txBody>
          <a:bodyPr wrap="none" lIns="0" tIns="0" rIns="0" bIns="0" rtlCol="0">
            <a:spAutoFit/>
          </a:bodyPr>
          <a:lstStyle/>
          <a:p>
            <a:r>
              <a:rPr lang="en-US" sz="1200" dirty="0" smtClean="0">
                <a:latin typeface="Calibri Regular" charset="0"/>
              </a:rPr>
              <a:t>LOW</a:t>
            </a:r>
            <a:endParaRPr lang="en-US" sz="1200" dirty="0">
              <a:latin typeface="Calibri Regular" charset="0"/>
            </a:endParaRPr>
          </a:p>
        </p:txBody>
      </p:sp>
      <p:sp>
        <p:nvSpPr>
          <p:cNvPr id="14" name="TextBox 13"/>
          <p:cNvSpPr txBox="1"/>
          <p:nvPr/>
        </p:nvSpPr>
        <p:spPr>
          <a:xfrm>
            <a:off x="7734812" y="1513391"/>
            <a:ext cx="328616" cy="184666"/>
          </a:xfrm>
          <a:prstGeom prst="rect">
            <a:avLst/>
          </a:prstGeom>
          <a:solidFill>
            <a:schemeClr val="bg1"/>
          </a:solidFill>
        </p:spPr>
        <p:txBody>
          <a:bodyPr wrap="none" lIns="0" tIns="0" rIns="0" bIns="0" rtlCol="0">
            <a:spAutoFit/>
          </a:bodyPr>
          <a:lstStyle/>
          <a:p>
            <a:r>
              <a:rPr lang="en-US" sz="1200" dirty="0" smtClean="0">
                <a:latin typeface="Calibri Regular" charset="0"/>
              </a:rPr>
              <a:t>HIGH</a:t>
            </a:r>
            <a:endParaRPr lang="en-US" sz="1200" dirty="0">
              <a:latin typeface="Calibri Regular" charset="0"/>
            </a:endParaRP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0813" y="2367856"/>
            <a:ext cx="863207" cy="863207"/>
          </a:xfrm>
          <a:prstGeom prst="rect">
            <a:avLst/>
          </a:prstGeom>
        </p:spPr>
      </p:pic>
    </p:spTree>
    <p:extLst>
      <p:ext uri="{BB962C8B-B14F-4D97-AF65-F5344CB8AC3E}">
        <p14:creationId xmlns:p14="http://schemas.microsoft.com/office/powerpoint/2010/main" val="8391776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0500" y="700088"/>
            <a:ext cx="4675010" cy="489346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499" y="5590620"/>
            <a:ext cx="4678790" cy="1170907"/>
          </a:xfrm>
          <a:prstGeom prst="rect">
            <a:avLst/>
          </a:prstGeom>
        </p:spPr>
      </p:pic>
      <p:sp>
        <p:nvSpPr>
          <p:cNvPr id="5" name="TextBox 4"/>
          <p:cNvSpPr txBox="1"/>
          <p:nvPr/>
        </p:nvSpPr>
        <p:spPr>
          <a:xfrm>
            <a:off x="4865511" y="1657351"/>
            <a:ext cx="4278490" cy="2677656"/>
          </a:xfrm>
          <a:prstGeom prst="rect">
            <a:avLst/>
          </a:prstGeom>
          <a:noFill/>
        </p:spPr>
        <p:txBody>
          <a:bodyPr wrap="square" rtlCol="0">
            <a:spAutoFit/>
          </a:bodyPr>
          <a:lstStyle/>
          <a:p>
            <a:pPr algn="ctr"/>
            <a:r>
              <a:rPr lang="en-US" sz="2400" dirty="0" smtClean="0"/>
              <a:t>Please inform us about </a:t>
            </a:r>
          </a:p>
          <a:p>
            <a:pPr algn="ctr"/>
            <a:r>
              <a:rPr lang="en-US" sz="2400" dirty="0" smtClean="0"/>
              <a:t>any published papers.</a:t>
            </a:r>
          </a:p>
          <a:p>
            <a:pPr algn="ctr"/>
            <a:endParaRPr lang="en-US" sz="2400" dirty="0"/>
          </a:p>
          <a:p>
            <a:pPr algn="ctr"/>
            <a:endParaRPr lang="en-US" sz="2400" dirty="0" smtClean="0"/>
          </a:p>
          <a:p>
            <a:pPr algn="ctr"/>
            <a:r>
              <a:rPr lang="en-US" sz="2400" dirty="0" smtClean="0"/>
              <a:t>If you are using the data, </a:t>
            </a:r>
          </a:p>
          <a:p>
            <a:pPr algn="ctr"/>
            <a:r>
              <a:rPr lang="en-US" sz="2400" dirty="0" smtClean="0"/>
              <a:t>please do not forget to at least acknowledge the campaigns!</a:t>
            </a:r>
            <a:endParaRPr lang="en-US" sz="2400" dirty="0"/>
          </a:p>
        </p:txBody>
      </p:sp>
    </p:spTree>
    <p:extLst>
      <p:ext uri="{BB962C8B-B14F-4D97-AF65-F5344CB8AC3E}">
        <p14:creationId xmlns:p14="http://schemas.microsoft.com/office/powerpoint/2010/main" val="20530496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74742" y="5761119"/>
            <a:ext cx="7310911" cy="923330"/>
          </a:xfrm>
          <a:prstGeom prst="rect">
            <a:avLst/>
          </a:prstGeom>
          <a:noFill/>
        </p:spPr>
        <p:txBody>
          <a:bodyPr wrap="none" rtlCol="0">
            <a:spAutoFit/>
          </a:bodyPr>
          <a:lstStyle/>
          <a:p>
            <a:pPr algn="ctr"/>
            <a:r>
              <a:rPr lang="en-US" dirty="0" smtClean="0"/>
              <a:t>We plan on putting the presentations on the website (password protected). </a:t>
            </a:r>
            <a:br>
              <a:rPr lang="en-US" dirty="0" smtClean="0"/>
            </a:br>
            <a:r>
              <a:rPr lang="en-US" dirty="0" smtClean="0"/>
              <a:t>Please let us know if you do NOT want your presentation posted. </a:t>
            </a:r>
            <a:endParaRPr lang="en-US" dirty="0" smtClean="0"/>
          </a:p>
          <a:p>
            <a:pPr algn="ctr"/>
            <a:r>
              <a:rPr lang="en-US" dirty="0" smtClean="0"/>
              <a:t>Please send us a PDF of your poster. </a:t>
            </a:r>
            <a:endParaRPr lang="en-US" dirty="0"/>
          </a:p>
        </p:txBody>
      </p:sp>
      <p:sp>
        <p:nvSpPr>
          <p:cNvPr id="2" name="Title 1"/>
          <p:cNvSpPr>
            <a:spLocks noGrp="1"/>
          </p:cNvSpPr>
          <p:nvPr>
            <p:ph type="title"/>
          </p:nvPr>
        </p:nvSpPr>
        <p:spPr/>
        <p:txBody>
          <a:bodyPr/>
          <a:lstStyle/>
          <a:p>
            <a:r>
              <a:rPr lang="en-US" dirty="0"/>
              <a:t>Joint FRAPPÉ and DISCOVER-AQ Science Team Meeting</a:t>
            </a:r>
          </a:p>
        </p:txBody>
      </p:sp>
      <p:pic>
        <p:nvPicPr>
          <p:cNvPr id="5" name="Picture 4"/>
          <p:cNvPicPr>
            <a:picLocks noChangeAspect="1"/>
          </p:cNvPicPr>
          <p:nvPr/>
        </p:nvPicPr>
        <p:blipFill>
          <a:blip r:embed="rId2"/>
          <a:stretch>
            <a:fillRect/>
          </a:stretch>
        </p:blipFill>
        <p:spPr>
          <a:xfrm>
            <a:off x="1339646" y="952552"/>
            <a:ext cx="6899413" cy="4465615"/>
          </a:xfrm>
          <a:prstGeom prst="rect">
            <a:avLst/>
          </a:prstGeom>
        </p:spPr>
      </p:pic>
      <p:sp>
        <p:nvSpPr>
          <p:cNvPr id="6" name="TextBox 5"/>
          <p:cNvSpPr txBox="1"/>
          <p:nvPr/>
        </p:nvSpPr>
        <p:spPr>
          <a:xfrm>
            <a:off x="3878827" y="4527755"/>
            <a:ext cx="519373" cy="153888"/>
          </a:xfrm>
          <a:prstGeom prst="rect">
            <a:avLst/>
          </a:prstGeom>
          <a:solidFill>
            <a:schemeClr val="bg1"/>
          </a:solidFill>
        </p:spPr>
        <p:txBody>
          <a:bodyPr wrap="none" lIns="0" tIns="0" rIns="0" bIns="0" rtlCol="0">
            <a:spAutoFit/>
          </a:bodyPr>
          <a:lstStyle/>
          <a:p>
            <a:r>
              <a:rPr lang="en-US" sz="1000" b="1" dirty="0" smtClean="0"/>
              <a:t>  canceled</a:t>
            </a:r>
            <a:endParaRPr lang="en-US" sz="1000" b="1" dirty="0"/>
          </a:p>
        </p:txBody>
      </p:sp>
      <p:sp>
        <p:nvSpPr>
          <p:cNvPr id="9" name="TextBox 8"/>
          <p:cNvSpPr txBox="1"/>
          <p:nvPr/>
        </p:nvSpPr>
        <p:spPr>
          <a:xfrm>
            <a:off x="5491317" y="5078361"/>
            <a:ext cx="519373" cy="153888"/>
          </a:xfrm>
          <a:prstGeom prst="rect">
            <a:avLst/>
          </a:prstGeom>
          <a:solidFill>
            <a:schemeClr val="bg1"/>
          </a:solidFill>
        </p:spPr>
        <p:txBody>
          <a:bodyPr wrap="none" lIns="0" tIns="0" rIns="0" bIns="0" rtlCol="0">
            <a:spAutoFit/>
          </a:bodyPr>
          <a:lstStyle/>
          <a:p>
            <a:r>
              <a:rPr lang="en-US" sz="1000" b="1" smtClean="0"/>
              <a:t>  canceled</a:t>
            </a:r>
            <a:endParaRPr lang="en-US" sz="1000" b="1"/>
          </a:p>
        </p:txBody>
      </p:sp>
      <p:sp>
        <p:nvSpPr>
          <p:cNvPr id="10" name="TextBox 9"/>
          <p:cNvSpPr txBox="1"/>
          <p:nvPr/>
        </p:nvSpPr>
        <p:spPr>
          <a:xfrm>
            <a:off x="5803491" y="885613"/>
            <a:ext cx="2375009" cy="369332"/>
          </a:xfrm>
          <a:prstGeom prst="rect">
            <a:avLst/>
          </a:prstGeom>
          <a:noFill/>
        </p:spPr>
        <p:txBody>
          <a:bodyPr wrap="none" rtlCol="0">
            <a:spAutoFit/>
          </a:bodyPr>
          <a:lstStyle/>
          <a:p>
            <a:r>
              <a:rPr lang="en-US" smtClean="0"/>
              <a:t>Today starting 10:45am</a:t>
            </a:r>
            <a:endParaRPr lang="en-US"/>
          </a:p>
        </p:txBody>
      </p:sp>
    </p:spTree>
    <p:extLst>
      <p:ext uri="{BB962C8B-B14F-4D97-AF65-F5344CB8AC3E}">
        <p14:creationId xmlns:p14="http://schemas.microsoft.com/office/powerpoint/2010/main" val="5380297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Nearby restaurants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0131" y="1057274"/>
            <a:ext cx="6886575" cy="5164931"/>
          </a:xfrm>
          <a:prstGeom prst="rect">
            <a:avLst/>
          </a:prstGeom>
        </p:spPr>
      </p:pic>
    </p:spTree>
    <p:extLst>
      <p:ext uri="{BB962C8B-B14F-4D97-AF65-F5344CB8AC3E}">
        <p14:creationId xmlns:p14="http://schemas.microsoft.com/office/powerpoint/2010/main" val="17571481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 Internet and password</a:t>
            </a:r>
            <a:endParaRPr lang="en-US" dirty="0"/>
          </a:p>
        </p:txBody>
      </p:sp>
      <p:sp>
        <p:nvSpPr>
          <p:cNvPr id="4" name="TextBox 3"/>
          <p:cNvSpPr txBox="1"/>
          <p:nvPr/>
        </p:nvSpPr>
        <p:spPr>
          <a:xfrm>
            <a:off x="3287500" y="2466667"/>
            <a:ext cx="2443041" cy="1754326"/>
          </a:xfrm>
          <a:prstGeom prst="rect">
            <a:avLst/>
          </a:prstGeom>
          <a:noFill/>
        </p:spPr>
        <p:txBody>
          <a:bodyPr wrap="none" rtlCol="0">
            <a:spAutoFit/>
          </a:bodyPr>
          <a:lstStyle/>
          <a:p>
            <a:pPr algn="ctr"/>
            <a:r>
              <a:rPr lang="en-US" sz="3600" dirty="0" smtClean="0"/>
              <a:t>UCAR Guest</a:t>
            </a:r>
          </a:p>
          <a:p>
            <a:pPr algn="ctr"/>
            <a:endParaRPr lang="en-US" sz="3600" dirty="0"/>
          </a:p>
          <a:p>
            <a:pPr algn="ctr"/>
            <a:r>
              <a:rPr lang="en-US" sz="3600" b="1" dirty="0" err="1"/>
              <a:t>yecyomisic</a:t>
            </a:r>
            <a:endParaRPr lang="en-US" sz="3600" dirty="0"/>
          </a:p>
        </p:txBody>
      </p:sp>
    </p:spTree>
    <p:extLst>
      <p:ext uri="{BB962C8B-B14F-4D97-AF65-F5344CB8AC3E}">
        <p14:creationId xmlns:p14="http://schemas.microsoft.com/office/powerpoint/2010/main" val="9446113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DISCOVER-AQ Ban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28420" y="2215210"/>
            <a:ext cx="5668657" cy="1094054"/>
          </a:xfrm>
          <a:prstGeom prst="rect">
            <a:avLst/>
          </a:prstGeom>
          <a:noFill/>
          <a:ln>
            <a:solidFill>
              <a:schemeClr val="tx1"/>
            </a:solidFill>
          </a:ln>
          <a:effectLst>
            <a:outerShdw blurRad="50800" dist="762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TextBox 1"/>
          <p:cNvSpPr txBox="1">
            <a:spLocks noChangeArrowheads="1"/>
          </p:cNvSpPr>
          <p:nvPr/>
        </p:nvSpPr>
        <p:spPr bwMode="auto">
          <a:xfrm>
            <a:off x="-28447" y="301851"/>
            <a:ext cx="9144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000" b="1" dirty="0" smtClean="0">
                <a:solidFill>
                  <a:schemeClr val="tx2"/>
                </a:solidFill>
              </a:rPr>
              <a:t>FRAPPÉ &amp; DISCOVER-AQ</a:t>
            </a:r>
          </a:p>
          <a:p>
            <a:pPr algn="ctr" eaLnBrk="1" hangingPunct="1"/>
            <a:r>
              <a:rPr lang="en-US" sz="3200" b="1" dirty="0" smtClean="0">
                <a:solidFill>
                  <a:schemeClr val="tx2"/>
                </a:solidFill>
              </a:rPr>
              <a:t>15 </a:t>
            </a:r>
            <a:r>
              <a:rPr lang="en-US" sz="3200" b="1" dirty="0">
                <a:solidFill>
                  <a:schemeClr val="tx2"/>
                </a:solidFill>
              </a:rPr>
              <a:t>July - </a:t>
            </a:r>
            <a:r>
              <a:rPr lang="en-US" sz="3200" b="1" dirty="0" smtClean="0">
                <a:solidFill>
                  <a:schemeClr val="tx2"/>
                </a:solidFill>
              </a:rPr>
              <a:t>18 </a:t>
            </a:r>
            <a:r>
              <a:rPr lang="en-US" sz="3200" b="1" dirty="0">
                <a:solidFill>
                  <a:schemeClr val="tx2"/>
                </a:solidFill>
              </a:rPr>
              <a:t>August </a:t>
            </a:r>
            <a:r>
              <a:rPr lang="en-US" sz="3200" b="1" dirty="0" smtClean="0">
                <a:solidFill>
                  <a:schemeClr val="tx2"/>
                </a:solidFill>
              </a:rPr>
              <a:t>2014, Colorado </a:t>
            </a:r>
            <a:r>
              <a:rPr lang="en-US" sz="3200" b="1" dirty="0">
                <a:solidFill>
                  <a:schemeClr val="tx2"/>
                </a:solidFill>
              </a:rPr>
              <a:t>Front Range</a:t>
            </a:r>
          </a:p>
        </p:txBody>
      </p:sp>
      <p:sp>
        <p:nvSpPr>
          <p:cNvPr id="7" name="Rectangle 6"/>
          <p:cNvSpPr/>
          <p:nvPr/>
        </p:nvSpPr>
        <p:spPr>
          <a:xfrm>
            <a:off x="1" y="4740237"/>
            <a:ext cx="8229600" cy="2062103"/>
          </a:xfrm>
          <a:prstGeom prst="rect">
            <a:avLst/>
          </a:prstGeom>
        </p:spPr>
        <p:txBody>
          <a:bodyPr wrap="square">
            <a:spAutoFit/>
          </a:bodyPr>
          <a:lstStyle/>
          <a:p>
            <a:r>
              <a:rPr lang="en-US" sz="2000" u="sng" dirty="0" smtClean="0">
                <a:solidFill>
                  <a:srgbClr val="1F497D"/>
                </a:solidFill>
              </a:rPr>
              <a:t>Funding Sources</a:t>
            </a:r>
          </a:p>
          <a:p>
            <a:pPr>
              <a:spcBef>
                <a:spcPts val="0"/>
              </a:spcBef>
            </a:pPr>
            <a:r>
              <a:rPr lang="en-US" dirty="0" smtClean="0">
                <a:solidFill>
                  <a:srgbClr val="1F497D"/>
                </a:solidFill>
              </a:rPr>
              <a:t>FRAPPÉ:			State of Colorado / CDPHE</a:t>
            </a:r>
          </a:p>
          <a:p>
            <a:pPr>
              <a:spcBef>
                <a:spcPts val="0"/>
              </a:spcBef>
            </a:pPr>
            <a:r>
              <a:rPr lang="en-US" dirty="0">
                <a:solidFill>
                  <a:srgbClr val="1F497D"/>
                </a:solidFill>
              </a:rPr>
              <a:t>	</a:t>
            </a:r>
            <a:r>
              <a:rPr lang="en-US" dirty="0" smtClean="0">
                <a:solidFill>
                  <a:srgbClr val="1F497D"/>
                </a:solidFill>
              </a:rPr>
              <a:t>			National </a:t>
            </a:r>
            <a:r>
              <a:rPr lang="en-US" dirty="0">
                <a:solidFill>
                  <a:srgbClr val="1F497D"/>
                </a:solidFill>
              </a:rPr>
              <a:t>Science Foundation (NSF</a:t>
            </a:r>
            <a:r>
              <a:rPr lang="en-US" dirty="0" smtClean="0">
                <a:solidFill>
                  <a:srgbClr val="1F497D"/>
                </a:solidFill>
              </a:rPr>
              <a:t>)</a:t>
            </a:r>
          </a:p>
          <a:p>
            <a:pPr>
              <a:spcBef>
                <a:spcPts val="0"/>
              </a:spcBef>
            </a:pPr>
            <a:endParaRPr lang="en-US" dirty="0">
              <a:solidFill>
                <a:srgbClr val="1F497D"/>
              </a:solidFill>
            </a:endParaRPr>
          </a:p>
          <a:p>
            <a:r>
              <a:rPr lang="en-US" dirty="0" smtClean="0">
                <a:solidFill>
                  <a:srgbClr val="1F497D"/>
                </a:solidFill>
              </a:rPr>
              <a:t>DISCOVER-AQ:		NASA</a:t>
            </a:r>
          </a:p>
          <a:p>
            <a:endParaRPr lang="en-US" dirty="0">
              <a:solidFill>
                <a:srgbClr val="1F497D"/>
              </a:solidFill>
            </a:endParaRPr>
          </a:p>
          <a:p>
            <a:r>
              <a:rPr lang="en-US" dirty="0" smtClean="0">
                <a:solidFill>
                  <a:srgbClr val="1F497D"/>
                </a:solidFill>
              </a:rPr>
              <a:t>Others:                    	NOAA, GO</a:t>
            </a:r>
            <a:r>
              <a:rPr lang="en-US" baseline="-25000" dirty="0" smtClean="0">
                <a:solidFill>
                  <a:srgbClr val="1F497D"/>
                </a:solidFill>
              </a:rPr>
              <a:t>3</a:t>
            </a:r>
            <a:r>
              <a:rPr lang="en-US" dirty="0" smtClean="0">
                <a:solidFill>
                  <a:srgbClr val="1F497D"/>
                </a:solidFill>
              </a:rPr>
              <a:t> Project, NPS, EPA</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4830" y="4927938"/>
            <a:ext cx="656727" cy="656727"/>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96767" y="6383710"/>
            <a:ext cx="816427" cy="449035"/>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74900" y="6272067"/>
            <a:ext cx="530273" cy="530273"/>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03302" y="5593383"/>
            <a:ext cx="718015" cy="616840"/>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46082" y="4864461"/>
            <a:ext cx="808978" cy="813851"/>
          </a:xfrm>
          <a:prstGeom prst="rect">
            <a:avLst/>
          </a:prstGeom>
        </p:spPr>
      </p:pic>
      <p:pic>
        <p:nvPicPr>
          <p:cNvPr id="14" name="Picture 13" descr="FRAPPE_Logo_ULTIMATEfinal.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1096" y="1921932"/>
            <a:ext cx="2353276" cy="1882620"/>
          </a:xfrm>
          <a:prstGeom prst="rect">
            <a:avLst/>
          </a:prstGeom>
          <a:ln>
            <a:solidFill>
              <a:schemeClr val="tx1"/>
            </a:solidFill>
          </a:ln>
          <a:effectLst>
            <a:outerShdw blurRad="50800" dist="76200" dir="2700000" algn="tl" rotWithShape="0">
              <a:prstClr val="black">
                <a:alpha val="40000"/>
              </a:prstClr>
            </a:outerShdw>
          </a:effectLst>
        </p:spPr>
      </p:pic>
      <p:pic>
        <p:nvPicPr>
          <p:cNvPr id="9" name="Picture 8"/>
          <p:cNvPicPr>
            <a:picLocks noChangeAspect="1"/>
          </p:cNvPicPr>
          <p:nvPr/>
        </p:nvPicPr>
        <p:blipFill>
          <a:blip r:embed="rId10" cstate="screen">
            <a:extLst>
              <a:ext uri="{BEBA8EAE-BF5A-486C-A8C5-ECC9F3942E4B}">
                <a14:imgProps xmlns:a14="http://schemas.microsoft.com/office/drawing/2010/main">
                  <a14:imgLayer r:embed="rId11">
                    <a14:imgEffect>
                      <a14:backgroundRemoval t="0" b="98125" l="1626" r="99187"/>
                    </a14:imgEffect>
                  </a14:imgLayer>
                </a14:imgProps>
              </a:ext>
              <a:ext uri="{28A0092B-C50C-407E-A947-70E740481C1C}">
                <a14:useLocalDpi xmlns:a14="http://schemas.microsoft.com/office/drawing/2010/main"/>
              </a:ext>
            </a:extLst>
          </a:blip>
          <a:stretch>
            <a:fillRect/>
          </a:stretch>
        </p:blipFill>
        <p:spPr>
          <a:xfrm>
            <a:off x="5952870" y="6254286"/>
            <a:ext cx="460176" cy="598603"/>
          </a:xfrm>
          <a:prstGeom prst="rect">
            <a:avLst/>
          </a:prstGeom>
        </p:spPr>
      </p:pic>
      <p:pic>
        <p:nvPicPr>
          <p:cNvPr id="11" name="Picture 1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070411" y="6254286"/>
            <a:ext cx="554469" cy="550204"/>
          </a:xfrm>
          <a:prstGeom prst="rect">
            <a:avLst/>
          </a:prstGeom>
        </p:spPr>
      </p:pic>
      <p:sp>
        <p:nvSpPr>
          <p:cNvPr id="12" name="TextBox 11"/>
          <p:cNvSpPr txBox="1"/>
          <p:nvPr/>
        </p:nvSpPr>
        <p:spPr>
          <a:xfrm>
            <a:off x="-28447" y="3869885"/>
            <a:ext cx="4031344" cy="600164"/>
          </a:xfrm>
          <a:prstGeom prst="rect">
            <a:avLst/>
          </a:prstGeom>
          <a:noFill/>
        </p:spPr>
        <p:txBody>
          <a:bodyPr wrap="square" rtlCol="0">
            <a:spAutoFit/>
          </a:bodyPr>
          <a:lstStyle/>
          <a:p>
            <a:pPr marL="65088" fontAlgn="auto">
              <a:spcBef>
                <a:spcPts val="600"/>
              </a:spcBef>
              <a:spcAft>
                <a:spcPts val="0"/>
              </a:spcAft>
              <a:defRPr/>
            </a:pPr>
            <a:r>
              <a:rPr lang="en-US" sz="1600" i="1" dirty="0">
                <a:solidFill>
                  <a:schemeClr val="accent1">
                    <a:lumMod val="75000"/>
                  </a:schemeClr>
                </a:solidFill>
                <a:latin typeface="Arial Rounded MT Bold"/>
                <a:cs typeface="Arial Rounded MT Bold"/>
              </a:rPr>
              <a:t>PIs: Gabriele </a:t>
            </a:r>
            <a:r>
              <a:rPr lang="en-US" sz="1600" i="1" dirty="0" err="1">
                <a:solidFill>
                  <a:schemeClr val="accent1">
                    <a:lumMod val="75000"/>
                  </a:schemeClr>
                </a:solidFill>
                <a:latin typeface="Arial Rounded MT Bold"/>
                <a:cs typeface="Arial Rounded MT Bold"/>
              </a:rPr>
              <a:t>Pfister</a:t>
            </a:r>
            <a:r>
              <a:rPr lang="en-US" sz="1600" i="1" dirty="0">
                <a:solidFill>
                  <a:schemeClr val="accent1">
                    <a:lumMod val="75000"/>
                  </a:schemeClr>
                </a:solidFill>
                <a:latin typeface="Arial Rounded MT Bold"/>
                <a:cs typeface="Arial Rounded MT Bold"/>
              </a:rPr>
              <a:t> and Frank Flocke</a:t>
            </a:r>
          </a:p>
          <a:p>
            <a:pPr marL="65088" fontAlgn="auto">
              <a:spcBef>
                <a:spcPts val="600"/>
              </a:spcBef>
              <a:spcAft>
                <a:spcPts val="0"/>
              </a:spcAft>
              <a:defRPr/>
            </a:pPr>
            <a:r>
              <a:rPr lang="en-US" sz="1200" i="1" dirty="0">
                <a:solidFill>
                  <a:schemeClr val="accent1">
                    <a:lumMod val="75000"/>
                  </a:schemeClr>
                </a:solidFill>
                <a:latin typeface="Arial Rounded MT Bold"/>
                <a:cs typeface="Arial Rounded MT Bold"/>
              </a:rPr>
              <a:t>National Center for Atmospheric Research (NCAR</a:t>
            </a:r>
            <a:r>
              <a:rPr lang="en-US" sz="1200" i="1" dirty="0" smtClean="0">
                <a:solidFill>
                  <a:schemeClr val="accent1">
                    <a:lumMod val="75000"/>
                  </a:schemeClr>
                </a:solidFill>
                <a:latin typeface="Arial Rounded MT Bold"/>
                <a:cs typeface="Arial Rounded MT Bold"/>
              </a:rPr>
              <a:t>)</a:t>
            </a:r>
            <a:endParaRPr lang="en-US" sz="1200" i="1" dirty="0">
              <a:solidFill>
                <a:schemeClr val="accent1">
                  <a:lumMod val="75000"/>
                </a:schemeClr>
              </a:solidFill>
              <a:latin typeface="Arial Rounded MT Bold"/>
              <a:cs typeface="Arial Rounded MT Bold"/>
            </a:endParaRPr>
          </a:p>
        </p:txBody>
      </p:sp>
      <p:pic>
        <p:nvPicPr>
          <p:cNvPr id="13" name="Picture 1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274709" y="4971422"/>
            <a:ext cx="1044705" cy="599930"/>
          </a:xfrm>
          <a:prstGeom prst="rect">
            <a:avLst/>
          </a:prstGeom>
        </p:spPr>
      </p:pic>
      <p:sp>
        <p:nvSpPr>
          <p:cNvPr id="17" name="TextBox 16"/>
          <p:cNvSpPr txBox="1"/>
          <p:nvPr/>
        </p:nvSpPr>
        <p:spPr>
          <a:xfrm>
            <a:off x="4819574" y="3571196"/>
            <a:ext cx="2507018" cy="600164"/>
          </a:xfrm>
          <a:prstGeom prst="rect">
            <a:avLst/>
          </a:prstGeom>
          <a:noFill/>
        </p:spPr>
        <p:txBody>
          <a:bodyPr wrap="square" rtlCol="0">
            <a:spAutoFit/>
          </a:bodyPr>
          <a:lstStyle/>
          <a:p>
            <a:pPr marL="65088" algn="ctr" fontAlgn="auto">
              <a:spcBef>
                <a:spcPts val="600"/>
              </a:spcBef>
              <a:spcAft>
                <a:spcPts val="0"/>
              </a:spcAft>
              <a:defRPr/>
            </a:pPr>
            <a:r>
              <a:rPr lang="en-US" sz="1600" i="1" dirty="0" smtClean="0">
                <a:solidFill>
                  <a:schemeClr val="accent1">
                    <a:lumMod val="75000"/>
                  </a:schemeClr>
                </a:solidFill>
                <a:latin typeface="Arial Rounded MT Bold"/>
                <a:cs typeface="Arial Rounded MT Bold"/>
              </a:rPr>
              <a:t>PI: James Crawford</a:t>
            </a:r>
            <a:endParaRPr lang="en-US" sz="1600" i="1" dirty="0">
              <a:solidFill>
                <a:schemeClr val="accent1">
                  <a:lumMod val="75000"/>
                </a:schemeClr>
              </a:solidFill>
              <a:latin typeface="Arial Rounded MT Bold"/>
              <a:cs typeface="Arial Rounded MT Bold"/>
            </a:endParaRPr>
          </a:p>
          <a:p>
            <a:pPr marL="65088" algn="ctr" fontAlgn="auto">
              <a:spcBef>
                <a:spcPts val="600"/>
              </a:spcBef>
              <a:spcAft>
                <a:spcPts val="0"/>
              </a:spcAft>
              <a:defRPr/>
            </a:pPr>
            <a:r>
              <a:rPr lang="en-US" sz="1200" i="1" dirty="0" smtClean="0">
                <a:solidFill>
                  <a:schemeClr val="accent1">
                    <a:lumMod val="75000"/>
                  </a:schemeClr>
                </a:solidFill>
                <a:latin typeface="Arial Rounded MT Bold"/>
                <a:cs typeface="Arial Rounded MT Bold"/>
              </a:rPr>
              <a:t>NASA Langley</a:t>
            </a:r>
            <a:endParaRPr lang="en-US" sz="1200" i="1" dirty="0">
              <a:solidFill>
                <a:schemeClr val="accent1">
                  <a:lumMod val="75000"/>
                </a:schemeClr>
              </a:solidFill>
              <a:latin typeface="Arial Rounded MT Bold"/>
              <a:cs typeface="Arial Rounded MT Bold"/>
            </a:endParaRPr>
          </a:p>
        </p:txBody>
      </p:sp>
      <p:pic>
        <p:nvPicPr>
          <p:cNvPr id="18" name="Picture 17" descr="olorado Mean July 2005-13 Level 3 Tropospheric OMI NO2 &amp; NARR Mixin"/>
          <p:cNvPicPr>
            <a:picLocks noChangeAspect="1" noChangeArrowheads="1"/>
          </p:cNvPicPr>
          <p:nvPr/>
        </p:nvPicPr>
        <p:blipFill rotWithShape="1">
          <a:blip r:embed="rId14" cstate="print">
            <a:alphaModFix amt="20000"/>
            <a:extLst>
              <a:ext uri="{28A0092B-C50C-407E-A947-70E740481C1C}">
                <a14:useLocalDpi xmlns:a14="http://schemas.microsoft.com/office/drawing/2010/main"/>
              </a:ext>
            </a:extLst>
          </a:blip>
          <a:srcRect/>
          <a:stretch/>
        </p:blipFill>
        <p:spPr bwMode="auto">
          <a:xfrm>
            <a:off x="1" y="304002"/>
            <a:ext cx="9131880" cy="1298031"/>
          </a:xfrm>
          <a:prstGeom prst="rect">
            <a:avLst/>
          </a:prstGeom>
          <a:noFill/>
          <a:ln>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2029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6"/>
          <p:cNvSpPr>
            <a:spLocks noGrp="1"/>
          </p:cNvSpPr>
          <p:nvPr>
            <p:ph idx="4294967295"/>
          </p:nvPr>
        </p:nvSpPr>
        <p:spPr>
          <a:xfrm>
            <a:off x="0" y="1028700"/>
            <a:ext cx="5072063" cy="5048250"/>
          </a:xfrm>
        </p:spPr>
        <p:txBody>
          <a:bodyPr/>
          <a:lstStyle/>
          <a:p>
            <a:pPr marL="69850" indent="0" algn="ctr" eaLnBrk="1" hangingPunct="1">
              <a:lnSpc>
                <a:spcPct val="110000"/>
              </a:lnSpc>
              <a:buNone/>
            </a:pPr>
            <a:r>
              <a:rPr lang="en-US" sz="2400" dirty="0" smtClean="0">
                <a:latin typeface="+mj-lt"/>
              </a:rPr>
              <a:t>Merging of two </a:t>
            </a:r>
            <a:r>
              <a:rPr lang="en-US" sz="2400" dirty="0">
                <a:latin typeface="+mj-lt"/>
              </a:rPr>
              <a:t>major field </a:t>
            </a:r>
            <a:r>
              <a:rPr lang="en-US" sz="2400" dirty="0" smtClean="0">
                <a:latin typeface="+mj-lt"/>
              </a:rPr>
              <a:t>campaigns </a:t>
            </a:r>
            <a:br>
              <a:rPr lang="en-US" sz="2400" dirty="0" smtClean="0">
                <a:latin typeface="+mj-lt"/>
              </a:rPr>
            </a:br>
            <a:endParaRPr lang="en-US" sz="2400" dirty="0">
              <a:latin typeface="+mj-lt"/>
            </a:endParaRPr>
          </a:p>
          <a:p>
            <a:pPr marL="69850" indent="0" algn="ctr" eaLnBrk="1" hangingPunct="1">
              <a:lnSpc>
                <a:spcPct val="110000"/>
              </a:lnSpc>
              <a:buNone/>
            </a:pPr>
            <a:r>
              <a:rPr lang="en-US" sz="2400" dirty="0" smtClean="0">
                <a:latin typeface="+mj-lt"/>
              </a:rPr>
              <a:t>Comprehensive look at air </a:t>
            </a:r>
            <a:r>
              <a:rPr lang="en-US" sz="2400" dirty="0">
                <a:latin typeface="+mj-lt"/>
              </a:rPr>
              <a:t>quality </a:t>
            </a:r>
            <a:r>
              <a:rPr lang="en-US" sz="2400" dirty="0" smtClean="0">
                <a:latin typeface="+mj-lt"/>
              </a:rPr>
              <a:t>in </a:t>
            </a:r>
            <a:r>
              <a:rPr lang="en-US" sz="2400" dirty="0">
                <a:latin typeface="+mj-lt"/>
              </a:rPr>
              <a:t>the </a:t>
            </a:r>
            <a:r>
              <a:rPr lang="en-US" sz="2400" dirty="0" smtClean="0">
                <a:latin typeface="+mj-lt"/>
              </a:rPr>
              <a:t>Northern Colorado Front Range</a:t>
            </a:r>
            <a:endParaRPr lang="en-US" sz="2400" dirty="0">
              <a:latin typeface="+mj-lt"/>
            </a:endParaRPr>
          </a:p>
          <a:p>
            <a:pPr marL="69850" indent="0" algn="ctr" eaLnBrk="1" hangingPunct="1">
              <a:lnSpc>
                <a:spcPct val="110000"/>
              </a:lnSpc>
              <a:buNone/>
            </a:pPr>
            <a:endParaRPr lang="en-US" sz="1600" dirty="0">
              <a:latin typeface="+mj-lt"/>
            </a:endParaRPr>
          </a:p>
        </p:txBody>
      </p:sp>
      <p:sp>
        <p:nvSpPr>
          <p:cNvPr id="3" name="Title 1"/>
          <p:cNvSpPr>
            <a:spLocks noGrp="1"/>
          </p:cNvSpPr>
          <p:nvPr>
            <p:ph type="title"/>
          </p:nvPr>
        </p:nvSpPr>
        <p:spPr>
          <a:xfrm>
            <a:off x="257168" y="-10283"/>
            <a:ext cx="8610600" cy="651930"/>
          </a:xfrm>
        </p:spPr>
        <p:txBody>
          <a:bodyPr>
            <a:normAutofit/>
          </a:bodyPr>
          <a:lstStyle/>
          <a:p>
            <a:pPr eaLnBrk="1" hangingPunct="1"/>
            <a:r>
              <a:rPr lang="en-US" sz="3200" dirty="0">
                <a:ea typeface="+mn-ea"/>
                <a:cs typeface="+mn-cs"/>
              </a:rPr>
              <a:t>FRAPPÉ and DISCOVER-AQ</a:t>
            </a:r>
          </a:p>
        </p:txBody>
      </p:sp>
      <p:pic>
        <p:nvPicPr>
          <p:cNvPr id="1026" name="Picture 2" descr="http://www.eol.ucar.edu/system/files/images/field_project/ACE-1/c13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6586" y="872201"/>
            <a:ext cx="3233829" cy="192233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006586" y="3152580"/>
            <a:ext cx="982169" cy="3560736"/>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14058" y="4979474"/>
            <a:ext cx="2601049" cy="1733842"/>
          </a:xfrm>
          <a:prstGeom prst="rect">
            <a:avLst/>
          </a:prstGeom>
        </p:spPr>
      </p:pic>
      <p:pic>
        <p:nvPicPr>
          <p:cNvPr id="1028" name="Picture 4" descr="http://www.baltimoresun.com/media/photo/2011-06/62702084.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583421" y="2159999"/>
            <a:ext cx="2560579" cy="1598505"/>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76345" y="3351416"/>
            <a:ext cx="1414151" cy="1885535"/>
          </a:xfrm>
          <a:prstGeom prst="rect">
            <a:avLst/>
          </a:prstGeom>
        </p:spPr>
      </p:pic>
      <p:sp>
        <p:nvSpPr>
          <p:cNvPr id="4" name="Rectangle 3"/>
          <p:cNvSpPr/>
          <p:nvPr/>
        </p:nvSpPr>
        <p:spPr>
          <a:xfrm>
            <a:off x="183997" y="3615015"/>
            <a:ext cx="4703485" cy="2231380"/>
          </a:xfrm>
          <a:prstGeom prst="rect">
            <a:avLst/>
          </a:prstGeom>
          <a:solidFill>
            <a:schemeClr val="accent1">
              <a:lumMod val="40000"/>
              <a:lumOff val="60000"/>
            </a:schemeClr>
          </a:solidFill>
          <a:ln>
            <a:solidFill>
              <a:schemeClr val="tx2"/>
            </a:solidFill>
          </a:ln>
        </p:spPr>
        <p:txBody>
          <a:bodyPr wrap="square">
            <a:spAutoFit/>
          </a:bodyPr>
          <a:lstStyle/>
          <a:p>
            <a:pPr marL="341312" indent="-285750" eaLnBrk="1" hangingPunct="1">
              <a:lnSpc>
                <a:spcPct val="110000"/>
              </a:lnSpc>
              <a:spcBef>
                <a:spcPts val="1200"/>
              </a:spcBef>
              <a:buFont typeface="Wingdings" charset="2"/>
              <a:buChar char="Ø"/>
            </a:pPr>
            <a:r>
              <a:rPr lang="en-US" dirty="0" smtClean="0">
                <a:latin typeface="+mj-lt"/>
              </a:rPr>
              <a:t>4 aircraft</a:t>
            </a:r>
            <a:endParaRPr lang="en-US" dirty="0">
              <a:latin typeface="+mj-lt"/>
            </a:endParaRPr>
          </a:p>
          <a:p>
            <a:pPr marL="341312" indent="-285750" eaLnBrk="1" hangingPunct="1">
              <a:lnSpc>
                <a:spcPct val="110000"/>
              </a:lnSpc>
              <a:spcBef>
                <a:spcPts val="1200"/>
              </a:spcBef>
              <a:buFont typeface="Wingdings" charset="2"/>
              <a:buChar char="Ø"/>
            </a:pPr>
            <a:r>
              <a:rPr lang="en-US" dirty="0" smtClean="0">
                <a:latin typeface="+mj-lt"/>
              </a:rPr>
              <a:t>6 mobile vans</a:t>
            </a:r>
          </a:p>
          <a:p>
            <a:pPr marL="341312" indent="-285750" eaLnBrk="1" hangingPunct="1">
              <a:lnSpc>
                <a:spcPct val="110000"/>
              </a:lnSpc>
              <a:spcBef>
                <a:spcPts val="1200"/>
              </a:spcBef>
              <a:buFont typeface="Wingdings" charset="2"/>
              <a:buChar char="Ø"/>
            </a:pPr>
            <a:r>
              <a:rPr lang="en-US" dirty="0" smtClean="0">
                <a:latin typeface="+mj-lt"/>
              </a:rPr>
              <a:t>6 enhanced ground sites</a:t>
            </a:r>
          </a:p>
          <a:p>
            <a:pPr marL="341312" indent="-285750" eaLnBrk="1" hangingPunct="1">
              <a:lnSpc>
                <a:spcPct val="110000"/>
              </a:lnSpc>
              <a:spcBef>
                <a:spcPts val="1200"/>
              </a:spcBef>
              <a:buFont typeface="Wingdings" charset="2"/>
              <a:buChar char="Ø"/>
            </a:pPr>
            <a:r>
              <a:rPr lang="en-US" dirty="0" smtClean="0">
                <a:latin typeface="+mj-lt"/>
              </a:rPr>
              <a:t>Tethered balloons and daily ozone </a:t>
            </a:r>
            <a:r>
              <a:rPr lang="en-US" dirty="0" err="1" smtClean="0">
                <a:latin typeface="+mj-lt"/>
              </a:rPr>
              <a:t>sondes</a:t>
            </a:r>
            <a:endParaRPr lang="en-US" dirty="0" smtClean="0">
              <a:latin typeface="+mj-lt"/>
            </a:endParaRPr>
          </a:p>
          <a:p>
            <a:pPr marL="341312" indent="-285750" eaLnBrk="1" hangingPunct="1">
              <a:lnSpc>
                <a:spcPct val="110000"/>
              </a:lnSpc>
              <a:spcBef>
                <a:spcPts val="1200"/>
              </a:spcBef>
              <a:buFont typeface="Wingdings" charset="2"/>
              <a:buChar char="Ø"/>
            </a:pPr>
            <a:r>
              <a:rPr lang="en-US" dirty="0" smtClean="0">
                <a:latin typeface="+mj-lt"/>
              </a:rPr>
              <a:t>Enhanced CDPHE network</a:t>
            </a:r>
            <a:endParaRPr lang="en-US" dirty="0">
              <a:latin typeface="+mj-lt"/>
            </a:endParaRPr>
          </a:p>
        </p:txBody>
      </p:sp>
    </p:spTree>
    <p:extLst>
      <p:ext uri="{BB962C8B-B14F-4D97-AF65-F5344CB8AC3E}">
        <p14:creationId xmlns:p14="http://schemas.microsoft.com/office/powerpoint/2010/main" val="14158033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28576" y="2049"/>
            <a:ext cx="9067800" cy="614289"/>
          </a:xfrm>
          <a:prstGeom prst="rect">
            <a:avLst/>
          </a:prstGeom>
        </p:spPr>
        <p:txBody>
          <a:bodyPr/>
          <a:lstStyle>
            <a:lvl1pPr algn="ctr" rtl="0" eaLnBrk="1" fontAlgn="base" hangingPunct="1">
              <a:spcBef>
                <a:spcPct val="0"/>
              </a:spcBef>
              <a:spcAft>
                <a:spcPct val="0"/>
              </a:spcAft>
              <a:defRPr sz="3600" b="0" i="0">
                <a:solidFill>
                  <a:schemeClr val="tx2"/>
                </a:solidFill>
                <a:latin typeface="Times Regular" charset="0"/>
                <a:ea typeface="ＭＳ Ｐゴシック" charset="-128"/>
                <a:cs typeface="ＭＳ Ｐゴシック" charset="-128"/>
              </a:defRPr>
            </a:lvl1pPr>
            <a:lvl2pPr algn="ctr" rtl="0" eaLnBrk="1" fontAlgn="base" hangingPunct="1">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Times" charset="0"/>
              </a:defRPr>
            </a:lvl6pPr>
            <a:lvl7pPr marL="914400" algn="ctr" rtl="0" eaLnBrk="1" fontAlgn="base" hangingPunct="1">
              <a:spcBef>
                <a:spcPct val="0"/>
              </a:spcBef>
              <a:spcAft>
                <a:spcPct val="0"/>
              </a:spcAft>
              <a:defRPr sz="4400">
                <a:solidFill>
                  <a:schemeClr val="tx2"/>
                </a:solidFill>
                <a:latin typeface="Times" charset="0"/>
              </a:defRPr>
            </a:lvl7pPr>
            <a:lvl8pPr marL="1371600" algn="ctr" rtl="0" eaLnBrk="1" fontAlgn="base" hangingPunct="1">
              <a:spcBef>
                <a:spcPct val="0"/>
              </a:spcBef>
              <a:spcAft>
                <a:spcPct val="0"/>
              </a:spcAft>
              <a:defRPr sz="4400">
                <a:solidFill>
                  <a:schemeClr val="tx2"/>
                </a:solidFill>
                <a:latin typeface="Times" charset="0"/>
              </a:defRPr>
            </a:lvl8pPr>
            <a:lvl9pPr marL="1828800" algn="ctr" rtl="0" eaLnBrk="1" fontAlgn="base" hangingPunct="1">
              <a:spcBef>
                <a:spcPct val="0"/>
              </a:spcBef>
              <a:spcAft>
                <a:spcPct val="0"/>
              </a:spcAft>
              <a:defRPr sz="4400">
                <a:solidFill>
                  <a:schemeClr val="tx2"/>
                </a:solidFill>
                <a:latin typeface="Times" charset="0"/>
              </a:defRPr>
            </a:lvl9pPr>
          </a:lstStyle>
          <a:p>
            <a:r>
              <a:rPr lang="en-US" sz="2800" dirty="0" smtClean="0">
                <a:solidFill>
                  <a:schemeClr val="tx1"/>
                </a:solidFill>
                <a:latin typeface="Calibri" charset="0"/>
                <a:ea typeface="Calibri" charset="0"/>
                <a:cs typeface="Calibri" charset="0"/>
              </a:rPr>
              <a:t>FRAPPÉ Data Archive</a:t>
            </a:r>
            <a:endParaRPr lang="en-US" sz="2800" kern="0" dirty="0">
              <a:solidFill>
                <a:schemeClr val="tx1"/>
              </a:solidFill>
              <a:latin typeface="Calibri" charset="0"/>
              <a:ea typeface="Calibri" charset="0"/>
              <a:cs typeface="Calibri" charset="0"/>
            </a:endParaRPr>
          </a:p>
        </p:txBody>
      </p:sp>
      <p:sp>
        <p:nvSpPr>
          <p:cNvPr id="4" name="TextBox 3"/>
          <p:cNvSpPr txBox="1"/>
          <p:nvPr/>
        </p:nvSpPr>
        <p:spPr>
          <a:xfrm>
            <a:off x="335755" y="1143000"/>
            <a:ext cx="8596313" cy="4708981"/>
          </a:xfrm>
          <a:prstGeom prst="rect">
            <a:avLst/>
          </a:prstGeom>
          <a:noFill/>
        </p:spPr>
        <p:txBody>
          <a:bodyPr wrap="square" rtlCol="0">
            <a:spAutoFit/>
          </a:bodyPr>
          <a:lstStyle/>
          <a:p>
            <a:r>
              <a:rPr lang="en-US" sz="2000" dirty="0" smtClean="0"/>
              <a:t>Latest Aircraft Merges: 		P-3 Revision R1     (April 2015)</a:t>
            </a:r>
          </a:p>
          <a:p>
            <a:r>
              <a:rPr lang="en-US" sz="2000" dirty="0"/>
              <a:t>	</a:t>
            </a:r>
            <a:r>
              <a:rPr lang="en-US" sz="2000" dirty="0" smtClean="0"/>
              <a:t>						C-130 Revision R2 (May 2016)</a:t>
            </a:r>
          </a:p>
          <a:p>
            <a:endParaRPr lang="en-US" sz="2000" dirty="0"/>
          </a:p>
          <a:p>
            <a:r>
              <a:rPr lang="en-US" sz="2000" dirty="0" smtClean="0"/>
              <a:t>Updates to Surface Data: </a:t>
            </a:r>
          </a:p>
          <a:p>
            <a:endParaRPr lang="en-US" sz="2000" dirty="0" smtClean="0"/>
          </a:p>
          <a:p>
            <a:pPr marL="463550">
              <a:tabLst>
                <a:tab pos="455613" algn="l"/>
              </a:tabLst>
            </a:pPr>
            <a:r>
              <a:rPr lang="en-US" sz="2000" dirty="0" smtClean="0"/>
              <a:t>Timestamp </a:t>
            </a:r>
            <a:r>
              <a:rPr lang="en-US" sz="2000" dirty="0"/>
              <a:t>error in all "MATTSON.ERICK" files </a:t>
            </a:r>
            <a:r>
              <a:rPr lang="en-US" sz="2000" dirty="0" smtClean="0"/>
              <a:t>(CDPHE Ground Sites) submitted before </a:t>
            </a:r>
            <a:r>
              <a:rPr lang="en-US" sz="2000" dirty="0"/>
              <a:t>August </a:t>
            </a:r>
            <a:r>
              <a:rPr lang="en-US" sz="2000" dirty="0" smtClean="0"/>
              <a:t>2016. All </a:t>
            </a:r>
            <a:r>
              <a:rPr lang="en-US" sz="2000" dirty="0"/>
              <a:t>data points are off by 1 hour. </a:t>
            </a:r>
            <a:r>
              <a:rPr lang="en-US" sz="2000" dirty="0" smtClean="0"/>
              <a:t/>
            </a:r>
            <a:br>
              <a:rPr lang="en-US" sz="2000" dirty="0" smtClean="0"/>
            </a:br>
            <a:r>
              <a:rPr lang="en-US" sz="2000" dirty="0" smtClean="0"/>
              <a:t>Add </a:t>
            </a:r>
            <a:r>
              <a:rPr lang="en-US" sz="2000" dirty="0"/>
              <a:t>3600 seconds to </a:t>
            </a:r>
            <a:r>
              <a:rPr lang="en-US" sz="2000" dirty="0" smtClean="0"/>
              <a:t>each timestamp</a:t>
            </a:r>
            <a:r>
              <a:rPr lang="en-US" sz="2000" dirty="0" smtClean="0"/>
              <a:t>.</a:t>
            </a:r>
          </a:p>
          <a:p>
            <a:pPr marL="463550">
              <a:tabLst>
                <a:tab pos="455613" algn="l"/>
              </a:tabLst>
            </a:pPr>
            <a:endParaRPr lang="en-US" sz="2000" dirty="0"/>
          </a:p>
          <a:p>
            <a:pPr marL="463550">
              <a:tabLst>
                <a:tab pos="455613" algn="l"/>
              </a:tabLst>
            </a:pPr>
            <a:r>
              <a:rPr lang="en-US" sz="2000" dirty="0" smtClean="0"/>
              <a:t>GSFC Dial/Fort Collins West: </a:t>
            </a:r>
            <a:r>
              <a:rPr lang="en-US" sz="2000" dirty="0"/>
              <a:t>The "Latitude" coordinate in the files' header was listed </a:t>
            </a:r>
            <a:r>
              <a:rPr lang="en-US" sz="2000" dirty="0" smtClean="0"/>
              <a:t>incorrectly</a:t>
            </a:r>
            <a:r>
              <a:rPr lang="en-US" sz="2000" dirty="0"/>
              <a:t>. The actual value should be "40.5927" instead</a:t>
            </a:r>
            <a:r>
              <a:rPr lang="en-US" sz="2000" dirty="0" smtClean="0"/>
              <a:t>.</a:t>
            </a:r>
          </a:p>
          <a:p>
            <a:endParaRPr lang="en-US" sz="2000" dirty="0" smtClean="0"/>
          </a:p>
          <a:p>
            <a:endParaRPr lang="en-US" sz="2000" dirty="0"/>
          </a:p>
          <a:p>
            <a:endParaRPr lang="en-US" sz="2000" dirty="0" smtClean="0"/>
          </a:p>
          <a:p>
            <a:pPr algn="ctr"/>
            <a:r>
              <a:rPr lang="en-US" sz="2000" i="1" u="sng" dirty="0" smtClean="0"/>
              <a:t>Please let us know of any errors or problems you find in the data!</a:t>
            </a:r>
            <a:endParaRPr lang="en-US" sz="2000" i="1" u="sng" dirty="0"/>
          </a:p>
        </p:txBody>
      </p:sp>
    </p:spTree>
    <p:extLst>
      <p:ext uri="{BB962C8B-B14F-4D97-AF65-F5344CB8AC3E}">
        <p14:creationId xmlns:p14="http://schemas.microsoft.com/office/powerpoint/2010/main" val="20893220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28576" y="2049"/>
            <a:ext cx="9067800" cy="614289"/>
          </a:xfrm>
          <a:prstGeom prst="rect">
            <a:avLst/>
          </a:prstGeom>
        </p:spPr>
        <p:txBody>
          <a:bodyPr/>
          <a:lstStyle>
            <a:lvl1pPr algn="ctr" rtl="0" eaLnBrk="1" fontAlgn="base" hangingPunct="1">
              <a:spcBef>
                <a:spcPct val="0"/>
              </a:spcBef>
              <a:spcAft>
                <a:spcPct val="0"/>
              </a:spcAft>
              <a:defRPr sz="3600" b="0" i="0">
                <a:solidFill>
                  <a:schemeClr val="tx2"/>
                </a:solidFill>
                <a:latin typeface="Times Regular" charset="0"/>
                <a:ea typeface="ＭＳ Ｐゴシック" charset="-128"/>
                <a:cs typeface="ＭＳ Ｐゴシック" charset="-128"/>
              </a:defRPr>
            </a:lvl1pPr>
            <a:lvl2pPr algn="ctr" rtl="0" eaLnBrk="1" fontAlgn="base" hangingPunct="1">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Times" charset="0"/>
              </a:defRPr>
            </a:lvl6pPr>
            <a:lvl7pPr marL="914400" algn="ctr" rtl="0" eaLnBrk="1" fontAlgn="base" hangingPunct="1">
              <a:spcBef>
                <a:spcPct val="0"/>
              </a:spcBef>
              <a:spcAft>
                <a:spcPct val="0"/>
              </a:spcAft>
              <a:defRPr sz="4400">
                <a:solidFill>
                  <a:schemeClr val="tx2"/>
                </a:solidFill>
                <a:latin typeface="Times" charset="0"/>
              </a:defRPr>
            </a:lvl7pPr>
            <a:lvl8pPr marL="1371600" algn="ctr" rtl="0" eaLnBrk="1" fontAlgn="base" hangingPunct="1">
              <a:spcBef>
                <a:spcPct val="0"/>
              </a:spcBef>
              <a:spcAft>
                <a:spcPct val="0"/>
              </a:spcAft>
              <a:defRPr sz="4400">
                <a:solidFill>
                  <a:schemeClr val="tx2"/>
                </a:solidFill>
                <a:latin typeface="Times" charset="0"/>
              </a:defRPr>
            </a:lvl8pPr>
            <a:lvl9pPr marL="1828800" algn="ctr" rtl="0" eaLnBrk="1" fontAlgn="base" hangingPunct="1">
              <a:spcBef>
                <a:spcPct val="0"/>
              </a:spcBef>
              <a:spcAft>
                <a:spcPct val="0"/>
              </a:spcAft>
              <a:defRPr sz="4400">
                <a:solidFill>
                  <a:schemeClr val="tx2"/>
                </a:solidFill>
                <a:latin typeface="Times" charset="0"/>
              </a:defRPr>
            </a:lvl9pPr>
          </a:lstStyle>
          <a:p>
            <a:r>
              <a:rPr lang="en-US" sz="2800" dirty="0" smtClean="0">
                <a:solidFill>
                  <a:schemeClr val="tx1"/>
                </a:solidFill>
                <a:latin typeface="Calibri" charset="0"/>
                <a:ea typeface="Calibri" charset="0"/>
                <a:cs typeface="Calibri" charset="0"/>
              </a:rPr>
              <a:t>FRAPPÉ (Field Campaign) Study Approach</a:t>
            </a:r>
            <a:endParaRPr lang="en-US" sz="2800" kern="0" dirty="0">
              <a:solidFill>
                <a:schemeClr val="tx1"/>
              </a:solidFill>
              <a:latin typeface="Calibri" charset="0"/>
              <a:ea typeface="Calibri" charset="0"/>
              <a:cs typeface="Calibri" charset="0"/>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9974" y="2357439"/>
            <a:ext cx="608279" cy="608279"/>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951639">
            <a:off x="169641" y="1296899"/>
            <a:ext cx="1343368" cy="660634"/>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7935" y="1077030"/>
            <a:ext cx="1443406" cy="985498"/>
          </a:xfrm>
          <a:prstGeom prst="rect">
            <a:avLst/>
          </a:prstGeom>
        </p:spPr>
      </p:pic>
      <p:sp>
        <p:nvSpPr>
          <p:cNvPr id="9" name="TextBox 8"/>
          <p:cNvSpPr txBox="1"/>
          <p:nvPr/>
        </p:nvSpPr>
        <p:spPr>
          <a:xfrm>
            <a:off x="503641" y="1940177"/>
            <a:ext cx="2205027" cy="461665"/>
          </a:xfrm>
          <a:prstGeom prst="rect">
            <a:avLst/>
          </a:prstGeom>
          <a:noFill/>
        </p:spPr>
        <p:txBody>
          <a:bodyPr wrap="none" rtlCol="0">
            <a:spAutoFit/>
          </a:bodyPr>
          <a:lstStyle/>
          <a:p>
            <a:r>
              <a:rPr lang="en-US" dirty="0" smtClean="0"/>
              <a:t>Observations</a:t>
            </a:r>
            <a:endParaRPr lang="en-US" dirty="0"/>
          </a:p>
        </p:txBody>
      </p:sp>
      <p:sp>
        <p:nvSpPr>
          <p:cNvPr id="10" name="Oval 9"/>
          <p:cNvSpPr/>
          <p:nvPr/>
        </p:nvSpPr>
        <p:spPr bwMode="auto">
          <a:xfrm>
            <a:off x="57072" y="902658"/>
            <a:ext cx="3123467" cy="2274277"/>
          </a:xfrm>
          <a:prstGeom prst="ellipse">
            <a:avLst/>
          </a:prstGeom>
          <a:noFill/>
          <a:ln w="88900" cap="flat" cmpd="sng" algn="ctr">
            <a:solidFill>
              <a:srgbClr val="FF0000"/>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31892" y="2434212"/>
            <a:ext cx="2170443" cy="2170443"/>
          </a:xfrm>
          <a:prstGeom prst="rect">
            <a:avLst/>
          </a:prstGeom>
        </p:spPr>
      </p:pic>
      <p:cxnSp>
        <p:nvCxnSpPr>
          <p:cNvPr id="14" name="Straight Arrow Connector 13"/>
          <p:cNvCxnSpPr>
            <a:stCxn id="10" idx="5"/>
          </p:cNvCxnSpPr>
          <p:nvPr/>
        </p:nvCxnSpPr>
        <p:spPr bwMode="auto">
          <a:xfrm>
            <a:off x="2723118" y="2843875"/>
            <a:ext cx="793975" cy="634099"/>
          </a:xfrm>
          <a:prstGeom prst="straightConnector1">
            <a:avLst/>
          </a:prstGeom>
          <a:noFill/>
          <a:ln w="88900" cap="flat" cmpd="sng" algn="ctr">
            <a:solidFill>
              <a:srgbClr val="FF0000"/>
            </a:solidFill>
            <a:prstDash val="solid"/>
            <a:round/>
            <a:headEnd type="triangle"/>
            <a:tailEnd type="triangle"/>
          </a:ln>
          <a:effectLst/>
        </p:spPr>
      </p:cxnSp>
      <p:sp>
        <p:nvSpPr>
          <p:cNvPr id="16" name="TextBox 15"/>
          <p:cNvSpPr txBox="1"/>
          <p:nvPr/>
        </p:nvSpPr>
        <p:spPr>
          <a:xfrm>
            <a:off x="317061" y="3113069"/>
            <a:ext cx="2516899" cy="461665"/>
          </a:xfrm>
          <a:prstGeom prst="rect">
            <a:avLst/>
          </a:prstGeom>
          <a:noFill/>
        </p:spPr>
        <p:txBody>
          <a:bodyPr wrap="square" rtlCol="0">
            <a:spAutoFit/>
          </a:bodyPr>
          <a:lstStyle/>
          <a:p>
            <a:pPr algn="ctr"/>
            <a:r>
              <a:rPr lang="en-US" dirty="0" smtClean="0">
                <a:solidFill>
                  <a:srgbClr val="FF0000"/>
                </a:solidFill>
              </a:rPr>
              <a:t>compare</a:t>
            </a:r>
            <a:endParaRPr lang="en-US" dirty="0">
              <a:solidFill>
                <a:srgbClr val="FF0000"/>
              </a:solidFill>
            </a:endParaRPr>
          </a:p>
        </p:txBody>
      </p:sp>
      <p:pic>
        <p:nvPicPr>
          <p:cNvPr id="28" name="Picture 2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07087" y="6079843"/>
            <a:ext cx="733013" cy="753775"/>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51495" y="5790430"/>
            <a:ext cx="1071221" cy="1071221"/>
          </a:xfrm>
          <a:prstGeom prst="rect">
            <a:avLst/>
          </a:prstGeom>
        </p:spPr>
      </p:pic>
      <p:sp>
        <p:nvSpPr>
          <p:cNvPr id="33" name="Arc 32"/>
          <p:cNvSpPr/>
          <p:nvPr/>
        </p:nvSpPr>
        <p:spPr bwMode="auto">
          <a:xfrm flipH="1">
            <a:off x="2239108" y="3979748"/>
            <a:ext cx="2568724" cy="2798205"/>
          </a:xfrm>
          <a:prstGeom prst="arc">
            <a:avLst/>
          </a:prstGeom>
          <a:noFill/>
          <a:ln w="88900" cap="flat" cmpd="sng" algn="ctr">
            <a:solidFill>
              <a:srgbClr val="339966"/>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sp>
        <p:nvSpPr>
          <p:cNvPr id="34" name="Arc 33"/>
          <p:cNvSpPr/>
          <p:nvPr/>
        </p:nvSpPr>
        <p:spPr bwMode="auto">
          <a:xfrm>
            <a:off x="4233220" y="3979749"/>
            <a:ext cx="2929580" cy="2853870"/>
          </a:xfrm>
          <a:prstGeom prst="arc">
            <a:avLst/>
          </a:prstGeom>
          <a:noFill/>
          <a:ln w="88900" cap="flat" cmpd="sng" algn="ctr">
            <a:solidFill>
              <a:srgbClr val="339966"/>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Verdana" charset="0"/>
            </a:endParaRPr>
          </a:p>
        </p:txBody>
      </p:sp>
      <p:sp>
        <p:nvSpPr>
          <p:cNvPr id="11" name="TextBox 10"/>
          <p:cNvSpPr txBox="1"/>
          <p:nvPr/>
        </p:nvSpPr>
        <p:spPr>
          <a:xfrm>
            <a:off x="3553933" y="4218322"/>
            <a:ext cx="2170443" cy="461665"/>
          </a:xfrm>
          <a:prstGeom prst="rect">
            <a:avLst/>
          </a:prstGeom>
          <a:noFill/>
        </p:spPr>
        <p:txBody>
          <a:bodyPr wrap="square" rtlCol="0">
            <a:spAutoFit/>
          </a:bodyPr>
          <a:lstStyle/>
          <a:p>
            <a:pPr algn="ctr"/>
            <a:r>
              <a:rPr lang="en-US" dirty="0" smtClean="0"/>
              <a:t> Model </a:t>
            </a:r>
            <a:endParaRPr lang="en-US" dirty="0"/>
          </a:p>
        </p:txBody>
      </p:sp>
      <p:pic>
        <p:nvPicPr>
          <p:cNvPr id="25" name="Picture 2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66482" y="5888358"/>
            <a:ext cx="784704" cy="784704"/>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00136" y="5918284"/>
            <a:ext cx="707594" cy="722032"/>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537488" y="6294356"/>
            <a:ext cx="643385" cy="454802"/>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831224" y="5562243"/>
            <a:ext cx="655553" cy="786270"/>
          </a:xfrm>
          <a:prstGeom prst="rect">
            <a:avLst/>
          </a:prstGeom>
        </p:spPr>
      </p:pic>
      <p:pic>
        <p:nvPicPr>
          <p:cNvPr id="30" name="Picture 2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788890" y="6124553"/>
            <a:ext cx="395672" cy="395672"/>
          </a:xfrm>
          <a:prstGeom prst="rect">
            <a:avLst/>
          </a:prstGeom>
        </p:spPr>
      </p:pic>
      <p:sp>
        <p:nvSpPr>
          <p:cNvPr id="31" name="Rectangle 30"/>
          <p:cNvSpPr/>
          <p:nvPr/>
        </p:nvSpPr>
        <p:spPr bwMode="auto">
          <a:xfrm>
            <a:off x="2239108" y="5416062"/>
            <a:ext cx="4923692" cy="1333096"/>
          </a:xfrm>
          <a:prstGeom prst="rect">
            <a:avLst/>
          </a:prstGeom>
          <a:noFill/>
          <a:ln w="88900" cap="flat" cmpd="sng" algn="ctr">
            <a:solidFill>
              <a:srgbClr val="339966"/>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sp>
        <p:nvSpPr>
          <p:cNvPr id="32" name="TextBox 31"/>
          <p:cNvSpPr txBox="1"/>
          <p:nvPr/>
        </p:nvSpPr>
        <p:spPr>
          <a:xfrm>
            <a:off x="5045678" y="5474557"/>
            <a:ext cx="1712328" cy="461665"/>
          </a:xfrm>
          <a:prstGeom prst="rect">
            <a:avLst/>
          </a:prstGeom>
          <a:noFill/>
        </p:spPr>
        <p:txBody>
          <a:bodyPr wrap="none" rtlCol="0">
            <a:spAutoFit/>
          </a:bodyPr>
          <a:lstStyle/>
          <a:p>
            <a:r>
              <a:rPr lang="en-US" smtClean="0"/>
              <a:t>Emissions</a:t>
            </a:r>
            <a:endParaRPr lang="en-US" dirty="0"/>
          </a:p>
        </p:txBody>
      </p:sp>
      <p:sp>
        <p:nvSpPr>
          <p:cNvPr id="35" name="TextBox 34"/>
          <p:cNvSpPr txBox="1"/>
          <p:nvPr/>
        </p:nvSpPr>
        <p:spPr>
          <a:xfrm>
            <a:off x="936329" y="4236240"/>
            <a:ext cx="1498102" cy="461665"/>
          </a:xfrm>
          <a:prstGeom prst="rect">
            <a:avLst/>
          </a:prstGeom>
          <a:noFill/>
        </p:spPr>
        <p:txBody>
          <a:bodyPr wrap="none" rtlCol="0">
            <a:spAutoFit/>
          </a:bodyPr>
          <a:lstStyle/>
          <a:p>
            <a:r>
              <a:rPr lang="en-US" dirty="0" smtClean="0">
                <a:solidFill>
                  <a:srgbClr val="00B050"/>
                </a:solidFill>
              </a:rPr>
              <a:t>evaluate</a:t>
            </a:r>
            <a:endParaRPr lang="en-US" dirty="0">
              <a:solidFill>
                <a:srgbClr val="00B050"/>
              </a:solidFill>
            </a:endParaRPr>
          </a:p>
        </p:txBody>
      </p:sp>
      <p:sp>
        <p:nvSpPr>
          <p:cNvPr id="36" name="TextBox 35"/>
          <p:cNvSpPr txBox="1"/>
          <p:nvPr/>
        </p:nvSpPr>
        <p:spPr>
          <a:xfrm>
            <a:off x="6801944" y="4044906"/>
            <a:ext cx="1071127" cy="461665"/>
          </a:xfrm>
          <a:prstGeom prst="rect">
            <a:avLst/>
          </a:prstGeom>
          <a:noFill/>
        </p:spPr>
        <p:txBody>
          <a:bodyPr wrap="none" rtlCol="0">
            <a:spAutoFit/>
          </a:bodyPr>
          <a:lstStyle/>
          <a:p>
            <a:r>
              <a:rPr lang="en-US" dirty="0" smtClean="0">
                <a:solidFill>
                  <a:srgbClr val="00B050"/>
                </a:solidFill>
              </a:rPr>
              <a:t>refine</a:t>
            </a:r>
            <a:endParaRPr lang="en-US" dirty="0">
              <a:solidFill>
                <a:srgbClr val="00B050"/>
              </a:solidFill>
            </a:endParaRPr>
          </a:p>
        </p:txBody>
      </p:sp>
      <p:grpSp>
        <p:nvGrpSpPr>
          <p:cNvPr id="15" name="Group 14"/>
          <p:cNvGrpSpPr/>
          <p:nvPr/>
        </p:nvGrpSpPr>
        <p:grpSpPr>
          <a:xfrm>
            <a:off x="4284821" y="924085"/>
            <a:ext cx="4089202" cy="2585833"/>
            <a:chOff x="4284821" y="924085"/>
            <a:chExt cx="4089202" cy="2585833"/>
          </a:xfrm>
        </p:grpSpPr>
        <p:pic>
          <p:nvPicPr>
            <p:cNvPr id="37" name="Picture 3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817859" y="924085"/>
              <a:ext cx="1492548" cy="1295064"/>
            </a:xfrm>
            <a:prstGeom prst="rect">
              <a:avLst/>
            </a:prstGeom>
          </p:spPr>
        </p:pic>
        <p:sp>
          <p:nvSpPr>
            <p:cNvPr id="38" name="TextBox 37"/>
            <p:cNvSpPr txBox="1"/>
            <p:nvPr/>
          </p:nvSpPr>
          <p:spPr>
            <a:xfrm>
              <a:off x="6677725" y="2141837"/>
              <a:ext cx="1696298" cy="461665"/>
            </a:xfrm>
            <a:prstGeom prst="rect">
              <a:avLst/>
            </a:prstGeom>
            <a:noFill/>
          </p:spPr>
          <p:txBody>
            <a:bodyPr wrap="none" rtlCol="0">
              <a:spAutoFit/>
            </a:bodyPr>
            <a:lstStyle/>
            <a:p>
              <a:r>
                <a:rPr lang="en-US" dirty="0">
                  <a:solidFill>
                    <a:schemeClr val="accent2"/>
                  </a:solidFill>
                </a:rPr>
                <a:t>P</a:t>
              </a:r>
              <a:r>
                <a:rPr lang="en-US" dirty="0" smtClean="0">
                  <a:solidFill>
                    <a:schemeClr val="accent2"/>
                  </a:solidFill>
                </a:rPr>
                <a:t>rocesses</a:t>
              </a:r>
              <a:endParaRPr lang="en-US" dirty="0">
                <a:solidFill>
                  <a:schemeClr val="accent2"/>
                </a:solidFill>
              </a:endParaRPr>
            </a:p>
          </p:txBody>
        </p:sp>
        <p:sp>
          <p:nvSpPr>
            <p:cNvPr id="39" name="Arc 38"/>
            <p:cNvSpPr/>
            <p:nvPr/>
          </p:nvSpPr>
          <p:spPr bwMode="auto">
            <a:xfrm flipH="1">
              <a:off x="4940365" y="1341445"/>
              <a:ext cx="3377194" cy="2168473"/>
            </a:xfrm>
            <a:prstGeom prst="arc">
              <a:avLst/>
            </a:prstGeom>
            <a:noFill/>
            <a:ln w="88900" cap="flat" cmpd="sng" algn="ctr">
              <a:solidFill>
                <a:schemeClr val="accent2"/>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2"/>
                </a:solidFill>
                <a:effectLst/>
                <a:latin typeface="Verdana" charset="0"/>
              </a:endParaRPr>
            </a:p>
          </p:txBody>
        </p:sp>
        <p:sp>
          <p:nvSpPr>
            <p:cNvPr id="40" name="Arc 39"/>
            <p:cNvSpPr/>
            <p:nvPr/>
          </p:nvSpPr>
          <p:spPr bwMode="auto">
            <a:xfrm flipV="1">
              <a:off x="4284821" y="2077605"/>
              <a:ext cx="2877979" cy="1033324"/>
            </a:xfrm>
            <a:prstGeom prst="arc">
              <a:avLst/>
            </a:prstGeom>
            <a:noFill/>
            <a:ln w="88900" cap="flat" cmpd="sng" algn="ctr">
              <a:solidFill>
                <a:schemeClr val="accent2"/>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2"/>
                </a:solidFill>
                <a:effectLst/>
                <a:latin typeface="Verdana" charset="0"/>
              </a:endParaRPr>
            </a:p>
          </p:txBody>
        </p:sp>
        <p:sp>
          <p:nvSpPr>
            <p:cNvPr id="41" name="TextBox 40"/>
            <p:cNvSpPr txBox="1"/>
            <p:nvPr/>
          </p:nvSpPr>
          <p:spPr>
            <a:xfrm>
              <a:off x="6677725" y="3006880"/>
              <a:ext cx="1498102" cy="461665"/>
            </a:xfrm>
            <a:prstGeom prst="rect">
              <a:avLst/>
            </a:prstGeom>
            <a:noFill/>
            <a:ln>
              <a:noFill/>
            </a:ln>
          </p:spPr>
          <p:txBody>
            <a:bodyPr wrap="none" rtlCol="0">
              <a:spAutoFit/>
            </a:bodyPr>
            <a:lstStyle/>
            <a:p>
              <a:r>
                <a:rPr lang="en-US" dirty="0" smtClean="0">
                  <a:solidFill>
                    <a:schemeClr val="accent2"/>
                  </a:solidFill>
                </a:rPr>
                <a:t>evaluate</a:t>
              </a:r>
              <a:endParaRPr lang="en-US" dirty="0">
                <a:solidFill>
                  <a:schemeClr val="accent2"/>
                </a:solidFill>
              </a:endParaRPr>
            </a:p>
          </p:txBody>
        </p:sp>
        <p:sp>
          <p:nvSpPr>
            <p:cNvPr id="42" name="TextBox 41"/>
            <p:cNvSpPr txBox="1"/>
            <p:nvPr/>
          </p:nvSpPr>
          <p:spPr>
            <a:xfrm>
              <a:off x="4487152" y="1231587"/>
              <a:ext cx="1071127" cy="461665"/>
            </a:xfrm>
            <a:prstGeom prst="rect">
              <a:avLst/>
            </a:prstGeom>
            <a:noFill/>
            <a:ln>
              <a:noFill/>
            </a:ln>
          </p:spPr>
          <p:txBody>
            <a:bodyPr wrap="none" rtlCol="0">
              <a:spAutoFit/>
            </a:bodyPr>
            <a:lstStyle/>
            <a:p>
              <a:r>
                <a:rPr lang="en-US" smtClean="0">
                  <a:solidFill>
                    <a:schemeClr val="accent2"/>
                  </a:solidFill>
                </a:rPr>
                <a:t>refine</a:t>
              </a:r>
              <a:endParaRPr lang="en-US">
                <a:solidFill>
                  <a:schemeClr val="accent2"/>
                </a:solidFill>
              </a:endParaRPr>
            </a:p>
          </p:txBody>
        </p:sp>
      </p:grpSp>
      <p:cxnSp>
        <p:nvCxnSpPr>
          <p:cNvPr id="46" name="Straight Arrow Connector 45"/>
          <p:cNvCxnSpPr/>
          <p:nvPr/>
        </p:nvCxnSpPr>
        <p:spPr bwMode="auto">
          <a:xfrm>
            <a:off x="2314708" y="3097991"/>
            <a:ext cx="1018648" cy="2261420"/>
          </a:xfrm>
          <a:prstGeom prst="straightConnector1">
            <a:avLst/>
          </a:prstGeom>
          <a:noFill/>
          <a:ln w="88900" cap="flat" cmpd="sng" algn="ctr">
            <a:solidFill>
              <a:srgbClr val="FF0000"/>
            </a:solidFill>
            <a:prstDash val="solid"/>
            <a:round/>
            <a:headEnd type="triangle"/>
            <a:tailEnd type="triangle"/>
          </a:ln>
          <a:effectLst/>
        </p:spPr>
      </p:cxnSp>
      <p:sp>
        <p:nvSpPr>
          <p:cNvPr id="43" name="TextBox 42"/>
          <p:cNvSpPr txBox="1"/>
          <p:nvPr/>
        </p:nvSpPr>
        <p:spPr>
          <a:xfrm>
            <a:off x="1751528" y="2993786"/>
            <a:ext cx="6112607" cy="1077218"/>
          </a:xfrm>
          <a:prstGeom prst="rect">
            <a:avLst/>
          </a:prstGeom>
          <a:solidFill>
            <a:schemeClr val="bg2"/>
          </a:solidFill>
          <a:ln>
            <a:solidFill>
              <a:schemeClr val="accent1"/>
            </a:solidFill>
          </a:ln>
        </p:spPr>
        <p:txBody>
          <a:bodyPr wrap="square" rtlCol="0">
            <a:spAutoFit/>
          </a:bodyPr>
          <a:lstStyle/>
          <a:p>
            <a:pPr algn="ctr">
              <a:spcBef>
                <a:spcPts val="1800"/>
              </a:spcBef>
              <a:spcAft>
                <a:spcPts val="1800"/>
              </a:spcAft>
            </a:pPr>
            <a:r>
              <a:rPr lang="en-US" sz="3200" b="1" dirty="0" smtClean="0"/>
              <a:t>Integration of different platforms and observation strategies </a:t>
            </a:r>
            <a:endParaRPr lang="en-US" sz="3200" b="1" dirty="0"/>
          </a:p>
        </p:txBody>
      </p:sp>
      <p:sp>
        <p:nvSpPr>
          <p:cNvPr id="44" name="Right Arrow 43"/>
          <p:cNvSpPr/>
          <p:nvPr/>
        </p:nvSpPr>
        <p:spPr>
          <a:xfrm>
            <a:off x="554882" y="3107471"/>
            <a:ext cx="1013702" cy="835242"/>
          </a:xfrm>
          <a:prstGeom prst="rightArrow">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79599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linds(horizontal)">
                                      <p:cBhvr>
                                        <p:cTn id="7" dur="500"/>
                                        <p:tgtEl>
                                          <p:spTgt spid="4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linds(horizontal)">
                                      <p:cBhvr>
                                        <p:cTn id="1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20378</TotalTime>
  <Words>902</Words>
  <Application>Microsoft Macintosh PowerPoint</Application>
  <PresentationFormat>On-screen Show (4:3)</PresentationFormat>
  <Paragraphs>190</Paragraphs>
  <Slides>21</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 Rounded MT Bold</vt:lpstr>
      <vt:lpstr>Calibri</vt:lpstr>
      <vt:lpstr>Calibri Regular</vt:lpstr>
      <vt:lpstr>Helvetica</vt:lpstr>
      <vt:lpstr>ＭＳ Ｐゴシック</vt:lpstr>
      <vt:lpstr>Times New Roman</vt:lpstr>
      <vt:lpstr>Verdana</vt:lpstr>
      <vt:lpstr>Wingdings</vt:lpstr>
      <vt:lpstr>Arial</vt:lpstr>
      <vt:lpstr>Office Theme</vt:lpstr>
      <vt:lpstr>PowerPoint Presentation</vt:lpstr>
      <vt:lpstr>Joint FRAPPÉ and DISCOVER-AQ Science Team Meeting</vt:lpstr>
      <vt:lpstr>Joint FRAPPÉ and DISCOVER-AQ Science Team Meeting</vt:lpstr>
      <vt:lpstr>Nearby restaurants</vt:lpstr>
      <vt:lpstr>Wireless Internet and password</vt:lpstr>
      <vt:lpstr>PowerPoint Presentation</vt:lpstr>
      <vt:lpstr>FRAPPÉ and DISCOVER-AQ</vt:lpstr>
      <vt:lpstr>PowerPoint Presentation</vt:lpstr>
      <vt:lpstr>PowerPoint Presentation</vt:lpstr>
      <vt:lpstr>The Questions</vt:lpstr>
      <vt:lpstr>Ozone in 2014</vt:lpstr>
      <vt:lpstr>22 July 2014 </vt:lpstr>
      <vt:lpstr>Science Topics</vt:lpstr>
      <vt:lpstr>Methane emissions from O&amp;G &amp; agriculture</vt:lpstr>
      <vt:lpstr>Methane emissions from O&amp;G &amp; agriculture</vt:lpstr>
      <vt:lpstr>Methane emissions from O&amp;G &amp; agriculture</vt:lpstr>
      <vt:lpstr>Mobile Ground Sample (Weld County)</vt:lpstr>
      <vt:lpstr>Mobile Ground Sample (Weld County)</vt:lpstr>
      <vt:lpstr>NH3  C-130 (Aerodyne Group) </vt:lpstr>
      <vt:lpstr>NH4-  PILS (Brechtel / CSU)</vt:lpstr>
      <vt:lpstr>Publications</vt:lpstr>
    </vt:vector>
  </TitlesOfParts>
  <Company>NCAR/ACD</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FRAPPÉ – Front Range Air Pollution and Photochemistry Éxperiment</dc:title>
  <dc:creator>Frank  Flocke</dc:creator>
  <cp:lastModifiedBy>Microsoft Office User</cp:lastModifiedBy>
  <cp:revision>978</cp:revision>
  <cp:lastPrinted>2017-03-27T23:46:36Z</cp:lastPrinted>
  <dcterms:created xsi:type="dcterms:W3CDTF">2014-01-08T00:04:57Z</dcterms:created>
  <dcterms:modified xsi:type="dcterms:W3CDTF">2017-05-01T21:00:08Z</dcterms:modified>
</cp:coreProperties>
</file>