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4"/>
  </p:notesMasterIdLst>
  <p:sldIdLst>
    <p:sldId id="257" r:id="rId2"/>
    <p:sldId id="258" r:id="rId3"/>
    <p:sldId id="259" r:id="rId4"/>
    <p:sldId id="261" r:id="rId5"/>
    <p:sldId id="260" r:id="rId6"/>
    <p:sldId id="280" r:id="rId7"/>
    <p:sldId id="294" r:id="rId8"/>
    <p:sldId id="266" r:id="rId9"/>
    <p:sldId id="295" r:id="rId10"/>
    <p:sldId id="297" r:id="rId11"/>
    <p:sldId id="296" r:id="rId12"/>
    <p:sldId id="298" r:id="rId13"/>
    <p:sldId id="268" r:id="rId14"/>
    <p:sldId id="299" r:id="rId15"/>
    <p:sldId id="269" r:id="rId16"/>
    <p:sldId id="300" r:id="rId17"/>
    <p:sldId id="301" r:id="rId18"/>
    <p:sldId id="302" r:id="rId19"/>
    <p:sldId id="270" r:id="rId20"/>
    <p:sldId id="271" r:id="rId21"/>
    <p:sldId id="272" r:id="rId22"/>
    <p:sldId id="304" r:id="rId23"/>
    <p:sldId id="303" r:id="rId24"/>
    <p:sldId id="273" r:id="rId25"/>
    <p:sldId id="305" r:id="rId26"/>
    <p:sldId id="306" r:id="rId27"/>
    <p:sldId id="323" r:id="rId28"/>
    <p:sldId id="310" r:id="rId29"/>
    <p:sldId id="277" r:id="rId30"/>
    <p:sldId id="311" r:id="rId31"/>
    <p:sldId id="312" r:id="rId32"/>
    <p:sldId id="313" r:id="rId33"/>
    <p:sldId id="287" r:id="rId34"/>
    <p:sldId id="290" r:id="rId35"/>
    <p:sldId id="315" r:id="rId36"/>
    <p:sldId id="278" r:id="rId37"/>
    <p:sldId id="285" r:id="rId38"/>
    <p:sldId id="316" r:id="rId39"/>
    <p:sldId id="317" r:id="rId40"/>
    <p:sldId id="284" r:id="rId41"/>
    <p:sldId id="279" r:id="rId42"/>
    <p:sldId id="318" r:id="rId43"/>
    <p:sldId id="320" r:id="rId44"/>
    <p:sldId id="319" r:id="rId45"/>
    <p:sldId id="321" r:id="rId46"/>
    <p:sldId id="322" r:id="rId47"/>
    <p:sldId id="288" r:id="rId48"/>
    <p:sldId id="289" r:id="rId49"/>
    <p:sldId id="292" r:id="rId50"/>
    <p:sldId id="274" r:id="rId51"/>
    <p:sldId id="283" r:id="rId52"/>
    <p:sldId id="291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6"/>
    <p:restoredTop sz="93189"/>
  </p:normalViewPr>
  <p:slideViewPr>
    <p:cSldViewPr snapToGrid="0" snapToObjects="1" showGuides="1">
      <p:cViewPr>
        <p:scale>
          <a:sx n="95" d="100"/>
          <a:sy n="95" d="100"/>
        </p:scale>
        <p:origin x="36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C9D4C-0254-5340-BFC4-8F160DB27375}" type="datetimeFigureOut">
              <a:rPr lang="en-US" smtClean="0"/>
              <a:t>4/26/17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4EF58-64D1-4440-8B98-045894C35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4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84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39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41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9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00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51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71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78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935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51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95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22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9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560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98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831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51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065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25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30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990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48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15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857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802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11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62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733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867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028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410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426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70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672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68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366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428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715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585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88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1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110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33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15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55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15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58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6BAAB-8A7B-954D-8586-74CBBB6ACC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18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96186-7B70-054F-957A-5ED5137B83ED}" type="datetimeFigureOut">
              <a:rPr lang="en-US" smtClean="0"/>
              <a:t>4/26/17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8BFC-1716-8C47-AF33-B132CDC4F4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96186-7B70-054F-957A-5ED5137B83ED}" type="datetimeFigureOut">
              <a:rPr lang="en-US" smtClean="0"/>
              <a:t>4/26/17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8BFC-1716-8C47-AF33-B132CDC4F4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96186-7B70-054F-957A-5ED5137B83ED}" type="datetimeFigureOut">
              <a:rPr lang="en-US" smtClean="0"/>
              <a:t>4/26/17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8BFC-1716-8C47-AF33-B132CDC4F4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96186-7B70-054F-957A-5ED5137B83ED}" type="datetimeFigureOut">
              <a:rPr lang="en-US" smtClean="0"/>
              <a:t>4/26/17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8BFC-1716-8C47-AF33-B132CDC4F4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96186-7B70-054F-957A-5ED5137B83ED}" type="datetimeFigureOut">
              <a:rPr lang="en-US" smtClean="0"/>
              <a:t>4/26/17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8BFC-1716-8C47-AF33-B132CDC4F4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96186-7B70-054F-957A-5ED5137B83ED}" type="datetimeFigureOut">
              <a:rPr lang="en-US" smtClean="0"/>
              <a:t>4/26/17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8BFC-1716-8C47-AF33-B132CDC4F4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96186-7B70-054F-957A-5ED5137B83ED}" type="datetimeFigureOut">
              <a:rPr lang="en-US" smtClean="0"/>
              <a:t>4/26/17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8BFC-1716-8C47-AF33-B132CDC4F4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96186-7B70-054F-957A-5ED5137B83ED}" type="datetimeFigureOut">
              <a:rPr lang="en-US" smtClean="0"/>
              <a:t>4/26/17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8BFC-1716-8C47-AF33-B132CDC4F4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96186-7B70-054F-957A-5ED5137B83ED}" type="datetimeFigureOut">
              <a:rPr lang="en-US" smtClean="0"/>
              <a:t>4/26/17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8BFC-1716-8C47-AF33-B132CDC4F4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96186-7B70-054F-957A-5ED5137B83ED}" type="datetimeFigureOut">
              <a:rPr lang="en-US" smtClean="0"/>
              <a:t>4/26/17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8BFC-1716-8C47-AF33-B132CDC4F4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96186-7B70-054F-957A-5ED5137B83ED}" type="datetimeFigureOut">
              <a:rPr lang="en-US" smtClean="0"/>
              <a:t>4/26/17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8BFC-1716-8C47-AF33-B132CDC4F4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96186-7B70-054F-957A-5ED5137B83ED}" type="datetimeFigureOut">
              <a:rPr lang="en-US" smtClean="0"/>
              <a:t>4/26/17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08BFC-1716-8C47-AF33-B132CDC4F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6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emf"/><Relationship Id="rId5" Type="http://schemas.openxmlformats.org/officeDocument/2006/relationships/image" Target="../media/image3.jpeg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8.tiff"/><Relationship Id="rId5" Type="http://schemas.openxmlformats.org/officeDocument/2006/relationships/image" Target="../media/image19.emf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8.tiff"/><Relationship Id="rId5" Type="http://schemas.openxmlformats.org/officeDocument/2006/relationships/image" Target="../media/image19.emf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9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19.emf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19.emf"/><Relationship Id="rId5" Type="http://schemas.openxmlformats.org/officeDocument/2006/relationships/image" Target="../media/image23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19.emf"/><Relationship Id="rId5" Type="http://schemas.openxmlformats.org/officeDocument/2006/relationships/image" Target="../media/image23.png"/><Relationship Id="rId6" Type="http://schemas.openxmlformats.org/officeDocument/2006/relationships/image" Target="../media/image25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5.png"/><Relationship Id="rId5" Type="http://schemas.openxmlformats.org/officeDocument/2006/relationships/image" Target="../media/image36.tiff"/><Relationship Id="rId6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4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G_2081.png"/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1" t="-195" r="14094" b="14487"/>
          <a:stretch/>
        </p:blipFill>
        <p:spPr>
          <a:xfrm>
            <a:off x="0" y="-50799"/>
            <a:ext cx="9193305" cy="6919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599" y="263393"/>
            <a:ext cx="9395098" cy="1079499"/>
          </a:xfrm>
        </p:spPr>
        <p:txBody>
          <a:bodyPr>
            <a:noAutofit/>
          </a:bodyPr>
          <a:lstStyle/>
          <a:p>
            <a:pPr algn="l"/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Quantifying the Connection Between Oil and Gas Emissions and </a:t>
            </a:r>
            <a:r>
              <a:rPr lang="en-US" sz="3000" b="1" dirty="0" smtClean="0">
                <a:latin typeface="Times New Roman" charset="0"/>
                <a:ea typeface="Times New Roman" charset="0"/>
                <a:cs typeface="Times New Roman" charset="0"/>
              </a:rPr>
              <a:t>Ozone: </a:t>
            </a:r>
            <a:br>
              <a:rPr lang="en-US" sz="3000" b="1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000" b="1" dirty="0" smtClean="0">
                <a:latin typeface="Times New Roman" charset="0"/>
                <a:ea typeface="Times New Roman" charset="0"/>
                <a:cs typeface="Times New Roman" charset="0"/>
              </a:rPr>
              <a:t>Insights </a:t>
            </a:r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from a </a:t>
            </a:r>
            <a:r>
              <a:rPr lang="en-US" sz="3000" b="1" dirty="0" smtClean="0">
                <a:latin typeface="Times New Roman" charset="0"/>
                <a:ea typeface="Times New Roman" charset="0"/>
                <a:cs typeface="Times New Roman" charset="0"/>
              </a:rPr>
              <a:t>Multi-Method </a:t>
            </a:r>
            <a:r>
              <a:rPr lang="en-US" sz="3000" b="1" dirty="0">
                <a:latin typeface="Times New Roman" charset="0"/>
                <a:ea typeface="Times New Roman" charset="0"/>
                <a:cs typeface="Times New Roman" charset="0"/>
              </a:rPr>
              <a:t>Approach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520" y="6273224"/>
            <a:ext cx="807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FRAPPE/DISCOVER-AQ Science Meeting</a:t>
            </a:r>
            <a:endParaRPr lang="en-US" sz="1600" b="1" dirty="0">
              <a:latin typeface="Times New Roman"/>
              <a:cs typeface="Times New Roman"/>
            </a:endParaRPr>
          </a:p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May 2nd, </a:t>
            </a:r>
            <a:r>
              <a:rPr lang="en-US" sz="1600" b="1" dirty="0">
                <a:latin typeface="Times New Roman"/>
                <a:cs typeface="Times New Roman"/>
              </a:rPr>
              <a:t>2016</a:t>
            </a:r>
          </a:p>
        </p:txBody>
      </p:sp>
      <p:pic>
        <p:nvPicPr>
          <p:cNvPr id="8" name="Picture 7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595" y="2502444"/>
            <a:ext cx="1337755" cy="120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7757709" y="1574163"/>
            <a:ext cx="914400" cy="914400"/>
            <a:chOff x="4737" y="2433"/>
            <a:chExt cx="908" cy="908"/>
          </a:xfrm>
        </p:grpSpPr>
        <p:sp>
          <p:nvSpPr>
            <p:cNvPr id="10" name="Oval 24"/>
            <p:cNvSpPr>
              <a:spLocks noChangeArrowheads="1"/>
            </p:cNvSpPr>
            <p:nvPr/>
          </p:nvSpPr>
          <p:spPr bwMode="auto">
            <a:xfrm>
              <a:off x="4737" y="2433"/>
              <a:ext cx="908" cy="90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1" name="Picture 23" descr="NOAAlogo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2448"/>
              <a:ext cx="876" cy="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2868742" y="4790074"/>
            <a:ext cx="6160957" cy="1261884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latin typeface="Times New Roman"/>
                <a:cs typeface="Times New Roman"/>
              </a:rPr>
              <a:t>Project Goal:</a:t>
            </a:r>
            <a:endParaRPr lang="en-US" sz="2000" b="1" u="sng" dirty="0">
              <a:latin typeface="Times New Roman"/>
              <a:cs typeface="Times New Roman"/>
            </a:endParaRPr>
          </a:p>
          <a:p>
            <a:pPr marL="338138" indent="-338138">
              <a:buAutoNum type="arabicParenR"/>
            </a:pPr>
            <a:r>
              <a:rPr lang="en-US" dirty="0" smtClean="0">
                <a:latin typeface="Times New Roman"/>
                <a:cs typeface="Times New Roman"/>
              </a:rPr>
              <a:t>Quantify O&amp;G Emissions Impact on Front Range </a:t>
            </a:r>
            <a:r>
              <a:rPr lang="en-US" dirty="0" smtClean="0">
                <a:latin typeface="Times New Roman"/>
                <a:cs typeface="Times New Roman"/>
              </a:rPr>
              <a:t>Ozone</a:t>
            </a:r>
          </a:p>
          <a:p>
            <a:r>
              <a:rPr lang="en-US" sz="2000" b="1" u="sng" dirty="0" smtClean="0">
                <a:latin typeface="Times New Roman" charset="0"/>
                <a:ea typeface="Times New Roman" charset="0"/>
                <a:cs typeface="Times New Roman" charset="0"/>
              </a:rPr>
              <a:t>Publication: 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McDuffie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, E. E., et al. (2016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),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J. 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Geophys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. Res. Atmos.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121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(14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5" name="Picture 14" descr="Boulder FL vertical A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68" b="39640"/>
          <a:stretch/>
        </p:blipFill>
        <p:spPr>
          <a:xfrm>
            <a:off x="7805871" y="581778"/>
            <a:ext cx="931461" cy="91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597" y="1370020"/>
            <a:ext cx="7213601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900" b="1" dirty="0">
                <a:latin typeface="Times New Roman"/>
                <a:cs typeface="Times New Roman"/>
              </a:rPr>
              <a:t>Erin </a:t>
            </a:r>
            <a:r>
              <a:rPr lang="en-US" sz="1900" b="1" dirty="0" smtClean="0">
                <a:latin typeface="Times New Roman"/>
                <a:cs typeface="Times New Roman"/>
              </a:rPr>
              <a:t>E. </a:t>
            </a:r>
            <a:r>
              <a:rPr lang="en-US" sz="1900" b="1" dirty="0">
                <a:latin typeface="Times New Roman"/>
                <a:cs typeface="Times New Roman"/>
              </a:rPr>
              <a:t>McDuffie</a:t>
            </a:r>
            <a:r>
              <a:rPr lang="en-US" sz="1900" b="1" baseline="30000" dirty="0">
                <a:latin typeface="Times New Roman"/>
                <a:cs typeface="Times New Roman"/>
              </a:rPr>
              <a:t>1,2,3</a:t>
            </a:r>
            <a:r>
              <a:rPr lang="en-US" sz="1900" b="1" dirty="0">
                <a:latin typeface="Times New Roman"/>
                <a:cs typeface="Times New Roman"/>
              </a:rPr>
              <a:t>,</a:t>
            </a:r>
            <a:r>
              <a:rPr lang="en-US" sz="1900" b="1" baseline="30000" dirty="0">
                <a:latin typeface="Times New Roman"/>
                <a:cs typeface="Times New Roman"/>
              </a:rPr>
              <a:t> </a:t>
            </a:r>
            <a:r>
              <a:rPr lang="en-US" sz="1900" b="1" dirty="0">
                <a:latin typeface="Times New Roman"/>
                <a:cs typeface="Times New Roman"/>
              </a:rPr>
              <a:t>Steven S. Brown</a:t>
            </a:r>
            <a:r>
              <a:rPr lang="en-US" sz="1900" b="1" baseline="30000" dirty="0">
                <a:latin typeface="Times New Roman"/>
                <a:cs typeface="Times New Roman"/>
              </a:rPr>
              <a:t>1,3</a:t>
            </a:r>
            <a:r>
              <a:rPr lang="en-US" sz="1900" b="1" dirty="0">
                <a:latin typeface="Times New Roman"/>
                <a:cs typeface="Times New Roman"/>
              </a:rPr>
              <a:t>, </a:t>
            </a:r>
            <a:r>
              <a:rPr lang="en-US" sz="1900" b="1" dirty="0" smtClean="0">
                <a:latin typeface="Times New Roman"/>
                <a:cs typeface="Times New Roman"/>
              </a:rPr>
              <a:t>Jessica B. Gilman</a:t>
            </a:r>
            <a:r>
              <a:rPr lang="en-US" sz="1900" b="1" baseline="30000" dirty="0" smtClean="0">
                <a:latin typeface="Times New Roman"/>
                <a:cs typeface="Times New Roman"/>
              </a:rPr>
              <a:t>2,3</a:t>
            </a:r>
            <a:r>
              <a:rPr lang="en-US" sz="1900" b="1" dirty="0" smtClean="0">
                <a:latin typeface="Times New Roman"/>
                <a:cs typeface="Times New Roman"/>
              </a:rPr>
              <a:t>, Brian M. Lerner</a:t>
            </a:r>
            <a:r>
              <a:rPr lang="en-US" sz="1900" b="1" baseline="30000" dirty="0" smtClean="0">
                <a:latin typeface="Times New Roman"/>
                <a:cs typeface="Times New Roman"/>
              </a:rPr>
              <a:t>2,3</a:t>
            </a:r>
            <a:r>
              <a:rPr lang="en-US" sz="1900" b="1" dirty="0" smtClean="0">
                <a:latin typeface="Times New Roman"/>
                <a:cs typeface="Times New Roman"/>
              </a:rPr>
              <a:t>, Peter M. Edwards</a:t>
            </a:r>
            <a:r>
              <a:rPr lang="en-US" sz="1900" b="1" baseline="30000" dirty="0" smtClean="0">
                <a:latin typeface="Times New Roman"/>
                <a:cs typeface="Times New Roman"/>
              </a:rPr>
              <a:t>4</a:t>
            </a:r>
            <a:r>
              <a:rPr lang="en-US" sz="1900" b="1" dirty="0" smtClean="0">
                <a:latin typeface="Times New Roman"/>
                <a:cs typeface="Times New Roman"/>
              </a:rPr>
              <a:t>, William P. Dubé</a:t>
            </a:r>
            <a:r>
              <a:rPr lang="en-US" sz="1900" b="1" baseline="30000" dirty="0" smtClean="0">
                <a:latin typeface="Times New Roman"/>
                <a:cs typeface="Times New Roman"/>
              </a:rPr>
              <a:t>2,3</a:t>
            </a:r>
            <a:r>
              <a:rPr lang="en-US" sz="1900" b="1" dirty="0" smtClean="0">
                <a:latin typeface="Times New Roman"/>
                <a:cs typeface="Times New Roman"/>
              </a:rPr>
              <a:t>, Michael Trainer</a:t>
            </a:r>
            <a:r>
              <a:rPr lang="en-US" sz="1900" b="1" baseline="30000" dirty="0" smtClean="0">
                <a:latin typeface="Times New Roman"/>
                <a:cs typeface="Times New Roman"/>
              </a:rPr>
              <a:t>3</a:t>
            </a:r>
            <a:r>
              <a:rPr lang="en-US" b="1" dirty="0" smtClean="0">
                <a:latin typeface="Times New Roman"/>
                <a:cs typeface="Times New Roman"/>
              </a:rPr>
              <a:t>, </a:t>
            </a:r>
            <a:r>
              <a:rPr lang="en-US" sz="1900" b="1" dirty="0" smtClean="0">
                <a:latin typeface="Times New Roman"/>
                <a:cs typeface="Times New Roman"/>
              </a:rPr>
              <a:t>Greg Yarwood</a:t>
            </a:r>
            <a:r>
              <a:rPr lang="en-US" sz="1900" b="1" baseline="30000" dirty="0" smtClean="0">
                <a:latin typeface="Times New Roman"/>
                <a:cs typeface="Times New Roman"/>
              </a:rPr>
              <a:t>5</a:t>
            </a:r>
            <a:r>
              <a:rPr lang="en-US" b="1" dirty="0" smtClean="0">
                <a:latin typeface="Times New Roman"/>
                <a:cs typeface="Times New Roman"/>
              </a:rPr>
              <a:t>, </a:t>
            </a:r>
            <a:r>
              <a:rPr lang="en-US" dirty="0" smtClean="0">
                <a:latin typeface="Times New Roman"/>
                <a:cs typeface="Times New Roman"/>
              </a:rPr>
              <a:t>Wayne M. Angevine</a:t>
            </a:r>
            <a:r>
              <a:rPr lang="en-US" baseline="30000" dirty="0" smtClean="0">
                <a:latin typeface="Times New Roman"/>
                <a:cs typeface="Times New Roman"/>
              </a:rPr>
              <a:t>2,3</a:t>
            </a:r>
            <a:r>
              <a:rPr lang="en-US" dirty="0" smtClean="0">
                <a:latin typeface="Times New Roman"/>
                <a:cs typeface="Times New Roman"/>
              </a:rPr>
              <a:t>, Stuart McKeen</a:t>
            </a:r>
            <a:r>
              <a:rPr lang="en-US" baseline="30000" dirty="0" smtClean="0">
                <a:latin typeface="Times New Roman"/>
                <a:cs typeface="Times New Roman"/>
              </a:rPr>
              <a:t>2,3</a:t>
            </a:r>
            <a:r>
              <a:rPr lang="en-US" dirty="0" smtClean="0">
                <a:latin typeface="Times New Roman"/>
                <a:cs typeface="Times New Roman"/>
              </a:rPr>
              <a:t>, Daniel E. </a:t>
            </a:r>
            <a:r>
              <a:rPr lang="en-US" dirty="0" smtClean="0">
                <a:latin typeface="Times New Roman"/>
                <a:cs typeface="Times New Roman"/>
              </a:rPr>
              <a:t>Wolfe</a:t>
            </a:r>
            <a:r>
              <a:rPr lang="en-US" baseline="30000" dirty="0">
                <a:latin typeface="Times New Roman"/>
                <a:cs typeface="Times New Roman"/>
              </a:rPr>
              <a:t>6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dirty="0" smtClean="0">
                <a:latin typeface="Times New Roman"/>
                <a:cs typeface="Times New Roman"/>
              </a:rPr>
              <a:t>Alex G. </a:t>
            </a:r>
            <a:r>
              <a:rPr lang="en-US" dirty="0" smtClean="0">
                <a:latin typeface="Times New Roman"/>
                <a:cs typeface="Times New Roman"/>
              </a:rPr>
              <a:t>Tevlin</a:t>
            </a:r>
            <a:r>
              <a:rPr lang="en-US" baseline="30000" dirty="0">
                <a:latin typeface="Times New Roman"/>
                <a:cs typeface="Times New Roman"/>
              </a:rPr>
              <a:t>7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dirty="0" smtClean="0">
                <a:latin typeface="Times New Roman"/>
                <a:cs typeface="Times New Roman"/>
              </a:rPr>
              <a:t>Jennifer </a:t>
            </a:r>
            <a:r>
              <a:rPr lang="en-US" dirty="0" smtClean="0">
                <a:latin typeface="Times New Roman"/>
                <a:cs typeface="Times New Roman"/>
              </a:rPr>
              <a:t>Murphy</a:t>
            </a:r>
            <a:r>
              <a:rPr lang="en-US" baseline="30000" dirty="0">
                <a:latin typeface="Times New Roman"/>
                <a:cs typeface="Times New Roman"/>
              </a:rPr>
              <a:t>7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dirty="0" smtClean="0">
                <a:latin typeface="Times New Roman"/>
                <a:cs typeface="Times New Roman"/>
              </a:rPr>
              <a:t>Emily V. </a:t>
            </a:r>
            <a:r>
              <a:rPr lang="en-US" dirty="0" smtClean="0">
                <a:latin typeface="Times New Roman"/>
                <a:cs typeface="Times New Roman"/>
              </a:rPr>
              <a:t>Fischer</a:t>
            </a:r>
            <a:r>
              <a:rPr lang="en-US" baseline="30000" dirty="0">
                <a:latin typeface="Times New Roman"/>
                <a:cs typeface="Times New Roman"/>
              </a:rPr>
              <a:t>8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dirty="0" smtClean="0">
                <a:latin typeface="Times New Roman"/>
                <a:cs typeface="Times New Roman"/>
              </a:rPr>
              <a:t>Jeff Peischl</a:t>
            </a:r>
            <a:r>
              <a:rPr lang="en-US" baseline="30000" dirty="0" smtClean="0">
                <a:latin typeface="Times New Roman"/>
                <a:cs typeface="Times New Roman"/>
              </a:rPr>
              <a:t>2,3</a:t>
            </a:r>
            <a:r>
              <a:rPr lang="en-US" dirty="0" smtClean="0">
                <a:latin typeface="Times New Roman"/>
                <a:cs typeface="Times New Roman"/>
              </a:rPr>
              <a:t>, Andrew O. Langford</a:t>
            </a:r>
            <a:r>
              <a:rPr lang="en-US" baseline="30000" dirty="0" smtClean="0">
                <a:latin typeface="Times New Roman"/>
                <a:cs typeface="Times New Roman"/>
              </a:rPr>
              <a:t>2,3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dirty="0" err="1" smtClean="0">
                <a:latin typeface="Times New Roman"/>
                <a:cs typeface="Times New Roman"/>
              </a:rPr>
              <a:t>Christoph</a:t>
            </a:r>
            <a:r>
              <a:rPr lang="en-US" dirty="0" smtClean="0">
                <a:latin typeface="Times New Roman"/>
                <a:cs typeface="Times New Roman"/>
              </a:rPr>
              <a:t> J. Senff</a:t>
            </a:r>
            <a:r>
              <a:rPr lang="en-US" baseline="30000" dirty="0" smtClean="0">
                <a:latin typeface="Times New Roman"/>
                <a:cs typeface="Times New Roman"/>
              </a:rPr>
              <a:t>2,3</a:t>
            </a:r>
            <a:r>
              <a:rPr lang="en-US" dirty="0" smtClean="0">
                <a:latin typeface="Times New Roman"/>
                <a:cs typeface="Times New Roman"/>
              </a:rPr>
              <a:t>, John S. Holloway</a:t>
            </a:r>
            <a:r>
              <a:rPr lang="en-US" baseline="30000" dirty="0" smtClean="0">
                <a:latin typeface="Times New Roman"/>
                <a:cs typeface="Times New Roman"/>
              </a:rPr>
              <a:t>2,3</a:t>
            </a:r>
            <a:r>
              <a:rPr lang="en-US" dirty="0" smtClean="0">
                <a:latin typeface="Times New Roman"/>
                <a:cs typeface="Times New Roman"/>
              </a:rPr>
              <a:t>, Eric J. Williams</a:t>
            </a:r>
            <a:r>
              <a:rPr lang="en-US" baseline="30000" dirty="0" smtClean="0">
                <a:latin typeface="Times New Roman"/>
                <a:cs typeface="Times New Roman"/>
              </a:rPr>
              <a:t>3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dirty="0" err="1" smtClean="0">
                <a:latin typeface="Times New Roman"/>
                <a:cs typeface="Times New Roman"/>
              </a:rPr>
              <a:t>Joost</a:t>
            </a:r>
            <a:r>
              <a:rPr lang="en-US" dirty="0" smtClean="0">
                <a:latin typeface="Times New Roman"/>
                <a:cs typeface="Times New Roman"/>
              </a:rPr>
              <a:t> deGouw</a:t>
            </a:r>
            <a:r>
              <a:rPr lang="en-US" baseline="30000" dirty="0" smtClean="0">
                <a:latin typeface="Times New Roman"/>
                <a:cs typeface="Times New Roman"/>
              </a:rPr>
              <a:t>1,2,3</a:t>
            </a:r>
            <a:r>
              <a:rPr lang="en-US" dirty="0" smtClean="0">
                <a:latin typeface="Times New Roman"/>
                <a:cs typeface="Times New Roman"/>
              </a:rPr>
              <a:t>, Thomas B. Ryerson</a:t>
            </a:r>
            <a:r>
              <a:rPr lang="en-US" baseline="30000" dirty="0">
                <a:latin typeface="Times New Roman"/>
                <a:cs typeface="Times New Roman"/>
              </a:rPr>
              <a:t>3</a:t>
            </a:r>
            <a:r>
              <a:rPr lang="en-US" dirty="0" smtClean="0">
                <a:latin typeface="Times New Roman"/>
                <a:cs typeface="Times New Roman"/>
              </a:rPr>
              <a:t>, Kenneth Aiken</a:t>
            </a:r>
            <a:r>
              <a:rPr lang="en-US" baseline="30000" dirty="0" smtClean="0">
                <a:latin typeface="Times New Roman"/>
                <a:cs typeface="Times New Roman"/>
              </a:rPr>
              <a:t>2,3</a:t>
            </a:r>
            <a:r>
              <a:rPr lang="en-US" dirty="0" smtClean="0">
                <a:latin typeface="Times New Roman"/>
                <a:cs typeface="Times New Roman"/>
              </a:rPr>
              <a:t>, Samuel </a:t>
            </a:r>
            <a:r>
              <a:rPr lang="en-US" dirty="0" smtClean="0">
                <a:latin typeface="Times New Roman"/>
                <a:cs typeface="Times New Roman"/>
              </a:rPr>
              <a:t>Hall</a:t>
            </a:r>
            <a:r>
              <a:rPr lang="en-US" baseline="30000" dirty="0">
                <a:latin typeface="Times New Roman"/>
                <a:cs typeface="Times New Roman"/>
              </a:rPr>
              <a:t>9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dirty="0" smtClean="0">
                <a:latin typeface="Times New Roman"/>
                <a:cs typeface="Times New Roman"/>
              </a:rPr>
              <a:t>Kirk </a:t>
            </a:r>
            <a:r>
              <a:rPr lang="en-US" dirty="0" smtClean="0">
                <a:latin typeface="Times New Roman"/>
                <a:cs typeface="Times New Roman"/>
              </a:rPr>
              <a:t>Ullmann</a:t>
            </a:r>
            <a:r>
              <a:rPr lang="en-US" baseline="30000" dirty="0">
                <a:latin typeface="Times New Roman"/>
                <a:cs typeface="Times New Roman"/>
              </a:rPr>
              <a:t>9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dirty="0" smtClean="0">
                <a:latin typeface="Times New Roman"/>
                <a:cs typeface="Times New Roman"/>
              </a:rPr>
              <a:t>Kathy O. </a:t>
            </a:r>
            <a:r>
              <a:rPr lang="en-US" dirty="0" smtClean="0">
                <a:latin typeface="Times New Roman"/>
                <a:cs typeface="Times New Roman"/>
              </a:rPr>
              <a:t>Lantz</a:t>
            </a:r>
            <a:r>
              <a:rPr lang="en-US" baseline="30000" dirty="0" smtClean="0">
                <a:latin typeface="Times New Roman"/>
                <a:cs typeface="Times New Roman"/>
              </a:rPr>
              <a:t>10</a:t>
            </a:r>
            <a:endParaRPr lang="en-US" dirty="0" smtClean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627" y="3432589"/>
            <a:ext cx="909170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aseline="30000" dirty="0" smtClean="0">
                <a:latin typeface="Times New Roman"/>
                <a:cs typeface="Times New Roman"/>
              </a:rPr>
              <a:t>1</a:t>
            </a:r>
            <a:r>
              <a:rPr lang="en-US" sz="1500" dirty="0" smtClean="0">
                <a:latin typeface="Times New Roman"/>
                <a:cs typeface="Times New Roman"/>
              </a:rPr>
              <a:t>Department </a:t>
            </a:r>
            <a:r>
              <a:rPr lang="en-US" sz="1500" dirty="0">
                <a:latin typeface="Times New Roman"/>
                <a:cs typeface="Times New Roman"/>
              </a:rPr>
              <a:t>of Chemistry, University of </a:t>
            </a:r>
            <a:r>
              <a:rPr lang="en-US" sz="1500" dirty="0" smtClean="0">
                <a:latin typeface="Times New Roman"/>
                <a:cs typeface="Times New Roman"/>
              </a:rPr>
              <a:t>Colorado, </a:t>
            </a:r>
            <a:r>
              <a:rPr lang="en-US" sz="1500" baseline="30000" dirty="0" smtClean="0">
                <a:latin typeface="Times New Roman"/>
                <a:cs typeface="Times New Roman"/>
              </a:rPr>
              <a:t>2</a:t>
            </a:r>
            <a:r>
              <a:rPr lang="en-US" sz="1500" dirty="0" smtClean="0">
                <a:latin typeface="Times New Roman"/>
                <a:cs typeface="Times New Roman"/>
              </a:rPr>
              <a:t>Cooperative </a:t>
            </a:r>
            <a:r>
              <a:rPr lang="en-US" sz="1500" dirty="0">
                <a:latin typeface="Times New Roman"/>
                <a:cs typeface="Times New Roman"/>
              </a:rPr>
              <a:t>Institute for Research in Environmental Sciences, University of </a:t>
            </a:r>
            <a:r>
              <a:rPr lang="en-US" sz="1500" dirty="0" smtClean="0">
                <a:latin typeface="Times New Roman"/>
                <a:cs typeface="Times New Roman"/>
              </a:rPr>
              <a:t>Colorado, </a:t>
            </a:r>
            <a:r>
              <a:rPr lang="en-US" sz="1500" baseline="30000" dirty="0" smtClean="0">
                <a:latin typeface="Times New Roman"/>
                <a:cs typeface="Times New Roman"/>
              </a:rPr>
              <a:t>3</a:t>
            </a:r>
            <a:r>
              <a:rPr lang="en-US" sz="1500" dirty="0" smtClean="0">
                <a:latin typeface="Times New Roman"/>
                <a:cs typeface="Times New Roman"/>
              </a:rPr>
              <a:t>NOAA, </a:t>
            </a:r>
            <a:r>
              <a:rPr lang="en-US" sz="1500" dirty="0">
                <a:latin typeface="Times New Roman"/>
                <a:cs typeface="Times New Roman"/>
              </a:rPr>
              <a:t>Chemical Sciences </a:t>
            </a:r>
            <a:r>
              <a:rPr lang="en-US" sz="1500" dirty="0" smtClean="0">
                <a:latin typeface="Times New Roman"/>
                <a:cs typeface="Times New Roman"/>
              </a:rPr>
              <a:t>Division, </a:t>
            </a:r>
            <a:r>
              <a:rPr lang="en-US" sz="1500" baseline="30000" dirty="0" smtClean="0">
                <a:latin typeface="Times New Roman"/>
                <a:cs typeface="Times New Roman"/>
              </a:rPr>
              <a:t>4</a:t>
            </a:r>
            <a:r>
              <a:rPr lang="en-US" sz="1500" dirty="0" smtClean="0">
                <a:latin typeface="Times New Roman"/>
                <a:cs typeface="Times New Roman"/>
              </a:rPr>
              <a:t>Department of Chemistry, University of York, United Kingdom, </a:t>
            </a:r>
            <a:r>
              <a:rPr lang="en-US" sz="1500" baseline="30000" dirty="0" smtClean="0">
                <a:latin typeface="Times New Roman"/>
                <a:cs typeface="Times New Roman"/>
              </a:rPr>
              <a:t>5</a:t>
            </a:r>
            <a:r>
              <a:rPr lang="en-US" sz="1500" dirty="0" smtClean="0">
                <a:latin typeface="Times New Roman"/>
                <a:cs typeface="Times New Roman"/>
              </a:rPr>
              <a:t>Ramboll Environ,</a:t>
            </a:r>
            <a:r>
              <a:rPr lang="en-US" sz="1500" baseline="30000" dirty="0" smtClean="0">
                <a:latin typeface="Times New Roman"/>
                <a:cs typeface="Times New Roman"/>
              </a:rPr>
              <a:t> 6</a:t>
            </a:r>
            <a:r>
              <a:rPr lang="en-US" sz="1500" dirty="0" smtClean="0">
                <a:latin typeface="Times New Roman"/>
                <a:cs typeface="Times New Roman"/>
              </a:rPr>
              <a:t>NOAA</a:t>
            </a:r>
            <a:r>
              <a:rPr lang="en-US" sz="1500" dirty="0" smtClean="0">
                <a:latin typeface="Times New Roman"/>
                <a:cs typeface="Times New Roman"/>
              </a:rPr>
              <a:t>, Physical Sciences Division, </a:t>
            </a:r>
            <a:r>
              <a:rPr lang="en-US" sz="1500" baseline="30000" dirty="0">
                <a:latin typeface="Times New Roman"/>
                <a:cs typeface="Times New Roman"/>
              </a:rPr>
              <a:t>7</a:t>
            </a:r>
            <a:r>
              <a:rPr lang="en-US" sz="1500" dirty="0" smtClean="0">
                <a:latin typeface="Times New Roman"/>
                <a:cs typeface="Times New Roman"/>
              </a:rPr>
              <a:t>Department </a:t>
            </a:r>
            <a:r>
              <a:rPr lang="en-US" sz="1500" dirty="0" smtClean="0">
                <a:latin typeface="Times New Roman"/>
                <a:cs typeface="Times New Roman"/>
              </a:rPr>
              <a:t>of Chemistry, University of Toronto, Canada, </a:t>
            </a:r>
            <a:r>
              <a:rPr lang="en-US" sz="1500" baseline="30000" dirty="0">
                <a:latin typeface="Times New Roman"/>
                <a:cs typeface="Times New Roman"/>
              </a:rPr>
              <a:t>8</a:t>
            </a:r>
            <a:r>
              <a:rPr lang="en-US" sz="1500" dirty="0" smtClean="0">
                <a:latin typeface="Times New Roman"/>
                <a:cs typeface="Times New Roman"/>
              </a:rPr>
              <a:t>Department </a:t>
            </a:r>
            <a:r>
              <a:rPr lang="en-US" sz="1500" dirty="0" smtClean="0">
                <a:latin typeface="Times New Roman"/>
                <a:cs typeface="Times New Roman"/>
              </a:rPr>
              <a:t>of Atmospheric Science, Colorado State University, </a:t>
            </a:r>
            <a:r>
              <a:rPr lang="en-US" sz="1500" baseline="30000" dirty="0">
                <a:latin typeface="Times New Roman"/>
                <a:cs typeface="Times New Roman"/>
              </a:rPr>
              <a:t>9</a:t>
            </a:r>
            <a:r>
              <a:rPr lang="en-US" sz="1500" dirty="0" smtClean="0">
                <a:latin typeface="Times New Roman"/>
                <a:cs typeface="Times New Roman"/>
              </a:rPr>
              <a:t>Atmosperic </a:t>
            </a:r>
            <a:r>
              <a:rPr lang="en-US" sz="1500" dirty="0" smtClean="0">
                <a:latin typeface="Times New Roman"/>
                <a:cs typeface="Times New Roman"/>
              </a:rPr>
              <a:t>Chemistry Observations and Modeling Laboratory, NCAR, </a:t>
            </a:r>
            <a:r>
              <a:rPr lang="en-US" sz="1500" baseline="30000" dirty="0" smtClean="0">
                <a:latin typeface="Times New Roman"/>
                <a:cs typeface="Times New Roman"/>
              </a:rPr>
              <a:t>10</a:t>
            </a:r>
            <a:r>
              <a:rPr lang="en-US" sz="1500" dirty="0" smtClean="0">
                <a:latin typeface="Times New Roman"/>
                <a:cs typeface="Times New Roman"/>
              </a:rPr>
              <a:t>NOAA</a:t>
            </a:r>
            <a:r>
              <a:rPr lang="en-US" sz="1500" dirty="0" smtClean="0">
                <a:latin typeface="Times New Roman"/>
                <a:cs typeface="Times New Roman"/>
              </a:rPr>
              <a:t>, Global Monitoring Division</a:t>
            </a:r>
            <a:endParaRPr lang="en-US" sz="1500" baseline="30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7454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/>
          <a:srcRect l="14008" t="2987" r="6622" b="11670"/>
          <a:stretch/>
        </p:blipFill>
        <p:spPr>
          <a:xfrm>
            <a:off x="1909859" y="1328420"/>
            <a:ext cx="5705061" cy="5207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3922" t="12521" r="9804" b="14562"/>
          <a:stretch/>
        </p:blipFill>
        <p:spPr>
          <a:xfrm>
            <a:off x="330200" y="969292"/>
            <a:ext cx="1097280" cy="879294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13360" y="655293"/>
            <a:ext cx="129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Colorado</a:t>
            </a:r>
            <a:endParaRPr lang="en-US" sz="1600" dirty="0">
              <a:latin typeface="Times New Roman"/>
              <a:cs typeface="Times New Roman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59" name="TextBox 58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6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6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6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6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6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6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6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6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65000"/>
                    </a:schemeClr>
                  </a:solidFill>
                  <a:latin typeface="Times New Roman"/>
                  <a:cs typeface="Times New Roman"/>
                </a:rPr>
                <a:t>Box-Model</a:t>
              </a:r>
              <a:endParaRPr lang="en-US" b="1" dirty="0">
                <a:solidFill>
                  <a:schemeClr val="bg1">
                    <a:lumMod val="65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2100359" y="819040"/>
            <a:ext cx="5303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Colorado Northern Front Range (NFR)</a:t>
            </a:r>
            <a:endParaRPr lang="en-US" sz="2000" dirty="0">
              <a:latin typeface="Times New Roman"/>
              <a:cs typeface="Times New Roman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660400" y="3611881"/>
            <a:ext cx="7912428" cy="0"/>
          </a:xfrm>
          <a:prstGeom prst="line">
            <a:avLst/>
          </a:prstGeom>
          <a:ln w="571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7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/>
          <a:srcRect l="14008" t="2987" r="6622" b="11670"/>
          <a:stretch/>
        </p:blipFill>
        <p:spPr>
          <a:xfrm>
            <a:off x="1909859" y="1328420"/>
            <a:ext cx="5705061" cy="5207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3922" t="12521" r="9804" b="14562"/>
          <a:stretch/>
        </p:blipFill>
        <p:spPr>
          <a:xfrm>
            <a:off x="330200" y="969292"/>
            <a:ext cx="1097280" cy="879294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933440" y="2433320"/>
            <a:ext cx="2751148" cy="707886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&gt; 27,000 Active Oil and Natural Gas Wells</a:t>
            </a:r>
            <a:endParaRPr lang="en-US" sz="2000" b="1" dirty="0"/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5374640" y="2806095"/>
            <a:ext cx="690880" cy="153005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13360" y="655293"/>
            <a:ext cx="129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Colorado</a:t>
            </a:r>
            <a:endParaRPr lang="en-US" sz="1600" dirty="0">
              <a:latin typeface="Times New Roman"/>
              <a:cs typeface="Times New Roman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59" name="TextBox 58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6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6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6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6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6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6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6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6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65000"/>
                    </a:schemeClr>
                  </a:solidFill>
                  <a:latin typeface="Times New Roman"/>
                  <a:cs typeface="Times New Roman"/>
                </a:rPr>
                <a:t>Box-Model</a:t>
              </a:r>
              <a:endParaRPr lang="en-US" b="1" dirty="0">
                <a:solidFill>
                  <a:schemeClr val="bg1">
                    <a:lumMod val="65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2100359" y="819040"/>
            <a:ext cx="5303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Colorado Northern Front Range (NFR)</a:t>
            </a:r>
            <a:endParaRPr lang="en-US" sz="2000" dirty="0">
              <a:latin typeface="Times New Roman"/>
              <a:cs typeface="Times New Roman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660400" y="3611881"/>
            <a:ext cx="7912428" cy="0"/>
          </a:xfrm>
          <a:prstGeom prst="line">
            <a:avLst/>
          </a:prstGeom>
          <a:ln w="571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9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/>
          <a:srcRect l="14008" t="2987" r="6622" b="11670"/>
          <a:stretch/>
        </p:blipFill>
        <p:spPr>
          <a:xfrm>
            <a:off x="1909859" y="1328420"/>
            <a:ext cx="5705061" cy="5207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3922" t="12521" r="9804" b="14562"/>
          <a:stretch/>
        </p:blipFill>
        <p:spPr>
          <a:xfrm>
            <a:off x="330200" y="969292"/>
            <a:ext cx="1097280" cy="87929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6065520" y="4275425"/>
            <a:ext cx="2028662" cy="40011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Urban NO</a:t>
            </a:r>
            <a:r>
              <a:rPr lang="en-US" sz="2000" b="1" baseline="-25000" dirty="0" smtClean="0"/>
              <a:t>x</a:t>
            </a:r>
            <a:r>
              <a:rPr lang="en-US" sz="2000" b="1" dirty="0"/>
              <a:t> </a:t>
            </a:r>
            <a:r>
              <a:rPr lang="en-US" sz="2000" b="1" dirty="0" smtClean="0"/>
              <a:t>+ VOC</a:t>
            </a:r>
            <a:endParaRPr lang="en-US" sz="2000" b="1" dirty="0"/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5374640" y="4475480"/>
            <a:ext cx="690880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933440" y="2433320"/>
            <a:ext cx="2751148" cy="707886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&gt; 27,000 Active Oil and Natural Gas Wells</a:t>
            </a:r>
            <a:endParaRPr lang="en-US" sz="2000" b="1" dirty="0"/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5374640" y="2806095"/>
            <a:ext cx="690880" cy="153005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13360" y="655293"/>
            <a:ext cx="129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Colorado</a:t>
            </a:r>
            <a:endParaRPr lang="en-US" sz="1600" dirty="0">
              <a:latin typeface="Times New Roman"/>
              <a:cs typeface="Times New Roman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59" name="TextBox 58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6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6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6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6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6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6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6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6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65000"/>
                    </a:schemeClr>
                  </a:solidFill>
                  <a:latin typeface="Times New Roman"/>
                  <a:cs typeface="Times New Roman"/>
                </a:rPr>
                <a:t>Box-Model</a:t>
              </a:r>
              <a:endParaRPr lang="en-US" b="1" dirty="0">
                <a:solidFill>
                  <a:schemeClr val="bg1">
                    <a:lumMod val="65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2100359" y="819040"/>
            <a:ext cx="5303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Colorado Northern Front Range (NFR)</a:t>
            </a:r>
            <a:endParaRPr lang="en-US" sz="2000" dirty="0">
              <a:latin typeface="Times New Roman"/>
              <a:cs typeface="Times New Roman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660400" y="3611881"/>
            <a:ext cx="7912428" cy="0"/>
          </a:xfrm>
          <a:prstGeom prst="line">
            <a:avLst/>
          </a:prstGeom>
          <a:ln w="571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7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40869" y="699159"/>
            <a:ext cx="9003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BAO Composition is characteristic of both Urban and O&amp;NG Emission Sectors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/>
          <a:srcRect l="14008" t="2987" r="6622" b="11670"/>
          <a:stretch/>
        </p:blipFill>
        <p:spPr>
          <a:xfrm>
            <a:off x="6749429" y="1152215"/>
            <a:ext cx="2102472" cy="191892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33" name="TextBox 32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Box-Model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192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21920" y="1155926"/>
            <a:ext cx="244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2014 Chemical Tracers</a:t>
            </a:r>
            <a:endParaRPr lang="en-US" b="1" dirty="0">
              <a:latin typeface="Times New Roman"/>
              <a:cs typeface="Times New Roman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r="33176"/>
          <a:stretch/>
        </p:blipFill>
        <p:spPr>
          <a:xfrm>
            <a:off x="5426986" y="4145296"/>
            <a:ext cx="2644885" cy="272817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/>
          <a:srcRect r="32944"/>
          <a:stretch/>
        </p:blipFill>
        <p:spPr>
          <a:xfrm>
            <a:off x="926777" y="4203700"/>
            <a:ext cx="2722497" cy="256817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l="2154" r="35143" b="4238"/>
          <a:stretch/>
        </p:blipFill>
        <p:spPr>
          <a:xfrm>
            <a:off x="3149207" y="1741454"/>
            <a:ext cx="2501392" cy="247366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40869" y="699159"/>
            <a:ext cx="9003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BAO Composition is characteristic of both Urban and O&amp;NG Emission Sectors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04707" y="1466717"/>
            <a:ext cx="3524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Oil and Natural Gas: Enhanced CH</a:t>
            </a:r>
            <a:r>
              <a:rPr lang="en-US" baseline="-25000" dirty="0" smtClean="0">
                <a:latin typeface="Times New Roman"/>
                <a:cs typeface="Times New Roman"/>
              </a:rPr>
              <a:t>4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23306" y="4196096"/>
            <a:ext cx="3050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Urban: NO</a:t>
            </a:r>
            <a:r>
              <a:rPr lang="en-US" baseline="-25000" dirty="0" smtClean="0">
                <a:latin typeface="Times New Roman"/>
                <a:cs typeface="Times New Roman"/>
              </a:rPr>
              <a:t>x  </a:t>
            </a:r>
            <a:r>
              <a:rPr lang="en-US" dirty="0" smtClean="0">
                <a:latin typeface="Times New Roman"/>
                <a:cs typeface="Times New Roman"/>
              </a:rPr>
              <a:t>and Enhanced CO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6"/>
          <a:srcRect l="14008" t="2987" r="6622" b="11670"/>
          <a:stretch/>
        </p:blipFill>
        <p:spPr>
          <a:xfrm>
            <a:off x="6749429" y="1152215"/>
            <a:ext cx="2102472" cy="1918923"/>
          </a:xfrm>
          <a:prstGeom prst="rect">
            <a:avLst/>
          </a:prstGeom>
        </p:spPr>
      </p:pic>
      <p:grpSp>
        <p:nvGrpSpPr>
          <p:cNvPr id="99" name="Group 98"/>
          <p:cNvGrpSpPr/>
          <p:nvPr/>
        </p:nvGrpSpPr>
        <p:grpSpPr>
          <a:xfrm>
            <a:off x="321379" y="1720189"/>
            <a:ext cx="2333600" cy="1353948"/>
            <a:chOff x="1763976" y="1148689"/>
            <a:chExt cx="2333600" cy="1353948"/>
          </a:xfrm>
        </p:grpSpPr>
        <p:cxnSp>
          <p:nvCxnSpPr>
            <p:cNvPr id="92" name="Straight Connector 91"/>
            <p:cNvCxnSpPr/>
            <p:nvPr/>
          </p:nvCxnSpPr>
          <p:spPr>
            <a:xfrm>
              <a:off x="1828800" y="1322491"/>
              <a:ext cx="40640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1769547" y="1843191"/>
              <a:ext cx="4064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1763976" y="2343372"/>
              <a:ext cx="40640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2235668" y="1148689"/>
              <a:ext cx="8643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/>
                  <a:cs typeface="Times New Roman"/>
                </a:rPr>
                <a:t>Average</a:t>
              </a:r>
              <a:endParaRPr lang="en-US" sz="1600" dirty="0">
                <a:latin typeface="Times New Roman"/>
                <a:cs typeface="Times New Roman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235668" y="1663902"/>
              <a:ext cx="18619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/>
                  <a:cs typeface="Times New Roman"/>
                </a:rPr>
                <a:t>90</a:t>
              </a:r>
              <a:r>
                <a:rPr lang="en-US" sz="1600" baseline="30000" dirty="0" smtClean="0">
                  <a:latin typeface="Times New Roman"/>
                  <a:cs typeface="Times New Roman"/>
                </a:rPr>
                <a:t>th</a:t>
              </a:r>
              <a:r>
                <a:rPr lang="en-US" sz="1600" dirty="0" smtClean="0">
                  <a:latin typeface="Times New Roman"/>
                  <a:cs typeface="Times New Roman"/>
                </a:rPr>
                <a:t>, 10</a:t>
              </a:r>
              <a:r>
                <a:rPr lang="en-US" sz="1600" baseline="30000" dirty="0" smtClean="0">
                  <a:latin typeface="Times New Roman"/>
                  <a:cs typeface="Times New Roman"/>
                </a:rPr>
                <a:t>th</a:t>
              </a:r>
              <a:r>
                <a:rPr lang="en-US" sz="1600" dirty="0" smtClean="0">
                  <a:latin typeface="Times New Roman"/>
                  <a:cs typeface="Times New Roman"/>
                </a:rPr>
                <a:t> Percentiles</a:t>
              </a:r>
              <a:endParaRPr lang="en-US" sz="1600" dirty="0">
                <a:latin typeface="Times New Roman"/>
                <a:cs typeface="Times New Roman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235668" y="2164083"/>
              <a:ext cx="18619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/>
                  <a:cs typeface="Times New Roman"/>
                </a:rPr>
                <a:t>75</a:t>
              </a:r>
              <a:r>
                <a:rPr lang="en-US" sz="1600" baseline="30000" dirty="0" smtClean="0">
                  <a:latin typeface="Times New Roman"/>
                  <a:cs typeface="Times New Roman"/>
                </a:rPr>
                <a:t>th</a:t>
              </a:r>
              <a:r>
                <a:rPr lang="en-US" sz="1600" dirty="0" smtClean="0">
                  <a:latin typeface="Times New Roman"/>
                  <a:cs typeface="Times New Roman"/>
                </a:rPr>
                <a:t>, 25</a:t>
              </a:r>
              <a:r>
                <a:rPr lang="en-US" sz="1600" baseline="30000" dirty="0" smtClean="0">
                  <a:latin typeface="Times New Roman"/>
                  <a:cs typeface="Times New Roman"/>
                </a:rPr>
                <a:t>th</a:t>
              </a:r>
              <a:r>
                <a:rPr lang="en-US" sz="1600" dirty="0" smtClean="0">
                  <a:latin typeface="Times New Roman"/>
                  <a:cs typeface="Times New Roman"/>
                </a:rPr>
                <a:t> Percentiles</a:t>
              </a:r>
              <a:endParaRPr lang="en-US" sz="1600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33" name="TextBox 32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Box-Model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1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dappb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45" y="1641091"/>
            <a:ext cx="6980638" cy="24926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1247" y="1096658"/>
            <a:ext cx="129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2012 VOCs</a:t>
            </a:r>
            <a:endParaRPr lang="en-US" b="1" dirty="0">
              <a:latin typeface="Times New Roman"/>
              <a:cs typeface="Times New Roman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1714466" y="1083502"/>
            <a:ext cx="6301412" cy="584237"/>
            <a:chOff x="1196003" y="5018350"/>
            <a:chExt cx="4246782" cy="584237"/>
          </a:xfrm>
        </p:grpSpPr>
        <p:sp>
          <p:nvSpPr>
            <p:cNvPr id="78" name="Rectangle 77"/>
            <p:cNvSpPr>
              <a:spLocks/>
            </p:cNvSpPr>
            <p:nvPr/>
          </p:nvSpPr>
          <p:spPr>
            <a:xfrm>
              <a:off x="3400158" y="5084373"/>
              <a:ext cx="161364" cy="166255"/>
            </a:xfrm>
            <a:prstGeom prst="rect">
              <a:avLst/>
            </a:prstGeom>
            <a:solidFill>
              <a:srgbClr val="19C3C0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>
              <a:spLocks/>
            </p:cNvSpPr>
            <p:nvPr/>
          </p:nvSpPr>
          <p:spPr>
            <a:xfrm>
              <a:off x="4207593" y="5084373"/>
              <a:ext cx="161364" cy="166255"/>
            </a:xfrm>
            <a:prstGeom prst="rect">
              <a:avLst/>
            </a:prstGeom>
            <a:solidFill>
              <a:srgbClr val="434343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>
              <a:spLocks/>
            </p:cNvSpPr>
            <p:nvPr/>
          </p:nvSpPr>
          <p:spPr>
            <a:xfrm>
              <a:off x="1202242" y="5370309"/>
              <a:ext cx="161364" cy="166255"/>
            </a:xfrm>
            <a:prstGeom prst="rect">
              <a:avLst/>
            </a:prstGeom>
            <a:solidFill>
              <a:srgbClr val="FB3D08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>
              <a:spLocks/>
            </p:cNvSpPr>
            <p:nvPr/>
          </p:nvSpPr>
          <p:spPr>
            <a:xfrm>
              <a:off x="2120953" y="5370309"/>
              <a:ext cx="161364" cy="166255"/>
            </a:xfrm>
            <a:prstGeom prst="rect">
              <a:avLst/>
            </a:prstGeom>
            <a:solidFill>
              <a:srgbClr val="5D00DF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>
              <a:spLocks/>
            </p:cNvSpPr>
            <p:nvPr/>
          </p:nvSpPr>
          <p:spPr>
            <a:xfrm>
              <a:off x="3402693" y="5370309"/>
              <a:ext cx="161364" cy="166255"/>
            </a:xfrm>
            <a:prstGeom prst="rect">
              <a:avLst/>
            </a:prstGeom>
            <a:solidFill>
              <a:srgbClr val="DF064C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>
              <a:spLocks/>
            </p:cNvSpPr>
            <p:nvPr/>
          </p:nvSpPr>
          <p:spPr>
            <a:xfrm>
              <a:off x="4208387" y="5370309"/>
              <a:ext cx="161364" cy="166255"/>
            </a:xfrm>
            <a:prstGeom prst="rect">
              <a:avLst/>
            </a:prstGeom>
            <a:solidFill>
              <a:srgbClr val="C1C406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575671" y="5018350"/>
              <a:ext cx="560294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Alkanes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382993" y="5018350"/>
              <a:ext cx="999605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Alkenes/Alkynes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419101" y="5304286"/>
              <a:ext cx="657279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Aromatics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315030" y="5304286"/>
              <a:ext cx="1061987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Aldehydes/Ketones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581080" y="5304286"/>
              <a:ext cx="595479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Alcohols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380798" y="5304286"/>
              <a:ext cx="1061987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Biogenic VOC</a:t>
              </a:r>
            </a:p>
          </p:txBody>
        </p:sp>
        <p:sp>
          <p:nvSpPr>
            <p:cNvPr id="90" name="Rectangle 89"/>
            <p:cNvSpPr>
              <a:spLocks/>
            </p:cNvSpPr>
            <p:nvPr/>
          </p:nvSpPr>
          <p:spPr>
            <a:xfrm>
              <a:off x="1196003" y="5084373"/>
              <a:ext cx="164592" cy="166255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370412" y="5018350"/>
              <a:ext cx="2047041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Bar Height: Mean Carbon Mixing Ratio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46" name="TextBox 45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VOC Mass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Box-Model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381001" y="689738"/>
            <a:ext cx="8521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Times New Roman"/>
                <a:cs typeface="Times New Roman"/>
              </a:rPr>
              <a:t>Carbon Mixing Ratio (</a:t>
            </a:r>
            <a:r>
              <a:rPr lang="en-US" sz="2000" u="sng" dirty="0" err="1" smtClean="0">
                <a:latin typeface="Times New Roman"/>
                <a:cs typeface="Times New Roman"/>
              </a:rPr>
              <a:t>ppbC</a:t>
            </a:r>
            <a:r>
              <a:rPr lang="en-US" sz="2000" u="sng" dirty="0" smtClean="0">
                <a:latin typeface="Times New Roman"/>
                <a:cs typeface="Times New Roman"/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207465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dappb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45" y="1641091"/>
            <a:ext cx="6980638" cy="24926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1247" y="1096658"/>
            <a:ext cx="129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2012 VOCs</a:t>
            </a:r>
            <a:endParaRPr lang="en-US" b="1" dirty="0">
              <a:latin typeface="Times New Roman"/>
              <a:cs typeface="Times New Roman"/>
            </a:endParaRPr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229259" y="4762046"/>
            <a:ext cx="2287856" cy="1833669"/>
            <a:chOff x="5026995" y="2642454"/>
            <a:chExt cx="1680150" cy="134660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l="22723" t="11375" r="22577" b="9204"/>
            <a:stretch/>
          </p:blipFill>
          <p:spPr>
            <a:xfrm>
              <a:off x="5257736" y="2765626"/>
              <a:ext cx="1141204" cy="122343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237245" y="3727450"/>
              <a:ext cx="469900" cy="218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82%</a:t>
              </a:r>
              <a:endParaRPr lang="en-US" sz="1500" b="1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26995" y="3073400"/>
              <a:ext cx="4699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1%</a:t>
              </a:r>
              <a:endParaRPr lang="en-US" sz="110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115895" y="2885300"/>
              <a:ext cx="4699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3%</a:t>
              </a:r>
              <a:endParaRPr lang="en-US" sz="110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80848" y="2746801"/>
              <a:ext cx="4699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6%</a:t>
              </a:r>
              <a:endParaRPr lang="en-US" sz="110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26272" y="2642454"/>
              <a:ext cx="43943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1%</a:t>
              </a:r>
              <a:endParaRPr lang="en-US" sz="110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78770" y="2657901"/>
              <a:ext cx="4457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7%</a:t>
              </a:r>
              <a:endParaRPr lang="en-US" sz="110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44318" y="4065658"/>
            <a:ext cx="2838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Average Fractional Contribution</a:t>
            </a:r>
            <a:endParaRPr lang="en-US" b="1" dirty="0">
              <a:latin typeface="Times New Roman"/>
              <a:cs typeface="Times New Roman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1714466" y="1083502"/>
            <a:ext cx="6301412" cy="584237"/>
            <a:chOff x="1196003" y="5018350"/>
            <a:chExt cx="4246782" cy="584237"/>
          </a:xfrm>
        </p:grpSpPr>
        <p:sp>
          <p:nvSpPr>
            <p:cNvPr id="78" name="Rectangle 77"/>
            <p:cNvSpPr>
              <a:spLocks/>
            </p:cNvSpPr>
            <p:nvPr/>
          </p:nvSpPr>
          <p:spPr>
            <a:xfrm>
              <a:off x="3400158" y="5084373"/>
              <a:ext cx="161364" cy="166255"/>
            </a:xfrm>
            <a:prstGeom prst="rect">
              <a:avLst/>
            </a:prstGeom>
            <a:solidFill>
              <a:srgbClr val="19C3C0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>
              <a:spLocks/>
            </p:cNvSpPr>
            <p:nvPr/>
          </p:nvSpPr>
          <p:spPr>
            <a:xfrm>
              <a:off x="4207593" y="5084373"/>
              <a:ext cx="161364" cy="166255"/>
            </a:xfrm>
            <a:prstGeom prst="rect">
              <a:avLst/>
            </a:prstGeom>
            <a:solidFill>
              <a:srgbClr val="434343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>
              <a:spLocks/>
            </p:cNvSpPr>
            <p:nvPr/>
          </p:nvSpPr>
          <p:spPr>
            <a:xfrm>
              <a:off x="1202242" y="5370309"/>
              <a:ext cx="161364" cy="166255"/>
            </a:xfrm>
            <a:prstGeom prst="rect">
              <a:avLst/>
            </a:prstGeom>
            <a:solidFill>
              <a:srgbClr val="FB3D08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>
              <a:spLocks/>
            </p:cNvSpPr>
            <p:nvPr/>
          </p:nvSpPr>
          <p:spPr>
            <a:xfrm>
              <a:off x="2120953" y="5370309"/>
              <a:ext cx="161364" cy="166255"/>
            </a:xfrm>
            <a:prstGeom prst="rect">
              <a:avLst/>
            </a:prstGeom>
            <a:solidFill>
              <a:srgbClr val="5D00DF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>
              <a:spLocks/>
            </p:cNvSpPr>
            <p:nvPr/>
          </p:nvSpPr>
          <p:spPr>
            <a:xfrm>
              <a:off x="3402693" y="5370309"/>
              <a:ext cx="161364" cy="166255"/>
            </a:xfrm>
            <a:prstGeom prst="rect">
              <a:avLst/>
            </a:prstGeom>
            <a:solidFill>
              <a:srgbClr val="DF064C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>
              <a:spLocks/>
            </p:cNvSpPr>
            <p:nvPr/>
          </p:nvSpPr>
          <p:spPr>
            <a:xfrm>
              <a:off x="4208387" y="5370309"/>
              <a:ext cx="161364" cy="166255"/>
            </a:xfrm>
            <a:prstGeom prst="rect">
              <a:avLst/>
            </a:prstGeom>
            <a:solidFill>
              <a:srgbClr val="C1C406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575671" y="5018350"/>
              <a:ext cx="560294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Alkanes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382993" y="5018350"/>
              <a:ext cx="999605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Alkenes/Alkynes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419101" y="5304286"/>
              <a:ext cx="657279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Aromatics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315030" y="5304286"/>
              <a:ext cx="1061987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Aldehydes/Ketones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581080" y="5304286"/>
              <a:ext cx="595479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Alcohols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380798" y="5304286"/>
              <a:ext cx="1061987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Biogenic VOC</a:t>
              </a:r>
            </a:p>
          </p:txBody>
        </p:sp>
        <p:sp>
          <p:nvSpPr>
            <p:cNvPr id="90" name="Rectangle 89"/>
            <p:cNvSpPr>
              <a:spLocks/>
            </p:cNvSpPr>
            <p:nvPr/>
          </p:nvSpPr>
          <p:spPr>
            <a:xfrm>
              <a:off x="1196003" y="5084373"/>
              <a:ext cx="164592" cy="166255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370412" y="5018350"/>
              <a:ext cx="2047041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Bar Height: Mean Carbon Mixing Ratio</a:t>
              </a: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698501" y="5798269"/>
            <a:ext cx="1186458" cy="329079"/>
          </a:xfrm>
          <a:prstGeom prst="rect">
            <a:avLst/>
          </a:prstGeom>
          <a:noFill/>
        </p:spPr>
        <p:txBody>
          <a:bodyPr wrap="square" lIns="82056" tIns="41028" rIns="82056" bIns="41028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Times New Roman"/>
                <a:cs typeface="Times New Roman"/>
              </a:rPr>
              <a:t>Alkanes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46" name="TextBox 45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VOC Mass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Box-Model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381001" y="689738"/>
            <a:ext cx="8521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Times New Roman"/>
                <a:cs typeface="Times New Roman"/>
              </a:rPr>
              <a:t>Carbon Mixing Ratio (</a:t>
            </a:r>
            <a:r>
              <a:rPr lang="en-US" sz="2000" u="sng" dirty="0" err="1" smtClean="0">
                <a:latin typeface="Times New Roman"/>
                <a:cs typeface="Times New Roman"/>
              </a:rPr>
              <a:t>ppbC</a:t>
            </a:r>
            <a:r>
              <a:rPr lang="en-US" sz="2000" u="sng" dirty="0" smtClean="0">
                <a:latin typeface="Times New Roman"/>
                <a:cs typeface="Times New Roman"/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61556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 descr="Figure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0" r="59062" b="10444"/>
          <a:stretch/>
        </p:blipFill>
        <p:spPr>
          <a:xfrm>
            <a:off x="4462282" y="4254174"/>
            <a:ext cx="3171083" cy="2578426"/>
          </a:xfrm>
          <a:prstGeom prst="rect">
            <a:avLst/>
          </a:prstGeom>
        </p:spPr>
      </p:pic>
      <p:pic>
        <p:nvPicPr>
          <p:cNvPr id="56" name="Picture 55" descr="dappbc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45" y="1641091"/>
            <a:ext cx="6980638" cy="24926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1247" y="1096658"/>
            <a:ext cx="129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2012 VOCs</a:t>
            </a:r>
            <a:endParaRPr lang="en-US" b="1" dirty="0">
              <a:latin typeface="Times New Roman"/>
              <a:cs typeface="Times New Roman"/>
            </a:endParaRPr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229259" y="4762046"/>
            <a:ext cx="2287856" cy="1833669"/>
            <a:chOff x="5026995" y="2642454"/>
            <a:chExt cx="1680150" cy="134660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l="22723" t="11375" r="22577" b="9204"/>
            <a:stretch/>
          </p:blipFill>
          <p:spPr>
            <a:xfrm>
              <a:off x="5257736" y="2765626"/>
              <a:ext cx="1141204" cy="122343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237245" y="3727450"/>
              <a:ext cx="469900" cy="218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82%</a:t>
              </a:r>
              <a:endParaRPr lang="en-US" sz="1500" b="1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26995" y="3073400"/>
              <a:ext cx="4699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1%</a:t>
              </a:r>
              <a:endParaRPr lang="en-US" sz="110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115895" y="2885300"/>
              <a:ext cx="4699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3%</a:t>
              </a:r>
              <a:endParaRPr lang="en-US" sz="110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80848" y="2746801"/>
              <a:ext cx="4699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6%</a:t>
              </a:r>
              <a:endParaRPr lang="en-US" sz="110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26272" y="2642454"/>
              <a:ext cx="43943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1%</a:t>
              </a:r>
              <a:endParaRPr lang="en-US" sz="110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78770" y="2657901"/>
              <a:ext cx="4457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7%</a:t>
              </a:r>
              <a:endParaRPr lang="en-US" sz="110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44318" y="4065658"/>
            <a:ext cx="2838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Average Fractional Contribution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91619" y="4080016"/>
            <a:ext cx="2846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O&amp;NG VOC Contribution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882900" y="4840869"/>
            <a:ext cx="167573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Gilman, J.B. et al. Environ Sci Technol, </a:t>
            </a:r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2013, </a:t>
            </a:r>
            <a:r>
              <a:rPr lang="en-US" sz="16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43(3), 1297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1714466" y="1083502"/>
            <a:ext cx="6301412" cy="584237"/>
            <a:chOff x="1196003" y="5018350"/>
            <a:chExt cx="4246782" cy="584237"/>
          </a:xfrm>
        </p:grpSpPr>
        <p:sp>
          <p:nvSpPr>
            <p:cNvPr id="78" name="Rectangle 77"/>
            <p:cNvSpPr>
              <a:spLocks/>
            </p:cNvSpPr>
            <p:nvPr/>
          </p:nvSpPr>
          <p:spPr>
            <a:xfrm>
              <a:off x="3400158" y="5084373"/>
              <a:ext cx="161364" cy="166255"/>
            </a:xfrm>
            <a:prstGeom prst="rect">
              <a:avLst/>
            </a:prstGeom>
            <a:solidFill>
              <a:srgbClr val="19C3C0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>
              <a:spLocks/>
            </p:cNvSpPr>
            <p:nvPr/>
          </p:nvSpPr>
          <p:spPr>
            <a:xfrm>
              <a:off x="4207593" y="5084373"/>
              <a:ext cx="161364" cy="166255"/>
            </a:xfrm>
            <a:prstGeom prst="rect">
              <a:avLst/>
            </a:prstGeom>
            <a:solidFill>
              <a:srgbClr val="434343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>
              <a:spLocks/>
            </p:cNvSpPr>
            <p:nvPr/>
          </p:nvSpPr>
          <p:spPr>
            <a:xfrm>
              <a:off x="1202242" y="5370309"/>
              <a:ext cx="161364" cy="166255"/>
            </a:xfrm>
            <a:prstGeom prst="rect">
              <a:avLst/>
            </a:prstGeom>
            <a:solidFill>
              <a:srgbClr val="FB3D08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>
              <a:spLocks/>
            </p:cNvSpPr>
            <p:nvPr/>
          </p:nvSpPr>
          <p:spPr>
            <a:xfrm>
              <a:off x="2120953" y="5370309"/>
              <a:ext cx="161364" cy="166255"/>
            </a:xfrm>
            <a:prstGeom prst="rect">
              <a:avLst/>
            </a:prstGeom>
            <a:solidFill>
              <a:srgbClr val="5D00DF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>
              <a:spLocks/>
            </p:cNvSpPr>
            <p:nvPr/>
          </p:nvSpPr>
          <p:spPr>
            <a:xfrm>
              <a:off x="3402693" y="5370309"/>
              <a:ext cx="161364" cy="166255"/>
            </a:xfrm>
            <a:prstGeom prst="rect">
              <a:avLst/>
            </a:prstGeom>
            <a:solidFill>
              <a:srgbClr val="DF064C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>
              <a:spLocks/>
            </p:cNvSpPr>
            <p:nvPr/>
          </p:nvSpPr>
          <p:spPr>
            <a:xfrm>
              <a:off x="4208387" y="5370309"/>
              <a:ext cx="161364" cy="166255"/>
            </a:xfrm>
            <a:prstGeom prst="rect">
              <a:avLst/>
            </a:prstGeom>
            <a:solidFill>
              <a:srgbClr val="C1C406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575671" y="5018350"/>
              <a:ext cx="560294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Alkanes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382993" y="5018350"/>
              <a:ext cx="999605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Alkenes/Alkynes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419101" y="5304286"/>
              <a:ext cx="657279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Aromatics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315030" y="5304286"/>
              <a:ext cx="1061987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Aldehydes/Ketones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581080" y="5304286"/>
              <a:ext cx="595479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Alcohols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380798" y="5304286"/>
              <a:ext cx="1061987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Biogenic VOC</a:t>
              </a:r>
            </a:p>
          </p:txBody>
        </p:sp>
        <p:sp>
          <p:nvSpPr>
            <p:cNvPr id="90" name="Rectangle 89"/>
            <p:cNvSpPr>
              <a:spLocks/>
            </p:cNvSpPr>
            <p:nvPr/>
          </p:nvSpPr>
          <p:spPr>
            <a:xfrm>
              <a:off x="1196003" y="5084373"/>
              <a:ext cx="164592" cy="166255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370412" y="5018350"/>
              <a:ext cx="2047041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Bar Height: Mean Carbon Mixing Ratio</a:t>
              </a:r>
            </a:p>
          </p:txBody>
        </p:sp>
      </p:grpSp>
      <p:pic>
        <p:nvPicPr>
          <p:cNvPr id="94" name="Picture 93" descr="Figure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4069" r="40579" b="23758"/>
          <a:stretch/>
        </p:blipFill>
        <p:spPr>
          <a:xfrm>
            <a:off x="7545072" y="4361432"/>
            <a:ext cx="1586228" cy="2109447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698501" y="5798269"/>
            <a:ext cx="1186458" cy="329079"/>
          </a:xfrm>
          <a:prstGeom prst="rect">
            <a:avLst/>
          </a:prstGeom>
          <a:noFill/>
        </p:spPr>
        <p:txBody>
          <a:bodyPr wrap="square" lIns="82056" tIns="41028" rIns="82056" bIns="41028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Times New Roman"/>
                <a:cs typeface="Times New Roman"/>
              </a:rPr>
              <a:t>Alkanes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46" name="TextBox 45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VOC Mass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Box-Model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381001" y="689738"/>
            <a:ext cx="8521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Times New Roman"/>
                <a:cs typeface="Times New Roman"/>
              </a:rPr>
              <a:t>Carbon Mixing Ratio (</a:t>
            </a:r>
            <a:r>
              <a:rPr lang="en-US" sz="2000" u="sng" dirty="0" err="1" smtClean="0">
                <a:latin typeface="Times New Roman"/>
                <a:cs typeface="Times New Roman"/>
              </a:rPr>
              <a:t>ppbC</a:t>
            </a:r>
            <a:r>
              <a:rPr lang="en-US" sz="2000" u="sng" dirty="0" smtClean="0">
                <a:latin typeface="Times New Roman"/>
                <a:cs typeface="Times New Roman"/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153433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 descr="Figure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0" r="59062" b="10444"/>
          <a:stretch/>
        </p:blipFill>
        <p:spPr>
          <a:xfrm>
            <a:off x="4462282" y="4254174"/>
            <a:ext cx="3171083" cy="2578426"/>
          </a:xfrm>
          <a:prstGeom prst="rect">
            <a:avLst/>
          </a:prstGeom>
        </p:spPr>
      </p:pic>
      <p:pic>
        <p:nvPicPr>
          <p:cNvPr id="56" name="Picture 55" descr="dappbc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45" y="1641091"/>
            <a:ext cx="6980638" cy="24926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1247" y="1096658"/>
            <a:ext cx="129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2012 VOCs</a:t>
            </a:r>
            <a:endParaRPr lang="en-US" b="1" dirty="0">
              <a:latin typeface="Times New Roman"/>
              <a:cs typeface="Times New Roman"/>
            </a:endParaRPr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229259" y="4762046"/>
            <a:ext cx="2287856" cy="1833669"/>
            <a:chOff x="5026995" y="2642454"/>
            <a:chExt cx="1680150" cy="134660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l="22723" t="11375" r="22577" b="9204"/>
            <a:stretch/>
          </p:blipFill>
          <p:spPr>
            <a:xfrm>
              <a:off x="5257736" y="2765626"/>
              <a:ext cx="1141204" cy="122343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237245" y="3727450"/>
              <a:ext cx="469900" cy="218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82%</a:t>
              </a:r>
              <a:endParaRPr lang="en-US" sz="1500" b="1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26995" y="3073400"/>
              <a:ext cx="4699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1%</a:t>
              </a:r>
              <a:endParaRPr lang="en-US" sz="110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115895" y="2885300"/>
              <a:ext cx="4699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3%</a:t>
              </a:r>
              <a:endParaRPr lang="en-US" sz="110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80848" y="2746801"/>
              <a:ext cx="4699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6%</a:t>
              </a:r>
              <a:endParaRPr lang="en-US" sz="110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26272" y="2642454"/>
              <a:ext cx="43943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1%</a:t>
              </a:r>
              <a:endParaRPr lang="en-US" sz="110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78770" y="2657901"/>
              <a:ext cx="4457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7%</a:t>
              </a:r>
              <a:endParaRPr lang="en-US" sz="110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44318" y="4065658"/>
            <a:ext cx="2838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Average Fractional Contribution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91619" y="4080016"/>
            <a:ext cx="2846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/>
                <a:cs typeface="Times New Roman"/>
              </a:rPr>
              <a:t>O&amp;NG VOC Contribution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882900" y="4840869"/>
            <a:ext cx="167573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Gilman, J.B. et al. Environ Sci Technol, </a:t>
            </a:r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2013, </a:t>
            </a:r>
            <a:r>
              <a:rPr lang="en-US" sz="16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43(3), 1297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1714466" y="1083502"/>
            <a:ext cx="6301412" cy="584237"/>
            <a:chOff x="1196003" y="5018350"/>
            <a:chExt cx="4246782" cy="584237"/>
          </a:xfrm>
        </p:grpSpPr>
        <p:sp>
          <p:nvSpPr>
            <p:cNvPr id="78" name="Rectangle 77"/>
            <p:cNvSpPr>
              <a:spLocks/>
            </p:cNvSpPr>
            <p:nvPr/>
          </p:nvSpPr>
          <p:spPr>
            <a:xfrm>
              <a:off x="3400158" y="5084373"/>
              <a:ext cx="161364" cy="166255"/>
            </a:xfrm>
            <a:prstGeom prst="rect">
              <a:avLst/>
            </a:prstGeom>
            <a:solidFill>
              <a:srgbClr val="19C3C0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>
              <a:spLocks/>
            </p:cNvSpPr>
            <p:nvPr/>
          </p:nvSpPr>
          <p:spPr>
            <a:xfrm>
              <a:off x="4207593" y="5084373"/>
              <a:ext cx="161364" cy="166255"/>
            </a:xfrm>
            <a:prstGeom prst="rect">
              <a:avLst/>
            </a:prstGeom>
            <a:solidFill>
              <a:srgbClr val="434343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>
              <a:spLocks/>
            </p:cNvSpPr>
            <p:nvPr/>
          </p:nvSpPr>
          <p:spPr>
            <a:xfrm>
              <a:off x="1202242" y="5370309"/>
              <a:ext cx="161364" cy="166255"/>
            </a:xfrm>
            <a:prstGeom prst="rect">
              <a:avLst/>
            </a:prstGeom>
            <a:solidFill>
              <a:srgbClr val="FB3D08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>
              <a:spLocks/>
            </p:cNvSpPr>
            <p:nvPr/>
          </p:nvSpPr>
          <p:spPr>
            <a:xfrm>
              <a:off x="2120953" y="5370309"/>
              <a:ext cx="161364" cy="166255"/>
            </a:xfrm>
            <a:prstGeom prst="rect">
              <a:avLst/>
            </a:prstGeom>
            <a:solidFill>
              <a:srgbClr val="5D00DF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>
              <a:spLocks/>
            </p:cNvSpPr>
            <p:nvPr/>
          </p:nvSpPr>
          <p:spPr>
            <a:xfrm>
              <a:off x="3402693" y="5370309"/>
              <a:ext cx="161364" cy="166255"/>
            </a:xfrm>
            <a:prstGeom prst="rect">
              <a:avLst/>
            </a:prstGeom>
            <a:solidFill>
              <a:srgbClr val="DF064C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>
              <a:spLocks/>
            </p:cNvSpPr>
            <p:nvPr/>
          </p:nvSpPr>
          <p:spPr>
            <a:xfrm>
              <a:off x="4208387" y="5370309"/>
              <a:ext cx="161364" cy="166255"/>
            </a:xfrm>
            <a:prstGeom prst="rect">
              <a:avLst/>
            </a:prstGeom>
            <a:solidFill>
              <a:srgbClr val="C1C406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575671" y="5018350"/>
              <a:ext cx="560294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Alkanes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382993" y="5018350"/>
              <a:ext cx="999605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Alkenes/Alkynes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419101" y="5304286"/>
              <a:ext cx="657279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Aromatics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315030" y="5304286"/>
              <a:ext cx="1061987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Aldehydes/Ketones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581080" y="5304286"/>
              <a:ext cx="595479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Alcohols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380798" y="5304286"/>
              <a:ext cx="1061987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Biogenic VOC</a:t>
              </a:r>
            </a:p>
          </p:txBody>
        </p:sp>
        <p:sp>
          <p:nvSpPr>
            <p:cNvPr id="90" name="Rectangle 89"/>
            <p:cNvSpPr>
              <a:spLocks/>
            </p:cNvSpPr>
            <p:nvPr/>
          </p:nvSpPr>
          <p:spPr>
            <a:xfrm>
              <a:off x="1196003" y="5084373"/>
              <a:ext cx="164592" cy="166255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370412" y="5018350"/>
              <a:ext cx="2047041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Bar Height: Mean Carbon Mixing Ratio</a:t>
              </a:r>
            </a:p>
          </p:txBody>
        </p:sp>
      </p:grpSp>
      <p:pic>
        <p:nvPicPr>
          <p:cNvPr id="94" name="Picture 93" descr="Figure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4069" r="40579" b="23758"/>
          <a:stretch/>
        </p:blipFill>
        <p:spPr>
          <a:xfrm>
            <a:off x="7545072" y="4361432"/>
            <a:ext cx="1586228" cy="2109447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698501" y="5798269"/>
            <a:ext cx="1186458" cy="329079"/>
          </a:xfrm>
          <a:prstGeom prst="rect">
            <a:avLst/>
          </a:prstGeom>
          <a:noFill/>
        </p:spPr>
        <p:txBody>
          <a:bodyPr wrap="square" lIns="82056" tIns="41028" rIns="82056" bIns="41028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Times New Roman"/>
                <a:cs typeface="Times New Roman"/>
              </a:rPr>
              <a:t>Alkanes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46" name="TextBox 45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VOC Mass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Box-Model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381001" y="689738"/>
            <a:ext cx="8521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Times New Roman"/>
                <a:cs typeface="Times New Roman"/>
              </a:rPr>
              <a:t>Carbon Mixing Ratio (</a:t>
            </a:r>
            <a:r>
              <a:rPr lang="en-US" sz="2000" u="sng" dirty="0" err="1" smtClean="0">
                <a:latin typeface="Times New Roman"/>
                <a:cs typeface="Times New Roman"/>
              </a:rPr>
              <a:t>ppbC</a:t>
            </a:r>
            <a:r>
              <a:rPr lang="en-US" sz="2000" u="sng" dirty="0" smtClean="0">
                <a:latin typeface="Times New Roman"/>
                <a:cs typeface="Times New Roman"/>
              </a:rPr>
              <a:t>):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07481" y="3651845"/>
            <a:ext cx="7729039" cy="477054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Times New Roman"/>
                <a:cs typeface="Times New Roman"/>
              </a:rPr>
              <a:t>O&amp;NG </a:t>
            </a:r>
            <a:r>
              <a:rPr lang="en-US" sz="2500" dirty="0" smtClean="0">
                <a:latin typeface="Times New Roman"/>
                <a:cs typeface="Times New Roman"/>
              </a:rPr>
              <a:t>VOCs contribute ~ </a:t>
            </a:r>
            <a:r>
              <a:rPr lang="en-US" sz="2500" dirty="0" smtClean="0">
                <a:latin typeface="Times New Roman"/>
                <a:cs typeface="Times New Roman"/>
              </a:rPr>
              <a:t>80</a:t>
            </a:r>
            <a:r>
              <a:rPr lang="en-US" sz="2500" dirty="0" smtClean="0">
                <a:latin typeface="Times New Roman"/>
                <a:cs typeface="Times New Roman"/>
              </a:rPr>
              <a:t>% </a:t>
            </a:r>
            <a:r>
              <a:rPr lang="en-US" sz="2500" dirty="0">
                <a:latin typeface="Times New Roman"/>
                <a:cs typeface="Times New Roman"/>
              </a:rPr>
              <a:t>to </a:t>
            </a:r>
            <a:r>
              <a:rPr lang="en-US" sz="2500" dirty="0" smtClean="0">
                <a:latin typeface="Times New Roman"/>
                <a:cs typeface="Times New Roman"/>
              </a:rPr>
              <a:t>Observed Carbon Mass</a:t>
            </a:r>
            <a:endParaRPr lang="en-US" sz="25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340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680" y="2108200"/>
            <a:ext cx="5791607" cy="350265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123222" y="6051610"/>
            <a:ext cx="4872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Previously used in O&amp;NG focused O</a:t>
            </a:r>
            <a:r>
              <a:rPr lang="en-US" sz="2000" baseline="-25000" dirty="0" smtClean="0">
                <a:latin typeface="Times New Roman"/>
                <a:cs typeface="Times New Roman"/>
              </a:rPr>
              <a:t>3</a:t>
            </a:r>
            <a:r>
              <a:rPr lang="en-US" sz="2000" dirty="0" smtClean="0">
                <a:latin typeface="Times New Roman"/>
                <a:cs typeface="Times New Roman"/>
              </a:rPr>
              <a:t> studies</a:t>
            </a:r>
            <a:endParaRPr lang="en-US" sz="2000" dirty="0">
              <a:latin typeface="Times New Roman"/>
              <a:cs typeface="Times New Roman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17" name="TextBox 16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OH Reactivity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Box-Model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81001" y="800536"/>
            <a:ext cx="85217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Times New Roman"/>
                <a:cs typeface="Times New Roman"/>
              </a:rPr>
              <a:t>OH Reactivity (OHR):</a:t>
            </a:r>
          </a:p>
          <a:p>
            <a:endParaRPr lang="en-US" sz="2000" u="sng" dirty="0">
              <a:latin typeface="Times New Roman"/>
              <a:cs typeface="Times New Roman"/>
            </a:endParaRPr>
          </a:p>
          <a:p>
            <a:endParaRPr lang="en-US" sz="1000" u="sng" dirty="0" smtClean="0">
              <a:latin typeface="Times New Roman"/>
              <a:cs typeface="Times New Roman"/>
            </a:endParaRPr>
          </a:p>
          <a:p>
            <a:r>
              <a:rPr lang="en-US" sz="2800" dirty="0">
                <a:latin typeface="Times New Roman"/>
                <a:cs typeface="Times New Roman"/>
              </a:rPr>
              <a:t>	</a:t>
            </a:r>
            <a:r>
              <a:rPr lang="en-US" sz="2800" dirty="0" smtClean="0">
                <a:latin typeface="Times New Roman"/>
                <a:cs typeface="Times New Roman"/>
              </a:rPr>
              <a:t>		</a:t>
            </a:r>
            <a:r>
              <a:rPr lang="en-US" sz="3200" dirty="0" err="1" smtClean="0">
                <a:latin typeface="Times New Roman"/>
                <a:cs typeface="Times New Roman"/>
              </a:rPr>
              <a:t>Σ</a:t>
            </a:r>
            <a:r>
              <a:rPr lang="en-US" sz="2800" dirty="0" smtClean="0">
                <a:latin typeface="Times New Roman"/>
                <a:cs typeface="Times New Roman"/>
              </a:rPr>
              <a:t>(</a:t>
            </a:r>
            <a:r>
              <a:rPr lang="en-US" sz="2800" dirty="0" err="1" smtClean="0">
                <a:latin typeface="Times New Roman"/>
                <a:cs typeface="Times New Roman"/>
              </a:rPr>
              <a:t>k</a:t>
            </a:r>
            <a:r>
              <a:rPr lang="en-US" sz="2800" baseline="-25000" dirty="0" err="1" smtClean="0">
                <a:latin typeface="Times New Roman"/>
                <a:cs typeface="Times New Roman"/>
              </a:rPr>
              <a:t>OH+VOC</a:t>
            </a:r>
            <a:r>
              <a:rPr lang="en-US" sz="2800" dirty="0" smtClean="0">
                <a:latin typeface="Times New Roman"/>
                <a:cs typeface="Times New Roman"/>
              </a:rPr>
              <a:t>*[</a:t>
            </a:r>
            <a:r>
              <a:rPr lang="en-US" sz="2800" dirty="0" smtClean="0">
                <a:latin typeface="Times New Roman"/>
                <a:cs typeface="Times New Roman"/>
              </a:rPr>
              <a:t>VOC])</a:t>
            </a:r>
            <a:endParaRPr lang="en-US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161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798"/>
            <a:ext cx="9144000" cy="56864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Tropospheric Ozone: Photochemistry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4314" y="4092863"/>
            <a:ext cx="750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NO</a:t>
            </a:r>
            <a:endParaRPr lang="en-US" sz="3000" b="1" dirty="0"/>
          </a:p>
        </p:txBody>
      </p:sp>
      <p:sp>
        <p:nvSpPr>
          <p:cNvPr id="9" name="Sun 8"/>
          <p:cNvSpPr/>
          <p:nvPr/>
        </p:nvSpPr>
        <p:spPr>
          <a:xfrm>
            <a:off x="7233920" y="952588"/>
            <a:ext cx="1239520" cy="1229360"/>
          </a:xfrm>
          <a:prstGeom prst="sun">
            <a:avLst/>
          </a:prstGeom>
          <a:solidFill>
            <a:srgbClr val="FFCD3E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 rot="19044012">
            <a:off x="3824120" y="3902130"/>
            <a:ext cx="1388307" cy="1381058"/>
          </a:xfrm>
          <a:prstGeom prst="arc">
            <a:avLst>
              <a:gd name="adj1" fmla="val 15445998"/>
              <a:gd name="adj2" fmla="val 548941"/>
            </a:avLst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268217" y="4092863"/>
            <a:ext cx="1456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NO</a:t>
            </a:r>
            <a:r>
              <a:rPr lang="en-US" sz="3000" b="1" baseline="-25000" dirty="0" smtClean="0"/>
              <a:t>2</a:t>
            </a:r>
            <a:endParaRPr lang="en-US" sz="3000" b="1" baseline="-250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3332487" y="2669688"/>
            <a:ext cx="1001580" cy="695590"/>
            <a:chOff x="3539041" y="3094764"/>
            <a:chExt cx="841299" cy="553998"/>
          </a:xfrm>
        </p:grpSpPr>
        <p:sp>
          <p:nvSpPr>
            <p:cNvPr id="25" name="Oval 24"/>
            <p:cNvSpPr/>
            <p:nvPr/>
          </p:nvSpPr>
          <p:spPr>
            <a:xfrm>
              <a:off x="3539041" y="3121468"/>
              <a:ext cx="790095" cy="493038"/>
            </a:xfrm>
            <a:prstGeom prst="ellipse">
              <a:avLst/>
            </a:prstGeom>
            <a:solidFill>
              <a:srgbClr val="FFFFA6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91734" y="3094764"/>
              <a:ext cx="6886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/>
                <a:t>O</a:t>
              </a:r>
              <a:r>
                <a:rPr lang="en-US" sz="3000" b="1" baseline="-25000" dirty="0" smtClean="0"/>
                <a:t>3</a:t>
              </a:r>
              <a:endParaRPr lang="en-US" sz="3000" b="1" baseline="-25000" dirty="0"/>
            </a:p>
          </p:txBody>
        </p:sp>
      </p:grpSp>
      <p:sp>
        <p:nvSpPr>
          <p:cNvPr id="15" name="Arc 14"/>
          <p:cNvSpPr/>
          <p:nvPr/>
        </p:nvSpPr>
        <p:spPr>
          <a:xfrm rot="8306279">
            <a:off x="4034166" y="2815544"/>
            <a:ext cx="1097280" cy="1087120"/>
          </a:xfrm>
          <a:prstGeom prst="arc">
            <a:avLst>
              <a:gd name="adj1" fmla="val 19233962"/>
              <a:gd name="adj2" fmla="val 1723657"/>
            </a:avLst>
          </a:prstGeom>
          <a:ln w="57150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534099" y="4369862"/>
            <a:ext cx="829055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711440" y="4092863"/>
            <a:ext cx="873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NO</a:t>
            </a:r>
            <a:r>
              <a:rPr lang="en-US" sz="3000" b="1" baseline="-25000" dirty="0" smtClean="0"/>
              <a:t>z</a:t>
            </a:r>
            <a:endParaRPr lang="en-US" sz="3000" b="1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6574739" y="3898968"/>
            <a:ext cx="862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OH</a:t>
            </a:r>
            <a:endParaRPr lang="en-US" sz="2400" b="1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4782108" y="4913454"/>
            <a:ext cx="2340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Sunlight, O</a:t>
            </a:r>
            <a:r>
              <a:rPr lang="en-US" sz="2400" b="1" baseline="-25000" dirty="0" smtClean="0"/>
              <a:t>2</a:t>
            </a:r>
            <a:endParaRPr lang="en-US" sz="2400" b="1" baseline="-25000" dirty="0"/>
          </a:p>
        </p:txBody>
      </p:sp>
      <p:sp>
        <p:nvSpPr>
          <p:cNvPr id="27" name="Arc 26"/>
          <p:cNvSpPr/>
          <p:nvPr/>
        </p:nvSpPr>
        <p:spPr>
          <a:xfrm rot="8612482">
            <a:off x="3833848" y="3503260"/>
            <a:ext cx="1388307" cy="1381058"/>
          </a:xfrm>
          <a:prstGeom prst="arc">
            <a:avLst>
              <a:gd name="adj1" fmla="val 15445998"/>
              <a:gd name="adj2" fmla="val 548941"/>
            </a:avLst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227578" y="4082702"/>
            <a:ext cx="949702" cy="691189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861976" y="4052222"/>
            <a:ext cx="949702" cy="691189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655818" y="4082702"/>
            <a:ext cx="949702" cy="691189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c 37"/>
          <p:cNvSpPr/>
          <p:nvPr/>
        </p:nvSpPr>
        <p:spPr>
          <a:xfrm rot="19044012">
            <a:off x="3789236" y="4859997"/>
            <a:ext cx="1579747" cy="1486826"/>
          </a:xfrm>
          <a:prstGeom prst="arc">
            <a:avLst>
              <a:gd name="adj1" fmla="val 15075799"/>
              <a:gd name="adj2" fmla="val 17924548"/>
            </a:avLst>
          </a:prstGeom>
          <a:ln w="5715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3295198" y="5486879"/>
            <a:ext cx="1001580" cy="695590"/>
            <a:chOff x="3539041" y="3094764"/>
            <a:chExt cx="841299" cy="553998"/>
          </a:xfrm>
        </p:grpSpPr>
        <p:sp>
          <p:nvSpPr>
            <p:cNvPr id="40" name="Oval 39"/>
            <p:cNvSpPr/>
            <p:nvPr/>
          </p:nvSpPr>
          <p:spPr>
            <a:xfrm>
              <a:off x="3539041" y="3121468"/>
              <a:ext cx="790095" cy="493038"/>
            </a:xfrm>
            <a:prstGeom prst="ellipse">
              <a:avLst/>
            </a:prstGeom>
            <a:solidFill>
              <a:srgbClr val="FFFFA6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691734" y="3094764"/>
              <a:ext cx="6886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/>
                <a:t>O</a:t>
              </a:r>
              <a:r>
                <a:rPr lang="en-US" sz="3000" b="1" baseline="-25000" dirty="0" smtClean="0"/>
                <a:t>3</a:t>
              </a:r>
              <a:endParaRPr lang="en-US" sz="3000" b="1" baseline="-25000" dirty="0"/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>
            <a:off x="1803759" y="4369862"/>
            <a:ext cx="832104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-38100" y="3862031"/>
            <a:ext cx="19285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NO</a:t>
            </a:r>
            <a:r>
              <a:rPr lang="en-US" sz="2600" b="1" baseline="-25000" dirty="0" smtClean="0"/>
              <a:t>x</a:t>
            </a:r>
            <a:r>
              <a:rPr lang="en-US" sz="2600" b="1" dirty="0" smtClean="0"/>
              <a:t> Emissions</a:t>
            </a:r>
            <a:endParaRPr lang="en-US" sz="2600" b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451077" y="2441228"/>
            <a:ext cx="1089206" cy="691189"/>
            <a:chOff x="1288234" y="2242812"/>
            <a:chExt cx="1089206" cy="691189"/>
          </a:xfrm>
        </p:grpSpPr>
        <p:sp>
          <p:nvSpPr>
            <p:cNvPr id="28" name="TextBox 27"/>
            <p:cNvSpPr txBox="1"/>
            <p:nvPr/>
          </p:nvSpPr>
          <p:spPr>
            <a:xfrm>
              <a:off x="1288234" y="2293613"/>
              <a:ext cx="10892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/>
                <a:t>VOC</a:t>
              </a:r>
              <a:endParaRPr lang="en-US" sz="3000" b="1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1317656" y="2242812"/>
              <a:ext cx="949702" cy="691189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-38100" y="1390996"/>
            <a:ext cx="19285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VOC Emissions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75544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680" y="2108200"/>
            <a:ext cx="5791607" cy="350265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432300" y="3101323"/>
            <a:ext cx="3258820" cy="2509536"/>
          </a:xfrm>
          <a:prstGeom prst="rect">
            <a:avLst/>
          </a:prstGeom>
          <a:solidFill>
            <a:srgbClr val="FFFFFF">
              <a:alpha val="66000"/>
            </a:srgb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325880" y="3774423"/>
            <a:ext cx="3106420" cy="2509536"/>
          </a:xfrm>
          <a:prstGeom prst="rect">
            <a:avLst/>
          </a:prstGeom>
          <a:solidFill>
            <a:srgbClr val="FFFFFF">
              <a:alpha val="66000"/>
            </a:srgb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123222" y="6051610"/>
            <a:ext cx="4872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Previously used in O&amp;NG focused O</a:t>
            </a:r>
            <a:r>
              <a:rPr lang="en-US" sz="2000" baseline="-25000" dirty="0" smtClean="0">
                <a:latin typeface="Times New Roman"/>
                <a:cs typeface="Times New Roman"/>
              </a:rPr>
              <a:t>3</a:t>
            </a:r>
            <a:r>
              <a:rPr lang="en-US" sz="2000" dirty="0" smtClean="0">
                <a:latin typeface="Times New Roman"/>
                <a:cs typeface="Times New Roman"/>
              </a:rPr>
              <a:t> studies</a:t>
            </a:r>
            <a:endParaRPr lang="en-US" sz="2000" dirty="0">
              <a:latin typeface="Times New Roman"/>
              <a:cs typeface="Times New Roman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20" name="TextBox 19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OH Reactivity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Box-Model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81001" y="800536"/>
            <a:ext cx="66143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Times New Roman"/>
                <a:cs typeface="Times New Roman"/>
              </a:rPr>
              <a:t>OH Reactivity (OHR):</a:t>
            </a:r>
          </a:p>
          <a:p>
            <a:endParaRPr lang="en-US" sz="2000" u="sng" dirty="0">
              <a:latin typeface="Times New Roman"/>
              <a:cs typeface="Times New Roman"/>
            </a:endParaRPr>
          </a:p>
          <a:p>
            <a:endParaRPr lang="en-US" sz="1000" u="sng" dirty="0" smtClean="0">
              <a:latin typeface="Times New Roman"/>
              <a:cs typeface="Times New Roman"/>
            </a:endParaRPr>
          </a:p>
          <a:p>
            <a:r>
              <a:rPr lang="en-US" sz="2800" dirty="0">
                <a:latin typeface="Times New Roman"/>
                <a:cs typeface="Times New Roman"/>
              </a:rPr>
              <a:t>	</a:t>
            </a:r>
            <a:r>
              <a:rPr lang="en-US" sz="2800" dirty="0" smtClean="0">
                <a:latin typeface="Times New Roman"/>
                <a:cs typeface="Times New Roman"/>
              </a:rPr>
              <a:t>	</a:t>
            </a:r>
            <a:r>
              <a:rPr lang="en-US" sz="2800" dirty="0">
                <a:latin typeface="Times New Roman"/>
                <a:cs typeface="Times New Roman"/>
              </a:rPr>
              <a:t>	</a:t>
            </a:r>
            <a:r>
              <a:rPr lang="en-US" sz="3200" dirty="0" err="1" smtClean="0">
                <a:latin typeface="Times New Roman"/>
                <a:cs typeface="Times New Roman"/>
              </a:rPr>
              <a:t>Σ</a:t>
            </a:r>
            <a:r>
              <a:rPr lang="en-US" sz="2800" dirty="0" smtClean="0">
                <a:latin typeface="Times New Roman"/>
                <a:cs typeface="Times New Roman"/>
              </a:rPr>
              <a:t>(</a:t>
            </a:r>
            <a:r>
              <a:rPr lang="en-US" sz="2800" dirty="0" err="1" smtClean="0">
                <a:latin typeface="Times New Roman"/>
                <a:cs typeface="Times New Roman"/>
              </a:rPr>
              <a:t>k</a:t>
            </a:r>
            <a:r>
              <a:rPr lang="en-US" sz="2800" baseline="-25000" dirty="0" err="1" smtClean="0">
                <a:latin typeface="Times New Roman"/>
                <a:cs typeface="Times New Roman"/>
              </a:rPr>
              <a:t>OH+VOC</a:t>
            </a:r>
            <a:r>
              <a:rPr lang="en-US" sz="2800" dirty="0" smtClean="0">
                <a:latin typeface="Times New Roman"/>
                <a:cs typeface="Times New Roman"/>
              </a:rPr>
              <a:t>*[</a:t>
            </a:r>
            <a:r>
              <a:rPr lang="en-US" sz="2800" dirty="0" smtClean="0">
                <a:latin typeface="Times New Roman"/>
                <a:cs typeface="Times New Roman"/>
              </a:rPr>
              <a:t>VOC])</a:t>
            </a:r>
            <a:endParaRPr lang="en-US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805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90" y="1251010"/>
            <a:ext cx="7465061" cy="3130509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381001" y="800100"/>
            <a:ext cx="8521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Times New Roman"/>
                <a:cs typeface="Times New Roman"/>
              </a:rPr>
              <a:t>OH Reactivity (OHR):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25" name="TextBox 24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OH Reactivity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Box-Model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584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90" y="1251010"/>
            <a:ext cx="7465061" cy="3130509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977995" y="4446051"/>
            <a:ext cx="5301451" cy="40011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O&amp;NG </a:t>
            </a:r>
            <a:r>
              <a:rPr lang="en-US" sz="2000" dirty="0" smtClean="0">
                <a:latin typeface="Times New Roman"/>
                <a:cs typeface="Times New Roman"/>
              </a:rPr>
              <a:t>VOCs contribute ~ 50% </a:t>
            </a:r>
            <a:r>
              <a:rPr lang="en-US" sz="2000" dirty="0">
                <a:latin typeface="Times New Roman"/>
                <a:cs typeface="Times New Roman"/>
              </a:rPr>
              <a:t>to </a:t>
            </a:r>
            <a:r>
              <a:rPr lang="en-US" sz="2000" dirty="0" smtClean="0">
                <a:latin typeface="Times New Roman"/>
                <a:cs typeface="Times New Roman"/>
              </a:rPr>
              <a:t>OH Reactivity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81001" y="800100"/>
            <a:ext cx="8521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Times New Roman"/>
                <a:cs typeface="Times New Roman"/>
              </a:rPr>
              <a:t>OH Reactivity (OHR):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25" name="TextBox 24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OH Reactivity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Box-Model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379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81892" y="5418212"/>
            <a:ext cx="2341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Marcellus Basin, PA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O&amp;NG: 7</a:t>
            </a:r>
            <a:r>
              <a:rPr lang="en-US" sz="1600" dirty="0" smtClean="0">
                <a:latin typeface="Times New Roman"/>
                <a:cs typeface="Times New Roman"/>
              </a:rPr>
              <a:t>%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Times New Roman"/>
                <a:cs typeface="Times New Roman"/>
              </a:rPr>
              <a:t>Biogenic: 47%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9821" y="5439493"/>
            <a:ext cx="2267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Barnett Basin, TX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O&amp;NG: 13-20</a:t>
            </a:r>
            <a:r>
              <a:rPr lang="en-US" sz="1600" dirty="0" smtClean="0">
                <a:latin typeface="Times New Roman"/>
                <a:cs typeface="Times New Roman"/>
              </a:rPr>
              <a:t>%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Times New Roman"/>
                <a:cs typeface="Times New Roman"/>
              </a:rPr>
              <a:t>Biogenic: 70%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90" y="1251010"/>
            <a:ext cx="7465061" cy="3130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1" y="4966732"/>
            <a:ext cx="4323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>
                <a:latin typeface="Times New Roman"/>
                <a:cs typeface="Times New Roman"/>
              </a:rPr>
              <a:t>Comparison to other US O&amp;NG Basins:</a:t>
            </a:r>
            <a:endParaRPr lang="en-US" sz="2000" u="sng" dirty="0">
              <a:latin typeface="Times New Roman"/>
              <a:cs typeface="Times New Roman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506" y="5493842"/>
            <a:ext cx="2264989" cy="1196907"/>
          </a:xfrm>
          <a:prstGeom prst="rect">
            <a:avLst/>
          </a:prstGeom>
        </p:spPr>
      </p:pic>
      <p:cxnSp>
        <p:nvCxnSpPr>
          <p:cNvPr id="54" name="Straight Arrow Connector 53"/>
          <p:cNvCxnSpPr/>
          <p:nvPr/>
        </p:nvCxnSpPr>
        <p:spPr>
          <a:xfrm flipH="1">
            <a:off x="5079590" y="5702300"/>
            <a:ext cx="1054510" cy="24130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2654300" y="5778500"/>
            <a:ext cx="1866900" cy="548409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-5080" y="6400454"/>
            <a:ext cx="265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Rutter</a:t>
            </a:r>
            <a:r>
              <a:rPr lang="en-US" sz="1200" dirty="0" smtClean="0"/>
              <a:t>, A. P., et al. </a:t>
            </a:r>
            <a:r>
              <a:rPr lang="en-US" sz="1200" i="1" dirty="0" smtClean="0"/>
              <a:t>Atmospheric Environment, </a:t>
            </a:r>
            <a:r>
              <a:rPr lang="en-US" sz="1200" b="1" dirty="0" smtClean="0"/>
              <a:t>2015</a:t>
            </a:r>
            <a:r>
              <a:rPr lang="en-US" sz="1200" i="1" dirty="0" smtClean="0"/>
              <a:t>, 120, 89</a:t>
            </a:r>
            <a:endParaRPr lang="en-US" sz="1200" i="1" dirty="0"/>
          </a:p>
        </p:txBody>
      </p:sp>
      <p:sp>
        <p:nvSpPr>
          <p:cNvPr id="60" name="TextBox 59"/>
          <p:cNvSpPr txBox="1"/>
          <p:nvPr/>
        </p:nvSpPr>
        <p:spPr>
          <a:xfrm>
            <a:off x="1977995" y="4446051"/>
            <a:ext cx="5301451" cy="40011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O&amp;NG </a:t>
            </a:r>
            <a:r>
              <a:rPr lang="en-US" sz="2000" dirty="0" smtClean="0">
                <a:latin typeface="Times New Roman"/>
                <a:cs typeface="Times New Roman"/>
              </a:rPr>
              <a:t>VOCs contribute ~ 50% </a:t>
            </a:r>
            <a:r>
              <a:rPr lang="en-US" sz="2000" dirty="0">
                <a:latin typeface="Times New Roman"/>
                <a:cs typeface="Times New Roman"/>
              </a:rPr>
              <a:t>to </a:t>
            </a:r>
            <a:r>
              <a:rPr lang="en-US" sz="2000" dirty="0" smtClean="0">
                <a:latin typeface="Times New Roman"/>
                <a:cs typeface="Times New Roman"/>
              </a:rPr>
              <a:t>OH Reactivity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81001" y="800100"/>
            <a:ext cx="8521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Times New Roman"/>
                <a:cs typeface="Times New Roman"/>
              </a:rPr>
              <a:t>OH Reactivity (OHR):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281892" y="6400454"/>
            <a:ext cx="2900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/>
              <a:t>Swarthout</a:t>
            </a:r>
            <a:r>
              <a:rPr lang="en-US" sz="1200" dirty="0" smtClean="0"/>
              <a:t>, R. F., et al. </a:t>
            </a:r>
            <a:r>
              <a:rPr lang="en-US" sz="1200" i="1" dirty="0" smtClean="0"/>
              <a:t>Environ. Sci. Technol.</a:t>
            </a:r>
            <a:r>
              <a:rPr lang="en-US" sz="1200" dirty="0" smtClean="0"/>
              <a:t>, </a:t>
            </a:r>
            <a:r>
              <a:rPr lang="en-US" sz="1200" b="1" dirty="0" smtClean="0"/>
              <a:t>2015</a:t>
            </a:r>
            <a:r>
              <a:rPr lang="en-US" sz="1200" dirty="0" smtClean="0"/>
              <a:t>, </a:t>
            </a:r>
            <a:r>
              <a:rPr lang="en-US" sz="1200" i="1" dirty="0" smtClean="0"/>
              <a:t>49(5), 3175</a:t>
            </a:r>
            <a:endParaRPr lang="en-US" sz="1200" i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25" name="TextBox 24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OH Reactivity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Box-Model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194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81001" y="863600"/>
            <a:ext cx="8521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Times New Roman"/>
                <a:cs typeface="Times New Roman"/>
              </a:rPr>
              <a:t>OPE:</a:t>
            </a:r>
            <a:r>
              <a:rPr lang="en-US" sz="2000" dirty="0" smtClean="0">
                <a:latin typeface="Times New Roman"/>
                <a:cs typeface="Times New Roman"/>
              </a:rPr>
              <a:t> Slope of O</a:t>
            </a:r>
            <a:r>
              <a:rPr lang="en-US" sz="2000" baseline="-25000" dirty="0" smtClean="0">
                <a:latin typeface="Times New Roman"/>
                <a:cs typeface="Times New Roman"/>
              </a:rPr>
              <a:t>x</a:t>
            </a:r>
            <a:r>
              <a:rPr lang="en-US" sz="2000" dirty="0" smtClean="0">
                <a:latin typeface="Times New Roman"/>
                <a:cs typeface="Times New Roman"/>
              </a:rPr>
              <a:t> ( = O</a:t>
            </a:r>
            <a:r>
              <a:rPr lang="en-US" sz="2000" baseline="-25000" dirty="0" smtClean="0">
                <a:latin typeface="Times New Roman"/>
                <a:cs typeface="Times New Roman"/>
              </a:rPr>
              <a:t>3</a:t>
            </a:r>
            <a:r>
              <a:rPr lang="en-US" sz="2000" dirty="0" smtClean="0">
                <a:latin typeface="Times New Roman"/>
                <a:cs typeface="Times New Roman"/>
              </a:rPr>
              <a:t> + NO</a:t>
            </a:r>
            <a:r>
              <a:rPr lang="en-US" sz="2000" baseline="-25000" dirty="0" smtClean="0"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latin typeface="Times New Roman"/>
                <a:cs typeface="Times New Roman"/>
              </a:rPr>
              <a:t>) against NO</a:t>
            </a:r>
            <a:r>
              <a:rPr lang="en-US" sz="2000" baseline="-25000" dirty="0" smtClean="0">
                <a:latin typeface="Times New Roman"/>
                <a:cs typeface="Times New Roman"/>
              </a:rPr>
              <a:t>z</a:t>
            </a:r>
            <a:r>
              <a:rPr lang="en-US" sz="2000" dirty="0" smtClean="0">
                <a:latin typeface="Times New Roman"/>
                <a:cs typeface="Times New Roman"/>
              </a:rPr>
              <a:t> (= NO</a:t>
            </a:r>
            <a:r>
              <a:rPr lang="en-US" sz="2000" baseline="-25000" dirty="0" smtClean="0">
                <a:latin typeface="Times New Roman"/>
                <a:cs typeface="Times New Roman"/>
              </a:rPr>
              <a:t>y</a:t>
            </a:r>
            <a:r>
              <a:rPr lang="en-US" sz="2000" dirty="0" smtClean="0">
                <a:latin typeface="Times New Roman"/>
                <a:cs typeface="Times New Roman"/>
              </a:rPr>
              <a:t>- NO</a:t>
            </a:r>
            <a:r>
              <a:rPr lang="en-US" sz="2000" baseline="-25000" dirty="0" smtClean="0">
                <a:latin typeface="Times New Roman"/>
                <a:cs typeface="Times New Roman"/>
              </a:rPr>
              <a:t>x</a:t>
            </a:r>
            <a:r>
              <a:rPr lang="en-US" sz="2000" dirty="0" smtClean="0">
                <a:latin typeface="Times New Roman"/>
                <a:cs typeface="Times New Roman"/>
              </a:rPr>
              <a:t> ) as a measure of the number of O</a:t>
            </a:r>
            <a:r>
              <a:rPr lang="en-US" sz="2000" baseline="-25000" dirty="0" smtClean="0">
                <a:latin typeface="Times New Roman"/>
                <a:cs typeface="Times New Roman"/>
              </a:rPr>
              <a:t>3</a:t>
            </a:r>
            <a:r>
              <a:rPr lang="en-US" sz="2000" dirty="0" smtClean="0">
                <a:latin typeface="Times New Roman"/>
                <a:cs typeface="Times New Roman"/>
              </a:rPr>
              <a:t> molecules produced per NO</a:t>
            </a:r>
            <a:r>
              <a:rPr lang="en-US" sz="2000" baseline="-25000" dirty="0" smtClean="0">
                <a:latin typeface="Times New Roman"/>
                <a:cs typeface="Times New Roman"/>
              </a:rPr>
              <a:t>x</a:t>
            </a:r>
            <a:r>
              <a:rPr lang="en-US" sz="2000" dirty="0" smtClean="0">
                <a:latin typeface="Times New Roman"/>
                <a:cs typeface="Times New Roman"/>
              </a:rPr>
              <a:t> molecules oxidized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1509931"/>
            <a:ext cx="6908800" cy="417831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20468" y="6051610"/>
            <a:ext cx="5477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 smtClean="0">
                <a:latin typeface="Times New Roman"/>
                <a:cs typeface="Times New Roman"/>
              </a:rPr>
              <a:t>NOT</a:t>
            </a:r>
            <a:r>
              <a:rPr lang="en-US" sz="2000" dirty="0" smtClean="0">
                <a:latin typeface="Times New Roman"/>
                <a:cs typeface="Times New Roman"/>
              </a:rPr>
              <a:t> previously used in O&amp;NG focused O</a:t>
            </a:r>
            <a:r>
              <a:rPr lang="en-US" sz="2000" baseline="-25000" dirty="0" smtClean="0">
                <a:latin typeface="Times New Roman"/>
                <a:cs typeface="Times New Roman"/>
              </a:rPr>
              <a:t>3</a:t>
            </a:r>
            <a:r>
              <a:rPr lang="en-US" sz="2000" dirty="0" smtClean="0">
                <a:latin typeface="Times New Roman"/>
                <a:cs typeface="Times New Roman"/>
              </a:rPr>
              <a:t> studies</a:t>
            </a:r>
            <a:endParaRPr lang="en-US" sz="2000" dirty="0">
              <a:latin typeface="Times New Roman"/>
              <a:cs typeface="Times New Roman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47" name="TextBox 46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Box-Model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5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81001" y="863600"/>
            <a:ext cx="8521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Times New Roman"/>
                <a:cs typeface="Times New Roman"/>
              </a:rPr>
              <a:t>OPE:</a:t>
            </a:r>
            <a:r>
              <a:rPr lang="en-US" sz="2000" dirty="0" smtClean="0">
                <a:latin typeface="Times New Roman"/>
                <a:cs typeface="Times New Roman"/>
              </a:rPr>
              <a:t> Slope of O</a:t>
            </a:r>
            <a:r>
              <a:rPr lang="en-US" sz="2000" baseline="-25000" dirty="0" smtClean="0">
                <a:latin typeface="Times New Roman"/>
                <a:cs typeface="Times New Roman"/>
              </a:rPr>
              <a:t>x</a:t>
            </a:r>
            <a:r>
              <a:rPr lang="en-US" sz="2000" dirty="0" smtClean="0">
                <a:latin typeface="Times New Roman"/>
                <a:cs typeface="Times New Roman"/>
              </a:rPr>
              <a:t> ( = O</a:t>
            </a:r>
            <a:r>
              <a:rPr lang="en-US" sz="2000" baseline="-25000" dirty="0" smtClean="0">
                <a:latin typeface="Times New Roman"/>
                <a:cs typeface="Times New Roman"/>
              </a:rPr>
              <a:t>3</a:t>
            </a:r>
            <a:r>
              <a:rPr lang="en-US" sz="2000" dirty="0" smtClean="0">
                <a:latin typeface="Times New Roman"/>
                <a:cs typeface="Times New Roman"/>
              </a:rPr>
              <a:t> + NO</a:t>
            </a:r>
            <a:r>
              <a:rPr lang="en-US" sz="2000" baseline="-25000" dirty="0" smtClean="0"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latin typeface="Times New Roman"/>
                <a:cs typeface="Times New Roman"/>
              </a:rPr>
              <a:t>) against NO</a:t>
            </a:r>
            <a:r>
              <a:rPr lang="en-US" sz="2000" baseline="-25000" dirty="0" smtClean="0">
                <a:latin typeface="Times New Roman"/>
                <a:cs typeface="Times New Roman"/>
              </a:rPr>
              <a:t>z</a:t>
            </a:r>
            <a:r>
              <a:rPr lang="en-US" sz="2000" dirty="0" smtClean="0">
                <a:latin typeface="Times New Roman"/>
                <a:cs typeface="Times New Roman"/>
              </a:rPr>
              <a:t> (= NO</a:t>
            </a:r>
            <a:r>
              <a:rPr lang="en-US" sz="2000" baseline="-25000" dirty="0" smtClean="0">
                <a:latin typeface="Times New Roman"/>
                <a:cs typeface="Times New Roman"/>
              </a:rPr>
              <a:t>y</a:t>
            </a:r>
            <a:r>
              <a:rPr lang="en-US" sz="2000" dirty="0" smtClean="0">
                <a:latin typeface="Times New Roman"/>
                <a:cs typeface="Times New Roman"/>
              </a:rPr>
              <a:t>- NO</a:t>
            </a:r>
            <a:r>
              <a:rPr lang="en-US" sz="2000" baseline="-25000" dirty="0" smtClean="0">
                <a:latin typeface="Times New Roman"/>
                <a:cs typeface="Times New Roman"/>
              </a:rPr>
              <a:t>x</a:t>
            </a:r>
            <a:r>
              <a:rPr lang="en-US" sz="2000" dirty="0" smtClean="0">
                <a:latin typeface="Times New Roman"/>
                <a:cs typeface="Times New Roman"/>
              </a:rPr>
              <a:t> ) as a measure of the number of O</a:t>
            </a:r>
            <a:r>
              <a:rPr lang="en-US" sz="2000" baseline="-25000" dirty="0" smtClean="0">
                <a:latin typeface="Times New Roman"/>
                <a:cs typeface="Times New Roman"/>
              </a:rPr>
              <a:t>3</a:t>
            </a:r>
            <a:r>
              <a:rPr lang="en-US" sz="2000" dirty="0" smtClean="0">
                <a:latin typeface="Times New Roman"/>
                <a:cs typeface="Times New Roman"/>
              </a:rPr>
              <a:t> molecules produced per NO</a:t>
            </a:r>
            <a:r>
              <a:rPr lang="en-US" sz="2000" baseline="-25000" dirty="0" smtClean="0">
                <a:latin typeface="Times New Roman"/>
                <a:cs typeface="Times New Roman"/>
              </a:rPr>
              <a:t>x</a:t>
            </a:r>
            <a:r>
              <a:rPr lang="en-US" sz="2000" dirty="0" smtClean="0">
                <a:latin typeface="Times New Roman"/>
                <a:cs typeface="Times New Roman"/>
              </a:rPr>
              <a:t> molecules oxidized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1509931"/>
            <a:ext cx="6908800" cy="417831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20468" y="6051610"/>
            <a:ext cx="5477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 smtClean="0">
                <a:latin typeface="Times New Roman"/>
                <a:cs typeface="Times New Roman"/>
              </a:rPr>
              <a:t>NOT</a:t>
            </a:r>
            <a:r>
              <a:rPr lang="en-US" sz="2000" dirty="0" smtClean="0">
                <a:latin typeface="Times New Roman"/>
                <a:cs typeface="Times New Roman"/>
              </a:rPr>
              <a:t> previously used in O&amp;NG focused O</a:t>
            </a:r>
            <a:r>
              <a:rPr lang="en-US" sz="2000" baseline="-25000" dirty="0" smtClean="0">
                <a:latin typeface="Times New Roman"/>
                <a:cs typeface="Times New Roman"/>
              </a:rPr>
              <a:t>3</a:t>
            </a:r>
            <a:r>
              <a:rPr lang="en-US" sz="2000" dirty="0" smtClean="0">
                <a:latin typeface="Times New Roman"/>
                <a:cs typeface="Times New Roman"/>
              </a:rPr>
              <a:t> studies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98880" y="1866900"/>
            <a:ext cx="1465807" cy="27813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002711" y="4953380"/>
            <a:ext cx="2378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Local/Regional Emission Sectors</a:t>
            </a:r>
            <a:endParaRPr lang="en-US" sz="2000" b="1" dirty="0"/>
          </a:p>
        </p:txBody>
      </p:sp>
      <p:cxnSp>
        <p:nvCxnSpPr>
          <p:cNvPr id="37" name="Straight Arrow Connector 36"/>
          <p:cNvCxnSpPr>
            <a:stCxn id="36" idx="0"/>
            <a:endCxn id="35" idx="2"/>
          </p:cNvCxnSpPr>
          <p:nvPr/>
        </p:nvCxnSpPr>
        <p:spPr>
          <a:xfrm flipH="1" flipV="1">
            <a:off x="1931784" y="4648200"/>
            <a:ext cx="259942" cy="30518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47" name="TextBox 46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Box-Model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292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32" name="TextBox 31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Box-Model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13" y="2096834"/>
            <a:ext cx="7140974" cy="35353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74594" y="965682"/>
            <a:ext cx="519534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u="sng" dirty="0" smtClean="0">
                <a:latin typeface="Times New Roman"/>
                <a:cs typeface="Times New Roman"/>
              </a:rPr>
              <a:t>Individual OPEs:</a:t>
            </a:r>
          </a:p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16 July </a:t>
            </a:r>
            <a:r>
              <a:rPr lang="mr-IN" sz="2000" dirty="0" smtClean="0">
                <a:latin typeface="Times New Roman"/>
                <a:cs typeface="Times New Roman"/>
              </a:rPr>
              <a:t>–</a:t>
            </a:r>
            <a:r>
              <a:rPr lang="en-US" sz="2000" dirty="0" smtClean="0">
                <a:latin typeface="Times New Roman"/>
                <a:cs typeface="Times New Roman"/>
              </a:rPr>
              <a:t> 15 August, 2014: </a:t>
            </a:r>
          </a:p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12pm-6pm </a:t>
            </a:r>
            <a:r>
              <a:rPr lang="en-US" sz="2000" dirty="0">
                <a:latin typeface="Times New Roman"/>
                <a:cs typeface="Times New Roman"/>
              </a:rPr>
              <a:t>(MDT</a:t>
            </a:r>
            <a:r>
              <a:rPr lang="en-US" sz="2000" dirty="0" smtClean="0">
                <a:latin typeface="Times New Roman"/>
                <a:cs typeface="Times New Roman"/>
              </a:rPr>
              <a:t>) </a:t>
            </a:r>
            <a:r>
              <a:rPr lang="mr-IN" sz="2000" dirty="0" smtClean="0">
                <a:latin typeface="Times New Roman"/>
                <a:cs typeface="Times New Roman"/>
              </a:rPr>
              <a:t>–</a:t>
            </a:r>
            <a:r>
              <a:rPr lang="en-US" sz="2000" dirty="0" smtClean="0">
                <a:latin typeface="Times New Roman"/>
                <a:cs typeface="Times New Roman"/>
              </a:rPr>
              <a:t> 15-Minute Intervals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/>
          <a:srcRect l="14008" t="2987" r="6622" b="11670"/>
          <a:stretch/>
        </p:blipFill>
        <p:spPr>
          <a:xfrm>
            <a:off x="257959" y="770991"/>
            <a:ext cx="1965744" cy="1794131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0" y="1533670"/>
            <a:ext cx="2374491" cy="26348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32" name="TextBox 31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Box-Model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13" y="2096834"/>
            <a:ext cx="7140974" cy="353532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74059" y="5753797"/>
            <a:ext cx="7395882" cy="86177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Times New Roman"/>
                <a:cs typeface="Times New Roman"/>
              </a:rPr>
              <a:t>Urban and O&amp;NG OPEs not distinguished </a:t>
            </a:r>
            <a:r>
              <a:rPr lang="en-US" sz="2500" smtClean="0">
                <a:latin typeface="Times New Roman"/>
                <a:cs typeface="Times New Roman"/>
              </a:rPr>
              <a:t>by </a:t>
            </a:r>
            <a:endParaRPr lang="en-US" sz="2500" smtClean="0">
              <a:latin typeface="Times New Roman"/>
              <a:cs typeface="Times New Roman"/>
            </a:endParaRPr>
          </a:p>
          <a:p>
            <a:pPr algn="ctr"/>
            <a:r>
              <a:rPr lang="en-US" sz="2500" u="sng" dirty="0" smtClean="0">
                <a:latin typeface="Times New Roman"/>
                <a:cs typeface="Times New Roman"/>
              </a:rPr>
              <a:t>wind direction or chemical tracers</a:t>
            </a:r>
            <a:endParaRPr lang="en-US" sz="2500" u="sng" dirty="0" smtClean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74594" y="965682"/>
            <a:ext cx="519534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u="sng" dirty="0" smtClean="0">
                <a:latin typeface="Times New Roman"/>
                <a:cs typeface="Times New Roman"/>
              </a:rPr>
              <a:t>Individual OPEs:</a:t>
            </a:r>
          </a:p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16 July </a:t>
            </a:r>
            <a:r>
              <a:rPr lang="mr-IN" sz="2000" dirty="0" smtClean="0">
                <a:latin typeface="Times New Roman"/>
                <a:cs typeface="Times New Roman"/>
              </a:rPr>
              <a:t>–</a:t>
            </a:r>
            <a:r>
              <a:rPr lang="en-US" sz="2000" dirty="0" smtClean="0">
                <a:latin typeface="Times New Roman"/>
                <a:cs typeface="Times New Roman"/>
              </a:rPr>
              <a:t> 15 August, 2014: </a:t>
            </a:r>
          </a:p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12pm-6pm </a:t>
            </a:r>
            <a:r>
              <a:rPr lang="en-US" sz="2000" dirty="0">
                <a:latin typeface="Times New Roman"/>
                <a:cs typeface="Times New Roman"/>
              </a:rPr>
              <a:t>(MDT</a:t>
            </a:r>
            <a:r>
              <a:rPr lang="en-US" sz="2000" dirty="0" smtClean="0">
                <a:latin typeface="Times New Roman"/>
                <a:cs typeface="Times New Roman"/>
              </a:rPr>
              <a:t>) </a:t>
            </a:r>
            <a:r>
              <a:rPr lang="mr-IN" sz="2000" dirty="0" smtClean="0">
                <a:latin typeface="Times New Roman"/>
                <a:cs typeface="Times New Roman"/>
              </a:rPr>
              <a:t>–</a:t>
            </a:r>
            <a:r>
              <a:rPr lang="en-US" sz="2000" dirty="0" smtClean="0">
                <a:latin typeface="Times New Roman"/>
                <a:cs typeface="Times New Roman"/>
              </a:rPr>
              <a:t> 15-Minute Intervals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/>
          <a:srcRect l="14008" t="2987" r="6622" b="11670"/>
          <a:stretch/>
        </p:blipFill>
        <p:spPr>
          <a:xfrm>
            <a:off x="257959" y="770991"/>
            <a:ext cx="1965744" cy="1794131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0" y="1533670"/>
            <a:ext cx="2374491" cy="26348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87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4001" y="818634"/>
            <a:ext cx="889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Times New Roman"/>
                <a:cs typeface="Times New Roman"/>
              </a:rPr>
              <a:t>Photochemical Box-Model: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u="sng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ynamically </a:t>
            </a:r>
            <a:r>
              <a:rPr lang="en-US" u="sng" dirty="0" smtClean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Times New Roman"/>
                <a:cs typeface="Times New Roman"/>
              </a:rPr>
              <a:t>imple </a:t>
            </a:r>
            <a:r>
              <a:rPr lang="en-US" u="sng" dirty="0" smtClean="0">
                <a:latin typeface="Times New Roman"/>
                <a:cs typeface="Times New Roman"/>
              </a:rPr>
              <a:t>M</a:t>
            </a:r>
            <a:r>
              <a:rPr lang="en-US" dirty="0" smtClean="0">
                <a:latin typeface="Times New Roman"/>
                <a:cs typeface="Times New Roman"/>
              </a:rPr>
              <a:t>odel of </a:t>
            </a:r>
            <a:r>
              <a:rPr lang="en-US" u="sng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tmospheric </a:t>
            </a:r>
            <a:r>
              <a:rPr lang="en-US" u="sng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hemical </a:t>
            </a:r>
            <a:r>
              <a:rPr lang="en-US" u="sng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omplexity (DSMACC) - </a:t>
            </a:r>
            <a:r>
              <a:rPr lang="en-US" i="1" dirty="0" err="1">
                <a:latin typeface="Times New Roman"/>
                <a:cs typeface="Times New Roman"/>
              </a:rPr>
              <a:t>Emmerson</a:t>
            </a:r>
            <a:r>
              <a:rPr lang="en-US" i="1" dirty="0">
                <a:latin typeface="Times New Roman"/>
                <a:cs typeface="Times New Roman"/>
              </a:rPr>
              <a:t>, K. M., Evans, M. J., Atmos. Chem. </a:t>
            </a:r>
            <a:r>
              <a:rPr lang="en-US" i="1" dirty="0" smtClean="0">
                <a:latin typeface="Times New Roman"/>
                <a:cs typeface="Times New Roman"/>
              </a:rPr>
              <a:t>Phys., 2009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57" y="3807752"/>
            <a:ext cx="3050915" cy="274828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0957" y="1491994"/>
            <a:ext cx="4384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Times New Roman"/>
                <a:cs typeface="Times New Roman"/>
              </a:rPr>
              <a:t>Model </a:t>
            </a:r>
            <a:r>
              <a:rPr lang="en-US" u="sng" dirty="0">
                <a:latin typeface="Times New Roman"/>
                <a:cs typeface="Times New Roman"/>
              </a:rPr>
              <a:t>Details (24-hours, Initialized at 8am</a:t>
            </a:r>
            <a:r>
              <a:rPr lang="en-US" u="sng" dirty="0" smtClean="0">
                <a:latin typeface="Times New Roman"/>
                <a:cs typeface="Times New Roman"/>
              </a:rPr>
              <a:t>)</a:t>
            </a:r>
            <a:r>
              <a:rPr lang="en-US" dirty="0" smtClean="0">
                <a:latin typeface="Times New Roman"/>
                <a:cs typeface="Times New Roman"/>
              </a:rPr>
              <a:t>: </a:t>
            </a:r>
            <a:endParaRPr lang="en-US" dirty="0" smtClean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25" name="TextBox 24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Box-Model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39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4001" y="818634"/>
            <a:ext cx="889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Times New Roman"/>
                <a:cs typeface="Times New Roman"/>
              </a:rPr>
              <a:t>Photochemical Box-Model: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u="sng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ynamically </a:t>
            </a:r>
            <a:r>
              <a:rPr lang="en-US" u="sng" dirty="0" smtClean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Times New Roman"/>
                <a:cs typeface="Times New Roman"/>
              </a:rPr>
              <a:t>imple </a:t>
            </a:r>
            <a:r>
              <a:rPr lang="en-US" u="sng" dirty="0" smtClean="0">
                <a:latin typeface="Times New Roman"/>
                <a:cs typeface="Times New Roman"/>
              </a:rPr>
              <a:t>M</a:t>
            </a:r>
            <a:r>
              <a:rPr lang="en-US" dirty="0" smtClean="0">
                <a:latin typeface="Times New Roman"/>
                <a:cs typeface="Times New Roman"/>
              </a:rPr>
              <a:t>odel of </a:t>
            </a:r>
            <a:r>
              <a:rPr lang="en-US" u="sng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tmospheric </a:t>
            </a:r>
            <a:r>
              <a:rPr lang="en-US" u="sng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hemical </a:t>
            </a:r>
            <a:r>
              <a:rPr lang="en-US" u="sng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omplexity (DSMACC) - </a:t>
            </a:r>
            <a:r>
              <a:rPr lang="en-US" i="1" dirty="0" err="1">
                <a:latin typeface="Times New Roman"/>
                <a:cs typeface="Times New Roman"/>
              </a:rPr>
              <a:t>Emmerson</a:t>
            </a:r>
            <a:r>
              <a:rPr lang="en-US" i="1" dirty="0">
                <a:latin typeface="Times New Roman"/>
                <a:cs typeface="Times New Roman"/>
              </a:rPr>
              <a:t>, K. M., Evans, M. J., Atmos. Chem. </a:t>
            </a:r>
            <a:r>
              <a:rPr lang="en-US" i="1" dirty="0" smtClean="0">
                <a:latin typeface="Times New Roman"/>
                <a:cs typeface="Times New Roman"/>
              </a:rPr>
              <a:t>Phys., 2009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57" y="3807752"/>
            <a:ext cx="3050915" cy="274828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0957" y="1491994"/>
            <a:ext cx="8560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Times New Roman"/>
                <a:cs typeface="Times New Roman"/>
              </a:rPr>
              <a:t>Model </a:t>
            </a:r>
            <a:r>
              <a:rPr lang="en-US" u="sng" dirty="0">
                <a:latin typeface="Times New Roman"/>
                <a:cs typeface="Times New Roman"/>
              </a:rPr>
              <a:t>Details (24-hours, Initialized at 8am</a:t>
            </a:r>
            <a:r>
              <a:rPr lang="en-US" u="sng" dirty="0" smtClean="0">
                <a:latin typeface="Times New Roman"/>
                <a:cs typeface="Times New Roman"/>
              </a:rPr>
              <a:t>)</a:t>
            </a:r>
            <a:r>
              <a:rPr lang="en-US" dirty="0" smtClean="0">
                <a:latin typeface="Times New Roman"/>
                <a:cs typeface="Times New Roman"/>
              </a:rPr>
              <a:t>: 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Chemistry – Master Chemical Mechanism (</a:t>
            </a:r>
            <a:r>
              <a:rPr lang="en-US" dirty="0" smtClean="0">
                <a:latin typeface="Times New Roman"/>
                <a:cs typeface="Times New Roman"/>
              </a:rPr>
              <a:t>MCMv3.3.1) </a:t>
            </a:r>
            <a:r>
              <a:rPr lang="en-US" dirty="0">
                <a:latin typeface="Times New Roman"/>
                <a:cs typeface="Times New Roman"/>
                <a:sym typeface="Wingdings"/>
              </a:rPr>
              <a:t> </a:t>
            </a:r>
            <a:r>
              <a:rPr lang="en-US" dirty="0">
                <a:latin typeface="Times New Roman"/>
                <a:cs typeface="Times New Roman"/>
              </a:rPr>
              <a:t>4002 species, 15555 </a:t>
            </a:r>
            <a:r>
              <a:rPr lang="en-US" dirty="0" smtClean="0">
                <a:latin typeface="Times New Roman"/>
                <a:cs typeface="Times New Roman"/>
              </a:rPr>
              <a:t>reactions</a:t>
            </a:r>
            <a:endParaRPr lang="en-US" dirty="0" smtClean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25" name="TextBox 24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Box-Model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12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8100" y="3862031"/>
            <a:ext cx="19285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NO</a:t>
            </a:r>
            <a:r>
              <a:rPr lang="en-US" sz="2600" b="1" baseline="-25000" dirty="0" smtClean="0"/>
              <a:t>x</a:t>
            </a:r>
            <a:r>
              <a:rPr lang="en-US" sz="2600" b="1" dirty="0" smtClean="0"/>
              <a:t> Emissions</a:t>
            </a:r>
            <a:endParaRPr lang="en-US" sz="2600" b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03759" y="4369862"/>
            <a:ext cx="832104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44314" y="4092863"/>
            <a:ext cx="750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NO</a:t>
            </a:r>
            <a:endParaRPr lang="en-US" sz="3000" b="1" dirty="0"/>
          </a:p>
        </p:txBody>
      </p:sp>
      <p:sp>
        <p:nvSpPr>
          <p:cNvPr id="12" name="Arc 11"/>
          <p:cNvSpPr/>
          <p:nvPr/>
        </p:nvSpPr>
        <p:spPr>
          <a:xfrm rot="19044012">
            <a:off x="3824120" y="3902130"/>
            <a:ext cx="1388307" cy="1381058"/>
          </a:xfrm>
          <a:prstGeom prst="arc">
            <a:avLst>
              <a:gd name="adj1" fmla="val 15445998"/>
              <a:gd name="adj2" fmla="val 548941"/>
            </a:avLst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268217" y="4092863"/>
            <a:ext cx="1456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NO</a:t>
            </a:r>
            <a:r>
              <a:rPr lang="en-US" sz="3000" b="1" baseline="-25000" dirty="0" smtClean="0"/>
              <a:t>2</a:t>
            </a:r>
            <a:endParaRPr lang="en-US" sz="3000" b="1" baseline="-250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534099" y="4369862"/>
            <a:ext cx="829055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74739" y="3898968"/>
            <a:ext cx="862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OH</a:t>
            </a:r>
            <a:endParaRPr lang="en-US" sz="2400" b="1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4782108" y="4913454"/>
            <a:ext cx="2340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Sunlight, O</a:t>
            </a:r>
            <a:r>
              <a:rPr lang="en-US" sz="2400" b="1" baseline="-25000" dirty="0" smtClean="0"/>
              <a:t>2</a:t>
            </a:r>
            <a:endParaRPr lang="en-US" sz="2400" b="1" baseline="-25000" dirty="0"/>
          </a:p>
        </p:txBody>
      </p:sp>
      <p:sp>
        <p:nvSpPr>
          <p:cNvPr id="27" name="Arc 26"/>
          <p:cNvSpPr/>
          <p:nvPr/>
        </p:nvSpPr>
        <p:spPr>
          <a:xfrm rot="8612482">
            <a:off x="3833848" y="3503260"/>
            <a:ext cx="1388307" cy="1381058"/>
          </a:xfrm>
          <a:prstGeom prst="arc">
            <a:avLst>
              <a:gd name="adj1" fmla="val 15445998"/>
              <a:gd name="adj2" fmla="val 548941"/>
            </a:avLst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227578" y="4082702"/>
            <a:ext cx="949702" cy="691189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861976" y="4052222"/>
            <a:ext cx="949702" cy="691189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51077" y="2441228"/>
            <a:ext cx="1089206" cy="691189"/>
            <a:chOff x="1288234" y="2242812"/>
            <a:chExt cx="1089206" cy="691189"/>
          </a:xfrm>
        </p:grpSpPr>
        <p:sp>
          <p:nvSpPr>
            <p:cNvPr id="24" name="TextBox 23"/>
            <p:cNvSpPr txBox="1"/>
            <p:nvPr/>
          </p:nvSpPr>
          <p:spPr>
            <a:xfrm>
              <a:off x="1288234" y="2293613"/>
              <a:ext cx="10892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/>
                <a:t>VOC</a:t>
              </a:r>
              <a:endParaRPr lang="en-US" sz="3000" b="1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1317656" y="2242812"/>
              <a:ext cx="949702" cy="691189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>
            <a:off x="1803759" y="2763201"/>
            <a:ext cx="832104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799039" y="2301536"/>
            <a:ext cx="862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OH</a:t>
            </a:r>
            <a:endParaRPr lang="en-US" sz="2400" b="1" baseline="-25000" dirty="0"/>
          </a:p>
        </p:txBody>
      </p:sp>
      <p:sp>
        <p:nvSpPr>
          <p:cNvPr id="34" name="TextBox 33"/>
          <p:cNvSpPr txBox="1"/>
          <p:nvPr/>
        </p:nvSpPr>
        <p:spPr>
          <a:xfrm>
            <a:off x="1890479" y="2786823"/>
            <a:ext cx="56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</a:t>
            </a:r>
            <a:r>
              <a:rPr lang="en-US" sz="2400" b="1" baseline="-25000" dirty="0" smtClean="0"/>
              <a:t>2</a:t>
            </a:r>
            <a:endParaRPr lang="en-US" sz="2400" b="1" baseline="-250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2861976" y="2441228"/>
            <a:ext cx="1053870" cy="691189"/>
            <a:chOff x="1308554" y="2242812"/>
            <a:chExt cx="1053870" cy="691189"/>
          </a:xfrm>
        </p:grpSpPr>
        <p:sp>
          <p:nvSpPr>
            <p:cNvPr id="36" name="TextBox 35"/>
            <p:cNvSpPr txBox="1"/>
            <p:nvPr/>
          </p:nvSpPr>
          <p:spPr>
            <a:xfrm>
              <a:off x="1308554" y="2293613"/>
              <a:ext cx="10538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/>
                <a:t>RO</a:t>
              </a:r>
              <a:r>
                <a:rPr lang="en-US" sz="3000" b="1" baseline="-25000" dirty="0" smtClean="0"/>
                <a:t>2</a:t>
              </a:r>
              <a:r>
                <a:rPr lang="en-US" sz="3000" b="1" baseline="30000" dirty="0" smtClean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sz="3000" b="1" baseline="30000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1317656" y="2242812"/>
              <a:ext cx="949702" cy="691189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208383" y="2444056"/>
            <a:ext cx="990342" cy="691189"/>
            <a:chOff x="1317656" y="2242812"/>
            <a:chExt cx="990342" cy="691189"/>
          </a:xfrm>
        </p:grpSpPr>
        <p:sp>
          <p:nvSpPr>
            <p:cNvPr id="46" name="TextBox 45"/>
            <p:cNvSpPr txBox="1"/>
            <p:nvPr/>
          </p:nvSpPr>
          <p:spPr>
            <a:xfrm>
              <a:off x="1328874" y="2293613"/>
              <a:ext cx="97912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/>
                <a:t>RO</a:t>
              </a:r>
              <a:r>
                <a:rPr lang="en-US" sz="3000" b="1" baseline="30000" dirty="0" smtClean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sz="3000" b="1" baseline="30000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1317656" y="2242812"/>
              <a:ext cx="949702" cy="691189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Arc 48"/>
          <p:cNvSpPr/>
          <p:nvPr/>
        </p:nvSpPr>
        <p:spPr>
          <a:xfrm rot="19044012">
            <a:off x="3789236" y="4859997"/>
            <a:ext cx="1579747" cy="1486826"/>
          </a:xfrm>
          <a:prstGeom prst="arc">
            <a:avLst>
              <a:gd name="adj1" fmla="val 15075799"/>
              <a:gd name="adj2" fmla="val 17924548"/>
            </a:avLst>
          </a:prstGeom>
          <a:ln w="5715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3295198" y="5486879"/>
            <a:ext cx="1001580" cy="695590"/>
            <a:chOff x="3539041" y="3094764"/>
            <a:chExt cx="841299" cy="553998"/>
          </a:xfrm>
        </p:grpSpPr>
        <p:sp>
          <p:nvSpPr>
            <p:cNvPr id="42" name="Oval 41"/>
            <p:cNvSpPr/>
            <p:nvPr/>
          </p:nvSpPr>
          <p:spPr>
            <a:xfrm>
              <a:off x="3539041" y="3121468"/>
              <a:ext cx="790095" cy="493038"/>
            </a:xfrm>
            <a:prstGeom prst="ellipse">
              <a:avLst/>
            </a:prstGeom>
            <a:solidFill>
              <a:srgbClr val="FFFFA6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691734" y="3094764"/>
              <a:ext cx="6886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/>
                <a:t>O</a:t>
              </a:r>
              <a:r>
                <a:rPr lang="en-US" sz="3000" b="1" baseline="-25000" dirty="0" smtClean="0"/>
                <a:t>3</a:t>
              </a:r>
              <a:endParaRPr lang="en-US" sz="3000" b="1" baseline="-25000" dirty="0"/>
            </a:p>
          </p:txBody>
        </p:sp>
      </p:grpSp>
      <p:sp>
        <p:nvSpPr>
          <p:cNvPr id="44" name="Sun 43"/>
          <p:cNvSpPr/>
          <p:nvPr/>
        </p:nvSpPr>
        <p:spPr>
          <a:xfrm>
            <a:off x="7233920" y="952588"/>
            <a:ext cx="1239520" cy="1229360"/>
          </a:xfrm>
          <a:prstGeom prst="sun">
            <a:avLst/>
          </a:prstGeom>
          <a:solidFill>
            <a:srgbClr val="FFCD3E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-38100" y="1390996"/>
            <a:ext cx="19285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VOC Emissions</a:t>
            </a:r>
            <a:endParaRPr lang="en-US" sz="2600" b="1" dirty="0"/>
          </a:p>
        </p:txBody>
      </p:sp>
      <p:sp>
        <p:nvSpPr>
          <p:cNvPr id="41" name="Arc 40"/>
          <p:cNvSpPr/>
          <p:nvPr/>
        </p:nvSpPr>
        <p:spPr>
          <a:xfrm rot="8163857">
            <a:off x="3823490" y="2494741"/>
            <a:ext cx="1388307" cy="1381058"/>
          </a:xfrm>
          <a:prstGeom prst="arc">
            <a:avLst>
              <a:gd name="adj1" fmla="val 15445998"/>
              <a:gd name="adj2" fmla="val 548941"/>
            </a:avLst>
          </a:prstGeom>
          <a:ln w="5715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7711440" y="4092863"/>
            <a:ext cx="873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NO</a:t>
            </a:r>
            <a:r>
              <a:rPr lang="en-US" sz="3000" b="1" baseline="-25000" dirty="0" smtClean="0"/>
              <a:t>z</a:t>
            </a:r>
            <a:endParaRPr lang="en-US" sz="3000" b="1" baseline="-25000" dirty="0"/>
          </a:p>
        </p:txBody>
      </p:sp>
      <p:sp>
        <p:nvSpPr>
          <p:cNvPr id="55" name="Oval 54"/>
          <p:cNvSpPr/>
          <p:nvPr/>
        </p:nvSpPr>
        <p:spPr>
          <a:xfrm>
            <a:off x="7655818" y="4082702"/>
            <a:ext cx="949702" cy="691189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0" y="30798"/>
            <a:ext cx="9144000" cy="56864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Tropospheric Ozone: Photochemistry</a:t>
            </a:r>
            <a:endParaRPr lang="en-US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746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4001" y="818634"/>
            <a:ext cx="889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Times New Roman"/>
                <a:cs typeface="Times New Roman"/>
              </a:rPr>
              <a:t>Photochemical Box-Model: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u="sng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ynamically </a:t>
            </a:r>
            <a:r>
              <a:rPr lang="en-US" u="sng" dirty="0" smtClean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Times New Roman"/>
                <a:cs typeface="Times New Roman"/>
              </a:rPr>
              <a:t>imple </a:t>
            </a:r>
            <a:r>
              <a:rPr lang="en-US" u="sng" dirty="0" smtClean="0">
                <a:latin typeface="Times New Roman"/>
                <a:cs typeface="Times New Roman"/>
              </a:rPr>
              <a:t>M</a:t>
            </a:r>
            <a:r>
              <a:rPr lang="en-US" dirty="0" smtClean="0">
                <a:latin typeface="Times New Roman"/>
                <a:cs typeface="Times New Roman"/>
              </a:rPr>
              <a:t>odel of </a:t>
            </a:r>
            <a:r>
              <a:rPr lang="en-US" u="sng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tmospheric </a:t>
            </a:r>
            <a:r>
              <a:rPr lang="en-US" u="sng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hemical </a:t>
            </a:r>
            <a:r>
              <a:rPr lang="en-US" u="sng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omplexity (DSMACC) - </a:t>
            </a:r>
            <a:r>
              <a:rPr lang="en-US" i="1" dirty="0" err="1">
                <a:latin typeface="Times New Roman"/>
                <a:cs typeface="Times New Roman"/>
              </a:rPr>
              <a:t>Emmerson</a:t>
            </a:r>
            <a:r>
              <a:rPr lang="en-US" i="1" dirty="0">
                <a:latin typeface="Times New Roman"/>
                <a:cs typeface="Times New Roman"/>
              </a:rPr>
              <a:t>, K. M., Evans, M. J., Atmos. Chem. </a:t>
            </a:r>
            <a:r>
              <a:rPr lang="en-US" i="1" dirty="0" smtClean="0">
                <a:latin typeface="Times New Roman"/>
                <a:cs typeface="Times New Roman"/>
              </a:rPr>
              <a:t>Phys., 2009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57" y="3807752"/>
            <a:ext cx="3050915" cy="274828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0957" y="1491994"/>
            <a:ext cx="85603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Times New Roman"/>
                <a:cs typeface="Times New Roman"/>
              </a:rPr>
              <a:t>Model </a:t>
            </a:r>
            <a:r>
              <a:rPr lang="en-US" u="sng" dirty="0">
                <a:latin typeface="Times New Roman"/>
                <a:cs typeface="Times New Roman"/>
              </a:rPr>
              <a:t>Details (24-hours, Initialized at 8am</a:t>
            </a:r>
            <a:r>
              <a:rPr lang="en-US" u="sng" dirty="0" smtClean="0">
                <a:latin typeface="Times New Roman"/>
                <a:cs typeface="Times New Roman"/>
              </a:rPr>
              <a:t>)</a:t>
            </a:r>
            <a:r>
              <a:rPr lang="en-US" dirty="0" smtClean="0">
                <a:latin typeface="Times New Roman"/>
                <a:cs typeface="Times New Roman"/>
              </a:rPr>
              <a:t>: 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Chemistry – Master Chemical Mechanism (</a:t>
            </a:r>
            <a:r>
              <a:rPr lang="en-US" dirty="0" smtClean="0">
                <a:latin typeface="Times New Roman"/>
                <a:cs typeface="Times New Roman"/>
              </a:rPr>
              <a:t>MCMv3.3.1) </a:t>
            </a:r>
            <a:r>
              <a:rPr lang="en-US" dirty="0">
                <a:latin typeface="Times New Roman"/>
                <a:cs typeface="Times New Roman"/>
                <a:sym typeface="Wingdings"/>
              </a:rPr>
              <a:t> </a:t>
            </a:r>
            <a:r>
              <a:rPr lang="en-US" dirty="0">
                <a:latin typeface="Times New Roman"/>
                <a:cs typeface="Times New Roman"/>
              </a:rPr>
              <a:t>4002 species, 15555 </a:t>
            </a:r>
            <a:r>
              <a:rPr lang="en-US" dirty="0" smtClean="0">
                <a:latin typeface="Times New Roman"/>
                <a:cs typeface="Times New Roman"/>
              </a:rPr>
              <a:t>reactions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Photolysis </a:t>
            </a:r>
            <a:r>
              <a:rPr lang="en-US" dirty="0" smtClean="0">
                <a:latin typeface="Times New Roman"/>
                <a:cs typeface="Times New Roman"/>
              </a:rPr>
              <a:t>– NCAR’s TUV 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 </a:t>
            </a:r>
            <a:r>
              <a:rPr lang="en-US" dirty="0" smtClean="0">
                <a:latin typeface="Times New Roman"/>
                <a:cs typeface="Times New Roman"/>
              </a:rPr>
              <a:t>Scaled </a:t>
            </a:r>
            <a:r>
              <a:rPr lang="en-US" dirty="0">
                <a:latin typeface="Times New Roman"/>
                <a:cs typeface="Times New Roman"/>
              </a:rPr>
              <a:t>to </a:t>
            </a:r>
            <a:r>
              <a:rPr lang="en-US" dirty="0" smtClean="0">
                <a:latin typeface="Times New Roman"/>
                <a:cs typeface="Times New Roman"/>
              </a:rPr>
              <a:t>diel j(NO</a:t>
            </a:r>
            <a:r>
              <a:rPr lang="en-US" baseline="-25000" dirty="0" smtClean="0">
                <a:latin typeface="Times New Roman"/>
                <a:cs typeface="Times New Roman"/>
              </a:rPr>
              <a:t>2</a:t>
            </a:r>
            <a:r>
              <a:rPr lang="en-US" dirty="0">
                <a:latin typeface="Times New Roman"/>
                <a:cs typeface="Times New Roman"/>
              </a:rPr>
              <a:t>)/j(O</a:t>
            </a:r>
            <a:r>
              <a:rPr lang="en-US" baseline="30000" dirty="0">
                <a:latin typeface="Times New Roman"/>
                <a:cs typeface="Times New Roman"/>
              </a:rPr>
              <a:t>1</a:t>
            </a:r>
            <a:r>
              <a:rPr lang="en-US" dirty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) </a:t>
            </a:r>
            <a:r>
              <a:rPr lang="en-US" dirty="0">
                <a:latin typeface="Times New Roman"/>
                <a:cs typeface="Times New Roman"/>
              </a:rPr>
              <a:t>observations </a:t>
            </a:r>
          </a:p>
          <a:p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25" name="TextBox 24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Box-Model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86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4001" y="818634"/>
            <a:ext cx="889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Times New Roman"/>
                <a:cs typeface="Times New Roman"/>
              </a:rPr>
              <a:t>Photochemical Box-Model: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u="sng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ynamically </a:t>
            </a:r>
            <a:r>
              <a:rPr lang="en-US" u="sng" dirty="0" smtClean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Times New Roman"/>
                <a:cs typeface="Times New Roman"/>
              </a:rPr>
              <a:t>imple </a:t>
            </a:r>
            <a:r>
              <a:rPr lang="en-US" u="sng" dirty="0" smtClean="0">
                <a:latin typeface="Times New Roman"/>
                <a:cs typeface="Times New Roman"/>
              </a:rPr>
              <a:t>M</a:t>
            </a:r>
            <a:r>
              <a:rPr lang="en-US" dirty="0" smtClean="0">
                <a:latin typeface="Times New Roman"/>
                <a:cs typeface="Times New Roman"/>
              </a:rPr>
              <a:t>odel of </a:t>
            </a:r>
            <a:r>
              <a:rPr lang="en-US" u="sng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tmospheric </a:t>
            </a:r>
            <a:r>
              <a:rPr lang="en-US" u="sng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hemical </a:t>
            </a:r>
            <a:r>
              <a:rPr lang="en-US" u="sng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omplexity (DSMACC) - </a:t>
            </a:r>
            <a:r>
              <a:rPr lang="en-US" i="1" dirty="0" err="1">
                <a:latin typeface="Times New Roman"/>
                <a:cs typeface="Times New Roman"/>
              </a:rPr>
              <a:t>Emmerson</a:t>
            </a:r>
            <a:r>
              <a:rPr lang="en-US" i="1" dirty="0">
                <a:latin typeface="Times New Roman"/>
                <a:cs typeface="Times New Roman"/>
              </a:rPr>
              <a:t>, K. M., Evans, M. J., Atmos. Chem. </a:t>
            </a:r>
            <a:r>
              <a:rPr lang="en-US" i="1" dirty="0" smtClean="0">
                <a:latin typeface="Times New Roman"/>
                <a:cs typeface="Times New Roman"/>
              </a:rPr>
              <a:t>Phys., 2009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57" y="3807752"/>
            <a:ext cx="3050915" cy="274828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0957" y="1491994"/>
            <a:ext cx="85603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Times New Roman"/>
                <a:cs typeface="Times New Roman"/>
              </a:rPr>
              <a:t>Model </a:t>
            </a:r>
            <a:r>
              <a:rPr lang="en-US" u="sng" dirty="0">
                <a:latin typeface="Times New Roman"/>
                <a:cs typeface="Times New Roman"/>
              </a:rPr>
              <a:t>Details (24-hours, Initialized at 8am</a:t>
            </a:r>
            <a:r>
              <a:rPr lang="en-US" u="sng" dirty="0" smtClean="0">
                <a:latin typeface="Times New Roman"/>
                <a:cs typeface="Times New Roman"/>
              </a:rPr>
              <a:t>)</a:t>
            </a:r>
            <a:r>
              <a:rPr lang="en-US" dirty="0" smtClean="0">
                <a:latin typeface="Times New Roman"/>
                <a:cs typeface="Times New Roman"/>
              </a:rPr>
              <a:t>: 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Chemistry – Master Chemical Mechanism (</a:t>
            </a:r>
            <a:r>
              <a:rPr lang="en-US" dirty="0" smtClean="0">
                <a:latin typeface="Times New Roman"/>
                <a:cs typeface="Times New Roman"/>
              </a:rPr>
              <a:t>MCMv3.3.1) </a:t>
            </a:r>
            <a:r>
              <a:rPr lang="en-US" dirty="0">
                <a:latin typeface="Times New Roman"/>
                <a:cs typeface="Times New Roman"/>
                <a:sym typeface="Wingdings"/>
              </a:rPr>
              <a:t> </a:t>
            </a:r>
            <a:r>
              <a:rPr lang="en-US" dirty="0">
                <a:latin typeface="Times New Roman"/>
                <a:cs typeface="Times New Roman"/>
              </a:rPr>
              <a:t>4002 species, 15555 </a:t>
            </a:r>
            <a:r>
              <a:rPr lang="en-US" dirty="0" smtClean="0">
                <a:latin typeface="Times New Roman"/>
                <a:cs typeface="Times New Roman"/>
              </a:rPr>
              <a:t>reactions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Photolysis </a:t>
            </a:r>
            <a:r>
              <a:rPr lang="en-US" dirty="0" smtClean="0">
                <a:latin typeface="Times New Roman"/>
                <a:cs typeface="Times New Roman"/>
              </a:rPr>
              <a:t>– NCAR’s TUV 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 </a:t>
            </a:r>
            <a:r>
              <a:rPr lang="en-US" dirty="0" smtClean="0">
                <a:latin typeface="Times New Roman"/>
                <a:cs typeface="Times New Roman"/>
              </a:rPr>
              <a:t>Scaled </a:t>
            </a:r>
            <a:r>
              <a:rPr lang="en-US" dirty="0">
                <a:latin typeface="Times New Roman"/>
                <a:cs typeface="Times New Roman"/>
              </a:rPr>
              <a:t>to </a:t>
            </a:r>
            <a:r>
              <a:rPr lang="en-US" dirty="0" smtClean="0">
                <a:latin typeface="Times New Roman"/>
                <a:cs typeface="Times New Roman"/>
              </a:rPr>
              <a:t>diel j(NO</a:t>
            </a:r>
            <a:r>
              <a:rPr lang="en-US" baseline="-25000" dirty="0" smtClean="0">
                <a:latin typeface="Times New Roman"/>
                <a:cs typeface="Times New Roman"/>
              </a:rPr>
              <a:t>2</a:t>
            </a:r>
            <a:r>
              <a:rPr lang="en-US" dirty="0">
                <a:latin typeface="Times New Roman"/>
                <a:cs typeface="Times New Roman"/>
              </a:rPr>
              <a:t>)/j(O</a:t>
            </a:r>
            <a:r>
              <a:rPr lang="en-US" baseline="30000" dirty="0">
                <a:latin typeface="Times New Roman"/>
                <a:cs typeface="Times New Roman"/>
              </a:rPr>
              <a:t>1</a:t>
            </a:r>
            <a:r>
              <a:rPr lang="en-US" dirty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) </a:t>
            </a:r>
            <a:r>
              <a:rPr lang="en-US" dirty="0">
                <a:latin typeface="Times New Roman"/>
                <a:cs typeface="Times New Roman"/>
              </a:rPr>
              <a:t>observations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Dilution/Entrainment </a:t>
            </a:r>
            <a:r>
              <a:rPr lang="en-US" dirty="0" smtClean="0">
                <a:latin typeface="Times New Roman"/>
                <a:cs typeface="Times New Roman"/>
              </a:rPr>
              <a:t>Rate </a:t>
            </a:r>
            <a:r>
              <a:rPr lang="mr-IN" dirty="0" smtClean="0">
                <a:latin typeface="Times New Roman"/>
                <a:cs typeface="Times New Roman"/>
              </a:rPr>
              <a:t>–</a:t>
            </a:r>
            <a:r>
              <a:rPr lang="en-US" dirty="0" smtClean="0">
                <a:latin typeface="Times New Roman"/>
                <a:cs typeface="Times New Roman"/>
              </a:rPr>
              <a:t> Fit to best reproduce 10-secondary products</a:t>
            </a:r>
          </a:p>
          <a:p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25" name="TextBox 24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Box-Model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84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4001" y="818634"/>
            <a:ext cx="889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Times New Roman"/>
                <a:cs typeface="Times New Roman"/>
              </a:rPr>
              <a:t>Photochemical Box-Model: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u="sng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ynamically </a:t>
            </a:r>
            <a:r>
              <a:rPr lang="en-US" u="sng" dirty="0" smtClean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Times New Roman"/>
                <a:cs typeface="Times New Roman"/>
              </a:rPr>
              <a:t>imple </a:t>
            </a:r>
            <a:r>
              <a:rPr lang="en-US" u="sng" dirty="0" smtClean="0">
                <a:latin typeface="Times New Roman"/>
                <a:cs typeface="Times New Roman"/>
              </a:rPr>
              <a:t>M</a:t>
            </a:r>
            <a:r>
              <a:rPr lang="en-US" dirty="0" smtClean="0">
                <a:latin typeface="Times New Roman"/>
                <a:cs typeface="Times New Roman"/>
              </a:rPr>
              <a:t>odel of </a:t>
            </a:r>
            <a:r>
              <a:rPr lang="en-US" u="sng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tmospheric </a:t>
            </a:r>
            <a:r>
              <a:rPr lang="en-US" u="sng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hemical </a:t>
            </a:r>
            <a:r>
              <a:rPr lang="en-US" u="sng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omplexity (DSMACC) - </a:t>
            </a:r>
            <a:r>
              <a:rPr lang="en-US" i="1" dirty="0" err="1">
                <a:latin typeface="Times New Roman"/>
                <a:cs typeface="Times New Roman"/>
              </a:rPr>
              <a:t>Emmerson</a:t>
            </a:r>
            <a:r>
              <a:rPr lang="en-US" i="1" dirty="0">
                <a:latin typeface="Times New Roman"/>
                <a:cs typeface="Times New Roman"/>
              </a:rPr>
              <a:t>, K. M., Evans, M. J., Atmos. Chem. </a:t>
            </a:r>
            <a:r>
              <a:rPr lang="en-US" i="1" dirty="0" smtClean="0">
                <a:latin typeface="Times New Roman"/>
                <a:cs typeface="Times New Roman"/>
              </a:rPr>
              <a:t>Phys., 2009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57" y="3807752"/>
            <a:ext cx="3050915" cy="274828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0957" y="1491994"/>
            <a:ext cx="856035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Times New Roman"/>
                <a:cs typeface="Times New Roman"/>
              </a:rPr>
              <a:t>Model </a:t>
            </a:r>
            <a:r>
              <a:rPr lang="en-US" u="sng" dirty="0">
                <a:latin typeface="Times New Roman"/>
                <a:cs typeface="Times New Roman"/>
              </a:rPr>
              <a:t>Details (24-hours, Initialized at 8am</a:t>
            </a:r>
            <a:r>
              <a:rPr lang="en-US" u="sng" dirty="0" smtClean="0">
                <a:latin typeface="Times New Roman"/>
                <a:cs typeface="Times New Roman"/>
              </a:rPr>
              <a:t>)</a:t>
            </a:r>
            <a:r>
              <a:rPr lang="en-US" dirty="0" smtClean="0">
                <a:latin typeface="Times New Roman"/>
                <a:cs typeface="Times New Roman"/>
              </a:rPr>
              <a:t>: 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Chemistry – Master Chemical Mechanism (</a:t>
            </a:r>
            <a:r>
              <a:rPr lang="en-US" dirty="0" smtClean="0">
                <a:latin typeface="Times New Roman"/>
                <a:cs typeface="Times New Roman"/>
              </a:rPr>
              <a:t>MCMv3.3.1) </a:t>
            </a:r>
            <a:r>
              <a:rPr lang="en-US" dirty="0">
                <a:latin typeface="Times New Roman"/>
                <a:cs typeface="Times New Roman"/>
                <a:sym typeface="Wingdings"/>
              </a:rPr>
              <a:t> </a:t>
            </a:r>
            <a:r>
              <a:rPr lang="en-US" dirty="0">
                <a:latin typeface="Times New Roman"/>
                <a:cs typeface="Times New Roman"/>
              </a:rPr>
              <a:t>4002 species, 15555 </a:t>
            </a:r>
            <a:r>
              <a:rPr lang="en-US" dirty="0" smtClean="0">
                <a:latin typeface="Times New Roman"/>
                <a:cs typeface="Times New Roman"/>
              </a:rPr>
              <a:t>reactions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Photolysis </a:t>
            </a:r>
            <a:r>
              <a:rPr lang="en-US" dirty="0" smtClean="0">
                <a:latin typeface="Times New Roman"/>
                <a:cs typeface="Times New Roman"/>
              </a:rPr>
              <a:t>– NCAR’s TUV 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 </a:t>
            </a:r>
            <a:r>
              <a:rPr lang="en-US" dirty="0" smtClean="0">
                <a:latin typeface="Times New Roman"/>
                <a:cs typeface="Times New Roman"/>
              </a:rPr>
              <a:t>Scaled </a:t>
            </a:r>
            <a:r>
              <a:rPr lang="en-US" dirty="0">
                <a:latin typeface="Times New Roman"/>
                <a:cs typeface="Times New Roman"/>
              </a:rPr>
              <a:t>to </a:t>
            </a:r>
            <a:r>
              <a:rPr lang="en-US" dirty="0" smtClean="0">
                <a:latin typeface="Times New Roman"/>
                <a:cs typeface="Times New Roman"/>
              </a:rPr>
              <a:t>diel j(NO</a:t>
            </a:r>
            <a:r>
              <a:rPr lang="en-US" baseline="-25000" dirty="0" smtClean="0">
                <a:latin typeface="Times New Roman"/>
                <a:cs typeface="Times New Roman"/>
              </a:rPr>
              <a:t>2</a:t>
            </a:r>
            <a:r>
              <a:rPr lang="en-US" dirty="0">
                <a:latin typeface="Times New Roman"/>
                <a:cs typeface="Times New Roman"/>
              </a:rPr>
              <a:t>)/j(O</a:t>
            </a:r>
            <a:r>
              <a:rPr lang="en-US" baseline="30000" dirty="0">
                <a:latin typeface="Times New Roman"/>
                <a:cs typeface="Times New Roman"/>
              </a:rPr>
              <a:t>1</a:t>
            </a:r>
            <a:r>
              <a:rPr lang="en-US" dirty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) </a:t>
            </a:r>
            <a:r>
              <a:rPr lang="en-US" dirty="0">
                <a:latin typeface="Times New Roman"/>
                <a:cs typeface="Times New Roman"/>
              </a:rPr>
              <a:t>observations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Dilution/Entrainment </a:t>
            </a:r>
            <a:r>
              <a:rPr lang="en-US" dirty="0" smtClean="0">
                <a:latin typeface="Times New Roman"/>
                <a:cs typeface="Times New Roman"/>
              </a:rPr>
              <a:t>Rate </a:t>
            </a:r>
            <a:r>
              <a:rPr lang="mr-IN" dirty="0" smtClean="0">
                <a:latin typeface="Times New Roman"/>
                <a:cs typeface="Times New Roman"/>
              </a:rPr>
              <a:t>–</a:t>
            </a:r>
            <a:r>
              <a:rPr lang="en-US" dirty="0" smtClean="0">
                <a:latin typeface="Times New Roman"/>
                <a:cs typeface="Times New Roman"/>
              </a:rPr>
              <a:t> Fit to best reproduce 10-secondary products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Inputs </a:t>
            </a:r>
            <a:r>
              <a:rPr lang="mr-IN" dirty="0" smtClean="0">
                <a:latin typeface="Times New Roman"/>
                <a:cs typeface="Times New Roman"/>
              </a:rPr>
              <a:t>–</a:t>
            </a:r>
            <a:r>
              <a:rPr lang="en-US" dirty="0" smtClean="0">
                <a:latin typeface="Times New Roman"/>
                <a:cs typeface="Times New Roman"/>
              </a:rPr>
              <a:t> Diel </a:t>
            </a:r>
            <a:r>
              <a:rPr lang="en-US" dirty="0" smtClean="0">
                <a:latin typeface="Times New Roman"/>
                <a:cs typeface="Times New Roman"/>
              </a:rPr>
              <a:t>Observations of 8am: VOCs, </a:t>
            </a:r>
            <a:r>
              <a:rPr lang="en-US" dirty="0" smtClean="0">
                <a:latin typeface="Times New Roman"/>
                <a:cs typeface="Times New Roman"/>
              </a:rPr>
              <a:t>NO</a:t>
            </a:r>
            <a:r>
              <a:rPr lang="en-US" baseline="-25000" dirty="0" smtClean="0">
                <a:latin typeface="Times New Roman"/>
                <a:cs typeface="Times New Roman"/>
              </a:rPr>
              <a:t>x</a:t>
            </a:r>
            <a:r>
              <a:rPr lang="en-US" dirty="0" smtClean="0">
                <a:latin typeface="Times New Roman"/>
                <a:cs typeface="Times New Roman"/>
              </a:rPr>
              <a:t>, Pressure, Temperature, H</a:t>
            </a:r>
            <a:r>
              <a:rPr lang="en-US" baseline="-25000" dirty="0" smtClean="0">
                <a:latin typeface="Times New Roman"/>
                <a:cs typeface="Times New Roman"/>
              </a:rPr>
              <a:t>2</a:t>
            </a:r>
            <a:r>
              <a:rPr lang="en-US" dirty="0" smtClean="0">
                <a:latin typeface="Times New Roman"/>
                <a:cs typeface="Times New Roman"/>
              </a:rPr>
              <a:t>O Vapor 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Constraints </a:t>
            </a:r>
            <a:r>
              <a:rPr lang="mr-IN" dirty="0" smtClean="0">
                <a:latin typeface="Times New Roman"/>
                <a:cs typeface="Times New Roman"/>
              </a:rPr>
              <a:t>–</a:t>
            </a:r>
            <a:r>
              <a:rPr lang="en-US" dirty="0" smtClean="0">
                <a:latin typeface="Times New Roman"/>
                <a:cs typeface="Times New Roman"/>
              </a:rPr>
              <a:t> every </a:t>
            </a:r>
            <a:r>
              <a:rPr lang="en-US" dirty="0" smtClean="0">
                <a:latin typeface="Times New Roman"/>
                <a:cs typeface="Times New Roman"/>
              </a:rPr>
              <a:t>30 minutes</a:t>
            </a:r>
          </a:p>
          <a:p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25" name="TextBox 24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Box-Model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340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4001" y="818634"/>
            <a:ext cx="889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Times New Roman"/>
                <a:cs typeface="Times New Roman"/>
              </a:rPr>
              <a:t>Photochemical Box-Model: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u="sng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ynamically </a:t>
            </a:r>
            <a:r>
              <a:rPr lang="en-US" u="sng" dirty="0" smtClean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Times New Roman"/>
                <a:cs typeface="Times New Roman"/>
              </a:rPr>
              <a:t>imple </a:t>
            </a:r>
            <a:r>
              <a:rPr lang="en-US" u="sng" dirty="0" smtClean="0">
                <a:latin typeface="Times New Roman"/>
                <a:cs typeface="Times New Roman"/>
              </a:rPr>
              <a:t>M</a:t>
            </a:r>
            <a:r>
              <a:rPr lang="en-US" dirty="0" smtClean="0">
                <a:latin typeface="Times New Roman"/>
                <a:cs typeface="Times New Roman"/>
              </a:rPr>
              <a:t>odel of </a:t>
            </a:r>
            <a:r>
              <a:rPr lang="en-US" u="sng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tmospheric </a:t>
            </a:r>
            <a:r>
              <a:rPr lang="en-US" u="sng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hemical </a:t>
            </a:r>
            <a:r>
              <a:rPr lang="en-US" u="sng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omplexity (DSMACC) - </a:t>
            </a:r>
            <a:r>
              <a:rPr lang="en-US" i="1" dirty="0" err="1">
                <a:latin typeface="Times New Roman"/>
                <a:cs typeface="Times New Roman"/>
              </a:rPr>
              <a:t>Emmerson</a:t>
            </a:r>
            <a:r>
              <a:rPr lang="en-US" i="1" dirty="0">
                <a:latin typeface="Times New Roman"/>
                <a:cs typeface="Times New Roman"/>
              </a:rPr>
              <a:t>, K. M., Evans, M. J., Atmos. Chem. </a:t>
            </a:r>
            <a:r>
              <a:rPr lang="en-US" i="1" dirty="0" smtClean="0">
                <a:latin typeface="Times New Roman"/>
                <a:cs typeface="Times New Roman"/>
              </a:rPr>
              <a:t>Phys., 2009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0957" y="1491994"/>
            <a:ext cx="856035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Times New Roman"/>
                <a:cs typeface="Times New Roman"/>
              </a:rPr>
              <a:t>Model Details (24-hours, Initialized at 8am)</a:t>
            </a:r>
            <a:r>
              <a:rPr lang="en-US" dirty="0">
                <a:latin typeface="Times New Roman"/>
                <a:cs typeface="Times New Roman"/>
              </a:rPr>
              <a:t>: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Chemistry </a:t>
            </a:r>
            <a:r>
              <a:rPr lang="en-US" dirty="0">
                <a:latin typeface="Times New Roman"/>
                <a:cs typeface="Times New Roman"/>
              </a:rPr>
              <a:t>– Master Chemical Mechanism (</a:t>
            </a:r>
            <a:r>
              <a:rPr lang="en-US" dirty="0" smtClean="0">
                <a:latin typeface="Times New Roman"/>
                <a:cs typeface="Times New Roman"/>
              </a:rPr>
              <a:t>MCMv3.3.1) </a:t>
            </a:r>
            <a:r>
              <a:rPr lang="en-US" dirty="0">
                <a:latin typeface="Times New Roman"/>
                <a:cs typeface="Times New Roman"/>
                <a:sym typeface="Wingdings"/>
              </a:rPr>
              <a:t> </a:t>
            </a:r>
            <a:r>
              <a:rPr lang="en-US" dirty="0">
                <a:latin typeface="Times New Roman"/>
                <a:cs typeface="Times New Roman"/>
              </a:rPr>
              <a:t>4002 species, 15555 </a:t>
            </a:r>
            <a:r>
              <a:rPr lang="en-US" dirty="0" smtClean="0">
                <a:latin typeface="Times New Roman"/>
                <a:cs typeface="Times New Roman"/>
              </a:rPr>
              <a:t>reactions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Photolysis </a:t>
            </a:r>
            <a:r>
              <a:rPr lang="en-US" dirty="0" smtClean="0">
                <a:latin typeface="Times New Roman"/>
                <a:cs typeface="Times New Roman"/>
              </a:rPr>
              <a:t>– NCAR’s TUV 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 </a:t>
            </a:r>
            <a:r>
              <a:rPr lang="en-US" dirty="0" smtClean="0">
                <a:latin typeface="Times New Roman"/>
                <a:cs typeface="Times New Roman"/>
              </a:rPr>
              <a:t>Scaled </a:t>
            </a:r>
            <a:r>
              <a:rPr lang="en-US" dirty="0">
                <a:latin typeface="Times New Roman"/>
                <a:cs typeface="Times New Roman"/>
              </a:rPr>
              <a:t>to </a:t>
            </a:r>
            <a:r>
              <a:rPr lang="en-US" dirty="0" smtClean="0">
                <a:latin typeface="Times New Roman"/>
                <a:cs typeface="Times New Roman"/>
              </a:rPr>
              <a:t>diel j(NO</a:t>
            </a:r>
            <a:r>
              <a:rPr lang="en-US" baseline="-25000" dirty="0" smtClean="0">
                <a:latin typeface="Times New Roman"/>
                <a:cs typeface="Times New Roman"/>
              </a:rPr>
              <a:t>2</a:t>
            </a:r>
            <a:r>
              <a:rPr lang="en-US" dirty="0">
                <a:latin typeface="Times New Roman"/>
                <a:cs typeface="Times New Roman"/>
              </a:rPr>
              <a:t>)/j(O</a:t>
            </a:r>
            <a:r>
              <a:rPr lang="en-US" baseline="30000" dirty="0">
                <a:latin typeface="Times New Roman"/>
                <a:cs typeface="Times New Roman"/>
              </a:rPr>
              <a:t>1</a:t>
            </a:r>
            <a:r>
              <a:rPr lang="en-US" dirty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) </a:t>
            </a:r>
            <a:r>
              <a:rPr lang="en-US" dirty="0">
                <a:latin typeface="Times New Roman"/>
                <a:cs typeface="Times New Roman"/>
              </a:rPr>
              <a:t>observations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Dilution/Entrainment </a:t>
            </a:r>
            <a:r>
              <a:rPr lang="en-US" dirty="0" smtClean="0">
                <a:latin typeface="Times New Roman"/>
                <a:cs typeface="Times New Roman"/>
              </a:rPr>
              <a:t>Rate </a:t>
            </a:r>
            <a:r>
              <a:rPr lang="mr-IN" dirty="0" smtClean="0">
                <a:latin typeface="Times New Roman"/>
                <a:cs typeface="Times New Roman"/>
              </a:rPr>
              <a:t>–</a:t>
            </a:r>
            <a:r>
              <a:rPr lang="en-US" dirty="0" smtClean="0">
                <a:latin typeface="Times New Roman"/>
                <a:cs typeface="Times New Roman"/>
              </a:rPr>
              <a:t> Fit to best reproduce 10-secondary products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Inputs </a:t>
            </a:r>
            <a:r>
              <a:rPr lang="mr-IN" dirty="0">
                <a:latin typeface="Times New Roman"/>
                <a:cs typeface="Times New Roman"/>
              </a:rPr>
              <a:t>–</a:t>
            </a:r>
            <a:r>
              <a:rPr lang="en-US" dirty="0">
                <a:latin typeface="Times New Roman"/>
                <a:cs typeface="Times New Roman"/>
              </a:rPr>
              <a:t> Diel Observations </a:t>
            </a:r>
            <a:r>
              <a:rPr lang="en-US" dirty="0" smtClean="0">
                <a:latin typeface="Times New Roman"/>
                <a:cs typeface="Times New Roman"/>
              </a:rPr>
              <a:t>of 8am: </a:t>
            </a:r>
            <a:r>
              <a:rPr lang="en-US" dirty="0">
                <a:latin typeface="Times New Roman"/>
                <a:cs typeface="Times New Roman"/>
              </a:rPr>
              <a:t>VOCs, NO</a:t>
            </a:r>
            <a:r>
              <a:rPr lang="en-US" baseline="-25000" dirty="0">
                <a:latin typeface="Times New Roman"/>
                <a:cs typeface="Times New Roman"/>
              </a:rPr>
              <a:t>x</a:t>
            </a:r>
            <a:r>
              <a:rPr lang="en-US" dirty="0">
                <a:latin typeface="Times New Roman"/>
                <a:cs typeface="Times New Roman"/>
              </a:rPr>
              <a:t>, Pressure, Temperature, H</a:t>
            </a:r>
            <a:r>
              <a:rPr lang="en-US" baseline="-25000" dirty="0">
                <a:latin typeface="Times New Roman"/>
                <a:cs typeface="Times New Roman"/>
              </a:rPr>
              <a:t>2</a:t>
            </a:r>
            <a:r>
              <a:rPr lang="en-US" dirty="0">
                <a:latin typeface="Times New Roman"/>
                <a:cs typeface="Times New Roman"/>
              </a:rPr>
              <a:t>O Vapor </a:t>
            </a:r>
          </a:p>
          <a:p>
            <a:r>
              <a:rPr lang="en-US" dirty="0">
                <a:latin typeface="Times New Roman"/>
                <a:cs typeface="Times New Roman"/>
              </a:rPr>
              <a:t>Constraints </a:t>
            </a:r>
            <a:r>
              <a:rPr lang="mr-IN" dirty="0">
                <a:latin typeface="Times New Roman"/>
                <a:cs typeface="Times New Roman"/>
              </a:rPr>
              <a:t>–</a:t>
            </a:r>
            <a:r>
              <a:rPr lang="en-US" dirty="0">
                <a:latin typeface="Times New Roman"/>
                <a:cs typeface="Times New Roman"/>
              </a:rPr>
              <a:t> every 30 minutes</a:t>
            </a:r>
          </a:p>
          <a:p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012730" y="3618192"/>
            <a:ext cx="4683910" cy="2904646"/>
            <a:chOff x="5172217" y="1662725"/>
            <a:chExt cx="4214033" cy="2530154"/>
          </a:xfrm>
        </p:grpSpPr>
        <p:sp>
          <p:nvSpPr>
            <p:cNvPr id="27" name="TextBox 26"/>
            <p:cNvSpPr txBox="1"/>
            <p:nvPr/>
          </p:nvSpPr>
          <p:spPr>
            <a:xfrm>
              <a:off x="5555971" y="1662725"/>
              <a:ext cx="3477025" cy="354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Times New Roman"/>
                  <a:cs typeface="Times New Roman"/>
                </a:rPr>
                <a:t>Base Case Simulated O</a:t>
              </a:r>
              <a:r>
                <a:rPr lang="en-US" baseline="-25000" dirty="0" smtClean="0">
                  <a:latin typeface="Times New Roman"/>
                  <a:cs typeface="Times New Roman"/>
                </a:rPr>
                <a:t>3</a:t>
              </a:r>
              <a:endParaRPr lang="en-US" baseline="-25000" dirty="0">
                <a:latin typeface="Times New Roman"/>
                <a:cs typeface="Times New Roman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2217" y="1947898"/>
              <a:ext cx="4214033" cy="224498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8196317" y="2031835"/>
              <a:ext cx="72036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/>
                  <a:cs typeface="Times New Roman"/>
                </a:rPr>
                <a:t>Model</a:t>
              </a:r>
              <a:endParaRPr lang="en-US" sz="1600" dirty="0">
                <a:latin typeface="Times New Roman"/>
                <a:cs typeface="Times New Roman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840829" y="2793917"/>
              <a:ext cx="1267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Observations</a:t>
              </a:r>
              <a:endParaRPr lang="en-US" sz="1600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25" name="TextBox 24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Box-Model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57" y="3807752"/>
            <a:ext cx="3050915" cy="274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7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4001" y="818634"/>
            <a:ext cx="889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Times New Roman"/>
                <a:cs typeface="Times New Roman"/>
              </a:rPr>
              <a:t>Photochemical Box-Model: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u="sng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ynamically </a:t>
            </a:r>
            <a:r>
              <a:rPr lang="en-US" u="sng" dirty="0" smtClean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Times New Roman"/>
                <a:cs typeface="Times New Roman"/>
              </a:rPr>
              <a:t>imple </a:t>
            </a:r>
            <a:r>
              <a:rPr lang="en-US" u="sng" dirty="0" smtClean="0">
                <a:latin typeface="Times New Roman"/>
                <a:cs typeface="Times New Roman"/>
              </a:rPr>
              <a:t>M</a:t>
            </a:r>
            <a:r>
              <a:rPr lang="en-US" dirty="0" smtClean="0">
                <a:latin typeface="Times New Roman"/>
                <a:cs typeface="Times New Roman"/>
              </a:rPr>
              <a:t>odel of </a:t>
            </a:r>
            <a:r>
              <a:rPr lang="en-US" u="sng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tmospheric </a:t>
            </a:r>
            <a:r>
              <a:rPr lang="en-US" u="sng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hemical </a:t>
            </a:r>
            <a:r>
              <a:rPr lang="en-US" u="sng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omplexity (DSMACC) - </a:t>
            </a:r>
            <a:r>
              <a:rPr lang="en-US" i="1" dirty="0" err="1">
                <a:latin typeface="Times New Roman"/>
                <a:cs typeface="Times New Roman"/>
              </a:rPr>
              <a:t>Emmerson</a:t>
            </a:r>
            <a:r>
              <a:rPr lang="en-US" i="1" dirty="0">
                <a:latin typeface="Times New Roman"/>
                <a:cs typeface="Times New Roman"/>
              </a:rPr>
              <a:t>, K. M., Evans, M. J., Atmos. Chem. </a:t>
            </a:r>
            <a:r>
              <a:rPr lang="en-US" i="1" dirty="0" smtClean="0">
                <a:latin typeface="Times New Roman"/>
                <a:cs typeface="Times New Roman"/>
              </a:rPr>
              <a:t>Phys., 2009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0957" y="1491994"/>
            <a:ext cx="856035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Times New Roman"/>
                <a:cs typeface="Times New Roman"/>
              </a:rPr>
              <a:t>Model Details (24-hours, Initialized at 8am)</a:t>
            </a:r>
            <a:r>
              <a:rPr lang="en-US" dirty="0">
                <a:latin typeface="Times New Roman"/>
                <a:cs typeface="Times New Roman"/>
              </a:rPr>
              <a:t>: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Chemistry </a:t>
            </a:r>
            <a:r>
              <a:rPr lang="en-US" dirty="0">
                <a:latin typeface="Times New Roman"/>
                <a:cs typeface="Times New Roman"/>
              </a:rPr>
              <a:t>– Master Chemical Mechanism (</a:t>
            </a:r>
            <a:r>
              <a:rPr lang="en-US" dirty="0" smtClean="0">
                <a:latin typeface="Times New Roman"/>
                <a:cs typeface="Times New Roman"/>
              </a:rPr>
              <a:t>MCMv3.3.1) </a:t>
            </a:r>
            <a:r>
              <a:rPr lang="en-US" dirty="0">
                <a:latin typeface="Times New Roman"/>
                <a:cs typeface="Times New Roman"/>
                <a:sym typeface="Wingdings"/>
              </a:rPr>
              <a:t> </a:t>
            </a:r>
            <a:r>
              <a:rPr lang="en-US" dirty="0">
                <a:latin typeface="Times New Roman"/>
                <a:cs typeface="Times New Roman"/>
              </a:rPr>
              <a:t>4002 species, 15555 </a:t>
            </a:r>
            <a:r>
              <a:rPr lang="en-US" dirty="0" smtClean="0">
                <a:latin typeface="Times New Roman"/>
                <a:cs typeface="Times New Roman"/>
              </a:rPr>
              <a:t>reactions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Photolysis </a:t>
            </a:r>
            <a:r>
              <a:rPr lang="en-US" dirty="0" smtClean="0">
                <a:latin typeface="Times New Roman"/>
                <a:cs typeface="Times New Roman"/>
              </a:rPr>
              <a:t>– NCAR’s TUV 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 </a:t>
            </a:r>
            <a:r>
              <a:rPr lang="en-US" dirty="0" smtClean="0">
                <a:latin typeface="Times New Roman"/>
                <a:cs typeface="Times New Roman"/>
              </a:rPr>
              <a:t>Scaled </a:t>
            </a:r>
            <a:r>
              <a:rPr lang="en-US" dirty="0">
                <a:latin typeface="Times New Roman"/>
                <a:cs typeface="Times New Roman"/>
              </a:rPr>
              <a:t>to </a:t>
            </a:r>
            <a:r>
              <a:rPr lang="en-US" dirty="0" smtClean="0">
                <a:latin typeface="Times New Roman"/>
                <a:cs typeface="Times New Roman"/>
              </a:rPr>
              <a:t>diel j(NO</a:t>
            </a:r>
            <a:r>
              <a:rPr lang="en-US" baseline="-25000" dirty="0" smtClean="0">
                <a:latin typeface="Times New Roman"/>
                <a:cs typeface="Times New Roman"/>
              </a:rPr>
              <a:t>2</a:t>
            </a:r>
            <a:r>
              <a:rPr lang="en-US" dirty="0">
                <a:latin typeface="Times New Roman"/>
                <a:cs typeface="Times New Roman"/>
              </a:rPr>
              <a:t>)/j(O</a:t>
            </a:r>
            <a:r>
              <a:rPr lang="en-US" baseline="30000" dirty="0">
                <a:latin typeface="Times New Roman"/>
                <a:cs typeface="Times New Roman"/>
              </a:rPr>
              <a:t>1</a:t>
            </a:r>
            <a:r>
              <a:rPr lang="en-US" dirty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) </a:t>
            </a:r>
            <a:r>
              <a:rPr lang="en-US" dirty="0">
                <a:latin typeface="Times New Roman"/>
                <a:cs typeface="Times New Roman"/>
              </a:rPr>
              <a:t>observations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Dilution/Entrainment </a:t>
            </a:r>
            <a:r>
              <a:rPr lang="en-US" dirty="0" smtClean="0">
                <a:latin typeface="Times New Roman"/>
                <a:cs typeface="Times New Roman"/>
              </a:rPr>
              <a:t>Rate </a:t>
            </a:r>
            <a:r>
              <a:rPr lang="mr-IN" dirty="0" smtClean="0">
                <a:latin typeface="Times New Roman"/>
                <a:cs typeface="Times New Roman"/>
              </a:rPr>
              <a:t>–</a:t>
            </a:r>
            <a:r>
              <a:rPr lang="en-US" dirty="0" smtClean="0">
                <a:latin typeface="Times New Roman"/>
                <a:cs typeface="Times New Roman"/>
              </a:rPr>
              <a:t> Fit to best reproduce 10-secondary products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Inputs </a:t>
            </a:r>
            <a:r>
              <a:rPr lang="mr-IN" dirty="0" smtClean="0">
                <a:latin typeface="Times New Roman"/>
                <a:cs typeface="Times New Roman"/>
              </a:rPr>
              <a:t>–</a:t>
            </a:r>
            <a:r>
              <a:rPr lang="en-US" dirty="0" smtClean="0">
                <a:latin typeface="Times New Roman"/>
                <a:cs typeface="Times New Roman"/>
              </a:rPr>
              <a:t> Diel </a:t>
            </a:r>
            <a:r>
              <a:rPr lang="en-US" dirty="0" smtClean="0">
                <a:latin typeface="Times New Roman"/>
                <a:cs typeface="Times New Roman"/>
              </a:rPr>
              <a:t>Observations of 8am: VOCs, </a:t>
            </a:r>
            <a:r>
              <a:rPr lang="en-US" dirty="0" smtClean="0">
                <a:latin typeface="Times New Roman"/>
                <a:cs typeface="Times New Roman"/>
              </a:rPr>
              <a:t>NO</a:t>
            </a:r>
            <a:r>
              <a:rPr lang="en-US" baseline="-25000" dirty="0" smtClean="0">
                <a:latin typeface="Times New Roman"/>
                <a:cs typeface="Times New Roman"/>
              </a:rPr>
              <a:t>x</a:t>
            </a:r>
            <a:r>
              <a:rPr lang="en-US" dirty="0" smtClean="0">
                <a:latin typeface="Times New Roman"/>
                <a:cs typeface="Times New Roman"/>
              </a:rPr>
              <a:t>, Pressure, Temperature, H</a:t>
            </a:r>
            <a:r>
              <a:rPr lang="en-US" baseline="-25000" dirty="0" smtClean="0">
                <a:latin typeface="Times New Roman"/>
                <a:cs typeface="Times New Roman"/>
              </a:rPr>
              <a:t>2</a:t>
            </a:r>
            <a:r>
              <a:rPr lang="en-US" dirty="0" smtClean="0">
                <a:latin typeface="Times New Roman"/>
                <a:cs typeface="Times New Roman"/>
              </a:rPr>
              <a:t>O Vapor 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Constraints </a:t>
            </a:r>
            <a:r>
              <a:rPr lang="mr-IN" dirty="0" smtClean="0">
                <a:latin typeface="Times New Roman"/>
                <a:cs typeface="Times New Roman"/>
              </a:rPr>
              <a:t>–</a:t>
            </a:r>
            <a:r>
              <a:rPr lang="en-US" dirty="0" smtClean="0">
                <a:latin typeface="Times New Roman"/>
                <a:cs typeface="Times New Roman"/>
              </a:rPr>
              <a:t> every </a:t>
            </a:r>
            <a:r>
              <a:rPr lang="en-US" dirty="0" smtClean="0">
                <a:latin typeface="Times New Roman"/>
                <a:cs typeface="Times New Roman"/>
              </a:rPr>
              <a:t>30 minutes</a:t>
            </a:r>
          </a:p>
          <a:p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25" name="TextBox 24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Box-Model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56690" y="3800318"/>
            <a:ext cx="4477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Times New Roman" charset="0"/>
                <a:ea typeface="Times New Roman" charset="0"/>
                <a:cs typeface="Times New Roman" charset="0"/>
              </a:rPr>
              <a:t>Box-Model Limitations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Single location in heterogeneous region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Modeling O</a:t>
            </a:r>
            <a:r>
              <a:rPr lang="en-US" baseline="-25000" dirty="0" smtClean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for average data, not events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57" y="3807752"/>
            <a:ext cx="3050915" cy="274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0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4001" y="818634"/>
            <a:ext cx="889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Times New Roman"/>
                <a:cs typeface="Times New Roman"/>
              </a:rPr>
              <a:t>Photochemical Box-Model: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u="sng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ynamically </a:t>
            </a:r>
            <a:r>
              <a:rPr lang="en-US" u="sng" dirty="0" smtClean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Times New Roman"/>
                <a:cs typeface="Times New Roman"/>
              </a:rPr>
              <a:t>imple </a:t>
            </a:r>
            <a:r>
              <a:rPr lang="en-US" u="sng" dirty="0" smtClean="0">
                <a:latin typeface="Times New Roman"/>
                <a:cs typeface="Times New Roman"/>
              </a:rPr>
              <a:t>M</a:t>
            </a:r>
            <a:r>
              <a:rPr lang="en-US" dirty="0" smtClean="0">
                <a:latin typeface="Times New Roman"/>
                <a:cs typeface="Times New Roman"/>
              </a:rPr>
              <a:t>odel of </a:t>
            </a:r>
            <a:r>
              <a:rPr lang="en-US" u="sng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tmospheric </a:t>
            </a:r>
            <a:r>
              <a:rPr lang="en-US" u="sng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hemical </a:t>
            </a:r>
            <a:r>
              <a:rPr lang="en-US" u="sng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omplexity (DSMACC) - </a:t>
            </a:r>
            <a:r>
              <a:rPr lang="en-US" i="1" dirty="0" err="1">
                <a:latin typeface="Times New Roman"/>
                <a:cs typeface="Times New Roman"/>
              </a:rPr>
              <a:t>Emmerson</a:t>
            </a:r>
            <a:r>
              <a:rPr lang="en-US" i="1" dirty="0">
                <a:latin typeface="Times New Roman"/>
                <a:cs typeface="Times New Roman"/>
              </a:rPr>
              <a:t>, K. M., Evans, M. J., Atmos. Chem. </a:t>
            </a:r>
            <a:r>
              <a:rPr lang="en-US" i="1" dirty="0" smtClean="0">
                <a:latin typeface="Times New Roman"/>
                <a:cs typeface="Times New Roman"/>
              </a:rPr>
              <a:t>Phys., 2009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0957" y="1491994"/>
            <a:ext cx="856035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Times New Roman"/>
                <a:cs typeface="Times New Roman"/>
              </a:rPr>
              <a:t>Model Details (24-hours, Initialized at 8am)</a:t>
            </a:r>
            <a:r>
              <a:rPr lang="en-US" dirty="0">
                <a:latin typeface="Times New Roman"/>
                <a:cs typeface="Times New Roman"/>
              </a:rPr>
              <a:t>: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Chemistry </a:t>
            </a:r>
            <a:r>
              <a:rPr lang="en-US" dirty="0">
                <a:latin typeface="Times New Roman"/>
                <a:cs typeface="Times New Roman"/>
              </a:rPr>
              <a:t>– Master Chemical Mechanism (</a:t>
            </a:r>
            <a:r>
              <a:rPr lang="en-US" dirty="0" smtClean="0">
                <a:latin typeface="Times New Roman"/>
                <a:cs typeface="Times New Roman"/>
              </a:rPr>
              <a:t>MCMv3.3.1) </a:t>
            </a:r>
            <a:r>
              <a:rPr lang="en-US" dirty="0">
                <a:latin typeface="Times New Roman"/>
                <a:cs typeface="Times New Roman"/>
                <a:sym typeface="Wingdings"/>
              </a:rPr>
              <a:t> </a:t>
            </a:r>
            <a:r>
              <a:rPr lang="en-US" dirty="0">
                <a:latin typeface="Times New Roman"/>
                <a:cs typeface="Times New Roman"/>
              </a:rPr>
              <a:t>4002 species, 15555 </a:t>
            </a:r>
            <a:r>
              <a:rPr lang="en-US" dirty="0" smtClean="0">
                <a:latin typeface="Times New Roman"/>
                <a:cs typeface="Times New Roman"/>
              </a:rPr>
              <a:t>reactions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Photolysis </a:t>
            </a:r>
            <a:r>
              <a:rPr lang="en-US" dirty="0" smtClean="0">
                <a:latin typeface="Times New Roman"/>
                <a:cs typeface="Times New Roman"/>
              </a:rPr>
              <a:t>– NCAR’s TUV 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 </a:t>
            </a:r>
            <a:r>
              <a:rPr lang="en-US" dirty="0" smtClean="0">
                <a:latin typeface="Times New Roman"/>
                <a:cs typeface="Times New Roman"/>
              </a:rPr>
              <a:t>Scaled </a:t>
            </a:r>
            <a:r>
              <a:rPr lang="en-US" dirty="0">
                <a:latin typeface="Times New Roman"/>
                <a:cs typeface="Times New Roman"/>
              </a:rPr>
              <a:t>to </a:t>
            </a:r>
            <a:r>
              <a:rPr lang="en-US" dirty="0" smtClean="0">
                <a:latin typeface="Times New Roman"/>
                <a:cs typeface="Times New Roman"/>
              </a:rPr>
              <a:t>diel j(NO</a:t>
            </a:r>
            <a:r>
              <a:rPr lang="en-US" baseline="-25000" dirty="0" smtClean="0">
                <a:latin typeface="Times New Roman"/>
                <a:cs typeface="Times New Roman"/>
              </a:rPr>
              <a:t>2</a:t>
            </a:r>
            <a:r>
              <a:rPr lang="en-US" dirty="0">
                <a:latin typeface="Times New Roman"/>
                <a:cs typeface="Times New Roman"/>
              </a:rPr>
              <a:t>)/j(O</a:t>
            </a:r>
            <a:r>
              <a:rPr lang="en-US" baseline="30000" dirty="0">
                <a:latin typeface="Times New Roman"/>
                <a:cs typeface="Times New Roman"/>
              </a:rPr>
              <a:t>1</a:t>
            </a:r>
            <a:r>
              <a:rPr lang="en-US" dirty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) </a:t>
            </a:r>
            <a:r>
              <a:rPr lang="en-US" dirty="0">
                <a:latin typeface="Times New Roman"/>
                <a:cs typeface="Times New Roman"/>
              </a:rPr>
              <a:t>observations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Dilution/Entrainment </a:t>
            </a:r>
            <a:r>
              <a:rPr lang="en-US" dirty="0" smtClean="0">
                <a:latin typeface="Times New Roman"/>
                <a:cs typeface="Times New Roman"/>
              </a:rPr>
              <a:t>Rate </a:t>
            </a:r>
            <a:r>
              <a:rPr lang="mr-IN" dirty="0" smtClean="0">
                <a:latin typeface="Times New Roman"/>
                <a:cs typeface="Times New Roman"/>
              </a:rPr>
              <a:t>–</a:t>
            </a:r>
            <a:r>
              <a:rPr lang="en-US" dirty="0" smtClean="0">
                <a:latin typeface="Times New Roman"/>
                <a:cs typeface="Times New Roman"/>
              </a:rPr>
              <a:t> Fit to best reproduce 10-secondary products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Inputs </a:t>
            </a:r>
            <a:r>
              <a:rPr lang="mr-IN" dirty="0" smtClean="0">
                <a:latin typeface="Times New Roman"/>
                <a:cs typeface="Times New Roman"/>
              </a:rPr>
              <a:t>–</a:t>
            </a:r>
            <a:r>
              <a:rPr lang="en-US" dirty="0" smtClean="0">
                <a:latin typeface="Times New Roman"/>
                <a:cs typeface="Times New Roman"/>
              </a:rPr>
              <a:t> Diel </a:t>
            </a:r>
            <a:r>
              <a:rPr lang="en-US" dirty="0" smtClean="0">
                <a:latin typeface="Times New Roman"/>
                <a:cs typeface="Times New Roman"/>
              </a:rPr>
              <a:t>Observations of 8am: VOCs, </a:t>
            </a:r>
            <a:r>
              <a:rPr lang="en-US" dirty="0" smtClean="0">
                <a:latin typeface="Times New Roman"/>
                <a:cs typeface="Times New Roman"/>
              </a:rPr>
              <a:t>NO</a:t>
            </a:r>
            <a:r>
              <a:rPr lang="en-US" baseline="-25000" dirty="0" smtClean="0">
                <a:latin typeface="Times New Roman"/>
                <a:cs typeface="Times New Roman"/>
              </a:rPr>
              <a:t>x</a:t>
            </a:r>
            <a:r>
              <a:rPr lang="en-US" dirty="0" smtClean="0">
                <a:latin typeface="Times New Roman"/>
                <a:cs typeface="Times New Roman"/>
              </a:rPr>
              <a:t>, Pressure, Temperature, H</a:t>
            </a:r>
            <a:r>
              <a:rPr lang="en-US" baseline="-25000" dirty="0" smtClean="0">
                <a:latin typeface="Times New Roman"/>
                <a:cs typeface="Times New Roman"/>
              </a:rPr>
              <a:t>2</a:t>
            </a:r>
            <a:r>
              <a:rPr lang="en-US" dirty="0" smtClean="0">
                <a:latin typeface="Times New Roman"/>
                <a:cs typeface="Times New Roman"/>
              </a:rPr>
              <a:t>O Vapor 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Constraints </a:t>
            </a:r>
            <a:r>
              <a:rPr lang="mr-IN" dirty="0" smtClean="0">
                <a:latin typeface="Times New Roman"/>
                <a:cs typeface="Times New Roman"/>
              </a:rPr>
              <a:t>–</a:t>
            </a:r>
            <a:r>
              <a:rPr lang="en-US" dirty="0" smtClean="0">
                <a:latin typeface="Times New Roman"/>
                <a:cs typeface="Times New Roman"/>
              </a:rPr>
              <a:t> every </a:t>
            </a:r>
            <a:r>
              <a:rPr lang="en-US" dirty="0" smtClean="0">
                <a:latin typeface="Times New Roman"/>
                <a:cs typeface="Times New Roman"/>
              </a:rPr>
              <a:t>30 minutes</a:t>
            </a:r>
          </a:p>
          <a:p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25" name="TextBox 24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Box-Model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56690" y="3800318"/>
            <a:ext cx="4477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Times New Roman" charset="0"/>
                <a:ea typeface="Times New Roman" charset="0"/>
                <a:cs typeface="Times New Roman" charset="0"/>
              </a:rPr>
              <a:t>Box-Model Limitations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Single location in heterogeneous region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Modeling O</a:t>
            </a:r>
            <a:r>
              <a:rPr lang="en-US" baseline="-25000" dirty="0" smtClean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for average data, not events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4256690" y="4935342"/>
            <a:ext cx="4894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Times New Roman" charset="0"/>
                <a:ea typeface="Times New Roman" charset="0"/>
                <a:cs typeface="Times New Roman" charset="0"/>
              </a:rPr>
              <a:t>Box-Model Advantages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Explicit Chemistry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Representative of average conditions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Tool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to assess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baseline="-25000" dirty="0" smtClean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sensitivity to NO</a:t>
            </a:r>
            <a:r>
              <a:rPr lang="en-US" baseline="-25000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and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VOCs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57" y="3807752"/>
            <a:ext cx="3050915" cy="274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83"/>
          <a:stretch/>
        </p:blipFill>
        <p:spPr>
          <a:xfrm>
            <a:off x="90388" y="1603182"/>
            <a:ext cx="8869679" cy="414055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11949" y="956852"/>
            <a:ext cx="8534028" cy="646331"/>
          </a:xfrm>
          <a:prstGeom prst="rect">
            <a:avLst/>
          </a:prstGeom>
          <a:ln w="28575" cmpd="sng">
            <a:noFill/>
          </a:ln>
        </p:spPr>
        <p:txBody>
          <a:bodyPr wrap="square">
            <a:spAutoFit/>
          </a:bodyPr>
          <a:lstStyle/>
          <a:p>
            <a:pPr marL="173037" algn="ctr"/>
            <a:r>
              <a:rPr lang="en-US" b="1" dirty="0">
                <a:latin typeface="Times New Roman"/>
                <a:cs typeface="Times New Roman"/>
              </a:rPr>
              <a:t>On Average, Oil and Natural Gas (O&amp;NG) VOC Emissions Contribute ~</a:t>
            </a:r>
            <a:r>
              <a:rPr lang="en-US" b="1" dirty="0" smtClean="0">
                <a:latin typeface="Times New Roman"/>
                <a:cs typeface="Times New Roman"/>
              </a:rPr>
              <a:t>18% or 3ppbv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*</a:t>
            </a:r>
            <a:r>
              <a:rPr lang="en-US" b="1" dirty="0" smtClean="0">
                <a:latin typeface="Times New Roman"/>
                <a:cs typeface="Times New Roman"/>
              </a:rPr>
              <a:t> </a:t>
            </a:r>
            <a:r>
              <a:rPr lang="en-US" b="1" dirty="0">
                <a:latin typeface="Times New Roman"/>
                <a:cs typeface="Times New Roman"/>
              </a:rPr>
              <a:t>to </a:t>
            </a:r>
            <a:r>
              <a:rPr lang="en-US" b="1" dirty="0" smtClean="0">
                <a:latin typeface="Times New Roman"/>
                <a:cs typeface="Times New Roman"/>
              </a:rPr>
              <a:t>Maximum O</a:t>
            </a:r>
            <a:r>
              <a:rPr lang="en-US" b="1" baseline="-25000" dirty="0" smtClean="0">
                <a:latin typeface="Times New Roman"/>
                <a:cs typeface="Times New Roman"/>
              </a:rPr>
              <a:t>3</a:t>
            </a:r>
            <a:r>
              <a:rPr lang="en-US" b="1" dirty="0" smtClean="0">
                <a:latin typeface="Times New Roman"/>
                <a:cs typeface="Times New Roman"/>
              </a:rPr>
              <a:t> Photochemically </a:t>
            </a:r>
            <a:r>
              <a:rPr lang="en-US" b="1" dirty="0">
                <a:latin typeface="Times New Roman"/>
                <a:cs typeface="Times New Roman"/>
              </a:rPr>
              <a:t>Produced </a:t>
            </a:r>
            <a:r>
              <a:rPr lang="en-US" b="1" dirty="0" smtClean="0">
                <a:latin typeface="Times New Roman"/>
                <a:cs typeface="Times New Roman"/>
              </a:rPr>
              <a:t>at BAO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1948" y="6276995"/>
            <a:ext cx="8534029" cy="369332"/>
          </a:xfrm>
          <a:prstGeom prst="rect">
            <a:avLst/>
          </a:prstGeom>
          <a:noFill/>
          <a:ln w="28575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marL="1588" algn="ctr"/>
            <a:r>
              <a:rPr lang="en-US" b="1" dirty="0" smtClean="0">
                <a:latin typeface="Times New Roman"/>
                <a:cs typeface="Times New Roman"/>
              </a:rPr>
              <a:t>The </a:t>
            </a:r>
            <a:r>
              <a:rPr lang="en-US" b="1" dirty="0">
                <a:latin typeface="Times New Roman"/>
                <a:cs typeface="Times New Roman"/>
              </a:rPr>
              <a:t>Northern Front Range </a:t>
            </a:r>
            <a:r>
              <a:rPr lang="en-US" b="1" dirty="0" smtClean="0">
                <a:latin typeface="Times New Roman"/>
                <a:cs typeface="Times New Roman"/>
              </a:rPr>
              <a:t>of </a:t>
            </a:r>
            <a:r>
              <a:rPr lang="en-US" b="1" dirty="0">
                <a:latin typeface="Times New Roman"/>
                <a:cs typeface="Times New Roman"/>
              </a:rPr>
              <a:t>Colorado is in a </a:t>
            </a:r>
            <a:r>
              <a:rPr lang="en-US" b="1" dirty="0" smtClean="0">
                <a:latin typeface="Times New Roman"/>
                <a:cs typeface="Times New Roman"/>
              </a:rPr>
              <a:t>NO</a:t>
            </a:r>
            <a:r>
              <a:rPr lang="en-US" b="1" baseline="-25000" dirty="0" smtClean="0">
                <a:latin typeface="Times New Roman"/>
                <a:cs typeface="Times New Roman"/>
              </a:rPr>
              <a:t>x </a:t>
            </a:r>
            <a:r>
              <a:rPr lang="en-US" b="1" dirty="0" smtClean="0">
                <a:latin typeface="Times New Roman"/>
                <a:cs typeface="Times New Roman"/>
              </a:rPr>
              <a:t>Sensitive </a:t>
            </a:r>
            <a:r>
              <a:rPr lang="en-US" b="1" dirty="0">
                <a:latin typeface="Times New Roman"/>
                <a:cs typeface="Times New Roman"/>
              </a:rPr>
              <a:t>R</a:t>
            </a:r>
            <a:r>
              <a:rPr lang="en-US" b="1" dirty="0" smtClean="0">
                <a:latin typeface="Times New Roman"/>
                <a:cs typeface="Times New Roman"/>
              </a:rPr>
              <a:t>egime </a:t>
            </a:r>
            <a:endParaRPr lang="en-US" b="1" baseline="-25000" dirty="0">
              <a:latin typeface="Times New Roman"/>
              <a:cs typeface="Times New Roman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00747" y="5821792"/>
            <a:ext cx="8345230" cy="298301"/>
            <a:chOff x="-181384" y="5304899"/>
            <a:chExt cx="5624169" cy="298301"/>
          </a:xfrm>
        </p:grpSpPr>
        <p:sp>
          <p:nvSpPr>
            <p:cNvPr id="31" name="Rectangle 30"/>
            <p:cNvSpPr>
              <a:spLocks/>
            </p:cNvSpPr>
            <p:nvPr/>
          </p:nvSpPr>
          <p:spPr>
            <a:xfrm>
              <a:off x="-181384" y="5370922"/>
              <a:ext cx="161364" cy="166255"/>
            </a:xfrm>
            <a:prstGeom prst="rect">
              <a:avLst/>
            </a:prstGeom>
            <a:solidFill>
              <a:srgbClr val="19C3C0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/>
            </p:cNvSpPr>
            <p:nvPr/>
          </p:nvSpPr>
          <p:spPr>
            <a:xfrm>
              <a:off x="483408" y="5370922"/>
              <a:ext cx="161364" cy="166255"/>
            </a:xfrm>
            <a:prstGeom prst="rect">
              <a:avLst/>
            </a:prstGeom>
            <a:solidFill>
              <a:srgbClr val="434343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>
              <a:spLocks/>
            </p:cNvSpPr>
            <p:nvPr/>
          </p:nvSpPr>
          <p:spPr>
            <a:xfrm>
              <a:off x="1592674" y="5370922"/>
              <a:ext cx="161364" cy="166255"/>
            </a:xfrm>
            <a:prstGeom prst="rect">
              <a:avLst/>
            </a:prstGeom>
            <a:solidFill>
              <a:srgbClr val="FB3D08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>
              <a:spLocks/>
            </p:cNvSpPr>
            <p:nvPr/>
          </p:nvSpPr>
          <p:spPr>
            <a:xfrm>
              <a:off x="2353714" y="5370922"/>
              <a:ext cx="161364" cy="166255"/>
            </a:xfrm>
            <a:prstGeom prst="rect">
              <a:avLst/>
            </a:prstGeom>
            <a:solidFill>
              <a:srgbClr val="5D00DF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>
              <a:spLocks/>
            </p:cNvSpPr>
            <p:nvPr/>
          </p:nvSpPr>
          <p:spPr>
            <a:xfrm>
              <a:off x="3560371" y="5370922"/>
              <a:ext cx="161364" cy="166255"/>
            </a:xfrm>
            <a:prstGeom prst="rect">
              <a:avLst/>
            </a:prstGeom>
            <a:solidFill>
              <a:srgbClr val="DF064C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>
              <a:spLocks/>
            </p:cNvSpPr>
            <p:nvPr/>
          </p:nvSpPr>
          <p:spPr>
            <a:xfrm>
              <a:off x="4238422" y="5370922"/>
              <a:ext cx="161364" cy="166255"/>
            </a:xfrm>
            <a:prstGeom prst="rect">
              <a:avLst/>
            </a:prstGeom>
            <a:solidFill>
              <a:srgbClr val="C1C406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-20885" y="5304899"/>
              <a:ext cx="560294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Alkanes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58808" y="5304899"/>
              <a:ext cx="999605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Alkenes/Alkynes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734449" y="5304899"/>
              <a:ext cx="657279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Aromatics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510249" y="5304899"/>
              <a:ext cx="1061987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Aldehydes/Ketones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01216" y="5304899"/>
              <a:ext cx="595479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Alcohols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380798" y="5304899"/>
              <a:ext cx="1061987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Biogenic VOC</a:t>
              </a:r>
            </a:p>
          </p:txBody>
        </p:sp>
      </p:grpSp>
      <p:sp>
        <p:nvSpPr>
          <p:cNvPr id="70" name="Rectangle 69"/>
          <p:cNvSpPr/>
          <p:nvPr/>
        </p:nvSpPr>
        <p:spPr>
          <a:xfrm>
            <a:off x="8750301" y="2832100"/>
            <a:ext cx="241300" cy="2362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6261810" y="1709013"/>
            <a:ext cx="3197500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marL="1588" algn="ctr"/>
            <a:r>
              <a:rPr lang="en-US" b="1" smtClean="0">
                <a:latin typeface="Times New Roman"/>
                <a:cs typeface="Times New Roman"/>
              </a:rPr>
              <a:t>VOC Distributions</a:t>
            </a:r>
            <a:endParaRPr lang="en-US" b="1" baseline="-25000" dirty="0">
              <a:latin typeface="Times New Roman"/>
              <a:cs typeface="Times New Roman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99543" y="846632"/>
            <a:ext cx="8792057" cy="584844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47" name="TextBox 46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Box-Model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274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328557" y="868653"/>
            <a:ext cx="8534028" cy="430887"/>
          </a:xfrm>
          <a:prstGeom prst="rect">
            <a:avLst/>
          </a:prstGeom>
          <a:ln w="28575" cmpd="sng">
            <a:noFill/>
          </a:ln>
        </p:spPr>
        <p:txBody>
          <a:bodyPr wrap="square">
            <a:spAutoFit/>
          </a:bodyPr>
          <a:lstStyle/>
          <a:p>
            <a:pPr marL="173037" algn="ctr"/>
            <a:r>
              <a:rPr lang="en-US" sz="2200" b="1" dirty="0" smtClean="0">
                <a:latin typeface="Times New Roman"/>
                <a:cs typeface="Times New Roman"/>
              </a:rPr>
              <a:t>CB6r3 vs MCM Mechanisms:</a:t>
            </a:r>
            <a:endParaRPr lang="en-US" sz="2200" b="1" dirty="0">
              <a:latin typeface="Times New Roman"/>
              <a:cs typeface="Times New Roman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8750301" y="2832100"/>
            <a:ext cx="241300" cy="2362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46" name="TextBox 45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Box-Model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28318" y="1213097"/>
            <a:ext cx="73345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“Carbon Bond” Mechanism - provided by Greg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Yarwood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Ramboll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Environ),</a:t>
            </a:r>
          </a:p>
          <a:p>
            <a:pPr algn="ctr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Implemented into DSMACC -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Chemical Mechanism is the </a:t>
            </a:r>
            <a:r>
              <a:rPr lang="en-US" u="sng" dirty="0" smtClean="0">
                <a:latin typeface="Times New Roman" charset="0"/>
                <a:ea typeface="Times New Roman" charset="0"/>
                <a:cs typeface="Times New Roman" charset="0"/>
              </a:rPr>
              <a:t>only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change</a:t>
            </a:r>
          </a:p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323 Reactions and 94 Species</a:t>
            </a:r>
          </a:p>
          <a:p>
            <a:pPr algn="ctr"/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99543" y="846632"/>
            <a:ext cx="8792057" cy="584844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328557" y="868653"/>
            <a:ext cx="8534028" cy="430887"/>
          </a:xfrm>
          <a:prstGeom prst="rect">
            <a:avLst/>
          </a:prstGeom>
          <a:ln w="28575" cmpd="sng">
            <a:noFill/>
          </a:ln>
        </p:spPr>
        <p:txBody>
          <a:bodyPr wrap="square">
            <a:spAutoFit/>
          </a:bodyPr>
          <a:lstStyle/>
          <a:p>
            <a:pPr marL="173037" algn="ctr"/>
            <a:r>
              <a:rPr lang="en-US" sz="2200" b="1" dirty="0" smtClean="0">
                <a:latin typeface="Times New Roman"/>
                <a:cs typeface="Times New Roman"/>
              </a:rPr>
              <a:t>CB6r3 vs MCM Mechanisms:</a:t>
            </a:r>
            <a:endParaRPr lang="en-US" sz="2200" b="1" dirty="0">
              <a:latin typeface="Times New Roman"/>
              <a:cs typeface="Times New Roman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8750301" y="2832100"/>
            <a:ext cx="241300" cy="2362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46" name="TextBox 45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Box-Model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23" y="2191316"/>
            <a:ext cx="3892315" cy="20418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91323" y="2248456"/>
            <a:ext cx="2935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Obs. Max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baseline="-25000" dirty="0" smtClean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69.0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ppbv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MCM = -0.3%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CB6r3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= +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0.7%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28318" y="1213097"/>
            <a:ext cx="73345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“Carbon Bond” Mechanism - provided by Greg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Yarwood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Ramboll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Environ),</a:t>
            </a:r>
          </a:p>
          <a:p>
            <a:pPr algn="ctr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Implemented into DSMACC -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Chemical Mechanism is the </a:t>
            </a:r>
            <a:r>
              <a:rPr lang="en-US" u="sng" dirty="0" smtClean="0">
                <a:latin typeface="Times New Roman" charset="0"/>
                <a:ea typeface="Times New Roman" charset="0"/>
                <a:cs typeface="Times New Roman" charset="0"/>
              </a:rPr>
              <a:t>only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change</a:t>
            </a:r>
          </a:p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323 Reactions and 94 Species</a:t>
            </a:r>
          </a:p>
          <a:p>
            <a:pPr algn="ctr"/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425418" y="2779891"/>
            <a:ext cx="1095783" cy="980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199543" y="846632"/>
            <a:ext cx="8792057" cy="584844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0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328557" y="868653"/>
            <a:ext cx="8534028" cy="430887"/>
          </a:xfrm>
          <a:prstGeom prst="rect">
            <a:avLst/>
          </a:prstGeom>
          <a:ln w="28575" cmpd="sng">
            <a:noFill/>
          </a:ln>
        </p:spPr>
        <p:txBody>
          <a:bodyPr wrap="square">
            <a:spAutoFit/>
          </a:bodyPr>
          <a:lstStyle/>
          <a:p>
            <a:pPr marL="173037" algn="ctr"/>
            <a:r>
              <a:rPr lang="en-US" sz="2200" b="1" dirty="0" smtClean="0">
                <a:latin typeface="Times New Roman"/>
                <a:cs typeface="Times New Roman"/>
              </a:rPr>
              <a:t>CB6r3 vs MCM Mechanisms:</a:t>
            </a:r>
            <a:endParaRPr lang="en-US" sz="2200" b="1" dirty="0">
              <a:latin typeface="Times New Roman"/>
              <a:cs typeface="Times New Roman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8750301" y="2832100"/>
            <a:ext cx="241300" cy="2362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46" name="TextBox 45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Box-Model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23" y="2191316"/>
            <a:ext cx="3892315" cy="204182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889" y="3460536"/>
            <a:ext cx="4700712" cy="32396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91323" y="2248456"/>
            <a:ext cx="2935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Obs. Max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baseline="-25000" dirty="0" smtClean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69.0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ppbv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MCM = -0.3%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CB6r3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= +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0.7%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638204" y="4815777"/>
            <a:ext cx="44341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With CB6r3 Mechanism:</a:t>
            </a:r>
          </a:p>
          <a:p>
            <a:pPr marL="234950" indent="-234950">
              <a:buFontTx/>
              <a:buChar char="-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BAO Remains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NO</a:t>
            </a:r>
            <a:r>
              <a:rPr lang="en-US" baseline="-25000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sensitive</a:t>
            </a:r>
          </a:p>
          <a:p>
            <a:pPr marL="234950" indent="-234950">
              <a:buFontTx/>
              <a:buChar char="-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O&amp;NG Contribution: 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17.8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% vs 17.8% 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28318" y="1213097"/>
            <a:ext cx="73345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“Carbon Bond” Mechanism - provided by Greg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Yarwood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Ramboll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Environ),</a:t>
            </a:r>
          </a:p>
          <a:p>
            <a:pPr algn="ctr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Implemented into DSMACC -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Chemical Mechanism is the </a:t>
            </a:r>
            <a:r>
              <a:rPr lang="en-US" u="sng" dirty="0" smtClean="0">
                <a:latin typeface="Times New Roman" charset="0"/>
                <a:ea typeface="Times New Roman" charset="0"/>
                <a:cs typeface="Times New Roman" charset="0"/>
              </a:rPr>
              <a:t>only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change</a:t>
            </a:r>
          </a:p>
          <a:p>
            <a:pPr algn="ct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323 Reactions and 94 Species</a:t>
            </a:r>
          </a:p>
          <a:p>
            <a:pPr algn="ctr"/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425418" y="2779891"/>
            <a:ext cx="1095783" cy="980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3295809" y="5476550"/>
            <a:ext cx="796321" cy="1623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199543" y="846632"/>
            <a:ext cx="8792057" cy="584844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23529" y="3568112"/>
            <a:ext cx="21390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Solid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MCM</a:t>
            </a:r>
          </a:p>
          <a:p>
            <a:pPr algn="ctr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Dashed - CB6r3</a:t>
            </a:r>
          </a:p>
        </p:txBody>
      </p:sp>
    </p:spTree>
    <p:extLst>
      <p:ext uri="{BB962C8B-B14F-4D97-AF65-F5344CB8AC3E}">
        <p14:creationId xmlns:p14="http://schemas.microsoft.com/office/powerpoint/2010/main" val="99445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/>
          <p:cNvCxnSpPr/>
          <p:nvPr/>
        </p:nvCxnSpPr>
        <p:spPr>
          <a:xfrm>
            <a:off x="1803759" y="4369862"/>
            <a:ext cx="832104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44314" y="4092863"/>
            <a:ext cx="750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NO</a:t>
            </a:r>
            <a:endParaRPr lang="en-US" sz="3000" b="1" dirty="0"/>
          </a:p>
        </p:txBody>
      </p:sp>
      <p:sp>
        <p:nvSpPr>
          <p:cNvPr id="12" name="Arc 11"/>
          <p:cNvSpPr/>
          <p:nvPr/>
        </p:nvSpPr>
        <p:spPr>
          <a:xfrm rot="19044012">
            <a:off x="3824120" y="3902130"/>
            <a:ext cx="1388307" cy="1381058"/>
          </a:xfrm>
          <a:prstGeom prst="arc">
            <a:avLst>
              <a:gd name="adj1" fmla="val 15445998"/>
              <a:gd name="adj2" fmla="val 548941"/>
            </a:avLst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268217" y="4092863"/>
            <a:ext cx="1456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NO</a:t>
            </a:r>
            <a:r>
              <a:rPr lang="en-US" sz="3000" b="1" baseline="-25000" dirty="0" smtClean="0"/>
              <a:t>2</a:t>
            </a:r>
            <a:endParaRPr lang="en-US" sz="3000" b="1" baseline="-250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534099" y="4369862"/>
            <a:ext cx="829055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711440" y="4092863"/>
            <a:ext cx="873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NO</a:t>
            </a:r>
            <a:r>
              <a:rPr lang="en-US" sz="3000" b="1" baseline="-25000" dirty="0" smtClean="0"/>
              <a:t>z</a:t>
            </a:r>
            <a:endParaRPr lang="en-US" sz="3000" b="1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6574739" y="3898968"/>
            <a:ext cx="862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OH</a:t>
            </a:r>
            <a:endParaRPr lang="en-US" sz="2400" b="1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4782108" y="4913454"/>
            <a:ext cx="2340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Sunlight, O</a:t>
            </a:r>
            <a:r>
              <a:rPr lang="en-US" sz="2400" b="1" baseline="-25000" dirty="0" smtClean="0"/>
              <a:t>2</a:t>
            </a:r>
            <a:endParaRPr lang="en-US" sz="2400" b="1" baseline="-25000" dirty="0"/>
          </a:p>
        </p:txBody>
      </p:sp>
      <p:sp>
        <p:nvSpPr>
          <p:cNvPr id="27" name="Arc 26"/>
          <p:cNvSpPr/>
          <p:nvPr/>
        </p:nvSpPr>
        <p:spPr>
          <a:xfrm rot="8612482">
            <a:off x="3833848" y="3503260"/>
            <a:ext cx="1388307" cy="1381058"/>
          </a:xfrm>
          <a:prstGeom prst="arc">
            <a:avLst>
              <a:gd name="adj1" fmla="val 15445998"/>
              <a:gd name="adj2" fmla="val 548941"/>
            </a:avLst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227578" y="4082702"/>
            <a:ext cx="949702" cy="691189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861976" y="4052222"/>
            <a:ext cx="949702" cy="691189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655818" y="4082702"/>
            <a:ext cx="949702" cy="691189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51077" y="2441228"/>
            <a:ext cx="1089206" cy="691189"/>
            <a:chOff x="1288234" y="2242812"/>
            <a:chExt cx="1089206" cy="691189"/>
          </a:xfrm>
        </p:grpSpPr>
        <p:sp>
          <p:nvSpPr>
            <p:cNvPr id="24" name="TextBox 23"/>
            <p:cNvSpPr txBox="1"/>
            <p:nvPr/>
          </p:nvSpPr>
          <p:spPr>
            <a:xfrm>
              <a:off x="1288234" y="2293613"/>
              <a:ext cx="10892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/>
                <a:t>VOC</a:t>
              </a:r>
              <a:endParaRPr lang="en-US" sz="3000" b="1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1317656" y="2242812"/>
              <a:ext cx="949702" cy="691189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>
            <a:off x="1803759" y="2763201"/>
            <a:ext cx="832104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799039" y="2301536"/>
            <a:ext cx="862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OH</a:t>
            </a:r>
            <a:endParaRPr lang="en-US" sz="2400" b="1" baseline="-25000" dirty="0"/>
          </a:p>
        </p:txBody>
      </p:sp>
      <p:sp>
        <p:nvSpPr>
          <p:cNvPr id="34" name="TextBox 33"/>
          <p:cNvSpPr txBox="1"/>
          <p:nvPr/>
        </p:nvSpPr>
        <p:spPr>
          <a:xfrm>
            <a:off x="1890479" y="2786823"/>
            <a:ext cx="56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</a:t>
            </a:r>
            <a:r>
              <a:rPr lang="en-US" sz="2400" b="1" baseline="-25000" dirty="0" smtClean="0"/>
              <a:t>2</a:t>
            </a:r>
            <a:endParaRPr lang="en-US" sz="2400" b="1" baseline="-250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2861976" y="2441228"/>
            <a:ext cx="1053870" cy="691189"/>
            <a:chOff x="1308554" y="2242812"/>
            <a:chExt cx="1053870" cy="691189"/>
          </a:xfrm>
        </p:grpSpPr>
        <p:sp>
          <p:nvSpPr>
            <p:cNvPr id="36" name="TextBox 35"/>
            <p:cNvSpPr txBox="1"/>
            <p:nvPr/>
          </p:nvSpPr>
          <p:spPr>
            <a:xfrm>
              <a:off x="1308554" y="2293613"/>
              <a:ext cx="10538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/>
                <a:t>RO</a:t>
              </a:r>
              <a:r>
                <a:rPr lang="en-US" sz="3000" b="1" baseline="-25000" dirty="0" smtClean="0"/>
                <a:t>2</a:t>
              </a:r>
              <a:r>
                <a:rPr lang="en-US" sz="3000" b="1" baseline="30000" dirty="0" smtClean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sz="3000" b="1" baseline="30000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1317656" y="2242812"/>
              <a:ext cx="949702" cy="691189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208383" y="2444056"/>
            <a:ext cx="990342" cy="691189"/>
            <a:chOff x="1317656" y="2242812"/>
            <a:chExt cx="990342" cy="691189"/>
          </a:xfrm>
        </p:grpSpPr>
        <p:sp>
          <p:nvSpPr>
            <p:cNvPr id="46" name="TextBox 45"/>
            <p:cNvSpPr txBox="1"/>
            <p:nvPr/>
          </p:nvSpPr>
          <p:spPr>
            <a:xfrm>
              <a:off x="1328874" y="2293613"/>
              <a:ext cx="97912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/>
                <a:t>RO</a:t>
              </a:r>
              <a:r>
                <a:rPr lang="en-US" sz="3000" b="1" baseline="30000" dirty="0" smtClean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sz="3000" b="1" baseline="30000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1317656" y="2242812"/>
              <a:ext cx="949702" cy="691189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Arc 48"/>
          <p:cNvSpPr/>
          <p:nvPr/>
        </p:nvSpPr>
        <p:spPr>
          <a:xfrm rot="19044012">
            <a:off x="3789236" y="4859997"/>
            <a:ext cx="1579747" cy="1486826"/>
          </a:xfrm>
          <a:prstGeom prst="arc">
            <a:avLst>
              <a:gd name="adj1" fmla="val 15075799"/>
              <a:gd name="adj2" fmla="val 17924548"/>
            </a:avLst>
          </a:prstGeom>
          <a:ln w="5715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3295198" y="5486879"/>
            <a:ext cx="1001580" cy="695590"/>
            <a:chOff x="3539041" y="3094764"/>
            <a:chExt cx="841299" cy="553998"/>
          </a:xfrm>
        </p:grpSpPr>
        <p:sp>
          <p:nvSpPr>
            <p:cNvPr id="42" name="Oval 41"/>
            <p:cNvSpPr/>
            <p:nvPr/>
          </p:nvSpPr>
          <p:spPr>
            <a:xfrm>
              <a:off x="3539041" y="3121468"/>
              <a:ext cx="790095" cy="493038"/>
            </a:xfrm>
            <a:prstGeom prst="ellipse">
              <a:avLst/>
            </a:prstGeom>
            <a:solidFill>
              <a:srgbClr val="FFFFA6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691734" y="3094764"/>
              <a:ext cx="6886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/>
                <a:t>O</a:t>
              </a:r>
              <a:r>
                <a:rPr lang="en-US" sz="3000" b="1" baseline="-25000" dirty="0" smtClean="0"/>
                <a:t>3</a:t>
              </a:r>
              <a:endParaRPr lang="en-US" sz="3000" b="1" baseline="-25000" dirty="0"/>
            </a:p>
          </p:txBody>
        </p:sp>
      </p:grpSp>
      <p:sp>
        <p:nvSpPr>
          <p:cNvPr id="44" name="Sun 43"/>
          <p:cNvSpPr/>
          <p:nvPr/>
        </p:nvSpPr>
        <p:spPr>
          <a:xfrm>
            <a:off x="7233920" y="952588"/>
            <a:ext cx="1239520" cy="1229360"/>
          </a:xfrm>
          <a:prstGeom prst="sun">
            <a:avLst/>
          </a:prstGeom>
          <a:solidFill>
            <a:srgbClr val="FFCD3E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c 40"/>
          <p:cNvSpPr/>
          <p:nvPr/>
        </p:nvSpPr>
        <p:spPr>
          <a:xfrm rot="8163857">
            <a:off x="3823490" y="2494741"/>
            <a:ext cx="1388307" cy="1381058"/>
          </a:xfrm>
          <a:prstGeom prst="arc">
            <a:avLst>
              <a:gd name="adj1" fmla="val 15445998"/>
              <a:gd name="adj2" fmla="val 548941"/>
            </a:avLst>
          </a:prstGeom>
          <a:ln w="5715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0" y="30798"/>
            <a:ext cx="9144000" cy="56864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Tropospheric Ozone: Photochemistry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-38100" y="3862031"/>
            <a:ext cx="19285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NO</a:t>
            </a:r>
            <a:r>
              <a:rPr lang="en-US" sz="2600" b="1" baseline="-25000" dirty="0" smtClean="0"/>
              <a:t>x</a:t>
            </a:r>
            <a:r>
              <a:rPr lang="en-US" sz="2600" b="1" dirty="0" smtClean="0"/>
              <a:t> Emissions</a:t>
            </a:r>
            <a:endParaRPr lang="en-US" sz="26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-38100" y="1390996"/>
            <a:ext cx="19285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VOC Emissions</a:t>
            </a:r>
            <a:endParaRPr lang="en-US" sz="2600" b="1" dirty="0"/>
          </a:p>
        </p:txBody>
      </p:sp>
      <p:sp>
        <p:nvSpPr>
          <p:cNvPr id="6" name="Rectangle 5"/>
          <p:cNvSpPr/>
          <p:nvPr/>
        </p:nvSpPr>
        <p:spPr>
          <a:xfrm>
            <a:off x="101600" y="1390996"/>
            <a:ext cx="1697439" cy="352245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90500" y="5571291"/>
            <a:ext cx="27538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/>
              <a:t>Local/Regional Emission Sectors</a:t>
            </a:r>
            <a:endParaRPr lang="en-US" sz="2500" b="1" dirty="0"/>
          </a:p>
        </p:txBody>
      </p:sp>
      <p:cxnSp>
        <p:nvCxnSpPr>
          <p:cNvPr id="56" name="Straight Arrow Connector 55"/>
          <p:cNvCxnSpPr>
            <a:stCxn id="55" idx="0"/>
            <a:endCxn id="6" idx="2"/>
          </p:cNvCxnSpPr>
          <p:nvPr/>
        </p:nvCxnSpPr>
        <p:spPr>
          <a:xfrm flipH="1" flipV="1">
            <a:off x="950320" y="4913454"/>
            <a:ext cx="617087" cy="657837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5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500747" y="6294764"/>
            <a:ext cx="8345230" cy="298301"/>
            <a:chOff x="-181384" y="5304899"/>
            <a:chExt cx="5624169" cy="298301"/>
          </a:xfrm>
        </p:grpSpPr>
        <p:sp>
          <p:nvSpPr>
            <p:cNvPr id="31" name="Rectangle 30"/>
            <p:cNvSpPr>
              <a:spLocks/>
            </p:cNvSpPr>
            <p:nvPr/>
          </p:nvSpPr>
          <p:spPr>
            <a:xfrm>
              <a:off x="-181384" y="5370922"/>
              <a:ext cx="161364" cy="166255"/>
            </a:xfrm>
            <a:prstGeom prst="rect">
              <a:avLst/>
            </a:prstGeom>
            <a:solidFill>
              <a:srgbClr val="19C3C0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/>
            </p:cNvSpPr>
            <p:nvPr/>
          </p:nvSpPr>
          <p:spPr>
            <a:xfrm>
              <a:off x="483408" y="5370922"/>
              <a:ext cx="161364" cy="166255"/>
            </a:xfrm>
            <a:prstGeom prst="rect">
              <a:avLst/>
            </a:prstGeom>
            <a:solidFill>
              <a:srgbClr val="434343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>
              <a:spLocks/>
            </p:cNvSpPr>
            <p:nvPr/>
          </p:nvSpPr>
          <p:spPr>
            <a:xfrm>
              <a:off x="1592674" y="5370922"/>
              <a:ext cx="161364" cy="166255"/>
            </a:xfrm>
            <a:prstGeom prst="rect">
              <a:avLst/>
            </a:prstGeom>
            <a:solidFill>
              <a:srgbClr val="FB3D08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>
              <a:spLocks/>
            </p:cNvSpPr>
            <p:nvPr/>
          </p:nvSpPr>
          <p:spPr>
            <a:xfrm>
              <a:off x="2353714" y="5370922"/>
              <a:ext cx="161364" cy="166255"/>
            </a:xfrm>
            <a:prstGeom prst="rect">
              <a:avLst/>
            </a:prstGeom>
            <a:solidFill>
              <a:srgbClr val="5D00DF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>
              <a:spLocks/>
            </p:cNvSpPr>
            <p:nvPr/>
          </p:nvSpPr>
          <p:spPr>
            <a:xfrm>
              <a:off x="3560371" y="5370922"/>
              <a:ext cx="161364" cy="166255"/>
            </a:xfrm>
            <a:prstGeom prst="rect">
              <a:avLst/>
            </a:prstGeom>
            <a:solidFill>
              <a:srgbClr val="DF064C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>
              <a:spLocks/>
            </p:cNvSpPr>
            <p:nvPr/>
          </p:nvSpPr>
          <p:spPr>
            <a:xfrm>
              <a:off x="4238422" y="5370922"/>
              <a:ext cx="161364" cy="166255"/>
            </a:xfrm>
            <a:prstGeom prst="rect">
              <a:avLst/>
            </a:prstGeom>
            <a:solidFill>
              <a:srgbClr val="C1C406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2056" tIns="41028" rIns="82056" bIns="41028"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-20885" y="5304899"/>
              <a:ext cx="560294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Alkanes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58808" y="5304899"/>
              <a:ext cx="999605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Alkenes/Alkynes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734449" y="5304899"/>
              <a:ext cx="657279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Aromatics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510249" y="5304899"/>
              <a:ext cx="1061987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Aldehydes/Ketones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01216" y="5304899"/>
              <a:ext cx="595479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Alcohols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380798" y="5304899"/>
              <a:ext cx="1061987" cy="298301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Biogenic VOC</a:t>
              </a:r>
            </a:p>
          </p:txBody>
        </p:sp>
      </p:grpSp>
      <p:sp>
        <p:nvSpPr>
          <p:cNvPr id="70" name="Rectangle 69"/>
          <p:cNvSpPr/>
          <p:nvPr/>
        </p:nvSpPr>
        <p:spPr>
          <a:xfrm>
            <a:off x="8750301" y="2832100"/>
            <a:ext cx="241300" cy="2362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46" name="TextBox 45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Box-Model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311949" y="878022"/>
            <a:ext cx="8534028" cy="477054"/>
          </a:xfrm>
          <a:prstGeom prst="rect">
            <a:avLst/>
          </a:prstGeom>
          <a:ln w="28575" cmpd="sng">
            <a:noFill/>
          </a:ln>
        </p:spPr>
        <p:txBody>
          <a:bodyPr wrap="square">
            <a:spAutoFit/>
          </a:bodyPr>
          <a:lstStyle/>
          <a:p>
            <a:pPr marL="173037" algn="ctr"/>
            <a:r>
              <a:rPr lang="en-US" sz="2500" b="1" dirty="0" smtClean="0">
                <a:latin typeface="Times New Roman"/>
                <a:cs typeface="Times New Roman"/>
              </a:rPr>
              <a:t>Influence of Isoprene:</a:t>
            </a:r>
          </a:p>
        </p:txBody>
      </p:sp>
      <p:sp>
        <p:nvSpPr>
          <p:cNvPr id="3" name="Rectangle 2"/>
          <p:cNvSpPr/>
          <p:nvPr/>
        </p:nvSpPr>
        <p:spPr>
          <a:xfrm>
            <a:off x="997152" y="1297762"/>
            <a:ext cx="7076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7" algn="ctr"/>
            <a:r>
              <a:rPr lang="en-US" dirty="0" smtClean="0">
                <a:latin typeface="Times New Roman"/>
                <a:cs typeface="Times New Roman"/>
              </a:rPr>
              <a:t>Solid Lines: Original Simulations, Dashed Lines: 2012 Isoprene *3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2034" y="1667094"/>
            <a:ext cx="8534029" cy="369332"/>
          </a:xfrm>
          <a:prstGeom prst="rect">
            <a:avLst/>
          </a:prstGeom>
          <a:noFill/>
          <a:ln w="28575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marL="1588" algn="ctr"/>
            <a:r>
              <a:rPr lang="en-US" dirty="0" smtClean="0">
                <a:latin typeface="Times New Roman"/>
                <a:cs typeface="Times New Roman"/>
              </a:rPr>
              <a:t>O&amp;G Influence: </a:t>
            </a:r>
            <a:r>
              <a:rPr lang="en-US" b="1" dirty="0" smtClean="0">
                <a:latin typeface="Times New Roman"/>
                <a:cs typeface="Times New Roman"/>
              </a:rPr>
              <a:t>16.1%</a:t>
            </a:r>
            <a:r>
              <a:rPr lang="en-US" dirty="0" smtClean="0">
                <a:latin typeface="Times New Roman"/>
                <a:cs typeface="Times New Roman"/>
              </a:rPr>
              <a:t> or 2.8 </a:t>
            </a:r>
            <a:r>
              <a:rPr lang="en-US" dirty="0" err="1" smtClean="0">
                <a:latin typeface="Times New Roman"/>
                <a:cs typeface="Times New Roman"/>
              </a:rPr>
              <a:t>ppbv</a:t>
            </a:r>
            <a:r>
              <a:rPr lang="en-US" dirty="0" smtClean="0">
                <a:latin typeface="Times New Roman"/>
                <a:cs typeface="Times New Roman"/>
              </a:rPr>
              <a:t> vs original </a:t>
            </a:r>
            <a:r>
              <a:rPr lang="en-US" b="1" dirty="0" smtClean="0">
                <a:latin typeface="Times New Roman"/>
                <a:cs typeface="Times New Roman"/>
              </a:rPr>
              <a:t>17.8%</a:t>
            </a:r>
            <a:r>
              <a:rPr lang="en-US" dirty="0" smtClean="0">
                <a:latin typeface="Times New Roman"/>
                <a:cs typeface="Times New Roman"/>
              </a:rPr>
              <a:t> or 3ppbv</a:t>
            </a:r>
            <a:endParaRPr lang="en-US" baseline="-25000" dirty="0">
              <a:latin typeface="Times New Roman"/>
              <a:cs typeface="Times New Roman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2"/>
          <a:stretch/>
        </p:blipFill>
        <p:spPr>
          <a:xfrm>
            <a:off x="194753" y="2088481"/>
            <a:ext cx="8723496" cy="415072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5912069" y="2242560"/>
            <a:ext cx="3780254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marL="1588" algn="ctr"/>
            <a:r>
              <a:rPr lang="en-US" b="1" smtClean="0">
                <a:latin typeface="Times New Roman"/>
                <a:cs typeface="Times New Roman"/>
              </a:rPr>
              <a:t>VOC Distributions</a:t>
            </a:r>
            <a:endParaRPr lang="en-US" b="1" baseline="-25000" dirty="0">
              <a:latin typeface="Times New Roman"/>
              <a:cs typeface="Times New Roman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99543" y="846632"/>
            <a:ext cx="8792057" cy="584844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25240" y="3206418"/>
            <a:ext cx="222239" cy="23549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224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/>
                <a:cs typeface="Times New Roman"/>
              </a:rPr>
              <a:t>Summary and Conclusions</a:t>
            </a:r>
            <a:endParaRPr lang="en-US" sz="30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49632" y="907100"/>
            <a:ext cx="56049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Regional O</a:t>
            </a:r>
            <a:r>
              <a:rPr lang="en-US" sz="2000" baseline="-25000" dirty="0" smtClean="0">
                <a:latin typeface="Times New Roman"/>
                <a:cs typeface="Times New Roman"/>
              </a:rPr>
              <a:t>3</a:t>
            </a:r>
            <a:r>
              <a:rPr lang="en-US" sz="2000" dirty="0" smtClean="0">
                <a:latin typeface="Times New Roman"/>
                <a:cs typeface="Times New Roman"/>
              </a:rPr>
              <a:t> photochemistry is dependent on local NO</a:t>
            </a:r>
            <a:r>
              <a:rPr lang="en-US" sz="2000" baseline="-25000" dirty="0" smtClean="0">
                <a:latin typeface="Times New Roman"/>
                <a:cs typeface="Times New Roman"/>
              </a:rPr>
              <a:t>x</a:t>
            </a:r>
            <a:r>
              <a:rPr lang="en-US" sz="2000" dirty="0" smtClean="0">
                <a:latin typeface="Times New Roman"/>
                <a:cs typeface="Times New Roman"/>
              </a:rPr>
              <a:t> and VOC emission sources</a:t>
            </a:r>
          </a:p>
          <a:p>
            <a:pPr algn="ctr"/>
            <a:endParaRPr lang="en-US" sz="1000" dirty="0" smtClean="0">
              <a:latin typeface="Times New Roman"/>
              <a:cs typeface="Times New Roman"/>
            </a:endParaRPr>
          </a:p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BAO experiences both O&amp;NG &amp; urban emissions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18854" y="734292"/>
            <a:ext cx="2033314" cy="1855802"/>
            <a:chOff x="471671" y="611039"/>
            <a:chExt cx="2033314" cy="185580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l="14008" t="2987" r="6622" b="11670"/>
            <a:stretch/>
          </p:blipFill>
          <p:spPr>
            <a:xfrm>
              <a:off x="471671" y="611039"/>
              <a:ext cx="2033314" cy="1855802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132084" y="1209737"/>
              <a:ext cx="261147" cy="287988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280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224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/>
                <a:cs typeface="Times New Roman"/>
              </a:rPr>
              <a:t>Summary and Conclusions</a:t>
            </a:r>
            <a:endParaRPr lang="en-US" sz="30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49632" y="907100"/>
            <a:ext cx="56049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Regional O</a:t>
            </a:r>
            <a:r>
              <a:rPr lang="en-US" sz="2000" baseline="-25000" dirty="0" smtClean="0">
                <a:latin typeface="Times New Roman"/>
                <a:cs typeface="Times New Roman"/>
              </a:rPr>
              <a:t>3</a:t>
            </a:r>
            <a:r>
              <a:rPr lang="en-US" sz="2000" dirty="0" smtClean="0">
                <a:latin typeface="Times New Roman"/>
                <a:cs typeface="Times New Roman"/>
              </a:rPr>
              <a:t> photochemistry is dependent on local NO</a:t>
            </a:r>
            <a:r>
              <a:rPr lang="en-US" sz="2000" baseline="-25000" dirty="0" smtClean="0">
                <a:latin typeface="Times New Roman"/>
                <a:cs typeface="Times New Roman"/>
              </a:rPr>
              <a:t>x</a:t>
            </a:r>
            <a:r>
              <a:rPr lang="en-US" sz="2000" dirty="0" smtClean="0">
                <a:latin typeface="Times New Roman"/>
                <a:cs typeface="Times New Roman"/>
              </a:rPr>
              <a:t> and VOC emission sources</a:t>
            </a:r>
          </a:p>
          <a:p>
            <a:pPr algn="ctr"/>
            <a:endParaRPr lang="en-US" sz="1000" dirty="0" smtClean="0">
              <a:latin typeface="Times New Roman"/>
              <a:cs typeface="Times New Roman"/>
            </a:endParaRPr>
          </a:p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BAO experiences both O&amp;NG &amp; urban emissions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18854" y="734292"/>
            <a:ext cx="2033314" cy="1855802"/>
            <a:chOff x="471671" y="611039"/>
            <a:chExt cx="2033314" cy="185580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l="14008" t="2987" r="6622" b="11670"/>
            <a:stretch/>
          </p:blipFill>
          <p:spPr>
            <a:xfrm>
              <a:off x="471671" y="611039"/>
              <a:ext cx="2033314" cy="1855802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132084" y="1209737"/>
              <a:ext cx="261147" cy="287988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97359" y="3040361"/>
            <a:ext cx="9144000" cy="739748"/>
            <a:chOff x="2098268" y="1176196"/>
            <a:chExt cx="6893332" cy="556877"/>
          </a:xfrm>
        </p:grpSpPr>
        <p:sp>
          <p:nvSpPr>
            <p:cNvPr id="25" name="TextBox 24"/>
            <p:cNvSpPr txBox="1"/>
            <p:nvPr/>
          </p:nvSpPr>
          <p:spPr>
            <a:xfrm>
              <a:off x="2252650" y="1177886"/>
              <a:ext cx="6738950" cy="55230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91120" y="1179075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2098268" y="1270219"/>
              <a:ext cx="1514061" cy="347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Times New Roman"/>
                  <a:cs typeface="Times New Roman"/>
                </a:rPr>
                <a:t>VOC Mass</a:t>
              </a:r>
              <a:endParaRPr lang="en-US" sz="2400" b="1" dirty="0">
                <a:latin typeface="Times New Roman"/>
                <a:cs typeface="Times New Roman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437686" y="1270219"/>
              <a:ext cx="1641904" cy="347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/>
                  <a:cs typeface="Times New Roman"/>
                </a:rPr>
                <a:t>OH Reactivity</a:t>
              </a:r>
              <a:endParaRPr lang="en-US" sz="2400" b="1" dirty="0">
                <a:latin typeface="Times New Roman"/>
                <a:cs typeface="Times New Roman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10004" y="1270219"/>
              <a:ext cx="2843407" cy="359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Times New Roman"/>
                  <a:cs typeface="Times New Roman"/>
                </a:rPr>
                <a:t>O</a:t>
              </a:r>
              <a:r>
                <a:rPr lang="en-US" sz="2400" b="1" baseline="-25000" dirty="0" smtClean="0">
                  <a:latin typeface="Times New Roman"/>
                  <a:cs typeface="Times New Roman"/>
                </a:rPr>
                <a:t>3</a:t>
              </a:r>
              <a:r>
                <a:rPr lang="en-US" sz="2400" b="1" dirty="0" smtClean="0">
                  <a:latin typeface="Times New Roman"/>
                  <a:cs typeface="Times New Roman"/>
                </a:rPr>
                <a:t> Production Efficiency</a:t>
              </a:r>
              <a:endParaRPr lang="en-US" sz="2400" b="1" dirty="0">
                <a:latin typeface="Times New Roman"/>
                <a:cs typeface="Times New Roman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691120" y="1270219"/>
              <a:ext cx="1300480" cy="347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Times New Roman"/>
                  <a:cs typeface="Times New Roman"/>
                </a:rPr>
                <a:t>Box-Model</a:t>
              </a:r>
              <a:endParaRPr lang="en-US" sz="2400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777844" y="2458586"/>
            <a:ext cx="358831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ctr" defTabSz="863600">
              <a:tabLst>
                <a:tab pos="863600" algn="l"/>
                <a:tab pos="1201738" algn="l"/>
              </a:tabLst>
            </a:pPr>
            <a:r>
              <a:rPr lang="en-US" sz="2500" dirty="0" smtClean="0">
                <a:latin typeface="Times New Roman"/>
                <a:cs typeface="Times New Roman"/>
              </a:rPr>
              <a:t>O&amp;NG Contribution:</a:t>
            </a:r>
          </a:p>
        </p:txBody>
      </p:sp>
    </p:spTree>
    <p:extLst>
      <p:ext uri="{BB962C8B-B14F-4D97-AF65-F5344CB8AC3E}">
        <p14:creationId xmlns:p14="http://schemas.microsoft.com/office/powerpoint/2010/main" val="184382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224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/>
                <a:cs typeface="Times New Roman"/>
              </a:rPr>
              <a:t>Summary and Conclusions</a:t>
            </a:r>
            <a:endParaRPr lang="en-US" sz="30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49632" y="907100"/>
            <a:ext cx="56049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Regional O</a:t>
            </a:r>
            <a:r>
              <a:rPr lang="en-US" sz="2000" baseline="-25000" dirty="0" smtClean="0">
                <a:latin typeface="Times New Roman"/>
                <a:cs typeface="Times New Roman"/>
              </a:rPr>
              <a:t>3</a:t>
            </a:r>
            <a:r>
              <a:rPr lang="en-US" sz="2000" dirty="0" smtClean="0">
                <a:latin typeface="Times New Roman"/>
                <a:cs typeface="Times New Roman"/>
              </a:rPr>
              <a:t> photochemistry is dependent on local NO</a:t>
            </a:r>
            <a:r>
              <a:rPr lang="en-US" sz="2000" baseline="-25000" dirty="0" smtClean="0">
                <a:latin typeface="Times New Roman"/>
                <a:cs typeface="Times New Roman"/>
              </a:rPr>
              <a:t>x</a:t>
            </a:r>
            <a:r>
              <a:rPr lang="en-US" sz="2000" dirty="0" smtClean="0">
                <a:latin typeface="Times New Roman"/>
                <a:cs typeface="Times New Roman"/>
              </a:rPr>
              <a:t> and VOC emission sources</a:t>
            </a:r>
          </a:p>
          <a:p>
            <a:pPr algn="ctr"/>
            <a:endParaRPr lang="en-US" sz="1000" dirty="0" smtClean="0">
              <a:latin typeface="Times New Roman"/>
              <a:cs typeface="Times New Roman"/>
            </a:endParaRPr>
          </a:p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BAO experiences both O&amp;NG &amp; urban emissions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18854" y="734292"/>
            <a:ext cx="2033314" cy="1855802"/>
            <a:chOff x="471671" y="611039"/>
            <a:chExt cx="2033314" cy="185580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l="14008" t="2987" r="6622" b="11670"/>
            <a:stretch/>
          </p:blipFill>
          <p:spPr>
            <a:xfrm>
              <a:off x="471671" y="611039"/>
              <a:ext cx="2033314" cy="1855802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132084" y="1209737"/>
              <a:ext cx="261147" cy="287988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97359" y="3040361"/>
            <a:ext cx="9144000" cy="739748"/>
            <a:chOff x="2098268" y="1176196"/>
            <a:chExt cx="6893332" cy="556877"/>
          </a:xfrm>
        </p:grpSpPr>
        <p:sp>
          <p:nvSpPr>
            <p:cNvPr id="25" name="TextBox 24"/>
            <p:cNvSpPr txBox="1"/>
            <p:nvPr/>
          </p:nvSpPr>
          <p:spPr>
            <a:xfrm>
              <a:off x="2252650" y="1177886"/>
              <a:ext cx="6738950" cy="55230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91120" y="1179075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2098268" y="1270219"/>
              <a:ext cx="1514061" cy="347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Times New Roman"/>
                  <a:cs typeface="Times New Roman"/>
                </a:rPr>
                <a:t>VOC Mass</a:t>
              </a:r>
              <a:endParaRPr lang="en-US" sz="2400" b="1" dirty="0">
                <a:latin typeface="Times New Roman"/>
                <a:cs typeface="Times New Roman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437686" y="1270219"/>
              <a:ext cx="1641904" cy="347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/>
                  <a:cs typeface="Times New Roman"/>
                </a:rPr>
                <a:t>OH Reactivity</a:t>
              </a:r>
              <a:endParaRPr lang="en-US" sz="2400" b="1" dirty="0">
                <a:latin typeface="Times New Roman"/>
                <a:cs typeface="Times New Roman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10004" y="1270219"/>
              <a:ext cx="2843407" cy="359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Times New Roman"/>
                  <a:cs typeface="Times New Roman"/>
                </a:rPr>
                <a:t>O</a:t>
              </a:r>
              <a:r>
                <a:rPr lang="en-US" sz="2400" b="1" baseline="-25000" dirty="0" smtClean="0">
                  <a:latin typeface="Times New Roman"/>
                  <a:cs typeface="Times New Roman"/>
                </a:rPr>
                <a:t>3</a:t>
              </a:r>
              <a:r>
                <a:rPr lang="en-US" sz="2400" b="1" dirty="0" smtClean="0">
                  <a:latin typeface="Times New Roman"/>
                  <a:cs typeface="Times New Roman"/>
                </a:rPr>
                <a:t> Production Efficiency</a:t>
              </a:r>
              <a:endParaRPr lang="en-US" sz="2400" b="1" dirty="0">
                <a:latin typeface="Times New Roman"/>
                <a:cs typeface="Times New Roman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691120" y="1270219"/>
              <a:ext cx="1300480" cy="347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Times New Roman"/>
                  <a:cs typeface="Times New Roman"/>
                </a:rPr>
                <a:t>Box-Model</a:t>
              </a:r>
              <a:endParaRPr lang="en-US" sz="2400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79314" y="3833963"/>
            <a:ext cx="12173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4488" lvl="1" indent="-282575" defTabSz="863600">
              <a:tabLst>
                <a:tab pos="863600" algn="l"/>
                <a:tab pos="1201738" algn="l"/>
              </a:tabLst>
            </a:pPr>
            <a:r>
              <a:rPr lang="en-US" sz="3000" b="1" dirty="0" smtClean="0">
                <a:latin typeface="Times New Roman"/>
                <a:cs typeface="Times New Roman"/>
              </a:rPr>
              <a:t>~80%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777844" y="2458586"/>
            <a:ext cx="358831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ctr" defTabSz="863600">
              <a:tabLst>
                <a:tab pos="863600" algn="l"/>
                <a:tab pos="1201738" algn="l"/>
              </a:tabLst>
            </a:pPr>
            <a:r>
              <a:rPr lang="en-US" sz="2500" dirty="0" smtClean="0">
                <a:latin typeface="Times New Roman"/>
                <a:cs typeface="Times New Roman"/>
              </a:rPr>
              <a:t>O&amp;NG Contribution: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5086" y="4358620"/>
            <a:ext cx="2287856" cy="1833669"/>
            <a:chOff x="229259" y="4762046"/>
            <a:chExt cx="2287856" cy="1833669"/>
          </a:xfrm>
        </p:grpSpPr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229259" y="4762046"/>
              <a:ext cx="2287856" cy="1833669"/>
              <a:chOff x="5026995" y="2642454"/>
              <a:chExt cx="1680150" cy="1346606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/>
              <a:srcRect l="22723" t="11375" r="22577" b="9204"/>
              <a:stretch/>
            </p:blipFill>
            <p:spPr>
              <a:xfrm>
                <a:off x="5257736" y="2765626"/>
                <a:ext cx="1141204" cy="1223434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6237245" y="3727450"/>
                <a:ext cx="469900" cy="218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82%</a:t>
                </a:r>
                <a:endParaRPr lang="en-US" sz="1500" b="1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026995" y="3073400"/>
                <a:ext cx="4699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1%</a:t>
                </a:r>
                <a:endParaRPr lang="en-US" sz="1100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115895" y="2885300"/>
                <a:ext cx="4699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3%</a:t>
                </a:r>
                <a:endParaRPr lang="en-US" sz="1100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280848" y="2746801"/>
                <a:ext cx="4699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6%</a:t>
                </a:r>
                <a:endParaRPr lang="en-US" sz="1100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726272" y="2642454"/>
                <a:ext cx="43943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1%</a:t>
                </a:r>
                <a:endParaRPr lang="en-US" sz="1100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478770" y="2657901"/>
                <a:ext cx="44578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7%</a:t>
                </a:r>
                <a:endParaRPr lang="en-US" sz="1100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698501" y="5798269"/>
              <a:ext cx="1186458" cy="329079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Alkanes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700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224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/>
                <a:cs typeface="Times New Roman"/>
              </a:rPr>
              <a:t>Summary and Conclusions</a:t>
            </a:r>
            <a:endParaRPr lang="en-US" sz="30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49632" y="907100"/>
            <a:ext cx="56049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Regional O</a:t>
            </a:r>
            <a:r>
              <a:rPr lang="en-US" sz="2000" baseline="-25000" dirty="0" smtClean="0">
                <a:latin typeface="Times New Roman"/>
                <a:cs typeface="Times New Roman"/>
              </a:rPr>
              <a:t>3</a:t>
            </a:r>
            <a:r>
              <a:rPr lang="en-US" sz="2000" dirty="0" smtClean="0">
                <a:latin typeface="Times New Roman"/>
                <a:cs typeface="Times New Roman"/>
              </a:rPr>
              <a:t> photochemistry is dependent on local NO</a:t>
            </a:r>
            <a:r>
              <a:rPr lang="en-US" sz="2000" baseline="-25000" dirty="0" smtClean="0">
                <a:latin typeface="Times New Roman"/>
                <a:cs typeface="Times New Roman"/>
              </a:rPr>
              <a:t>x</a:t>
            </a:r>
            <a:r>
              <a:rPr lang="en-US" sz="2000" dirty="0" smtClean="0">
                <a:latin typeface="Times New Roman"/>
                <a:cs typeface="Times New Roman"/>
              </a:rPr>
              <a:t> and VOC emission sources</a:t>
            </a:r>
          </a:p>
          <a:p>
            <a:pPr algn="ctr"/>
            <a:endParaRPr lang="en-US" sz="1000" dirty="0" smtClean="0">
              <a:latin typeface="Times New Roman"/>
              <a:cs typeface="Times New Roman"/>
            </a:endParaRPr>
          </a:p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BAO experiences both O&amp;NG &amp; urban emissions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18854" y="734292"/>
            <a:ext cx="2033314" cy="1855802"/>
            <a:chOff x="471671" y="611039"/>
            <a:chExt cx="2033314" cy="185580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l="14008" t="2987" r="6622" b="11670"/>
            <a:stretch/>
          </p:blipFill>
          <p:spPr>
            <a:xfrm>
              <a:off x="471671" y="611039"/>
              <a:ext cx="2033314" cy="1855802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132084" y="1209737"/>
              <a:ext cx="261147" cy="287988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97359" y="3040361"/>
            <a:ext cx="9144000" cy="739748"/>
            <a:chOff x="2098268" y="1176196"/>
            <a:chExt cx="6893332" cy="556877"/>
          </a:xfrm>
        </p:grpSpPr>
        <p:sp>
          <p:nvSpPr>
            <p:cNvPr id="25" name="TextBox 24"/>
            <p:cNvSpPr txBox="1"/>
            <p:nvPr/>
          </p:nvSpPr>
          <p:spPr>
            <a:xfrm>
              <a:off x="2252650" y="1177886"/>
              <a:ext cx="6738950" cy="55230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91120" y="1179075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2098268" y="1270219"/>
              <a:ext cx="1514061" cy="347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Times New Roman"/>
                  <a:cs typeface="Times New Roman"/>
                </a:rPr>
                <a:t>VOC Mass</a:t>
              </a:r>
              <a:endParaRPr lang="en-US" sz="2400" b="1" dirty="0">
                <a:latin typeface="Times New Roman"/>
                <a:cs typeface="Times New Roman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437686" y="1270219"/>
              <a:ext cx="1641904" cy="347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/>
                  <a:cs typeface="Times New Roman"/>
                </a:rPr>
                <a:t>OH Reactivity</a:t>
              </a:r>
              <a:endParaRPr lang="en-US" sz="2400" b="1" dirty="0">
                <a:latin typeface="Times New Roman"/>
                <a:cs typeface="Times New Roman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10004" y="1270219"/>
              <a:ext cx="2843407" cy="359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Times New Roman"/>
                  <a:cs typeface="Times New Roman"/>
                </a:rPr>
                <a:t>O</a:t>
              </a:r>
              <a:r>
                <a:rPr lang="en-US" sz="2400" b="1" baseline="-25000" dirty="0" smtClean="0">
                  <a:latin typeface="Times New Roman"/>
                  <a:cs typeface="Times New Roman"/>
                </a:rPr>
                <a:t>3</a:t>
              </a:r>
              <a:r>
                <a:rPr lang="en-US" sz="2400" b="1" dirty="0" smtClean="0">
                  <a:latin typeface="Times New Roman"/>
                  <a:cs typeface="Times New Roman"/>
                </a:rPr>
                <a:t> Production Efficiency</a:t>
              </a:r>
              <a:endParaRPr lang="en-US" sz="2400" b="1" dirty="0">
                <a:latin typeface="Times New Roman"/>
                <a:cs typeface="Times New Roman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691120" y="1270219"/>
              <a:ext cx="1300480" cy="347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Times New Roman"/>
                  <a:cs typeface="Times New Roman"/>
                </a:rPr>
                <a:t>Box-Model</a:t>
              </a:r>
              <a:endParaRPr lang="en-US" sz="2400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79314" y="3833963"/>
            <a:ext cx="12173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4488" lvl="1" indent="-282575" defTabSz="863600">
              <a:tabLst>
                <a:tab pos="863600" algn="l"/>
                <a:tab pos="1201738" algn="l"/>
              </a:tabLst>
            </a:pPr>
            <a:r>
              <a:rPr lang="en-US" sz="3000" b="1" dirty="0" smtClean="0">
                <a:latin typeface="Times New Roman"/>
                <a:cs typeface="Times New Roman"/>
              </a:rPr>
              <a:t>~80%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777844" y="2458586"/>
            <a:ext cx="358831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ctr" defTabSz="863600">
              <a:tabLst>
                <a:tab pos="863600" algn="l"/>
                <a:tab pos="1201738" algn="l"/>
              </a:tabLst>
            </a:pPr>
            <a:r>
              <a:rPr lang="en-US" sz="2500" dirty="0" smtClean="0">
                <a:latin typeface="Times New Roman"/>
                <a:cs typeface="Times New Roman"/>
              </a:rPr>
              <a:t>O&amp;NG Contribution: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071561" y="3833963"/>
            <a:ext cx="12173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4488" lvl="1" indent="-282575" defTabSz="863600">
              <a:tabLst>
                <a:tab pos="863600" algn="l"/>
                <a:tab pos="1201738" algn="l"/>
              </a:tabLst>
            </a:pPr>
            <a:r>
              <a:rPr lang="en-US" sz="3000" b="1" dirty="0" smtClean="0">
                <a:latin typeface="Times New Roman"/>
                <a:cs typeface="Times New Roman"/>
              </a:rPr>
              <a:t>~50%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5086" y="4358620"/>
            <a:ext cx="2287856" cy="1833669"/>
            <a:chOff x="229259" y="4762046"/>
            <a:chExt cx="2287856" cy="1833669"/>
          </a:xfrm>
        </p:grpSpPr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229259" y="4762046"/>
              <a:ext cx="2287856" cy="1833669"/>
              <a:chOff x="5026995" y="2642454"/>
              <a:chExt cx="1680150" cy="1346606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/>
              <a:srcRect l="22723" t="11375" r="22577" b="9204"/>
              <a:stretch/>
            </p:blipFill>
            <p:spPr>
              <a:xfrm>
                <a:off x="5257736" y="2765626"/>
                <a:ext cx="1141204" cy="1223434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6237245" y="3727450"/>
                <a:ext cx="469900" cy="218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82%</a:t>
                </a:r>
                <a:endParaRPr lang="en-US" sz="1500" b="1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026995" y="3073400"/>
                <a:ext cx="4699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1%</a:t>
                </a:r>
                <a:endParaRPr lang="en-US" sz="1100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115895" y="2885300"/>
                <a:ext cx="4699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3%</a:t>
                </a:r>
                <a:endParaRPr lang="en-US" sz="1100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280848" y="2746801"/>
                <a:ext cx="4699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6%</a:t>
                </a:r>
                <a:endParaRPr lang="en-US" sz="1100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726272" y="2642454"/>
                <a:ext cx="43943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1%</a:t>
                </a:r>
                <a:endParaRPr lang="en-US" sz="1100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478770" y="2657901"/>
                <a:ext cx="44578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7%</a:t>
                </a:r>
                <a:endParaRPr lang="en-US" sz="1100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698501" y="5798269"/>
              <a:ext cx="1186458" cy="329079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Alkanes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3"/>
          <a:stretch/>
        </p:blipFill>
        <p:spPr>
          <a:xfrm>
            <a:off x="471671" y="5158284"/>
            <a:ext cx="4631552" cy="145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4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224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/>
                <a:cs typeface="Times New Roman"/>
              </a:rPr>
              <a:t>Summary and Conclusions</a:t>
            </a:r>
            <a:endParaRPr lang="en-US" sz="30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49632" y="907100"/>
            <a:ext cx="56049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Regional O</a:t>
            </a:r>
            <a:r>
              <a:rPr lang="en-US" sz="2000" baseline="-25000" dirty="0" smtClean="0">
                <a:latin typeface="Times New Roman"/>
                <a:cs typeface="Times New Roman"/>
              </a:rPr>
              <a:t>3</a:t>
            </a:r>
            <a:r>
              <a:rPr lang="en-US" sz="2000" dirty="0" smtClean="0">
                <a:latin typeface="Times New Roman"/>
                <a:cs typeface="Times New Roman"/>
              </a:rPr>
              <a:t> photochemistry is dependent on local NO</a:t>
            </a:r>
            <a:r>
              <a:rPr lang="en-US" sz="2000" baseline="-25000" dirty="0" smtClean="0">
                <a:latin typeface="Times New Roman"/>
                <a:cs typeface="Times New Roman"/>
              </a:rPr>
              <a:t>x</a:t>
            </a:r>
            <a:r>
              <a:rPr lang="en-US" sz="2000" dirty="0" smtClean="0">
                <a:latin typeface="Times New Roman"/>
                <a:cs typeface="Times New Roman"/>
              </a:rPr>
              <a:t> and VOC emission sources</a:t>
            </a:r>
          </a:p>
          <a:p>
            <a:pPr algn="ctr"/>
            <a:endParaRPr lang="en-US" sz="1000" dirty="0" smtClean="0">
              <a:latin typeface="Times New Roman"/>
              <a:cs typeface="Times New Roman"/>
            </a:endParaRPr>
          </a:p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BAO experiences both O&amp;NG &amp; urban emissions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18854" y="734292"/>
            <a:ext cx="2033314" cy="1855802"/>
            <a:chOff x="471671" y="611039"/>
            <a:chExt cx="2033314" cy="185580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l="14008" t="2987" r="6622" b="11670"/>
            <a:stretch/>
          </p:blipFill>
          <p:spPr>
            <a:xfrm>
              <a:off x="471671" y="611039"/>
              <a:ext cx="2033314" cy="1855802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132084" y="1209737"/>
              <a:ext cx="261147" cy="287988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97359" y="3040361"/>
            <a:ext cx="9144000" cy="739748"/>
            <a:chOff x="2098268" y="1176196"/>
            <a:chExt cx="6893332" cy="556877"/>
          </a:xfrm>
        </p:grpSpPr>
        <p:sp>
          <p:nvSpPr>
            <p:cNvPr id="25" name="TextBox 24"/>
            <p:cNvSpPr txBox="1"/>
            <p:nvPr/>
          </p:nvSpPr>
          <p:spPr>
            <a:xfrm>
              <a:off x="2252650" y="1177886"/>
              <a:ext cx="6738950" cy="55230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91120" y="1179075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2098268" y="1270219"/>
              <a:ext cx="1514061" cy="347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Times New Roman"/>
                  <a:cs typeface="Times New Roman"/>
                </a:rPr>
                <a:t>VOC Mass</a:t>
              </a:r>
              <a:endParaRPr lang="en-US" sz="2400" b="1" dirty="0">
                <a:latin typeface="Times New Roman"/>
                <a:cs typeface="Times New Roman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437686" y="1270219"/>
              <a:ext cx="1641904" cy="347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/>
                  <a:cs typeface="Times New Roman"/>
                </a:rPr>
                <a:t>OH Reactivity</a:t>
              </a:r>
              <a:endParaRPr lang="en-US" sz="2400" b="1" dirty="0">
                <a:latin typeface="Times New Roman"/>
                <a:cs typeface="Times New Roman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10004" y="1270219"/>
              <a:ext cx="2843407" cy="359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Times New Roman"/>
                  <a:cs typeface="Times New Roman"/>
                </a:rPr>
                <a:t>O</a:t>
              </a:r>
              <a:r>
                <a:rPr lang="en-US" sz="2400" b="1" baseline="-25000" dirty="0" smtClean="0">
                  <a:latin typeface="Times New Roman"/>
                  <a:cs typeface="Times New Roman"/>
                </a:rPr>
                <a:t>3</a:t>
              </a:r>
              <a:r>
                <a:rPr lang="en-US" sz="2400" b="1" dirty="0" smtClean="0">
                  <a:latin typeface="Times New Roman"/>
                  <a:cs typeface="Times New Roman"/>
                </a:rPr>
                <a:t> Production Efficiency</a:t>
              </a:r>
              <a:endParaRPr lang="en-US" sz="2400" b="1" dirty="0">
                <a:latin typeface="Times New Roman"/>
                <a:cs typeface="Times New Roman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691120" y="1270219"/>
              <a:ext cx="1300480" cy="347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Times New Roman"/>
                  <a:cs typeface="Times New Roman"/>
                </a:rPr>
                <a:t>Box-Model</a:t>
              </a:r>
              <a:endParaRPr lang="en-US" sz="2400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79314" y="3833963"/>
            <a:ext cx="12173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4488" lvl="1" indent="-282575" defTabSz="863600">
              <a:tabLst>
                <a:tab pos="863600" algn="l"/>
                <a:tab pos="1201738" algn="l"/>
              </a:tabLst>
            </a:pPr>
            <a:r>
              <a:rPr lang="en-US" sz="3000" b="1" dirty="0" smtClean="0">
                <a:latin typeface="Times New Roman"/>
                <a:cs typeface="Times New Roman"/>
              </a:rPr>
              <a:t>~80%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777844" y="2458586"/>
            <a:ext cx="358831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ctr" defTabSz="863600">
              <a:tabLst>
                <a:tab pos="863600" algn="l"/>
                <a:tab pos="1201738" algn="l"/>
              </a:tabLst>
            </a:pPr>
            <a:r>
              <a:rPr lang="en-US" sz="2500" dirty="0" smtClean="0">
                <a:latin typeface="Times New Roman"/>
                <a:cs typeface="Times New Roman"/>
              </a:rPr>
              <a:t>O&amp;NG Contribution: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071561" y="3833963"/>
            <a:ext cx="12173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4488" lvl="1" indent="-282575" defTabSz="863600">
              <a:tabLst>
                <a:tab pos="863600" algn="l"/>
                <a:tab pos="1201738" algn="l"/>
              </a:tabLst>
            </a:pPr>
            <a:r>
              <a:rPr lang="en-US" sz="3000" b="1" dirty="0" smtClean="0">
                <a:latin typeface="Times New Roman"/>
                <a:cs typeface="Times New Roman"/>
              </a:rPr>
              <a:t>~50%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023523" y="3833963"/>
            <a:ext cx="30880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4488" lvl="1" indent="-282575" defTabSz="863600">
              <a:tabLst>
                <a:tab pos="863600" algn="l"/>
                <a:tab pos="1201738" algn="l"/>
              </a:tabLst>
            </a:pPr>
            <a:r>
              <a:rPr lang="en-US" sz="3000" b="1" smtClean="0">
                <a:latin typeface="Times New Roman"/>
                <a:cs typeface="Times New Roman"/>
              </a:rPr>
              <a:t>Indistinguishable</a:t>
            </a:r>
            <a:endParaRPr lang="en-US" sz="3000" b="1" dirty="0" smtClean="0">
              <a:latin typeface="Times New Roman"/>
              <a:cs typeface="Times New Roman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35086" y="4358620"/>
            <a:ext cx="2287856" cy="1833669"/>
            <a:chOff x="229259" y="4762046"/>
            <a:chExt cx="2287856" cy="1833669"/>
          </a:xfrm>
        </p:grpSpPr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229259" y="4762046"/>
              <a:ext cx="2287856" cy="1833669"/>
              <a:chOff x="5026995" y="2642454"/>
              <a:chExt cx="1680150" cy="1346606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/>
              <a:srcRect l="22723" t="11375" r="22577" b="9204"/>
              <a:stretch/>
            </p:blipFill>
            <p:spPr>
              <a:xfrm>
                <a:off x="5257736" y="2765626"/>
                <a:ext cx="1141204" cy="1223434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6237245" y="3727450"/>
                <a:ext cx="469900" cy="218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82%</a:t>
                </a:r>
                <a:endParaRPr lang="en-US" sz="1500" b="1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026995" y="3073400"/>
                <a:ext cx="4699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1%</a:t>
                </a:r>
                <a:endParaRPr lang="en-US" sz="1100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115895" y="2885300"/>
                <a:ext cx="4699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3%</a:t>
                </a:r>
                <a:endParaRPr lang="en-US" sz="1100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280848" y="2746801"/>
                <a:ext cx="4699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6%</a:t>
                </a:r>
                <a:endParaRPr lang="en-US" sz="1100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726272" y="2642454"/>
                <a:ext cx="43943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1%</a:t>
                </a:r>
                <a:endParaRPr lang="en-US" sz="1100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478770" y="2657901"/>
                <a:ext cx="44578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7%</a:t>
                </a:r>
                <a:endParaRPr lang="en-US" sz="1100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698501" y="5798269"/>
              <a:ext cx="1186458" cy="329079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Alkanes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3"/>
          <a:stretch/>
        </p:blipFill>
        <p:spPr>
          <a:xfrm>
            <a:off x="471671" y="5158284"/>
            <a:ext cx="4631552" cy="145664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41"/>
          <a:stretch/>
        </p:blipFill>
        <p:spPr>
          <a:xfrm>
            <a:off x="4357188" y="4329767"/>
            <a:ext cx="2034131" cy="230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9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224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/>
                <a:cs typeface="Times New Roman"/>
              </a:rPr>
              <a:t>Summary and Conclusions</a:t>
            </a:r>
            <a:endParaRPr lang="en-US" sz="30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49632" y="907100"/>
            <a:ext cx="56049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Regional O</a:t>
            </a:r>
            <a:r>
              <a:rPr lang="en-US" sz="2000" baseline="-25000" dirty="0" smtClean="0">
                <a:latin typeface="Times New Roman"/>
                <a:cs typeface="Times New Roman"/>
              </a:rPr>
              <a:t>3</a:t>
            </a:r>
            <a:r>
              <a:rPr lang="en-US" sz="2000" dirty="0" smtClean="0">
                <a:latin typeface="Times New Roman"/>
                <a:cs typeface="Times New Roman"/>
              </a:rPr>
              <a:t> photochemistry is dependent on local NO</a:t>
            </a:r>
            <a:r>
              <a:rPr lang="en-US" sz="2000" baseline="-25000" dirty="0" smtClean="0">
                <a:latin typeface="Times New Roman"/>
                <a:cs typeface="Times New Roman"/>
              </a:rPr>
              <a:t>x</a:t>
            </a:r>
            <a:r>
              <a:rPr lang="en-US" sz="2000" dirty="0" smtClean="0">
                <a:latin typeface="Times New Roman"/>
                <a:cs typeface="Times New Roman"/>
              </a:rPr>
              <a:t> and VOC emission sources</a:t>
            </a:r>
          </a:p>
          <a:p>
            <a:pPr algn="ctr"/>
            <a:endParaRPr lang="en-US" sz="1000" dirty="0" smtClean="0">
              <a:latin typeface="Times New Roman"/>
              <a:cs typeface="Times New Roman"/>
            </a:endParaRPr>
          </a:p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BAO experiences both O&amp;NG &amp; urban emissions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18854" y="734292"/>
            <a:ext cx="2033314" cy="1855802"/>
            <a:chOff x="471671" y="611039"/>
            <a:chExt cx="2033314" cy="185580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l="14008" t="2987" r="6622" b="11670"/>
            <a:stretch/>
          </p:blipFill>
          <p:spPr>
            <a:xfrm>
              <a:off x="471671" y="611039"/>
              <a:ext cx="2033314" cy="1855802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132084" y="1209737"/>
              <a:ext cx="261147" cy="287988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97359" y="3040361"/>
            <a:ext cx="9144000" cy="739748"/>
            <a:chOff x="2098268" y="1176196"/>
            <a:chExt cx="6893332" cy="556877"/>
          </a:xfrm>
        </p:grpSpPr>
        <p:sp>
          <p:nvSpPr>
            <p:cNvPr id="25" name="TextBox 24"/>
            <p:cNvSpPr txBox="1"/>
            <p:nvPr/>
          </p:nvSpPr>
          <p:spPr>
            <a:xfrm>
              <a:off x="2252650" y="1177886"/>
              <a:ext cx="6738950" cy="55230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91120" y="1179075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2098268" y="1270219"/>
              <a:ext cx="1514061" cy="347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Times New Roman"/>
                  <a:cs typeface="Times New Roman"/>
                </a:rPr>
                <a:t>VOC Mass</a:t>
              </a:r>
              <a:endParaRPr lang="en-US" sz="2400" b="1" dirty="0">
                <a:latin typeface="Times New Roman"/>
                <a:cs typeface="Times New Roman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437686" y="1270219"/>
              <a:ext cx="1641904" cy="347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/>
                  <a:cs typeface="Times New Roman"/>
                </a:rPr>
                <a:t>OH Reactivity</a:t>
              </a:r>
              <a:endParaRPr lang="en-US" sz="2400" b="1" dirty="0">
                <a:latin typeface="Times New Roman"/>
                <a:cs typeface="Times New Roman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10004" y="1270219"/>
              <a:ext cx="2843407" cy="359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Times New Roman"/>
                  <a:cs typeface="Times New Roman"/>
                </a:rPr>
                <a:t>O</a:t>
              </a:r>
              <a:r>
                <a:rPr lang="en-US" sz="2400" b="1" baseline="-25000" dirty="0" smtClean="0">
                  <a:latin typeface="Times New Roman"/>
                  <a:cs typeface="Times New Roman"/>
                </a:rPr>
                <a:t>3</a:t>
              </a:r>
              <a:r>
                <a:rPr lang="en-US" sz="2400" b="1" dirty="0" smtClean="0">
                  <a:latin typeface="Times New Roman"/>
                  <a:cs typeface="Times New Roman"/>
                </a:rPr>
                <a:t> Production Efficiency</a:t>
              </a:r>
              <a:endParaRPr lang="en-US" sz="2400" b="1" dirty="0">
                <a:latin typeface="Times New Roman"/>
                <a:cs typeface="Times New Roman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691120" y="1270219"/>
              <a:ext cx="1300480" cy="347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Times New Roman"/>
                  <a:cs typeface="Times New Roman"/>
                </a:rPr>
                <a:t>Box-Model</a:t>
              </a:r>
              <a:endParaRPr lang="en-US" sz="2400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79314" y="3833963"/>
            <a:ext cx="12173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4488" lvl="1" indent="-282575" defTabSz="863600">
              <a:tabLst>
                <a:tab pos="863600" algn="l"/>
                <a:tab pos="1201738" algn="l"/>
              </a:tabLst>
            </a:pPr>
            <a:r>
              <a:rPr lang="en-US" sz="3000" b="1" dirty="0" smtClean="0">
                <a:latin typeface="Times New Roman"/>
                <a:cs typeface="Times New Roman"/>
              </a:rPr>
              <a:t>~80%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777844" y="2458586"/>
            <a:ext cx="358831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ctr" defTabSz="863600">
              <a:tabLst>
                <a:tab pos="863600" algn="l"/>
                <a:tab pos="1201738" algn="l"/>
              </a:tabLst>
            </a:pPr>
            <a:r>
              <a:rPr lang="en-US" sz="2500" dirty="0" smtClean="0">
                <a:latin typeface="Times New Roman"/>
                <a:cs typeface="Times New Roman"/>
              </a:rPr>
              <a:t>O&amp;NG Contribution: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071561" y="3833963"/>
            <a:ext cx="12173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4488" lvl="1" indent="-282575" defTabSz="863600">
              <a:tabLst>
                <a:tab pos="863600" algn="l"/>
                <a:tab pos="1201738" algn="l"/>
              </a:tabLst>
            </a:pPr>
            <a:r>
              <a:rPr lang="en-US" sz="3000" b="1" dirty="0" smtClean="0">
                <a:latin typeface="Times New Roman"/>
                <a:cs typeface="Times New Roman"/>
              </a:rPr>
              <a:t>~50%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023523" y="3833963"/>
            <a:ext cx="30880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4488" lvl="1" indent="-282575" defTabSz="863600">
              <a:tabLst>
                <a:tab pos="863600" algn="l"/>
                <a:tab pos="1201738" algn="l"/>
              </a:tabLst>
            </a:pPr>
            <a:r>
              <a:rPr lang="en-US" sz="3000" b="1" smtClean="0">
                <a:latin typeface="Times New Roman"/>
                <a:cs typeface="Times New Roman"/>
              </a:rPr>
              <a:t>Indistinguishable</a:t>
            </a:r>
            <a:endParaRPr lang="en-US" sz="3000" b="1" dirty="0" smtClean="0">
              <a:latin typeface="Times New Roman"/>
              <a:cs typeface="Times New Roman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629225" y="3833963"/>
            <a:ext cx="12173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4488" lvl="1" indent="-282575" defTabSz="863600">
              <a:tabLst>
                <a:tab pos="863600" algn="l"/>
                <a:tab pos="1201738" algn="l"/>
              </a:tabLst>
            </a:pPr>
            <a:r>
              <a:rPr lang="en-US" sz="3000" b="1" smtClean="0">
                <a:latin typeface="Times New Roman"/>
                <a:cs typeface="Times New Roman"/>
              </a:rPr>
              <a:t>~18</a:t>
            </a:r>
            <a:r>
              <a:rPr lang="en-US" sz="3000" b="1" dirty="0" smtClean="0">
                <a:latin typeface="Times New Roman"/>
                <a:cs typeface="Times New Roman"/>
              </a:rPr>
              <a:t>%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5086" y="4358620"/>
            <a:ext cx="2287856" cy="1833669"/>
            <a:chOff x="229259" y="4762046"/>
            <a:chExt cx="2287856" cy="1833669"/>
          </a:xfrm>
        </p:grpSpPr>
        <p:grpSp>
          <p:nvGrpSpPr>
            <p:cNvPr id="27" name="Group 26"/>
            <p:cNvGrpSpPr>
              <a:grpSpLocks noChangeAspect="1"/>
            </p:cNvGrpSpPr>
            <p:nvPr/>
          </p:nvGrpSpPr>
          <p:grpSpPr>
            <a:xfrm>
              <a:off x="229259" y="4762046"/>
              <a:ext cx="2287856" cy="1833669"/>
              <a:chOff x="5026995" y="2642454"/>
              <a:chExt cx="1680150" cy="1346606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/>
              <a:srcRect l="22723" t="11375" r="22577" b="9204"/>
              <a:stretch/>
            </p:blipFill>
            <p:spPr>
              <a:xfrm>
                <a:off x="5257736" y="2765626"/>
                <a:ext cx="1141204" cy="1223434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6237245" y="3727450"/>
                <a:ext cx="469900" cy="218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82%</a:t>
                </a:r>
                <a:endParaRPr lang="en-US" sz="1500" b="1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026995" y="3073400"/>
                <a:ext cx="4699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1%</a:t>
                </a:r>
                <a:endParaRPr lang="en-US" sz="1100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115895" y="2885300"/>
                <a:ext cx="4699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3%</a:t>
                </a:r>
                <a:endParaRPr lang="en-US" sz="1100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280848" y="2746801"/>
                <a:ext cx="4699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6%</a:t>
                </a:r>
                <a:endParaRPr lang="en-US" sz="1100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726272" y="2642454"/>
                <a:ext cx="43943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1%</a:t>
                </a:r>
                <a:endParaRPr lang="en-US" sz="1100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478770" y="2657901"/>
                <a:ext cx="44578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7%</a:t>
                </a:r>
                <a:endParaRPr lang="en-US" sz="1100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698501" y="5798269"/>
              <a:ext cx="1186458" cy="329079"/>
            </a:xfrm>
            <a:prstGeom prst="rect">
              <a:avLst/>
            </a:prstGeom>
            <a:noFill/>
          </p:spPr>
          <p:txBody>
            <a:bodyPr wrap="square" lIns="82056" tIns="41028" rIns="82056" bIns="41028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Alkanes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3"/>
          <a:stretch/>
        </p:blipFill>
        <p:spPr>
          <a:xfrm>
            <a:off x="471671" y="5158284"/>
            <a:ext cx="4631552" cy="145664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41"/>
          <a:stretch/>
        </p:blipFill>
        <p:spPr>
          <a:xfrm>
            <a:off x="4357188" y="4329767"/>
            <a:ext cx="2034131" cy="2306636"/>
          </a:xfrm>
          <a:prstGeom prst="rect">
            <a:avLst/>
          </a:prstGeom>
        </p:spPr>
      </p:pic>
      <p:pic>
        <p:nvPicPr>
          <p:cNvPr id="30" name="Picture 29" descr="Figure9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699" r="53074"/>
          <a:stretch/>
        </p:blipFill>
        <p:spPr>
          <a:xfrm>
            <a:off x="6065942" y="4306105"/>
            <a:ext cx="3219947" cy="232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9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729" y="378200"/>
            <a:ext cx="6197600" cy="1143000"/>
          </a:xfrm>
        </p:spPr>
        <p:txBody>
          <a:bodyPr>
            <a:normAutofit/>
          </a:bodyPr>
          <a:lstStyle/>
          <a:p>
            <a:r>
              <a:rPr lang="en-US" sz="3100" dirty="0" smtClean="0"/>
              <a:t>Regional O</a:t>
            </a:r>
            <a:r>
              <a:rPr lang="en-US" sz="3100" baseline="-25000" dirty="0" smtClean="0"/>
              <a:t>3</a:t>
            </a:r>
            <a:r>
              <a:rPr lang="en-US" sz="3100" dirty="0" smtClean="0"/>
              <a:t> Enhancements in different NO</a:t>
            </a:r>
            <a:r>
              <a:rPr lang="en-US" sz="3100" baseline="-25000" dirty="0" smtClean="0"/>
              <a:t>x</a:t>
            </a:r>
            <a:r>
              <a:rPr lang="en-US" sz="3100" dirty="0" smtClean="0"/>
              <a:t>/VOC regimes</a:t>
            </a:r>
            <a:endParaRPr lang="en-US" sz="3100" dirty="0"/>
          </a:p>
        </p:txBody>
      </p:sp>
      <p:pic>
        <p:nvPicPr>
          <p:cNvPr id="20" name="Picture 19" descr="FigureS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2604580"/>
            <a:ext cx="8255000" cy="42153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14008" t="2987" r="6622" b="11670"/>
          <a:stretch/>
        </p:blipFill>
        <p:spPr>
          <a:xfrm>
            <a:off x="165100" y="87791"/>
            <a:ext cx="2781300" cy="253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3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4001" y="818634"/>
            <a:ext cx="889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Times New Roman"/>
                <a:cs typeface="Times New Roman"/>
              </a:rPr>
              <a:t>Photochemical Box-Model: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u="sng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ynamically </a:t>
            </a:r>
            <a:r>
              <a:rPr lang="en-US" u="sng" dirty="0" smtClean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Times New Roman"/>
                <a:cs typeface="Times New Roman"/>
              </a:rPr>
              <a:t>imple </a:t>
            </a:r>
            <a:r>
              <a:rPr lang="en-US" u="sng" dirty="0" smtClean="0">
                <a:latin typeface="Times New Roman"/>
                <a:cs typeface="Times New Roman"/>
              </a:rPr>
              <a:t>M</a:t>
            </a:r>
            <a:r>
              <a:rPr lang="en-US" dirty="0" smtClean="0">
                <a:latin typeface="Times New Roman"/>
                <a:cs typeface="Times New Roman"/>
              </a:rPr>
              <a:t>odel of </a:t>
            </a:r>
            <a:r>
              <a:rPr lang="en-US" u="sng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tmospheric </a:t>
            </a:r>
            <a:r>
              <a:rPr lang="en-US" u="sng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hemical </a:t>
            </a:r>
            <a:r>
              <a:rPr lang="en-US" u="sng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omplexity (DSMACC) - </a:t>
            </a:r>
            <a:r>
              <a:rPr lang="en-US" i="1" dirty="0" err="1">
                <a:latin typeface="Times New Roman"/>
                <a:cs typeface="Times New Roman"/>
              </a:rPr>
              <a:t>Emmerson</a:t>
            </a:r>
            <a:r>
              <a:rPr lang="en-US" i="1" dirty="0">
                <a:latin typeface="Times New Roman"/>
                <a:cs typeface="Times New Roman"/>
              </a:rPr>
              <a:t>, K. M., Evans, M. J., Atmos. Chem. </a:t>
            </a:r>
            <a:r>
              <a:rPr lang="en-US" i="1" dirty="0" smtClean="0">
                <a:latin typeface="Times New Roman"/>
                <a:cs typeface="Times New Roman"/>
              </a:rPr>
              <a:t>Phys., 2009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57" y="3807752"/>
            <a:ext cx="3050915" cy="274828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0957" y="1491994"/>
            <a:ext cx="856035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Times New Roman"/>
                <a:cs typeface="Times New Roman"/>
              </a:rPr>
              <a:t>Model </a:t>
            </a:r>
            <a:r>
              <a:rPr lang="en-US" u="sng" dirty="0" smtClean="0">
                <a:latin typeface="Times New Roman"/>
                <a:cs typeface="Times New Roman"/>
              </a:rPr>
              <a:t>Details (24-hours, Initialized at 8am)</a:t>
            </a:r>
            <a:r>
              <a:rPr lang="en-US" dirty="0" smtClean="0">
                <a:latin typeface="Times New Roman"/>
                <a:cs typeface="Times New Roman"/>
              </a:rPr>
              <a:t>: 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Chemistry – Master Chemical Mechanism (</a:t>
            </a:r>
            <a:r>
              <a:rPr lang="en-US" dirty="0" smtClean="0">
                <a:latin typeface="Times New Roman"/>
                <a:cs typeface="Times New Roman"/>
              </a:rPr>
              <a:t>MCMv3.3.1) </a:t>
            </a:r>
            <a:r>
              <a:rPr lang="en-US" dirty="0">
                <a:latin typeface="Times New Roman"/>
                <a:cs typeface="Times New Roman"/>
                <a:sym typeface="Wingdings"/>
              </a:rPr>
              <a:t> </a:t>
            </a:r>
            <a:r>
              <a:rPr lang="en-US" dirty="0">
                <a:latin typeface="Times New Roman"/>
                <a:cs typeface="Times New Roman"/>
              </a:rPr>
              <a:t>4002 species, 15555 </a:t>
            </a:r>
            <a:r>
              <a:rPr lang="en-US" dirty="0" smtClean="0">
                <a:latin typeface="Times New Roman"/>
                <a:cs typeface="Times New Roman"/>
              </a:rPr>
              <a:t>reactions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Photolysis </a:t>
            </a:r>
            <a:r>
              <a:rPr lang="en-US" dirty="0" smtClean="0">
                <a:latin typeface="Times New Roman"/>
                <a:cs typeface="Times New Roman"/>
              </a:rPr>
              <a:t>– NCAR’s TUV 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 </a:t>
            </a:r>
            <a:r>
              <a:rPr lang="en-US" dirty="0" smtClean="0">
                <a:latin typeface="Times New Roman"/>
                <a:cs typeface="Times New Roman"/>
              </a:rPr>
              <a:t>Scaled </a:t>
            </a:r>
            <a:r>
              <a:rPr lang="en-US" dirty="0">
                <a:latin typeface="Times New Roman"/>
                <a:cs typeface="Times New Roman"/>
              </a:rPr>
              <a:t>to </a:t>
            </a:r>
            <a:r>
              <a:rPr lang="en-US" dirty="0" smtClean="0">
                <a:latin typeface="Times New Roman"/>
                <a:cs typeface="Times New Roman"/>
              </a:rPr>
              <a:t>diel j(NO</a:t>
            </a:r>
            <a:r>
              <a:rPr lang="en-US" baseline="-25000" dirty="0" smtClean="0">
                <a:latin typeface="Times New Roman"/>
                <a:cs typeface="Times New Roman"/>
              </a:rPr>
              <a:t>2</a:t>
            </a:r>
            <a:r>
              <a:rPr lang="en-US" dirty="0">
                <a:latin typeface="Times New Roman"/>
                <a:cs typeface="Times New Roman"/>
              </a:rPr>
              <a:t>)/j(O</a:t>
            </a:r>
            <a:r>
              <a:rPr lang="en-US" baseline="30000" dirty="0">
                <a:latin typeface="Times New Roman"/>
                <a:cs typeface="Times New Roman"/>
              </a:rPr>
              <a:t>1</a:t>
            </a:r>
            <a:r>
              <a:rPr lang="en-US" dirty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) </a:t>
            </a:r>
            <a:r>
              <a:rPr lang="en-US" dirty="0">
                <a:latin typeface="Times New Roman"/>
                <a:cs typeface="Times New Roman"/>
              </a:rPr>
              <a:t>observations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Dilution/Entrainment </a:t>
            </a:r>
            <a:r>
              <a:rPr lang="en-US" dirty="0" smtClean="0">
                <a:latin typeface="Times New Roman"/>
                <a:cs typeface="Times New Roman"/>
              </a:rPr>
              <a:t>Rate </a:t>
            </a:r>
            <a:r>
              <a:rPr lang="mr-IN" dirty="0" smtClean="0">
                <a:latin typeface="Times New Roman"/>
                <a:cs typeface="Times New Roman"/>
              </a:rPr>
              <a:t>–</a:t>
            </a:r>
            <a:r>
              <a:rPr lang="en-US" dirty="0" smtClean="0">
                <a:latin typeface="Times New Roman"/>
                <a:cs typeface="Times New Roman"/>
              </a:rPr>
              <a:t> Fit to best reproduce 10-secondary products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Background O</a:t>
            </a:r>
            <a:r>
              <a:rPr lang="en-US" baseline="-25000" dirty="0" smtClean="0">
                <a:latin typeface="Times New Roman"/>
                <a:cs typeface="Times New Roman"/>
              </a:rPr>
              <a:t>3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mr-IN" dirty="0" smtClean="0">
                <a:latin typeface="Times New Roman"/>
                <a:cs typeface="Times New Roman"/>
              </a:rPr>
              <a:t>–</a:t>
            </a:r>
            <a:r>
              <a:rPr lang="en-US" dirty="0" smtClean="0">
                <a:latin typeface="Times New Roman"/>
                <a:cs typeface="Times New Roman"/>
              </a:rPr>
              <a:t> Derived from LIDAR measurements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Inputs </a:t>
            </a:r>
            <a:r>
              <a:rPr lang="mr-IN" dirty="0" smtClean="0">
                <a:latin typeface="Times New Roman"/>
                <a:cs typeface="Times New Roman"/>
              </a:rPr>
              <a:t>–</a:t>
            </a:r>
            <a:r>
              <a:rPr lang="en-US" dirty="0" smtClean="0">
                <a:latin typeface="Times New Roman"/>
                <a:cs typeface="Times New Roman"/>
              </a:rPr>
              <a:t> Diel </a:t>
            </a:r>
            <a:r>
              <a:rPr lang="en-US" dirty="0" smtClean="0">
                <a:latin typeface="Times New Roman"/>
                <a:cs typeface="Times New Roman"/>
              </a:rPr>
              <a:t>Observations of: VOCs, </a:t>
            </a:r>
            <a:r>
              <a:rPr lang="en-US" dirty="0" smtClean="0">
                <a:latin typeface="Times New Roman"/>
                <a:cs typeface="Times New Roman"/>
              </a:rPr>
              <a:t>NO</a:t>
            </a:r>
            <a:r>
              <a:rPr lang="en-US" baseline="-25000" dirty="0" smtClean="0">
                <a:latin typeface="Times New Roman"/>
                <a:cs typeface="Times New Roman"/>
              </a:rPr>
              <a:t>x</a:t>
            </a:r>
            <a:r>
              <a:rPr lang="en-US" dirty="0" smtClean="0">
                <a:latin typeface="Times New Roman"/>
                <a:cs typeface="Times New Roman"/>
              </a:rPr>
              <a:t>, Pressure, Temperature, H</a:t>
            </a:r>
            <a:r>
              <a:rPr lang="en-US" baseline="-25000" dirty="0" smtClean="0">
                <a:latin typeface="Times New Roman"/>
                <a:cs typeface="Times New Roman"/>
              </a:rPr>
              <a:t>2</a:t>
            </a:r>
            <a:r>
              <a:rPr lang="en-US" dirty="0" smtClean="0">
                <a:latin typeface="Times New Roman"/>
                <a:cs typeface="Times New Roman"/>
              </a:rPr>
              <a:t>O Vapor 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Constraints </a:t>
            </a:r>
            <a:r>
              <a:rPr lang="mr-IN" dirty="0" smtClean="0">
                <a:latin typeface="Times New Roman"/>
                <a:cs typeface="Times New Roman"/>
              </a:rPr>
              <a:t>–</a:t>
            </a:r>
            <a:r>
              <a:rPr lang="en-US" dirty="0" smtClean="0">
                <a:latin typeface="Times New Roman"/>
                <a:cs typeface="Times New Roman"/>
              </a:rPr>
              <a:t> every </a:t>
            </a:r>
            <a:r>
              <a:rPr lang="en-US" dirty="0" smtClean="0">
                <a:latin typeface="Times New Roman"/>
                <a:cs typeface="Times New Roman"/>
              </a:rPr>
              <a:t>30 minutes</a:t>
            </a:r>
          </a:p>
          <a:p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25" name="TextBox 24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Box-Model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6"/>
          <a:stretch/>
        </p:blipFill>
        <p:spPr>
          <a:xfrm>
            <a:off x="4258638" y="3827347"/>
            <a:ext cx="3955903" cy="25381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3453" y="5096397"/>
            <a:ext cx="3293803" cy="1733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0198" y="3366618"/>
            <a:ext cx="3192670" cy="16805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533456" y="4294537"/>
            <a:ext cx="2253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Model</a:t>
            </a:r>
          </a:p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Observations </a:t>
            </a:r>
          </a:p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± 1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std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 dev.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096659" y="4446978"/>
            <a:ext cx="3239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096659" y="4710035"/>
            <a:ext cx="3239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98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Arc 48"/>
          <p:cNvSpPr/>
          <p:nvPr/>
        </p:nvSpPr>
        <p:spPr>
          <a:xfrm rot="19044012">
            <a:off x="3789236" y="4859997"/>
            <a:ext cx="1579747" cy="1486826"/>
          </a:xfrm>
          <a:prstGeom prst="arc">
            <a:avLst>
              <a:gd name="adj1" fmla="val 15075799"/>
              <a:gd name="adj2" fmla="val 17924548"/>
            </a:avLst>
          </a:prstGeom>
          <a:ln w="5715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03759" y="4369862"/>
            <a:ext cx="832104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44314" y="4092863"/>
            <a:ext cx="750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NO</a:t>
            </a:r>
            <a:endParaRPr lang="en-US" sz="3000" b="1" dirty="0"/>
          </a:p>
        </p:txBody>
      </p:sp>
      <p:sp>
        <p:nvSpPr>
          <p:cNvPr id="12" name="Arc 11"/>
          <p:cNvSpPr/>
          <p:nvPr/>
        </p:nvSpPr>
        <p:spPr>
          <a:xfrm rot="19044012">
            <a:off x="3824120" y="3902130"/>
            <a:ext cx="1388307" cy="1381058"/>
          </a:xfrm>
          <a:prstGeom prst="arc">
            <a:avLst>
              <a:gd name="adj1" fmla="val 15445998"/>
              <a:gd name="adj2" fmla="val 548941"/>
            </a:avLst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268217" y="4092863"/>
            <a:ext cx="1456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NO</a:t>
            </a:r>
            <a:r>
              <a:rPr lang="en-US" sz="3000" b="1" baseline="-25000" dirty="0" smtClean="0"/>
              <a:t>2</a:t>
            </a:r>
            <a:endParaRPr lang="en-US" sz="3000" b="1" baseline="-250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534099" y="4369862"/>
            <a:ext cx="829055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711440" y="4092863"/>
            <a:ext cx="873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NO</a:t>
            </a:r>
            <a:r>
              <a:rPr lang="en-US" sz="3000" b="1" baseline="-25000" dirty="0" smtClean="0"/>
              <a:t>z</a:t>
            </a:r>
            <a:endParaRPr lang="en-US" sz="3000" b="1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6574739" y="3898968"/>
            <a:ext cx="862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OH</a:t>
            </a:r>
            <a:endParaRPr lang="en-US" sz="2400" b="1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4782108" y="4913454"/>
            <a:ext cx="2340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Sunlight, O</a:t>
            </a:r>
            <a:r>
              <a:rPr lang="en-US" sz="2400" b="1" baseline="-25000" dirty="0" smtClean="0"/>
              <a:t>2</a:t>
            </a:r>
            <a:endParaRPr lang="en-US" sz="2400" b="1" baseline="-25000" dirty="0"/>
          </a:p>
        </p:txBody>
      </p:sp>
      <p:sp>
        <p:nvSpPr>
          <p:cNvPr id="27" name="Arc 26"/>
          <p:cNvSpPr/>
          <p:nvPr/>
        </p:nvSpPr>
        <p:spPr>
          <a:xfrm rot="8612482">
            <a:off x="3833848" y="3503260"/>
            <a:ext cx="1388307" cy="1381058"/>
          </a:xfrm>
          <a:prstGeom prst="arc">
            <a:avLst>
              <a:gd name="adj1" fmla="val 15445998"/>
              <a:gd name="adj2" fmla="val 548941"/>
            </a:avLst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227578" y="4082702"/>
            <a:ext cx="949702" cy="691189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861976" y="4052222"/>
            <a:ext cx="949702" cy="691189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655818" y="4082702"/>
            <a:ext cx="949702" cy="691189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51077" y="2441228"/>
            <a:ext cx="1089206" cy="691189"/>
            <a:chOff x="1288234" y="2242812"/>
            <a:chExt cx="1089206" cy="691189"/>
          </a:xfrm>
        </p:grpSpPr>
        <p:sp>
          <p:nvSpPr>
            <p:cNvPr id="24" name="TextBox 23"/>
            <p:cNvSpPr txBox="1"/>
            <p:nvPr/>
          </p:nvSpPr>
          <p:spPr>
            <a:xfrm>
              <a:off x="1288234" y="2293613"/>
              <a:ext cx="10892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/>
                <a:t>VOC</a:t>
              </a:r>
              <a:endParaRPr lang="en-US" sz="3000" b="1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1317656" y="2242812"/>
              <a:ext cx="949702" cy="691189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>
            <a:off x="1803759" y="2763201"/>
            <a:ext cx="832104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799039" y="2301536"/>
            <a:ext cx="862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OH</a:t>
            </a:r>
            <a:endParaRPr lang="en-US" sz="2400" b="1" baseline="-25000" dirty="0"/>
          </a:p>
        </p:txBody>
      </p:sp>
      <p:sp>
        <p:nvSpPr>
          <p:cNvPr id="34" name="TextBox 33"/>
          <p:cNvSpPr txBox="1"/>
          <p:nvPr/>
        </p:nvSpPr>
        <p:spPr>
          <a:xfrm>
            <a:off x="1890479" y="2786823"/>
            <a:ext cx="56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</a:t>
            </a:r>
            <a:r>
              <a:rPr lang="en-US" sz="2400" b="1" baseline="-25000" dirty="0" smtClean="0"/>
              <a:t>2</a:t>
            </a:r>
            <a:endParaRPr lang="en-US" sz="2400" b="1" baseline="-250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2861976" y="2441228"/>
            <a:ext cx="1053870" cy="691189"/>
            <a:chOff x="1308554" y="2242812"/>
            <a:chExt cx="1053870" cy="691189"/>
          </a:xfrm>
        </p:grpSpPr>
        <p:sp>
          <p:nvSpPr>
            <p:cNvPr id="36" name="TextBox 35"/>
            <p:cNvSpPr txBox="1"/>
            <p:nvPr/>
          </p:nvSpPr>
          <p:spPr>
            <a:xfrm>
              <a:off x="1308554" y="2293613"/>
              <a:ext cx="10538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/>
                <a:t>RO</a:t>
              </a:r>
              <a:r>
                <a:rPr lang="en-US" sz="3000" b="1" baseline="-25000" dirty="0" smtClean="0"/>
                <a:t>2</a:t>
              </a:r>
              <a:r>
                <a:rPr lang="en-US" sz="3000" b="1" baseline="30000" dirty="0" smtClean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sz="3000" b="1" baseline="30000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1317656" y="2242812"/>
              <a:ext cx="949702" cy="691189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36659" y="2340582"/>
            <a:ext cx="1454146" cy="845238"/>
            <a:chOff x="1317656" y="2242812"/>
            <a:chExt cx="949702" cy="691189"/>
          </a:xfrm>
        </p:grpSpPr>
        <p:sp>
          <p:nvSpPr>
            <p:cNvPr id="46" name="TextBox 45"/>
            <p:cNvSpPr txBox="1"/>
            <p:nvPr/>
          </p:nvSpPr>
          <p:spPr>
            <a:xfrm>
              <a:off x="1328874" y="2293614"/>
              <a:ext cx="938484" cy="579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Organic nitrate</a:t>
              </a:r>
              <a:endParaRPr lang="en-US" sz="2000" b="1" baseline="30000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1317656" y="2242812"/>
              <a:ext cx="949702" cy="691189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295198" y="5486879"/>
            <a:ext cx="1001580" cy="695590"/>
            <a:chOff x="3539041" y="3094764"/>
            <a:chExt cx="841299" cy="553998"/>
          </a:xfrm>
        </p:grpSpPr>
        <p:sp>
          <p:nvSpPr>
            <p:cNvPr id="42" name="Oval 41"/>
            <p:cNvSpPr/>
            <p:nvPr/>
          </p:nvSpPr>
          <p:spPr>
            <a:xfrm>
              <a:off x="3539041" y="3121468"/>
              <a:ext cx="790095" cy="493038"/>
            </a:xfrm>
            <a:prstGeom prst="ellipse">
              <a:avLst/>
            </a:prstGeom>
            <a:solidFill>
              <a:srgbClr val="FFFFA6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691734" y="3094764"/>
              <a:ext cx="6886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/>
                <a:t>O</a:t>
              </a:r>
              <a:r>
                <a:rPr lang="en-US" sz="3000" b="1" baseline="-25000" dirty="0" smtClean="0"/>
                <a:t>3</a:t>
              </a:r>
              <a:endParaRPr lang="en-US" sz="3000" b="1" baseline="-25000" dirty="0"/>
            </a:p>
          </p:txBody>
        </p:sp>
      </p:grpSp>
      <p:sp>
        <p:nvSpPr>
          <p:cNvPr id="44" name="Sun 43"/>
          <p:cNvSpPr/>
          <p:nvPr/>
        </p:nvSpPr>
        <p:spPr>
          <a:xfrm>
            <a:off x="7233920" y="952588"/>
            <a:ext cx="1239520" cy="1229360"/>
          </a:xfrm>
          <a:prstGeom prst="sun">
            <a:avLst/>
          </a:prstGeom>
          <a:solidFill>
            <a:srgbClr val="FFCD3E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c 40"/>
          <p:cNvSpPr/>
          <p:nvPr/>
        </p:nvSpPr>
        <p:spPr>
          <a:xfrm rot="8163857">
            <a:off x="3823490" y="2494741"/>
            <a:ext cx="1388307" cy="1381058"/>
          </a:xfrm>
          <a:prstGeom prst="arc">
            <a:avLst>
              <a:gd name="adj1" fmla="val 15445998"/>
              <a:gd name="adj2" fmla="val 548941"/>
            </a:avLst>
          </a:prstGeom>
          <a:ln w="5715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0" y="30798"/>
            <a:ext cx="9144000" cy="56864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Tropospheric Ozone: Photochemistry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-38100" y="3862031"/>
            <a:ext cx="19285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NO</a:t>
            </a:r>
            <a:r>
              <a:rPr lang="en-US" sz="2600" b="1" baseline="-25000" dirty="0" smtClean="0"/>
              <a:t>x</a:t>
            </a:r>
            <a:r>
              <a:rPr lang="en-US" sz="2600" b="1" dirty="0" smtClean="0"/>
              <a:t> Emissions</a:t>
            </a:r>
            <a:endParaRPr lang="en-US" sz="26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-38100" y="1390996"/>
            <a:ext cx="19285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VOC Emissions</a:t>
            </a:r>
            <a:endParaRPr lang="en-US" sz="2600" b="1" dirty="0"/>
          </a:p>
        </p:txBody>
      </p:sp>
      <p:sp>
        <p:nvSpPr>
          <p:cNvPr id="51" name="Rectangle 50"/>
          <p:cNvSpPr/>
          <p:nvPr/>
        </p:nvSpPr>
        <p:spPr>
          <a:xfrm>
            <a:off x="101600" y="1390996"/>
            <a:ext cx="1697439" cy="352245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190500" y="5571291"/>
            <a:ext cx="27538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/>
              <a:t>Local/Regional Emission Sectors</a:t>
            </a:r>
            <a:endParaRPr lang="en-US" sz="2500" b="1" dirty="0"/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950320" y="4913454"/>
            <a:ext cx="617087" cy="657837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915811" y="4226297"/>
            <a:ext cx="4811330" cy="2349314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011302" y="5355563"/>
            <a:ext cx="904510" cy="10024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509837" y="3887009"/>
            <a:ext cx="4689709" cy="339289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0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81001" y="863600"/>
            <a:ext cx="8521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Times New Roman"/>
                <a:cs typeface="Times New Roman"/>
              </a:rPr>
              <a:t>OPE:</a:t>
            </a:r>
            <a:r>
              <a:rPr lang="en-US" sz="2000" dirty="0" smtClean="0">
                <a:latin typeface="Times New Roman"/>
                <a:cs typeface="Times New Roman"/>
              </a:rPr>
              <a:t> Slope of O</a:t>
            </a:r>
            <a:r>
              <a:rPr lang="en-US" sz="2000" baseline="-25000" dirty="0" smtClean="0">
                <a:latin typeface="Times New Roman"/>
                <a:cs typeface="Times New Roman"/>
              </a:rPr>
              <a:t>x</a:t>
            </a:r>
            <a:r>
              <a:rPr lang="en-US" sz="2000" dirty="0" smtClean="0">
                <a:latin typeface="Times New Roman"/>
                <a:cs typeface="Times New Roman"/>
              </a:rPr>
              <a:t> ( = O</a:t>
            </a:r>
            <a:r>
              <a:rPr lang="en-US" sz="2000" baseline="-25000" dirty="0" smtClean="0">
                <a:latin typeface="Times New Roman"/>
                <a:cs typeface="Times New Roman"/>
              </a:rPr>
              <a:t>3</a:t>
            </a:r>
            <a:r>
              <a:rPr lang="en-US" sz="2000" dirty="0" smtClean="0">
                <a:latin typeface="Times New Roman"/>
                <a:cs typeface="Times New Roman"/>
              </a:rPr>
              <a:t> + NO</a:t>
            </a:r>
            <a:r>
              <a:rPr lang="en-US" sz="2000" baseline="-25000" dirty="0" smtClean="0"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latin typeface="Times New Roman"/>
                <a:cs typeface="Times New Roman"/>
              </a:rPr>
              <a:t>) against NO</a:t>
            </a:r>
            <a:r>
              <a:rPr lang="en-US" sz="2000" baseline="-25000" dirty="0" smtClean="0">
                <a:latin typeface="Times New Roman"/>
                <a:cs typeface="Times New Roman"/>
              </a:rPr>
              <a:t>z</a:t>
            </a:r>
            <a:r>
              <a:rPr lang="en-US" sz="2000" dirty="0" smtClean="0">
                <a:latin typeface="Times New Roman"/>
                <a:cs typeface="Times New Roman"/>
              </a:rPr>
              <a:t> (= NO</a:t>
            </a:r>
            <a:r>
              <a:rPr lang="en-US" sz="2000" baseline="-25000" dirty="0" smtClean="0">
                <a:latin typeface="Times New Roman"/>
                <a:cs typeface="Times New Roman"/>
              </a:rPr>
              <a:t>y</a:t>
            </a:r>
            <a:r>
              <a:rPr lang="en-US" sz="2000" dirty="0" smtClean="0">
                <a:latin typeface="Times New Roman"/>
                <a:cs typeface="Times New Roman"/>
              </a:rPr>
              <a:t>- NO</a:t>
            </a:r>
            <a:r>
              <a:rPr lang="en-US" sz="2000" baseline="-25000" dirty="0" smtClean="0">
                <a:latin typeface="Times New Roman"/>
                <a:cs typeface="Times New Roman"/>
              </a:rPr>
              <a:t>x</a:t>
            </a:r>
            <a:r>
              <a:rPr lang="en-US" sz="2000" dirty="0" smtClean="0">
                <a:latin typeface="Times New Roman"/>
                <a:cs typeface="Times New Roman"/>
              </a:rPr>
              <a:t> ) as a measure of the number of O</a:t>
            </a:r>
            <a:r>
              <a:rPr lang="en-US" sz="2000" baseline="-25000" dirty="0" smtClean="0">
                <a:latin typeface="Times New Roman"/>
                <a:cs typeface="Times New Roman"/>
              </a:rPr>
              <a:t>3</a:t>
            </a:r>
            <a:r>
              <a:rPr lang="en-US" sz="2000" dirty="0" smtClean="0">
                <a:latin typeface="Times New Roman"/>
                <a:cs typeface="Times New Roman"/>
              </a:rPr>
              <a:t> molecules produced per NO</a:t>
            </a:r>
            <a:r>
              <a:rPr lang="en-US" sz="2000" baseline="-25000" dirty="0" smtClean="0">
                <a:latin typeface="Times New Roman"/>
                <a:cs typeface="Times New Roman"/>
              </a:rPr>
              <a:t>x</a:t>
            </a:r>
            <a:r>
              <a:rPr lang="en-US" sz="2000" dirty="0" smtClean="0">
                <a:latin typeface="Times New Roman"/>
                <a:cs typeface="Times New Roman"/>
              </a:rPr>
              <a:t> oxidized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94253" y="6251665"/>
            <a:ext cx="59301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Average of 80 Individual OPEs = </a:t>
            </a:r>
            <a:r>
              <a:rPr lang="en-US" sz="2000" dirty="0">
                <a:latin typeface="Times New Roman"/>
                <a:cs typeface="Times New Roman"/>
              </a:rPr>
              <a:t>5.3 ± 3.6 </a:t>
            </a:r>
            <a:r>
              <a:rPr lang="en-US" sz="2000" dirty="0" err="1">
                <a:latin typeface="Times New Roman"/>
                <a:cs typeface="Times New Roman"/>
              </a:rPr>
              <a:t>ppbv</a:t>
            </a:r>
            <a:r>
              <a:rPr lang="en-US" sz="2000" dirty="0">
                <a:latin typeface="Times New Roman"/>
                <a:cs typeface="Times New Roman"/>
              </a:rPr>
              <a:t>/</a:t>
            </a:r>
            <a:r>
              <a:rPr lang="en-US" sz="2000" dirty="0" err="1">
                <a:latin typeface="Times New Roman"/>
                <a:cs typeface="Times New Roman"/>
              </a:rPr>
              <a:t>ppbv</a:t>
            </a:r>
            <a:endParaRPr lang="en-US" sz="2000" dirty="0">
              <a:latin typeface="Times New Roman"/>
              <a:cs typeface="Times New Roman"/>
            </a:endParaRPr>
          </a:p>
          <a:p>
            <a:pPr algn="ctr"/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933" y="2310035"/>
            <a:ext cx="6009827" cy="3657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567" y="2310031"/>
            <a:ext cx="6009837" cy="3657600"/>
          </a:xfrm>
          <a:prstGeom prst="rect">
            <a:avLst/>
          </a:prstGeom>
        </p:spPr>
      </p:pic>
      <p:pic>
        <p:nvPicPr>
          <p:cNvPr id="5" name="Picture 4" descr="Chemistr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488" y="1263639"/>
            <a:ext cx="2645737" cy="160009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81001" y="1848366"/>
            <a:ext cx="852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Times New Roman"/>
                <a:cs typeface="Times New Roman"/>
              </a:rPr>
              <a:t>2014:</a:t>
            </a:r>
            <a:r>
              <a:rPr lang="en-US" dirty="0" smtClean="0">
                <a:latin typeface="Times New Roman"/>
                <a:cs typeface="Times New Roman"/>
              </a:rPr>
              <a:t> 12pm-6pm (MDT) 16 July-15 August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44" name="TextBox 43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Box-Model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560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8442"/>
            <a:ext cx="8911076" cy="27960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5117" y="551793"/>
            <a:ext cx="1131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99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447098" y="1565279"/>
            <a:ext cx="5191466" cy="4707255"/>
            <a:chOff x="3447098" y="1565279"/>
            <a:chExt cx="5191466" cy="4707255"/>
          </a:xfrm>
        </p:grpSpPr>
        <p:grpSp>
          <p:nvGrpSpPr>
            <p:cNvPr id="4" name="Group 3"/>
            <p:cNvGrpSpPr/>
            <p:nvPr/>
          </p:nvGrpSpPr>
          <p:grpSpPr>
            <a:xfrm>
              <a:off x="3447098" y="1610822"/>
              <a:ext cx="5191466" cy="4661712"/>
              <a:chOff x="3088934" y="1721282"/>
              <a:chExt cx="5191466" cy="4661712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088934" y="1721282"/>
                <a:ext cx="5191466" cy="4061014"/>
                <a:chOff x="1965315" y="1268505"/>
                <a:chExt cx="5282935" cy="4362573"/>
              </a:xfrm>
            </p:grpSpPr>
            <p:sp>
              <p:nvSpPr>
                <p:cNvPr id="8" name="Cube 7"/>
                <p:cNvSpPr/>
                <p:nvPr/>
              </p:nvSpPr>
              <p:spPr>
                <a:xfrm>
                  <a:off x="1998917" y="1268505"/>
                  <a:ext cx="5249333" cy="4362573"/>
                </a:xfrm>
                <a:prstGeom prst="cube">
                  <a:avLst>
                    <a:gd name="adj" fmla="val 24627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9" name="Picture 1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02621" y="2453534"/>
                  <a:ext cx="761546" cy="760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10" name="Object 9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64799655"/>
                    </p:ext>
                  </p:extLst>
                </p:nvPr>
              </p:nvGraphicFramePr>
              <p:xfrm>
                <a:off x="2273663" y="3318558"/>
                <a:ext cx="1317067" cy="112891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94" name="Equation" r:id="rId4" imgW="1155700" imgH="990600" progId="Equation.3">
                        <p:embed/>
                      </p:oleObj>
                    </mc:Choice>
                    <mc:Fallback>
                      <p:oleObj name="Equation" r:id="rId4" imgW="1155700" imgH="990600" progId="Equation.3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273663" y="3318558"/>
                              <a:ext cx="1317067" cy="112891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1" name="TextBox 10"/>
                <p:cNvSpPr txBox="1"/>
                <p:nvPr/>
              </p:nvSpPr>
              <p:spPr>
                <a:xfrm>
                  <a:off x="2949148" y="2515261"/>
                  <a:ext cx="1611288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b="1" dirty="0" smtClean="0">
                      <a:latin typeface="Arial"/>
                      <a:cs typeface="Arial"/>
                    </a:rPr>
                    <a:t>Photolysis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4491822" y="3237935"/>
                  <a:ext cx="1139705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 smtClean="0">
                      <a:latin typeface="Arial"/>
                      <a:cs typeface="Arial"/>
                    </a:rPr>
                    <a:t>O</a:t>
                  </a:r>
                  <a:r>
                    <a:rPr lang="en-US" sz="2000" b="1" baseline="-25000" dirty="0" smtClean="0">
                      <a:latin typeface="Arial"/>
                      <a:cs typeface="Arial"/>
                    </a:rPr>
                    <a:t>3</a:t>
                  </a:r>
                  <a:endParaRPr lang="en-US" sz="2000" b="1" dirty="0">
                    <a:latin typeface="Arial"/>
                    <a:cs typeface="Arial"/>
                  </a:endParaRPr>
                </a:p>
                <a:p>
                  <a:pPr algn="ctr"/>
                  <a:r>
                    <a:rPr lang="en-US" sz="2000" b="1" dirty="0" smtClean="0">
                      <a:latin typeface="Arial"/>
                      <a:cs typeface="Arial"/>
                    </a:rPr>
                    <a:t>OVOC</a:t>
                  </a:r>
                </a:p>
                <a:p>
                  <a:pPr algn="ctr"/>
                  <a:r>
                    <a:rPr lang="en-US" sz="2000" b="1" dirty="0" smtClean="0">
                      <a:latin typeface="Arial"/>
                      <a:cs typeface="Arial"/>
                    </a:rPr>
                    <a:t>Nitrates</a:t>
                  </a:r>
                  <a:endParaRPr lang="en-US" sz="2000" b="1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3" name="Right Arrow 12"/>
                <p:cNvSpPr/>
                <p:nvPr/>
              </p:nvSpPr>
              <p:spPr>
                <a:xfrm>
                  <a:off x="3779871" y="3512366"/>
                  <a:ext cx="676803" cy="423363"/>
                </a:xfrm>
                <a:prstGeom prst="rightArrow">
                  <a:avLst/>
                </a:prstGeom>
                <a:solidFill>
                  <a:srgbClr val="FF00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2626558" y="1508561"/>
                  <a:ext cx="2066441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200" b="1" dirty="0" smtClean="0">
                      <a:latin typeface="Arial"/>
                      <a:cs typeface="Arial"/>
                    </a:rPr>
                    <a:t>Physical Loss</a:t>
                  </a:r>
                </a:p>
                <a:p>
                  <a:pPr algn="ctr"/>
                  <a:r>
                    <a:rPr lang="en-US" sz="2200" b="1" dirty="0" smtClean="0">
                      <a:latin typeface="Arial"/>
                      <a:cs typeface="Arial"/>
                    </a:rPr>
                    <a:t>(dilution)</a:t>
                  </a:r>
                </a:p>
              </p:txBody>
            </p:sp>
            <p:sp>
              <p:nvSpPr>
                <p:cNvPr id="15" name="Right Arrow 14"/>
                <p:cNvSpPr/>
                <p:nvPr/>
              </p:nvSpPr>
              <p:spPr>
                <a:xfrm rot="16200000">
                  <a:off x="4511592" y="1700040"/>
                  <a:ext cx="676803" cy="423363"/>
                </a:xfrm>
                <a:prstGeom prst="rightArrow">
                  <a:avLst/>
                </a:prstGeom>
                <a:solidFill>
                  <a:srgbClr val="FF00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4348177" y="4569217"/>
                  <a:ext cx="88309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latin typeface="Arial"/>
                      <a:cs typeface="Arial"/>
                    </a:rPr>
                    <a:t>VOCs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3752542" y="4569217"/>
                  <a:ext cx="67197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latin typeface="Arial"/>
                      <a:cs typeface="Arial"/>
                    </a:rPr>
                    <a:t>NO</a:t>
                  </a:r>
                  <a:r>
                    <a:rPr lang="en-US" sz="2000" b="1" baseline="-25000" dirty="0" smtClean="0">
                      <a:latin typeface="Arial"/>
                      <a:cs typeface="Arial"/>
                    </a:rPr>
                    <a:t>x</a:t>
                  </a:r>
                  <a:endParaRPr lang="en-US" sz="2000" b="1" dirty="0" smtClean="0">
                    <a:latin typeface="Arial"/>
                    <a:cs typeface="Arial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1965315" y="4676721"/>
                  <a:ext cx="1830599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200" b="1" dirty="0" smtClean="0">
                      <a:latin typeface="Arial"/>
                      <a:cs typeface="Arial"/>
                    </a:rPr>
                    <a:t>Constrained</a:t>
                  </a:r>
                </a:p>
                <a:p>
                  <a:pPr algn="ctr"/>
                  <a:r>
                    <a:rPr lang="en-US" sz="2200" b="1" dirty="0" smtClean="0">
                      <a:latin typeface="Arial"/>
                      <a:cs typeface="Arial"/>
                    </a:rPr>
                    <a:t>Inputs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5153519" y="4569217"/>
                  <a:ext cx="855100" cy="4298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latin typeface="Arial"/>
                      <a:cs typeface="Arial"/>
                    </a:rPr>
                    <a:t>T &amp; P</a:t>
                  </a:r>
                  <a:endParaRPr lang="en-US" sz="2000" b="1" dirty="0" smtClean="0">
                    <a:latin typeface="Arial"/>
                    <a:cs typeface="Arial"/>
                  </a:endParaRPr>
                </a:p>
              </p:txBody>
            </p:sp>
            <p:sp>
              <p:nvSpPr>
                <p:cNvPr id="20" name="Right Arrow 19"/>
                <p:cNvSpPr/>
                <p:nvPr/>
              </p:nvSpPr>
              <p:spPr>
                <a:xfrm rot="16200000">
                  <a:off x="3803983" y="5108027"/>
                  <a:ext cx="608045" cy="423363"/>
                </a:xfrm>
                <a:prstGeom prst="rightArrow">
                  <a:avLst/>
                </a:prstGeom>
                <a:solidFill>
                  <a:srgbClr val="FF00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ight Arrow 20"/>
                <p:cNvSpPr/>
                <p:nvPr/>
              </p:nvSpPr>
              <p:spPr>
                <a:xfrm rot="16200000">
                  <a:off x="4510180" y="5108027"/>
                  <a:ext cx="608045" cy="423363"/>
                </a:xfrm>
                <a:prstGeom prst="rightArrow">
                  <a:avLst/>
                </a:prstGeom>
                <a:solidFill>
                  <a:srgbClr val="FF00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ight Arrow 21"/>
                <p:cNvSpPr/>
                <p:nvPr/>
              </p:nvSpPr>
              <p:spPr>
                <a:xfrm rot="16200000">
                  <a:off x="5267176" y="5108027"/>
                  <a:ext cx="608045" cy="423363"/>
                </a:xfrm>
                <a:prstGeom prst="rightArrow">
                  <a:avLst/>
                </a:prstGeom>
                <a:solidFill>
                  <a:srgbClr val="FF00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" name="Right Arrow 5"/>
              <p:cNvSpPr/>
              <p:nvPr/>
            </p:nvSpPr>
            <p:spPr>
              <a:xfrm rot="5400000">
                <a:off x="4320962" y="5867290"/>
                <a:ext cx="608045" cy="423363"/>
              </a:xfrm>
              <a:prstGeom prst="rightArrow">
                <a:avLst/>
              </a:prstGeom>
              <a:solidFill>
                <a:srgbClr val="FF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754060" y="5888879"/>
                <a:ext cx="17051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latin typeface="Arial"/>
                    <a:cs typeface="Arial"/>
                  </a:rPr>
                  <a:t>Deposition</a:t>
                </a:r>
              </a:p>
            </p:txBody>
          </p:sp>
        </p:grpSp>
        <p:sp>
          <p:nvSpPr>
            <p:cNvPr id="23" name="Right Arrow 22"/>
            <p:cNvSpPr/>
            <p:nvPr/>
          </p:nvSpPr>
          <p:spPr>
            <a:xfrm rot="5400000">
              <a:off x="6883555" y="2057617"/>
              <a:ext cx="630020" cy="416033"/>
            </a:xfrm>
            <a:prstGeom prst="rightArrow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80101" y="1565279"/>
              <a:ext cx="183255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b="1" smtClean="0">
                  <a:latin typeface="Arial"/>
                  <a:cs typeface="Arial"/>
                </a:rPr>
                <a:t>Entrainment</a:t>
              </a:r>
              <a:endParaRPr lang="en-US" sz="2200" b="1" dirty="0" smtClean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176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/>
          <p:cNvCxnSpPr/>
          <p:nvPr/>
        </p:nvCxnSpPr>
        <p:spPr>
          <a:xfrm>
            <a:off x="1803759" y="4369862"/>
            <a:ext cx="832104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44314" y="4092863"/>
            <a:ext cx="750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NO</a:t>
            </a:r>
            <a:endParaRPr lang="en-US" sz="3000" b="1" dirty="0"/>
          </a:p>
        </p:txBody>
      </p:sp>
      <p:sp>
        <p:nvSpPr>
          <p:cNvPr id="12" name="Arc 11"/>
          <p:cNvSpPr/>
          <p:nvPr/>
        </p:nvSpPr>
        <p:spPr>
          <a:xfrm rot="19044012">
            <a:off x="3824120" y="3902130"/>
            <a:ext cx="1388307" cy="1381058"/>
          </a:xfrm>
          <a:prstGeom prst="arc">
            <a:avLst>
              <a:gd name="adj1" fmla="val 15445998"/>
              <a:gd name="adj2" fmla="val 548941"/>
            </a:avLst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268217" y="4092863"/>
            <a:ext cx="1456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NO</a:t>
            </a:r>
            <a:r>
              <a:rPr lang="en-US" sz="3000" b="1" baseline="-25000" dirty="0" smtClean="0"/>
              <a:t>2</a:t>
            </a:r>
            <a:endParaRPr lang="en-US" sz="3000" b="1" baseline="-250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534099" y="4369862"/>
            <a:ext cx="829055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711440" y="4092863"/>
            <a:ext cx="873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NO</a:t>
            </a:r>
            <a:r>
              <a:rPr lang="en-US" sz="3000" b="1" baseline="-25000" dirty="0" smtClean="0"/>
              <a:t>z</a:t>
            </a:r>
            <a:endParaRPr lang="en-US" sz="3000" b="1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6574739" y="3898968"/>
            <a:ext cx="862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OH</a:t>
            </a:r>
            <a:endParaRPr lang="en-US" sz="2400" b="1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4782108" y="4913454"/>
            <a:ext cx="2340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Sunlight, O</a:t>
            </a:r>
            <a:r>
              <a:rPr lang="en-US" sz="2400" b="1" baseline="-25000" dirty="0" smtClean="0"/>
              <a:t>2</a:t>
            </a:r>
            <a:endParaRPr lang="en-US" sz="2400" b="1" baseline="-25000" dirty="0"/>
          </a:p>
        </p:txBody>
      </p:sp>
      <p:sp>
        <p:nvSpPr>
          <p:cNvPr id="27" name="Arc 26"/>
          <p:cNvSpPr/>
          <p:nvPr/>
        </p:nvSpPr>
        <p:spPr>
          <a:xfrm rot="8612482">
            <a:off x="3833848" y="3503260"/>
            <a:ext cx="1388307" cy="1381058"/>
          </a:xfrm>
          <a:prstGeom prst="arc">
            <a:avLst>
              <a:gd name="adj1" fmla="val 15445998"/>
              <a:gd name="adj2" fmla="val 548941"/>
            </a:avLst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227578" y="4082702"/>
            <a:ext cx="949702" cy="691189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861976" y="4052222"/>
            <a:ext cx="949702" cy="691189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655818" y="4082702"/>
            <a:ext cx="949702" cy="691189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51077" y="2441228"/>
            <a:ext cx="1089206" cy="691189"/>
            <a:chOff x="1288234" y="2242812"/>
            <a:chExt cx="1089206" cy="691189"/>
          </a:xfrm>
        </p:grpSpPr>
        <p:sp>
          <p:nvSpPr>
            <p:cNvPr id="24" name="TextBox 23"/>
            <p:cNvSpPr txBox="1"/>
            <p:nvPr/>
          </p:nvSpPr>
          <p:spPr>
            <a:xfrm>
              <a:off x="1288234" y="2293613"/>
              <a:ext cx="10892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/>
                <a:t>VOC</a:t>
              </a:r>
              <a:endParaRPr lang="en-US" sz="3000" b="1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1317656" y="2242812"/>
              <a:ext cx="949702" cy="691189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>
            <a:off x="1803759" y="2763201"/>
            <a:ext cx="832104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799039" y="2301536"/>
            <a:ext cx="862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OH</a:t>
            </a:r>
            <a:endParaRPr lang="en-US" sz="2400" b="1" baseline="-25000" dirty="0"/>
          </a:p>
        </p:txBody>
      </p:sp>
      <p:sp>
        <p:nvSpPr>
          <p:cNvPr id="34" name="TextBox 33"/>
          <p:cNvSpPr txBox="1"/>
          <p:nvPr/>
        </p:nvSpPr>
        <p:spPr>
          <a:xfrm>
            <a:off x="1890479" y="2786823"/>
            <a:ext cx="56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</a:t>
            </a:r>
            <a:r>
              <a:rPr lang="en-US" sz="2400" b="1" baseline="-25000" dirty="0" smtClean="0"/>
              <a:t>2</a:t>
            </a:r>
            <a:endParaRPr lang="en-US" sz="2400" b="1" baseline="-250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2861976" y="2441228"/>
            <a:ext cx="1053870" cy="691189"/>
            <a:chOff x="1308554" y="2242812"/>
            <a:chExt cx="1053870" cy="691189"/>
          </a:xfrm>
        </p:grpSpPr>
        <p:sp>
          <p:nvSpPr>
            <p:cNvPr id="36" name="TextBox 35"/>
            <p:cNvSpPr txBox="1"/>
            <p:nvPr/>
          </p:nvSpPr>
          <p:spPr>
            <a:xfrm>
              <a:off x="1308554" y="2293613"/>
              <a:ext cx="10538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/>
                <a:t>RO</a:t>
              </a:r>
              <a:r>
                <a:rPr lang="en-US" sz="3000" b="1" baseline="-25000" dirty="0" smtClean="0"/>
                <a:t>2</a:t>
              </a:r>
              <a:r>
                <a:rPr lang="en-US" sz="3000" b="1" baseline="30000" dirty="0" smtClean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sz="3000" b="1" baseline="30000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1317656" y="2242812"/>
              <a:ext cx="949702" cy="691189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208383" y="2444056"/>
            <a:ext cx="990342" cy="691189"/>
            <a:chOff x="1317656" y="2242812"/>
            <a:chExt cx="990342" cy="691189"/>
          </a:xfrm>
        </p:grpSpPr>
        <p:sp>
          <p:nvSpPr>
            <p:cNvPr id="46" name="TextBox 45"/>
            <p:cNvSpPr txBox="1"/>
            <p:nvPr/>
          </p:nvSpPr>
          <p:spPr>
            <a:xfrm>
              <a:off x="1328874" y="2293613"/>
              <a:ext cx="97912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/>
                <a:t>RO</a:t>
              </a:r>
              <a:r>
                <a:rPr lang="en-US" sz="3000" b="1" baseline="30000" dirty="0" smtClean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sz="3000" b="1" baseline="30000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1317656" y="2242812"/>
              <a:ext cx="949702" cy="691189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Arc 48"/>
          <p:cNvSpPr/>
          <p:nvPr/>
        </p:nvSpPr>
        <p:spPr>
          <a:xfrm rot="19044012">
            <a:off x="3789236" y="4859997"/>
            <a:ext cx="1579747" cy="1486826"/>
          </a:xfrm>
          <a:prstGeom prst="arc">
            <a:avLst>
              <a:gd name="adj1" fmla="val 15075799"/>
              <a:gd name="adj2" fmla="val 17924548"/>
            </a:avLst>
          </a:prstGeom>
          <a:ln w="5715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3295198" y="5486879"/>
            <a:ext cx="1001580" cy="695590"/>
            <a:chOff x="3539041" y="3094764"/>
            <a:chExt cx="841299" cy="553998"/>
          </a:xfrm>
        </p:grpSpPr>
        <p:sp>
          <p:nvSpPr>
            <p:cNvPr id="42" name="Oval 41"/>
            <p:cNvSpPr/>
            <p:nvPr/>
          </p:nvSpPr>
          <p:spPr>
            <a:xfrm>
              <a:off x="3539041" y="3121468"/>
              <a:ext cx="790095" cy="493038"/>
            </a:xfrm>
            <a:prstGeom prst="ellipse">
              <a:avLst/>
            </a:prstGeom>
            <a:solidFill>
              <a:srgbClr val="FFFFA6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691734" y="3094764"/>
              <a:ext cx="6886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/>
                <a:t>O</a:t>
              </a:r>
              <a:r>
                <a:rPr lang="en-US" sz="3000" b="1" baseline="-25000" dirty="0" smtClean="0"/>
                <a:t>3</a:t>
              </a:r>
              <a:endParaRPr lang="en-US" sz="3000" b="1" baseline="-25000" dirty="0"/>
            </a:p>
          </p:txBody>
        </p:sp>
      </p:grpSp>
      <p:sp>
        <p:nvSpPr>
          <p:cNvPr id="44" name="Sun 43"/>
          <p:cNvSpPr/>
          <p:nvPr/>
        </p:nvSpPr>
        <p:spPr>
          <a:xfrm>
            <a:off x="7233920" y="952588"/>
            <a:ext cx="1239520" cy="1229360"/>
          </a:xfrm>
          <a:prstGeom prst="sun">
            <a:avLst/>
          </a:prstGeom>
          <a:solidFill>
            <a:srgbClr val="FFCD3E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840597" y="685194"/>
            <a:ext cx="3337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Radical Recycling </a:t>
            </a:r>
          </a:p>
          <a:p>
            <a:pPr algn="ctr"/>
            <a:r>
              <a:rPr lang="en-US" dirty="0" smtClean="0"/>
              <a:t>= </a:t>
            </a:r>
          </a:p>
          <a:p>
            <a:pPr algn="ctr"/>
            <a:r>
              <a:rPr lang="en-US" dirty="0"/>
              <a:t>M</a:t>
            </a:r>
            <a:r>
              <a:rPr lang="en-US" dirty="0" smtClean="0"/>
              <a:t>ore </a:t>
            </a:r>
            <a:r>
              <a:rPr lang="en-US" dirty="0"/>
              <a:t>E</a:t>
            </a:r>
            <a:r>
              <a:rPr lang="en-US" dirty="0" smtClean="0"/>
              <a:t>fficient O</a:t>
            </a:r>
            <a:r>
              <a:rPr lang="en-US" baseline="-25000" dirty="0" smtClean="0"/>
              <a:t>3</a:t>
            </a:r>
            <a:r>
              <a:rPr lang="en-US" dirty="0" smtClean="0"/>
              <a:t> Production</a:t>
            </a:r>
            <a:endParaRPr lang="en-US" dirty="0"/>
          </a:p>
        </p:txBody>
      </p:sp>
      <p:sp>
        <p:nvSpPr>
          <p:cNvPr id="41" name="Arc 40"/>
          <p:cNvSpPr/>
          <p:nvPr/>
        </p:nvSpPr>
        <p:spPr>
          <a:xfrm rot="8163857">
            <a:off x="3823490" y="2494741"/>
            <a:ext cx="1388307" cy="1381058"/>
          </a:xfrm>
          <a:prstGeom prst="arc">
            <a:avLst>
              <a:gd name="adj1" fmla="val 15445998"/>
              <a:gd name="adj2" fmla="val 548941"/>
            </a:avLst>
          </a:prstGeom>
          <a:ln w="5715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/>
          <p:cNvSpPr/>
          <p:nvPr/>
        </p:nvSpPr>
        <p:spPr>
          <a:xfrm rot="19004045">
            <a:off x="3823240" y="1945386"/>
            <a:ext cx="1388307" cy="1381058"/>
          </a:xfrm>
          <a:prstGeom prst="arc">
            <a:avLst>
              <a:gd name="adj1" fmla="val 15445998"/>
              <a:gd name="adj2" fmla="val 548941"/>
            </a:avLst>
          </a:prstGeom>
          <a:ln w="5715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968959" y="1720283"/>
            <a:ext cx="862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</a:t>
            </a:r>
            <a:r>
              <a:rPr lang="en-US" sz="2400" b="1" baseline="-25000" dirty="0" smtClean="0"/>
              <a:t>2</a:t>
            </a:r>
            <a:endParaRPr lang="en-US" sz="2400" b="1" baseline="-25000" dirty="0"/>
          </a:p>
        </p:txBody>
      </p:sp>
      <p:sp>
        <p:nvSpPr>
          <p:cNvPr id="53" name="TextBox 52"/>
          <p:cNvSpPr txBox="1"/>
          <p:nvPr/>
        </p:nvSpPr>
        <p:spPr>
          <a:xfrm>
            <a:off x="-38100" y="3862031"/>
            <a:ext cx="19285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NO</a:t>
            </a:r>
            <a:r>
              <a:rPr lang="en-US" sz="2600" b="1" baseline="-25000" dirty="0" smtClean="0"/>
              <a:t>x</a:t>
            </a:r>
            <a:r>
              <a:rPr lang="en-US" sz="2600" b="1" dirty="0" smtClean="0"/>
              <a:t> Emissions</a:t>
            </a:r>
            <a:endParaRPr lang="en-US" sz="26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-38100" y="1390996"/>
            <a:ext cx="19285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VOC Emissions</a:t>
            </a:r>
            <a:endParaRPr lang="en-US" sz="2600" b="1" dirty="0"/>
          </a:p>
        </p:txBody>
      </p:sp>
      <p:sp>
        <p:nvSpPr>
          <p:cNvPr id="6" name="Rectangle 5"/>
          <p:cNvSpPr/>
          <p:nvPr/>
        </p:nvSpPr>
        <p:spPr>
          <a:xfrm>
            <a:off x="101600" y="1390996"/>
            <a:ext cx="1697439" cy="352245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90500" y="5571291"/>
            <a:ext cx="27538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/>
              <a:t>Local/Regional Emission Sectors</a:t>
            </a:r>
            <a:endParaRPr lang="en-US" sz="2500" b="1" dirty="0"/>
          </a:p>
        </p:txBody>
      </p:sp>
      <p:cxnSp>
        <p:nvCxnSpPr>
          <p:cNvPr id="56" name="Straight Arrow Connector 55"/>
          <p:cNvCxnSpPr>
            <a:stCxn id="55" idx="0"/>
            <a:endCxn id="6" idx="2"/>
          </p:cNvCxnSpPr>
          <p:nvPr/>
        </p:nvCxnSpPr>
        <p:spPr>
          <a:xfrm flipH="1" flipV="1">
            <a:off x="950320" y="4913454"/>
            <a:ext cx="617087" cy="657837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itle 1"/>
          <p:cNvSpPr>
            <a:spLocks noGrp="1"/>
          </p:cNvSpPr>
          <p:nvPr>
            <p:ph type="title"/>
          </p:nvPr>
        </p:nvSpPr>
        <p:spPr>
          <a:xfrm>
            <a:off x="0" y="30798"/>
            <a:ext cx="9144000" cy="56864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Tropospheric Ozone: Photochemistry</a:t>
            </a:r>
            <a:endParaRPr lang="en-US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605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/>
          <p:cNvCxnSpPr/>
          <p:nvPr/>
        </p:nvCxnSpPr>
        <p:spPr>
          <a:xfrm>
            <a:off x="1803759" y="4369862"/>
            <a:ext cx="832104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44314" y="4092863"/>
            <a:ext cx="750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NO</a:t>
            </a:r>
            <a:endParaRPr lang="en-US" sz="3000" b="1" dirty="0"/>
          </a:p>
        </p:txBody>
      </p:sp>
      <p:sp>
        <p:nvSpPr>
          <p:cNvPr id="12" name="Arc 11"/>
          <p:cNvSpPr/>
          <p:nvPr/>
        </p:nvSpPr>
        <p:spPr>
          <a:xfrm rot="19044012">
            <a:off x="3824120" y="3902130"/>
            <a:ext cx="1388307" cy="1381058"/>
          </a:xfrm>
          <a:prstGeom prst="arc">
            <a:avLst>
              <a:gd name="adj1" fmla="val 15445998"/>
              <a:gd name="adj2" fmla="val 548941"/>
            </a:avLst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268217" y="4092863"/>
            <a:ext cx="1456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NO</a:t>
            </a:r>
            <a:r>
              <a:rPr lang="en-US" sz="3000" b="1" baseline="-25000" dirty="0" smtClean="0"/>
              <a:t>2</a:t>
            </a:r>
            <a:endParaRPr lang="en-US" sz="3000" b="1" baseline="-250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534099" y="4369862"/>
            <a:ext cx="829055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711440" y="4092863"/>
            <a:ext cx="873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NO</a:t>
            </a:r>
            <a:r>
              <a:rPr lang="en-US" sz="3000" b="1" baseline="-25000" dirty="0" smtClean="0"/>
              <a:t>z</a:t>
            </a:r>
            <a:endParaRPr lang="en-US" sz="3000" b="1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6574739" y="3898968"/>
            <a:ext cx="862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OH</a:t>
            </a:r>
            <a:endParaRPr lang="en-US" sz="2400" b="1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4782108" y="4913454"/>
            <a:ext cx="2340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Sunlight, O</a:t>
            </a:r>
            <a:r>
              <a:rPr lang="en-US" sz="2400" b="1" baseline="-25000" dirty="0" smtClean="0"/>
              <a:t>2</a:t>
            </a:r>
            <a:endParaRPr lang="en-US" sz="2400" b="1" baseline="-25000" dirty="0"/>
          </a:p>
        </p:txBody>
      </p:sp>
      <p:sp>
        <p:nvSpPr>
          <p:cNvPr id="27" name="Arc 26"/>
          <p:cNvSpPr/>
          <p:nvPr/>
        </p:nvSpPr>
        <p:spPr>
          <a:xfrm rot="8612482">
            <a:off x="3833848" y="3503260"/>
            <a:ext cx="1388307" cy="1381058"/>
          </a:xfrm>
          <a:prstGeom prst="arc">
            <a:avLst>
              <a:gd name="adj1" fmla="val 15445998"/>
              <a:gd name="adj2" fmla="val 548941"/>
            </a:avLst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227578" y="4082702"/>
            <a:ext cx="949702" cy="691189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861976" y="4052222"/>
            <a:ext cx="949702" cy="691189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655818" y="4082702"/>
            <a:ext cx="949702" cy="691189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51077" y="2441228"/>
            <a:ext cx="1089206" cy="691189"/>
            <a:chOff x="1288234" y="2242812"/>
            <a:chExt cx="1089206" cy="691189"/>
          </a:xfrm>
        </p:grpSpPr>
        <p:sp>
          <p:nvSpPr>
            <p:cNvPr id="24" name="TextBox 23"/>
            <p:cNvSpPr txBox="1"/>
            <p:nvPr/>
          </p:nvSpPr>
          <p:spPr>
            <a:xfrm>
              <a:off x="1288234" y="2293613"/>
              <a:ext cx="10892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/>
                <a:t>VOC</a:t>
              </a:r>
              <a:endParaRPr lang="en-US" sz="3000" b="1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1317656" y="2242812"/>
              <a:ext cx="949702" cy="691189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>
            <a:off x="1803759" y="2763201"/>
            <a:ext cx="832104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799039" y="2301536"/>
            <a:ext cx="862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OH</a:t>
            </a:r>
            <a:endParaRPr lang="en-US" sz="2400" b="1" baseline="-25000" dirty="0"/>
          </a:p>
        </p:txBody>
      </p:sp>
      <p:sp>
        <p:nvSpPr>
          <p:cNvPr id="34" name="TextBox 33"/>
          <p:cNvSpPr txBox="1"/>
          <p:nvPr/>
        </p:nvSpPr>
        <p:spPr>
          <a:xfrm>
            <a:off x="1890479" y="2786823"/>
            <a:ext cx="56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</a:t>
            </a:r>
            <a:r>
              <a:rPr lang="en-US" sz="2400" b="1" baseline="-25000" dirty="0" smtClean="0"/>
              <a:t>2</a:t>
            </a:r>
            <a:endParaRPr lang="en-US" sz="2400" b="1" baseline="-250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2861976" y="2441228"/>
            <a:ext cx="1053870" cy="691189"/>
            <a:chOff x="1308554" y="2242812"/>
            <a:chExt cx="1053870" cy="691189"/>
          </a:xfrm>
        </p:grpSpPr>
        <p:sp>
          <p:nvSpPr>
            <p:cNvPr id="36" name="TextBox 35"/>
            <p:cNvSpPr txBox="1"/>
            <p:nvPr/>
          </p:nvSpPr>
          <p:spPr>
            <a:xfrm>
              <a:off x="1308554" y="2293613"/>
              <a:ext cx="10538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/>
                <a:t>RO</a:t>
              </a:r>
              <a:r>
                <a:rPr lang="en-US" sz="3000" b="1" baseline="-25000" dirty="0" smtClean="0"/>
                <a:t>2</a:t>
              </a:r>
              <a:r>
                <a:rPr lang="en-US" sz="3000" b="1" baseline="30000" dirty="0" smtClean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sz="3000" b="1" baseline="30000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1317656" y="2242812"/>
              <a:ext cx="949702" cy="691189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208383" y="2444056"/>
            <a:ext cx="990342" cy="691189"/>
            <a:chOff x="1317656" y="2242812"/>
            <a:chExt cx="990342" cy="691189"/>
          </a:xfrm>
        </p:grpSpPr>
        <p:sp>
          <p:nvSpPr>
            <p:cNvPr id="46" name="TextBox 45"/>
            <p:cNvSpPr txBox="1"/>
            <p:nvPr/>
          </p:nvSpPr>
          <p:spPr>
            <a:xfrm>
              <a:off x="1328874" y="2293613"/>
              <a:ext cx="97912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smtClean="0"/>
                <a:t>RO</a:t>
              </a:r>
              <a:r>
                <a:rPr lang="en-US" sz="3000" b="1" baseline="30000" dirty="0" smtClean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sz="3000" b="1" baseline="30000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1317656" y="2242812"/>
              <a:ext cx="949702" cy="691189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Arc 48"/>
          <p:cNvSpPr/>
          <p:nvPr/>
        </p:nvSpPr>
        <p:spPr>
          <a:xfrm rot="19044012">
            <a:off x="3789236" y="4859997"/>
            <a:ext cx="1579747" cy="1486826"/>
          </a:xfrm>
          <a:prstGeom prst="arc">
            <a:avLst>
              <a:gd name="adj1" fmla="val 15075799"/>
              <a:gd name="adj2" fmla="val 17924548"/>
            </a:avLst>
          </a:prstGeom>
          <a:ln w="5715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3295198" y="5486879"/>
            <a:ext cx="1001580" cy="695590"/>
            <a:chOff x="3539041" y="3094764"/>
            <a:chExt cx="841299" cy="553998"/>
          </a:xfrm>
        </p:grpSpPr>
        <p:sp>
          <p:nvSpPr>
            <p:cNvPr id="42" name="Oval 41"/>
            <p:cNvSpPr/>
            <p:nvPr/>
          </p:nvSpPr>
          <p:spPr>
            <a:xfrm>
              <a:off x="3539041" y="3121468"/>
              <a:ext cx="790095" cy="493038"/>
            </a:xfrm>
            <a:prstGeom prst="ellipse">
              <a:avLst/>
            </a:prstGeom>
            <a:solidFill>
              <a:srgbClr val="FFFFA6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691734" y="3094764"/>
              <a:ext cx="6886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smtClean="0"/>
                <a:t>O</a:t>
              </a:r>
              <a:r>
                <a:rPr lang="en-US" sz="3000" b="1" baseline="-25000" dirty="0" smtClean="0"/>
                <a:t>3</a:t>
              </a:r>
              <a:endParaRPr lang="en-US" sz="3000" b="1" baseline="-25000" dirty="0"/>
            </a:p>
          </p:txBody>
        </p:sp>
      </p:grpSp>
      <p:sp>
        <p:nvSpPr>
          <p:cNvPr id="44" name="Sun 43"/>
          <p:cNvSpPr/>
          <p:nvPr/>
        </p:nvSpPr>
        <p:spPr>
          <a:xfrm>
            <a:off x="7233920" y="952588"/>
            <a:ext cx="1239520" cy="1229360"/>
          </a:xfrm>
          <a:prstGeom prst="sun">
            <a:avLst/>
          </a:prstGeom>
          <a:solidFill>
            <a:srgbClr val="FFCD3E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840597" y="685194"/>
            <a:ext cx="3337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Radical Recycling </a:t>
            </a:r>
          </a:p>
          <a:p>
            <a:pPr algn="ctr"/>
            <a:r>
              <a:rPr lang="en-US" dirty="0" smtClean="0"/>
              <a:t>= </a:t>
            </a:r>
          </a:p>
          <a:p>
            <a:pPr algn="ctr"/>
            <a:r>
              <a:rPr lang="en-US" dirty="0"/>
              <a:t>M</a:t>
            </a:r>
            <a:r>
              <a:rPr lang="en-US" dirty="0" smtClean="0"/>
              <a:t>ore </a:t>
            </a:r>
            <a:r>
              <a:rPr lang="en-US" dirty="0"/>
              <a:t>E</a:t>
            </a:r>
            <a:r>
              <a:rPr lang="en-US" dirty="0" smtClean="0"/>
              <a:t>fficient O</a:t>
            </a:r>
            <a:r>
              <a:rPr lang="en-US" baseline="-25000" dirty="0" smtClean="0"/>
              <a:t>3</a:t>
            </a:r>
            <a:r>
              <a:rPr lang="en-US" dirty="0" smtClean="0"/>
              <a:t> Production</a:t>
            </a:r>
            <a:endParaRPr lang="en-US" dirty="0"/>
          </a:p>
        </p:txBody>
      </p:sp>
      <p:sp>
        <p:nvSpPr>
          <p:cNvPr id="41" name="Arc 40"/>
          <p:cNvSpPr/>
          <p:nvPr/>
        </p:nvSpPr>
        <p:spPr>
          <a:xfrm rot="8163857">
            <a:off x="3823490" y="2494741"/>
            <a:ext cx="1388307" cy="1381058"/>
          </a:xfrm>
          <a:prstGeom prst="arc">
            <a:avLst>
              <a:gd name="adj1" fmla="val 15445998"/>
              <a:gd name="adj2" fmla="val 548941"/>
            </a:avLst>
          </a:prstGeom>
          <a:ln w="5715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/>
          <p:cNvSpPr/>
          <p:nvPr/>
        </p:nvSpPr>
        <p:spPr>
          <a:xfrm rot="19004045">
            <a:off x="3823240" y="1945386"/>
            <a:ext cx="1388307" cy="1381058"/>
          </a:xfrm>
          <a:prstGeom prst="arc">
            <a:avLst>
              <a:gd name="adj1" fmla="val 15445998"/>
              <a:gd name="adj2" fmla="val 548941"/>
            </a:avLst>
          </a:prstGeom>
          <a:ln w="5715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968959" y="1720283"/>
            <a:ext cx="862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</a:t>
            </a:r>
            <a:r>
              <a:rPr lang="en-US" sz="2400" b="1" baseline="-25000" dirty="0" smtClean="0"/>
              <a:t>2</a:t>
            </a:r>
            <a:endParaRPr lang="en-US" sz="2400" b="1" baseline="-25000" dirty="0"/>
          </a:p>
        </p:txBody>
      </p:sp>
      <p:sp>
        <p:nvSpPr>
          <p:cNvPr id="53" name="TextBox 52"/>
          <p:cNvSpPr txBox="1"/>
          <p:nvPr/>
        </p:nvSpPr>
        <p:spPr>
          <a:xfrm>
            <a:off x="-38100" y="3862031"/>
            <a:ext cx="19285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NO</a:t>
            </a:r>
            <a:r>
              <a:rPr lang="en-US" sz="2600" b="1" baseline="-25000" dirty="0" smtClean="0"/>
              <a:t>x</a:t>
            </a:r>
            <a:r>
              <a:rPr lang="en-US" sz="2600" b="1" dirty="0" smtClean="0"/>
              <a:t> Emissions</a:t>
            </a:r>
            <a:endParaRPr lang="en-US" sz="26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-38100" y="1390996"/>
            <a:ext cx="19285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VOC Emissions</a:t>
            </a:r>
            <a:endParaRPr lang="en-US" sz="2600" b="1" dirty="0"/>
          </a:p>
        </p:txBody>
      </p:sp>
      <p:sp>
        <p:nvSpPr>
          <p:cNvPr id="6" name="Rectangle 5"/>
          <p:cNvSpPr/>
          <p:nvPr/>
        </p:nvSpPr>
        <p:spPr>
          <a:xfrm>
            <a:off x="101600" y="1390996"/>
            <a:ext cx="1697439" cy="352245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90500" y="5571291"/>
            <a:ext cx="27538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/>
              <a:t>Local/Regional Emission Sectors</a:t>
            </a:r>
            <a:endParaRPr lang="en-US" sz="2500" b="1" dirty="0"/>
          </a:p>
        </p:txBody>
      </p:sp>
      <p:cxnSp>
        <p:nvCxnSpPr>
          <p:cNvPr id="56" name="Straight Arrow Connector 55"/>
          <p:cNvCxnSpPr>
            <a:stCxn id="55" idx="0"/>
            <a:endCxn id="6" idx="2"/>
          </p:cNvCxnSpPr>
          <p:nvPr/>
        </p:nvCxnSpPr>
        <p:spPr>
          <a:xfrm flipH="1" flipV="1">
            <a:off x="950320" y="4913454"/>
            <a:ext cx="617087" cy="657837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58" name="TextBox 57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VOC Mass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OH Reactivity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Box-Model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241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/>
          <a:srcRect l="14008" t="2987" r="6622" b="11670"/>
          <a:stretch/>
        </p:blipFill>
        <p:spPr>
          <a:xfrm>
            <a:off x="1909859" y="1328420"/>
            <a:ext cx="5705061" cy="5207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3922" t="12521" r="9804" b="14562"/>
          <a:stretch/>
        </p:blipFill>
        <p:spPr>
          <a:xfrm>
            <a:off x="330200" y="969292"/>
            <a:ext cx="1097280" cy="879294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13360" y="655293"/>
            <a:ext cx="129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Colorado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100359" y="819040"/>
            <a:ext cx="5303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Colorado Northern Front Range (NFR)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57600" y="2959100"/>
            <a:ext cx="889000" cy="9652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39" y="4017507"/>
            <a:ext cx="855741" cy="2365513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H="1">
            <a:off x="1427480" y="3924300"/>
            <a:ext cx="2230120" cy="751235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4160" y="6407388"/>
            <a:ext cx="1478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"/>
                <a:cs typeface="Times"/>
              </a:rPr>
              <a:t>300m Tower</a:t>
            </a:r>
            <a:endParaRPr lang="en-US" sz="1600" b="1" dirty="0">
              <a:latin typeface="Times"/>
              <a:cs typeface="Times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41" name="TextBox 40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Box-Model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225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049" y="4307161"/>
            <a:ext cx="3086100" cy="23145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2083" y="728337"/>
            <a:ext cx="8635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Data: </a:t>
            </a:r>
            <a:r>
              <a:rPr lang="en-US" dirty="0" smtClean="0">
                <a:latin typeface="Times New Roman"/>
                <a:cs typeface="Times New Roman"/>
              </a:rPr>
              <a:t>NO</a:t>
            </a:r>
            <a:r>
              <a:rPr lang="en-US" baseline="-25000" dirty="0" smtClean="0">
                <a:latin typeface="Times New Roman"/>
                <a:cs typeface="Times New Roman"/>
              </a:rPr>
              <a:t>x</a:t>
            </a:r>
            <a:r>
              <a:rPr lang="en-US" dirty="0" smtClean="0">
                <a:latin typeface="Times New Roman"/>
                <a:cs typeface="Times New Roman"/>
              </a:rPr>
              <a:t>, NO</a:t>
            </a:r>
            <a:r>
              <a:rPr lang="en-US" baseline="-25000" dirty="0" smtClean="0">
                <a:latin typeface="Times New Roman"/>
                <a:cs typeface="Times New Roman"/>
              </a:rPr>
              <a:t>y</a:t>
            </a:r>
            <a:r>
              <a:rPr lang="en-US" dirty="0" smtClean="0">
                <a:latin typeface="Times New Roman"/>
                <a:cs typeface="Times New Roman"/>
              </a:rPr>
              <a:t>, O</a:t>
            </a:r>
            <a:r>
              <a:rPr lang="en-US" baseline="-25000" dirty="0" smtClean="0">
                <a:latin typeface="Times New Roman"/>
                <a:cs typeface="Times New Roman"/>
              </a:rPr>
              <a:t>3</a:t>
            </a:r>
            <a:r>
              <a:rPr lang="en-US" dirty="0" smtClean="0">
                <a:latin typeface="Times New Roman"/>
                <a:cs typeface="Times New Roman"/>
              </a:rPr>
              <a:t>, Speciated VOCs, CH</a:t>
            </a:r>
            <a:r>
              <a:rPr lang="en-US" baseline="-25000" dirty="0" smtClean="0">
                <a:latin typeface="Times New Roman"/>
                <a:cs typeface="Times New Roman"/>
              </a:rPr>
              <a:t>4</a:t>
            </a:r>
            <a:r>
              <a:rPr lang="en-US" dirty="0" smtClean="0">
                <a:latin typeface="Times New Roman"/>
                <a:cs typeface="Times New Roman"/>
              </a:rPr>
              <a:t>, CO, NH</a:t>
            </a:r>
            <a:r>
              <a:rPr lang="en-US" baseline="-25000" dirty="0" smtClean="0">
                <a:latin typeface="Times New Roman"/>
                <a:cs typeface="Times New Roman"/>
              </a:rPr>
              <a:t>3</a:t>
            </a:r>
            <a:r>
              <a:rPr lang="en-US" dirty="0" smtClean="0">
                <a:latin typeface="Times New Roman"/>
                <a:cs typeface="Times New Roman"/>
              </a:rPr>
              <a:t>, j(NO</a:t>
            </a:r>
            <a:r>
              <a:rPr lang="en-US" baseline="-25000" dirty="0" smtClean="0">
                <a:latin typeface="Times New Roman"/>
                <a:cs typeface="Times New Roman"/>
              </a:rPr>
              <a:t>2</a:t>
            </a:r>
            <a:r>
              <a:rPr lang="en-US" dirty="0" smtClean="0">
                <a:latin typeface="Times New Roman"/>
                <a:cs typeface="Times New Roman"/>
              </a:rPr>
              <a:t>), albedo, meteorological data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6" t="6995" r="6898" b="7730"/>
          <a:stretch/>
        </p:blipFill>
        <p:spPr>
          <a:xfrm>
            <a:off x="3697522" y="1675065"/>
            <a:ext cx="5210258" cy="239495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72083" y="2260600"/>
            <a:ext cx="2785031" cy="4365127"/>
            <a:chOff x="6424766" y="2477023"/>
            <a:chExt cx="2463497" cy="4122504"/>
          </a:xfrm>
        </p:grpSpPr>
        <p:pic>
          <p:nvPicPr>
            <p:cNvPr id="15" name="Picture 14" descr="IMG_2037 (1)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2" r="23407" b="23704"/>
            <a:stretch/>
          </p:blipFill>
          <p:spPr>
            <a:xfrm>
              <a:off x="6424766" y="2477023"/>
              <a:ext cx="2463497" cy="412250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961" y="2497402"/>
              <a:ext cx="1266354" cy="1688472"/>
            </a:xfrm>
            <a:prstGeom prst="rect">
              <a:avLst/>
            </a:prstGeom>
            <a:ln w="19050" cmpd="sng">
              <a:solidFill>
                <a:schemeClr val="tx1"/>
              </a:solidFill>
            </a:ln>
          </p:spPr>
        </p:pic>
      </p:grpSp>
      <p:cxnSp>
        <p:nvCxnSpPr>
          <p:cNvPr id="24" name="Straight Arrow Connector 23"/>
          <p:cNvCxnSpPr/>
          <p:nvPr/>
        </p:nvCxnSpPr>
        <p:spPr>
          <a:xfrm flipV="1">
            <a:off x="8420100" y="3937000"/>
            <a:ext cx="139701" cy="20066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IMG_2028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t="9897" r="1" b="4262"/>
          <a:stretch/>
        </p:blipFill>
        <p:spPr>
          <a:xfrm>
            <a:off x="2938780" y="4245701"/>
            <a:ext cx="2077720" cy="238002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21920" y="1179247"/>
            <a:ext cx="29351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2014</a:t>
            </a:r>
          </a:p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FRAPPE/DISCOVER-AQ</a:t>
            </a:r>
          </a:p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(</a:t>
            </a:r>
            <a:r>
              <a:rPr lang="en-US" dirty="0" smtClean="0">
                <a:latin typeface="Times New Roman"/>
                <a:cs typeface="Times New Roman"/>
              </a:rPr>
              <a:t>NO</a:t>
            </a:r>
            <a:r>
              <a:rPr lang="en-US" baseline="-25000" dirty="0" smtClean="0">
                <a:latin typeface="Times New Roman"/>
                <a:cs typeface="Times New Roman"/>
              </a:rPr>
              <a:t>y,</a:t>
            </a:r>
            <a:r>
              <a:rPr lang="en-US" dirty="0" smtClean="0">
                <a:latin typeface="Times New Roman"/>
                <a:cs typeface="Times New Roman"/>
              </a:rPr>
              <a:t> no speciated VOCs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2238311" y="5595574"/>
            <a:ext cx="912780" cy="198074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697522" y="1204647"/>
            <a:ext cx="5294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2012</a:t>
            </a:r>
            <a:r>
              <a:rPr lang="en-US" sz="2000" dirty="0" smtClean="0">
                <a:latin typeface="Times New Roman"/>
                <a:cs typeface="Times New Roman"/>
              </a:rPr>
              <a:t> – SONNE (</a:t>
            </a:r>
            <a:r>
              <a:rPr lang="en-US" dirty="0" smtClean="0">
                <a:latin typeface="Times New Roman"/>
                <a:cs typeface="Times New Roman"/>
              </a:rPr>
              <a:t>Speciated VOCs, no NO</a:t>
            </a:r>
            <a:r>
              <a:rPr lang="en-US" baseline="-25000" dirty="0" smtClean="0">
                <a:latin typeface="Times New Roman"/>
                <a:cs typeface="Times New Roman"/>
              </a:rPr>
              <a:t>y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58667" y="2326779"/>
            <a:ext cx="663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300m</a:t>
            </a:r>
            <a:endParaRPr lang="en-US" sz="1600" dirty="0" smtClean="0">
              <a:latin typeface="Times New Roman"/>
              <a:cs typeface="Times New Roman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691120" y="4330894"/>
            <a:ext cx="560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10m</a:t>
            </a:r>
            <a:endParaRPr lang="en-US" sz="1600" dirty="0" smtClean="0">
              <a:latin typeface="Times New Roman"/>
              <a:cs typeface="Times New Roman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7172" y="99236"/>
            <a:ext cx="8884428" cy="568746"/>
            <a:chOff x="107172" y="1176196"/>
            <a:chExt cx="8884428" cy="568746"/>
          </a:xfrm>
        </p:grpSpPr>
        <p:sp>
          <p:nvSpPr>
            <p:cNvPr id="27" name="TextBox 26"/>
            <p:cNvSpPr txBox="1"/>
            <p:nvPr/>
          </p:nvSpPr>
          <p:spPr>
            <a:xfrm>
              <a:off x="121920" y="1177886"/>
              <a:ext cx="8869680" cy="5539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latin typeface="Arial"/>
                <a:cs typeface="Arial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2252651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457226" y="117788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986020" y="1176196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691120" y="1190944"/>
              <a:ext cx="0" cy="55399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07172" y="1270219"/>
              <a:ext cx="2267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Field Measurements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098268" y="1270219"/>
              <a:ext cx="1514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VOC Mass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437686" y="1270219"/>
              <a:ext cx="1641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OH Reactivity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31248" y="1270219"/>
              <a:ext cx="267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O</a:t>
              </a:r>
              <a:r>
                <a:rPr lang="en-US" b="1" baseline="-25000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3</a:t>
              </a:r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 Production Efficiency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691120" y="1270219"/>
              <a:ext cx="130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>
                      <a:lumMod val="75000"/>
                    </a:schemeClr>
                  </a:solidFill>
                  <a:latin typeface="Times New Roman"/>
                  <a:cs typeface="Times New Roman"/>
                </a:rPr>
                <a:t>Box-Model</a:t>
              </a:r>
              <a:endParaRPr lang="en-US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268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9393</TotalTime>
  <Words>2783</Words>
  <Application>Microsoft Macintosh PowerPoint</Application>
  <PresentationFormat>On-screen Show (4:3)</PresentationFormat>
  <Paragraphs>672</Paragraphs>
  <Slides>52</Slides>
  <Notes>48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Calibri</vt:lpstr>
      <vt:lpstr>Calibri Light</vt:lpstr>
      <vt:lpstr>Times</vt:lpstr>
      <vt:lpstr>Times New Roman</vt:lpstr>
      <vt:lpstr>Wingdings</vt:lpstr>
      <vt:lpstr>Arial</vt:lpstr>
      <vt:lpstr>Office Theme</vt:lpstr>
      <vt:lpstr>Equation</vt:lpstr>
      <vt:lpstr>Quantifying the Connection Between Oil and Gas Emissions and Ozone:  Insights from a Multi-Method Approach </vt:lpstr>
      <vt:lpstr>Tropospheric Ozone: Photochemistry</vt:lpstr>
      <vt:lpstr>Tropospheric Ozone: Photochemistry</vt:lpstr>
      <vt:lpstr>Tropospheric Ozone: Photochemistry</vt:lpstr>
      <vt:lpstr>Tropospheric Ozone: Photochemistry</vt:lpstr>
      <vt:lpstr>Tropospheric Ozone: Photochemistry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Regional O3 Enhancements in different NOx/VOC regimes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134</cp:revision>
  <dcterms:created xsi:type="dcterms:W3CDTF">2017-04-23T20:06:31Z</dcterms:created>
  <dcterms:modified xsi:type="dcterms:W3CDTF">2017-05-02T13:41:22Z</dcterms:modified>
</cp:coreProperties>
</file>