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89" r:id="rId2"/>
    <p:sldId id="273" r:id="rId3"/>
    <p:sldId id="274" r:id="rId4"/>
    <p:sldId id="275" r:id="rId5"/>
    <p:sldId id="272" r:id="rId6"/>
    <p:sldId id="285" r:id="rId7"/>
    <p:sldId id="286" r:id="rId8"/>
    <p:sldId id="256" r:id="rId9"/>
    <p:sldId id="271" r:id="rId10"/>
    <p:sldId id="258" r:id="rId11"/>
    <p:sldId id="279" r:id="rId12"/>
    <p:sldId id="287" r:id="rId13"/>
    <p:sldId id="277" r:id="rId14"/>
    <p:sldId id="278" r:id="rId15"/>
    <p:sldId id="266" r:id="rId16"/>
    <p:sldId id="284" r:id="rId17"/>
    <p:sldId id="270" r:id="rId18"/>
    <p:sldId id="269" r:id="rId19"/>
    <p:sldId id="267" r:id="rId20"/>
    <p:sldId id="288" r:id="rId21"/>
    <p:sldId id="281" r:id="rId22"/>
    <p:sldId id="291" r:id="rId23"/>
    <p:sldId id="268" r:id="rId24"/>
    <p:sldId id="282" r:id="rId25"/>
    <p:sldId id="283"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2" d="100"/>
          <a:sy n="72" d="100"/>
        </p:scale>
        <p:origin x="-80" y="-608"/>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70" d="100"/>
          <a:sy n="70" d="100"/>
        </p:scale>
        <p:origin x="-35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FB134E-00BA-C540-BCEC-6D3DCEB71EF4}" type="datetimeFigureOut">
              <a:rPr lang="en-US" smtClean="0"/>
              <a:t>5/3/17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83385A-1FA5-954F-957D-10E09E441639}" type="slidenum">
              <a:rPr lang="en-US" smtClean="0"/>
              <a:t>‹#›</a:t>
            </a:fld>
            <a:endParaRPr lang="en-US"/>
          </a:p>
        </p:txBody>
      </p:sp>
    </p:spTree>
    <p:extLst>
      <p:ext uri="{BB962C8B-B14F-4D97-AF65-F5344CB8AC3E}">
        <p14:creationId xmlns:p14="http://schemas.microsoft.com/office/powerpoint/2010/main" val="37730015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78D324-C635-E741-97FF-EFB4A7239A04}" type="datetimeFigureOut">
              <a:rPr lang="en-US" smtClean="0"/>
              <a:t>5/3/17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0853AE-DF82-464E-AFEB-F3323F695B9C}" type="slidenum">
              <a:rPr lang="en-US" smtClean="0"/>
              <a:t>‹#›</a:t>
            </a:fld>
            <a:endParaRPr lang="en-US"/>
          </a:p>
        </p:txBody>
      </p:sp>
    </p:spTree>
    <p:extLst>
      <p:ext uri="{BB962C8B-B14F-4D97-AF65-F5344CB8AC3E}">
        <p14:creationId xmlns:p14="http://schemas.microsoft.com/office/powerpoint/2010/main" val="36839557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1</a:t>
            </a:fld>
            <a:endParaRPr lang="en-US"/>
          </a:p>
        </p:txBody>
      </p:sp>
    </p:spTree>
    <p:extLst>
      <p:ext uri="{BB962C8B-B14F-4D97-AF65-F5344CB8AC3E}">
        <p14:creationId xmlns:p14="http://schemas.microsoft.com/office/powerpoint/2010/main" val="2360882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Figure 5. Average diurnal cycles of ozone and important nitrogen species involved</a:t>
            </a:r>
            <a:r>
              <a:rPr lang="en-US" baseline="0" dirty="0" smtClean="0"/>
              <a:t> in ozone photochemistry measured at the Boulder Atmospheric Observatory (BAO). Panels a), b), and c) compare average diurnal cycles from smoke-free time periods (black) to average diurnal cycles from the July smoke-impacted period (orange). Panels d) – h) show average diurnal cycles during the August smoke-impacted period (red) to the same average diurnal cycles from smoke-free periods (black). PAN and HNO</a:t>
            </a:r>
            <a:r>
              <a:rPr lang="en-US" baseline="-25000" dirty="0" smtClean="0"/>
              <a:t>3</a:t>
            </a:r>
            <a:r>
              <a:rPr lang="en-US" baseline="0" dirty="0" smtClean="0"/>
              <a:t> measurements were not available during the July smoke-impacted period.   </a:t>
            </a:r>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16</a:t>
            </a:fld>
            <a:endParaRPr lang="en-US"/>
          </a:p>
        </p:txBody>
      </p:sp>
    </p:spTree>
    <p:extLst>
      <p:ext uri="{BB962C8B-B14F-4D97-AF65-F5344CB8AC3E}">
        <p14:creationId xmlns:p14="http://schemas.microsoft.com/office/powerpoint/2010/main" val="3163905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6. Hourly</a:t>
            </a:r>
            <a:r>
              <a:rPr lang="en-US" baseline="0" dirty="0" smtClean="0"/>
              <a:t> O3 data from the Boulder Atmospheric Observatory (BAO) plotted against hourly temperature data show a positive correlation between temperature and O3 abundances for both smoke-free time periods in grey and the August smoke-impacted time period in red. </a:t>
            </a:r>
            <a:r>
              <a:rPr lang="en-US" baseline="0" dirty="0" err="1" smtClean="0"/>
              <a:t>Overplotted</a:t>
            </a:r>
            <a:r>
              <a:rPr lang="en-US" baseline="0" dirty="0" smtClean="0"/>
              <a:t> are </a:t>
            </a:r>
            <a:r>
              <a:rPr lang="en-US" baseline="0" dirty="0" err="1" smtClean="0"/>
              <a:t>barplots</a:t>
            </a:r>
            <a:r>
              <a:rPr lang="en-US" baseline="0" dirty="0" smtClean="0"/>
              <a:t> (5</a:t>
            </a:r>
            <a:r>
              <a:rPr lang="en-US" baseline="30000" dirty="0" smtClean="0"/>
              <a:t>th</a:t>
            </a:r>
            <a:r>
              <a:rPr lang="en-US" baseline="0" dirty="0" smtClean="0"/>
              <a:t>, 25</a:t>
            </a:r>
            <a:r>
              <a:rPr lang="en-US" baseline="30000" dirty="0" smtClean="0"/>
              <a:t>th</a:t>
            </a:r>
            <a:r>
              <a:rPr lang="en-US" baseline="0" dirty="0" smtClean="0"/>
              <a:t>, 50</a:t>
            </a:r>
            <a:r>
              <a:rPr lang="en-US" baseline="30000" dirty="0" smtClean="0"/>
              <a:t>th</a:t>
            </a:r>
            <a:r>
              <a:rPr lang="en-US" baseline="0" dirty="0" smtClean="0"/>
              <a:t>, 75</a:t>
            </a:r>
            <a:r>
              <a:rPr lang="en-US" baseline="30000" dirty="0" smtClean="0"/>
              <a:t>th</a:t>
            </a:r>
            <a:r>
              <a:rPr lang="en-US" baseline="0" dirty="0" smtClean="0"/>
              <a:t>, and 95</a:t>
            </a:r>
            <a:r>
              <a:rPr lang="en-US" baseline="30000" dirty="0" smtClean="0"/>
              <a:t>th</a:t>
            </a:r>
            <a:r>
              <a:rPr lang="en-US" baseline="0" dirty="0" smtClean="0"/>
              <a:t> percentiles) for each 5 degree Celsius bin, showing a clear increase in O3 abundances for any given temperature. On the left n</a:t>
            </a:r>
            <a:r>
              <a:rPr lang="en-US" dirty="0" smtClean="0"/>
              <a:t>ormalized histograms of the hourly O3 data are plotted, </a:t>
            </a:r>
            <a:r>
              <a:rPr lang="en-US" baseline="0" dirty="0" smtClean="0"/>
              <a:t>with all smoke-free measurements in black, and all hourly measurements made during the August smoke-impacted period in red. The distribution of ozone concentrations shifts towards higher mixing ratios during the smoke-impacted August period. The mean of this distribution is significantly greater than the mean of the smoke-free distribution at a 99% confidence level according to a two-sample Student’s t-test.  </a:t>
            </a:r>
            <a:endParaRPr lang="en-US" dirty="0" smtClean="0"/>
          </a:p>
          <a:p>
            <a:endParaRPr lang="en-US" dirty="0" smtClean="0"/>
          </a:p>
          <a:p>
            <a:r>
              <a:rPr lang="en-US" dirty="0" smtClean="0"/>
              <a:t>Bottom plot is a kernel density plot</a:t>
            </a:r>
          </a:p>
          <a:p>
            <a:endParaRPr lang="en-US" dirty="0" smtClean="0"/>
          </a:p>
          <a:p>
            <a:r>
              <a:rPr lang="en-US" dirty="0" smtClean="0"/>
              <a:t>Using two-sample</a:t>
            </a:r>
            <a:r>
              <a:rPr lang="en-US" baseline="0" dirty="0" smtClean="0"/>
              <a:t> Student’s t-test I found that ozone is significantly increased during the August smoke period at the 95% confidence level. The result holds if you pick 99% as well. I used function </a:t>
            </a:r>
            <a:r>
              <a:rPr lang="en-US" baseline="0" dirty="0" err="1" smtClean="0"/>
              <a:t>is.sig.simple</a:t>
            </a:r>
            <a:r>
              <a:rPr lang="en-US" baseline="0" dirty="0" smtClean="0"/>
              <a:t>() that I wrote in R </a:t>
            </a:r>
            <a:endParaRPr lang="en-US" dirty="0" smtClean="0"/>
          </a:p>
          <a:p>
            <a:endParaRPr lang="en-US" dirty="0"/>
          </a:p>
          <a:p>
            <a:r>
              <a:rPr lang="en-US" dirty="0"/>
              <a:t>----- Meeting Notes (6/23/16 16:01) -----</a:t>
            </a:r>
          </a:p>
          <a:p>
            <a:r>
              <a:rPr lang="en-US" dirty="0" err="1"/>
              <a:t>anova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17</a:t>
            </a:fld>
            <a:endParaRPr lang="en-US"/>
          </a:p>
        </p:txBody>
      </p:sp>
    </p:spTree>
    <p:extLst>
      <p:ext uri="{BB962C8B-B14F-4D97-AF65-F5344CB8AC3E}">
        <p14:creationId xmlns:p14="http://schemas.microsoft.com/office/powerpoint/2010/main" val="2193869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8. Maximum daily 8 hour average (MDA8) of ozone concentrations at the</a:t>
            </a:r>
            <a:r>
              <a:rPr lang="en-US" baseline="0" dirty="0" smtClean="0"/>
              <a:t> Boulder Atmospheric Observatory (BAO) plotted in black with maximum daily temperature at BAO in blue. Boxes denote days that exceed 70 and 75 </a:t>
            </a:r>
            <a:r>
              <a:rPr lang="en-US" baseline="0" dirty="0" err="1" smtClean="0"/>
              <a:t>ppbv</a:t>
            </a:r>
            <a:r>
              <a:rPr lang="en-US" baseline="0" dirty="0" smtClean="0"/>
              <a:t>, potentially in </a:t>
            </a:r>
            <a:r>
              <a:rPr lang="en-US" baseline="0" dirty="0" err="1" smtClean="0"/>
              <a:t>exceedance</a:t>
            </a:r>
            <a:r>
              <a:rPr lang="en-US" baseline="0" dirty="0" smtClean="0"/>
              <a:t> of the EPA NAAQs new and old standards for ozone. </a:t>
            </a:r>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18</a:t>
            </a:fld>
            <a:endParaRPr lang="en-US"/>
          </a:p>
        </p:txBody>
      </p:sp>
    </p:spTree>
    <p:extLst>
      <p:ext uri="{BB962C8B-B14F-4D97-AF65-F5344CB8AC3E}">
        <p14:creationId xmlns:p14="http://schemas.microsoft.com/office/powerpoint/2010/main" val="1403882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7. Hourly O3 vs. temperature scatterplots for a) the</a:t>
            </a:r>
            <a:r>
              <a:rPr lang="en-US" baseline="0" dirty="0" smtClean="0"/>
              <a:t> Boulder Atmospheric Observatory, b) the Rocky Mountain National Park long-term monitoring site, and c) the Arapahoe National Wildlife Refuge long-term monitoring site near Walden, CO. Plotted here are hourly afternoon data (12pm – 5pm MDT), with boxplots </a:t>
            </a:r>
            <a:r>
              <a:rPr lang="en-US" baseline="0" dirty="0" err="1" smtClean="0"/>
              <a:t>overplotted</a:t>
            </a:r>
            <a:r>
              <a:rPr lang="en-US" baseline="0" dirty="0" smtClean="0"/>
              <a:t> showing standard percentiles of 5 degree Celsius binned O3 data the same as was shown in Figure 7. We see similar increases in O3 mixing ratios at a given temperature across all three sites, along with the differences in average abundances due to location ( a) – c) follow roughly an urban to rural gradient).</a:t>
            </a:r>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19</a:t>
            </a:fld>
            <a:endParaRPr lang="en-US"/>
          </a:p>
        </p:txBody>
      </p:sp>
    </p:spTree>
    <p:extLst>
      <p:ext uri="{BB962C8B-B14F-4D97-AF65-F5344CB8AC3E}">
        <p14:creationId xmlns:p14="http://schemas.microsoft.com/office/powerpoint/2010/main" val="2284039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7. Hourly O3 vs. temperature scatterplots for a) the</a:t>
            </a:r>
            <a:r>
              <a:rPr lang="en-US" baseline="0" dirty="0" smtClean="0"/>
              <a:t> Boulder Atmospheric Observatory, b) the Rocky Mountain National Park long-term monitoring site, and c) the Arapahoe National Wildlife Refuge long-term monitoring site near Walden, CO. Plotted here are hourly afternoon data (12pm – 5pm MDT), with boxplots </a:t>
            </a:r>
            <a:r>
              <a:rPr lang="en-US" baseline="0" dirty="0" err="1" smtClean="0"/>
              <a:t>overplotted</a:t>
            </a:r>
            <a:r>
              <a:rPr lang="en-US" baseline="0" dirty="0" smtClean="0"/>
              <a:t> showing standard percentiles of 5 degree Celsius binned O3 data the same as was shown in Figure 7. We see similar increases in O3 mixing ratios at a given temperature across all three sites, along with the differences in average abundances due to location ( a) – c) follow roughly an urban to rural gradient).</a:t>
            </a:r>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20</a:t>
            </a:fld>
            <a:endParaRPr lang="en-US"/>
          </a:p>
        </p:txBody>
      </p:sp>
    </p:spTree>
    <p:extLst>
      <p:ext uri="{BB962C8B-B14F-4D97-AF65-F5344CB8AC3E}">
        <p14:creationId xmlns:p14="http://schemas.microsoft.com/office/powerpoint/2010/main" val="2284039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22</a:t>
            </a:fld>
            <a:endParaRPr lang="en-US"/>
          </a:p>
        </p:txBody>
      </p:sp>
    </p:spTree>
    <p:extLst>
      <p:ext uri="{BB962C8B-B14F-4D97-AF65-F5344CB8AC3E}">
        <p14:creationId xmlns:p14="http://schemas.microsoft.com/office/powerpoint/2010/main" val="2360882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4. 95</a:t>
            </a:r>
            <a:r>
              <a:rPr lang="en-US" baseline="30000" dirty="0" smtClean="0"/>
              <a:t>th</a:t>
            </a:r>
            <a:r>
              <a:rPr lang="en-US" baseline="0" dirty="0" smtClean="0"/>
              <a:t> percentiles plotted of a) Benzene and b) NO2 as a function of wind direction for all data during smoke-free periods (black) and for data from the August smoke period (red). Both plots show that changes in abundances are not due to differences in wind direction, but are instead related to the presence of smoke. </a:t>
            </a:r>
            <a:endParaRPr lang="en-US" dirty="0" smtClean="0"/>
          </a:p>
          <a:p>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23</a:t>
            </a:fld>
            <a:endParaRPr lang="en-US"/>
          </a:p>
        </p:txBody>
      </p:sp>
    </p:spTree>
    <p:extLst>
      <p:ext uri="{BB962C8B-B14F-4D97-AF65-F5344CB8AC3E}">
        <p14:creationId xmlns:p14="http://schemas.microsoft.com/office/powerpoint/2010/main" val="362213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 Top</a:t>
            </a:r>
            <a:r>
              <a:rPr lang="en-US" baseline="0" dirty="0" smtClean="0"/>
              <a:t> panel:</a:t>
            </a:r>
            <a:r>
              <a:rPr lang="en-US" dirty="0" smtClean="0"/>
              <a:t> </a:t>
            </a:r>
            <a:r>
              <a:rPr lang="en-US" dirty="0" err="1" smtClean="0"/>
              <a:t>Timeseries</a:t>
            </a:r>
            <a:r>
              <a:rPr lang="en-US" dirty="0" smtClean="0"/>
              <a:t> of hourly PM</a:t>
            </a:r>
            <a:r>
              <a:rPr lang="en-US" baseline="-25000" dirty="0" smtClean="0"/>
              <a:t>2.5</a:t>
            </a:r>
            <a:r>
              <a:rPr lang="en-US" baseline="0" dirty="0" smtClean="0"/>
              <a:t> concentrations for the CDPHE CAMP air quality monitoring site located in downtown Denver (39.75’, -104.98’). Bottom panel: </a:t>
            </a:r>
            <a:r>
              <a:rPr lang="en-US" baseline="0" dirty="0" err="1" smtClean="0"/>
              <a:t>Timeseries</a:t>
            </a:r>
            <a:r>
              <a:rPr lang="en-US" baseline="0" dirty="0" smtClean="0"/>
              <a:t> of hourly CO  mixing ratios at the Boulder Atmospheric Observatory (BAO: 40.05’, -105.00’). Red shading denotes periods during which smoke is present at BAO. </a:t>
            </a:r>
          </a:p>
          <a:p>
            <a:endParaRPr lang="en-US" baseline="0" dirty="0" smtClean="0"/>
          </a:p>
          <a:p>
            <a:r>
              <a:rPr lang="en-US" dirty="0" smtClean="0"/>
              <a:t>http://</a:t>
            </a:r>
            <a:r>
              <a:rPr lang="en-US" dirty="0" err="1" smtClean="0"/>
              <a:t>www.colorado.gov</a:t>
            </a:r>
            <a:r>
              <a:rPr lang="en-US" dirty="0" smtClean="0"/>
              <a:t>/</a:t>
            </a:r>
            <a:r>
              <a:rPr lang="en-US" dirty="0" err="1" smtClean="0"/>
              <a:t>airquality</a:t>
            </a:r>
            <a:r>
              <a:rPr lang="en-US" dirty="0" smtClean="0"/>
              <a:t>/</a:t>
            </a:r>
            <a:r>
              <a:rPr lang="en-US" dirty="0" err="1" smtClean="0"/>
              <a:t>site_description.aspx</a:t>
            </a:r>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8</a:t>
            </a:fld>
            <a:endParaRPr lang="en-US"/>
          </a:p>
        </p:txBody>
      </p:sp>
    </p:spTree>
    <p:extLst>
      <p:ext uri="{BB962C8B-B14F-4D97-AF65-F5344CB8AC3E}">
        <p14:creationId xmlns:p14="http://schemas.microsoft.com/office/powerpoint/2010/main" val="2862553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a:t>
            </a:r>
            <a:r>
              <a:rPr lang="en-US" baseline="0" dirty="0" smtClean="0"/>
              <a:t> 2. Representative days during each smoke period observed at the Boulder Atmospheric Observatory (BAO: blue square). NOAA Hazard Mapping System smoke polygons are plotted in grey with MODIS fire locations from the previous day plotted as red triangles. The thin black lines show HYSPLIT back trajectories from the BAO site released at 1000m above ground level for each hour of the day plotted. </a:t>
            </a:r>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9</a:t>
            </a:fld>
            <a:endParaRPr lang="en-US"/>
          </a:p>
        </p:txBody>
      </p:sp>
    </p:spTree>
    <p:extLst>
      <p:ext uri="{BB962C8B-B14F-4D97-AF65-F5344CB8AC3E}">
        <p14:creationId xmlns:p14="http://schemas.microsoft.com/office/powerpoint/2010/main" val="4100539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Figure 3. Significant</a:t>
            </a:r>
            <a:r>
              <a:rPr lang="en-US" baseline="0" dirty="0" smtClean="0"/>
              <a:t> changes (two sided Student’s t-test, 90% confidence interval) in hourly averaged mixing ratios of a subset of species measured at the Boulder Atmospheric Observatory (BAO) between smoke-free periods and the August 15 – 30 smoke period. Significant increases during smoke are shown in red, significant decreases are in blue, and missing data is plotted in grey. </a:t>
            </a:r>
            <a:endParaRPr lang="en-US" dirty="0" smtClean="0"/>
          </a:p>
          <a:p>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10</a:t>
            </a:fld>
            <a:endParaRPr lang="en-US"/>
          </a:p>
        </p:txBody>
      </p:sp>
    </p:spTree>
    <p:extLst>
      <p:ext uri="{BB962C8B-B14F-4D97-AF65-F5344CB8AC3E}">
        <p14:creationId xmlns:p14="http://schemas.microsoft.com/office/powerpoint/2010/main" val="713543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Figure 3. Significant</a:t>
            </a:r>
            <a:r>
              <a:rPr lang="en-US" baseline="0" dirty="0" smtClean="0"/>
              <a:t> changes (two sided Student’s t-test, 90% confidence interval) in hourly averaged mixing ratios of a subset of species measured at the Boulder Atmospheric Observatory (BAO) between smoke-free periods and the August 15 – 30 smoke period. Significant increases during smoke are shown in red, significant decreases are in blue, and missing data is plotted in grey. </a:t>
            </a:r>
            <a:endParaRPr lang="en-US" dirty="0" smtClean="0"/>
          </a:p>
          <a:p>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11</a:t>
            </a:fld>
            <a:endParaRPr lang="en-US"/>
          </a:p>
        </p:txBody>
      </p:sp>
    </p:spTree>
    <p:extLst>
      <p:ext uri="{BB962C8B-B14F-4D97-AF65-F5344CB8AC3E}">
        <p14:creationId xmlns:p14="http://schemas.microsoft.com/office/powerpoint/2010/main" val="713543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Figure 3. Significant</a:t>
            </a:r>
            <a:r>
              <a:rPr lang="en-US" baseline="0" dirty="0" smtClean="0"/>
              <a:t> changes (two sided Student’s t-test, 90% confidence interval) in hourly averaged mixing ratios of a subset of species measured at the Boulder Atmospheric Observatory (BAO) between smoke-free periods and the August 15 – 30 smoke period. Significant increases during smoke are shown in red, significant decreases are in blue, and missing data is plotted in grey. </a:t>
            </a:r>
            <a:endParaRPr lang="en-US" dirty="0" smtClean="0"/>
          </a:p>
          <a:p>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12</a:t>
            </a:fld>
            <a:endParaRPr lang="en-US"/>
          </a:p>
        </p:txBody>
      </p:sp>
    </p:spTree>
    <p:extLst>
      <p:ext uri="{BB962C8B-B14F-4D97-AF65-F5344CB8AC3E}">
        <p14:creationId xmlns:p14="http://schemas.microsoft.com/office/powerpoint/2010/main" val="713543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Figure 3. Significant</a:t>
            </a:r>
            <a:r>
              <a:rPr lang="en-US" baseline="0" dirty="0" smtClean="0"/>
              <a:t> changes (two sided Student’s t-test, 90% confidence interval) in hourly averaged mixing ratios of a subset of species measured at the Boulder Atmospheric Observatory (BAO) between smoke-free periods and the August 15 – 30 smoke period. Significant increases during smoke are shown in red, significant decreases are in blue, and missing data is plotted in grey. </a:t>
            </a:r>
            <a:endParaRPr lang="en-US" dirty="0" smtClean="0"/>
          </a:p>
          <a:p>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13</a:t>
            </a:fld>
            <a:endParaRPr lang="en-US"/>
          </a:p>
        </p:txBody>
      </p:sp>
    </p:spTree>
    <p:extLst>
      <p:ext uri="{BB962C8B-B14F-4D97-AF65-F5344CB8AC3E}">
        <p14:creationId xmlns:p14="http://schemas.microsoft.com/office/powerpoint/2010/main" val="713543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Figure 3. Significant</a:t>
            </a:r>
            <a:r>
              <a:rPr lang="en-US" baseline="0" dirty="0" smtClean="0"/>
              <a:t> changes (two sided Student’s t-test, 90% confidence interval) in hourly averaged mixing ratios of a subset of species measured at the Boulder Atmospheric Observatory (BAO) between smoke-free periods and the August 15 – 30 smoke period. Significant increases during smoke are shown in red, significant decreases are in blue, and missing data is plotted in grey. </a:t>
            </a:r>
            <a:endParaRPr lang="en-US" dirty="0" smtClean="0"/>
          </a:p>
          <a:p>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14</a:t>
            </a:fld>
            <a:endParaRPr lang="en-US"/>
          </a:p>
        </p:txBody>
      </p:sp>
    </p:spTree>
    <p:extLst>
      <p:ext uri="{BB962C8B-B14F-4D97-AF65-F5344CB8AC3E}">
        <p14:creationId xmlns:p14="http://schemas.microsoft.com/office/powerpoint/2010/main" val="713543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Figure 5. Average diurnal cycles of ozone and important nitrogen species involved</a:t>
            </a:r>
            <a:r>
              <a:rPr lang="en-US" baseline="0" dirty="0" smtClean="0"/>
              <a:t> in ozone photochemistry measured at the Boulder Atmospheric Observatory (BAO). Panels a), b), and c) compare average diurnal cycles from smoke-free time periods (black) to average diurnal cycles from the July smoke-impacted period (orange). Panels d) – h) show average diurnal cycles during the August smoke-impacted period (red) to the same average diurnal cycles from smoke-free periods (black). PAN and HNO</a:t>
            </a:r>
            <a:r>
              <a:rPr lang="en-US" baseline="-25000" dirty="0" smtClean="0"/>
              <a:t>3</a:t>
            </a:r>
            <a:r>
              <a:rPr lang="en-US" baseline="0" dirty="0" smtClean="0"/>
              <a:t> measurements were not available during the July smoke-impacted period.   </a:t>
            </a:r>
            <a:endParaRPr lang="en-US" dirty="0"/>
          </a:p>
        </p:txBody>
      </p:sp>
      <p:sp>
        <p:nvSpPr>
          <p:cNvPr id="4" name="Slide Number Placeholder 3"/>
          <p:cNvSpPr>
            <a:spLocks noGrp="1"/>
          </p:cNvSpPr>
          <p:nvPr>
            <p:ph type="sldNum" sz="quarter" idx="10"/>
          </p:nvPr>
        </p:nvSpPr>
        <p:spPr/>
        <p:txBody>
          <a:bodyPr/>
          <a:lstStyle/>
          <a:p>
            <a:fld id="{0F0853AE-DF82-464E-AFEB-F3323F695B9C}" type="slidenum">
              <a:rPr lang="en-US" smtClean="0"/>
              <a:t>15</a:t>
            </a:fld>
            <a:endParaRPr lang="en-US"/>
          </a:p>
        </p:txBody>
      </p:sp>
    </p:spTree>
    <p:extLst>
      <p:ext uri="{BB962C8B-B14F-4D97-AF65-F5344CB8AC3E}">
        <p14:creationId xmlns:p14="http://schemas.microsoft.com/office/powerpoint/2010/main" val="3163905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2D7DE2-2972-F745-8514-D576F51A79D6}" type="datetime1">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9F7C0-AD7F-0B44-90ED-75C85A09C0B7}" type="slidenum">
              <a:rPr lang="en-US" smtClean="0"/>
              <a:t>‹#›</a:t>
            </a:fld>
            <a:endParaRPr lang="en-US"/>
          </a:p>
        </p:txBody>
      </p:sp>
    </p:spTree>
    <p:extLst>
      <p:ext uri="{BB962C8B-B14F-4D97-AF65-F5344CB8AC3E}">
        <p14:creationId xmlns:p14="http://schemas.microsoft.com/office/powerpoint/2010/main" val="1098570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4ECD7-A8DE-D847-9D71-549A808610C3}" type="datetime1">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9F7C0-AD7F-0B44-90ED-75C85A09C0B7}" type="slidenum">
              <a:rPr lang="en-US" smtClean="0"/>
              <a:t>‹#›</a:t>
            </a:fld>
            <a:endParaRPr lang="en-US"/>
          </a:p>
        </p:txBody>
      </p:sp>
    </p:spTree>
    <p:extLst>
      <p:ext uri="{BB962C8B-B14F-4D97-AF65-F5344CB8AC3E}">
        <p14:creationId xmlns:p14="http://schemas.microsoft.com/office/powerpoint/2010/main" val="92276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BED0E-99DB-6641-8160-DB60473280F1}" type="datetime1">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9F7C0-AD7F-0B44-90ED-75C85A09C0B7}" type="slidenum">
              <a:rPr lang="en-US" smtClean="0"/>
              <a:t>‹#›</a:t>
            </a:fld>
            <a:endParaRPr lang="en-US"/>
          </a:p>
        </p:txBody>
      </p:sp>
    </p:spTree>
    <p:extLst>
      <p:ext uri="{BB962C8B-B14F-4D97-AF65-F5344CB8AC3E}">
        <p14:creationId xmlns:p14="http://schemas.microsoft.com/office/powerpoint/2010/main" val="2136981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A4862D-D018-234D-961F-F419BAD8CB40}" type="datetime1">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9F7C0-AD7F-0B44-90ED-75C85A09C0B7}" type="slidenum">
              <a:rPr lang="en-US" smtClean="0"/>
              <a:t>‹#›</a:t>
            </a:fld>
            <a:endParaRPr lang="en-US"/>
          </a:p>
        </p:txBody>
      </p:sp>
    </p:spTree>
    <p:extLst>
      <p:ext uri="{BB962C8B-B14F-4D97-AF65-F5344CB8AC3E}">
        <p14:creationId xmlns:p14="http://schemas.microsoft.com/office/powerpoint/2010/main" val="572730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0345DC-72C4-DF4A-A62D-EF2A5F087F2D}" type="datetime1">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E9F7C0-AD7F-0B44-90ED-75C85A09C0B7}" type="slidenum">
              <a:rPr lang="en-US" smtClean="0"/>
              <a:t>‹#›</a:t>
            </a:fld>
            <a:endParaRPr lang="en-US"/>
          </a:p>
        </p:txBody>
      </p:sp>
    </p:spTree>
    <p:extLst>
      <p:ext uri="{BB962C8B-B14F-4D97-AF65-F5344CB8AC3E}">
        <p14:creationId xmlns:p14="http://schemas.microsoft.com/office/powerpoint/2010/main" val="3286811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3F38FD-A926-8048-9BE9-63225ECFF9A4}" type="datetime1">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E9F7C0-AD7F-0B44-90ED-75C85A09C0B7}" type="slidenum">
              <a:rPr lang="en-US" smtClean="0"/>
              <a:t>‹#›</a:t>
            </a:fld>
            <a:endParaRPr lang="en-US"/>
          </a:p>
        </p:txBody>
      </p:sp>
    </p:spTree>
    <p:extLst>
      <p:ext uri="{BB962C8B-B14F-4D97-AF65-F5344CB8AC3E}">
        <p14:creationId xmlns:p14="http://schemas.microsoft.com/office/powerpoint/2010/main" val="2544980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C7546F-B371-3248-8D3D-6F64C0D58744}" type="datetime1">
              <a:rPr lang="en-US" smtClean="0"/>
              <a:t>5/3/17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E9F7C0-AD7F-0B44-90ED-75C85A09C0B7}" type="slidenum">
              <a:rPr lang="en-US" smtClean="0"/>
              <a:t>‹#›</a:t>
            </a:fld>
            <a:endParaRPr lang="en-US"/>
          </a:p>
        </p:txBody>
      </p:sp>
    </p:spTree>
    <p:extLst>
      <p:ext uri="{BB962C8B-B14F-4D97-AF65-F5344CB8AC3E}">
        <p14:creationId xmlns:p14="http://schemas.microsoft.com/office/powerpoint/2010/main" val="1789487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00D0E-2CBF-D644-A3E5-6F1450D1ADE2}" type="datetime1">
              <a:rPr lang="en-US" smtClean="0"/>
              <a:t>5/3/17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E9F7C0-AD7F-0B44-90ED-75C85A09C0B7}" type="slidenum">
              <a:rPr lang="en-US" smtClean="0"/>
              <a:t>‹#›</a:t>
            </a:fld>
            <a:endParaRPr lang="en-US"/>
          </a:p>
        </p:txBody>
      </p:sp>
    </p:spTree>
    <p:extLst>
      <p:ext uri="{BB962C8B-B14F-4D97-AF65-F5344CB8AC3E}">
        <p14:creationId xmlns:p14="http://schemas.microsoft.com/office/powerpoint/2010/main" val="3511894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FCBC8-CED5-4F40-89BE-3228A53B83D5}" type="datetime1">
              <a:rPr lang="en-US" smtClean="0"/>
              <a:t>5/3/17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E9F7C0-AD7F-0B44-90ED-75C85A09C0B7}" type="slidenum">
              <a:rPr lang="en-US" smtClean="0"/>
              <a:t>‹#›</a:t>
            </a:fld>
            <a:endParaRPr lang="en-US"/>
          </a:p>
        </p:txBody>
      </p:sp>
    </p:spTree>
    <p:extLst>
      <p:ext uri="{BB962C8B-B14F-4D97-AF65-F5344CB8AC3E}">
        <p14:creationId xmlns:p14="http://schemas.microsoft.com/office/powerpoint/2010/main" val="3995200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44A913-F741-D244-83D1-24A2FF342C5B}" type="datetime1">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E9F7C0-AD7F-0B44-90ED-75C85A09C0B7}" type="slidenum">
              <a:rPr lang="en-US" smtClean="0"/>
              <a:t>‹#›</a:t>
            </a:fld>
            <a:endParaRPr lang="en-US"/>
          </a:p>
        </p:txBody>
      </p:sp>
    </p:spTree>
    <p:extLst>
      <p:ext uri="{BB962C8B-B14F-4D97-AF65-F5344CB8AC3E}">
        <p14:creationId xmlns:p14="http://schemas.microsoft.com/office/powerpoint/2010/main" val="721950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D6750-2E7E-804E-8712-D1A7F99BC588}" type="datetime1">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E9F7C0-AD7F-0B44-90ED-75C85A09C0B7}" type="slidenum">
              <a:rPr lang="en-US" smtClean="0"/>
              <a:t>‹#›</a:t>
            </a:fld>
            <a:endParaRPr lang="en-US"/>
          </a:p>
        </p:txBody>
      </p:sp>
    </p:spTree>
    <p:extLst>
      <p:ext uri="{BB962C8B-B14F-4D97-AF65-F5344CB8AC3E}">
        <p14:creationId xmlns:p14="http://schemas.microsoft.com/office/powerpoint/2010/main" val="3408544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D33C4EB-2C2F-7848-9C8C-179214FA7522}" type="datetime1">
              <a:rPr lang="en-US" smtClean="0"/>
              <a:t>5/3/17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1E9F7C0-AD7F-0B44-90ED-75C85A09C0B7}" type="slidenum">
              <a:rPr lang="en-US" smtClean="0"/>
              <a:t>‹#›</a:t>
            </a:fld>
            <a:endParaRPr lang="en-US"/>
          </a:p>
        </p:txBody>
      </p:sp>
    </p:spTree>
    <p:extLst>
      <p:ext uri="{BB962C8B-B14F-4D97-AF65-F5344CB8AC3E}">
        <p14:creationId xmlns:p14="http://schemas.microsoft.com/office/powerpoint/2010/main" val="1390264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50707__denver_smoke.jpg"/>
          <p:cNvPicPr>
            <a:picLocks noChangeAspect="1"/>
          </p:cNvPicPr>
          <p:nvPr/>
        </p:nvPicPr>
        <p:blipFill rotWithShape="1">
          <a:blip r:embed="rId3">
            <a:alphaModFix amt="67000"/>
            <a:extLst>
              <a:ext uri="{28A0092B-C50C-407E-A947-70E740481C1C}">
                <a14:useLocalDpi xmlns:a14="http://schemas.microsoft.com/office/drawing/2010/main" val="0"/>
              </a:ext>
            </a:extLst>
          </a:blip>
          <a:srcRect l="8675" r="4692"/>
          <a:stretch/>
        </p:blipFill>
        <p:spPr>
          <a:xfrm>
            <a:off x="0" y="313765"/>
            <a:ext cx="9152923" cy="4572585"/>
          </a:xfrm>
          <a:prstGeom prst="rect">
            <a:avLst/>
          </a:prstGeom>
        </p:spPr>
      </p:pic>
      <p:sp>
        <p:nvSpPr>
          <p:cNvPr id="2" name="Title 1"/>
          <p:cNvSpPr>
            <a:spLocks noGrp="1"/>
          </p:cNvSpPr>
          <p:nvPr>
            <p:ph type="ctrTitle"/>
          </p:nvPr>
        </p:nvSpPr>
        <p:spPr>
          <a:xfrm>
            <a:off x="417285" y="486986"/>
            <a:ext cx="9361714" cy="1102519"/>
          </a:xfrm>
        </p:spPr>
        <p:txBody>
          <a:bodyPr>
            <a:noAutofit/>
          </a:bodyPr>
          <a:lstStyle/>
          <a:p>
            <a:pPr algn="l"/>
            <a:r>
              <a:rPr lang="en-US" sz="3000" dirty="0">
                <a:latin typeface="Avenir Book"/>
                <a:cs typeface="Avenir Book"/>
              </a:rPr>
              <a:t>W</a:t>
            </a:r>
            <a:r>
              <a:rPr lang="en-US" sz="3000" dirty="0" smtClean="0">
                <a:latin typeface="Avenir Book"/>
                <a:cs typeface="Avenir Book"/>
              </a:rPr>
              <a:t>ildfire smoke, atmospheric composition,</a:t>
            </a:r>
            <a:br>
              <a:rPr lang="en-US" sz="3000" dirty="0" smtClean="0">
                <a:latin typeface="Avenir Book"/>
                <a:cs typeface="Avenir Book"/>
              </a:rPr>
            </a:br>
            <a:r>
              <a:rPr lang="en-US" sz="3000" dirty="0" smtClean="0">
                <a:latin typeface="Avenir Book"/>
                <a:cs typeface="Avenir Book"/>
              </a:rPr>
              <a:t>and ozone in the</a:t>
            </a:r>
            <a:r>
              <a:rPr lang="en-US" sz="3000" dirty="0">
                <a:latin typeface="Avenir Book"/>
                <a:cs typeface="Avenir Book"/>
              </a:rPr>
              <a:t> </a:t>
            </a:r>
            <a:r>
              <a:rPr lang="en-US" sz="3000" dirty="0" smtClean="0">
                <a:latin typeface="Avenir Book"/>
                <a:cs typeface="Avenir Book"/>
              </a:rPr>
              <a:t>Colorado Front Range </a:t>
            </a:r>
            <a:br>
              <a:rPr lang="en-US" sz="3000" dirty="0" smtClean="0">
                <a:latin typeface="Avenir Book"/>
                <a:cs typeface="Avenir Book"/>
              </a:rPr>
            </a:br>
            <a:r>
              <a:rPr lang="en-US" sz="3000" dirty="0" smtClean="0">
                <a:latin typeface="Avenir Book"/>
                <a:cs typeface="Avenir Book"/>
              </a:rPr>
              <a:t>during summer 2015</a:t>
            </a:r>
            <a:endParaRPr lang="en-US" sz="3000" dirty="0">
              <a:latin typeface="Avenir Book"/>
              <a:cs typeface="Avenir Book"/>
            </a:endParaRPr>
          </a:p>
        </p:txBody>
      </p:sp>
      <p:sp>
        <p:nvSpPr>
          <p:cNvPr id="7" name="TextBox 6"/>
          <p:cNvSpPr txBox="1"/>
          <p:nvPr/>
        </p:nvSpPr>
        <p:spPr>
          <a:xfrm>
            <a:off x="6889361" y="4886350"/>
            <a:ext cx="2229447" cy="276999"/>
          </a:xfrm>
          <a:prstGeom prst="rect">
            <a:avLst/>
          </a:prstGeom>
          <a:noFill/>
        </p:spPr>
        <p:txBody>
          <a:bodyPr wrap="none" rtlCol="0">
            <a:spAutoFit/>
          </a:bodyPr>
          <a:lstStyle/>
          <a:p>
            <a:r>
              <a:rPr lang="en-US" sz="1200" dirty="0" smtClean="0"/>
              <a:t>The Denver Post, Aug. 20</a:t>
            </a:r>
            <a:r>
              <a:rPr lang="en-US" sz="1200" baseline="30000" dirty="0" smtClean="0"/>
              <a:t>th</a:t>
            </a:r>
            <a:r>
              <a:rPr lang="en-US" sz="1200" dirty="0" smtClean="0"/>
              <a:t>, 2015</a:t>
            </a:r>
            <a:endParaRPr lang="en-US" sz="1200" dirty="0"/>
          </a:p>
        </p:txBody>
      </p:sp>
      <p:sp>
        <p:nvSpPr>
          <p:cNvPr id="9" name="TextBox 8"/>
          <p:cNvSpPr txBox="1"/>
          <p:nvPr/>
        </p:nvSpPr>
        <p:spPr>
          <a:xfrm>
            <a:off x="3075614" y="4175008"/>
            <a:ext cx="3343342" cy="461665"/>
          </a:xfrm>
          <a:prstGeom prst="rect">
            <a:avLst/>
          </a:prstGeom>
          <a:noFill/>
        </p:spPr>
        <p:txBody>
          <a:bodyPr wrap="none" rtlCol="0">
            <a:spAutoFit/>
          </a:bodyPr>
          <a:lstStyle/>
          <a:p>
            <a:pPr algn="ctr"/>
            <a:r>
              <a:rPr lang="en-US" sz="2400" dirty="0" smtClean="0">
                <a:latin typeface="Avenir Book"/>
                <a:cs typeface="Avenir Book"/>
              </a:rPr>
              <a:t>FRAPP</a:t>
            </a:r>
            <a:r>
              <a:rPr lang="en-US" sz="2400" dirty="0">
                <a:latin typeface="Avenir Book"/>
                <a:cs typeface="Avenir Book"/>
              </a:rPr>
              <a:t>E</a:t>
            </a:r>
            <a:r>
              <a:rPr lang="en-US" sz="2400" dirty="0" smtClean="0">
                <a:latin typeface="Avenir Book"/>
                <a:cs typeface="Avenir Book"/>
              </a:rPr>
              <a:t> Team Meeting</a:t>
            </a:r>
            <a:endParaRPr lang="en-US" sz="2400" dirty="0">
              <a:latin typeface="Avenir Book"/>
              <a:cs typeface="Avenir Book"/>
            </a:endParaRPr>
          </a:p>
        </p:txBody>
      </p:sp>
      <p:sp>
        <p:nvSpPr>
          <p:cNvPr id="10" name="Rectangle 9"/>
          <p:cNvSpPr/>
          <p:nvPr/>
        </p:nvSpPr>
        <p:spPr>
          <a:xfrm>
            <a:off x="87514" y="4886350"/>
            <a:ext cx="5207164" cy="276999"/>
          </a:xfrm>
          <a:prstGeom prst="rect">
            <a:avLst/>
          </a:prstGeom>
        </p:spPr>
        <p:txBody>
          <a:bodyPr wrap="square">
            <a:spAutoFit/>
          </a:bodyPr>
          <a:lstStyle/>
          <a:p>
            <a:r>
              <a:rPr lang="en-US" sz="1200" dirty="0" smtClean="0"/>
              <a:t>Funding from NOAA grant NA14OAR4310148 and the AMS Graduate Fellowship </a:t>
            </a:r>
            <a:endParaRPr lang="en-US" sz="1200" dirty="0"/>
          </a:p>
        </p:txBody>
      </p:sp>
      <p:sp>
        <p:nvSpPr>
          <p:cNvPr id="5" name="TextBox 4"/>
          <p:cNvSpPr txBox="1"/>
          <p:nvPr/>
        </p:nvSpPr>
        <p:spPr>
          <a:xfrm>
            <a:off x="417285" y="1844060"/>
            <a:ext cx="8554724" cy="923330"/>
          </a:xfrm>
          <a:prstGeom prst="rect">
            <a:avLst/>
          </a:prstGeom>
          <a:noFill/>
        </p:spPr>
        <p:txBody>
          <a:bodyPr wrap="square" rtlCol="0">
            <a:spAutoFit/>
          </a:bodyPr>
          <a:lstStyle/>
          <a:p>
            <a:r>
              <a:rPr lang="en-US" u="sng" dirty="0">
                <a:latin typeface="Avenir Book"/>
                <a:cs typeface="Avenir Book"/>
              </a:rPr>
              <a:t>Jakob Lindaas</a:t>
            </a:r>
            <a:r>
              <a:rPr lang="en-US" baseline="30000" dirty="0">
                <a:latin typeface="Avenir Book"/>
                <a:cs typeface="Avenir Book"/>
              </a:rPr>
              <a:t>1</a:t>
            </a:r>
            <a:r>
              <a:rPr lang="en-US" dirty="0">
                <a:latin typeface="Avenir Book"/>
                <a:cs typeface="Avenir Book"/>
              </a:rPr>
              <a:t>, </a:t>
            </a:r>
            <a:r>
              <a:rPr lang="en-US" dirty="0" err="1">
                <a:latin typeface="Avenir Book"/>
                <a:cs typeface="Avenir Book"/>
              </a:rPr>
              <a:t>Delphine</a:t>
            </a:r>
            <a:r>
              <a:rPr lang="en-US" dirty="0">
                <a:latin typeface="Avenir Book"/>
                <a:cs typeface="Avenir Book"/>
              </a:rPr>
              <a:t> K. Farmer</a:t>
            </a:r>
            <a:r>
              <a:rPr lang="en-US" baseline="30000" dirty="0">
                <a:latin typeface="Avenir Book"/>
                <a:cs typeface="Avenir Book"/>
              </a:rPr>
              <a:t>2</a:t>
            </a:r>
            <a:r>
              <a:rPr lang="en-US" dirty="0">
                <a:latin typeface="Avenir Book"/>
                <a:cs typeface="Avenir Book"/>
              </a:rPr>
              <a:t>, </a:t>
            </a:r>
            <a:r>
              <a:rPr lang="en-US" dirty="0" err="1">
                <a:latin typeface="Avenir Book"/>
                <a:cs typeface="Avenir Book"/>
              </a:rPr>
              <a:t>Ilana</a:t>
            </a:r>
            <a:r>
              <a:rPr lang="en-US" dirty="0">
                <a:latin typeface="Avenir Book"/>
                <a:cs typeface="Avenir Book"/>
              </a:rPr>
              <a:t> B. Pollack</a:t>
            </a:r>
            <a:r>
              <a:rPr lang="en-US" baseline="30000" dirty="0">
                <a:latin typeface="Avenir Book"/>
                <a:cs typeface="Avenir Book"/>
              </a:rPr>
              <a:t>1,2</a:t>
            </a:r>
            <a:r>
              <a:rPr lang="en-US" dirty="0">
                <a:latin typeface="Avenir Book"/>
                <a:cs typeface="Avenir Book"/>
              </a:rPr>
              <a:t>, Andrew </a:t>
            </a:r>
            <a:r>
              <a:rPr lang="en-US" dirty="0" smtClean="0">
                <a:latin typeface="Avenir Book"/>
                <a:cs typeface="Avenir Book"/>
              </a:rPr>
              <a:t>Abeleira</a:t>
            </a:r>
            <a:r>
              <a:rPr lang="en-US" baseline="30000" dirty="0" smtClean="0">
                <a:latin typeface="Avenir Book"/>
                <a:cs typeface="Avenir Book"/>
              </a:rPr>
              <a:t>2</a:t>
            </a:r>
            <a:r>
              <a:rPr lang="en-US" dirty="0" smtClean="0">
                <a:latin typeface="Avenir Book"/>
                <a:cs typeface="Avenir Book"/>
              </a:rPr>
              <a:t>, </a:t>
            </a:r>
            <a:r>
              <a:rPr lang="en-US" dirty="0">
                <a:latin typeface="Avenir Book"/>
                <a:cs typeface="Avenir Book"/>
              </a:rPr>
              <a:t>Frank </a:t>
            </a:r>
            <a:r>
              <a:rPr lang="en-US" dirty="0" smtClean="0">
                <a:latin typeface="Avenir Book"/>
                <a:cs typeface="Avenir Book"/>
              </a:rPr>
              <a:t>Flocke</a:t>
            </a:r>
            <a:r>
              <a:rPr lang="en-US" baseline="30000" dirty="0">
                <a:latin typeface="Avenir Book"/>
                <a:cs typeface="Avenir Book"/>
              </a:rPr>
              <a:t>3</a:t>
            </a:r>
            <a:r>
              <a:rPr lang="en-US" dirty="0" smtClean="0">
                <a:latin typeface="Avenir Book"/>
                <a:cs typeface="Avenir Book"/>
              </a:rPr>
              <a:t>, </a:t>
            </a:r>
            <a:r>
              <a:rPr lang="en-US" dirty="0">
                <a:latin typeface="Avenir Book"/>
                <a:cs typeface="Avenir Book"/>
              </a:rPr>
              <a:t>Rob </a:t>
            </a:r>
            <a:r>
              <a:rPr lang="en-US" dirty="0" smtClean="0">
                <a:latin typeface="Avenir Book"/>
                <a:cs typeface="Avenir Book"/>
              </a:rPr>
              <a:t>Roscioli</a:t>
            </a:r>
            <a:r>
              <a:rPr lang="en-US" baseline="30000" dirty="0">
                <a:latin typeface="Avenir Book"/>
                <a:cs typeface="Avenir Book"/>
              </a:rPr>
              <a:t>4</a:t>
            </a:r>
            <a:r>
              <a:rPr lang="en-US" dirty="0" smtClean="0">
                <a:latin typeface="Avenir Book"/>
                <a:cs typeface="Avenir Book"/>
              </a:rPr>
              <a:t>, </a:t>
            </a:r>
            <a:r>
              <a:rPr lang="en-US" dirty="0">
                <a:latin typeface="Avenir Book"/>
                <a:cs typeface="Avenir Book"/>
              </a:rPr>
              <a:t>Scott </a:t>
            </a:r>
            <a:r>
              <a:rPr lang="en-US" dirty="0" smtClean="0">
                <a:latin typeface="Avenir Book"/>
                <a:cs typeface="Avenir Book"/>
              </a:rPr>
              <a:t>Herndon</a:t>
            </a:r>
            <a:r>
              <a:rPr lang="en-US" baseline="30000" dirty="0">
                <a:latin typeface="Avenir Book"/>
                <a:cs typeface="Avenir Book"/>
              </a:rPr>
              <a:t>4</a:t>
            </a:r>
            <a:r>
              <a:rPr lang="en-US" dirty="0" smtClean="0">
                <a:latin typeface="Avenir Book"/>
                <a:cs typeface="Avenir Book"/>
              </a:rPr>
              <a:t>, </a:t>
            </a:r>
            <a:r>
              <a:rPr lang="en-US" dirty="0">
                <a:latin typeface="Avenir Book"/>
                <a:cs typeface="Avenir Book"/>
              </a:rPr>
              <a:t>and Emily V. Fischer</a:t>
            </a:r>
            <a:r>
              <a:rPr lang="en-US" baseline="30000" dirty="0">
                <a:latin typeface="Avenir Book"/>
                <a:cs typeface="Avenir Book"/>
              </a:rPr>
              <a:t>1</a:t>
            </a:r>
            <a:endParaRPr lang="en-US" dirty="0">
              <a:latin typeface="Avenir Book"/>
              <a:cs typeface="Avenir Book"/>
            </a:endParaRPr>
          </a:p>
          <a:p>
            <a:endParaRPr lang="en-US" dirty="0">
              <a:latin typeface="Avenir Book"/>
              <a:cs typeface="Avenir Book"/>
            </a:endParaRPr>
          </a:p>
        </p:txBody>
      </p:sp>
      <p:sp>
        <p:nvSpPr>
          <p:cNvPr id="8" name="TextBox 7"/>
          <p:cNvSpPr txBox="1"/>
          <p:nvPr/>
        </p:nvSpPr>
        <p:spPr>
          <a:xfrm>
            <a:off x="417286" y="2558970"/>
            <a:ext cx="6173485" cy="1015663"/>
          </a:xfrm>
          <a:prstGeom prst="rect">
            <a:avLst/>
          </a:prstGeom>
          <a:noFill/>
        </p:spPr>
        <p:txBody>
          <a:bodyPr wrap="none" rtlCol="0">
            <a:spAutoFit/>
          </a:bodyPr>
          <a:lstStyle/>
          <a:p>
            <a:r>
              <a:rPr lang="en-US" sz="1200" baseline="30000" dirty="0">
                <a:latin typeface="Avenir Book"/>
                <a:cs typeface="Avenir Book"/>
              </a:rPr>
              <a:t>1</a:t>
            </a:r>
            <a:r>
              <a:rPr lang="en-US" sz="1200" dirty="0">
                <a:latin typeface="Avenir Book"/>
                <a:cs typeface="Avenir Book"/>
              </a:rPr>
              <a:t> Colorado State University, Department of Atmospheric Science, Fort Collins, CO, USA</a:t>
            </a:r>
          </a:p>
          <a:p>
            <a:r>
              <a:rPr lang="en-US" sz="1200" baseline="30000" dirty="0">
                <a:latin typeface="Avenir Book"/>
                <a:cs typeface="Avenir Book"/>
              </a:rPr>
              <a:t>2</a:t>
            </a:r>
            <a:r>
              <a:rPr lang="en-US" sz="1200" dirty="0">
                <a:latin typeface="Avenir Book"/>
                <a:cs typeface="Avenir Book"/>
              </a:rPr>
              <a:t> Colorado State University, Department of Chemistry, Fort Collins, CO, USA</a:t>
            </a:r>
          </a:p>
          <a:p>
            <a:r>
              <a:rPr lang="en-US" sz="1200" baseline="30000" dirty="0">
                <a:latin typeface="Avenir Book"/>
                <a:cs typeface="Avenir Book"/>
              </a:rPr>
              <a:t>3</a:t>
            </a:r>
            <a:r>
              <a:rPr lang="en-US" sz="1200" dirty="0" smtClean="0">
                <a:latin typeface="Avenir Book"/>
                <a:cs typeface="Avenir Book"/>
              </a:rPr>
              <a:t> </a:t>
            </a:r>
            <a:r>
              <a:rPr lang="en-US" sz="1200" dirty="0">
                <a:latin typeface="Avenir Book"/>
                <a:cs typeface="Avenir Book"/>
              </a:rPr>
              <a:t>National Center for Atmospheric Research, Boulder, CO, USA</a:t>
            </a:r>
          </a:p>
          <a:p>
            <a:r>
              <a:rPr lang="en-US" sz="1200" baseline="30000" dirty="0">
                <a:latin typeface="Avenir Book"/>
                <a:cs typeface="Avenir Book"/>
              </a:rPr>
              <a:t>4</a:t>
            </a:r>
            <a:r>
              <a:rPr lang="en-US" sz="1200" dirty="0" smtClean="0">
                <a:latin typeface="Avenir Book"/>
                <a:cs typeface="Avenir Book"/>
              </a:rPr>
              <a:t> </a:t>
            </a:r>
            <a:r>
              <a:rPr lang="en-US" sz="1200" dirty="0">
                <a:latin typeface="Avenir Book"/>
                <a:cs typeface="Avenir Book"/>
              </a:rPr>
              <a:t>Aerodyne Research </a:t>
            </a:r>
            <a:r>
              <a:rPr lang="en-US" sz="1200" dirty="0" err="1">
                <a:latin typeface="Avenir Book"/>
                <a:cs typeface="Avenir Book"/>
              </a:rPr>
              <a:t>Inc</a:t>
            </a:r>
            <a:r>
              <a:rPr lang="en-US" sz="1200" dirty="0">
                <a:latin typeface="Avenir Book"/>
                <a:cs typeface="Avenir Book"/>
              </a:rPr>
              <a:t>, Billerica, MA, USA</a:t>
            </a:r>
          </a:p>
          <a:p>
            <a:endParaRPr lang="en-US" sz="1200" dirty="0">
              <a:latin typeface="Avenir Book"/>
              <a:cs typeface="Avenir Book"/>
            </a:endParaRPr>
          </a:p>
        </p:txBody>
      </p:sp>
      <p:sp>
        <p:nvSpPr>
          <p:cNvPr id="27" name="Oval 26"/>
          <p:cNvSpPr/>
          <p:nvPr/>
        </p:nvSpPr>
        <p:spPr>
          <a:xfrm>
            <a:off x="8112968" y="3815838"/>
            <a:ext cx="1005840" cy="1005840"/>
          </a:xfrm>
          <a:prstGeom prst="ellipse">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Oval 27"/>
          <p:cNvSpPr/>
          <p:nvPr/>
        </p:nvSpPr>
        <p:spPr>
          <a:xfrm>
            <a:off x="87514" y="3815838"/>
            <a:ext cx="1005840" cy="1005840"/>
          </a:xfrm>
          <a:prstGeom prst="ellipse">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2" name="Group 11"/>
          <p:cNvGrpSpPr/>
          <p:nvPr/>
        </p:nvGrpSpPr>
        <p:grpSpPr>
          <a:xfrm>
            <a:off x="8112968" y="3815838"/>
            <a:ext cx="1005840" cy="1005840"/>
            <a:chOff x="6062663" y="2254251"/>
            <a:chExt cx="2352675" cy="2354263"/>
          </a:xfrm>
          <a:solidFill>
            <a:srgbClr val="13694E"/>
          </a:solidFill>
        </p:grpSpPr>
        <p:sp>
          <p:nvSpPr>
            <p:cNvPr id="13" name="Freeform 6"/>
            <p:cNvSpPr>
              <a:spLocks/>
            </p:cNvSpPr>
            <p:nvPr/>
          </p:nvSpPr>
          <p:spPr bwMode="auto">
            <a:xfrm>
              <a:off x="6853238" y="3402013"/>
              <a:ext cx="136525" cy="168275"/>
            </a:xfrm>
            <a:custGeom>
              <a:avLst/>
              <a:gdLst/>
              <a:ahLst/>
              <a:cxnLst>
                <a:cxn ang="0">
                  <a:pos x="169" y="210"/>
                </a:cxn>
                <a:cxn ang="0">
                  <a:pos x="169" y="210"/>
                </a:cxn>
                <a:cxn ang="0">
                  <a:pos x="172" y="190"/>
                </a:cxn>
                <a:cxn ang="0">
                  <a:pos x="172" y="169"/>
                </a:cxn>
                <a:cxn ang="0">
                  <a:pos x="171" y="148"/>
                </a:cxn>
                <a:cxn ang="0">
                  <a:pos x="165" y="128"/>
                </a:cxn>
                <a:cxn ang="0">
                  <a:pos x="159" y="107"/>
                </a:cxn>
                <a:cxn ang="0">
                  <a:pos x="148" y="88"/>
                </a:cxn>
                <a:cxn ang="0">
                  <a:pos x="138" y="69"/>
                </a:cxn>
                <a:cxn ang="0">
                  <a:pos x="126" y="54"/>
                </a:cxn>
                <a:cxn ang="0">
                  <a:pos x="114" y="38"/>
                </a:cxn>
                <a:cxn ang="0">
                  <a:pos x="100" y="26"/>
                </a:cxn>
                <a:cxn ang="0">
                  <a:pos x="86" y="14"/>
                </a:cxn>
                <a:cxn ang="0">
                  <a:pos x="74" y="7"/>
                </a:cxn>
                <a:cxn ang="0">
                  <a:pos x="61" y="2"/>
                </a:cxn>
                <a:cxn ang="0">
                  <a:pos x="49" y="0"/>
                </a:cxn>
                <a:cxn ang="0">
                  <a:pos x="38" y="2"/>
                </a:cxn>
                <a:cxn ang="0">
                  <a:pos x="33" y="6"/>
                </a:cxn>
                <a:cxn ang="0">
                  <a:pos x="28" y="9"/>
                </a:cxn>
                <a:cxn ang="0">
                  <a:pos x="28" y="9"/>
                </a:cxn>
                <a:cxn ang="0">
                  <a:pos x="16" y="21"/>
                </a:cxn>
                <a:cxn ang="0">
                  <a:pos x="7" y="37"/>
                </a:cxn>
                <a:cxn ang="0">
                  <a:pos x="2" y="52"/>
                </a:cxn>
                <a:cxn ang="0">
                  <a:pos x="0" y="68"/>
                </a:cxn>
                <a:cxn ang="0">
                  <a:pos x="2" y="83"/>
                </a:cxn>
                <a:cxn ang="0">
                  <a:pos x="7" y="97"/>
                </a:cxn>
                <a:cxn ang="0">
                  <a:pos x="12" y="104"/>
                </a:cxn>
                <a:cxn ang="0">
                  <a:pos x="16" y="109"/>
                </a:cxn>
                <a:cxn ang="0">
                  <a:pos x="23" y="116"/>
                </a:cxn>
                <a:cxn ang="0">
                  <a:pos x="30" y="121"/>
                </a:cxn>
                <a:cxn ang="0">
                  <a:pos x="30" y="121"/>
                </a:cxn>
                <a:cxn ang="0">
                  <a:pos x="40" y="124"/>
                </a:cxn>
                <a:cxn ang="0">
                  <a:pos x="52" y="128"/>
                </a:cxn>
                <a:cxn ang="0">
                  <a:pos x="78" y="133"/>
                </a:cxn>
                <a:cxn ang="0">
                  <a:pos x="92" y="138"/>
                </a:cxn>
                <a:cxn ang="0">
                  <a:pos x="104" y="143"/>
                </a:cxn>
                <a:cxn ang="0">
                  <a:pos x="116" y="150"/>
                </a:cxn>
                <a:cxn ang="0">
                  <a:pos x="119" y="155"/>
                </a:cxn>
                <a:cxn ang="0">
                  <a:pos x="124" y="162"/>
                </a:cxn>
                <a:cxn ang="0">
                  <a:pos x="124" y="162"/>
                </a:cxn>
                <a:cxn ang="0">
                  <a:pos x="141" y="190"/>
                </a:cxn>
                <a:cxn ang="0">
                  <a:pos x="152" y="205"/>
                </a:cxn>
                <a:cxn ang="0">
                  <a:pos x="157" y="208"/>
                </a:cxn>
                <a:cxn ang="0">
                  <a:pos x="162" y="212"/>
                </a:cxn>
                <a:cxn ang="0">
                  <a:pos x="165" y="212"/>
                </a:cxn>
                <a:cxn ang="0">
                  <a:pos x="169" y="210"/>
                </a:cxn>
                <a:cxn ang="0">
                  <a:pos x="169" y="210"/>
                </a:cxn>
              </a:cxnLst>
              <a:rect l="0" t="0" r="r" b="b"/>
              <a:pathLst>
                <a:path w="172" h="212">
                  <a:moveTo>
                    <a:pt x="169" y="210"/>
                  </a:moveTo>
                  <a:lnTo>
                    <a:pt x="169" y="210"/>
                  </a:lnTo>
                  <a:lnTo>
                    <a:pt x="172" y="190"/>
                  </a:lnTo>
                  <a:lnTo>
                    <a:pt x="172" y="169"/>
                  </a:lnTo>
                  <a:lnTo>
                    <a:pt x="171" y="148"/>
                  </a:lnTo>
                  <a:lnTo>
                    <a:pt x="165" y="128"/>
                  </a:lnTo>
                  <a:lnTo>
                    <a:pt x="159" y="107"/>
                  </a:lnTo>
                  <a:lnTo>
                    <a:pt x="148" y="88"/>
                  </a:lnTo>
                  <a:lnTo>
                    <a:pt x="138" y="69"/>
                  </a:lnTo>
                  <a:lnTo>
                    <a:pt x="126" y="54"/>
                  </a:lnTo>
                  <a:lnTo>
                    <a:pt x="114" y="38"/>
                  </a:lnTo>
                  <a:lnTo>
                    <a:pt x="100" y="26"/>
                  </a:lnTo>
                  <a:lnTo>
                    <a:pt x="86" y="14"/>
                  </a:lnTo>
                  <a:lnTo>
                    <a:pt x="74" y="7"/>
                  </a:lnTo>
                  <a:lnTo>
                    <a:pt x="61" y="2"/>
                  </a:lnTo>
                  <a:lnTo>
                    <a:pt x="49" y="0"/>
                  </a:lnTo>
                  <a:lnTo>
                    <a:pt x="38" y="2"/>
                  </a:lnTo>
                  <a:lnTo>
                    <a:pt x="33" y="6"/>
                  </a:lnTo>
                  <a:lnTo>
                    <a:pt x="28" y="9"/>
                  </a:lnTo>
                  <a:lnTo>
                    <a:pt x="28" y="9"/>
                  </a:lnTo>
                  <a:lnTo>
                    <a:pt x="16" y="21"/>
                  </a:lnTo>
                  <a:lnTo>
                    <a:pt x="7" y="37"/>
                  </a:lnTo>
                  <a:lnTo>
                    <a:pt x="2" y="52"/>
                  </a:lnTo>
                  <a:lnTo>
                    <a:pt x="0" y="68"/>
                  </a:lnTo>
                  <a:lnTo>
                    <a:pt x="2" y="83"/>
                  </a:lnTo>
                  <a:lnTo>
                    <a:pt x="7" y="97"/>
                  </a:lnTo>
                  <a:lnTo>
                    <a:pt x="12" y="104"/>
                  </a:lnTo>
                  <a:lnTo>
                    <a:pt x="16" y="109"/>
                  </a:lnTo>
                  <a:lnTo>
                    <a:pt x="23" y="116"/>
                  </a:lnTo>
                  <a:lnTo>
                    <a:pt x="30" y="121"/>
                  </a:lnTo>
                  <a:lnTo>
                    <a:pt x="30" y="121"/>
                  </a:lnTo>
                  <a:lnTo>
                    <a:pt x="40" y="124"/>
                  </a:lnTo>
                  <a:lnTo>
                    <a:pt x="52" y="128"/>
                  </a:lnTo>
                  <a:lnTo>
                    <a:pt x="78" y="133"/>
                  </a:lnTo>
                  <a:lnTo>
                    <a:pt x="92" y="138"/>
                  </a:lnTo>
                  <a:lnTo>
                    <a:pt x="104" y="143"/>
                  </a:lnTo>
                  <a:lnTo>
                    <a:pt x="116" y="150"/>
                  </a:lnTo>
                  <a:lnTo>
                    <a:pt x="119" y="155"/>
                  </a:lnTo>
                  <a:lnTo>
                    <a:pt x="124" y="162"/>
                  </a:lnTo>
                  <a:lnTo>
                    <a:pt x="124" y="162"/>
                  </a:lnTo>
                  <a:lnTo>
                    <a:pt x="141" y="190"/>
                  </a:lnTo>
                  <a:lnTo>
                    <a:pt x="152" y="205"/>
                  </a:lnTo>
                  <a:lnTo>
                    <a:pt x="157" y="208"/>
                  </a:lnTo>
                  <a:lnTo>
                    <a:pt x="162" y="212"/>
                  </a:lnTo>
                  <a:lnTo>
                    <a:pt x="165" y="212"/>
                  </a:lnTo>
                  <a:lnTo>
                    <a:pt x="169" y="210"/>
                  </a:lnTo>
                  <a:lnTo>
                    <a:pt x="169" y="210"/>
                  </a:lnTo>
                  <a:close/>
                </a:path>
              </a:pathLst>
            </a:custGeom>
            <a:grpFill/>
            <a:ln w="9525">
              <a:noFill/>
              <a:round/>
              <a:headEnd/>
              <a:tailEnd/>
            </a:ln>
          </p:spPr>
          <p:txBody>
            <a:bodyPr/>
            <a:lstStyle/>
            <a:p>
              <a:pPr>
                <a:defRPr/>
              </a:pPr>
              <a:endParaRPr lang="en-US">
                <a:ea typeface="+mn-ea"/>
              </a:endParaRPr>
            </a:p>
          </p:txBody>
        </p:sp>
        <p:sp>
          <p:nvSpPr>
            <p:cNvPr id="14" name="Freeform 7"/>
            <p:cNvSpPr>
              <a:spLocks noEditPoints="1"/>
            </p:cNvSpPr>
            <p:nvPr/>
          </p:nvSpPr>
          <p:spPr bwMode="auto">
            <a:xfrm>
              <a:off x="6243638" y="2378076"/>
              <a:ext cx="1992313" cy="2108200"/>
            </a:xfrm>
            <a:custGeom>
              <a:avLst/>
              <a:gdLst/>
              <a:ahLst/>
              <a:cxnLst>
                <a:cxn ang="0">
                  <a:pos x="2382" y="1787"/>
                </a:cxn>
                <a:cxn ang="0">
                  <a:pos x="2228" y="1667"/>
                </a:cxn>
                <a:cxn ang="0">
                  <a:pos x="2191" y="967"/>
                </a:cxn>
                <a:cxn ang="0">
                  <a:pos x="2317" y="789"/>
                </a:cxn>
                <a:cxn ang="0">
                  <a:pos x="1564" y="1040"/>
                </a:cxn>
                <a:cxn ang="0">
                  <a:pos x="1325" y="789"/>
                </a:cxn>
                <a:cxn ang="0">
                  <a:pos x="2013" y="405"/>
                </a:cxn>
                <a:cxn ang="0">
                  <a:pos x="1935" y="187"/>
                </a:cxn>
                <a:cxn ang="0">
                  <a:pos x="1102" y="7"/>
                </a:cxn>
                <a:cxn ang="0">
                  <a:pos x="299" y="404"/>
                </a:cxn>
                <a:cxn ang="0">
                  <a:pos x="817" y="469"/>
                </a:cxn>
                <a:cxn ang="0">
                  <a:pos x="1145" y="990"/>
                </a:cxn>
                <a:cxn ang="0">
                  <a:pos x="674" y="770"/>
                </a:cxn>
                <a:cxn ang="0">
                  <a:pos x="210" y="847"/>
                </a:cxn>
                <a:cxn ang="0">
                  <a:pos x="222" y="1270"/>
                </a:cxn>
                <a:cxn ang="0">
                  <a:pos x="69" y="1610"/>
                </a:cxn>
                <a:cxn ang="0">
                  <a:pos x="346" y="2033"/>
                </a:cxn>
                <a:cxn ang="0">
                  <a:pos x="162" y="1999"/>
                </a:cxn>
                <a:cxn ang="0">
                  <a:pos x="356" y="2281"/>
                </a:cxn>
                <a:cxn ang="0">
                  <a:pos x="567" y="2143"/>
                </a:cxn>
                <a:cxn ang="0">
                  <a:pos x="93" y="1651"/>
                </a:cxn>
                <a:cxn ang="0">
                  <a:pos x="593" y="2011"/>
                </a:cxn>
                <a:cxn ang="0">
                  <a:pos x="432" y="2361"/>
                </a:cxn>
                <a:cxn ang="0">
                  <a:pos x="1255" y="2655"/>
                </a:cxn>
                <a:cxn ang="0">
                  <a:pos x="2018" y="2368"/>
                </a:cxn>
                <a:cxn ang="0">
                  <a:pos x="2016" y="1878"/>
                </a:cxn>
                <a:cxn ang="0">
                  <a:pos x="2398" y="1675"/>
                </a:cxn>
                <a:cxn ang="0">
                  <a:pos x="1935" y="2208"/>
                </a:cxn>
                <a:cxn ang="0">
                  <a:pos x="2238" y="2217"/>
                </a:cxn>
                <a:cxn ang="0">
                  <a:pos x="2229" y="2128"/>
                </a:cxn>
                <a:cxn ang="0">
                  <a:pos x="444" y="1198"/>
                </a:cxn>
                <a:cxn ang="0">
                  <a:pos x="555" y="1332"/>
                </a:cxn>
                <a:cxn ang="0">
                  <a:pos x="597" y="1492"/>
                </a:cxn>
                <a:cxn ang="0">
                  <a:pos x="579" y="1760"/>
                </a:cxn>
                <a:cxn ang="0">
                  <a:pos x="349" y="1333"/>
                </a:cxn>
                <a:cxn ang="0">
                  <a:pos x="476" y="1138"/>
                </a:cxn>
                <a:cxn ang="0">
                  <a:pos x="626" y="1036"/>
                </a:cxn>
                <a:cxn ang="0">
                  <a:pos x="615" y="1256"/>
                </a:cxn>
                <a:cxn ang="0">
                  <a:pos x="770" y="1234"/>
                </a:cxn>
                <a:cxn ang="0">
                  <a:pos x="1050" y="1402"/>
                </a:cxn>
                <a:cxn ang="0">
                  <a:pos x="927" y="1914"/>
                </a:cxn>
                <a:cxn ang="0">
                  <a:pos x="1102" y="2181"/>
                </a:cxn>
                <a:cxn ang="0">
                  <a:pos x="1421" y="2140"/>
                </a:cxn>
                <a:cxn ang="0">
                  <a:pos x="1363" y="2117"/>
                </a:cxn>
                <a:cxn ang="0">
                  <a:pos x="1392" y="1975"/>
                </a:cxn>
                <a:cxn ang="0">
                  <a:pos x="1258" y="1938"/>
                </a:cxn>
                <a:cxn ang="0">
                  <a:pos x="1088" y="1933"/>
                </a:cxn>
                <a:cxn ang="0">
                  <a:pos x="1234" y="2098"/>
                </a:cxn>
                <a:cxn ang="0">
                  <a:pos x="978" y="1969"/>
                </a:cxn>
                <a:cxn ang="0">
                  <a:pos x="1258" y="1583"/>
                </a:cxn>
                <a:cxn ang="0">
                  <a:pos x="1518" y="2030"/>
                </a:cxn>
                <a:cxn ang="0">
                  <a:pos x="1550" y="1792"/>
                </a:cxn>
                <a:cxn ang="0">
                  <a:pos x="1531" y="1342"/>
                </a:cxn>
                <a:cxn ang="0">
                  <a:pos x="1777" y="1275"/>
                </a:cxn>
                <a:cxn ang="0">
                  <a:pos x="2021" y="1426"/>
                </a:cxn>
                <a:cxn ang="0">
                  <a:pos x="1877" y="1904"/>
                </a:cxn>
                <a:cxn ang="0">
                  <a:pos x="1892" y="1426"/>
                </a:cxn>
                <a:cxn ang="0">
                  <a:pos x="2147" y="1284"/>
                </a:cxn>
                <a:cxn ang="0">
                  <a:pos x="1971" y="1237"/>
                </a:cxn>
                <a:cxn ang="0">
                  <a:pos x="1820" y="1058"/>
                </a:cxn>
                <a:cxn ang="0">
                  <a:pos x="1910" y="1167"/>
                </a:cxn>
                <a:cxn ang="0">
                  <a:pos x="2233" y="1242"/>
                </a:cxn>
              </a:cxnLst>
              <a:rect l="0" t="0" r="r" b="b"/>
              <a:pathLst>
                <a:path w="2509" h="2655">
                  <a:moveTo>
                    <a:pt x="2131" y="2186"/>
                  </a:moveTo>
                  <a:lnTo>
                    <a:pt x="2131" y="2186"/>
                  </a:lnTo>
                  <a:lnTo>
                    <a:pt x="2123" y="2186"/>
                  </a:lnTo>
                  <a:lnTo>
                    <a:pt x="2116" y="2184"/>
                  </a:lnTo>
                  <a:lnTo>
                    <a:pt x="2111" y="2181"/>
                  </a:lnTo>
                  <a:lnTo>
                    <a:pt x="2106" y="2176"/>
                  </a:lnTo>
                  <a:lnTo>
                    <a:pt x="2104" y="2169"/>
                  </a:lnTo>
                  <a:lnTo>
                    <a:pt x="2104" y="2162"/>
                  </a:lnTo>
                  <a:lnTo>
                    <a:pt x="2104" y="2153"/>
                  </a:lnTo>
                  <a:lnTo>
                    <a:pt x="2106" y="2143"/>
                  </a:lnTo>
                  <a:lnTo>
                    <a:pt x="2114" y="2121"/>
                  </a:lnTo>
                  <a:lnTo>
                    <a:pt x="2126" y="2093"/>
                  </a:lnTo>
                  <a:lnTo>
                    <a:pt x="2143" y="2066"/>
                  </a:lnTo>
                  <a:lnTo>
                    <a:pt x="2162" y="2033"/>
                  </a:lnTo>
                  <a:lnTo>
                    <a:pt x="2186" y="2000"/>
                  </a:lnTo>
                  <a:lnTo>
                    <a:pt x="2212" y="1968"/>
                  </a:lnTo>
                  <a:lnTo>
                    <a:pt x="2238" y="1933"/>
                  </a:lnTo>
                  <a:lnTo>
                    <a:pt x="2267" y="1901"/>
                  </a:lnTo>
                  <a:lnTo>
                    <a:pt x="2296" y="1868"/>
                  </a:lnTo>
                  <a:lnTo>
                    <a:pt x="2325" y="1839"/>
                  </a:lnTo>
                  <a:lnTo>
                    <a:pt x="2355" y="1811"/>
                  </a:lnTo>
                  <a:lnTo>
                    <a:pt x="2382" y="1787"/>
                  </a:lnTo>
                  <a:lnTo>
                    <a:pt x="2382" y="1787"/>
                  </a:lnTo>
                  <a:lnTo>
                    <a:pt x="2410" y="1765"/>
                  </a:lnTo>
                  <a:lnTo>
                    <a:pt x="2422" y="1751"/>
                  </a:lnTo>
                  <a:lnTo>
                    <a:pt x="2434" y="1737"/>
                  </a:lnTo>
                  <a:lnTo>
                    <a:pt x="2446" y="1724"/>
                  </a:lnTo>
                  <a:lnTo>
                    <a:pt x="2454" y="1706"/>
                  </a:lnTo>
                  <a:lnTo>
                    <a:pt x="2461" y="1689"/>
                  </a:lnTo>
                  <a:lnTo>
                    <a:pt x="2466" y="1670"/>
                  </a:lnTo>
                  <a:lnTo>
                    <a:pt x="2466" y="1670"/>
                  </a:lnTo>
                  <a:lnTo>
                    <a:pt x="2468" y="1657"/>
                  </a:lnTo>
                  <a:lnTo>
                    <a:pt x="2466" y="1645"/>
                  </a:lnTo>
                  <a:lnTo>
                    <a:pt x="2463" y="1633"/>
                  </a:lnTo>
                  <a:lnTo>
                    <a:pt x="2456" y="1624"/>
                  </a:lnTo>
                  <a:lnTo>
                    <a:pt x="2449" y="1615"/>
                  </a:lnTo>
                  <a:lnTo>
                    <a:pt x="2439" y="1610"/>
                  </a:lnTo>
                  <a:lnTo>
                    <a:pt x="2427" y="1605"/>
                  </a:lnTo>
                  <a:lnTo>
                    <a:pt x="2413" y="1603"/>
                  </a:lnTo>
                  <a:lnTo>
                    <a:pt x="2413" y="1603"/>
                  </a:lnTo>
                  <a:lnTo>
                    <a:pt x="2401" y="1605"/>
                  </a:lnTo>
                  <a:lnTo>
                    <a:pt x="2387" y="1607"/>
                  </a:lnTo>
                  <a:lnTo>
                    <a:pt x="2356" y="1615"/>
                  </a:lnTo>
                  <a:lnTo>
                    <a:pt x="2322" y="1627"/>
                  </a:lnTo>
                  <a:lnTo>
                    <a:pt x="2288" y="1641"/>
                  </a:lnTo>
                  <a:lnTo>
                    <a:pt x="2228" y="1667"/>
                  </a:lnTo>
                  <a:lnTo>
                    <a:pt x="2209" y="1675"/>
                  </a:lnTo>
                  <a:lnTo>
                    <a:pt x="2202" y="1677"/>
                  </a:lnTo>
                  <a:lnTo>
                    <a:pt x="2202" y="1677"/>
                  </a:lnTo>
                  <a:lnTo>
                    <a:pt x="2224" y="1634"/>
                  </a:lnTo>
                  <a:lnTo>
                    <a:pt x="2243" y="1591"/>
                  </a:lnTo>
                  <a:lnTo>
                    <a:pt x="2258" y="1550"/>
                  </a:lnTo>
                  <a:lnTo>
                    <a:pt x="2272" y="1510"/>
                  </a:lnTo>
                  <a:lnTo>
                    <a:pt x="2281" y="1473"/>
                  </a:lnTo>
                  <a:lnTo>
                    <a:pt x="2288" y="1435"/>
                  </a:lnTo>
                  <a:lnTo>
                    <a:pt x="2291" y="1400"/>
                  </a:lnTo>
                  <a:lnTo>
                    <a:pt x="2293" y="1366"/>
                  </a:lnTo>
                  <a:lnTo>
                    <a:pt x="2293" y="1332"/>
                  </a:lnTo>
                  <a:lnTo>
                    <a:pt x="2291" y="1301"/>
                  </a:lnTo>
                  <a:lnTo>
                    <a:pt x="2288" y="1270"/>
                  </a:lnTo>
                  <a:lnTo>
                    <a:pt x="2283" y="1239"/>
                  </a:lnTo>
                  <a:lnTo>
                    <a:pt x="2276" y="1211"/>
                  </a:lnTo>
                  <a:lnTo>
                    <a:pt x="2269" y="1184"/>
                  </a:lnTo>
                  <a:lnTo>
                    <a:pt x="2252" y="1132"/>
                  </a:lnTo>
                  <a:lnTo>
                    <a:pt x="2234" y="1084"/>
                  </a:lnTo>
                  <a:lnTo>
                    <a:pt x="2217" y="1041"/>
                  </a:lnTo>
                  <a:lnTo>
                    <a:pt x="2202" y="1002"/>
                  </a:lnTo>
                  <a:lnTo>
                    <a:pt x="2197" y="985"/>
                  </a:lnTo>
                  <a:lnTo>
                    <a:pt x="2191" y="967"/>
                  </a:lnTo>
                  <a:lnTo>
                    <a:pt x="2188" y="952"/>
                  </a:lnTo>
                  <a:lnTo>
                    <a:pt x="2188" y="936"/>
                  </a:lnTo>
                  <a:lnTo>
                    <a:pt x="2188" y="921"/>
                  </a:lnTo>
                  <a:lnTo>
                    <a:pt x="2191" y="909"/>
                  </a:lnTo>
                  <a:lnTo>
                    <a:pt x="2197" y="895"/>
                  </a:lnTo>
                  <a:lnTo>
                    <a:pt x="2205" y="883"/>
                  </a:lnTo>
                  <a:lnTo>
                    <a:pt x="2216" y="873"/>
                  </a:lnTo>
                  <a:lnTo>
                    <a:pt x="2229" y="863"/>
                  </a:lnTo>
                  <a:lnTo>
                    <a:pt x="2229" y="863"/>
                  </a:lnTo>
                  <a:lnTo>
                    <a:pt x="2241" y="857"/>
                  </a:lnTo>
                  <a:lnTo>
                    <a:pt x="2253" y="852"/>
                  </a:lnTo>
                  <a:lnTo>
                    <a:pt x="2267" y="849"/>
                  </a:lnTo>
                  <a:lnTo>
                    <a:pt x="2283" y="847"/>
                  </a:lnTo>
                  <a:lnTo>
                    <a:pt x="2300" y="847"/>
                  </a:lnTo>
                  <a:lnTo>
                    <a:pt x="2315" y="847"/>
                  </a:lnTo>
                  <a:lnTo>
                    <a:pt x="2350" y="850"/>
                  </a:lnTo>
                  <a:lnTo>
                    <a:pt x="2386" y="856"/>
                  </a:lnTo>
                  <a:lnTo>
                    <a:pt x="2418" y="863"/>
                  </a:lnTo>
                  <a:lnTo>
                    <a:pt x="2478" y="873"/>
                  </a:lnTo>
                  <a:lnTo>
                    <a:pt x="2478" y="873"/>
                  </a:lnTo>
                  <a:lnTo>
                    <a:pt x="2422" y="840"/>
                  </a:lnTo>
                  <a:lnTo>
                    <a:pt x="2368" y="813"/>
                  </a:lnTo>
                  <a:lnTo>
                    <a:pt x="2317" y="789"/>
                  </a:lnTo>
                  <a:lnTo>
                    <a:pt x="2269" y="768"/>
                  </a:lnTo>
                  <a:lnTo>
                    <a:pt x="2222" y="751"/>
                  </a:lnTo>
                  <a:lnTo>
                    <a:pt x="2179" y="739"/>
                  </a:lnTo>
                  <a:lnTo>
                    <a:pt x="2138" y="728"/>
                  </a:lnTo>
                  <a:lnTo>
                    <a:pt x="2100" y="722"/>
                  </a:lnTo>
                  <a:lnTo>
                    <a:pt x="2064" y="716"/>
                  </a:lnTo>
                  <a:lnTo>
                    <a:pt x="2030" y="716"/>
                  </a:lnTo>
                  <a:lnTo>
                    <a:pt x="1997" y="716"/>
                  </a:lnTo>
                  <a:lnTo>
                    <a:pt x="1966" y="720"/>
                  </a:lnTo>
                  <a:lnTo>
                    <a:pt x="1937" y="727"/>
                  </a:lnTo>
                  <a:lnTo>
                    <a:pt x="1910" y="735"/>
                  </a:lnTo>
                  <a:lnTo>
                    <a:pt x="1884" y="744"/>
                  </a:lnTo>
                  <a:lnTo>
                    <a:pt x="1858" y="756"/>
                  </a:lnTo>
                  <a:lnTo>
                    <a:pt x="1836" y="770"/>
                  </a:lnTo>
                  <a:lnTo>
                    <a:pt x="1813" y="783"/>
                  </a:lnTo>
                  <a:lnTo>
                    <a:pt x="1793" y="799"/>
                  </a:lnTo>
                  <a:lnTo>
                    <a:pt x="1772" y="816"/>
                  </a:lnTo>
                  <a:lnTo>
                    <a:pt x="1753" y="835"/>
                  </a:lnTo>
                  <a:lnTo>
                    <a:pt x="1734" y="852"/>
                  </a:lnTo>
                  <a:lnTo>
                    <a:pt x="1698" y="892"/>
                  </a:lnTo>
                  <a:lnTo>
                    <a:pt x="1631" y="969"/>
                  </a:lnTo>
                  <a:lnTo>
                    <a:pt x="1599" y="1007"/>
                  </a:lnTo>
                  <a:lnTo>
                    <a:pt x="1564" y="1040"/>
                  </a:lnTo>
                  <a:lnTo>
                    <a:pt x="1564" y="1040"/>
                  </a:lnTo>
                  <a:lnTo>
                    <a:pt x="1557" y="1045"/>
                  </a:lnTo>
                  <a:lnTo>
                    <a:pt x="1549" y="1048"/>
                  </a:lnTo>
                  <a:lnTo>
                    <a:pt x="1538" y="1050"/>
                  </a:lnTo>
                  <a:lnTo>
                    <a:pt x="1526" y="1052"/>
                  </a:lnTo>
                  <a:lnTo>
                    <a:pt x="1499" y="1050"/>
                  </a:lnTo>
                  <a:lnTo>
                    <a:pt x="1470" y="1046"/>
                  </a:lnTo>
                  <a:lnTo>
                    <a:pt x="1440" y="1040"/>
                  </a:lnTo>
                  <a:lnTo>
                    <a:pt x="1413" y="1031"/>
                  </a:lnTo>
                  <a:lnTo>
                    <a:pt x="1391" y="1021"/>
                  </a:lnTo>
                  <a:lnTo>
                    <a:pt x="1384" y="1015"/>
                  </a:lnTo>
                  <a:lnTo>
                    <a:pt x="1377" y="1009"/>
                  </a:lnTo>
                  <a:lnTo>
                    <a:pt x="1377" y="1009"/>
                  </a:lnTo>
                  <a:lnTo>
                    <a:pt x="1363" y="990"/>
                  </a:lnTo>
                  <a:lnTo>
                    <a:pt x="1349" y="962"/>
                  </a:lnTo>
                  <a:lnTo>
                    <a:pt x="1336" y="928"/>
                  </a:lnTo>
                  <a:lnTo>
                    <a:pt x="1329" y="911"/>
                  </a:lnTo>
                  <a:lnTo>
                    <a:pt x="1325" y="890"/>
                  </a:lnTo>
                  <a:lnTo>
                    <a:pt x="1322" y="871"/>
                  </a:lnTo>
                  <a:lnTo>
                    <a:pt x="1318" y="850"/>
                  </a:lnTo>
                  <a:lnTo>
                    <a:pt x="1318" y="830"/>
                  </a:lnTo>
                  <a:lnTo>
                    <a:pt x="1320" y="809"/>
                  </a:lnTo>
                  <a:lnTo>
                    <a:pt x="1325" y="789"/>
                  </a:lnTo>
                  <a:lnTo>
                    <a:pt x="1330" y="770"/>
                  </a:lnTo>
                  <a:lnTo>
                    <a:pt x="1341" y="749"/>
                  </a:lnTo>
                  <a:lnTo>
                    <a:pt x="1353" y="732"/>
                  </a:lnTo>
                  <a:lnTo>
                    <a:pt x="1353" y="732"/>
                  </a:lnTo>
                  <a:lnTo>
                    <a:pt x="1377" y="703"/>
                  </a:lnTo>
                  <a:lnTo>
                    <a:pt x="1409" y="670"/>
                  </a:lnTo>
                  <a:lnTo>
                    <a:pt x="1447" y="632"/>
                  </a:lnTo>
                  <a:lnTo>
                    <a:pt x="1492" y="594"/>
                  </a:lnTo>
                  <a:lnTo>
                    <a:pt x="1544" y="557"/>
                  </a:lnTo>
                  <a:lnTo>
                    <a:pt x="1571" y="538"/>
                  </a:lnTo>
                  <a:lnTo>
                    <a:pt x="1599" y="519"/>
                  </a:lnTo>
                  <a:lnTo>
                    <a:pt x="1629" y="502"/>
                  </a:lnTo>
                  <a:lnTo>
                    <a:pt x="1660" y="484"/>
                  </a:lnTo>
                  <a:lnTo>
                    <a:pt x="1691" y="469"/>
                  </a:lnTo>
                  <a:lnTo>
                    <a:pt x="1724" y="453"/>
                  </a:lnTo>
                  <a:lnTo>
                    <a:pt x="1758" y="441"/>
                  </a:lnTo>
                  <a:lnTo>
                    <a:pt x="1793" y="429"/>
                  </a:lnTo>
                  <a:lnTo>
                    <a:pt x="1827" y="421"/>
                  </a:lnTo>
                  <a:lnTo>
                    <a:pt x="1863" y="412"/>
                  </a:lnTo>
                  <a:lnTo>
                    <a:pt x="1899" y="407"/>
                  </a:lnTo>
                  <a:lnTo>
                    <a:pt x="1937" y="404"/>
                  </a:lnTo>
                  <a:lnTo>
                    <a:pt x="1975" y="404"/>
                  </a:lnTo>
                  <a:lnTo>
                    <a:pt x="2013" y="405"/>
                  </a:lnTo>
                  <a:lnTo>
                    <a:pt x="2051" y="412"/>
                  </a:lnTo>
                  <a:lnTo>
                    <a:pt x="2088" y="421"/>
                  </a:lnTo>
                  <a:lnTo>
                    <a:pt x="2128" y="431"/>
                  </a:lnTo>
                  <a:lnTo>
                    <a:pt x="2167" y="447"/>
                  </a:lnTo>
                  <a:lnTo>
                    <a:pt x="2205" y="465"/>
                  </a:lnTo>
                  <a:lnTo>
                    <a:pt x="2245" y="490"/>
                  </a:lnTo>
                  <a:lnTo>
                    <a:pt x="2283" y="517"/>
                  </a:lnTo>
                  <a:lnTo>
                    <a:pt x="2322" y="548"/>
                  </a:lnTo>
                  <a:lnTo>
                    <a:pt x="2322" y="548"/>
                  </a:lnTo>
                  <a:lnTo>
                    <a:pt x="2301" y="517"/>
                  </a:lnTo>
                  <a:lnTo>
                    <a:pt x="2281" y="488"/>
                  </a:lnTo>
                  <a:lnTo>
                    <a:pt x="2258" y="460"/>
                  </a:lnTo>
                  <a:lnTo>
                    <a:pt x="2234" y="431"/>
                  </a:lnTo>
                  <a:lnTo>
                    <a:pt x="2210" y="404"/>
                  </a:lnTo>
                  <a:lnTo>
                    <a:pt x="2185" y="376"/>
                  </a:lnTo>
                  <a:lnTo>
                    <a:pt x="2157" y="350"/>
                  </a:lnTo>
                  <a:lnTo>
                    <a:pt x="2128" y="325"/>
                  </a:lnTo>
                  <a:lnTo>
                    <a:pt x="2099" y="300"/>
                  </a:lnTo>
                  <a:lnTo>
                    <a:pt x="2068" y="276"/>
                  </a:lnTo>
                  <a:lnTo>
                    <a:pt x="2037" y="252"/>
                  </a:lnTo>
                  <a:lnTo>
                    <a:pt x="2004" y="230"/>
                  </a:lnTo>
                  <a:lnTo>
                    <a:pt x="1970" y="208"/>
                  </a:lnTo>
                  <a:lnTo>
                    <a:pt x="1935" y="187"/>
                  </a:lnTo>
                  <a:lnTo>
                    <a:pt x="1901" y="168"/>
                  </a:lnTo>
                  <a:lnTo>
                    <a:pt x="1867" y="149"/>
                  </a:lnTo>
                  <a:lnTo>
                    <a:pt x="1831" y="130"/>
                  </a:lnTo>
                  <a:lnTo>
                    <a:pt x="1793" y="113"/>
                  </a:lnTo>
                  <a:lnTo>
                    <a:pt x="1757" y="98"/>
                  </a:lnTo>
                  <a:lnTo>
                    <a:pt x="1719" y="84"/>
                  </a:lnTo>
                  <a:lnTo>
                    <a:pt x="1681" y="70"/>
                  </a:lnTo>
                  <a:lnTo>
                    <a:pt x="1641" y="56"/>
                  </a:lnTo>
                  <a:lnTo>
                    <a:pt x="1604" y="46"/>
                  </a:lnTo>
                  <a:lnTo>
                    <a:pt x="1566" y="36"/>
                  </a:lnTo>
                  <a:lnTo>
                    <a:pt x="1526" y="27"/>
                  </a:lnTo>
                  <a:lnTo>
                    <a:pt x="1487" y="19"/>
                  </a:lnTo>
                  <a:lnTo>
                    <a:pt x="1449" y="12"/>
                  </a:lnTo>
                  <a:lnTo>
                    <a:pt x="1409" y="7"/>
                  </a:lnTo>
                  <a:lnTo>
                    <a:pt x="1370" y="3"/>
                  </a:lnTo>
                  <a:lnTo>
                    <a:pt x="1332" y="1"/>
                  </a:lnTo>
                  <a:lnTo>
                    <a:pt x="1294" y="0"/>
                  </a:lnTo>
                  <a:lnTo>
                    <a:pt x="1255" y="0"/>
                  </a:lnTo>
                  <a:lnTo>
                    <a:pt x="1255" y="0"/>
                  </a:lnTo>
                  <a:lnTo>
                    <a:pt x="1217" y="0"/>
                  </a:lnTo>
                  <a:lnTo>
                    <a:pt x="1179" y="1"/>
                  </a:lnTo>
                  <a:lnTo>
                    <a:pt x="1140" y="3"/>
                  </a:lnTo>
                  <a:lnTo>
                    <a:pt x="1102" y="7"/>
                  </a:lnTo>
                  <a:lnTo>
                    <a:pt x="1062" y="12"/>
                  </a:lnTo>
                  <a:lnTo>
                    <a:pt x="1023" y="19"/>
                  </a:lnTo>
                  <a:lnTo>
                    <a:pt x="985" y="27"/>
                  </a:lnTo>
                  <a:lnTo>
                    <a:pt x="945" y="36"/>
                  </a:lnTo>
                  <a:lnTo>
                    <a:pt x="906" y="46"/>
                  </a:lnTo>
                  <a:lnTo>
                    <a:pt x="868" y="56"/>
                  </a:lnTo>
                  <a:lnTo>
                    <a:pt x="830" y="70"/>
                  </a:lnTo>
                  <a:lnTo>
                    <a:pt x="791" y="84"/>
                  </a:lnTo>
                  <a:lnTo>
                    <a:pt x="755" y="98"/>
                  </a:lnTo>
                  <a:lnTo>
                    <a:pt x="717" y="113"/>
                  </a:lnTo>
                  <a:lnTo>
                    <a:pt x="679" y="130"/>
                  </a:lnTo>
                  <a:lnTo>
                    <a:pt x="643" y="149"/>
                  </a:lnTo>
                  <a:lnTo>
                    <a:pt x="609" y="168"/>
                  </a:lnTo>
                  <a:lnTo>
                    <a:pt x="572" y="187"/>
                  </a:lnTo>
                  <a:lnTo>
                    <a:pt x="538" y="208"/>
                  </a:lnTo>
                  <a:lnTo>
                    <a:pt x="505" y="230"/>
                  </a:lnTo>
                  <a:lnTo>
                    <a:pt x="473" y="252"/>
                  </a:lnTo>
                  <a:lnTo>
                    <a:pt x="442" y="276"/>
                  </a:lnTo>
                  <a:lnTo>
                    <a:pt x="411" y="300"/>
                  </a:lnTo>
                  <a:lnTo>
                    <a:pt x="380" y="325"/>
                  </a:lnTo>
                  <a:lnTo>
                    <a:pt x="353" y="350"/>
                  </a:lnTo>
                  <a:lnTo>
                    <a:pt x="325" y="376"/>
                  </a:lnTo>
                  <a:lnTo>
                    <a:pt x="299" y="404"/>
                  </a:lnTo>
                  <a:lnTo>
                    <a:pt x="273" y="431"/>
                  </a:lnTo>
                  <a:lnTo>
                    <a:pt x="249" y="460"/>
                  </a:lnTo>
                  <a:lnTo>
                    <a:pt x="227" y="488"/>
                  </a:lnTo>
                  <a:lnTo>
                    <a:pt x="206" y="517"/>
                  </a:lnTo>
                  <a:lnTo>
                    <a:pt x="188" y="548"/>
                  </a:lnTo>
                  <a:lnTo>
                    <a:pt x="188" y="548"/>
                  </a:lnTo>
                  <a:lnTo>
                    <a:pt x="225" y="517"/>
                  </a:lnTo>
                  <a:lnTo>
                    <a:pt x="265" y="490"/>
                  </a:lnTo>
                  <a:lnTo>
                    <a:pt x="303" y="465"/>
                  </a:lnTo>
                  <a:lnTo>
                    <a:pt x="342" y="447"/>
                  </a:lnTo>
                  <a:lnTo>
                    <a:pt x="380" y="431"/>
                  </a:lnTo>
                  <a:lnTo>
                    <a:pt x="420" y="421"/>
                  </a:lnTo>
                  <a:lnTo>
                    <a:pt x="457" y="412"/>
                  </a:lnTo>
                  <a:lnTo>
                    <a:pt x="495" y="405"/>
                  </a:lnTo>
                  <a:lnTo>
                    <a:pt x="535" y="404"/>
                  </a:lnTo>
                  <a:lnTo>
                    <a:pt x="571" y="404"/>
                  </a:lnTo>
                  <a:lnTo>
                    <a:pt x="609" y="407"/>
                  </a:lnTo>
                  <a:lnTo>
                    <a:pt x="645" y="412"/>
                  </a:lnTo>
                  <a:lnTo>
                    <a:pt x="681" y="421"/>
                  </a:lnTo>
                  <a:lnTo>
                    <a:pt x="715" y="429"/>
                  </a:lnTo>
                  <a:lnTo>
                    <a:pt x="750" y="441"/>
                  </a:lnTo>
                  <a:lnTo>
                    <a:pt x="784" y="453"/>
                  </a:lnTo>
                  <a:lnTo>
                    <a:pt x="817" y="469"/>
                  </a:lnTo>
                  <a:lnTo>
                    <a:pt x="849" y="484"/>
                  </a:lnTo>
                  <a:lnTo>
                    <a:pt x="880" y="502"/>
                  </a:lnTo>
                  <a:lnTo>
                    <a:pt x="909" y="519"/>
                  </a:lnTo>
                  <a:lnTo>
                    <a:pt x="937" y="538"/>
                  </a:lnTo>
                  <a:lnTo>
                    <a:pt x="964" y="557"/>
                  </a:lnTo>
                  <a:lnTo>
                    <a:pt x="1016" y="594"/>
                  </a:lnTo>
                  <a:lnTo>
                    <a:pt x="1061" y="632"/>
                  </a:lnTo>
                  <a:lnTo>
                    <a:pt x="1098" y="670"/>
                  </a:lnTo>
                  <a:lnTo>
                    <a:pt x="1131" y="703"/>
                  </a:lnTo>
                  <a:lnTo>
                    <a:pt x="1155" y="732"/>
                  </a:lnTo>
                  <a:lnTo>
                    <a:pt x="1155" y="732"/>
                  </a:lnTo>
                  <a:lnTo>
                    <a:pt x="1167" y="749"/>
                  </a:lnTo>
                  <a:lnTo>
                    <a:pt x="1177" y="770"/>
                  </a:lnTo>
                  <a:lnTo>
                    <a:pt x="1184" y="789"/>
                  </a:lnTo>
                  <a:lnTo>
                    <a:pt x="1188" y="809"/>
                  </a:lnTo>
                  <a:lnTo>
                    <a:pt x="1189" y="830"/>
                  </a:lnTo>
                  <a:lnTo>
                    <a:pt x="1189" y="850"/>
                  </a:lnTo>
                  <a:lnTo>
                    <a:pt x="1188" y="871"/>
                  </a:lnTo>
                  <a:lnTo>
                    <a:pt x="1184" y="890"/>
                  </a:lnTo>
                  <a:lnTo>
                    <a:pt x="1179" y="911"/>
                  </a:lnTo>
                  <a:lnTo>
                    <a:pt x="1172" y="928"/>
                  </a:lnTo>
                  <a:lnTo>
                    <a:pt x="1159" y="962"/>
                  </a:lnTo>
                  <a:lnTo>
                    <a:pt x="1145" y="990"/>
                  </a:lnTo>
                  <a:lnTo>
                    <a:pt x="1131" y="1009"/>
                  </a:lnTo>
                  <a:lnTo>
                    <a:pt x="1131" y="1009"/>
                  </a:lnTo>
                  <a:lnTo>
                    <a:pt x="1124" y="1015"/>
                  </a:lnTo>
                  <a:lnTo>
                    <a:pt x="1117" y="1021"/>
                  </a:lnTo>
                  <a:lnTo>
                    <a:pt x="1095" y="1031"/>
                  </a:lnTo>
                  <a:lnTo>
                    <a:pt x="1069" y="1040"/>
                  </a:lnTo>
                  <a:lnTo>
                    <a:pt x="1040" y="1046"/>
                  </a:lnTo>
                  <a:lnTo>
                    <a:pt x="1011" y="1050"/>
                  </a:lnTo>
                  <a:lnTo>
                    <a:pt x="983" y="1052"/>
                  </a:lnTo>
                  <a:lnTo>
                    <a:pt x="971" y="1050"/>
                  </a:lnTo>
                  <a:lnTo>
                    <a:pt x="961" y="1048"/>
                  </a:lnTo>
                  <a:lnTo>
                    <a:pt x="952" y="1045"/>
                  </a:lnTo>
                  <a:lnTo>
                    <a:pt x="945" y="1040"/>
                  </a:lnTo>
                  <a:lnTo>
                    <a:pt x="945" y="1040"/>
                  </a:lnTo>
                  <a:lnTo>
                    <a:pt x="911" y="1007"/>
                  </a:lnTo>
                  <a:lnTo>
                    <a:pt x="878" y="969"/>
                  </a:lnTo>
                  <a:lnTo>
                    <a:pt x="811" y="892"/>
                  </a:lnTo>
                  <a:lnTo>
                    <a:pt x="775" y="852"/>
                  </a:lnTo>
                  <a:lnTo>
                    <a:pt x="756" y="835"/>
                  </a:lnTo>
                  <a:lnTo>
                    <a:pt x="737" y="816"/>
                  </a:lnTo>
                  <a:lnTo>
                    <a:pt x="717" y="799"/>
                  </a:lnTo>
                  <a:lnTo>
                    <a:pt x="696" y="783"/>
                  </a:lnTo>
                  <a:lnTo>
                    <a:pt x="674" y="770"/>
                  </a:lnTo>
                  <a:lnTo>
                    <a:pt x="650" y="756"/>
                  </a:lnTo>
                  <a:lnTo>
                    <a:pt x="626" y="744"/>
                  </a:lnTo>
                  <a:lnTo>
                    <a:pt x="600" y="735"/>
                  </a:lnTo>
                  <a:lnTo>
                    <a:pt x="572" y="727"/>
                  </a:lnTo>
                  <a:lnTo>
                    <a:pt x="543" y="720"/>
                  </a:lnTo>
                  <a:lnTo>
                    <a:pt x="512" y="716"/>
                  </a:lnTo>
                  <a:lnTo>
                    <a:pt x="480" y="716"/>
                  </a:lnTo>
                  <a:lnTo>
                    <a:pt x="445" y="716"/>
                  </a:lnTo>
                  <a:lnTo>
                    <a:pt x="409" y="722"/>
                  </a:lnTo>
                  <a:lnTo>
                    <a:pt x="370" y="728"/>
                  </a:lnTo>
                  <a:lnTo>
                    <a:pt x="328" y="739"/>
                  </a:lnTo>
                  <a:lnTo>
                    <a:pt x="285" y="751"/>
                  </a:lnTo>
                  <a:lnTo>
                    <a:pt x="241" y="768"/>
                  </a:lnTo>
                  <a:lnTo>
                    <a:pt x="191" y="789"/>
                  </a:lnTo>
                  <a:lnTo>
                    <a:pt x="141" y="813"/>
                  </a:lnTo>
                  <a:lnTo>
                    <a:pt x="88" y="840"/>
                  </a:lnTo>
                  <a:lnTo>
                    <a:pt x="31" y="873"/>
                  </a:lnTo>
                  <a:lnTo>
                    <a:pt x="31" y="873"/>
                  </a:lnTo>
                  <a:lnTo>
                    <a:pt x="90" y="863"/>
                  </a:lnTo>
                  <a:lnTo>
                    <a:pt x="124" y="856"/>
                  </a:lnTo>
                  <a:lnTo>
                    <a:pt x="158" y="850"/>
                  </a:lnTo>
                  <a:lnTo>
                    <a:pt x="193" y="847"/>
                  </a:lnTo>
                  <a:lnTo>
                    <a:pt x="210" y="847"/>
                  </a:lnTo>
                  <a:lnTo>
                    <a:pt x="225" y="847"/>
                  </a:lnTo>
                  <a:lnTo>
                    <a:pt x="241" y="849"/>
                  </a:lnTo>
                  <a:lnTo>
                    <a:pt x="255" y="852"/>
                  </a:lnTo>
                  <a:lnTo>
                    <a:pt x="268" y="857"/>
                  </a:lnTo>
                  <a:lnTo>
                    <a:pt x="280" y="863"/>
                  </a:lnTo>
                  <a:lnTo>
                    <a:pt x="280" y="863"/>
                  </a:lnTo>
                  <a:lnTo>
                    <a:pt x="294" y="873"/>
                  </a:lnTo>
                  <a:lnTo>
                    <a:pt x="304" y="883"/>
                  </a:lnTo>
                  <a:lnTo>
                    <a:pt x="313" y="895"/>
                  </a:lnTo>
                  <a:lnTo>
                    <a:pt x="318" y="909"/>
                  </a:lnTo>
                  <a:lnTo>
                    <a:pt x="320" y="921"/>
                  </a:lnTo>
                  <a:lnTo>
                    <a:pt x="322" y="936"/>
                  </a:lnTo>
                  <a:lnTo>
                    <a:pt x="320" y="952"/>
                  </a:lnTo>
                  <a:lnTo>
                    <a:pt x="316" y="967"/>
                  </a:lnTo>
                  <a:lnTo>
                    <a:pt x="313" y="985"/>
                  </a:lnTo>
                  <a:lnTo>
                    <a:pt x="306" y="1002"/>
                  </a:lnTo>
                  <a:lnTo>
                    <a:pt x="292" y="1041"/>
                  </a:lnTo>
                  <a:lnTo>
                    <a:pt x="275" y="1084"/>
                  </a:lnTo>
                  <a:lnTo>
                    <a:pt x="256" y="1132"/>
                  </a:lnTo>
                  <a:lnTo>
                    <a:pt x="241" y="1184"/>
                  </a:lnTo>
                  <a:lnTo>
                    <a:pt x="232" y="1211"/>
                  </a:lnTo>
                  <a:lnTo>
                    <a:pt x="227" y="1239"/>
                  </a:lnTo>
                  <a:lnTo>
                    <a:pt x="222" y="1270"/>
                  </a:lnTo>
                  <a:lnTo>
                    <a:pt x="217" y="1301"/>
                  </a:lnTo>
                  <a:lnTo>
                    <a:pt x="215" y="1332"/>
                  </a:lnTo>
                  <a:lnTo>
                    <a:pt x="215" y="1366"/>
                  </a:lnTo>
                  <a:lnTo>
                    <a:pt x="217" y="1400"/>
                  </a:lnTo>
                  <a:lnTo>
                    <a:pt x="220" y="1435"/>
                  </a:lnTo>
                  <a:lnTo>
                    <a:pt x="227" y="1473"/>
                  </a:lnTo>
                  <a:lnTo>
                    <a:pt x="237" y="1510"/>
                  </a:lnTo>
                  <a:lnTo>
                    <a:pt x="249" y="1550"/>
                  </a:lnTo>
                  <a:lnTo>
                    <a:pt x="265" y="1591"/>
                  </a:lnTo>
                  <a:lnTo>
                    <a:pt x="284" y="1634"/>
                  </a:lnTo>
                  <a:lnTo>
                    <a:pt x="306" y="1677"/>
                  </a:lnTo>
                  <a:lnTo>
                    <a:pt x="306" y="1677"/>
                  </a:lnTo>
                  <a:lnTo>
                    <a:pt x="299" y="1675"/>
                  </a:lnTo>
                  <a:lnTo>
                    <a:pt x="280" y="1667"/>
                  </a:lnTo>
                  <a:lnTo>
                    <a:pt x="222" y="1641"/>
                  </a:lnTo>
                  <a:lnTo>
                    <a:pt x="188" y="1627"/>
                  </a:lnTo>
                  <a:lnTo>
                    <a:pt x="151" y="1615"/>
                  </a:lnTo>
                  <a:lnTo>
                    <a:pt x="120" y="1607"/>
                  </a:lnTo>
                  <a:lnTo>
                    <a:pt x="107" y="1605"/>
                  </a:lnTo>
                  <a:lnTo>
                    <a:pt x="95" y="1603"/>
                  </a:lnTo>
                  <a:lnTo>
                    <a:pt x="95" y="1603"/>
                  </a:lnTo>
                  <a:lnTo>
                    <a:pt x="81" y="1605"/>
                  </a:lnTo>
                  <a:lnTo>
                    <a:pt x="69" y="1610"/>
                  </a:lnTo>
                  <a:lnTo>
                    <a:pt x="60" y="1615"/>
                  </a:lnTo>
                  <a:lnTo>
                    <a:pt x="52" y="1624"/>
                  </a:lnTo>
                  <a:lnTo>
                    <a:pt x="47" y="1633"/>
                  </a:lnTo>
                  <a:lnTo>
                    <a:pt x="43" y="1645"/>
                  </a:lnTo>
                  <a:lnTo>
                    <a:pt x="41" y="1657"/>
                  </a:lnTo>
                  <a:lnTo>
                    <a:pt x="43" y="1670"/>
                  </a:lnTo>
                  <a:lnTo>
                    <a:pt x="43" y="1670"/>
                  </a:lnTo>
                  <a:lnTo>
                    <a:pt x="47" y="1689"/>
                  </a:lnTo>
                  <a:lnTo>
                    <a:pt x="53" y="1706"/>
                  </a:lnTo>
                  <a:lnTo>
                    <a:pt x="64" y="1724"/>
                  </a:lnTo>
                  <a:lnTo>
                    <a:pt x="74" y="1737"/>
                  </a:lnTo>
                  <a:lnTo>
                    <a:pt x="86" y="1751"/>
                  </a:lnTo>
                  <a:lnTo>
                    <a:pt x="100" y="1765"/>
                  </a:lnTo>
                  <a:lnTo>
                    <a:pt x="126" y="1787"/>
                  </a:lnTo>
                  <a:lnTo>
                    <a:pt x="126" y="1787"/>
                  </a:lnTo>
                  <a:lnTo>
                    <a:pt x="153" y="1811"/>
                  </a:lnTo>
                  <a:lnTo>
                    <a:pt x="182" y="1839"/>
                  </a:lnTo>
                  <a:lnTo>
                    <a:pt x="212" y="1868"/>
                  </a:lnTo>
                  <a:lnTo>
                    <a:pt x="241" y="1901"/>
                  </a:lnTo>
                  <a:lnTo>
                    <a:pt x="270" y="1933"/>
                  </a:lnTo>
                  <a:lnTo>
                    <a:pt x="298" y="1968"/>
                  </a:lnTo>
                  <a:lnTo>
                    <a:pt x="323" y="2000"/>
                  </a:lnTo>
                  <a:lnTo>
                    <a:pt x="346" y="2033"/>
                  </a:lnTo>
                  <a:lnTo>
                    <a:pt x="366" y="2066"/>
                  </a:lnTo>
                  <a:lnTo>
                    <a:pt x="382" y="2093"/>
                  </a:lnTo>
                  <a:lnTo>
                    <a:pt x="395" y="2121"/>
                  </a:lnTo>
                  <a:lnTo>
                    <a:pt x="402" y="2143"/>
                  </a:lnTo>
                  <a:lnTo>
                    <a:pt x="404" y="2153"/>
                  </a:lnTo>
                  <a:lnTo>
                    <a:pt x="406" y="2162"/>
                  </a:lnTo>
                  <a:lnTo>
                    <a:pt x="404" y="2169"/>
                  </a:lnTo>
                  <a:lnTo>
                    <a:pt x="402" y="2176"/>
                  </a:lnTo>
                  <a:lnTo>
                    <a:pt x="397" y="2181"/>
                  </a:lnTo>
                  <a:lnTo>
                    <a:pt x="392" y="2184"/>
                  </a:lnTo>
                  <a:lnTo>
                    <a:pt x="385" y="2186"/>
                  </a:lnTo>
                  <a:lnTo>
                    <a:pt x="377" y="2186"/>
                  </a:lnTo>
                  <a:lnTo>
                    <a:pt x="377" y="2186"/>
                  </a:lnTo>
                  <a:lnTo>
                    <a:pt x="366" y="2184"/>
                  </a:lnTo>
                  <a:lnTo>
                    <a:pt x="354" y="2181"/>
                  </a:lnTo>
                  <a:lnTo>
                    <a:pt x="344" y="2176"/>
                  </a:lnTo>
                  <a:lnTo>
                    <a:pt x="332" y="2171"/>
                  </a:lnTo>
                  <a:lnTo>
                    <a:pt x="306" y="2152"/>
                  </a:lnTo>
                  <a:lnTo>
                    <a:pt x="279" y="2128"/>
                  </a:lnTo>
                  <a:lnTo>
                    <a:pt x="249" y="2100"/>
                  </a:lnTo>
                  <a:lnTo>
                    <a:pt x="220" y="2069"/>
                  </a:lnTo>
                  <a:lnTo>
                    <a:pt x="191" y="2035"/>
                  </a:lnTo>
                  <a:lnTo>
                    <a:pt x="162" y="1999"/>
                  </a:lnTo>
                  <a:lnTo>
                    <a:pt x="134" y="1963"/>
                  </a:lnTo>
                  <a:lnTo>
                    <a:pt x="107" y="1926"/>
                  </a:lnTo>
                  <a:lnTo>
                    <a:pt x="59" y="1856"/>
                  </a:lnTo>
                  <a:lnTo>
                    <a:pt x="23" y="1796"/>
                  </a:lnTo>
                  <a:lnTo>
                    <a:pt x="9" y="1772"/>
                  </a:lnTo>
                  <a:lnTo>
                    <a:pt x="0" y="1755"/>
                  </a:lnTo>
                  <a:lnTo>
                    <a:pt x="0" y="1755"/>
                  </a:lnTo>
                  <a:lnTo>
                    <a:pt x="17" y="1808"/>
                  </a:lnTo>
                  <a:lnTo>
                    <a:pt x="40" y="1861"/>
                  </a:lnTo>
                  <a:lnTo>
                    <a:pt x="64" y="1913"/>
                  </a:lnTo>
                  <a:lnTo>
                    <a:pt x="91" y="1963"/>
                  </a:lnTo>
                  <a:lnTo>
                    <a:pt x="120" y="2012"/>
                  </a:lnTo>
                  <a:lnTo>
                    <a:pt x="151" y="2060"/>
                  </a:lnTo>
                  <a:lnTo>
                    <a:pt x="182" y="2107"/>
                  </a:lnTo>
                  <a:lnTo>
                    <a:pt x="215" y="2152"/>
                  </a:lnTo>
                  <a:lnTo>
                    <a:pt x="215" y="2152"/>
                  </a:lnTo>
                  <a:lnTo>
                    <a:pt x="232" y="2176"/>
                  </a:lnTo>
                  <a:lnTo>
                    <a:pt x="251" y="2198"/>
                  </a:lnTo>
                  <a:lnTo>
                    <a:pt x="270" y="2217"/>
                  </a:lnTo>
                  <a:lnTo>
                    <a:pt x="291" y="2236"/>
                  </a:lnTo>
                  <a:lnTo>
                    <a:pt x="311" y="2253"/>
                  </a:lnTo>
                  <a:lnTo>
                    <a:pt x="334" y="2268"/>
                  </a:lnTo>
                  <a:lnTo>
                    <a:pt x="356" y="2281"/>
                  </a:lnTo>
                  <a:lnTo>
                    <a:pt x="382" y="2291"/>
                  </a:lnTo>
                  <a:lnTo>
                    <a:pt x="382" y="2291"/>
                  </a:lnTo>
                  <a:lnTo>
                    <a:pt x="397" y="2296"/>
                  </a:lnTo>
                  <a:lnTo>
                    <a:pt x="413" y="2301"/>
                  </a:lnTo>
                  <a:lnTo>
                    <a:pt x="430" y="2305"/>
                  </a:lnTo>
                  <a:lnTo>
                    <a:pt x="445" y="2306"/>
                  </a:lnTo>
                  <a:lnTo>
                    <a:pt x="462" y="2306"/>
                  </a:lnTo>
                  <a:lnTo>
                    <a:pt x="478" y="2305"/>
                  </a:lnTo>
                  <a:lnTo>
                    <a:pt x="495" y="2301"/>
                  </a:lnTo>
                  <a:lnTo>
                    <a:pt x="511" y="2294"/>
                  </a:lnTo>
                  <a:lnTo>
                    <a:pt x="511" y="2294"/>
                  </a:lnTo>
                  <a:lnTo>
                    <a:pt x="523" y="2287"/>
                  </a:lnTo>
                  <a:lnTo>
                    <a:pt x="535" y="2281"/>
                  </a:lnTo>
                  <a:lnTo>
                    <a:pt x="543" y="2270"/>
                  </a:lnTo>
                  <a:lnTo>
                    <a:pt x="552" y="2260"/>
                  </a:lnTo>
                  <a:lnTo>
                    <a:pt x="559" y="2248"/>
                  </a:lnTo>
                  <a:lnTo>
                    <a:pt x="566" y="2236"/>
                  </a:lnTo>
                  <a:lnTo>
                    <a:pt x="569" y="2222"/>
                  </a:lnTo>
                  <a:lnTo>
                    <a:pt x="572" y="2208"/>
                  </a:lnTo>
                  <a:lnTo>
                    <a:pt x="572" y="2208"/>
                  </a:lnTo>
                  <a:lnTo>
                    <a:pt x="574" y="2188"/>
                  </a:lnTo>
                  <a:lnTo>
                    <a:pt x="572" y="2165"/>
                  </a:lnTo>
                  <a:lnTo>
                    <a:pt x="567" y="2143"/>
                  </a:lnTo>
                  <a:lnTo>
                    <a:pt x="560" y="2121"/>
                  </a:lnTo>
                  <a:lnTo>
                    <a:pt x="552" y="2100"/>
                  </a:lnTo>
                  <a:lnTo>
                    <a:pt x="543" y="2079"/>
                  </a:lnTo>
                  <a:lnTo>
                    <a:pt x="531" y="2060"/>
                  </a:lnTo>
                  <a:lnTo>
                    <a:pt x="521" y="2043"/>
                  </a:lnTo>
                  <a:lnTo>
                    <a:pt x="521" y="2043"/>
                  </a:lnTo>
                  <a:lnTo>
                    <a:pt x="505" y="2018"/>
                  </a:lnTo>
                  <a:lnTo>
                    <a:pt x="485" y="1988"/>
                  </a:lnTo>
                  <a:lnTo>
                    <a:pt x="461" y="1957"/>
                  </a:lnTo>
                  <a:lnTo>
                    <a:pt x="435" y="1925"/>
                  </a:lnTo>
                  <a:lnTo>
                    <a:pt x="404" y="1892"/>
                  </a:lnTo>
                  <a:lnTo>
                    <a:pt x="373" y="1859"/>
                  </a:lnTo>
                  <a:lnTo>
                    <a:pt x="337" y="1827"/>
                  </a:lnTo>
                  <a:lnTo>
                    <a:pt x="301" y="1799"/>
                  </a:lnTo>
                  <a:lnTo>
                    <a:pt x="301" y="1799"/>
                  </a:lnTo>
                  <a:lnTo>
                    <a:pt x="251" y="1763"/>
                  </a:lnTo>
                  <a:lnTo>
                    <a:pt x="206" y="1734"/>
                  </a:lnTo>
                  <a:lnTo>
                    <a:pt x="136" y="1691"/>
                  </a:lnTo>
                  <a:lnTo>
                    <a:pt x="112" y="1675"/>
                  </a:lnTo>
                  <a:lnTo>
                    <a:pt x="103" y="1669"/>
                  </a:lnTo>
                  <a:lnTo>
                    <a:pt x="98" y="1662"/>
                  </a:lnTo>
                  <a:lnTo>
                    <a:pt x="95" y="1657"/>
                  </a:lnTo>
                  <a:lnTo>
                    <a:pt x="93" y="1651"/>
                  </a:lnTo>
                  <a:lnTo>
                    <a:pt x="96" y="1646"/>
                  </a:lnTo>
                  <a:lnTo>
                    <a:pt x="102" y="1643"/>
                  </a:lnTo>
                  <a:lnTo>
                    <a:pt x="102" y="1643"/>
                  </a:lnTo>
                  <a:lnTo>
                    <a:pt x="107" y="1641"/>
                  </a:lnTo>
                  <a:lnTo>
                    <a:pt x="115" y="1639"/>
                  </a:lnTo>
                  <a:lnTo>
                    <a:pt x="126" y="1641"/>
                  </a:lnTo>
                  <a:lnTo>
                    <a:pt x="136" y="1645"/>
                  </a:lnTo>
                  <a:lnTo>
                    <a:pt x="163" y="1653"/>
                  </a:lnTo>
                  <a:lnTo>
                    <a:pt x="193" y="1665"/>
                  </a:lnTo>
                  <a:lnTo>
                    <a:pt x="248" y="1693"/>
                  </a:lnTo>
                  <a:lnTo>
                    <a:pt x="284" y="1712"/>
                  </a:lnTo>
                  <a:lnTo>
                    <a:pt x="284" y="1712"/>
                  </a:lnTo>
                  <a:lnTo>
                    <a:pt x="313" y="1729"/>
                  </a:lnTo>
                  <a:lnTo>
                    <a:pt x="342" y="1748"/>
                  </a:lnTo>
                  <a:lnTo>
                    <a:pt x="371" y="1770"/>
                  </a:lnTo>
                  <a:lnTo>
                    <a:pt x="402" y="1794"/>
                  </a:lnTo>
                  <a:lnTo>
                    <a:pt x="433" y="1820"/>
                  </a:lnTo>
                  <a:lnTo>
                    <a:pt x="462" y="1849"/>
                  </a:lnTo>
                  <a:lnTo>
                    <a:pt x="492" y="1878"/>
                  </a:lnTo>
                  <a:lnTo>
                    <a:pt x="519" y="1911"/>
                  </a:lnTo>
                  <a:lnTo>
                    <a:pt x="547" y="1944"/>
                  </a:lnTo>
                  <a:lnTo>
                    <a:pt x="571" y="1976"/>
                  </a:lnTo>
                  <a:lnTo>
                    <a:pt x="593" y="2011"/>
                  </a:lnTo>
                  <a:lnTo>
                    <a:pt x="614" y="2043"/>
                  </a:lnTo>
                  <a:lnTo>
                    <a:pt x="631" y="2078"/>
                  </a:lnTo>
                  <a:lnTo>
                    <a:pt x="645" y="2110"/>
                  </a:lnTo>
                  <a:lnTo>
                    <a:pt x="655" y="2143"/>
                  </a:lnTo>
                  <a:lnTo>
                    <a:pt x="662" y="2174"/>
                  </a:lnTo>
                  <a:lnTo>
                    <a:pt x="662" y="2174"/>
                  </a:lnTo>
                  <a:lnTo>
                    <a:pt x="664" y="2198"/>
                  </a:lnTo>
                  <a:lnTo>
                    <a:pt x="662" y="2220"/>
                  </a:lnTo>
                  <a:lnTo>
                    <a:pt x="657" y="2243"/>
                  </a:lnTo>
                  <a:lnTo>
                    <a:pt x="648" y="2263"/>
                  </a:lnTo>
                  <a:lnTo>
                    <a:pt x="638" y="2282"/>
                  </a:lnTo>
                  <a:lnTo>
                    <a:pt x="624" y="2299"/>
                  </a:lnTo>
                  <a:lnTo>
                    <a:pt x="609" y="2315"/>
                  </a:lnTo>
                  <a:lnTo>
                    <a:pt x="591" y="2329"/>
                  </a:lnTo>
                  <a:lnTo>
                    <a:pt x="572" y="2341"/>
                  </a:lnTo>
                  <a:lnTo>
                    <a:pt x="554" y="2351"/>
                  </a:lnTo>
                  <a:lnTo>
                    <a:pt x="533" y="2360"/>
                  </a:lnTo>
                  <a:lnTo>
                    <a:pt x="512" y="2365"/>
                  </a:lnTo>
                  <a:lnTo>
                    <a:pt x="492" y="2368"/>
                  </a:lnTo>
                  <a:lnTo>
                    <a:pt x="471" y="2368"/>
                  </a:lnTo>
                  <a:lnTo>
                    <a:pt x="450" y="2366"/>
                  </a:lnTo>
                  <a:lnTo>
                    <a:pt x="432" y="2361"/>
                  </a:lnTo>
                  <a:lnTo>
                    <a:pt x="432" y="2361"/>
                  </a:lnTo>
                  <a:lnTo>
                    <a:pt x="462" y="2387"/>
                  </a:lnTo>
                  <a:lnTo>
                    <a:pt x="493" y="2411"/>
                  </a:lnTo>
                  <a:lnTo>
                    <a:pt x="524" y="2433"/>
                  </a:lnTo>
                  <a:lnTo>
                    <a:pt x="555" y="2454"/>
                  </a:lnTo>
                  <a:lnTo>
                    <a:pt x="586" y="2475"/>
                  </a:lnTo>
                  <a:lnTo>
                    <a:pt x="619" y="2492"/>
                  </a:lnTo>
                  <a:lnTo>
                    <a:pt x="650" y="2509"/>
                  </a:lnTo>
                  <a:lnTo>
                    <a:pt x="681" y="2525"/>
                  </a:lnTo>
                  <a:lnTo>
                    <a:pt x="741" y="2554"/>
                  </a:lnTo>
                  <a:lnTo>
                    <a:pt x="803" y="2576"/>
                  </a:lnTo>
                  <a:lnTo>
                    <a:pt x="861" y="2597"/>
                  </a:lnTo>
                  <a:lnTo>
                    <a:pt x="918" y="2612"/>
                  </a:lnTo>
                  <a:lnTo>
                    <a:pt x="973" y="2626"/>
                  </a:lnTo>
                  <a:lnTo>
                    <a:pt x="1024" y="2635"/>
                  </a:lnTo>
                  <a:lnTo>
                    <a:pt x="1073" y="2643"/>
                  </a:lnTo>
                  <a:lnTo>
                    <a:pt x="1117" y="2648"/>
                  </a:lnTo>
                  <a:lnTo>
                    <a:pt x="1159" y="2652"/>
                  </a:lnTo>
                  <a:lnTo>
                    <a:pt x="1196" y="2653"/>
                  </a:lnTo>
                  <a:lnTo>
                    <a:pt x="1255" y="2655"/>
                  </a:lnTo>
                  <a:lnTo>
                    <a:pt x="1255" y="2655"/>
                  </a:lnTo>
                  <a:lnTo>
                    <a:pt x="1255" y="2655"/>
                  </a:lnTo>
                  <a:lnTo>
                    <a:pt x="1255" y="2655"/>
                  </a:lnTo>
                  <a:lnTo>
                    <a:pt x="1255" y="2655"/>
                  </a:lnTo>
                  <a:lnTo>
                    <a:pt x="1313" y="2653"/>
                  </a:lnTo>
                  <a:lnTo>
                    <a:pt x="1351" y="2652"/>
                  </a:lnTo>
                  <a:lnTo>
                    <a:pt x="1391" y="2648"/>
                  </a:lnTo>
                  <a:lnTo>
                    <a:pt x="1437" y="2643"/>
                  </a:lnTo>
                  <a:lnTo>
                    <a:pt x="1485" y="2635"/>
                  </a:lnTo>
                  <a:lnTo>
                    <a:pt x="1537" y="2626"/>
                  </a:lnTo>
                  <a:lnTo>
                    <a:pt x="1592" y="2612"/>
                  </a:lnTo>
                  <a:lnTo>
                    <a:pt x="1648" y="2597"/>
                  </a:lnTo>
                  <a:lnTo>
                    <a:pt x="1707" y="2576"/>
                  </a:lnTo>
                  <a:lnTo>
                    <a:pt x="1767" y="2554"/>
                  </a:lnTo>
                  <a:lnTo>
                    <a:pt x="1829" y="2525"/>
                  </a:lnTo>
                  <a:lnTo>
                    <a:pt x="1860" y="2509"/>
                  </a:lnTo>
                  <a:lnTo>
                    <a:pt x="1891" y="2492"/>
                  </a:lnTo>
                  <a:lnTo>
                    <a:pt x="1922" y="2475"/>
                  </a:lnTo>
                  <a:lnTo>
                    <a:pt x="1953" y="2454"/>
                  </a:lnTo>
                  <a:lnTo>
                    <a:pt x="1983" y="2433"/>
                  </a:lnTo>
                  <a:lnTo>
                    <a:pt x="2016" y="2411"/>
                  </a:lnTo>
                  <a:lnTo>
                    <a:pt x="2047" y="2387"/>
                  </a:lnTo>
                  <a:lnTo>
                    <a:pt x="2078" y="2361"/>
                  </a:lnTo>
                  <a:lnTo>
                    <a:pt x="2078" y="2361"/>
                  </a:lnTo>
                  <a:lnTo>
                    <a:pt x="2057" y="2366"/>
                  </a:lnTo>
                  <a:lnTo>
                    <a:pt x="2038" y="2368"/>
                  </a:lnTo>
                  <a:lnTo>
                    <a:pt x="2018" y="2368"/>
                  </a:lnTo>
                  <a:lnTo>
                    <a:pt x="1996" y="2365"/>
                  </a:lnTo>
                  <a:lnTo>
                    <a:pt x="1975" y="2360"/>
                  </a:lnTo>
                  <a:lnTo>
                    <a:pt x="1954" y="2351"/>
                  </a:lnTo>
                  <a:lnTo>
                    <a:pt x="1935" y="2341"/>
                  </a:lnTo>
                  <a:lnTo>
                    <a:pt x="1916" y="2329"/>
                  </a:lnTo>
                  <a:lnTo>
                    <a:pt x="1899" y="2315"/>
                  </a:lnTo>
                  <a:lnTo>
                    <a:pt x="1886" y="2299"/>
                  </a:lnTo>
                  <a:lnTo>
                    <a:pt x="1872" y="2282"/>
                  </a:lnTo>
                  <a:lnTo>
                    <a:pt x="1860" y="2263"/>
                  </a:lnTo>
                  <a:lnTo>
                    <a:pt x="1853" y="2243"/>
                  </a:lnTo>
                  <a:lnTo>
                    <a:pt x="1848" y="2220"/>
                  </a:lnTo>
                  <a:lnTo>
                    <a:pt x="1844" y="2198"/>
                  </a:lnTo>
                  <a:lnTo>
                    <a:pt x="1846" y="2174"/>
                  </a:lnTo>
                  <a:lnTo>
                    <a:pt x="1846" y="2174"/>
                  </a:lnTo>
                  <a:lnTo>
                    <a:pt x="1853" y="2143"/>
                  </a:lnTo>
                  <a:lnTo>
                    <a:pt x="1863" y="2110"/>
                  </a:lnTo>
                  <a:lnTo>
                    <a:pt x="1879" y="2078"/>
                  </a:lnTo>
                  <a:lnTo>
                    <a:pt x="1896" y="2043"/>
                  </a:lnTo>
                  <a:lnTo>
                    <a:pt x="1915" y="2011"/>
                  </a:lnTo>
                  <a:lnTo>
                    <a:pt x="1937" y="1976"/>
                  </a:lnTo>
                  <a:lnTo>
                    <a:pt x="1963" y="1944"/>
                  </a:lnTo>
                  <a:lnTo>
                    <a:pt x="1989" y="1911"/>
                  </a:lnTo>
                  <a:lnTo>
                    <a:pt x="2016" y="1878"/>
                  </a:lnTo>
                  <a:lnTo>
                    <a:pt x="2045" y="1849"/>
                  </a:lnTo>
                  <a:lnTo>
                    <a:pt x="2076" y="1820"/>
                  </a:lnTo>
                  <a:lnTo>
                    <a:pt x="2106" y="1794"/>
                  </a:lnTo>
                  <a:lnTo>
                    <a:pt x="2136" y="1770"/>
                  </a:lnTo>
                  <a:lnTo>
                    <a:pt x="2166" y="1748"/>
                  </a:lnTo>
                  <a:lnTo>
                    <a:pt x="2197" y="1729"/>
                  </a:lnTo>
                  <a:lnTo>
                    <a:pt x="2224" y="1712"/>
                  </a:lnTo>
                  <a:lnTo>
                    <a:pt x="2224" y="1712"/>
                  </a:lnTo>
                  <a:lnTo>
                    <a:pt x="2260" y="1693"/>
                  </a:lnTo>
                  <a:lnTo>
                    <a:pt x="2317" y="1665"/>
                  </a:lnTo>
                  <a:lnTo>
                    <a:pt x="2346" y="1653"/>
                  </a:lnTo>
                  <a:lnTo>
                    <a:pt x="2372" y="1645"/>
                  </a:lnTo>
                  <a:lnTo>
                    <a:pt x="2384" y="1641"/>
                  </a:lnTo>
                  <a:lnTo>
                    <a:pt x="2394" y="1639"/>
                  </a:lnTo>
                  <a:lnTo>
                    <a:pt x="2403" y="1641"/>
                  </a:lnTo>
                  <a:lnTo>
                    <a:pt x="2408" y="1643"/>
                  </a:lnTo>
                  <a:lnTo>
                    <a:pt x="2408" y="1643"/>
                  </a:lnTo>
                  <a:lnTo>
                    <a:pt x="2413" y="1646"/>
                  </a:lnTo>
                  <a:lnTo>
                    <a:pt x="2415" y="1651"/>
                  </a:lnTo>
                  <a:lnTo>
                    <a:pt x="2415" y="1657"/>
                  </a:lnTo>
                  <a:lnTo>
                    <a:pt x="2411" y="1662"/>
                  </a:lnTo>
                  <a:lnTo>
                    <a:pt x="2406" y="1669"/>
                  </a:lnTo>
                  <a:lnTo>
                    <a:pt x="2398" y="1675"/>
                  </a:lnTo>
                  <a:lnTo>
                    <a:pt x="2374" y="1691"/>
                  </a:lnTo>
                  <a:lnTo>
                    <a:pt x="2303" y="1734"/>
                  </a:lnTo>
                  <a:lnTo>
                    <a:pt x="2257" y="1763"/>
                  </a:lnTo>
                  <a:lnTo>
                    <a:pt x="2207" y="1799"/>
                  </a:lnTo>
                  <a:lnTo>
                    <a:pt x="2207" y="1799"/>
                  </a:lnTo>
                  <a:lnTo>
                    <a:pt x="2171" y="1827"/>
                  </a:lnTo>
                  <a:lnTo>
                    <a:pt x="2136" y="1859"/>
                  </a:lnTo>
                  <a:lnTo>
                    <a:pt x="2104" y="1892"/>
                  </a:lnTo>
                  <a:lnTo>
                    <a:pt x="2075" y="1925"/>
                  </a:lnTo>
                  <a:lnTo>
                    <a:pt x="2047" y="1957"/>
                  </a:lnTo>
                  <a:lnTo>
                    <a:pt x="2023" y="1988"/>
                  </a:lnTo>
                  <a:lnTo>
                    <a:pt x="2002" y="2018"/>
                  </a:lnTo>
                  <a:lnTo>
                    <a:pt x="1987" y="2043"/>
                  </a:lnTo>
                  <a:lnTo>
                    <a:pt x="1987" y="2043"/>
                  </a:lnTo>
                  <a:lnTo>
                    <a:pt x="1977" y="2060"/>
                  </a:lnTo>
                  <a:lnTo>
                    <a:pt x="1966" y="2079"/>
                  </a:lnTo>
                  <a:lnTo>
                    <a:pt x="1956" y="2100"/>
                  </a:lnTo>
                  <a:lnTo>
                    <a:pt x="1947" y="2121"/>
                  </a:lnTo>
                  <a:lnTo>
                    <a:pt x="1941" y="2143"/>
                  </a:lnTo>
                  <a:lnTo>
                    <a:pt x="1937" y="2165"/>
                  </a:lnTo>
                  <a:lnTo>
                    <a:pt x="1935" y="2188"/>
                  </a:lnTo>
                  <a:lnTo>
                    <a:pt x="1935" y="2208"/>
                  </a:lnTo>
                  <a:lnTo>
                    <a:pt x="1935" y="2208"/>
                  </a:lnTo>
                  <a:lnTo>
                    <a:pt x="1939" y="2222"/>
                  </a:lnTo>
                  <a:lnTo>
                    <a:pt x="1944" y="2236"/>
                  </a:lnTo>
                  <a:lnTo>
                    <a:pt x="1949" y="2248"/>
                  </a:lnTo>
                  <a:lnTo>
                    <a:pt x="1956" y="2260"/>
                  </a:lnTo>
                  <a:lnTo>
                    <a:pt x="1965" y="2270"/>
                  </a:lnTo>
                  <a:lnTo>
                    <a:pt x="1975" y="2281"/>
                  </a:lnTo>
                  <a:lnTo>
                    <a:pt x="1985" y="2287"/>
                  </a:lnTo>
                  <a:lnTo>
                    <a:pt x="1997" y="2294"/>
                  </a:lnTo>
                  <a:lnTo>
                    <a:pt x="1997" y="2294"/>
                  </a:lnTo>
                  <a:lnTo>
                    <a:pt x="2013" y="2301"/>
                  </a:lnTo>
                  <a:lnTo>
                    <a:pt x="2030" y="2305"/>
                  </a:lnTo>
                  <a:lnTo>
                    <a:pt x="2045" y="2306"/>
                  </a:lnTo>
                  <a:lnTo>
                    <a:pt x="2063" y="2306"/>
                  </a:lnTo>
                  <a:lnTo>
                    <a:pt x="2078" y="2305"/>
                  </a:lnTo>
                  <a:lnTo>
                    <a:pt x="2095" y="2301"/>
                  </a:lnTo>
                  <a:lnTo>
                    <a:pt x="2111" y="2296"/>
                  </a:lnTo>
                  <a:lnTo>
                    <a:pt x="2126" y="2291"/>
                  </a:lnTo>
                  <a:lnTo>
                    <a:pt x="2126" y="2291"/>
                  </a:lnTo>
                  <a:lnTo>
                    <a:pt x="2152" y="2281"/>
                  </a:lnTo>
                  <a:lnTo>
                    <a:pt x="2174" y="2268"/>
                  </a:lnTo>
                  <a:lnTo>
                    <a:pt x="2197" y="2253"/>
                  </a:lnTo>
                  <a:lnTo>
                    <a:pt x="2219" y="2236"/>
                  </a:lnTo>
                  <a:lnTo>
                    <a:pt x="2238" y="2217"/>
                  </a:lnTo>
                  <a:lnTo>
                    <a:pt x="2257" y="2198"/>
                  </a:lnTo>
                  <a:lnTo>
                    <a:pt x="2276" y="2176"/>
                  </a:lnTo>
                  <a:lnTo>
                    <a:pt x="2293" y="2152"/>
                  </a:lnTo>
                  <a:lnTo>
                    <a:pt x="2293" y="2152"/>
                  </a:lnTo>
                  <a:lnTo>
                    <a:pt x="2325" y="2107"/>
                  </a:lnTo>
                  <a:lnTo>
                    <a:pt x="2358" y="2060"/>
                  </a:lnTo>
                  <a:lnTo>
                    <a:pt x="2389" y="2012"/>
                  </a:lnTo>
                  <a:lnTo>
                    <a:pt x="2418" y="1963"/>
                  </a:lnTo>
                  <a:lnTo>
                    <a:pt x="2446" y="1913"/>
                  </a:lnTo>
                  <a:lnTo>
                    <a:pt x="2470" y="1861"/>
                  </a:lnTo>
                  <a:lnTo>
                    <a:pt x="2492" y="1808"/>
                  </a:lnTo>
                  <a:lnTo>
                    <a:pt x="2509" y="1755"/>
                  </a:lnTo>
                  <a:lnTo>
                    <a:pt x="2509" y="1755"/>
                  </a:lnTo>
                  <a:lnTo>
                    <a:pt x="2501" y="1772"/>
                  </a:lnTo>
                  <a:lnTo>
                    <a:pt x="2487" y="1796"/>
                  </a:lnTo>
                  <a:lnTo>
                    <a:pt x="2449" y="1856"/>
                  </a:lnTo>
                  <a:lnTo>
                    <a:pt x="2401" y="1926"/>
                  </a:lnTo>
                  <a:lnTo>
                    <a:pt x="2374" y="1963"/>
                  </a:lnTo>
                  <a:lnTo>
                    <a:pt x="2346" y="1999"/>
                  </a:lnTo>
                  <a:lnTo>
                    <a:pt x="2317" y="2035"/>
                  </a:lnTo>
                  <a:lnTo>
                    <a:pt x="2288" y="2069"/>
                  </a:lnTo>
                  <a:lnTo>
                    <a:pt x="2258" y="2100"/>
                  </a:lnTo>
                  <a:lnTo>
                    <a:pt x="2229" y="2128"/>
                  </a:lnTo>
                  <a:lnTo>
                    <a:pt x="2203" y="2152"/>
                  </a:lnTo>
                  <a:lnTo>
                    <a:pt x="2176" y="2171"/>
                  </a:lnTo>
                  <a:lnTo>
                    <a:pt x="2164" y="2176"/>
                  </a:lnTo>
                  <a:lnTo>
                    <a:pt x="2154" y="2181"/>
                  </a:lnTo>
                  <a:lnTo>
                    <a:pt x="2142" y="2184"/>
                  </a:lnTo>
                  <a:lnTo>
                    <a:pt x="2131" y="2186"/>
                  </a:lnTo>
                  <a:lnTo>
                    <a:pt x="2131" y="2186"/>
                  </a:lnTo>
                  <a:close/>
                  <a:moveTo>
                    <a:pt x="598" y="1256"/>
                  </a:moveTo>
                  <a:lnTo>
                    <a:pt x="598" y="1256"/>
                  </a:lnTo>
                  <a:lnTo>
                    <a:pt x="588" y="1256"/>
                  </a:lnTo>
                  <a:lnTo>
                    <a:pt x="579" y="1253"/>
                  </a:lnTo>
                  <a:lnTo>
                    <a:pt x="571" y="1249"/>
                  </a:lnTo>
                  <a:lnTo>
                    <a:pt x="564" y="1246"/>
                  </a:lnTo>
                  <a:lnTo>
                    <a:pt x="552" y="1237"/>
                  </a:lnTo>
                  <a:lnTo>
                    <a:pt x="540" y="1227"/>
                  </a:lnTo>
                  <a:lnTo>
                    <a:pt x="526" y="1217"/>
                  </a:lnTo>
                  <a:lnTo>
                    <a:pt x="511" y="1208"/>
                  </a:lnTo>
                  <a:lnTo>
                    <a:pt x="500" y="1203"/>
                  </a:lnTo>
                  <a:lnTo>
                    <a:pt x="488" y="1199"/>
                  </a:lnTo>
                  <a:lnTo>
                    <a:pt x="476" y="1198"/>
                  </a:lnTo>
                  <a:lnTo>
                    <a:pt x="461" y="1196"/>
                  </a:lnTo>
                  <a:lnTo>
                    <a:pt x="461" y="1196"/>
                  </a:lnTo>
                  <a:lnTo>
                    <a:pt x="444" y="1198"/>
                  </a:lnTo>
                  <a:lnTo>
                    <a:pt x="426" y="1199"/>
                  </a:lnTo>
                  <a:lnTo>
                    <a:pt x="406" y="1203"/>
                  </a:lnTo>
                  <a:lnTo>
                    <a:pt x="387" y="1210"/>
                  </a:lnTo>
                  <a:lnTo>
                    <a:pt x="370" y="1217"/>
                  </a:lnTo>
                  <a:lnTo>
                    <a:pt x="363" y="1222"/>
                  </a:lnTo>
                  <a:lnTo>
                    <a:pt x="358" y="1227"/>
                  </a:lnTo>
                  <a:lnTo>
                    <a:pt x="354" y="1232"/>
                  </a:lnTo>
                  <a:lnTo>
                    <a:pt x="353" y="1237"/>
                  </a:lnTo>
                  <a:lnTo>
                    <a:pt x="353" y="1237"/>
                  </a:lnTo>
                  <a:lnTo>
                    <a:pt x="354" y="1248"/>
                  </a:lnTo>
                  <a:lnTo>
                    <a:pt x="356" y="1256"/>
                  </a:lnTo>
                  <a:lnTo>
                    <a:pt x="359" y="1263"/>
                  </a:lnTo>
                  <a:lnTo>
                    <a:pt x="365" y="1272"/>
                  </a:lnTo>
                  <a:lnTo>
                    <a:pt x="375" y="1284"/>
                  </a:lnTo>
                  <a:lnTo>
                    <a:pt x="389" y="1294"/>
                  </a:lnTo>
                  <a:lnTo>
                    <a:pt x="404" y="1303"/>
                  </a:lnTo>
                  <a:lnTo>
                    <a:pt x="420" y="1309"/>
                  </a:lnTo>
                  <a:lnTo>
                    <a:pt x="449" y="1321"/>
                  </a:lnTo>
                  <a:lnTo>
                    <a:pt x="449" y="1321"/>
                  </a:lnTo>
                  <a:lnTo>
                    <a:pt x="471" y="1327"/>
                  </a:lnTo>
                  <a:lnTo>
                    <a:pt x="492" y="1328"/>
                  </a:lnTo>
                  <a:lnTo>
                    <a:pt x="535" y="1330"/>
                  </a:lnTo>
                  <a:lnTo>
                    <a:pt x="555" y="1332"/>
                  </a:lnTo>
                  <a:lnTo>
                    <a:pt x="576" y="1339"/>
                  </a:lnTo>
                  <a:lnTo>
                    <a:pt x="585" y="1342"/>
                  </a:lnTo>
                  <a:lnTo>
                    <a:pt x="595" y="1347"/>
                  </a:lnTo>
                  <a:lnTo>
                    <a:pt x="603" y="1354"/>
                  </a:lnTo>
                  <a:lnTo>
                    <a:pt x="612" y="1363"/>
                  </a:lnTo>
                  <a:lnTo>
                    <a:pt x="612" y="1363"/>
                  </a:lnTo>
                  <a:lnTo>
                    <a:pt x="621" y="1376"/>
                  </a:lnTo>
                  <a:lnTo>
                    <a:pt x="629" y="1392"/>
                  </a:lnTo>
                  <a:lnTo>
                    <a:pt x="631" y="1399"/>
                  </a:lnTo>
                  <a:lnTo>
                    <a:pt x="633" y="1406"/>
                  </a:lnTo>
                  <a:lnTo>
                    <a:pt x="633" y="1413"/>
                  </a:lnTo>
                  <a:lnTo>
                    <a:pt x="631" y="1421"/>
                  </a:lnTo>
                  <a:lnTo>
                    <a:pt x="631" y="1421"/>
                  </a:lnTo>
                  <a:lnTo>
                    <a:pt x="629" y="1426"/>
                  </a:lnTo>
                  <a:lnTo>
                    <a:pt x="627" y="1430"/>
                  </a:lnTo>
                  <a:lnTo>
                    <a:pt x="624" y="1433"/>
                  </a:lnTo>
                  <a:lnTo>
                    <a:pt x="619" y="1433"/>
                  </a:lnTo>
                  <a:lnTo>
                    <a:pt x="600" y="1435"/>
                  </a:lnTo>
                  <a:lnTo>
                    <a:pt x="564" y="1437"/>
                  </a:lnTo>
                  <a:lnTo>
                    <a:pt x="564" y="1437"/>
                  </a:lnTo>
                  <a:lnTo>
                    <a:pt x="576" y="1452"/>
                  </a:lnTo>
                  <a:lnTo>
                    <a:pt x="586" y="1471"/>
                  </a:lnTo>
                  <a:lnTo>
                    <a:pt x="597" y="1492"/>
                  </a:lnTo>
                  <a:lnTo>
                    <a:pt x="603" y="1512"/>
                  </a:lnTo>
                  <a:lnTo>
                    <a:pt x="610" y="1533"/>
                  </a:lnTo>
                  <a:lnTo>
                    <a:pt x="615" y="1555"/>
                  </a:lnTo>
                  <a:lnTo>
                    <a:pt x="619" y="1576"/>
                  </a:lnTo>
                  <a:lnTo>
                    <a:pt x="619" y="1596"/>
                  </a:lnTo>
                  <a:lnTo>
                    <a:pt x="619" y="1596"/>
                  </a:lnTo>
                  <a:lnTo>
                    <a:pt x="621" y="1651"/>
                  </a:lnTo>
                  <a:lnTo>
                    <a:pt x="626" y="1703"/>
                  </a:lnTo>
                  <a:lnTo>
                    <a:pt x="631" y="1749"/>
                  </a:lnTo>
                  <a:lnTo>
                    <a:pt x="638" y="1792"/>
                  </a:lnTo>
                  <a:lnTo>
                    <a:pt x="643" y="1832"/>
                  </a:lnTo>
                  <a:lnTo>
                    <a:pt x="646" y="1865"/>
                  </a:lnTo>
                  <a:lnTo>
                    <a:pt x="646" y="1894"/>
                  </a:lnTo>
                  <a:lnTo>
                    <a:pt x="646" y="1904"/>
                  </a:lnTo>
                  <a:lnTo>
                    <a:pt x="645" y="1916"/>
                  </a:lnTo>
                  <a:lnTo>
                    <a:pt x="645" y="1916"/>
                  </a:lnTo>
                  <a:lnTo>
                    <a:pt x="631" y="1899"/>
                  </a:lnTo>
                  <a:lnTo>
                    <a:pt x="621" y="1880"/>
                  </a:lnTo>
                  <a:lnTo>
                    <a:pt x="610" y="1861"/>
                  </a:lnTo>
                  <a:lnTo>
                    <a:pt x="602" y="1842"/>
                  </a:lnTo>
                  <a:lnTo>
                    <a:pt x="595" y="1822"/>
                  </a:lnTo>
                  <a:lnTo>
                    <a:pt x="588" y="1801"/>
                  </a:lnTo>
                  <a:lnTo>
                    <a:pt x="579" y="1760"/>
                  </a:lnTo>
                  <a:lnTo>
                    <a:pt x="572" y="1717"/>
                  </a:lnTo>
                  <a:lnTo>
                    <a:pt x="569" y="1674"/>
                  </a:lnTo>
                  <a:lnTo>
                    <a:pt x="560" y="1590"/>
                  </a:lnTo>
                  <a:lnTo>
                    <a:pt x="560" y="1590"/>
                  </a:lnTo>
                  <a:lnTo>
                    <a:pt x="557" y="1569"/>
                  </a:lnTo>
                  <a:lnTo>
                    <a:pt x="554" y="1548"/>
                  </a:lnTo>
                  <a:lnTo>
                    <a:pt x="547" y="1528"/>
                  </a:lnTo>
                  <a:lnTo>
                    <a:pt x="542" y="1507"/>
                  </a:lnTo>
                  <a:lnTo>
                    <a:pt x="533" y="1486"/>
                  </a:lnTo>
                  <a:lnTo>
                    <a:pt x="526" y="1468"/>
                  </a:lnTo>
                  <a:lnTo>
                    <a:pt x="516" y="1450"/>
                  </a:lnTo>
                  <a:lnTo>
                    <a:pt x="507" y="1435"/>
                  </a:lnTo>
                  <a:lnTo>
                    <a:pt x="507" y="1435"/>
                  </a:lnTo>
                  <a:lnTo>
                    <a:pt x="500" y="1426"/>
                  </a:lnTo>
                  <a:lnTo>
                    <a:pt x="493" y="1419"/>
                  </a:lnTo>
                  <a:lnTo>
                    <a:pt x="480" y="1407"/>
                  </a:lnTo>
                  <a:lnTo>
                    <a:pt x="462" y="1397"/>
                  </a:lnTo>
                  <a:lnTo>
                    <a:pt x="445" y="1390"/>
                  </a:lnTo>
                  <a:lnTo>
                    <a:pt x="411" y="1375"/>
                  </a:lnTo>
                  <a:lnTo>
                    <a:pt x="394" y="1368"/>
                  </a:lnTo>
                  <a:lnTo>
                    <a:pt x="378" y="1358"/>
                  </a:lnTo>
                  <a:lnTo>
                    <a:pt x="378" y="1358"/>
                  </a:lnTo>
                  <a:lnTo>
                    <a:pt x="349" y="1333"/>
                  </a:lnTo>
                  <a:lnTo>
                    <a:pt x="334" y="1320"/>
                  </a:lnTo>
                  <a:lnTo>
                    <a:pt x="318" y="1306"/>
                  </a:lnTo>
                  <a:lnTo>
                    <a:pt x="306" y="1290"/>
                  </a:lnTo>
                  <a:lnTo>
                    <a:pt x="296" y="1275"/>
                  </a:lnTo>
                  <a:lnTo>
                    <a:pt x="292" y="1266"/>
                  </a:lnTo>
                  <a:lnTo>
                    <a:pt x="291" y="1258"/>
                  </a:lnTo>
                  <a:lnTo>
                    <a:pt x="289" y="1249"/>
                  </a:lnTo>
                  <a:lnTo>
                    <a:pt x="289" y="1242"/>
                  </a:lnTo>
                  <a:lnTo>
                    <a:pt x="289" y="1242"/>
                  </a:lnTo>
                  <a:lnTo>
                    <a:pt x="291" y="1232"/>
                  </a:lnTo>
                  <a:lnTo>
                    <a:pt x="294" y="1222"/>
                  </a:lnTo>
                  <a:lnTo>
                    <a:pt x="298" y="1213"/>
                  </a:lnTo>
                  <a:lnTo>
                    <a:pt x="303" y="1206"/>
                  </a:lnTo>
                  <a:lnTo>
                    <a:pt x="313" y="1193"/>
                  </a:lnTo>
                  <a:lnTo>
                    <a:pt x="327" y="1180"/>
                  </a:lnTo>
                  <a:lnTo>
                    <a:pt x="342" y="1172"/>
                  </a:lnTo>
                  <a:lnTo>
                    <a:pt x="358" y="1163"/>
                  </a:lnTo>
                  <a:lnTo>
                    <a:pt x="392" y="1153"/>
                  </a:lnTo>
                  <a:lnTo>
                    <a:pt x="392" y="1153"/>
                  </a:lnTo>
                  <a:lnTo>
                    <a:pt x="414" y="1146"/>
                  </a:lnTo>
                  <a:lnTo>
                    <a:pt x="437" y="1141"/>
                  </a:lnTo>
                  <a:lnTo>
                    <a:pt x="457" y="1138"/>
                  </a:lnTo>
                  <a:lnTo>
                    <a:pt x="476" y="1138"/>
                  </a:lnTo>
                  <a:lnTo>
                    <a:pt x="493" y="1138"/>
                  </a:lnTo>
                  <a:lnTo>
                    <a:pt x="509" y="1138"/>
                  </a:lnTo>
                  <a:lnTo>
                    <a:pt x="536" y="1143"/>
                  </a:lnTo>
                  <a:lnTo>
                    <a:pt x="560" y="1150"/>
                  </a:lnTo>
                  <a:lnTo>
                    <a:pt x="581" y="1156"/>
                  </a:lnTo>
                  <a:lnTo>
                    <a:pt x="598" y="1163"/>
                  </a:lnTo>
                  <a:lnTo>
                    <a:pt x="612" y="1167"/>
                  </a:lnTo>
                  <a:lnTo>
                    <a:pt x="612" y="1167"/>
                  </a:lnTo>
                  <a:lnTo>
                    <a:pt x="605" y="1156"/>
                  </a:lnTo>
                  <a:lnTo>
                    <a:pt x="600" y="1148"/>
                  </a:lnTo>
                  <a:lnTo>
                    <a:pt x="595" y="1138"/>
                  </a:lnTo>
                  <a:lnTo>
                    <a:pt x="591" y="1127"/>
                  </a:lnTo>
                  <a:lnTo>
                    <a:pt x="590" y="1117"/>
                  </a:lnTo>
                  <a:lnTo>
                    <a:pt x="588" y="1107"/>
                  </a:lnTo>
                  <a:lnTo>
                    <a:pt x="588" y="1096"/>
                  </a:lnTo>
                  <a:lnTo>
                    <a:pt x="590" y="1086"/>
                  </a:lnTo>
                  <a:lnTo>
                    <a:pt x="591" y="1076"/>
                  </a:lnTo>
                  <a:lnTo>
                    <a:pt x="595" y="1067"/>
                  </a:lnTo>
                  <a:lnTo>
                    <a:pt x="598" y="1058"/>
                  </a:lnTo>
                  <a:lnTo>
                    <a:pt x="603" y="1052"/>
                  </a:lnTo>
                  <a:lnTo>
                    <a:pt x="610" y="1045"/>
                  </a:lnTo>
                  <a:lnTo>
                    <a:pt x="617" y="1040"/>
                  </a:lnTo>
                  <a:lnTo>
                    <a:pt x="626" y="1036"/>
                  </a:lnTo>
                  <a:lnTo>
                    <a:pt x="634" y="1033"/>
                  </a:lnTo>
                  <a:lnTo>
                    <a:pt x="634" y="1033"/>
                  </a:lnTo>
                  <a:lnTo>
                    <a:pt x="653" y="1031"/>
                  </a:lnTo>
                  <a:lnTo>
                    <a:pt x="667" y="1033"/>
                  </a:lnTo>
                  <a:lnTo>
                    <a:pt x="679" y="1036"/>
                  </a:lnTo>
                  <a:lnTo>
                    <a:pt x="689" y="1041"/>
                  </a:lnTo>
                  <a:lnTo>
                    <a:pt x="696" y="1050"/>
                  </a:lnTo>
                  <a:lnTo>
                    <a:pt x="701" y="1058"/>
                  </a:lnTo>
                  <a:lnTo>
                    <a:pt x="705" y="1069"/>
                  </a:lnTo>
                  <a:lnTo>
                    <a:pt x="707" y="1079"/>
                  </a:lnTo>
                  <a:lnTo>
                    <a:pt x="707" y="1091"/>
                  </a:lnTo>
                  <a:lnTo>
                    <a:pt x="707" y="1105"/>
                  </a:lnTo>
                  <a:lnTo>
                    <a:pt x="701" y="1131"/>
                  </a:lnTo>
                  <a:lnTo>
                    <a:pt x="695" y="1155"/>
                  </a:lnTo>
                  <a:lnTo>
                    <a:pt x="684" y="1177"/>
                  </a:lnTo>
                  <a:lnTo>
                    <a:pt x="684" y="1177"/>
                  </a:lnTo>
                  <a:lnTo>
                    <a:pt x="672" y="1203"/>
                  </a:lnTo>
                  <a:lnTo>
                    <a:pt x="664" y="1217"/>
                  </a:lnTo>
                  <a:lnTo>
                    <a:pt x="655" y="1230"/>
                  </a:lnTo>
                  <a:lnTo>
                    <a:pt x="643" y="1242"/>
                  </a:lnTo>
                  <a:lnTo>
                    <a:pt x="631" y="1251"/>
                  </a:lnTo>
                  <a:lnTo>
                    <a:pt x="624" y="1254"/>
                  </a:lnTo>
                  <a:lnTo>
                    <a:pt x="615" y="1256"/>
                  </a:lnTo>
                  <a:lnTo>
                    <a:pt x="607" y="1258"/>
                  </a:lnTo>
                  <a:lnTo>
                    <a:pt x="598" y="1256"/>
                  </a:lnTo>
                  <a:lnTo>
                    <a:pt x="598" y="1256"/>
                  </a:lnTo>
                  <a:close/>
                  <a:moveTo>
                    <a:pt x="767" y="1712"/>
                  </a:moveTo>
                  <a:lnTo>
                    <a:pt x="767" y="1712"/>
                  </a:lnTo>
                  <a:lnTo>
                    <a:pt x="751" y="1675"/>
                  </a:lnTo>
                  <a:lnTo>
                    <a:pt x="737" y="1634"/>
                  </a:lnTo>
                  <a:lnTo>
                    <a:pt x="727" y="1590"/>
                  </a:lnTo>
                  <a:lnTo>
                    <a:pt x="719" y="1545"/>
                  </a:lnTo>
                  <a:lnTo>
                    <a:pt x="713" y="1498"/>
                  </a:lnTo>
                  <a:lnTo>
                    <a:pt x="708" y="1454"/>
                  </a:lnTo>
                  <a:lnTo>
                    <a:pt x="707" y="1411"/>
                  </a:lnTo>
                  <a:lnTo>
                    <a:pt x="707" y="1371"/>
                  </a:lnTo>
                  <a:lnTo>
                    <a:pt x="707" y="1371"/>
                  </a:lnTo>
                  <a:lnTo>
                    <a:pt x="713" y="1332"/>
                  </a:lnTo>
                  <a:lnTo>
                    <a:pt x="719" y="1313"/>
                  </a:lnTo>
                  <a:lnTo>
                    <a:pt x="724" y="1294"/>
                  </a:lnTo>
                  <a:lnTo>
                    <a:pt x="732" y="1275"/>
                  </a:lnTo>
                  <a:lnTo>
                    <a:pt x="743" y="1260"/>
                  </a:lnTo>
                  <a:lnTo>
                    <a:pt x="755" y="1246"/>
                  </a:lnTo>
                  <a:lnTo>
                    <a:pt x="762" y="1239"/>
                  </a:lnTo>
                  <a:lnTo>
                    <a:pt x="770" y="1234"/>
                  </a:lnTo>
                  <a:lnTo>
                    <a:pt x="770" y="1234"/>
                  </a:lnTo>
                  <a:lnTo>
                    <a:pt x="780" y="1229"/>
                  </a:lnTo>
                  <a:lnTo>
                    <a:pt x="792" y="1225"/>
                  </a:lnTo>
                  <a:lnTo>
                    <a:pt x="805" y="1222"/>
                  </a:lnTo>
                  <a:lnTo>
                    <a:pt x="817" y="1218"/>
                  </a:lnTo>
                  <a:lnTo>
                    <a:pt x="830" y="1218"/>
                  </a:lnTo>
                  <a:lnTo>
                    <a:pt x="842" y="1218"/>
                  </a:lnTo>
                  <a:lnTo>
                    <a:pt x="856" y="1220"/>
                  </a:lnTo>
                  <a:lnTo>
                    <a:pt x="868" y="1223"/>
                  </a:lnTo>
                  <a:lnTo>
                    <a:pt x="868" y="1223"/>
                  </a:lnTo>
                  <a:lnTo>
                    <a:pt x="887" y="1230"/>
                  </a:lnTo>
                  <a:lnTo>
                    <a:pt x="901" y="1241"/>
                  </a:lnTo>
                  <a:lnTo>
                    <a:pt x="914" y="1251"/>
                  </a:lnTo>
                  <a:lnTo>
                    <a:pt x="925" y="1265"/>
                  </a:lnTo>
                  <a:lnTo>
                    <a:pt x="935" y="1280"/>
                  </a:lnTo>
                  <a:lnTo>
                    <a:pt x="945" y="1294"/>
                  </a:lnTo>
                  <a:lnTo>
                    <a:pt x="964" y="1327"/>
                  </a:lnTo>
                  <a:lnTo>
                    <a:pt x="964" y="1327"/>
                  </a:lnTo>
                  <a:lnTo>
                    <a:pt x="976" y="1342"/>
                  </a:lnTo>
                  <a:lnTo>
                    <a:pt x="990" y="1358"/>
                  </a:lnTo>
                  <a:lnTo>
                    <a:pt x="1004" y="1370"/>
                  </a:lnTo>
                  <a:lnTo>
                    <a:pt x="1019" y="1382"/>
                  </a:lnTo>
                  <a:lnTo>
                    <a:pt x="1035" y="1394"/>
                  </a:lnTo>
                  <a:lnTo>
                    <a:pt x="1050" y="1402"/>
                  </a:lnTo>
                  <a:lnTo>
                    <a:pt x="1066" y="1411"/>
                  </a:lnTo>
                  <a:lnTo>
                    <a:pt x="1081" y="1418"/>
                  </a:lnTo>
                  <a:lnTo>
                    <a:pt x="1081" y="1418"/>
                  </a:lnTo>
                  <a:lnTo>
                    <a:pt x="1086" y="1430"/>
                  </a:lnTo>
                  <a:lnTo>
                    <a:pt x="1088" y="1442"/>
                  </a:lnTo>
                  <a:lnTo>
                    <a:pt x="1090" y="1457"/>
                  </a:lnTo>
                  <a:lnTo>
                    <a:pt x="1088" y="1473"/>
                  </a:lnTo>
                  <a:lnTo>
                    <a:pt x="1085" y="1507"/>
                  </a:lnTo>
                  <a:lnTo>
                    <a:pt x="1076" y="1543"/>
                  </a:lnTo>
                  <a:lnTo>
                    <a:pt x="1066" y="1581"/>
                  </a:lnTo>
                  <a:lnTo>
                    <a:pt x="1052" y="1615"/>
                  </a:lnTo>
                  <a:lnTo>
                    <a:pt x="1038" y="1646"/>
                  </a:lnTo>
                  <a:lnTo>
                    <a:pt x="1023" y="1674"/>
                  </a:lnTo>
                  <a:lnTo>
                    <a:pt x="1023" y="1674"/>
                  </a:lnTo>
                  <a:lnTo>
                    <a:pt x="1012" y="1694"/>
                  </a:lnTo>
                  <a:lnTo>
                    <a:pt x="995" y="1722"/>
                  </a:lnTo>
                  <a:lnTo>
                    <a:pt x="978" y="1755"/>
                  </a:lnTo>
                  <a:lnTo>
                    <a:pt x="959" y="1792"/>
                  </a:lnTo>
                  <a:lnTo>
                    <a:pt x="951" y="1815"/>
                  </a:lnTo>
                  <a:lnTo>
                    <a:pt x="942" y="1837"/>
                  </a:lnTo>
                  <a:lnTo>
                    <a:pt x="935" y="1861"/>
                  </a:lnTo>
                  <a:lnTo>
                    <a:pt x="930" y="1889"/>
                  </a:lnTo>
                  <a:lnTo>
                    <a:pt x="927" y="1914"/>
                  </a:lnTo>
                  <a:lnTo>
                    <a:pt x="923" y="1944"/>
                  </a:lnTo>
                  <a:lnTo>
                    <a:pt x="923" y="1975"/>
                  </a:lnTo>
                  <a:lnTo>
                    <a:pt x="927" y="2005"/>
                  </a:lnTo>
                  <a:lnTo>
                    <a:pt x="927" y="2005"/>
                  </a:lnTo>
                  <a:lnTo>
                    <a:pt x="899" y="1964"/>
                  </a:lnTo>
                  <a:lnTo>
                    <a:pt x="873" y="1925"/>
                  </a:lnTo>
                  <a:lnTo>
                    <a:pt x="849" y="1883"/>
                  </a:lnTo>
                  <a:lnTo>
                    <a:pt x="829" y="1844"/>
                  </a:lnTo>
                  <a:lnTo>
                    <a:pt x="808" y="1808"/>
                  </a:lnTo>
                  <a:lnTo>
                    <a:pt x="792" y="1772"/>
                  </a:lnTo>
                  <a:lnTo>
                    <a:pt x="777" y="1741"/>
                  </a:lnTo>
                  <a:lnTo>
                    <a:pt x="767" y="1712"/>
                  </a:lnTo>
                  <a:lnTo>
                    <a:pt x="767" y="1712"/>
                  </a:lnTo>
                  <a:close/>
                  <a:moveTo>
                    <a:pt x="1257" y="2236"/>
                  </a:moveTo>
                  <a:lnTo>
                    <a:pt x="1257" y="2236"/>
                  </a:lnTo>
                  <a:lnTo>
                    <a:pt x="1241" y="2234"/>
                  </a:lnTo>
                  <a:lnTo>
                    <a:pt x="1217" y="2229"/>
                  </a:lnTo>
                  <a:lnTo>
                    <a:pt x="1186" y="2222"/>
                  </a:lnTo>
                  <a:lnTo>
                    <a:pt x="1155" y="2212"/>
                  </a:lnTo>
                  <a:lnTo>
                    <a:pt x="1140" y="2205"/>
                  </a:lnTo>
                  <a:lnTo>
                    <a:pt x="1126" y="2198"/>
                  </a:lnTo>
                  <a:lnTo>
                    <a:pt x="1112" y="2189"/>
                  </a:lnTo>
                  <a:lnTo>
                    <a:pt x="1102" y="2181"/>
                  </a:lnTo>
                  <a:lnTo>
                    <a:pt x="1095" y="2171"/>
                  </a:lnTo>
                  <a:lnTo>
                    <a:pt x="1090" y="2162"/>
                  </a:lnTo>
                  <a:lnTo>
                    <a:pt x="1090" y="2150"/>
                  </a:lnTo>
                  <a:lnTo>
                    <a:pt x="1090" y="2145"/>
                  </a:lnTo>
                  <a:lnTo>
                    <a:pt x="1093" y="2140"/>
                  </a:lnTo>
                  <a:lnTo>
                    <a:pt x="1093" y="2140"/>
                  </a:lnTo>
                  <a:lnTo>
                    <a:pt x="1097" y="2136"/>
                  </a:lnTo>
                  <a:lnTo>
                    <a:pt x="1100" y="2134"/>
                  </a:lnTo>
                  <a:lnTo>
                    <a:pt x="1107" y="2134"/>
                  </a:lnTo>
                  <a:lnTo>
                    <a:pt x="1107" y="2134"/>
                  </a:lnTo>
                  <a:lnTo>
                    <a:pt x="1145" y="2138"/>
                  </a:lnTo>
                  <a:lnTo>
                    <a:pt x="1184" y="2145"/>
                  </a:lnTo>
                  <a:lnTo>
                    <a:pt x="1222" y="2148"/>
                  </a:lnTo>
                  <a:lnTo>
                    <a:pt x="1257" y="2150"/>
                  </a:lnTo>
                  <a:lnTo>
                    <a:pt x="1257" y="2150"/>
                  </a:lnTo>
                  <a:lnTo>
                    <a:pt x="1293" y="2148"/>
                  </a:lnTo>
                  <a:lnTo>
                    <a:pt x="1330" y="2145"/>
                  </a:lnTo>
                  <a:lnTo>
                    <a:pt x="1370" y="2138"/>
                  </a:lnTo>
                  <a:lnTo>
                    <a:pt x="1408" y="2134"/>
                  </a:lnTo>
                  <a:lnTo>
                    <a:pt x="1408" y="2134"/>
                  </a:lnTo>
                  <a:lnTo>
                    <a:pt x="1413" y="2134"/>
                  </a:lnTo>
                  <a:lnTo>
                    <a:pt x="1418" y="2136"/>
                  </a:lnTo>
                  <a:lnTo>
                    <a:pt x="1421" y="2140"/>
                  </a:lnTo>
                  <a:lnTo>
                    <a:pt x="1421" y="2140"/>
                  </a:lnTo>
                  <a:lnTo>
                    <a:pt x="1423" y="2145"/>
                  </a:lnTo>
                  <a:lnTo>
                    <a:pt x="1425" y="2150"/>
                  </a:lnTo>
                  <a:lnTo>
                    <a:pt x="1423" y="2162"/>
                  </a:lnTo>
                  <a:lnTo>
                    <a:pt x="1420" y="2171"/>
                  </a:lnTo>
                  <a:lnTo>
                    <a:pt x="1411" y="2181"/>
                  </a:lnTo>
                  <a:lnTo>
                    <a:pt x="1401" y="2189"/>
                  </a:lnTo>
                  <a:lnTo>
                    <a:pt x="1389" y="2198"/>
                  </a:lnTo>
                  <a:lnTo>
                    <a:pt x="1375" y="2205"/>
                  </a:lnTo>
                  <a:lnTo>
                    <a:pt x="1360" y="2212"/>
                  </a:lnTo>
                  <a:lnTo>
                    <a:pt x="1327" y="2222"/>
                  </a:lnTo>
                  <a:lnTo>
                    <a:pt x="1296" y="2229"/>
                  </a:lnTo>
                  <a:lnTo>
                    <a:pt x="1272" y="2234"/>
                  </a:lnTo>
                  <a:lnTo>
                    <a:pt x="1257" y="2236"/>
                  </a:lnTo>
                  <a:lnTo>
                    <a:pt x="1257" y="2236"/>
                  </a:lnTo>
                  <a:close/>
                  <a:moveTo>
                    <a:pt x="1494" y="2060"/>
                  </a:moveTo>
                  <a:lnTo>
                    <a:pt x="1494" y="2060"/>
                  </a:lnTo>
                  <a:lnTo>
                    <a:pt x="1473" y="2076"/>
                  </a:lnTo>
                  <a:lnTo>
                    <a:pt x="1452" y="2090"/>
                  </a:lnTo>
                  <a:lnTo>
                    <a:pt x="1428" y="2102"/>
                  </a:lnTo>
                  <a:lnTo>
                    <a:pt x="1404" y="2110"/>
                  </a:lnTo>
                  <a:lnTo>
                    <a:pt x="1377" y="2115"/>
                  </a:lnTo>
                  <a:lnTo>
                    <a:pt x="1363" y="2117"/>
                  </a:lnTo>
                  <a:lnTo>
                    <a:pt x="1349" y="2117"/>
                  </a:lnTo>
                  <a:lnTo>
                    <a:pt x="1334" y="2115"/>
                  </a:lnTo>
                  <a:lnTo>
                    <a:pt x="1318" y="2114"/>
                  </a:lnTo>
                  <a:lnTo>
                    <a:pt x="1301" y="2110"/>
                  </a:lnTo>
                  <a:lnTo>
                    <a:pt x="1284" y="2107"/>
                  </a:lnTo>
                  <a:lnTo>
                    <a:pt x="1284" y="2107"/>
                  </a:lnTo>
                  <a:lnTo>
                    <a:pt x="1281" y="2103"/>
                  </a:lnTo>
                  <a:lnTo>
                    <a:pt x="1277" y="2098"/>
                  </a:lnTo>
                  <a:lnTo>
                    <a:pt x="1274" y="2090"/>
                  </a:lnTo>
                  <a:lnTo>
                    <a:pt x="1272" y="2078"/>
                  </a:lnTo>
                  <a:lnTo>
                    <a:pt x="1272" y="2066"/>
                  </a:lnTo>
                  <a:lnTo>
                    <a:pt x="1275" y="2054"/>
                  </a:lnTo>
                  <a:lnTo>
                    <a:pt x="1279" y="2042"/>
                  </a:lnTo>
                  <a:lnTo>
                    <a:pt x="1287" y="2023"/>
                  </a:lnTo>
                  <a:lnTo>
                    <a:pt x="1287" y="2023"/>
                  </a:lnTo>
                  <a:lnTo>
                    <a:pt x="1296" y="2012"/>
                  </a:lnTo>
                  <a:lnTo>
                    <a:pt x="1305" y="2005"/>
                  </a:lnTo>
                  <a:lnTo>
                    <a:pt x="1313" y="1999"/>
                  </a:lnTo>
                  <a:lnTo>
                    <a:pt x="1322" y="1993"/>
                  </a:lnTo>
                  <a:lnTo>
                    <a:pt x="1341" y="1987"/>
                  </a:lnTo>
                  <a:lnTo>
                    <a:pt x="1360" y="1981"/>
                  </a:lnTo>
                  <a:lnTo>
                    <a:pt x="1377" y="1978"/>
                  </a:lnTo>
                  <a:lnTo>
                    <a:pt x="1392" y="1975"/>
                  </a:lnTo>
                  <a:lnTo>
                    <a:pt x="1406" y="1969"/>
                  </a:lnTo>
                  <a:lnTo>
                    <a:pt x="1411" y="1966"/>
                  </a:lnTo>
                  <a:lnTo>
                    <a:pt x="1415" y="1961"/>
                  </a:lnTo>
                  <a:lnTo>
                    <a:pt x="1415" y="1961"/>
                  </a:lnTo>
                  <a:lnTo>
                    <a:pt x="1420" y="1950"/>
                  </a:lnTo>
                  <a:lnTo>
                    <a:pt x="1423" y="1942"/>
                  </a:lnTo>
                  <a:lnTo>
                    <a:pt x="1423" y="1933"/>
                  </a:lnTo>
                  <a:lnTo>
                    <a:pt x="1423" y="1925"/>
                  </a:lnTo>
                  <a:lnTo>
                    <a:pt x="1421" y="1918"/>
                  </a:lnTo>
                  <a:lnTo>
                    <a:pt x="1418" y="1911"/>
                  </a:lnTo>
                  <a:lnTo>
                    <a:pt x="1409" y="1899"/>
                  </a:lnTo>
                  <a:lnTo>
                    <a:pt x="1409" y="1899"/>
                  </a:lnTo>
                  <a:lnTo>
                    <a:pt x="1404" y="1894"/>
                  </a:lnTo>
                  <a:lnTo>
                    <a:pt x="1396" y="1889"/>
                  </a:lnTo>
                  <a:lnTo>
                    <a:pt x="1389" y="1887"/>
                  </a:lnTo>
                  <a:lnTo>
                    <a:pt x="1380" y="1885"/>
                  </a:lnTo>
                  <a:lnTo>
                    <a:pt x="1363" y="1887"/>
                  </a:lnTo>
                  <a:lnTo>
                    <a:pt x="1348" y="1890"/>
                  </a:lnTo>
                  <a:lnTo>
                    <a:pt x="1348" y="1890"/>
                  </a:lnTo>
                  <a:lnTo>
                    <a:pt x="1320" y="1899"/>
                  </a:lnTo>
                  <a:lnTo>
                    <a:pt x="1296" y="1909"/>
                  </a:lnTo>
                  <a:lnTo>
                    <a:pt x="1275" y="1923"/>
                  </a:lnTo>
                  <a:lnTo>
                    <a:pt x="1258" y="1938"/>
                  </a:lnTo>
                  <a:lnTo>
                    <a:pt x="1258" y="1942"/>
                  </a:lnTo>
                  <a:lnTo>
                    <a:pt x="1258" y="1942"/>
                  </a:lnTo>
                  <a:lnTo>
                    <a:pt x="1257" y="1940"/>
                  </a:lnTo>
                  <a:lnTo>
                    <a:pt x="1257" y="1940"/>
                  </a:lnTo>
                  <a:lnTo>
                    <a:pt x="1255" y="1942"/>
                  </a:lnTo>
                  <a:lnTo>
                    <a:pt x="1255" y="1938"/>
                  </a:lnTo>
                  <a:lnTo>
                    <a:pt x="1255" y="1938"/>
                  </a:lnTo>
                  <a:lnTo>
                    <a:pt x="1238" y="1923"/>
                  </a:lnTo>
                  <a:lnTo>
                    <a:pt x="1217" y="1909"/>
                  </a:lnTo>
                  <a:lnTo>
                    <a:pt x="1193" y="1899"/>
                  </a:lnTo>
                  <a:lnTo>
                    <a:pt x="1165" y="1890"/>
                  </a:lnTo>
                  <a:lnTo>
                    <a:pt x="1165" y="1890"/>
                  </a:lnTo>
                  <a:lnTo>
                    <a:pt x="1150" y="1887"/>
                  </a:lnTo>
                  <a:lnTo>
                    <a:pt x="1133" y="1885"/>
                  </a:lnTo>
                  <a:lnTo>
                    <a:pt x="1124" y="1887"/>
                  </a:lnTo>
                  <a:lnTo>
                    <a:pt x="1116" y="1889"/>
                  </a:lnTo>
                  <a:lnTo>
                    <a:pt x="1109" y="1894"/>
                  </a:lnTo>
                  <a:lnTo>
                    <a:pt x="1102" y="1899"/>
                  </a:lnTo>
                  <a:lnTo>
                    <a:pt x="1102" y="1899"/>
                  </a:lnTo>
                  <a:lnTo>
                    <a:pt x="1095" y="1911"/>
                  </a:lnTo>
                  <a:lnTo>
                    <a:pt x="1092" y="1918"/>
                  </a:lnTo>
                  <a:lnTo>
                    <a:pt x="1090" y="1925"/>
                  </a:lnTo>
                  <a:lnTo>
                    <a:pt x="1088" y="1933"/>
                  </a:lnTo>
                  <a:lnTo>
                    <a:pt x="1090" y="1942"/>
                  </a:lnTo>
                  <a:lnTo>
                    <a:pt x="1092" y="1950"/>
                  </a:lnTo>
                  <a:lnTo>
                    <a:pt x="1097" y="1961"/>
                  </a:lnTo>
                  <a:lnTo>
                    <a:pt x="1097" y="1961"/>
                  </a:lnTo>
                  <a:lnTo>
                    <a:pt x="1102" y="1966"/>
                  </a:lnTo>
                  <a:lnTo>
                    <a:pt x="1107" y="1969"/>
                  </a:lnTo>
                  <a:lnTo>
                    <a:pt x="1119" y="1975"/>
                  </a:lnTo>
                  <a:lnTo>
                    <a:pt x="1134" y="1978"/>
                  </a:lnTo>
                  <a:lnTo>
                    <a:pt x="1153" y="1981"/>
                  </a:lnTo>
                  <a:lnTo>
                    <a:pt x="1171" y="1987"/>
                  </a:lnTo>
                  <a:lnTo>
                    <a:pt x="1189" y="1993"/>
                  </a:lnTo>
                  <a:lnTo>
                    <a:pt x="1200" y="1999"/>
                  </a:lnTo>
                  <a:lnTo>
                    <a:pt x="1208" y="2005"/>
                  </a:lnTo>
                  <a:lnTo>
                    <a:pt x="1217" y="2012"/>
                  </a:lnTo>
                  <a:lnTo>
                    <a:pt x="1226" y="2023"/>
                  </a:lnTo>
                  <a:lnTo>
                    <a:pt x="1226" y="2023"/>
                  </a:lnTo>
                  <a:lnTo>
                    <a:pt x="1231" y="2031"/>
                  </a:lnTo>
                  <a:lnTo>
                    <a:pt x="1234" y="2042"/>
                  </a:lnTo>
                  <a:lnTo>
                    <a:pt x="1238" y="2054"/>
                  </a:lnTo>
                  <a:lnTo>
                    <a:pt x="1239" y="2066"/>
                  </a:lnTo>
                  <a:lnTo>
                    <a:pt x="1241" y="2078"/>
                  </a:lnTo>
                  <a:lnTo>
                    <a:pt x="1239" y="2090"/>
                  </a:lnTo>
                  <a:lnTo>
                    <a:pt x="1234" y="2098"/>
                  </a:lnTo>
                  <a:lnTo>
                    <a:pt x="1232" y="2103"/>
                  </a:lnTo>
                  <a:lnTo>
                    <a:pt x="1227" y="2107"/>
                  </a:lnTo>
                  <a:lnTo>
                    <a:pt x="1227" y="2107"/>
                  </a:lnTo>
                  <a:lnTo>
                    <a:pt x="1210" y="2110"/>
                  </a:lnTo>
                  <a:lnTo>
                    <a:pt x="1195" y="2114"/>
                  </a:lnTo>
                  <a:lnTo>
                    <a:pt x="1179" y="2115"/>
                  </a:lnTo>
                  <a:lnTo>
                    <a:pt x="1164" y="2117"/>
                  </a:lnTo>
                  <a:lnTo>
                    <a:pt x="1148" y="2117"/>
                  </a:lnTo>
                  <a:lnTo>
                    <a:pt x="1134" y="2115"/>
                  </a:lnTo>
                  <a:lnTo>
                    <a:pt x="1109" y="2110"/>
                  </a:lnTo>
                  <a:lnTo>
                    <a:pt x="1083" y="2102"/>
                  </a:lnTo>
                  <a:lnTo>
                    <a:pt x="1061" y="2090"/>
                  </a:lnTo>
                  <a:lnTo>
                    <a:pt x="1038" y="2076"/>
                  </a:lnTo>
                  <a:lnTo>
                    <a:pt x="1019" y="2060"/>
                  </a:lnTo>
                  <a:lnTo>
                    <a:pt x="1019" y="2060"/>
                  </a:lnTo>
                  <a:lnTo>
                    <a:pt x="1009" y="2050"/>
                  </a:lnTo>
                  <a:lnTo>
                    <a:pt x="1000" y="2042"/>
                  </a:lnTo>
                  <a:lnTo>
                    <a:pt x="994" y="2030"/>
                  </a:lnTo>
                  <a:lnTo>
                    <a:pt x="988" y="2019"/>
                  </a:lnTo>
                  <a:lnTo>
                    <a:pt x="983" y="2007"/>
                  </a:lnTo>
                  <a:lnTo>
                    <a:pt x="982" y="1995"/>
                  </a:lnTo>
                  <a:lnTo>
                    <a:pt x="980" y="1983"/>
                  </a:lnTo>
                  <a:lnTo>
                    <a:pt x="978" y="1969"/>
                  </a:lnTo>
                  <a:lnTo>
                    <a:pt x="980" y="1944"/>
                  </a:lnTo>
                  <a:lnTo>
                    <a:pt x="987" y="1916"/>
                  </a:lnTo>
                  <a:lnTo>
                    <a:pt x="995" y="1889"/>
                  </a:lnTo>
                  <a:lnTo>
                    <a:pt x="1007" y="1859"/>
                  </a:lnTo>
                  <a:lnTo>
                    <a:pt x="1021" y="1832"/>
                  </a:lnTo>
                  <a:lnTo>
                    <a:pt x="1037" y="1804"/>
                  </a:lnTo>
                  <a:lnTo>
                    <a:pt x="1054" y="1779"/>
                  </a:lnTo>
                  <a:lnTo>
                    <a:pt x="1071" y="1753"/>
                  </a:lnTo>
                  <a:lnTo>
                    <a:pt x="1107" y="1708"/>
                  </a:lnTo>
                  <a:lnTo>
                    <a:pt x="1138" y="1670"/>
                  </a:lnTo>
                  <a:lnTo>
                    <a:pt x="1138" y="1670"/>
                  </a:lnTo>
                  <a:lnTo>
                    <a:pt x="1169" y="1638"/>
                  </a:lnTo>
                  <a:lnTo>
                    <a:pt x="1183" y="1624"/>
                  </a:lnTo>
                  <a:lnTo>
                    <a:pt x="1196" y="1610"/>
                  </a:lnTo>
                  <a:lnTo>
                    <a:pt x="1210" y="1600"/>
                  </a:lnTo>
                  <a:lnTo>
                    <a:pt x="1224" y="1591"/>
                  </a:lnTo>
                  <a:lnTo>
                    <a:pt x="1239" y="1586"/>
                  </a:lnTo>
                  <a:lnTo>
                    <a:pt x="1255" y="1583"/>
                  </a:lnTo>
                  <a:lnTo>
                    <a:pt x="1255" y="1583"/>
                  </a:lnTo>
                  <a:lnTo>
                    <a:pt x="1257" y="1583"/>
                  </a:lnTo>
                  <a:lnTo>
                    <a:pt x="1257" y="1583"/>
                  </a:lnTo>
                  <a:lnTo>
                    <a:pt x="1258" y="1583"/>
                  </a:lnTo>
                  <a:lnTo>
                    <a:pt x="1258" y="1583"/>
                  </a:lnTo>
                  <a:lnTo>
                    <a:pt x="1274" y="1586"/>
                  </a:lnTo>
                  <a:lnTo>
                    <a:pt x="1289" y="1591"/>
                  </a:lnTo>
                  <a:lnTo>
                    <a:pt x="1303" y="1600"/>
                  </a:lnTo>
                  <a:lnTo>
                    <a:pt x="1317" y="1610"/>
                  </a:lnTo>
                  <a:lnTo>
                    <a:pt x="1330" y="1624"/>
                  </a:lnTo>
                  <a:lnTo>
                    <a:pt x="1344" y="1638"/>
                  </a:lnTo>
                  <a:lnTo>
                    <a:pt x="1373" y="1670"/>
                  </a:lnTo>
                  <a:lnTo>
                    <a:pt x="1373" y="1670"/>
                  </a:lnTo>
                  <a:lnTo>
                    <a:pt x="1406" y="1708"/>
                  </a:lnTo>
                  <a:lnTo>
                    <a:pt x="1442" y="1753"/>
                  </a:lnTo>
                  <a:lnTo>
                    <a:pt x="1459" y="1779"/>
                  </a:lnTo>
                  <a:lnTo>
                    <a:pt x="1476" y="1804"/>
                  </a:lnTo>
                  <a:lnTo>
                    <a:pt x="1492" y="1832"/>
                  </a:lnTo>
                  <a:lnTo>
                    <a:pt x="1506" y="1859"/>
                  </a:lnTo>
                  <a:lnTo>
                    <a:pt x="1518" y="1889"/>
                  </a:lnTo>
                  <a:lnTo>
                    <a:pt x="1526" y="1916"/>
                  </a:lnTo>
                  <a:lnTo>
                    <a:pt x="1531" y="1944"/>
                  </a:lnTo>
                  <a:lnTo>
                    <a:pt x="1533" y="1969"/>
                  </a:lnTo>
                  <a:lnTo>
                    <a:pt x="1533" y="1983"/>
                  </a:lnTo>
                  <a:lnTo>
                    <a:pt x="1531" y="1995"/>
                  </a:lnTo>
                  <a:lnTo>
                    <a:pt x="1528" y="2007"/>
                  </a:lnTo>
                  <a:lnTo>
                    <a:pt x="1525" y="2019"/>
                  </a:lnTo>
                  <a:lnTo>
                    <a:pt x="1518" y="2030"/>
                  </a:lnTo>
                  <a:lnTo>
                    <a:pt x="1511" y="2042"/>
                  </a:lnTo>
                  <a:lnTo>
                    <a:pt x="1502" y="2050"/>
                  </a:lnTo>
                  <a:lnTo>
                    <a:pt x="1494" y="2060"/>
                  </a:lnTo>
                  <a:lnTo>
                    <a:pt x="1494" y="2060"/>
                  </a:lnTo>
                  <a:close/>
                  <a:moveTo>
                    <a:pt x="1741" y="1712"/>
                  </a:moveTo>
                  <a:lnTo>
                    <a:pt x="1741" y="1712"/>
                  </a:lnTo>
                  <a:lnTo>
                    <a:pt x="1731" y="1741"/>
                  </a:lnTo>
                  <a:lnTo>
                    <a:pt x="1717" y="1772"/>
                  </a:lnTo>
                  <a:lnTo>
                    <a:pt x="1700" y="1808"/>
                  </a:lnTo>
                  <a:lnTo>
                    <a:pt x="1681" y="1844"/>
                  </a:lnTo>
                  <a:lnTo>
                    <a:pt x="1659" y="1883"/>
                  </a:lnTo>
                  <a:lnTo>
                    <a:pt x="1635" y="1925"/>
                  </a:lnTo>
                  <a:lnTo>
                    <a:pt x="1611" y="1964"/>
                  </a:lnTo>
                  <a:lnTo>
                    <a:pt x="1583" y="2005"/>
                  </a:lnTo>
                  <a:lnTo>
                    <a:pt x="1583" y="2005"/>
                  </a:lnTo>
                  <a:lnTo>
                    <a:pt x="1585" y="1975"/>
                  </a:lnTo>
                  <a:lnTo>
                    <a:pt x="1585" y="1944"/>
                  </a:lnTo>
                  <a:lnTo>
                    <a:pt x="1583" y="1914"/>
                  </a:lnTo>
                  <a:lnTo>
                    <a:pt x="1580" y="1889"/>
                  </a:lnTo>
                  <a:lnTo>
                    <a:pt x="1573" y="1861"/>
                  </a:lnTo>
                  <a:lnTo>
                    <a:pt x="1566" y="1837"/>
                  </a:lnTo>
                  <a:lnTo>
                    <a:pt x="1559" y="1815"/>
                  </a:lnTo>
                  <a:lnTo>
                    <a:pt x="1550" y="1792"/>
                  </a:lnTo>
                  <a:lnTo>
                    <a:pt x="1531" y="1755"/>
                  </a:lnTo>
                  <a:lnTo>
                    <a:pt x="1513" y="1722"/>
                  </a:lnTo>
                  <a:lnTo>
                    <a:pt x="1497" y="1694"/>
                  </a:lnTo>
                  <a:lnTo>
                    <a:pt x="1485" y="1674"/>
                  </a:lnTo>
                  <a:lnTo>
                    <a:pt x="1485" y="1674"/>
                  </a:lnTo>
                  <a:lnTo>
                    <a:pt x="1470" y="1646"/>
                  </a:lnTo>
                  <a:lnTo>
                    <a:pt x="1456" y="1615"/>
                  </a:lnTo>
                  <a:lnTo>
                    <a:pt x="1442" y="1581"/>
                  </a:lnTo>
                  <a:lnTo>
                    <a:pt x="1432" y="1543"/>
                  </a:lnTo>
                  <a:lnTo>
                    <a:pt x="1423" y="1507"/>
                  </a:lnTo>
                  <a:lnTo>
                    <a:pt x="1420" y="1473"/>
                  </a:lnTo>
                  <a:lnTo>
                    <a:pt x="1420" y="1457"/>
                  </a:lnTo>
                  <a:lnTo>
                    <a:pt x="1420" y="1442"/>
                  </a:lnTo>
                  <a:lnTo>
                    <a:pt x="1423" y="1430"/>
                  </a:lnTo>
                  <a:lnTo>
                    <a:pt x="1427" y="1418"/>
                  </a:lnTo>
                  <a:lnTo>
                    <a:pt x="1427" y="1418"/>
                  </a:lnTo>
                  <a:lnTo>
                    <a:pt x="1442" y="1411"/>
                  </a:lnTo>
                  <a:lnTo>
                    <a:pt x="1458" y="1402"/>
                  </a:lnTo>
                  <a:lnTo>
                    <a:pt x="1473" y="1394"/>
                  </a:lnTo>
                  <a:lnTo>
                    <a:pt x="1489" y="1382"/>
                  </a:lnTo>
                  <a:lnTo>
                    <a:pt x="1504" y="1370"/>
                  </a:lnTo>
                  <a:lnTo>
                    <a:pt x="1518" y="1358"/>
                  </a:lnTo>
                  <a:lnTo>
                    <a:pt x="1531" y="1342"/>
                  </a:lnTo>
                  <a:lnTo>
                    <a:pt x="1544" y="1327"/>
                  </a:lnTo>
                  <a:lnTo>
                    <a:pt x="1544" y="1327"/>
                  </a:lnTo>
                  <a:lnTo>
                    <a:pt x="1562" y="1294"/>
                  </a:lnTo>
                  <a:lnTo>
                    <a:pt x="1573" y="1280"/>
                  </a:lnTo>
                  <a:lnTo>
                    <a:pt x="1583" y="1265"/>
                  </a:lnTo>
                  <a:lnTo>
                    <a:pt x="1595" y="1251"/>
                  </a:lnTo>
                  <a:lnTo>
                    <a:pt x="1607" y="1241"/>
                  </a:lnTo>
                  <a:lnTo>
                    <a:pt x="1623" y="1230"/>
                  </a:lnTo>
                  <a:lnTo>
                    <a:pt x="1640" y="1223"/>
                  </a:lnTo>
                  <a:lnTo>
                    <a:pt x="1640" y="1223"/>
                  </a:lnTo>
                  <a:lnTo>
                    <a:pt x="1652" y="1220"/>
                  </a:lnTo>
                  <a:lnTo>
                    <a:pt x="1666" y="1218"/>
                  </a:lnTo>
                  <a:lnTo>
                    <a:pt x="1678" y="1218"/>
                  </a:lnTo>
                  <a:lnTo>
                    <a:pt x="1691" y="1218"/>
                  </a:lnTo>
                  <a:lnTo>
                    <a:pt x="1703" y="1222"/>
                  </a:lnTo>
                  <a:lnTo>
                    <a:pt x="1715" y="1225"/>
                  </a:lnTo>
                  <a:lnTo>
                    <a:pt x="1727" y="1229"/>
                  </a:lnTo>
                  <a:lnTo>
                    <a:pt x="1739" y="1234"/>
                  </a:lnTo>
                  <a:lnTo>
                    <a:pt x="1739" y="1234"/>
                  </a:lnTo>
                  <a:lnTo>
                    <a:pt x="1746" y="1239"/>
                  </a:lnTo>
                  <a:lnTo>
                    <a:pt x="1753" y="1246"/>
                  </a:lnTo>
                  <a:lnTo>
                    <a:pt x="1767" y="1260"/>
                  </a:lnTo>
                  <a:lnTo>
                    <a:pt x="1777" y="1275"/>
                  </a:lnTo>
                  <a:lnTo>
                    <a:pt x="1784" y="1294"/>
                  </a:lnTo>
                  <a:lnTo>
                    <a:pt x="1791" y="1313"/>
                  </a:lnTo>
                  <a:lnTo>
                    <a:pt x="1794" y="1332"/>
                  </a:lnTo>
                  <a:lnTo>
                    <a:pt x="1801" y="1371"/>
                  </a:lnTo>
                  <a:lnTo>
                    <a:pt x="1801" y="1371"/>
                  </a:lnTo>
                  <a:lnTo>
                    <a:pt x="1801" y="1411"/>
                  </a:lnTo>
                  <a:lnTo>
                    <a:pt x="1800" y="1454"/>
                  </a:lnTo>
                  <a:lnTo>
                    <a:pt x="1796" y="1498"/>
                  </a:lnTo>
                  <a:lnTo>
                    <a:pt x="1789" y="1545"/>
                  </a:lnTo>
                  <a:lnTo>
                    <a:pt x="1781" y="1590"/>
                  </a:lnTo>
                  <a:lnTo>
                    <a:pt x="1770" y="1634"/>
                  </a:lnTo>
                  <a:lnTo>
                    <a:pt x="1757" y="1675"/>
                  </a:lnTo>
                  <a:lnTo>
                    <a:pt x="1741" y="1712"/>
                  </a:lnTo>
                  <a:lnTo>
                    <a:pt x="1741" y="1712"/>
                  </a:lnTo>
                  <a:close/>
                  <a:moveTo>
                    <a:pt x="2145" y="1358"/>
                  </a:moveTo>
                  <a:lnTo>
                    <a:pt x="2145" y="1358"/>
                  </a:lnTo>
                  <a:lnTo>
                    <a:pt x="2130" y="1368"/>
                  </a:lnTo>
                  <a:lnTo>
                    <a:pt x="2112" y="1375"/>
                  </a:lnTo>
                  <a:lnTo>
                    <a:pt x="2078" y="1390"/>
                  </a:lnTo>
                  <a:lnTo>
                    <a:pt x="2059" y="1397"/>
                  </a:lnTo>
                  <a:lnTo>
                    <a:pt x="2044" y="1407"/>
                  </a:lnTo>
                  <a:lnTo>
                    <a:pt x="2028" y="1419"/>
                  </a:lnTo>
                  <a:lnTo>
                    <a:pt x="2021" y="1426"/>
                  </a:lnTo>
                  <a:lnTo>
                    <a:pt x="2016" y="1435"/>
                  </a:lnTo>
                  <a:lnTo>
                    <a:pt x="2016" y="1435"/>
                  </a:lnTo>
                  <a:lnTo>
                    <a:pt x="2006" y="1450"/>
                  </a:lnTo>
                  <a:lnTo>
                    <a:pt x="1997" y="1468"/>
                  </a:lnTo>
                  <a:lnTo>
                    <a:pt x="1989" y="1486"/>
                  </a:lnTo>
                  <a:lnTo>
                    <a:pt x="1982" y="1507"/>
                  </a:lnTo>
                  <a:lnTo>
                    <a:pt x="1975" y="1528"/>
                  </a:lnTo>
                  <a:lnTo>
                    <a:pt x="1970" y="1548"/>
                  </a:lnTo>
                  <a:lnTo>
                    <a:pt x="1966" y="1569"/>
                  </a:lnTo>
                  <a:lnTo>
                    <a:pt x="1963" y="1590"/>
                  </a:lnTo>
                  <a:lnTo>
                    <a:pt x="1963" y="1590"/>
                  </a:lnTo>
                  <a:lnTo>
                    <a:pt x="1954" y="1674"/>
                  </a:lnTo>
                  <a:lnTo>
                    <a:pt x="1949" y="1717"/>
                  </a:lnTo>
                  <a:lnTo>
                    <a:pt x="1944" y="1760"/>
                  </a:lnTo>
                  <a:lnTo>
                    <a:pt x="1934" y="1801"/>
                  </a:lnTo>
                  <a:lnTo>
                    <a:pt x="1928" y="1822"/>
                  </a:lnTo>
                  <a:lnTo>
                    <a:pt x="1920" y="1842"/>
                  </a:lnTo>
                  <a:lnTo>
                    <a:pt x="1913" y="1861"/>
                  </a:lnTo>
                  <a:lnTo>
                    <a:pt x="1903" y="1880"/>
                  </a:lnTo>
                  <a:lnTo>
                    <a:pt x="1891" y="1899"/>
                  </a:lnTo>
                  <a:lnTo>
                    <a:pt x="1879" y="1916"/>
                  </a:lnTo>
                  <a:lnTo>
                    <a:pt x="1879" y="1916"/>
                  </a:lnTo>
                  <a:lnTo>
                    <a:pt x="1877" y="1904"/>
                  </a:lnTo>
                  <a:lnTo>
                    <a:pt x="1875" y="1894"/>
                  </a:lnTo>
                  <a:lnTo>
                    <a:pt x="1875" y="1865"/>
                  </a:lnTo>
                  <a:lnTo>
                    <a:pt x="1880" y="1832"/>
                  </a:lnTo>
                  <a:lnTo>
                    <a:pt x="1886" y="1792"/>
                  </a:lnTo>
                  <a:lnTo>
                    <a:pt x="1891" y="1749"/>
                  </a:lnTo>
                  <a:lnTo>
                    <a:pt x="1898" y="1703"/>
                  </a:lnTo>
                  <a:lnTo>
                    <a:pt x="1901" y="1651"/>
                  </a:lnTo>
                  <a:lnTo>
                    <a:pt x="1904" y="1596"/>
                  </a:lnTo>
                  <a:lnTo>
                    <a:pt x="1904" y="1596"/>
                  </a:lnTo>
                  <a:lnTo>
                    <a:pt x="1904" y="1576"/>
                  </a:lnTo>
                  <a:lnTo>
                    <a:pt x="1908" y="1555"/>
                  </a:lnTo>
                  <a:lnTo>
                    <a:pt x="1913" y="1533"/>
                  </a:lnTo>
                  <a:lnTo>
                    <a:pt x="1918" y="1512"/>
                  </a:lnTo>
                  <a:lnTo>
                    <a:pt x="1927" y="1492"/>
                  </a:lnTo>
                  <a:lnTo>
                    <a:pt x="1935" y="1471"/>
                  </a:lnTo>
                  <a:lnTo>
                    <a:pt x="1946" y="1452"/>
                  </a:lnTo>
                  <a:lnTo>
                    <a:pt x="1958" y="1437"/>
                  </a:lnTo>
                  <a:lnTo>
                    <a:pt x="1958" y="1437"/>
                  </a:lnTo>
                  <a:lnTo>
                    <a:pt x="1923" y="1435"/>
                  </a:lnTo>
                  <a:lnTo>
                    <a:pt x="1904" y="1433"/>
                  </a:lnTo>
                  <a:lnTo>
                    <a:pt x="1898" y="1433"/>
                  </a:lnTo>
                  <a:lnTo>
                    <a:pt x="1894" y="1430"/>
                  </a:lnTo>
                  <a:lnTo>
                    <a:pt x="1892" y="1426"/>
                  </a:lnTo>
                  <a:lnTo>
                    <a:pt x="1891" y="1421"/>
                  </a:lnTo>
                  <a:lnTo>
                    <a:pt x="1891" y="1421"/>
                  </a:lnTo>
                  <a:lnTo>
                    <a:pt x="1889" y="1413"/>
                  </a:lnTo>
                  <a:lnTo>
                    <a:pt x="1889" y="1406"/>
                  </a:lnTo>
                  <a:lnTo>
                    <a:pt x="1891" y="1399"/>
                  </a:lnTo>
                  <a:lnTo>
                    <a:pt x="1894" y="1392"/>
                  </a:lnTo>
                  <a:lnTo>
                    <a:pt x="1901" y="1376"/>
                  </a:lnTo>
                  <a:lnTo>
                    <a:pt x="1911" y="1363"/>
                  </a:lnTo>
                  <a:lnTo>
                    <a:pt x="1911" y="1363"/>
                  </a:lnTo>
                  <a:lnTo>
                    <a:pt x="1920" y="1354"/>
                  </a:lnTo>
                  <a:lnTo>
                    <a:pt x="1928" y="1347"/>
                  </a:lnTo>
                  <a:lnTo>
                    <a:pt x="1937" y="1342"/>
                  </a:lnTo>
                  <a:lnTo>
                    <a:pt x="1947" y="1339"/>
                  </a:lnTo>
                  <a:lnTo>
                    <a:pt x="1966" y="1332"/>
                  </a:lnTo>
                  <a:lnTo>
                    <a:pt x="1989" y="1330"/>
                  </a:lnTo>
                  <a:lnTo>
                    <a:pt x="2030" y="1328"/>
                  </a:lnTo>
                  <a:lnTo>
                    <a:pt x="2052" y="1327"/>
                  </a:lnTo>
                  <a:lnTo>
                    <a:pt x="2073" y="1321"/>
                  </a:lnTo>
                  <a:lnTo>
                    <a:pt x="2073" y="1321"/>
                  </a:lnTo>
                  <a:lnTo>
                    <a:pt x="2102" y="1309"/>
                  </a:lnTo>
                  <a:lnTo>
                    <a:pt x="2119" y="1303"/>
                  </a:lnTo>
                  <a:lnTo>
                    <a:pt x="2133" y="1294"/>
                  </a:lnTo>
                  <a:lnTo>
                    <a:pt x="2147" y="1284"/>
                  </a:lnTo>
                  <a:lnTo>
                    <a:pt x="2159" y="1272"/>
                  </a:lnTo>
                  <a:lnTo>
                    <a:pt x="2162" y="1263"/>
                  </a:lnTo>
                  <a:lnTo>
                    <a:pt x="2166" y="1256"/>
                  </a:lnTo>
                  <a:lnTo>
                    <a:pt x="2169" y="1248"/>
                  </a:lnTo>
                  <a:lnTo>
                    <a:pt x="2171" y="1237"/>
                  </a:lnTo>
                  <a:lnTo>
                    <a:pt x="2171" y="1237"/>
                  </a:lnTo>
                  <a:lnTo>
                    <a:pt x="2169" y="1232"/>
                  </a:lnTo>
                  <a:lnTo>
                    <a:pt x="2166" y="1227"/>
                  </a:lnTo>
                  <a:lnTo>
                    <a:pt x="2161" y="1222"/>
                  </a:lnTo>
                  <a:lnTo>
                    <a:pt x="2154" y="1217"/>
                  </a:lnTo>
                  <a:lnTo>
                    <a:pt x="2136" y="1210"/>
                  </a:lnTo>
                  <a:lnTo>
                    <a:pt x="2118" y="1203"/>
                  </a:lnTo>
                  <a:lnTo>
                    <a:pt x="2097" y="1199"/>
                  </a:lnTo>
                  <a:lnTo>
                    <a:pt x="2080" y="1198"/>
                  </a:lnTo>
                  <a:lnTo>
                    <a:pt x="2063" y="1196"/>
                  </a:lnTo>
                  <a:lnTo>
                    <a:pt x="2063" y="1196"/>
                  </a:lnTo>
                  <a:lnTo>
                    <a:pt x="2047" y="1198"/>
                  </a:lnTo>
                  <a:lnTo>
                    <a:pt x="2033" y="1199"/>
                  </a:lnTo>
                  <a:lnTo>
                    <a:pt x="2023" y="1203"/>
                  </a:lnTo>
                  <a:lnTo>
                    <a:pt x="2013" y="1208"/>
                  </a:lnTo>
                  <a:lnTo>
                    <a:pt x="1996" y="1217"/>
                  </a:lnTo>
                  <a:lnTo>
                    <a:pt x="1983" y="1227"/>
                  </a:lnTo>
                  <a:lnTo>
                    <a:pt x="1971" y="1237"/>
                  </a:lnTo>
                  <a:lnTo>
                    <a:pt x="1958" y="1246"/>
                  </a:lnTo>
                  <a:lnTo>
                    <a:pt x="1951" y="1249"/>
                  </a:lnTo>
                  <a:lnTo>
                    <a:pt x="1944" y="1253"/>
                  </a:lnTo>
                  <a:lnTo>
                    <a:pt x="1934" y="1256"/>
                  </a:lnTo>
                  <a:lnTo>
                    <a:pt x="1923" y="1256"/>
                  </a:lnTo>
                  <a:lnTo>
                    <a:pt x="1923" y="1256"/>
                  </a:lnTo>
                  <a:lnTo>
                    <a:pt x="1915" y="1258"/>
                  </a:lnTo>
                  <a:lnTo>
                    <a:pt x="1906" y="1256"/>
                  </a:lnTo>
                  <a:lnTo>
                    <a:pt x="1899" y="1254"/>
                  </a:lnTo>
                  <a:lnTo>
                    <a:pt x="1891" y="1251"/>
                  </a:lnTo>
                  <a:lnTo>
                    <a:pt x="1879" y="1242"/>
                  </a:lnTo>
                  <a:lnTo>
                    <a:pt x="1868" y="1230"/>
                  </a:lnTo>
                  <a:lnTo>
                    <a:pt x="1860" y="1217"/>
                  </a:lnTo>
                  <a:lnTo>
                    <a:pt x="1851" y="1203"/>
                  </a:lnTo>
                  <a:lnTo>
                    <a:pt x="1837" y="1177"/>
                  </a:lnTo>
                  <a:lnTo>
                    <a:pt x="1837" y="1177"/>
                  </a:lnTo>
                  <a:lnTo>
                    <a:pt x="1829" y="1155"/>
                  </a:lnTo>
                  <a:lnTo>
                    <a:pt x="1822" y="1131"/>
                  </a:lnTo>
                  <a:lnTo>
                    <a:pt x="1817" y="1105"/>
                  </a:lnTo>
                  <a:lnTo>
                    <a:pt x="1815" y="1091"/>
                  </a:lnTo>
                  <a:lnTo>
                    <a:pt x="1815" y="1079"/>
                  </a:lnTo>
                  <a:lnTo>
                    <a:pt x="1817" y="1069"/>
                  </a:lnTo>
                  <a:lnTo>
                    <a:pt x="1820" y="1058"/>
                  </a:lnTo>
                  <a:lnTo>
                    <a:pt x="1825" y="1050"/>
                  </a:lnTo>
                  <a:lnTo>
                    <a:pt x="1834" y="1041"/>
                  </a:lnTo>
                  <a:lnTo>
                    <a:pt x="1843" y="1036"/>
                  </a:lnTo>
                  <a:lnTo>
                    <a:pt x="1855" y="1033"/>
                  </a:lnTo>
                  <a:lnTo>
                    <a:pt x="1870" y="1031"/>
                  </a:lnTo>
                  <a:lnTo>
                    <a:pt x="1887" y="1033"/>
                  </a:lnTo>
                  <a:lnTo>
                    <a:pt x="1887" y="1033"/>
                  </a:lnTo>
                  <a:lnTo>
                    <a:pt x="1896" y="1036"/>
                  </a:lnTo>
                  <a:lnTo>
                    <a:pt x="1904" y="1040"/>
                  </a:lnTo>
                  <a:lnTo>
                    <a:pt x="1913" y="1045"/>
                  </a:lnTo>
                  <a:lnTo>
                    <a:pt x="1918" y="1052"/>
                  </a:lnTo>
                  <a:lnTo>
                    <a:pt x="1923" y="1058"/>
                  </a:lnTo>
                  <a:lnTo>
                    <a:pt x="1928" y="1067"/>
                  </a:lnTo>
                  <a:lnTo>
                    <a:pt x="1932" y="1076"/>
                  </a:lnTo>
                  <a:lnTo>
                    <a:pt x="1934" y="1086"/>
                  </a:lnTo>
                  <a:lnTo>
                    <a:pt x="1935" y="1096"/>
                  </a:lnTo>
                  <a:lnTo>
                    <a:pt x="1934" y="1107"/>
                  </a:lnTo>
                  <a:lnTo>
                    <a:pt x="1934" y="1117"/>
                  </a:lnTo>
                  <a:lnTo>
                    <a:pt x="1930" y="1127"/>
                  </a:lnTo>
                  <a:lnTo>
                    <a:pt x="1927" y="1138"/>
                  </a:lnTo>
                  <a:lnTo>
                    <a:pt x="1923" y="1148"/>
                  </a:lnTo>
                  <a:lnTo>
                    <a:pt x="1916" y="1156"/>
                  </a:lnTo>
                  <a:lnTo>
                    <a:pt x="1910" y="1167"/>
                  </a:lnTo>
                  <a:lnTo>
                    <a:pt x="1910" y="1167"/>
                  </a:lnTo>
                  <a:lnTo>
                    <a:pt x="1925" y="1163"/>
                  </a:lnTo>
                  <a:lnTo>
                    <a:pt x="1942" y="1156"/>
                  </a:lnTo>
                  <a:lnTo>
                    <a:pt x="1963" y="1150"/>
                  </a:lnTo>
                  <a:lnTo>
                    <a:pt x="1987" y="1143"/>
                  </a:lnTo>
                  <a:lnTo>
                    <a:pt x="2014" y="1138"/>
                  </a:lnTo>
                  <a:lnTo>
                    <a:pt x="2030" y="1138"/>
                  </a:lnTo>
                  <a:lnTo>
                    <a:pt x="2047" y="1138"/>
                  </a:lnTo>
                  <a:lnTo>
                    <a:pt x="2066" y="1138"/>
                  </a:lnTo>
                  <a:lnTo>
                    <a:pt x="2087" y="1141"/>
                  </a:lnTo>
                  <a:lnTo>
                    <a:pt x="2107" y="1146"/>
                  </a:lnTo>
                  <a:lnTo>
                    <a:pt x="2131" y="1153"/>
                  </a:lnTo>
                  <a:lnTo>
                    <a:pt x="2131" y="1153"/>
                  </a:lnTo>
                  <a:lnTo>
                    <a:pt x="2166" y="1163"/>
                  </a:lnTo>
                  <a:lnTo>
                    <a:pt x="2181" y="1172"/>
                  </a:lnTo>
                  <a:lnTo>
                    <a:pt x="2197" y="1180"/>
                  </a:lnTo>
                  <a:lnTo>
                    <a:pt x="2210" y="1193"/>
                  </a:lnTo>
                  <a:lnTo>
                    <a:pt x="2221" y="1206"/>
                  </a:lnTo>
                  <a:lnTo>
                    <a:pt x="2226" y="1213"/>
                  </a:lnTo>
                  <a:lnTo>
                    <a:pt x="2229" y="1222"/>
                  </a:lnTo>
                  <a:lnTo>
                    <a:pt x="2231" y="1232"/>
                  </a:lnTo>
                  <a:lnTo>
                    <a:pt x="2233" y="1242"/>
                  </a:lnTo>
                  <a:lnTo>
                    <a:pt x="2233" y="1242"/>
                  </a:lnTo>
                  <a:lnTo>
                    <a:pt x="2234" y="1249"/>
                  </a:lnTo>
                  <a:lnTo>
                    <a:pt x="2233" y="1258"/>
                  </a:lnTo>
                  <a:lnTo>
                    <a:pt x="2231" y="1266"/>
                  </a:lnTo>
                  <a:lnTo>
                    <a:pt x="2228" y="1275"/>
                  </a:lnTo>
                  <a:lnTo>
                    <a:pt x="2217" y="1290"/>
                  </a:lnTo>
                  <a:lnTo>
                    <a:pt x="2205" y="1306"/>
                  </a:lnTo>
                  <a:lnTo>
                    <a:pt x="2190" y="1320"/>
                  </a:lnTo>
                  <a:lnTo>
                    <a:pt x="2174" y="1333"/>
                  </a:lnTo>
                  <a:lnTo>
                    <a:pt x="2145" y="1358"/>
                  </a:lnTo>
                  <a:lnTo>
                    <a:pt x="2145" y="1358"/>
                  </a:lnTo>
                  <a:close/>
                </a:path>
              </a:pathLst>
            </a:custGeom>
            <a:grpFill/>
            <a:ln w="9525">
              <a:noFill/>
              <a:round/>
              <a:headEnd/>
              <a:tailEnd/>
            </a:ln>
          </p:spPr>
          <p:txBody>
            <a:bodyPr/>
            <a:lstStyle/>
            <a:p>
              <a:pPr>
                <a:defRPr/>
              </a:pPr>
              <a:endParaRPr lang="en-US">
                <a:ea typeface="+mn-ea"/>
              </a:endParaRPr>
            </a:p>
          </p:txBody>
        </p:sp>
        <p:sp>
          <p:nvSpPr>
            <p:cNvPr id="15" name="Freeform 8"/>
            <p:cNvSpPr>
              <a:spLocks/>
            </p:cNvSpPr>
            <p:nvPr/>
          </p:nvSpPr>
          <p:spPr bwMode="auto">
            <a:xfrm>
              <a:off x="7488238" y="3402013"/>
              <a:ext cx="136525" cy="168275"/>
            </a:xfrm>
            <a:custGeom>
              <a:avLst/>
              <a:gdLst/>
              <a:ahLst/>
              <a:cxnLst>
                <a:cxn ang="0">
                  <a:pos x="3" y="210"/>
                </a:cxn>
                <a:cxn ang="0">
                  <a:pos x="3" y="210"/>
                </a:cxn>
                <a:cxn ang="0">
                  <a:pos x="6" y="212"/>
                </a:cxn>
                <a:cxn ang="0">
                  <a:pos x="12" y="212"/>
                </a:cxn>
                <a:cxn ang="0">
                  <a:pos x="15" y="208"/>
                </a:cxn>
                <a:cxn ang="0">
                  <a:pos x="20" y="205"/>
                </a:cxn>
                <a:cxn ang="0">
                  <a:pos x="31" y="190"/>
                </a:cxn>
                <a:cxn ang="0">
                  <a:pos x="48" y="162"/>
                </a:cxn>
                <a:cxn ang="0">
                  <a:pos x="48" y="162"/>
                </a:cxn>
                <a:cxn ang="0">
                  <a:pos x="53" y="155"/>
                </a:cxn>
                <a:cxn ang="0">
                  <a:pos x="58" y="150"/>
                </a:cxn>
                <a:cxn ang="0">
                  <a:pos x="68" y="143"/>
                </a:cxn>
                <a:cxn ang="0">
                  <a:pos x="82" y="138"/>
                </a:cxn>
                <a:cxn ang="0">
                  <a:pos x="94" y="133"/>
                </a:cxn>
                <a:cxn ang="0">
                  <a:pos x="122" y="128"/>
                </a:cxn>
                <a:cxn ang="0">
                  <a:pos x="134" y="124"/>
                </a:cxn>
                <a:cxn ang="0">
                  <a:pos x="142" y="121"/>
                </a:cxn>
                <a:cxn ang="0">
                  <a:pos x="142" y="121"/>
                </a:cxn>
                <a:cxn ang="0">
                  <a:pos x="149" y="116"/>
                </a:cxn>
                <a:cxn ang="0">
                  <a:pos x="156" y="109"/>
                </a:cxn>
                <a:cxn ang="0">
                  <a:pos x="161" y="104"/>
                </a:cxn>
                <a:cxn ang="0">
                  <a:pos x="165" y="97"/>
                </a:cxn>
                <a:cxn ang="0">
                  <a:pos x="170" y="83"/>
                </a:cxn>
                <a:cxn ang="0">
                  <a:pos x="171" y="68"/>
                </a:cxn>
                <a:cxn ang="0">
                  <a:pos x="170" y="52"/>
                </a:cxn>
                <a:cxn ang="0">
                  <a:pos x="165" y="37"/>
                </a:cxn>
                <a:cxn ang="0">
                  <a:pos x="156" y="21"/>
                </a:cxn>
                <a:cxn ang="0">
                  <a:pos x="144" y="9"/>
                </a:cxn>
                <a:cxn ang="0">
                  <a:pos x="144" y="9"/>
                </a:cxn>
                <a:cxn ang="0">
                  <a:pos x="139" y="6"/>
                </a:cxn>
                <a:cxn ang="0">
                  <a:pos x="134" y="2"/>
                </a:cxn>
                <a:cxn ang="0">
                  <a:pos x="123" y="0"/>
                </a:cxn>
                <a:cxn ang="0">
                  <a:pos x="111" y="2"/>
                </a:cxn>
                <a:cxn ang="0">
                  <a:pos x="98" y="7"/>
                </a:cxn>
                <a:cxn ang="0">
                  <a:pos x="86" y="14"/>
                </a:cxn>
                <a:cxn ang="0">
                  <a:pos x="72" y="26"/>
                </a:cxn>
                <a:cxn ang="0">
                  <a:pos x="58" y="38"/>
                </a:cxn>
                <a:cxn ang="0">
                  <a:pos x="46" y="54"/>
                </a:cxn>
                <a:cxn ang="0">
                  <a:pos x="34" y="69"/>
                </a:cxn>
                <a:cxn ang="0">
                  <a:pos x="24" y="88"/>
                </a:cxn>
                <a:cxn ang="0">
                  <a:pos x="13" y="107"/>
                </a:cxn>
                <a:cxn ang="0">
                  <a:pos x="6" y="128"/>
                </a:cxn>
                <a:cxn ang="0">
                  <a:pos x="1" y="148"/>
                </a:cxn>
                <a:cxn ang="0">
                  <a:pos x="0" y="169"/>
                </a:cxn>
                <a:cxn ang="0">
                  <a:pos x="0" y="190"/>
                </a:cxn>
                <a:cxn ang="0">
                  <a:pos x="3" y="210"/>
                </a:cxn>
                <a:cxn ang="0">
                  <a:pos x="3" y="210"/>
                </a:cxn>
              </a:cxnLst>
              <a:rect l="0" t="0" r="r" b="b"/>
              <a:pathLst>
                <a:path w="171" h="212">
                  <a:moveTo>
                    <a:pt x="3" y="210"/>
                  </a:moveTo>
                  <a:lnTo>
                    <a:pt x="3" y="210"/>
                  </a:lnTo>
                  <a:lnTo>
                    <a:pt x="6" y="212"/>
                  </a:lnTo>
                  <a:lnTo>
                    <a:pt x="12" y="212"/>
                  </a:lnTo>
                  <a:lnTo>
                    <a:pt x="15" y="208"/>
                  </a:lnTo>
                  <a:lnTo>
                    <a:pt x="20" y="205"/>
                  </a:lnTo>
                  <a:lnTo>
                    <a:pt x="31" y="190"/>
                  </a:lnTo>
                  <a:lnTo>
                    <a:pt x="48" y="162"/>
                  </a:lnTo>
                  <a:lnTo>
                    <a:pt x="48" y="162"/>
                  </a:lnTo>
                  <a:lnTo>
                    <a:pt x="53" y="155"/>
                  </a:lnTo>
                  <a:lnTo>
                    <a:pt x="58" y="150"/>
                  </a:lnTo>
                  <a:lnTo>
                    <a:pt x="68" y="143"/>
                  </a:lnTo>
                  <a:lnTo>
                    <a:pt x="82" y="138"/>
                  </a:lnTo>
                  <a:lnTo>
                    <a:pt x="94" y="133"/>
                  </a:lnTo>
                  <a:lnTo>
                    <a:pt x="122" y="128"/>
                  </a:lnTo>
                  <a:lnTo>
                    <a:pt x="134" y="124"/>
                  </a:lnTo>
                  <a:lnTo>
                    <a:pt x="142" y="121"/>
                  </a:lnTo>
                  <a:lnTo>
                    <a:pt x="142" y="121"/>
                  </a:lnTo>
                  <a:lnTo>
                    <a:pt x="149" y="116"/>
                  </a:lnTo>
                  <a:lnTo>
                    <a:pt x="156" y="109"/>
                  </a:lnTo>
                  <a:lnTo>
                    <a:pt x="161" y="104"/>
                  </a:lnTo>
                  <a:lnTo>
                    <a:pt x="165" y="97"/>
                  </a:lnTo>
                  <a:lnTo>
                    <a:pt x="170" y="83"/>
                  </a:lnTo>
                  <a:lnTo>
                    <a:pt x="171" y="68"/>
                  </a:lnTo>
                  <a:lnTo>
                    <a:pt x="170" y="52"/>
                  </a:lnTo>
                  <a:lnTo>
                    <a:pt x="165" y="37"/>
                  </a:lnTo>
                  <a:lnTo>
                    <a:pt x="156" y="21"/>
                  </a:lnTo>
                  <a:lnTo>
                    <a:pt x="144" y="9"/>
                  </a:lnTo>
                  <a:lnTo>
                    <a:pt x="144" y="9"/>
                  </a:lnTo>
                  <a:lnTo>
                    <a:pt x="139" y="6"/>
                  </a:lnTo>
                  <a:lnTo>
                    <a:pt x="134" y="2"/>
                  </a:lnTo>
                  <a:lnTo>
                    <a:pt x="123" y="0"/>
                  </a:lnTo>
                  <a:lnTo>
                    <a:pt x="111" y="2"/>
                  </a:lnTo>
                  <a:lnTo>
                    <a:pt x="98" y="7"/>
                  </a:lnTo>
                  <a:lnTo>
                    <a:pt x="86" y="14"/>
                  </a:lnTo>
                  <a:lnTo>
                    <a:pt x="72" y="26"/>
                  </a:lnTo>
                  <a:lnTo>
                    <a:pt x="58" y="38"/>
                  </a:lnTo>
                  <a:lnTo>
                    <a:pt x="46" y="54"/>
                  </a:lnTo>
                  <a:lnTo>
                    <a:pt x="34" y="69"/>
                  </a:lnTo>
                  <a:lnTo>
                    <a:pt x="24" y="88"/>
                  </a:lnTo>
                  <a:lnTo>
                    <a:pt x="13" y="107"/>
                  </a:lnTo>
                  <a:lnTo>
                    <a:pt x="6" y="128"/>
                  </a:lnTo>
                  <a:lnTo>
                    <a:pt x="1" y="148"/>
                  </a:lnTo>
                  <a:lnTo>
                    <a:pt x="0" y="169"/>
                  </a:lnTo>
                  <a:lnTo>
                    <a:pt x="0" y="190"/>
                  </a:lnTo>
                  <a:lnTo>
                    <a:pt x="3" y="210"/>
                  </a:lnTo>
                  <a:lnTo>
                    <a:pt x="3" y="210"/>
                  </a:lnTo>
                  <a:close/>
                </a:path>
              </a:pathLst>
            </a:custGeom>
            <a:grpFill/>
            <a:ln w="9525">
              <a:noFill/>
              <a:round/>
              <a:headEnd/>
              <a:tailEnd/>
            </a:ln>
          </p:spPr>
          <p:txBody>
            <a:bodyPr/>
            <a:lstStyle/>
            <a:p>
              <a:pPr>
                <a:defRPr/>
              </a:pPr>
              <a:endParaRPr lang="en-US">
                <a:ea typeface="+mn-ea"/>
              </a:endParaRPr>
            </a:p>
          </p:txBody>
        </p:sp>
        <p:sp>
          <p:nvSpPr>
            <p:cNvPr id="16" name="Freeform 9"/>
            <p:cNvSpPr>
              <a:spLocks noEditPoints="1"/>
            </p:cNvSpPr>
            <p:nvPr/>
          </p:nvSpPr>
          <p:spPr bwMode="auto">
            <a:xfrm>
              <a:off x="6062663" y="2254251"/>
              <a:ext cx="2352675" cy="2354263"/>
            </a:xfrm>
            <a:custGeom>
              <a:avLst/>
              <a:gdLst/>
              <a:ahLst/>
              <a:cxnLst>
                <a:cxn ang="0">
                  <a:pos x="1258" y="17"/>
                </a:cxn>
                <a:cxn ang="0">
                  <a:pos x="905" y="117"/>
                </a:cxn>
                <a:cxn ang="0">
                  <a:pos x="596" y="294"/>
                </a:cxn>
                <a:cxn ang="0">
                  <a:pos x="338" y="540"/>
                </a:cxn>
                <a:cxn ang="0">
                  <a:pos x="146" y="840"/>
                </a:cxn>
                <a:cxn ang="0">
                  <a:pos x="31" y="1184"/>
                </a:cxn>
                <a:cxn ang="0">
                  <a:pos x="0" y="1482"/>
                </a:cxn>
                <a:cxn ang="0">
                  <a:pos x="46" y="1853"/>
                </a:cxn>
                <a:cxn ang="0">
                  <a:pos x="178" y="2188"/>
                </a:cxn>
                <a:cxn ang="0">
                  <a:pos x="386" y="2478"/>
                </a:cxn>
                <a:cxn ang="0">
                  <a:pos x="654" y="2712"/>
                </a:cxn>
                <a:cxn ang="0">
                  <a:pos x="974" y="2876"/>
                </a:cxn>
                <a:cxn ang="0">
                  <a:pos x="1332" y="2958"/>
                </a:cxn>
                <a:cxn ang="0">
                  <a:pos x="1634" y="2958"/>
                </a:cxn>
                <a:cxn ang="0">
                  <a:pos x="1992" y="2876"/>
                </a:cxn>
                <a:cxn ang="0">
                  <a:pos x="2311" y="2712"/>
                </a:cxn>
                <a:cxn ang="0">
                  <a:pos x="2579" y="2478"/>
                </a:cxn>
                <a:cxn ang="0">
                  <a:pos x="2786" y="2188"/>
                </a:cxn>
                <a:cxn ang="0">
                  <a:pos x="2918" y="1853"/>
                </a:cxn>
                <a:cxn ang="0">
                  <a:pos x="2964" y="1482"/>
                </a:cxn>
                <a:cxn ang="0">
                  <a:pos x="2935" y="1184"/>
                </a:cxn>
                <a:cxn ang="0">
                  <a:pos x="2818" y="840"/>
                </a:cxn>
                <a:cxn ang="0">
                  <a:pos x="2626" y="540"/>
                </a:cxn>
                <a:cxn ang="0">
                  <a:pos x="2370" y="294"/>
                </a:cxn>
                <a:cxn ang="0">
                  <a:pos x="2059" y="117"/>
                </a:cxn>
                <a:cxn ang="0">
                  <a:pos x="1708" y="17"/>
                </a:cxn>
                <a:cxn ang="0">
                  <a:pos x="1483" y="2874"/>
                </a:cxn>
                <a:cxn ang="0">
                  <a:pos x="1203" y="2845"/>
                </a:cxn>
                <a:cxn ang="0">
                  <a:pos x="881" y="2736"/>
                </a:cxn>
                <a:cxn ang="0">
                  <a:pos x="599" y="2556"/>
                </a:cxn>
                <a:cxn ang="0">
                  <a:pos x="369" y="2313"/>
                </a:cxn>
                <a:cxn ang="0">
                  <a:pos x="202" y="2023"/>
                </a:cxn>
                <a:cxn ang="0">
                  <a:pos x="108" y="1693"/>
                </a:cxn>
                <a:cxn ang="0">
                  <a:pos x="94" y="1411"/>
                </a:cxn>
                <a:cxn ang="0">
                  <a:pos x="154" y="1069"/>
                </a:cxn>
                <a:cxn ang="0">
                  <a:pos x="293" y="761"/>
                </a:cxn>
                <a:cxn ang="0">
                  <a:pos x="500" y="500"/>
                </a:cxn>
                <a:cxn ang="0">
                  <a:pos x="763" y="294"/>
                </a:cxn>
                <a:cxn ang="0">
                  <a:pos x="1070" y="155"/>
                </a:cxn>
                <a:cxn ang="0">
                  <a:pos x="1411" y="93"/>
                </a:cxn>
                <a:cxn ang="0">
                  <a:pos x="1694" y="108"/>
                </a:cxn>
                <a:cxn ang="0">
                  <a:pos x="2022" y="201"/>
                </a:cxn>
                <a:cxn ang="0">
                  <a:pos x="2313" y="368"/>
                </a:cxn>
                <a:cxn ang="0">
                  <a:pos x="2555" y="598"/>
                </a:cxn>
                <a:cxn ang="0">
                  <a:pos x="2736" y="880"/>
                </a:cxn>
                <a:cxn ang="0">
                  <a:pos x="2844" y="1203"/>
                </a:cxn>
                <a:cxn ang="0">
                  <a:pos x="2873" y="1483"/>
                </a:cxn>
                <a:cxn ang="0">
                  <a:pos x="2828" y="1829"/>
                </a:cxn>
                <a:cxn ang="0">
                  <a:pos x="2705" y="2145"/>
                </a:cxn>
                <a:cxn ang="0">
                  <a:pos x="2511" y="2417"/>
                </a:cxn>
                <a:cxn ang="0">
                  <a:pos x="2260" y="2635"/>
                </a:cxn>
                <a:cxn ang="0">
                  <a:pos x="1961" y="2790"/>
                </a:cxn>
                <a:cxn ang="0">
                  <a:pos x="1624" y="2867"/>
                </a:cxn>
              </a:cxnLst>
              <a:rect l="0" t="0" r="r" b="b"/>
              <a:pathLst>
                <a:path w="2964" h="2965">
                  <a:moveTo>
                    <a:pt x="1483" y="0"/>
                  </a:moveTo>
                  <a:lnTo>
                    <a:pt x="1483" y="0"/>
                  </a:lnTo>
                  <a:lnTo>
                    <a:pt x="1407" y="2"/>
                  </a:lnTo>
                  <a:lnTo>
                    <a:pt x="1332" y="7"/>
                  </a:lnTo>
                  <a:lnTo>
                    <a:pt x="1258" y="17"/>
                  </a:lnTo>
                  <a:lnTo>
                    <a:pt x="1184" y="29"/>
                  </a:lnTo>
                  <a:lnTo>
                    <a:pt x="1113" y="46"/>
                  </a:lnTo>
                  <a:lnTo>
                    <a:pt x="1043" y="67"/>
                  </a:lnTo>
                  <a:lnTo>
                    <a:pt x="974" y="89"/>
                  </a:lnTo>
                  <a:lnTo>
                    <a:pt x="905" y="117"/>
                  </a:lnTo>
                  <a:lnTo>
                    <a:pt x="840" y="146"/>
                  </a:lnTo>
                  <a:lnTo>
                    <a:pt x="776" y="179"/>
                  </a:lnTo>
                  <a:lnTo>
                    <a:pt x="715" y="215"/>
                  </a:lnTo>
                  <a:lnTo>
                    <a:pt x="654" y="253"/>
                  </a:lnTo>
                  <a:lnTo>
                    <a:pt x="596" y="294"/>
                  </a:lnTo>
                  <a:lnTo>
                    <a:pt x="539" y="339"/>
                  </a:lnTo>
                  <a:lnTo>
                    <a:pt x="486" y="385"/>
                  </a:lnTo>
                  <a:lnTo>
                    <a:pt x="434" y="435"/>
                  </a:lnTo>
                  <a:lnTo>
                    <a:pt x="386" y="486"/>
                  </a:lnTo>
                  <a:lnTo>
                    <a:pt x="338" y="540"/>
                  </a:lnTo>
                  <a:lnTo>
                    <a:pt x="295" y="596"/>
                  </a:lnTo>
                  <a:lnTo>
                    <a:pt x="254" y="653"/>
                  </a:lnTo>
                  <a:lnTo>
                    <a:pt x="214" y="713"/>
                  </a:lnTo>
                  <a:lnTo>
                    <a:pt x="178" y="777"/>
                  </a:lnTo>
                  <a:lnTo>
                    <a:pt x="146" y="840"/>
                  </a:lnTo>
                  <a:lnTo>
                    <a:pt x="116" y="906"/>
                  </a:lnTo>
                  <a:lnTo>
                    <a:pt x="91" y="973"/>
                  </a:lnTo>
                  <a:lnTo>
                    <a:pt x="67" y="1042"/>
                  </a:lnTo>
                  <a:lnTo>
                    <a:pt x="46" y="1112"/>
                  </a:lnTo>
                  <a:lnTo>
                    <a:pt x="31" y="1184"/>
                  </a:lnTo>
                  <a:lnTo>
                    <a:pt x="17" y="1256"/>
                  </a:lnTo>
                  <a:lnTo>
                    <a:pt x="8" y="1330"/>
                  </a:lnTo>
                  <a:lnTo>
                    <a:pt x="1" y="1406"/>
                  </a:lnTo>
                  <a:lnTo>
                    <a:pt x="0" y="1482"/>
                  </a:lnTo>
                  <a:lnTo>
                    <a:pt x="0" y="1482"/>
                  </a:lnTo>
                  <a:lnTo>
                    <a:pt x="1" y="1559"/>
                  </a:lnTo>
                  <a:lnTo>
                    <a:pt x="8" y="1633"/>
                  </a:lnTo>
                  <a:lnTo>
                    <a:pt x="17" y="1708"/>
                  </a:lnTo>
                  <a:lnTo>
                    <a:pt x="31" y="1781"/>
                  </a:lnTo>
                  <a:lnTo>
                    <a:pt x="46" y="1853"/>
                  </a:lnTo>
                  <a:lnTo>
                    <a:pt x="67" y="1923"/>
                  </a:lnTo>
                  <a:lnTo>
                    <a:pt x="91" y="1992"/>
                  </a:lnTo>
                  <a:lnTo>
                    <a:pt x="116" y="2059"/>
                  </a:lnTo>
                  <a:lnTo>
                    <a:pt x="146" y="2124"/>
                  </a:lnTo>
                  <a:lnTo>
                    <a:pt x="178" y="2188"/>
                  </a:lnTo>
                  <a:lnTo>
                    <a:pt x="214" y="2252"/>
                  </a:lnTo>
                  <a:lnTo>
                    <a:pt x="254" y="2312"/>
                  </a:lnTo>
                  <a:lnTo>
                    <a:pt x="295" y="2368"/>
                  </a:lnTo>
                  <a:lnTo>
                    <a:pt x="338" y="2425"/>
                  </a:lnTo>
                  <a:lnTo>
                    <a:pt x="386" y="2478"/>
                  </a:lnTo>
                  <a:lnTo>
                    <a:pt x="434" y="2530"/>
                  </a:lnTo>
                  <a:lnTo>
                    <a:pt x="486" y="2580"/>
                  </a:lnTo>
                  <a:lnTo>
                    <a:pt x="539" y="2626"/>
                  </a:lnTo>
                  <a:lnTo>
                    <a:pt x="596" y="2671"/>
                  </a:lnTo>
                  <a:lnTo>
                    <a:pt x="654" y="2712"/>
                  </a:lnTo>
                  <a:lnTo>
                    <a:pt x="715" y="2750"/>
                  </a:lnTo>
                  <a:lnTo>
                    <a:pt x="776" y="2786"/>
                  </a:lnTo>
                  <a:lnTo>
                    <a:pt x="840" y="2819"/>
                  </a:lnTo>
                  <a:lnTo>
                    <a:pt x="905" y="2850"/>
                  </a:lnTo>
                  <a:lnTo>
                    <a:pt x="974" y="2876"/>
                  </a:lnTo>
                  <a:lnTo>
                    <a:pt x="1043" y="2900"/>
                  </a:lnTo>
                  <a:lnTo>
                    <a:pt x="1113" y="2918"/>
                  </a:lnTo>
                  <a:lnTo>
                    <a:pt x="1184" y="2936"/>
                  </a:lnTo>
                  <a:lnTo>
                    <a:pt x="1258" y="2948"/>
                  </a:lnTo>
                  <a:lnTo>
                    <a:pt x="1332" y="2958"/>
                  </a:lnTo>
                  <a:lnTo>
                    <a:pt x="1407" y="2963"/>
                  </a:lnTo>
                  <a:lnTo>
                    <a:pt x="1483" y="2965"/>
                  </a:lnTo>
                  <a:lnTo>
                    <a:pt x="1483" y="2965"/>
                  </a:lnTo>
                  <a:lnTo>
                    <a:pt x="1558" y="2963"/>
                  </a:lnTo>
                  <a:lnTo>
                    <a:pt x="1634" y="2958"/>
                  </a:lnTo>
                  <a:lnTo>
                    <a:pt x="1708" y="2948"/>
                  </a:lnTo>
                  <a:lnTo>
                    <a:pt x="1782" y="2936"/>
                  </a:lnTo>
                  <a:lnTo>
                    <a:pt x="1852" y="2918"/>
                  </a:lnTo>
                  <a:lnTo>
                    <a:pt x="1923" y="2900"/>
                  </a:lnTo>
                  <a:lnTo>
                    <a:pt x="1992" y="2876"/>
                  </a:lnTo>
                  <a:lnTo>
                    <a:pt x="2059" y="2850"/>
                  </a:lnTo>
                  <a:lnTo>
                    <a:pt x="2126" y="2819"/>
                  </a:lnTo>
                  <a:lnTo>
                    <a:pt x="2189" y="2786"/>
                  </a:lnTo>
                  <a:lnTo>
                    <a:pt x="2251" y="2750"/>
                  </a:lnTo>
                  <a:lnTo>
                    <a:pt x="2311" y="2712"/>
                  </a:lnTo>
                  <a:lnTo>
                    <a:pt x="2370" y="2671"/>
                  </a:lnTo>
                  <a:lnTo>
                    <a:pt x="2425" y="2626"/>
                  </a:lnTo>
                  <a:lnTo>
                    <a:pt x="2480" y="2580"/>
                  </a:lnTo>
                  <a:lnTo>
                    <a:pt x="2531" y="2530"/>
                  </a:lnTo>
                  <a:lnTo>
                    <a:pt x="2579" y="2478"/>
                  </a:lnTo>
                  <a:lnTo>
                    <a:pt x="2626" y="2425"/>
                  </a:lnTo>
                  <a:lnTo>
                    <a:pt x="2670" y="2368"/>
                  </a:lnTo>
                  <a:lnTo>
                    <a:pt x="2712" y="2312"/>
                  </a:lnTo>
                  <a:lnTo>
                    <a:pt x="2749" y="2252"/>
                  </a:lnTo>
                  <a:lnTo>
                    <a:pt x="2786" y="2188"/>
                  </a:lnTo>
                  <a:lnTo>
                    <a:pt x="2818" y="2124"/>
                  </a:lnTo>
                  <a:lnTo>
                    <a:pt x="2849" y="2059"/>
                  </a:lnTo>
                  <a:lnTo>
                    <a:pt x="2875" y="1992"/>
                  </a:lnTo>
                  <a:lnTo>
                    <a:pt x="2899" y="1923"/>
                  </a:lnTo>
                  <a:lnTo>
                    <a:pt x="2918" y="1853"/>
                  </a:lnTo>
                  <a:lnTo>
                    <a:pt x="2935" y="1781"/>
                  </a:lnTo>
                  <a:lnTo>
                    <a:pt x="2949" y="1708"/>
                  </a:lnTo>
                  <a:lnTo>
                    <a:pt x="2957" y="1633"/>
                  </a:lnTo>
                  <a:lnTo>
                    <a:pt x="2963" y="1559"/>
                  </a:lnTo>
                  <a:lnTo>
                    <a:pt x="2964" y="1482"/>
                  </a:lnTo>
                  <a:lnTo>
                    <a:pt x="2964" y="1482"/>
                  </a:lnTo>
                  <a:lnTo>
                    <a:pt x="2963" y="1406"/>
                  </a:lnTo>
                  <a:lnTo>
                    <a:pt x="2957" y="1330"/>
                  </a:lnTo>
                  <a:lnTo>
                    <a:pt x="2949" y="1256"/>
                  </a:lnTo>
                  <a:lnTo>
                    <a:pt x="2935" y="1184"/>
                  </a:lnTo>
                  <a:lnTo>
                    <a:pt x="2918" y="1112"/>
                  </a:lnTo>
                  <a:lnTo>
                    <a:pt x="2899" y="1042"/>
                  </a:lnTo>
                  <a:lnTo>
                    <a:pt x="2875" y="973"/>
                  </a:lnTo>
                  <a:lnTo>
                    <a:pt x="2849" y="906"/>
                  </a:lnTo>
                  <a:lnTo>
                    <a:pt x="2818" y="840"/>
                  </a:lnTo>
                  <a:lnTo>
                    <a:pt x="2786" y="777"/>
                  </a:lnTo>
                  <a:lnTo>
                    <a:pt x="2749" y="713"/>
                  </a:lnTo>
                  <a:lnTo>
                    <a:pt x="2712" y="653"/>
                  </a:lnTo>
                  <a:lnTo>
                    <a:pt x="2670" y="596"/>
                  </a:lnTo>
                  <a:lnTo>
                    <a:pt x="2626" y="540"/>
                  </a:lnTo>
                  <a:lnTo>
                    <a:pt x="2579" y="486"/>
                  </a:lnTo>
                  <a:lnTo>
                    <a:pt x="2531" y="435"/>
                  </a:lnTo>
                  <a:lnTo>
                    <a:pt x="2480" y="385"/>
                  </a:lnTo>
                  <a:lnTo>
                    <a:pt x="2425" y="339"/>
                  </a:lnTo>
                  <a:lnTo>
                    <a:pt x="2370" y="294"/>
                  </a:lnTo>
                  <a:lnTo>
                    <a:pt x="2311" y="253"/>
                  </a:lnTo>
                  <a:lnTo>
                    <a:pt x="2251" y="215"/>
                  </a:lnTo>
                  <a:lnTo>
                    <a:pt x="2189" y="179"/>
                  </a:lnTo>
                  <a:lnTo>
                    <a:pt x="2126" y="146"/>
                  </a:lnTo>
                  <a:lnTo>
                    <a:pt x="2059" y="117"/>
                  </a:lnTo>
                  <a:lnTo>
                    <a:pt x="1992" y="89"/>
                  </a:lnTo>
                  <a:lnTo>
                    <a:pt x="1923" y="67"/>
                  </a:lnTo>
                  <a:lnTo>
                    <a:pt x="1852" y="46"/>
                  </a:lnTo>
                  <a:lnTo>
                    <a:pt x="1782" y="29"/>
                  </a:lnTo>
                  <a:lnTo>
                    <a:pt x="1708" y="17"/>
                  </a:lnTo>
                  <a:lnTo>
                    <a:pt x="1634" y="7"/>
                  </a:lnTo>
                  <a:lnTo>
                    <a:pt x="1558" y="2"/>
                  </a:lnTo>
                  <a:lnTo>
                    <a:pt x="1483" y="0"/>
                  </a:lnTo>
                  <a:lnTo>
                    <a:pt x="1483" y="0"/>
                  </a:lnTo>
                  <a:close/>
                  <a:moveTo>
                    <a:pt x="1483" y="2874"/>
                  </a:moveTo>
                  <a:lnTo>
                    <a:pt x="1483" y="2874"/>
                  </a:lnTo>
                  <a:lnTo>
                    <a:pt x="1411" y="2872"/>
                  </a:lnTo>
                  <a:lnTo>
                    <a:pt x="1340" y="2867"/>
                  </a:lnTo>
                  <a:lnTo>
                    <a:pt x="1271" y="2857"/>
                  </a:lnTo>
                  <a:lnTo>
                    <a:pt x="1203" y="2845"/>
                  </a:lnTo>
                  <a:lnTo>
                    <a:pt x="1136" y="2829"/>
                  </a:lnTo>
                  <a:lnTo>
                    <a:pt x="1070" y="2810"/>
                  </a:lnTo>
                  <a:lnTo>
                    <a:pt x="1005" y="2790"/>
                  </a:lnTo>
                  <a:lnTo>
                    <a:pt x="941" y="2764"/>
                  </a:lnTo>
                  <a:lnTo>
                    <a:pt x="881" y="2736"/>
                  </a:lnTo>
                  <a:lnTo>
                    <a:pt x="821" y="2705"/>
                  </a:lnTo>
                  <a:lnTo>
                    <a:pt x="763" y="2671"/>
                  </a:lnTo>
                  <a:lnTo>
                    <a:pt x="706" y="2635"/>
                  </a:lnTo>
                  <a:lnTo>
                    <a:pt x="651" y="2597"/>
                  </a:lnTo>
                  <a:lnTo>
                    <a:pt x="599" y="2556"/>
                  </a:lnTo>
                  <a:lnTo>
                    <a:pt x="548" y="2511"/>
                  </a:lnTo>
                  <a:lnTo>
                    <a:pt x="500" y="2465"/>
                  </a:lnTo>
                  <a:lnTo>
                    <a:pt x="453" y="2417"/>
                  </a:lnTo>
                  <a:lnTo>
                    <a:pt x="410" y="2367"/>
                  </a:lnTo>
                  <a:lnTo>
                    <a:pt x="369" y="2313"/>
                  </a:lnTo>
                  <a:lnTo>
                    <a:pt x="330" y="2258"/>
                  </a:lnTo>
                  <a:lnTo>
                    <a:pt x="293" y="2203"/>
                  </a:lnTo>
                  <a:lnTo>
                    <a:pt x="261" y="2145"/>
                  </a:lnTo>
                  <a:lnTo>
                    <a:pt x="230" y="2085"/>
                  </a:lnTo>
                  <a:lnTo>
                    <a:pt x="202" y="2023"/>
                  </a:lnTo>
                  <a:lnTo>
                    <a:pt x="177" y="1959"/>
                  </a:lnTo>
                  <a:lnTo>
                    <a:pt x="154" y="1896"/>
                  </a:lnTo>
                  <a:lnTo>
                    <a:pt x="135" y="1829"/>
                  </a:lnTo>
                  <a:lnTo>
                    <a:pt x="120" y="1762"/>
                  </a:lnTo>
                  <a:lnTo>
                    <a:pt x="108" y="1693"/>
                  </a:lnTo>
                  <a:lnTo>
                    <a:pt x="99" y="1624"/>
                  </a:lnTo>
                  <a:lnTo>
                    <a:pt x="94" y="1554"/>
                  </a:lnTo>
                  <a:lnTo>
                    <a:pt x="92" y="1483"/>
                  </a:lnTo>
                  <a:lnTo>
                    <a:pt x="92" y="1483"/>
                  </a:lnTo>
                  <a:lnTo>
                    <a:pt x="94" y="1411"/>
                  </a:lnTo>
                  <a:lnTo>
                    <a:pt x="99" y="1341"/>
                  </a:lnTo>
                  <a:lnTo>
                    <a:pt x="108" y="1272"/>
                  </a:lnTo>
                  <a:lnTo>
                    <a:pt x="120" y="1203"/>
                  </a:lnTo>
                  <a:lnTo>
                    <a:pt x="135" y="1136"/>
                  </a:lnTo>
                  <a:lnTo>
                    <a:pt x="154" y="1069"/>
                  </a:lnTo>
                  <a:lnTo>
                    <a:pt x="177" y="1005"/>
                  </a:lnTo>
                  <a:lnTo>
                    <a:pt x="202" y="942"/>
                  </a:lnTo>
                  <a:lnTo>
                    <a:pt x="230" y="880"/>
                  </a:lnTo>
                  <a:lnTo>
                    <a:pt x="261" y="820"/>
                  </a:lnTo>
                  <a:lnTo>
                    <a:pt x="293" y="761"/>
                  </a:lnTo>
                  <a:lnTo>
                    <a:pt x="330" y="706"/>
                  </a:lnTo>
                  <a:lnTo>
                    <a:pt x="369" y="651"/>
                  </a:lnTo>
                  <a:lnTo>
                    <a:pt x="410" y="598"/>
                  </a:lnTo>
                  <a:lnTo>
                    <a:pt x="453" y="548"/>
                  </a:lnTo>
                  <a:lnTo>
                    <a:pt x="500" y="500"/>
                  </a:lnTo>
                  <a:lnTo>
                    <a:pt x="548" y="454"/>
                  </a:lnTo>
                  <a:lnTo>
                    <a:pt x="599" y="411"/>
                  </a:lnTo>
                  <a:lnTo>
                    <a:pt x="651" y="368"/>
                  </a:lnTo>
                  <a:lnTo>
                    <a:pt x="706" y="330"/>
                  </a:lnTo>
                  <a:lnTo>
                    <a:pt x="763" y="294"/>
                  </a:lnTo>
                  <a:lnTo>
                    <a:pt x="821" y="260"/>
                  </a:lnTo>
                  <a:lnTo>
                    <a:pt x="881" y="229"/>
                  </a:lnTo>
                  <a:lnTo>
                    <a:pt x="941" y="201"/>
                  </a:lnTo>
                  <a:lnTo>
                    <a:pt x="1005" y="177"/>
                  </a:lnTo>
                  <a:lnTo>
                    <a:pt x="1070" y="155"/>
                  </a:lnTo>
                  <a:lnTo>
                    <a:pt x="1136" y="136"/>
                  </a:lnTo>
                  <a:lnTo>
                    <a:pt x="1203" y="120"/>
                  </a:lnTo>
                  <a:lnTo>
                    <a:pt x="1271" y="108"/>
                  </a:lnTo>
                  <a:lnTo>
                    <a:pt x="1340" y="100"/>
                  </a:lnTo>
                  <a:lnTo>
                    <a:pt x="1411" y="93"/>
                  </a:lnTo>
                  <a:lnTo>
                    <a:pt x="1483" y="91"/>
                  </a:lnTo>
                  <a:lnTo>
                    <a:pt x="1483" y="91"/>
                  </a:lnTo>
                  <a:lnTo>
                    <a:pt x="1555" y="93"/>
                  </a:lnTo>
                  <a:lnTo>
                    <a:pt x="1624" y="100"/>
                  </a:lnTo>
                  <a:lnTo>
                    <a:pt x="1694" y="108"/>
                  </a:lnTo>
                  <a:lnTo>
                    <a:pt x="1763" y="120"/>
                  </a:lnTo>
                  <a:lnTo>
                    <a:pt x="1830" y="136"/>
                  </a:lnTo>
                  <a:lnTo>
                    <a:pt x="1895" y="155"/>
                  </a:lnTo>
                  <a:lnTo>
                    <a:pt x="1961" y="177"/>
                  </a:lnTo>
                  <a:lnTo>
                    <a:pt x="2022" y="201"/>
                  </a:lnTo>
                  <a:lnTo>
                    <a:pt x="2084" y="229"/>
                  </a:lnTo>
                  <a:lnTo>
                    <a:pt x="2144" y="260"/>
                  </a:lnTo>
                  <a:lnTo>
                    <a:pt x="2203" y="294"/>
                  </a:lnTo>
                  <a:lnTo>
                    <a:pt x="2260" y="330"/>
                  </a:lnTo>
                  <a:lnTo>
                    <a:pt x="2313" y="368"/>
                  </a:lnTo>
                  <a:lnTo>
                    <a:pt x="2366" y="411"/>
                  </a:lnTo>
                  <a:lnTo>
                    <a:pt x="2416" y="454"/>
                  </a:lnTo>
                  <a:lnTo>
                    <a:pt x="2464" y="500"/>
                  </a:lnTo>
                  <a:lnTo>
                    <a:pt x="2511" y="548"/>
                  </a:lnTo>
                  <a:lnTo>
                    <a:pt x="2555" y="598"/>
                  </a:lnTo>
                  <a:lnTo>
                    <a:pt x="2596" y="651"/>
                  </a:lnTo>
                  <a:lnTo>
                    <a:pt x="2634" y="706"/>
                  </a:lnTo>
                  <a:lnTo>
                    <a:pt x="2670" y="761"/>
                  </a:lnTo>
                  <a:lnTo>
                    <a:pt x="2705" y="820"/>
                  </a:lnTo>
                  <a:lnTo>
                    <a:pt x="2736" y="880"/>
                  </a:lnTo>
                  <a:lnTo>
                    <a:pt x="2763" y="942"/>
                  </a:lnTo>
                  <a:lnTo>
                    <a:pt x="2787" y="1005"/>
                  </a:lnTo>
                  <a:lnTo>
                    <a:pt x="2810" y="1069"/>
                  </a:lnTo>
                  <a:lnTo>
                    <a:pt x="2828" y="1136"/>
                  </a:lnTo>
                  <a:lnTo>
                    <a:pt x="2844" y="1203"/>
                  </a:lnTo>
                  <a:lnTo>
                    <a:pt x="2856" y="1272"/>
                  </a:lnTo>
                  <a:lnTo>
                    <a:pt x="2865" y="1341"/>
                  </a:lnTo>
                  <a:lnTo>
                    <a:pt x="2871" y="1411"/>
                  </a:lnTo>
                  <a:lnTo>
                    <a:pt x="2873" y="1483"/>
                  </a:lnTo>
                  <a:lnTo>
                    <a:pt x="2873" y="1483"/>
                  </a:lnTo>
                  <a:lnTo>
                    <a:pt x="2871" y="1554"/>
                  </a:lnTo>
                  <a:lnTo>
                    <a:pt x="2865" y="1624"/>
                  </a:lnTo>
                  <a:lnTo>
                    <a:pt x="2856" y="1693"/>
                  </a:lnTo>
                  <a:lnTo>
                    <a:pt x="2844" y="1762"/>
                  </a:lnTo>
                  <a:lnTo>
                    <a:pt x="2828" y="1829"/>
                  </a:lnTo>
                  <a:lnTo>
                    <a:pt x="2810" y="1896"/>
                  </a:lnTo>
                  <a:lnTo>
                    <a:pt x="2787" y="1959"/>
                  </a:lnTo>
                  <a:lnTo>
                    <a:pt x="2763" y="2023"/>
                  </a:lnTo>
                  <a:lnTo>
                    <a:pt x="2736" y="2085"/>
                  </a:lnTo>
                  <a:lnTo>
                    <a:pt x="2705" y="2145"/>
                  </a:lnTo>
                  <a:lnTo>
                    <a:pt x="2670" y="2203"/>
                  </a:lnTo>
                  <a:lnTo>
                    <a:pt x="2634" y="2258"/>
                  </a:lnTo>
                  <a:lnTo>
                    <a:pt x="2596" y="2313"/>
                  </a:lnTo>
                  <a:lnTo>
                    <a:pt x="2555" y="2367"/>
                  </a:lnTo>
                  <a:lnTo>
                    <a:pt x="2511" y="2417"/>
                  </a:lnTo>
                  <a:lnTo>
                    <a:pt x="2464" y="2465"/>
                  </a:lnTo>
                  <a:lnTo>
                    <a:pt x="2416" y="2511"/>
                  </a:lnTo>
                  <a:lnTo>
                    <a:pt x="2366" y="2556"/>
                  </a:lnTo>
                  <a:lnTo>
                    <a:pt x="2313" y="2597"/>
                  </a:lnTo>
                  <a:lnTo>
                    <a:pt x="2260" y="2635"/>
                  </a:lnTo>
                  <a:lnTo>
                    <a:pt x="2203" y="2671"/>
                  </a:lnTo>
                  <a:lnTo>
                    <a:pt x="2144" y="2705"/>
                  </a:lnTo>
                  <a:lnTo>
                    <a:pt x="2084" y="2736"/>
                  </a:lnTo>
                  <a:lnTo>
                    <a:pt x="2022" y="2764"/>
                  </a:lnTo>
                  <a:lnTo>
                    <a:pt x="1961" y="2790"/>
                  </a:lnTo>
                  <a:lnTo>
                    <a:pt x="1895" y="2810"/>
                  </a:lnTo>
                  <a:lnTo>
                    <a:pt x="1830" y="2829"/>
                  </a:lnTo>
                  <a:lnTo>
                    <a:pt x="1763" y="2845"/>
                  </a:lnTo>
                  <a:lnTo>
                    <a:pt x="1694" y="2857"/>
                  </a:lnTo>
                  <a:lnTo>
                    <a:pt x="1624" y="2867"/>
                  </a:lnTo>
                  <a:lnTo>
                    <a:pt x="1555" y="2872"/>
                  </a:lnTo>
                  <a:lnTo>
                    <a:pt x="1483" y="2874"/>
                  </a:lnTo>
                  <a:lnTo>
                    <a:pt x="1483" y="2874"/>
                  </a:lnTo>
                  <a:close/>
                </a:path>
              </a:pathLst>
            </a:custGeom>
            <a:grpFill/>
            <a:ln w="9525">
              <a:noFill/>
              <a:round/>
              <a:headEnd/>
              <a:tailEnd/>
            </a:ln>
          </p:spPr>
          <p:txBody>
            <a:bodyPr/>
            <a:lstStyle/>
            <a:p>
              <a:pPr>
                <a:defRPr/>
              </a:pPr>
              <a:endParaRPr lang="en-US">
                <a:ea typeface="+mn-ea"/>
              </a:endParaRPr>
            </a:p>
          </p:txBody>
        </p:sp>
      </p:grpSp>
      <p:pic>
        <p:nvPicPr>
          <p:cNvPr id="11" name="Picture 10"/>
          <p:cNvPicPr>
            <a:picLocks/>
          </p:cNvPicPr>
          <p:nvPr/>
        </p:nvPicPr>
        <p:blipFill>
          <a:blip r:embed="rId4"/>
          <a:stretch>
            <a:fillRect/>
          </a:stretch>
        </p:blipFill>
        <p:spPr>
          <a:xfrm>
            <a:off x="87514" y="3815838"/>
            <a:ext cx="1005840" cy="1005840"/>
          </a:xfrm>
          <a:prstGeom prst="rect">
            <a:avLst/>
          </a:prstGeom>
        </p:spPr>
      </p:pic>
      <p:sp>
        <p:nvSpPr>
          <p:cNvPr id="30" name="TextBox 29"/>
          <p:cNvSpPr txBox="1"/>
          <p:nvPr/>
        </p:nvSpPr>
        <p:spPr>
          <a:xfrm>
            <a:off x="3951302" y="4527042"/>
            <a:ext cx="1592047" cy="369332"/>
          </a:xfrm>
          <a:prstGeom prst="rect">
            <a:avLst/>
          </a:prstGeom>
          <a:noFill/>
        </p:spPr>
        <p:txBody>
          <a:bodyPr wrap="none" rtlCol="0">
            <a:spAutoFit/>
          </a:bodyPr>
          <a:lstStyle/>
          <a:p>
            <a:r>
              <a:rPr lang="en-US" dirty="0" smtClean="0">
                <a:latin typeface="Avenir Book"/>
                <a:cs typeface="Avenir Book"/>
              </a:rPr>
              <a:t>May 3</a:t>
            </a:r>
            <a:r>
              <a:rPr lang="en-US" baseline="30000" dirty="0" smtClean="0">
                <a:latin typeface="Avenir Book"/>
                <a:cs typeface="Avenir Book"/>
              </a:rPr>
              <a:t>th</a:t>
            </a:r>
            <a:r>
              <a:rPr lang="en-US" dirty="0" smtClean="0">
                <a:latin typeface="Avenir Book"/>
                <a:cs typeface="Avenir Book"/>
              </a:rPr>
              <a:t>, 2017</a:t>
            </a:r>
            <a:endParaRPr lang="en-US" dirty="0">
              <a:latin typeface="Avenir Book"/>
              <a:cs typeface="Avenir Book"/>
            </a:endParaRPr>
          </a:p>
        </p:txBody>
      </p:sp>
    </p:spTree>
    <p:extLst>
      <p:ext uri="{BB962C8B-B14F-4D97-AF65-F5344CB8AC3E}">
        <p14:creationId xmlns:p14="http://schemas.microsoft.com/office/powerpoint/2010/main" val="14280832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9143" y="256108"/>
            <a:ext cx="8255097" cy="892552"/>
          </a:xfrm>
          <a:prstGeom prst="rect">
            <a:avLst/>
          </a:prstGeom>
          <a:noFill/>
        </p:spPr>
        <p:txBody>
          <a:bodyPr wrap="square" rtlCol="0">
            <a:spAutoFit/>
          </a:bodyPr>
          <a:lstStyle/>
          <a:p>
            <a:r>
              <a:rPr lang="en-US" sz="2600" dirty="0" smtClean="0">
                <a:latin typeface="Avenir Book"/>
                <a:cs typeface="Avenir Book"/>
              </a:rPr>
              <a:t>Many wildfire-emitted VOCs with lifetimes &gt; 2 days were enhanced during the August smoke period  </a:t>
            </a:r>
            <a:endParaRPr lang="en-US" sz="2600" dirty="0">
              <a:latin typeface="Avenir Book"/>
              <a:cs typeface="Avenir Book"/>
            </a:endParaRPr>
          </a:p>
        </p:txBody>
      </p:sp>
      <p:pic>
        <p:nvPicPr>
          <p:cNvPr id="3" name="Picture 2" descr="BAO_diurnal_matrix_VOC_sig_changes_second_period_v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61" y="904752"/>
            <a:ext cx="8417859" cy="4000500"/>
          </a:xfrm>
          <a:prstGeom prst="rect">
            <a:avLst/>
          </a:prstGeom>
        </p:spPr>
      </p:pic>
      <p:sp>
        <p:nvSpPr>
          <p:cNvPr id="6" name="Rectangle 5"/>
          <p:cNvSpPr/>
          <p:nvPr/>
        </p:nvSpPr>
        <p:spPr>
          <a:xfrm>
            <a:off x="410061" y="1346557"/>
            <a:ext cx="1831117" cy="4370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10061" y="3399475"/>
            <a:ext cx="1831117" cy="4370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31E9F7C0-AD7F-0B44-90ED-75C85A09C0B7}" type="slidenum">
              <a:rPr lang="en-US" smtClean="0"/>
              <a:t>10</a:t>
            </a:fld>
            <a:endParaRPr lang="en-US"/>
          </a:p>
        </p:txBody>
      </p:sp>
    </p:spTree>
    <p:extLst>
      <p:ext uri="{BB962C8B-B14F-4D97-AF65-F5344CB8AC3E}">
        <p14:creationId xmlns:p14="http://schemas.microsoft.com/office/powerpoint/2010/main" val="17810926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9143" y="256108"/>
            <a:ext cx="8255097" cy="892552"/>
          </a:xfrm>
          <a:prstGeom prst="rect">
            <a:avLst/>
          </a:prstGeom>
          <a:noFill/>
        </p:spPr>
        <p:txBody>
          <a:bodyPr wrap="square" rtlCol="0">
            <a:spAutoFit/>
          </a:bodyPr>
          <a:lstStyle/>
          <a:p>
            <a:r>
              <a:rPr lang="en-US" sz="2600" dirty="0" smtClean="0">
                <a:latin typeface="Avenir Book"/>
                <a:cs typeface="Avenir Book"/>
              </a:rPr>
              <a:t>High local abundances of some alkanes obscure expected enhancements </a:t>
            </a:r>
            <a:endParaRPr lang="en-US" sz="2600" dirty="0">
              <a:latin typeface="Avenir Book"/>
              <a:cs typeface="Avenir Book"/>
            </a:endParaRPr>
          </a:p>
        </p:txBody>
      </p:sp>
      <p:sp>
        <p:nvSpPr>
          <p:cNvPr id="2" name="Slide Number Placeholder 1"/>
          <p:cNvSpPr>
            <a:spLocks noGrp="1"/>
          </p:cNvSpPr>
          <p:nvPr>
            <p:ph type="sldNum" sz="quarter" idx="12"/>
          </p:nvPr>
        </p:nvSpPr>
        <p:spPr/>
        <p:txBody>
          <a:bodyPr/>
          <a:lstStyle/>
          <a:p>
            <a:fld id="{31E9F7C0-AD7F-0B44-90ED-75C85A09C0B7}" type="slidenum">
              <a:rPr lang="en-US" smtClean="0"/>
              <a:t>11</a:t>
            </a:fld>
            <a:endParaRPr lang="en-US"/>
          </a:p>
        </p:txBody>
      </p:sp>
      <p:pic>
        <p:nvPicPr>
          <p:cNvPr id="7" name="Picture 6" descr="BAO_diurnal_matrix_VOC_sig_changes_second_period_v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61" y="904752"/>
            <a:ext cx="8417859" cy="4000500"/>
          </a:xfrm>
          <a:prstGeom prst="rect">
            <a:avLst/>
          </a:prstGeom>
        </p:spPr>
      </p:pic>
      <p:sp>
        <p:nvSpPr>
          <p:cNvPr id="8" name="Rectangle 7"/>
          <p:cNvSpPr/>
          <p:nvPr/>
        </p:nvSpPr>
        <p:spPr>
          <a:xfrm>
            <a:off x="410061" y="1805119"/>
            <a:ext cx="1831117" cy="4370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1050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O_diurnal_matrix_VOC_sig_changes_second_period_v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61" y="904752"/>
            <a:ext cx="8417859" cy="4000500"/>
          </a:xfrm>
          <a:prstGeom prst="rect">
            <a:avLst/>
          </a:prstGeom>
        </p:spPr>
      </p:pic>
      <p:sp>
        <p:nvSpPr>
          <p:cNvPr id="8" name="Rectangle 7"/>
          <p:cNvSpPr/>
          <p:nvPr/>
        </p:nvSpPr>
        <p:spPr>
          <a:xfrm>
            <a:off x="410061" y="1805119"/>
            <a:ext cx="1831117" cy="4370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99143" y="256108"/>
            <a:ext cx="8255097" cy="892552"/>
          </a:xfrm>
          <a:prstGeom prst="rect">
            <a:avLst/>
          </a:prstGeom>
          <a:noFill/>
        </p:spPr>
        <p:txBody>
          <a:bodyPr wrap="square" rtlCol="0">
            <a:spAutoFit/>
          </a:bodyPr>
          <a:lstStyle/>
          <a:p>
            <a:r>
              <a:rPr lang="en-US" sz="2600" dirty="0" smtClean="0">
                <a:latin typeface="Avenir Book"/>
                <a:cs typeface="Avenir Book"/>
              </a:rPr>
              <a:t>High local abundances of some alkanes obscure expected enhancements </a:t>
            </a:r>
            <a:endParaRPr lang="en-US" sz="2600" dirty="0">
              <a:latin typeface="Avenir Book"/>
              <a:cs typeface="Avenir Book"/>
            </a:endParaRPr>
          </a:p>
        </p:txBody>
      </p:sp>
      <p:pic>
        <p:nvPicPr>
          <p:cNvPr id="2" name="Picture 1" descr="Front_range_Jakob.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134" y="2073086"/>
            <a:ext cx="4329786" cy="3081618"/>
          </a:xfrm>
          <a:prstGeom prst="rect">
            <a:avLst/>
          </a:prstGeom>
        </p:spPr>
      </p:pic>
      <p:sp>
        <p:nvSpPr>
          <p:cNvPr id="4" name="Slide Number Placeholder 3"/>
          <p:cNvSpPr>
            <a:spLocks noGrp="1"/>
          </p:cNvSpPr>
          <p:nvPr>
            <p:ph type="sldNum" sz="quarter" idx="12"/>
          </p:nvPr>
        </p:nvSpPr>
        <p:spPr>
          <a:xfrm>
            <a:off x="7010400" y="4858450"/>
            <a:ext cx="2133600" cy="273844"/>
          </a:xfrm>
        </p:spPr>
        <p:txBody>
          <a:bodyPr/>
          <a:lstStyle/>
          <a:p>
            <a:fld id="{31E9F7C0-AD7F-0B44-90ED-75C85A09C0B7}" type="slidenum">
              <a:rPr lang="en-US" smtClean="0"/>
              <a:t>12</a:t>
            </a:fld>
            <a:endParaRPr lang="en-US" dirty="0"/>
          </a:p>
        </p:txBody>
      </p:sp>
    </p:spTree>
    <p:extLst>
      <p:ext uri="{BB962C8B-B14F-4D97-AF65-F5344CB8AC3E}">
        <p14:creationId xmlns:p14="http://schemas.microsoft.com/office/powerpoint/2010/main" val="7510877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9143" y="256108"/>
            <a:ext cx="8255097" cy="892552"/>
          </a:xfrm>
          <a:prstGeom prst="rect">
            <a:avLst/>
          </a:prstGeom>
          <a:noFill/>
        </p:spPr>
        <p:txBody>
          <a:bodyPr wrap="square" rtlCol="0">
            <a:spAutoFit/>
          </a:bodyPr>
          <a:lstStyle/>
          <a:p>
            <a:r>
              <a:rPr lang="en-US" sz="2600" dirty="0" smtClean="0">
                <a:latin typeface="Avenir Book"/>
                <a:cs typeface="Avenir Book"/>
              </a:rPr>
              <a:t>Reductions in several alkenes with high OH-</a:t>
            </a:r>
            <a:r>
              <a:rPr lang="en-US" sz="2600" dirty="0" err="1" smtClean="0">
                <a:latin typeface="Avenir Book"/>
                <a:cs typeface="Avenir Book"/>
              </a:rPr>
              <a:t>reactivities</a:t>
            </a:r>
            <a:r>
              <a:rPr lang="en-US" sz="2600" dirty="0" smtClean="0">
                <a:latin typeface="Avenir Book"/>
                <a:cs typeface="Avenir Book"/>
              </a:rPr>
              <a:t> indicate possible increased oxidation capacity  </a:t>
            </a:r>
            <a:endParaRPr lang="en-US" sz="2600" dirty="0">
              <a:latin typeface="Avenir Book"/>
              <a:cs typeface="Avenir Book"/>
            </a:endParaRPr>
          </a:p>
        </p:txBody>
      </p:sp>
      <p:sp>
        <p:nvSpPr>
          <p:cNvPr id="2" name="Slide Number Placeholder 1"/>
          <p:cNvSpPr>
            <a:spLocks noGrp="1"/>
          </p:cNvSpPr>
          <p:nvPr>
            <p:ph type="sldNum" sz="quarter" idx="12"/>
          </p:nvPr>
        </p:nvSpPr>
        <p:spPr/>
        <p:txBody>
          <a:bodyPr/>
          <a:lstStyle/>
          <a:p>
            <a:fld id="{31E9F7C0-AD7F-0B44-90ED-75C85A09C0B7}" type="slidenum">
              <a:rPr lang="en-US" smtClean="0"/>
              <a:t>13</a:t>
            </a:fld>
            <a:endParaRPr lang="en-US"/>
          </a:p>
        </p:txBody>
      </p:sp>
      <p:pic>
        <p:nvPicPr>
          <p:cNvPr id="6" name="Picture 5" descr="BAO_diurnal_matrix_VOC_sig_changes_second_period_v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61" y="904752"/>
            <a:ext cx="8417859" cy="4000500"/>
          </a:xfrm>
          <a:prstGeom prst="rect">
            <a:avLst/>
          </a:prstGeom>
        </p:spPr>
      </p:pic>
      <p:sp>
        <p:nvSpPr>
          <p:cNvPr id="7" name="Rectangle 6"/>
          <p:cNvSpPr/>
          <p:nvPr/>
        </p:nvSpPr>
        <p:spPr>
          <a:xfrm>
            <a:off x="410061" y="2704606"/>
            <a:ext cx="1831117" cy="699408"/>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10480464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9143" y="256108"/>
            <a:ext cx="8255097" cy="892552"/>
          </a:xfrm>
          <a:prstGeom prst="rect">
            <a:avLst/>
          </a:prstGeom>
          <a:noFill/>
        </p:spPr>
        <p:txBody>
          <a:bodyPr wrap="square" rtlCol="0">
            <a:spAutoFit/>
          </a:bodyPr>
          <a:lstStyle/>
          <a:p>
            <a:r>
              <a:rPr lang="en-US" sz="2600" dirty="0" smtClean="0">
                <a:latin typeface="Avenir Book"/>
                <a:cs typeface="Avenir Book"/>
              </a:rPr>
              <a:t>Heptane isomers with similar OH-reactivity show opposite behavior – not sure why?</a:t>
            </a:r>
            <a:endParaRPr lang="en-US" sz="2600" dirty="0">
              <a:latin typeface="Avenir Book"/>
              <a:cs typeface="Avenir Book"/>
            </a:endParaRPr>
          </a:p>
        </p:txBody>
      </p:sp>
      <p:sp>
        <p:nvSpPr>
          <p:cNvPr id="2" name="Slide Number Placeholder 1"/>
          <p:cNvSpPr>
            <a:spLocks noGrp="1"/>
          </p:cNvSpPr>
          <p:nvPr>
            <p:ph type="sldNum" sz="quarter" idx="12"/>
          </p:nvPr>
        </p:nvSpPr>
        <p:spPr/>
        <p:txBody>
          <a:bodyPr/>
          <a:lstStyle/>
          <a:p>
            <a:fld id="{31E9F7C0-AD7F-0B44-90ED-75C85A09C0B7}" type="slidenum">
              <a:rPr lang="en-US" smtClean="0"/>
              <a:t>14</a:t>
            </a:fld>
            <a:endParaRPr lang="en-US"/>
          </a:p>
        </p:txBody>
      </p:sp>
      <p:pic>
        <p:nvPicPr>
          <p:cNvPr id="6" name="Picture 5" descr="BAO_diurnal_matrix_VOC_sig_changes_second_period_v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61" y="904752"/>
            <a:ext cx="8417859" cy="4000500"/>
          </a:xfrm>
          <a:prstGeom prst="rect">
            <a:avLst/>
          </a:prstGeom>
        </p:spPr>
      </p:pic>
      <p:sp>
        <p:nvSpPr>
          <p:cNvPr id="7" name="Rectangle 6"/>
          <p:cNvSpPr/>
          <p:nvPr/>
        </p:nvSpPr>
        <p:spPr>
          <a:xfrm>
            <a:off x="410061" y="2263681"/>
            <a:ext cx="1831117" cy="45531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80464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O_10panel_diurnal_cycle_vfinal.pdf"/>
          <p:cNvPicPr>
            <a:picLocks noChangeAspect="1"/>
          </p:cNvPicPr>
          <p:nvPr/>
        </p:nvPicPr>
        <p:blipFill rotWithShape="1">
          <a:blip r:embed="rId3">
            <a:extLst>
              <a:ext uri="{28A0092B-C50C-407E-A947-70E740481C1C}">
                <a14:useLocalDpi xmlns:a14="http://schemas.microsoft.com/office/drawing/2010/main" val="0"/>
              </a:ext>
            </a:extLst>
          </a:blip>
          <a:srcRect t="20697"/>
          <a:stretch/>
        </p:blipFill>
        <p:spPr>
          <a:xfrm>
            <a:off x="1464098" y="1345797"/>
            <a:ext cx="6032791" cy="3640820"/>
          </a:xfrm>
          <a:prstGeom prst="rect">
            <a:avLst/>
          </a:prstGeom>
        </p:spPr>
      </p:pic>
      <p:sp>
        <p:nvSpPr>
          <p:cNvPr id="5" name="TextBox 4"/>
          <p:cNvSpPr txBox="1"/>
          <p:nvPr/>
        </p:nvSpPr>
        <p:spPr>
          <a:xfrm>
            <a:off x="399143" y="256108"/>
            <a:ext cx="8255097" cy="892552"/>
          </a:xfrm>
          <a:prstGeom prst="rect">
            <a:avLst/>
          </a:prstGeom>
          <a:noFill/>
        </p:spPr>
        <p:txBody>
          <a:bodyPr wrap="square" rtlCol="0">
            <a:spAutoFit/>
          </a:bodyPr>
          <a:lstStyle/>
          <a:p>
            <a:r>
              <a:rPr lang="en-US" sz="2600" dirty="0">
                <a:latin typeface="Avenir Book"/>
                <a:cs typeface="Avenir Book"/>
              </a:rPr>
              <a:t>I</a:t>
            </a:r>
            <a:r>
              <a:rPr lang="en-US" sz="2600" dirty="0" smtClean="0">
                <a:latin typeface="Avenir Book"/>
                <a:cs typeface="Avenir Book"/>
              </a:rPr>
              <a:t>ncreased morning and evening NO</a:t>
            </a:r>
            <a:r>
              <a:rPr lang="en-US" sz="2600" baseline="-25000" dirty="0" smtClean="0">
                <a:latin typeface="Avenir Book"/>
                <a:cs typeface="Avenir Book"/>
              </a:rPr>
              <a:t>2</a:t>
            </a:r>
            <a:r>
              <a:rPr lang="en-US" sz="2600" dirty="0" smtClean="0">
                <a:latin typeface="Avenir Book"/>
                <a:cs typeface="Avenir Book"/>
              </a:rPr>
              <a:t> observed – not clear if this is connected to the presence of smoke</a:t>
            </a:r>
            <a:endParaRPr lang="en-US" sz="2600" dirty="0">
              <a:latin typeface="Avenir Book"/>
              <a:cs typeface="Avenir Book"/>
            </a:endParaRPr>
          </a:p>
        </p:txBody>
      </p:sp>
      <p:sp>
        <p:nvSpPr>
          <p:cNvPr id="6" name="Rectangle 5"/>
          <p:cNvSpPr/>
          <p:nvPr/>
        </p:nvSpPr>
        <p:spPr>
          <a:xfrm>
            <a:off x="5245708" y="2336424"/>
            <a:ext cx="450584" cy="62811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618082" y="2336424"/>
            <a:ext cx="450584" cy="62811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31E9F7C0-AD7F-0B44-90ED-75C85A09C0B7}" type="slidenum">
              <a:rPr lang="en-US" smtClean="0"/>
              <a:t>15</a:t>
            </a:fld>
            <a:endParaRPr lang="en-US"/>
          </a:p>
        </p:txBody>
      </p:sp>
    </p:spTree>
    <p:extLst>
      <p:ext uri="{BB962C8B-B14F-4D97-AF65-F5344CB8AC3E}">
        <p14:creationId xmlns:p14="http://schemas.microsoft.com/office/powerpoint/2010/main" val="2372563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9143" y="256108"/>
            <a:ext cx="8597125" cy="892552"/>
          </a:xfrm>
          <a:prstGeom prst="rect">
            <a:avLst/>
          </a:prstGeom>
          <a:noFill/>
        </p:spPr>
        <p:txBody>
          <a:bodyPr wrap="square" rtlCol="0">
            <a:spAutoFit/>
          </a:bodyPr>
          <a:lstStyle/>
          <a:p>
            <a:r>
              <a:rPr lang="en-US" sz="2600" dirty="0" smtClean="0">
                <a:latin typeface="Avenir Book"/>
                <a:cs typeface="Avenir Book"/>
              </a:rPr>
              <a:t>Elevated average PAN mixing ratios – though small levels compared to those found in young smoke plumes</a:t>
            </a:r>
            <a:endParaRPr lang="en-US" sz="2600" dirty="0">
              <a:latin typeface="Avenir Book"/>
              <a:cs typeface="Avenir Book"/>
            </a:endParaRPr>
          </a:p>
        </p:txBody>
      </p:sp>
      <p:sp>
        <p:nvSpPr>
          <p:cNvPr id="2" name="Slide Number Placeholder 1"/>
          <p:cNvSpPr>
            <a:spLocks noGrp="1"/>
          </p:cNvSpPr>
          <p:nvPr>
            <p:ph type="sldNum" sz="quarter" idx="12"/>
          </p:nvPr>
        </p:nvSpPr>
        <p:spPr/>
        <p:txBody>
          <a:bodyPr/>
          <a:lstStyle/>
          <a:p>
            <a:fld id="{31E9F7C0-AD7F-0B44-90ED-75C85A09C0B7}" type="slidenum">
              <a:rPr lang="en-US" smtClean="0"/>
              <a:t>16</a:t>
            </a:fld>
            <a:endParaRPr lang="en-US"/>
          </a:p>
        </p:txBody>
      </p:sp>
      <p:pic>
        <p:nvPicPr>
          <p:cNvPr id="7" name="Picture 6" descr="BAO_10panel_diurnal_cycle_vfinal.pdf"/>
          <p:cNvPicPr>
            <a:picLocks noChangeAspect="1"/>
          </p:cNvPicPr>
          <p:nvPr/>
        </p:nvPicPr>
        <p:blipFill rotWithShape="1">
          <a:blip r:embed="rId3">
            <a:extLst>
              <a:ext uri="{28A0092B-C50C-407E-A947-70E740481C1C}">
                <a14:useLocalDpi xmlns:a14="http://schemas.microsoft.com/office/drawing/2010/main" val="0"/>
              </a:ext>
            </a:extLst>
          </a:blip>
          <a:srcRect t="20697"/>
          <a:stretch/>
        </p:blipFill>
        <p:spPr>
          <a:xfrm>
            <a:off x="1464098" y="1345797"/>
            <a:ext cx="6032791" cy="3640820"/>
          </a:xfrm>
          <a:prstGeom prst="rect">
            <a:avLst/>
          </a:prstGeom>
        </p:spPr>
      </p:pic>
      <p:sp>
        <p:nvSpPr>
          <p:cNvPr id="8" name="Rectangle 7"/>
          <p:cNvSpPr/>
          <p:nvPr/>
        </p:nvSpPr>
        <p:spPr>
          <a:xfrm>
            <a:off x="4522477" y="3165380"/>
            <a:ext cx="2691527" cy="60982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3388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O_boxplot_O3_vs_Temp_w_marginal_hist_v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776" y="904764"/>
            <a:ext cx="5856394" cy="4331696"/>
          </a:xfrm>
          <a:prstGeom prst="rect">
            <a:avLst/>
          </a:prstGeom>
        </p:spPr>
      </p:pic>
      <p:sp>
        <p:nvSpPr>
          <p:cNvPr id="5" name="TextBox 4"/>
          <p:cNvSpPr txBox="1"/>
          <p:nvPr/>
        </p:nvSpPr>
        <p:spPr>
          <a:xfrm>
            <a:off x="399142" y="256108"/>
            <a:ext cx="8420728" cy="892552"/>
          </a:xfrm>
          <a:prstGeom prst="rect">
            <a:avLst/>
          </a:prstGeom>
          <a:noFill/>
        </p:spPr>
        <p:txBody>
          <a:bodyPr wrap="square" rtlCol="0">
            <a:spAutoFit/>
          </a:bodyPr>
          <a:lstStyle/>
          <a:p>
            <a:r>
              <a:rPr lang="en-US" sz="2600" dirty="0" smtClean="0">
                <a:latin typeface="Avenir Book"/>
                <a:cs typeface="Avenir Book"/>
              </a:rPr>
              <a:t>O</a:t>
            </a:r>
            <a:r>
              <a:rPr lang="en-US" sz="2600" baseline="-25000" dirty="0" smtClean="0">
                <a:latin typeface="Avenir Book"/>
                <a:cs typeface="Avenir Book"/>
              </a:rPr>
              <a:t>3</a:t>
            </a:r>
            <a:r>
              <a:rPr lang="en-US" sz="2600" dirty="0" smtClean="0">
                <a:latin typeface="Avenir Book"/>
                <a:cs typeface="Avenir Book"/>
              </a:rPr>
              <a:t> is enhanced by ~12 </a:t>
            </a:r>
            <a:r>
              <a:rPr lang="en-US" sz="2600" dirty="0" err="1" smtClean="0">
                <a:latin typeface="Avenir Book"/>
                <a:cs typeface="Avenir Book"/>
              </a:rPr>
              <a:t>ppbv</a:t>
            </a:r>
            <a:r>
              <a:rPr lang="en-US" sz="2600" dirty="0" smtClean="0">
                <a:latin typeface="Avenir Book"/>
                <a:cs typeface="Avenir Book"/>
              </a:rPr>
              <a:t> for any given temperature during the August smoke-impacted period</a:t>
            </a:r>
            <a:endParaRPr lang="en-US" sz="2600" dirty="0">
              <a:latin typeface="Avenir Book"/>
              <a:cs typeface="Avenir Book"/>
            </a:endParaRPr>
          </a:p>
        </p:txBody>
      </p:sp>
      <p:sp>
        <p:nvSpPr>
          <p:cNvPr id="6" name="Slide Number Placeholder 5"/>
          <p:cNvSpPr>
            <a:spLocks noGrp="1"/>
          </p:cNvSpPr>
          <p:nvPr>
            <p:ph type="sldNum" sz="quarter" idx="12"/>
          </p:nvPr>
        </p:nvSpPr>
        <p:spPr/>
        <p:txBody>
          <a:bodyPr/>
          <a:lstStyle/>
          <a:p>
            <a:fld id="{31E9F7C0-AD7F-0B44-90ED-75C85A09C0B7}" type="slidenum">
              <a:rPr lang="en-US" smtClean="0"/>
              <a:t>17</a:t>
            </a:fld>
            <a:endParaRPr lang="en-US"/>
          </a:p>
        </p:txBody>
      </p:sp>
    </p:spTree>
    <p:extLst>
      <p:ext uri="{BB962C8B-B14F-4D97-AF65-F5344CB8AC3E}">
        <p14:creationId xmlns:p14="http://schemas.microsoft.com/office/powerpoint/2010/main" val="10700110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143" y="256108"/>
            <a:ext cx="8255097" cy="492443"/>
          </a:xfrm>
          <a:prstGeom prst="rect">
            <a:avLst/>
          </a:prstGeom>
          <a:noFill/>
        </p:spPr>
        <p:txBody>
          <a:bodyPr wrap="square" rtlCol="0">
            <a:spAutoFit/>
          </a:bodyPr>
          <a:lstStyle/>
          <a:p>
            <a:r>
              <a:rPr lang="en-US" sz="2600" dirty="0">
                <a:latin typeface="Avenir Book"/>
                <a:cs typeface="Avenir Book"/>
              </a:rPr>
              <a:t>3</a:t>
            </a:r>
            <a:r>
              <a:rPr lang="en-US" sz="2600" dirty="0" smtClean="0">
                <a:latin typeface="Avenir Book"/>
                <a:cs typeface="Avenir Book"/>
              </a:rPr>
              <a:t>0% </a:t>
            </a:r>
            <a:r>
              <a:rPr lang="en-US" sz="2600" dirty="0" smtClean="0">
                <a:latin typeface="Avenir Book"/>
                <a:cs typeface="Avenir Book"/>
              </a:rPr>
              <a:t>of </a:t>
            </a:r>
            <a:r>
              <a:rPr lang="en-US" sz="2600" dirty="0" smtClean="0">
                <a:latin typeface="Avenir Book"/>
                <a:cs typeface="Avenir Book"/>
              </a:rPr>
              <a:t>high O</a:t>
            </a:r>
            <a:r>
              <a:rPr lang="en-US" sz="2600" baseline="-25000" dirty="0" smtClean="0">
                <a:latin typeface="Avenir Book"/>
                <a:cs typeface="Avenir Book"/>
              </a:rPr>
              <a:t>3</a:t>
            </a:r>
            <a:r>
              <a:rPr lang="en-US" sz="2600" dirty="0" smtClean="0">
                <a:latin typeface="Avenir Book"/>
                <a:cs typeface="Avenir Book"/>
              </a:rPr>
              <a:t> days were influenced by smoke</a:t>
            </a:r>
            <a:endParaRPr lang="en-US" sz="2600" dirty="0">
              <a:latin typeface="Avenir Book"/>
              <a:cs typeface="Avenir Book"/>
            </a:endParaRPr>
          </a:p>
        </p:txBody>
      </p:sp>
      <p:sp>
        <p:nvSpPr>
          <p:cNvPr id="5" name="Slide Number Placeholder 4"/>
          <p:cNvSpPr>
            <a:spLocks noGrp="1"/>
          </p:cNvSpPr>
          <p:nvPr>
            <p:ph type="sldNum" sz="quarter" idx="12"/>
          </p:nvPr>
        </p:nvSpPr>
        <p:spPr/>
        <p:txBody>
          <a:bodyPr/>
          <a:lstStyle/>
          <a:p>
            <a:fld id="{31E9F7C0-AD7F-0B44-90ED-75C85A09C0B7}" type="slidenum">
              <a:rPr lang="en-US" smtClean="0"/>
              <a:t>18</a:t>
            </a:fld>
            <a:endParaRPr lang="en-US"/>
          </a:p>
        </p:txBody>
      </p:sp>
      <p:pic>
        <p:nvPicPr>
          <p:cNvPr id="3" name="Picture 2" descr="BAO_95th_perc_ozone_and_temp_timeseries_v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08" y="395054"/>
            <a:ext cx="7738995" cy="4924815"/>
          </a:xfrm>
          <a:prstGeom prst="rect">
            <a:avLst/>
          </a:prstGeom>
        </p:spPr>
      </p:pic>
    </p:spTree>
    <p:extLst>
      <p:ext uri="{BB962C8B-B14F-4D97-AF65-F5344CB8AC3E}">
        <p14:creationId xmlns:p14="http://schemas.microsoft.com/office/powerpoint/2010/main" val="35488357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9143" y="256108"/>
            <a:ext cx="8255097" cy="892552"/>
          </a:xfrm>
          <a:prstGeom prst="rect">
            <a:avLst/>
          </a:prstGeom>
          <a:noFill/>
        </p:spPr>
        <p:txBody>
          <a:bodyPr wrap="square" rtlCol="0">
            <a:spAutoFit/>
          </a:bodyPr>
          <a:lstStyle/>
          <a:p>
            <a:r>
              <a:rPr lang="en-US" sz="2600" dirty="0" smtClean="0">
                <a:latin typeface="Avenir Book"/>
                <a:cs typeface="Avenir Book"/>
              </a:rPr>
              <a:t>We looked for evidence of O</a:t>
            </a:r>
            <a:r>
              <a:rPr lang="en-US" sz="2600" baseline="-25000" dirty="0" smtClean="0">
                <a:latin typeface="Avenir Book"/>
                <a:cs typeface="Avenir Book"/>
              </a:rPr>
              <a:t>3</a:t>
            </a:r>
            <a:r>
              <a:rPr lang="en-US" sz="2600" dirty="0" smtClean="0">
                <a:latin typeface="Avenir Book"/>
                <a:cs typeface="Avenir Book"/>
              </a:rPr>
              <a:t> enhancements at two NPS sites with less anthropogenic influence</a:t>
            </a:r>
            <a:endParaRPr lang="en-US" sz="2600" dirty="0">
              <a:latin typeface="Avenir Book"/>
              <a:cs typeface="Avenir Book"/>
            </a:endParaRPr>
          </a:p>
        </p:txBody>
      </p:sp>
      <p:pic>
        <p:nvPicPr>
          <p:cNvPr id="8" name="Picture 7" descr="Front_range_Jako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564" y="1246555"/>
            <a:ext cx="4304096" cy="3653118"/>
          </a:xfrm>
          <a:prstGeom prst="rect">
            <a:avLst/>
          </a:prstGeom>
        </p:spPr>
      </p:pic>
      <p:sp>
        <p:nvSpPr>
          <p:cNvPr id="9" name="Slide Number Placeholder 8"/>
          <p:cNvSpPr>
            <a:spLocks noGrp="1"/>
          </p:cNvSpPr>
          <p:nvPr>
            <p:ph type="sldNum" sz="quarter" idx="12"/>
          </p:nvPr>
        </p:nvSpPr>
        <p:spPr/>
        <p:txBody>
          <a:bodyPr/>
          <a:lstStyle/>
          <a:p>
            <a:fld id="{31E9F7C0-AD7F-0B44-90ED-75C85A09C0B7}" type="slidenum">
              <a:rPr lang="en-US" smtClean="0"/>
              <a:t>19</a:t>
            </a:fld>
            <a:endParaRPr lang="en-US"/>
          </a:p>
        </p:txBody>
      </p:sp>
      <p:sp>
        <p:nvSpPr>
          <p:cNvPr id="6" name="Rectangle 5"/>
          <p:cNvSpPr/>
          <p:nvPr/>
        </p:nvSpPr>
        <p:spPr>
          <a:xfrm>
            <a:off x="3686705" y="2318787"/>
            <a:ext cx="729733" cy="545819"/>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952542" y="1454554"/>
            <a:ext cx="546029" cy="545819"/>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1567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9143" y="256108"/>
            <a:ext cx="7638143" cy="892552"/>
          </a:xfrm>
          <a:prstGeom prst="rect">
            <a:avLst/>
          </a:prstGeom>
          <a:noFill/>
        </p:spPr>
        <p:txBody>
          <a:bodyPr wrap="square" rtlCol="0">
            <a:spAutoFit/>
          </a:bodyPr>
          <a:lstStyle/>
          <a:p>
            <a:r>
              <a:rPr lang="en-US" sz="2600" dirty="0" smtClean="0">
                <a:latin typeface="Avenir Book"/>
                <a:cs typeface="Avenir Book"/>
              </a:rPr>
              <a:t>The presence of smoke is correlated with higher surface O</a:t>
            </a:r>
            <a:r>
              <a:rPr lang="en-US" sz="2600" baseline="-25000" dirty="0" smtClean="0">
                <a:latin typeface="Avenir Book"/>
                <a:cs typeface="Avenir Book"/>
              </a:rPr>
              <a:t>3</a:t>
            </a:r>
            <a:r>
              <a:rPr lang="en-US" sz="2600" dirty="0" smtClean="0">
                <a:latin typeface="Avenir Book"/>
                <a:cs typeface="Avenir Book"/>
              </a:rPr>
              <a:t> across much of the U.S.</a:t>
            </a:r>
            <a:endParaRPr lang="en-US" sz="2600" dirty="0">
              <a:latin typeface="Avenir Book"/>
              <a:cs typeface="Avenir Book"/>
            </a:endParaRPr>
          </a:p>
        </p:txBody>
      </p:sp>
      <p:sp>
        <p:nvSpPr>
          <p:cNvPr id="4" name="TextBox 3"/>
          <p:cNvSpPr txBox="1"/>
          <p:nvPr/>
        </p:nvSpPr>
        <p:spPr>
          <a:xfrm>
            <a:off x="6206577" y="4523174"/>
            <a:ext cx="2308820" cy="369332"/>
          </a:xfrm>
          <a:prstGeom prst="rect">
            <a:avLst/>
          </a:prstGeom>
          <a:noFill/>
        </p:spPr>
        <p:txBody>
          <a:bodyPr wrap="none" rtlCol="0">
            <a:spAutoFit/>
          </a:bodyPr>
          <a:lstStyle/>
          <a:p>
            <a:r>
              <a:rPr lang="en-US" dirty="0" err="1" smtClean="0">
                <a:solidFill>
                  <a:schemeClr val="bg1">
                    <a:lumMod val="50000"/>
                  </a:schemeClr>
                </a:solidFill>
              </a:rPr>
              <a:t>Brey</a:t>
            </a:r>
            <a:r>
              <a:rPr lang="en-US" dirty="0" smtClean="0">
                <a:solidFill>
                  <a:schemeClr val="bg1">
                    <a:lumMod val="50000"/>
                  </a:schemeClr>
                </a:solidFill>
              </a:rPr>
              <a:t> and Fischer, 2016</a:t>
            </a:r>
            <a:endParaRPr lang="en-US" dirty="0">
              <a:solidFill>
                <a:schemeClr val="bg1">
                  <a:lumMod val="50000"/>
                </a:schemeClr>
              </a:solidFill>
            </a:endParaRPr>
          </a:p>
        </p:txBody>
      </p:sp>
      <p:pic>
        <p:nvPicPr>
          <p:cNvPr id="5" name="Picture 4"/>
          <p:cNvPicPr>
            <a:picLocks noChangeAspect="1"/>
          </p:cNvPicPr>
          <p:nvPr/>
        </p:nvPicPr>
        <p:blipFill rotWithShape="1">
          <a:blip r:embed="rId2"/>
          <a:srcRect l="1" r="49834" b="56248"/>
          <a:stretch/>
        </p:blipFill>
        <p:spPr>
          <a:xfrm>
            <a:off x="1763973" y="1332233"/>
            <a:ext cx="6068071" cy="3301733"/>
          </a:xfrm>
          <a:prstGeom prst="rect">
            <a:avLst/>
          </a:prstGeom>
        </p:spPr>
      </p:pic>
      <p:sp>
        <p:nvSpPr>
          <p:cNvPr id="6" name="Slide Number Placeholder 5"/>
          <p:cNvSpPr>
            <a:spLocks noGrp="1"/>
          </p:cNvSpPr>
          <p:nvPr>
            <p:ph type="sldNum" sz="quarter" idx="12"/>
          </p:nvPr>
        </p:nvSpPr>
        <p:spPr/>
        <p:txBody>
          <a:bodyPr/>
          <a:lstStyle/>
          <a:p>
            <a:fld id="{31E9F7C0-AD7F-0B44-90ED-75C85A09C0B7}" type="slidenum">
              <a:rPr lang="en-US" smtClean="0"/>
              <a:t>2</a:t>
            </a:fld>
            <a:endParaRPr lang="en-US"/>
          </a:p>
        </p:txBody>
      </p:sp>
    </p:spTree>
    <p:extLst>
      <p:ext uri="{BB962C8B-B14F-4D97-AF65-F5344CB8AC3E}">
        <p14:creationId xmlns:p14="http://schemas.microsoft.com/office/powerpoint/2010/main" val="21662433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9143" y="256108"/>
            <a:ext cx="8255097" cy="892552"/>
          </a:xfrm>
          <a:prstGeom prst="rect">
            <a:avLst/>
          </a:prstGeom>
          <a:noFill/>
        </p:spPr>
        <p:txBody>
          <a:bodyPr wrap="square" rtlCol="0">
            <a:spAutoFit/>
          </a:bodyPr>
          <a:lstStyle/>
          <a:p>
            <a:r>
              <a:rPr lang="en-US" sz="2600" dirty="0" smtClean="0">
                <a:latin typeface="Avenir Book"/>
                <a:cs typeface="Avenir Book"/>
              </a:rPr>
              <a:t>Similar O</a:t>
            </a:r>
            <a:r>
              <a:rPr lang="en-US" sz="2600" baseline="-25000" dirty="0" smtClean="0">
                <a:latin typeface="Avenir Book"/>
                <a:cs typeface="Avenir Book"/>
              </a:rPr>
              <a:t>3</a:t>
            </a:r>
            <a:r>
              <a:rPr lang="en-US" sz="2600" dirty="0" smtClean="0">
                <a:latin typeface="Avenir Book"/>
                <a:cs typeface="Avenir Book"/>
              </a:rPr>
              <a:t> enhancements suggest some production of O</a:t>
            </a:r>
            <a:r>
              <a:rPr lang="en-US" sz="2600" baseline="-25000" dirty="0" smtClean="0">
                <a:latin typeface="Avenir Book"/>
                <a:cs typeface="Avenir Book"/>
              </a:rPr>
              <a:t>3</a:t>
            </a:r>
            <a:r>
              <a:rPr lang="en-US" sz="2600" dirty="0" smtClean="0">
                <a:latin typeface="Avenir Book"/>
                <a:cs typeface="Avenir Book"/>
              </a:rPr>
              <a:t> within the smoke plume as it was </a:t>
            </a:r>
            <a:r>
              <a:rPr lang="en-US" sz="2600" dirty="0" err="1" smtClean="0">
                <a:latin typeface="Avenir Book"/>
                <a:cs typeface="Avenir Book"/>
              </a:rPr>
              <a:t>advected</a:t>
            </a:r>
            <a:r>
              <a:rPr lang="en-US" sz="2600" dirty="0" smtClean="0">
                <a:latin typeface="Avenir Book"/>
                <a:cs typeface="Avenir Book"/>
              </a:rPr>
              <a:t> to BAO</a:t>
            </a:r>
            <a:endParaRPr lang="en-US" sz="2600" dirty="0">
              <a:latin typeface="Avenir Book"/>
              <a:cs typeface="Avenir Book"/>
            </a:endParaRPr>
          </a:p>
        </p:txBody>
      </p:sp>
      <p:grpSp>
        <p:nvGrpSpPr>
          <p:cNvPr id="2" name="Group 1"/>
          <p:cNvGrpSpPr/>
          <p:nvPr/>
        </p:nvGrpSpPr>
        <p:grpSpPr>
          <a:xfrm>
            <a:off x="970185" y="1221443"/>
            <a:ext cx="7108815" cy="3025589"/>
            <a:chOff x="986116" y="2256118"/>
            <a:chExt cx="7097655" cy="3570942"/>
          </a:xfrm>
        </p:grpSpPr>
        <p:pic>
          <p:nvPicPr>
            <p:cNvPr id="4" name="Picture 3" descr="BAO_four_panel_boxplot_O3_vs_Temp_vfinal.pdf"/>
            <p:cNvPicPr>
              <a:picLocks noChangeAspect="1"/>
            </p:cNvPicPr>
            <p:nvPr/>
          </p:nvPicPr>
          <p:blipFill rotWithShape="1">
            <a:blip r:embed="rId3">
              <a:extLst>
                <a:ext uri="{28A0092B-C50C-407E-A947-70E740481C1C}">
                  <a14:useLocalDpi xmlns:a14="http://schemas.microsoft.com/office/drawing/2010/main" val="0"/>
                </a:ext>
              </a:extLst>
            </a:blip>
            <a:srcRect l="48166" b="49020"/>
            <a:stretch/>
          </p:blipFill>
          <p:spPr>
            <a:xfrm>
              <a:off x="986116" y="2330825"/>
              <a:ext cx="3554804" cy="3496235"/>
            </a:xfrm>
            <a:prstGeom prst="rect">
              <a:avLst/>
            </a:prstGeom>
          </p:spPr>
        </p:pic>
        <p:pic>
          <p:nvPicPr>
            <p:cNvPr id="6" name="Picture 5" descr="BAO_four_panel_boxplot_O3_vs_Temp_vfinal.pdf"/>
            <p:cNvPicPr>
              <a:picLocks noChangeAspect="1"/>
            </p:cNvPicPr>
            <p:nvPr/>
          </p:nvPicPr>
          <p:blipFill rotWithShape="1">
            <a:blip r:embed="rId3">
              <a:extLst>
                <a:ext uri="{28A0092B-C50C-407E-A947-70E740481C1C}">
                  <a14:useLocalDpi xmlns:a14="http://schemas.microsoft.com/office/drawing/2010/main" val="0"/>
                </a:ext>
              </a:extLst>
            </a:blip>
            <a:srcRect l="48340" t="48758" b="44"/>
            <a:stretch/>
          </p:blipFill>
          <p:spPr>
            <a:xfrm>
              <a:off x="4540920" y="2256118"/>
              <a:ext cx="3542851" cy="3511177"/>
            </a:xfrm>
            <a:prstGeom prst="rect">
              <a:avLst/>
            </a:prstGeom>
          </p:spPr>
        </p:pic>
      </p:grpSp>
      <p:pic>
        <p:nvPicPr>
          <p:cNvPr id="7" name="Picture 6" descr="BAO_four_panel_boxplot_O3_vs_Temp_vfinal.pdf"/>
          <p:cNvPicPr>
            <a:picLocks noChangeAspect="1"/>
          </p:cNvPicPr>
          <p:nvPr/>
        </p:nvPicPr>
        <p:blipFill rotWithShape="1">
          <a:blip r:embed="rId3">
            <a:extLst>
              <a:ext uri="{28A0092B-C50C-407E-A947-70E740481C1C}">
                <a14:useLocalDpi xmlns:a14="http://schemas.microsoft.com/office/drawing/2010/main" val="0"/>
              </a:ext>
            </a:extLst>
          </a:blip>
          <a:srcRect l="5620" t="49237" r="48785" b="36384"/>
          <a:stretch/>
        </p:blipFill>
        <p:spPr>
          <a:xfrm>
            <a:off x="3492668" y="4235825"/>
            <a:ext cx="2645961" cy="739588"/>
          </a:xfrm>
          <a:prstGeom prst="rect">
            <a:avLst/>
          </a:prstGeom>
        </p:spPr>
      </p:pic>
      <p:sp>
        <p:nvSpPr>
          <p:cNvPr id="3" name="Slide Number Placeholder 2"/>
          <p:cNvSpPr>
            <a:spLocks noGrp="1"/>
          </p:cNvSpPr>
          <p:nvPr>
            <p:ph type="sldNum" sz="quarter" idx="12"/>
          </p:nvPr>
        </p:nvSpPr>
        <p:spPr/>
        <p:txBody>
          <a:bodyPr/>
          <a:lstStyle/>
          <a:p>
            <a:fld id="{31E9F7C0-AD7F-0B44-90ED-75C85A09C0B7}" type="slidenum">
              <a:rPr lang="en-US" smtClean="0"/>
              <a:t>20</a:t>
            </a:fld>
            <a:endParaRPr lang="en-US"/>
          </a:p>
        </p:txBody>
      </p:sp>
    </p:spTree>
    <p:extLst>
      <p:ext uri="{BB962C8B-B14F-4D97-AF65-F5344CB8AC3E}">
        <p14:creationId xmlns:p14="http://schemas.microsoft.com/office/powerpoint/2010/main" val="39276210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143" y="185560"/>
            <a:ext cx="8505799" cy="5016759"/>
          </a:xfrm>
          <a:prstGeom prst="rect">
            <a:avLst/>
          </a:prstGeom>
          <a:noFill/>
        </p:spPr>
        <p:txBody>
          <a:bodyPr wrap="square" rtlCol="0">
            <a:spAutoFit/>
          </a:bodyPr>
          <a:lstStyle/>
          <a:p>
            <a:r>
              <a:rPr lang="en-US" sz="2600" dirty="0" smtClean="0">
                <a:latin typeface="Avenir Book"/>
                <a:cs typeface="Avenir Book"/>
              </a:rPr>
              <a:t>Summary</a:t>
            </a:r>
            <a:endParaRPr lang="en-US" sz="2600" dirty="0">
              <a:latin typeface="Avenir Book"/>
              <a:cs typeface="Avenir Book"/>
            </a:endParaRPr>
          </a:p>
          <a:p>
            <a:endParaRPr lang="en-US" sz="2600" dirty="0" smtClean="0">
              <a:latin typeface="Avenir Book"/>
              <a:cs typeface="Avenir Book"/>
            </a:endParaRPr>
          </a:p>
          <a:p>
            <a:r>
              <a:rPr lang="en-US" sz="2600" dirty="0" smtClean="0">
                <a:latin typeface="Avenir Book"/>
                <a:cs typeface="Avenir Book"/>
              </a:rPr>
              <a:t>1) 	BAO was impacted by two distinct smoke periods 	during summer 2015: July 6 – 10 and August 16 - 30</a:t>
            </a:r>
          </a:p>
          <a:p>
            <a:endParaRPr lang="en-US" sz="2000" dirty="0" smtClean="0">
              <a:latin typeface="Avenir Book"/>
              <a:cs typeface="Avenir Book"/>
            </a:endParaRPr>
          </a:p>
          <a:p>
            <a:endParaRPr lang="en-US" sz="2000" dirty="0">
              <a:latin typeface="Avenir Book"/>
              <a:cs typeface="Avenir Book"/>
            </a:endParaRPr>
          </a:p>
          <a:p>
            <a:r>
              <a:rPr lang="en-US" sz="2600" dirty="0" smtClean="0">
                <a:latin typeface="Avenir Book"/>
                <a:cs typeface="Avenir Book"/>
              </a:rPr>
              <a:t>2)	Enhancements observed in less reactive VOCs and 	reductions observed in many highly reactive VOCs</a:t>
            </a:r>
          </a:p>
          <a:p>
            <a:endParaRPr lang="en-US" sz="2000" dirty="0" smtClean="0">
              <a:latin typeface="Avenir Book"/>
              <a:cs typeface="Avenir Book"/>
            </a:endParaRPr>
          </a:p>
          <a:p>
            <a:endParaRPr lang="en-US" sz="2000" dirty="0">
              <a:latin typeface="Avenir Book"/>
              <a:cs typeface="Avenir Book"/>
            </a:endParaRPr>
          </a:p>
          <a:p>
            <a:pPr marL="514350" indent="-514350">
              <a:buAutoNum type="arabicParenR" startAt="3"/>
            </a:pPr>
            <a:r>
              <a:rPr lang="en-US" sz="2600" dirty="0" smtClean="0">
                <a:latin typeface="Avenir Book"/>
                <a:cs typeface="Avenir Book"/>
              </a:rPr>
              <a:t>Significant increases in O</a:t>
            </a:r>
            <a:r>
              <a:rPr lang="en-US" sz="2600" baseline="-25000" dirty="0" smtClean="0">
                <a:latin typeface="Avenir Book"/>
                <a:cs typeface="Avenir Book"/>
              </a:rPr>
              <a:t>3</a:t>
            </a:r>
            <a:r>
              <a:rPr lang="en-US" sz="2600" dirty="0" smtClean="0">
                <a:latin typeface="Avenir Book"/>
                <a:cs typeface="Avenir Book"/>
              </a:rPr>
              <a:t> observed, independent of temperature or air mass origin (not shown here)</a:t>
            </a:r>
          </a:p>
          <a:p>
            <a:endParaRPr lang="en-US" sz="2600" dirty="0">
              <a:latin typeface="Avenir Book"/>
              <a:cs typeface="Avenir Book"/>
            </a:endParaRPr>
          </a:p>
        </p:txBody>
      </p:sp>
      <p:sp>
        <p:nvSpPr>
          <p:cNvPr id="3" name="Slide Number Placeholder 2"/>
          <p:cNvSpPr>
            <a:spLocks noGrp="1"/>
          </p:cNvSpPr>
          <p:nvPr>
            <p:ph type="sldNum" sz="quarter" idx="12"/>
          </p:nvPr>
        </p:nvSpPr>
        <p:spPr/>
        <p:txBody>
          <a:bodyPr/>
          <a:lstStyle/>
          <a:p>
            <a:fld id="{31E9F7C0-AD7F-0B44-90ED-75C85A09C0B7}" type="slidenum">
              <a:rPr lang="en-US" smtClean="0"/>
              <a:t>21</a:t>
            </a:fld>
            <a:endParaRPr lang="en-US"/>
          </a:p>
        </p:txBody>
      </p:sp>
    </p:spTree>
    <p:extLst>
      <p:ext uri="{BB962C8B-B14F-4D97-AF65-F5344CB8AC3E}">
        <p14:creationId xmlns:p14="http://schemas.microsoft.com/office/powerpoint/2010/main" val="32083523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50707__denver_smoke.jpg"/>
          <p:cNvPicPr>
            <a:picLocks noChangeAspect="1"/>
          </p:cNvPicPr>
          <p:nvPr/>
        </p:nvPicPr>
        <p:blipFill rotWithShape="1">
          <a:blip r:embed="rId3">
            <a:alphaModFix amt="67000"/>
            <a:extLst>
              <a:ext uri="{28A0092B-C50C-407E-A947-70E740481C1C}">
                <a14:useLocalDpi xmlns:a14="http://schemas.microsoft.com/office/drawing/2010/main" val="0"/>
              </a:ext>
            </a:extLst>
          </a:blip>
          <a:srcRect l="8675" r="4692"/>
          <a:stretch/>
        </p:blipFill>
        <p:spPr>
          <a:xfrm>
            <a:off x="0" y="313765"/>
            <a:ext cx="9152923" cy="4572585"/>
          </a:xfrm>
          <a:prstGeom prst="rect">
            <a:avLst/>
          </a:prstGeom>
        </p:spPr>
      </p:pic>
      <p:sp>
        <p:nvSpPr>
          <p:cNvPr id="10" name="Rectangle 9"/>
          <p:cNvSpPr/>
          <p:nvPr/>
        </p:nvSpPr>
        <p:spPr>
          <a:xfrm>
            <a:off x="87514" y="4886350"/>
            <a:ext cx="5207164" cy="276999"/>
          </a:xfrm>
          <a:prstGeom prst="rect">
            <a:avLst/>
          </a:prstGeom>
        </p:spPr>
        <p:txBody>
          <a:bodyPr wrap="square">
            <a:spAutoFit/>
          </a:bodyPr>
          <a:lstStyle/>
          <a:p>
            <a:r>
              <a:rPr lang="en-US" sz="1200" dirty="0" smtClean="0"/>
              <a:t>Funding from NOAA grant NA14OAR4310148 and the AMS Graduate Fellowship </a:t>
            </a:r>
            <a:endParaRPr lang="en-US" sz="1200" dirty="0"/>
          </a:p>
        </p:txBody>
      </p:sp>
      <p:sp>
        <p:nvSpPr>
          <p:cNvPr id="27" name="Oval 26"/>
          <p:cNvSpPr/>
          <p:nvPr/>
        </p:nvSpPr>
        <p:spPr>
          <a:xfrm>
            <a:off x="8112968" y="3814048"/>
            <a:ext cx="1005840" cy="1005840"/>
          </a:xfrm>
          <a:prstGeom prst="ellipse">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Oval 27"/>
          <p:cNvSpPr/>
          <p:nvPr/>
        </p:nvSpPr>
        <p:spPr>
          <a:xfrm>
            <a:off x="87514" y="3814048"/>
            <a:ext cx="1005840" cy="1005840"/>
          </a:xfrm>
          <a:prstGeom prst="ellipse">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Title 1"/>
          <p:cNvSpPr>
            <a:spLocks noGrp="1"/>
          </p:cNvSpPr>
          <p:nvPr>
            <p:ph type="ctrTitle"/>
          </p:nvPr>
        </p:nvSpPr>
        <p:spPr>
          <a:xfrm>
            <a:off x="417285" y="416438"/>
            <a:ext cx="9361714" cy="1102519"/>
          </a:xfrm>
        </p:spPr>
        <p:txBody>
          <a:bodyPr>
            <a:noAutofit/>
          </a:bodyPr>
          <a:lstStyle/>
          <a:p>
            <a:pPr algn="l"/>
            <a:r>
              <a:rPr lang="en-US" sz="3600" dirty="0" smtClean="0">
                <a:latin typeface="Avenir Book"/>
                <a:cs typeface="Avenir Book"/>
              </a:rPr>
              <a:t>Questions?</a:t>
            </a:r>
            <a:endParaRPr lang="en-US" sz="3600" dirty="0">
              <a:latin typeface="Avenir Book"/>
              <a:cs typeface="Avenir Book"/>
            </a:endParaRPr>
          </a:p>
        </p:txBody>
      </p:sp>
      <p:sp>
        <p:nvSpPr>
          <p:cNvPr id="19" name="TextBox 18"/>
          <p:cNvSpPr txBox="1"/>
          <p:nvPr/>
        </p:nvSpPr>
        <p:spPr>
          <a:xfrm>
            <a:off x="2791356" y="3352383"/>
            <a:ext cx="4085268" cy="461665"/>
          </a:xfrm>
          <a:prstGeom prst="rect">
            <a:avLst/>
          </a:prstGeom>
          <a:noFill/>
        </p:spPr>
        <p:txBody>
          <a:bodyPr wrap="none" rtlCol="0">
            <a:spAutoFit/>
          </a:bodyPr>
          <a:lstStyle/>
          <a:p>
            <a:r>
              <a:rPr lang="en-US" sz="2400" dirty="0" err="1" smtClean="0">
                <a:latin typeface="Avenir Book"/>
                <a:cs typeface="Avenir Book"/>
              </a:rPr>
              <a:t>jlindaas@rams.colostate.edu</a:t>
            </a:r>
            <a:endParaRPr lang="en-US" sz="2400" dirty="0">
              <a:latin typeface="Avenir Book"/>
              <a:cs typeface="Avenir Book"/>
            </a:endParaRPr>
          </a:p>
        </p:txBody>
      </p:sp>
      <p:sp>
        <p:nvSpPr>
          <p:cNvPr id="21" name="TextBox 20"/>
          <p:cNvSpPr txBox="1"/>
          <p:nvPr/>
        </p:nvSpPr>
        <p:spPr>
          <a:xfrm>
            <a:off x="6889361" y="4886350"/>
            <a:ext cx="2229447" cy="276999"/>
          </a:xfrm>
          <a:prstGeom prst="rect">
            <a:avLst/>
          </a:prstGeom>
          <a:noFill/>
        </p:spPr>
        <p:txBody>
          <a:bodyPr wrap="none" rtlCol="0">
            <a:spAutoFit/>
          </a:bodyPr>
          <a:lstStyle/>
          <a:p>
            <a:r>
              <a:rPr lang="en-US" sz="1200" dirty="0" smtClean="0"/>
              <a:t>The Denver Post, Aug. 20</a:t>
            </a:r>
            <a:r>
              <a:rPr lang="en-US" sz="1200" baseline="30000" dirty="0" smtClean="0"/>
              <a:t>th</a:t>
            </a:r>
            <a:r>
              <a:rPr lang="en-US" sz="1200" dirty="0" smtClean="0"/>
              <a:t>, 2015</a:t>
            </a:r>
            <a:endParaRPr lang="en-US" sz="1200" dirty="0"/>
          </a:p>
        </p:txBody>
      </p:sp>
      <p:grpSp>
        <p:nvGrpSpPr>
          <p:cNvPr id="26" name="Group 25"/>
          <p:cNvGrpSpPr/>
          <p:nvPr/>
        </p:nvGrpSpPr>
        <p:grpSpPr>
          <a:xfrm>
            <a:off x="8112968" y="3815838"/>
            <a:ext cx="1005840" cy="1005840"/>
            <a:chOff x="6062663" y="2254251"/>
            <a:chExt cx="2352675" cy="2354263"/>
          </a:xfrm>
          <a:solidFill>
            <a:srgbClr val="13694E"/>
          </a:solidFill>
        </p:grpSpPr>
        <p:sp>
          <p:nvSpPr>
            <p:cNvPr id="29" name="Freeform 6"/>
            <p:cNvSpPr>
              <a:spLocks/>
            </p:cNvSpPr>
            <p:nvPr/>
          </p:nvSpPr>
          <p:spPr bwMode="auto">
            <a:xfrm>
              <a:off x="6853238" y="3402013"/>
              <a:ext cx="136525" cy="168275"/>
            </a:xfrm>
            <a:custGeom>
              <a:avLst/>
              <a:gdLst/>
              <a:ahLst/>
              <a:cxnLst>
                <a:cxn ang="0">
                  <a:pos x="169" y="210"/>
                </a:cxn>
                <a:cxn ang="0">
                  <a:pos x="169" y="210"/>
                </a:cxn>
                <a:cxn ang="0">
                  <a:pos x="172" y="190"/>
                </a:cxn>
                <a:cxn ang="0">
                  <a:pos x="172" y="169"/>
                </a:cxn>
                <a:cxn ang="0">
                  <a:pos x="171" y="148"/>
                </a:cxn>
                <a:cxn ang="0">
                  <a:pos x="165" y="128"/>
                </a:cxn>
                <a:cxn ang="0">
                  <a:pos x="159" y="107"/>
                </a:cxn>
                <a:cxn ang="0">
                  <a:pos x="148" y="88"/>
                </a:cxn>
                <a:cxn ang="0">
                  <a:pos x="138" y="69"/>
                </a:cxn>
                <a:cxn ang="0">
                  <a:pos x="126" y="54"/>
                </a:cxn>
                <a:cxn ang="0">
                  <a:pos x="114" y="38"/>
                </a:cxn>
                <a:cxn ang="0">
                  <a:pos x="100" y="26"/>
                </a:cxn>
                <a:cxn ang="0">
                  <a:pos x="86" y="14"/>
                </a:cxn>
                <a:cxn ang="0">
                  <a:pos x="74" y="7"/>
                </a:cxn>
                <a:cxn ang="0">
                  <a:pos x="61" y="2"/>
                </a:cxn>
                <a:cxn ang="0">
                  <a:pos x="49" y="0"/>
                </a:cxn>
                <a:cxn ang="0">
                  <a:pos x="38" y="2"/>
                </a:cxn>
                <a:cxn ang="0">
                  <a:pos x="33" y="6"/>
                </a:cxn>
                <a:cxn ang="0">
                  <a:pos x="28" y="9"/>
                </a:cxn>
                <a:cxn ang="0">
                  <a:pos x="28" y="9"/>
                </a:cxn>
                <a:cxn ang="0">
                  <a:pos x="16" y="21"/>
                </a:cxn>
                <a:cxn ang="0">
                  <a:pos x="7" y="37"/>
                </a:cxn>
                <a:cxn ang="0">
                  <a:pos x="2" y="52"/>
                </a:cxn>
                <a:cxn ang="0">
                  <a:pos x="0" y="68"/>
                </a:cxn>
                <a:cxn ang="0">
                  <a:pos x="2" y="83"/>
                </a:cxn>
                <a:cxn ang="0">
                  <a:pos x="7" y="97"/>
                </a:cxn>
                <a:cxn ang="0">
                  <a:pos x="12" y="104"/>
                </a:cxn>
                <a:cxn ang="0">
                  <a:pos x="16" y="109"/>
                </a:cxn>
                <a:cxn ang="0">
                  <a:pos x="23" y="116"/>
                </a:cxn>
                <a:cxn ang="0">
                  <a:pos x="30" y="121"/>
                </a:cxn>
                <a:cxn ang="0">
                  <a:pos x="30" y="121"/>
                </a:cxn>
                <a:cxn ang="0">
                  <a:pos x="40" y="124"/>
                </a:cxn>
                <a:cxn ang="0">
                  <a:pos x="52" y="128"/>
                </a:cxn>
                <a:cxn ang="0">
                  <a:pos x="78" y="133"/>
                </a:cxn>
                <a:cxn ang="0">
                  <a:pos x="92" y="138"/>
                </a:cxn>
                <a:cxn ang="0">
                  <a:pos x="104" y="143"/>
                </a:cxn>
                <a:cxn ang="0">
                  <a:pos x="116" y="150"/>
                </a:cxn>
                <a:cxn ang="0">
                  <a:pos x="119" y="155"/>
                </a:cxn>
                <a:cxn ang="0">
                  <a:pos x="124" y="162"/>
                </a:cxn>
                <a:cxn ang="0">
                  <a:pos x="124" y="162"/>
                </a:cxn>
                <a:cxn ang="0">
                  <a:pos x="141" y="190"/>
                </a:cxn>
                <a:cxn ang="0">
                  <a:pos x="152" y="205"/>
                </a:cxn>
                <a:cxn ang="0">
                  <a:pos x="157" y="208"/>
                </a:cxn>
                <a:cxn ang="0">
                  <a:pos x="162" y="212"/>
                </a:cxn>
                <a:cxn ang="0">
                  <a:pos x="165" y="212"/>
                </a:cxn>
                <a:cxn ang="0">
                  <a:pos x="169" y="210"/>
                </a:cxn>
                <a:cxn ang="0">
                  <a:pos x="169" y="210"/>
                </a:cxn>
              </a:cxnLst>
              <a:rect l="0" t="0" r="r" b="b"/>
              <a:pathLst>
                <a:path w="172" h="212">
                  <a:moveTo>
                    <a:pt x="169" y="210"/>
                  </a:moveTo>
                  <a:lnTo>
                    <a:pt x="169" y="210"/>
                  </a:lnTo>
                  <a:lnTo>
                    <a:pt x="172" y="190"/>
                  </a:lnTo>
                  <a:lnTo>
                    <a:pt x="172" y="169"/>
                  </a:lnTo>
                  <a:lnTo>
                    <a:pt x="171" y="148"/>
                  </a:lnTo>
                  <a:lnTo>
                    <a:pt x="165" y="128"/>
                  </a:lnTo>
                  <a:lnTo>
                    <a:pt x="159" y="107"/>
                  </a:lnTo>
                  <a:lnTo>
                    <a:pt x="148" y="88"/>
                  </a:lnTo>
                  <a:lnTo>
                    <a:pt x="138" y="69"/>
                  </a:lnTo>
                  <a:lnTo>
                    <a:pt x="126" y="54"/>
                  </a:lnTo>
                  <a:lnTo>
                    <a:pt x="114" y="38"/>
                  </a:lnTo>
                  <a:lnTo>
                    <a:pt x="100" y="26"/>
                  </a:lnTo>
                  <a:lnTo>
                    <a:pt x="86" y="14"/>
                  </a:lnTo>
                  <a:lnTo>
                    <a:pt x="74" y="7"/>
                  </a:lnTo>
                  <a:lnTo>
                    <a:pt x="61" y="2"/>
                  </a:lnTo>
                  <a:lnTo>
                    <a:pt x="49" y="0"/>
                  </a:lnTo>
                  <a:lnTo>
                    <a:pt x="38" y="2"/>
                  </a:lnTo>
                  <a:lnTo>
                    <a:pt x="33" y="6"/>
                  </a:lnTo>
                  <a:lnTo>
                    <a:pt x="28" y="9"/>
                  </a:lnTo>
                  <a:lnTo>
                    <a:pt x="28" y="9"/>
                  </a:lnTo>
                  <a:lnTo>
                    <a:pt x="16" y="21"/>
                  </a:lnTo>
                  <a:lnTo>
                    <a:pt x="7" y="37"/>
                  </a:lnTo>
                  <a:lnTo>
                    <a:pt x="2" y="52"/>
                  </a:lnTo>
                  <a:lnTo>
                    <a:pt x="0" y="68"/>
                  </a:lnTo>
                  <a:lnTo>
                    <a:pt x="2" y="83"/>
                  </a:lnTo>
                  <a:lnTo>
                    <a:pt x="7" y="97"/>
                  </a:lnTo>
                  <a:lnTo>
                    <a:pt x="12" y="104"/>
                  </a:lnTo>
                  <a:lnTo>
                    <a:pt x="16" y="109"/>
                  </a:lnTo>
                  <a:lnTo>
                    <a:pt x="23" y="116"/>
                  </a:lnTo>
                  <a:lnTo>
                    <a:pt x="30" y="121"/>
                  </a:lnTo>
                  <a:lnTo>
                    <a:pt x="30" y="121"/>
                  </a:lnTo>
                  <a:lnTo>
                    <a:pt x="40" y="124"/>
                  </a:lnTo>
                  <a:lnTo>
                    <a:pt x="52" y="128"/>
                  </a:lnTo>
                  <a:lnTo>
                    <a:pt x="78" y="133"/>
                  </a:lnTo>
                  <a:lnTo>
                    <a:pt x="92" y="138"/>
                  </a:lnTo>
                  <a:lnTo>
                    <a:pt x="104" y="143"/>
                  </a:lnTo>
                  <a:lnTo>
                    <a:pt x="116" y="150"/>
                  </a:lnTo>
                  <a:lnTo>
                    <a:pt x="119" y="155"/>
                  </a:lnTo>
                  <a:lnTo>
                    <a:pt x="124" y="162"/>
                  </a:lnTo>
                  <a:lnTo>
                    <a:pt x="124" y="162"/>
                  </a:lnTo>
                  <a:lnTo>
                    <a:pt x="141" y="190"/>
                  </a:lnTo>
                  <a:lnTo>
                    <a:pt x="152" y="205"/>
                  </a:lnTo>
                  <a:lnTo>
                    <a:pt x="157" y="208"/>
                  </a:lnTo>
                  <a:lnTo>
                    <a:pt x="162" y="212"/>
                  </a:lnTo>
                  <a:lnTo>
                    <a:pt x="165" y="212"/>
                  </a:lnTo>
                  <a:lnTo>
                    <a:pt x="169" y="210"/>
                  </a:lnTo>
                  <a:lnTo>
                    <a:pt x="169" y="210"/>
                  </a:lnTo>
                  <a:close/>
                </a:path>
              </a:pathLst>
            </a:custGeom>
            <a:grpFill/>
            <a:ln w="9525">
              <a:noFill/>
              <a:round/>
              <a:headEnd/>
              <a:tailEnd/>
            </a:ln>
          </p:spPr>
          <p:txBody>
            <a:bodyPr/>
            <a:lstStyle/>
            <a:p>
              <a:pPr>
                <a:defRPr/>
              </a:pPr>
              <a:endParaRPr lang="en-US">
                <a:ea typeface="+mn-ea"/>
              </a:endParaRPr>
            </a:p>
          </p:txBody>
        </p:sp>
        <p:sp>
          <p:nvSpPr>
            <p:cNvPr id="30" name="Freeform 7"/>
            <p:cNvSpPr>
              <a:spLocks noEditPoints="1"/>
            </p:cNvSpPr>
            <p:nvPr/>
          </p:nvSpPr>
          <p:spPr bwMode="auto">
            <a:xfrm>
              <a:off x="6243638" y="2378076"/>
              <a:ext cx="1992313" cy="2108200"/>
            </a:xfrm>
            <a:custGeom>
              <a:avLst/>
              <a:gdLst/>
              <a:ahLst/>
              <a:cxnLst>
                <a:cxn ang="0">
                  <a:pos x="2382" y="1787"/>
                </a:cxn>
                <a:cxn ang="0">
                  <a:pos x="2228" y="1667"/>
                </a:cxn>
                <a:cxn ang="0">
                  <a:pos x="2191" y="967"/>
                </a:cxn>
                <a:cxn ang="0">
                  <a:pos x="2317" y="789"/>
                </a:cxn>
                <a:cxn ang="0">
                  <a:pos x="1564" y="1040"/>
                </a:cxn>
                <a:cxn ang="0">
                  <a:pos x="1325" y="789"/>
                </a:cxn>
                <a:cxn ang="0">
                  <a:pos x="2013" y="405"/>
                </a:cxn>
                <a:cxn ang="0">
                  <a:pos x="1935" y="187"/>
                </a:cxn>
                <a:cxn ang="0">
                  <a:pos x="1102" y="7"/>
                </a:cxn>
                <a:cxn ang="0">
                  <a:pos x="299" y="404"/>
                </a:cxn>
                <a:cxn ang="0">
                  <a:pos x="817" y="469"/>
                </a:cxn>
                <a:cxn ang="0">
                  <a:pos x="1145" y="990"/>
                </a:cxn>
                <a:cxn ang="0">
                  <a:pos x="674" y="770"/>
                </a:cxn>
                <a:cxn ang="0">
                  <a:pos x="210" y="847"/>
                </a:cxn>
                <a:cxn ang="0">
                  <a:pos x="222" y="1270"/>
                </a:cxn>
                <a:cxn ang="0">
                  <a:pos x="69" y="1610"/>
                </a:cxn>
                <a:cxn ang="0">
                  <a:pos x="346" y="2033"/>
                </a:cxn>
                <a:cxn ang="0">
                  <a:pos x="162" y="1999"/>
                </a:cxn>
                <a:cxn ang="0">
                  <a:pos x="356" y="2281"/>
                </a:cxn>
                <a:cxn ang="0">
                  <a:pos x="567" y="2143"/>
                </a:cxn>
                <a:cxn ang="0">
                  <a:pos x="93" y="1651"/>
                </a:cxn>
                <a:cxn ang="0">
                  <a:pos x="593" y="2011"/>
                </a:cxn>
                <a:cxn ang="0">
                  <a:pos x="432" y="2361"/>
                </a:cxn>
                <a:cxn ang="0">
                  <a:pos x="1255" y="2655"/>
                </a:cxn>
                <a:cxn ang="0">
                  <a:pos x="2018" y="2368"/>
                </a:cxn>
                <a:cxn ang="0">
                  <a:pos x="2016" y="1878"/>
                </a:cxn>
                <a:cxn ang="0">
                  <a:pos x="2398" y="1675"/>
                </a:cxn>
                <a:cxn ang="0">
                  <a:pos x="1935" y="2208"/>
                </a:cxn>
                <a:cxn ang="0">
                  <a:pos x="2238" y="2217"/>
                </a:cxn>
                <a:cxn ang="0">
                  <a:pos x="2229" y="2128"/>
                </a:cxn>
                <a:cxn ang="0">
                  <a:pos x="444" y="1198"/>
                </a:cxn>
                <a:cxn ang="0">
                  <a:pos x="555" y="1332"/>
                </a:cxn>
                <a:cxn ang="0">
                  <a:pos x="597" y="1492"/>
                </a:cxn>
                <a:cxn ang="0">
                  <a:pos x="579" y="1760"/>
                </a:cxn>
                <a:cxn ang="0">
                  <a:pos x="349" y="1333"/>
                </a:cxn>
                <a:cxn ang="0">
                  <a:pos x="476" y="1138"/>
                </a:cxn>
                <a:cxn ang="0">
                  <a:pos x="626" y="1036"/>
                </a:cxn>
                <a:cxn ang="0">
                  <a:pos x="615" y="1256"/>
                </a:cxn>
                <a:cxn ang="0">
                  <a:pos x="770" y="1234"/>
                </a:cxn>
                <a:cxn ang="0">
                  <a:pos x="1050" y="1402"/>
                </a:cxn>
                <a:cxn ang="0">
                  <a:pos x="927" y="1914"/>
                </a:cxn>
                <a:cxn ang="0">
                  <a:pos x="1102" y="2181"/>
                </a:cxn>
                <a:cxn ang="0">
                  <a:pos x="1421" y="2140"/>
                </a:cxn>
                <a:cxn ang="0">
                  <a:pos x="1363" y="2117"/>
                </a:cxn>
                <a:cxn ang="0">
                  <a:pos x="1392" y="1975"/>
                </a:cxn>
                <a:cxn ang="0">
                  <a:pos x="1258" y="1938"/>
                </a:cxn>
                <a:cxn ang="0">
                  <a:pos x="1088" y="1933"/>
                </a:cxn>
                <a:cxn ang="0">
                  <a:pos x="1234" y="2098"/>
                </a:cxn>
                <a:cxn ang="0">
                  <a:pos x="978" y="1969"/>
                </a:cxn>
                <a:cxn ang="0">
                  <a:pos x="1258" y="1583"/>
                </a:cxn>
                <a:cxn ang="0">
                  <a:pos x="1518" y="2030"/>
                </a:cxn>
                <a:cxn ang="0">
                  <a:pos x="1550" y="1792"/>
                </a:cxn>
                <a:cxn ang="0">
                  <a:pos x="1531" y="1342"/>
                </a:cxn>
                <a:cxn ang="0">
                  <a:pos x="1777" y="1275"/>
                </a:cxn>
                <a:cxn ang="0">
                  <a:pos x="2021" y="1426"/>
                </a:cxn>
                <a:cxn ang="0">
                  <a:pos x="1877" y="1904"/>
                </a:cxn>
                <a:cxn ang="0">
                  <a:pos x="1892" y="1426"/>
                </a:cxn>
                <a:cxn ang="0">
                  <a:pos x="2147" y="1284"/>
                </a:cxn>
                <a:cxn ang="0">
                  <a:pos x="1971" y="1237"/>
                </a:cxn>
                <a:cxn ang="0">
                  <a:pos x="1820" y="1058"/>
                </a:cxn>
                <a:cxn ang="0">
                  <a:pos x="1910" y="1167"/>
                </a:cxn>
                <a:cxn ang="0">
                  <a:pos x="2233" y="1242"/>
                </a:cxn>
              </a:cxnLst>
              <a:rect l="0" t="0" r="r" b="b"/>
              <a:pathLst>
                <a:path w="2509" h="2655">
                  <a:moveTo>
                    <a:pt x="2131" y="2186"/>
                  </a:moveTo>
                  <a:lnTo>
                    <a:pt x="2131" y="2186"/>
                  </a:lnTo>
                  <a:lnTo>
                    <a:pt x="2123" y="2186"/>
                  </a:lnTo>
                  <a:lnTo>
                    <a:pt x="2116" y="2184"/>
                  </a:lnTo>
                  <a:lnTo>
                    <a:pt x="2111" y="2181"/>
                  </a:lnTo>
                  <a:lnTo>
                    <a:pt x="2106" y="2176"/>
                  </a:lnTo>
                  <a:lnTo>
                    <a:pt x="2104" y="2169"/>
                  </a:lnTo>
                  <a:lnTo>
                    <a:pt x="2104" y="2162"/>
                  </a:lnTo>
                  <a:lnTo>
                    <a:pt x="2104" y="2153"/>
                  </a:lnTo>
                  <a:lnTo>
                    <a:pt x="2106" y="2143"/>
                  </a:lnTo>
                  <a:lnTo>
                    <a:pt x="2114" y="2121"/>
                  </a:lnTo>
                  <a:lnTo>
                    <a:pt x="2126" y="2093"/>
                  </a:lnTo>
                  <a:lnTo>
                    <a:pt x="2143" y="2066"/>
                  </a:lnTo>
                  <a:lnTo>
                    <a:pt x="2162" y="2033"/>
                  </a:lnTo>
                  <a:lnTo>
                    <a:pt x="2186" y="2000"/>
                  </a:lnTo>
                  <a:lnTo>
                    <a:pt x="2212" y="1968"/>
                  </a:lnTo>
                  <a:lnTo>
                    <a:pt x="2238" y="1933"/>
                  </a:lnTo>
                  <a:lnTo>
                    <a:pt x="2267" y="1901"/>
                  </a:lnTo>
                  <a:lnTo>
                    <a:pt x="2296" y="1868"/>
                  </a:lnTo>
                  <a:lnTo>
                    <a:pt x="2325" y="1839"/>
                  </a:lnTo>
                  <a:lnTo>
                    <a:pt x="2355" y="1811"/>
                  </a:lnTo>
                  <a:lnTo>
                    <a:pt x="2382" y="1787"/>
                  </a:lnTo>
                  <a:lnTo>
                    <a:pt x="2382" y="1787"/>
                  </a:lnTo>
                  <a:lnTo>
                    <a:pt x="2410" y="1765"/>
                  </a:lnTo>
                  <a:lnTo>
                    <a:pt x="2422" y="1751"/>
                  </a:lnTo>
                  <a:lnTo>
                    <a:pt x="2434" y="1737"/>
                  </a:lnTo>
                  <a:lnTo>
                    <a:pt x="2446" y="1724"/>
                  </a:lnTo>
                  <a:lnTo>
                    <a:pt x="2454" y="1706"/>
                  </a:lnTo>
                  <a:lnTo>
                    <a:pt x="2461" y="1689"/>
                  </a:lnTo>
                  <a:lnTo>
                    <a:pt x="2466" y="1670"/>
                  </a:lnTo>
                  <a:lnTo>
                    <a:pt x="2466" y="1670"/>
                  </a:lnTo>
                  <a:lnTo>
                    <a:pt x="2468" y="1657"/>
                  </a:lnTo>
                  <a:lnTo>
                    <a:pt x="2466" y="1645"/>
                  </a:lnTo>
                  <a:lnTo>
                    <a:pt x="2463" y="1633"/>
                  </a:lnTo>
                  <a:lnTo>
                    <a:pt x="2456" y="1624"/>
                  </a:lnTo>
                  <a:lnTo>
                    <a:pt x="2449" y="1615"/>
                  </a:lnTo>
                  <a:lnTo>
                    <a:pt x="2439" y="1610"/>
                  </a:lnTo>
                  <a:lnTo>
                    <a:pt x="2427" y="1605"/>
                  </a:lnTo>
                  <a:lnTo>
                    <a:pt x="2413" y="1603"/>
                  </a:lnTo>
                  <a:lnTo>
                    <a:pt x="2413" y="1603"/>
                  </a:lnTo>
                  <a:lnTo>
                    <a:pt x="2401" y="1605"/>
                  </a:lnTo>
                  <a:lnTo>
                    <a:pt x="2387" y="1607"/>
                  </a:lnTo>
                  <a:lnTo>
                    <a:pt x="2356" y="1615"/>
                  </a:lnTo>
                  <a:lnTo>
                    <a:pt x="2322" y="1627"/>
                  </a:lnTo>
                  <a:lnTo>
                    <a:pt x="2288" y="1641"/>
                  </a:lnTo>
                  <a:lnTo>
                    <a:pt x="2228" y="1667"/>
                  </a:lnTo>
                  <a:lnTo>
                    <a:pt x="2209" y="1675"/>
                  </a:lnTo>
                  <a:lnTo>
                    <a:pt x="2202" y="1677"/>
                  </a:lnTo>
                  <a:lnTo>
                    <a:pt x="2202" y="1677"/>
                  </a:lnTo>
                  <a:lnTo>
                    <a:pt x="2224" y="1634"/>
                  </a:lnTo>
                  <a:lnTo>
                    <a:pt x="2243" y="1591"/>
                  </a:lnTo>
                  <a:lnTo>
                    <a:pt x="2258" y="1550"/>
                  </a:lnTo>
                  <a:lnTo>
                    <a:pt x="2272" y="1510"/>
                  </a:lnTo>
                  <a:lnTo>
                    <a:pt x="2281" y="1473"/>
                  </a:lnTo>
                  <a:lnTo>
                    <a:pt x="2288" y="1435"/>
                  </a:lnTo>
                  <a:lnTo>
                    <a:pt x="2291" y="1400"/>
                  </a:lnTo>
                  <a:lnTo>
                    <a:pt x="2293" y="1366"/>
                  </a:lnTo>
                  <a:lnTo>
                    <a:pt x="2293" y="1332"/>
                  </a:lnTo>
                  <a:lnTo>
                    <a:pt x="2291" y="1301"/>
                  </a:lnTo>
                  <a:lnTo>
                    <a:pt x="2288" y="1270"/>
                  </a:lnTo>
                  <a:lnTo>
                    <a:pt x="2283" y="1239"/>
                  </a:lnTo>
                  <a:lnTo>
                    <a:pt x="2276" y="1211"/>
                  </a:lnTo>
                  <a:lnTo>
                    <a:pt x="2269" y="1184"/>
                  </a:lnTo>
                  <a:lnTo>
                    <a:pt x="2252" y="1132"/>
                  </a:lnTo>
                  <a:lnTo>
                    <a:pt x="2234" y="1084"/>
                  </a:lnTo>
                  <a:lnTo>
                    <a:pt x="2217" y="1041"/>
                  </a:lnTo>
                  <a:lnTo>
                    <a:pt x="2202" y="1002"/>
                  </a:lnTo>
                  <a:lnTo>
                    <a:pt x="2197" y="985"/>
                  </a:lnTo>
                  <a:lnTo>
                    <a:pt x="2191" y="967"/>
                  </a:lnTo>
                  <a:lnTo>
                    <a:pt x="2188" y="952"/>
                  </a:lnTo>
                  <a:lnTo>
                    <a:pt x="2188" y="936"/>
                  </a:lnTo>
                  <a:lnTo>
                    <a:pt x="2188" y="921"/>
                  </a:lnTo>
                  <a:lnTo>
                    <a:pt x="2191" y="909"/>
                  </a:lnTo>
                  <a:lnTo>
                    <a:pt x="2197" y="895"/>
                  </a:lnTo>
                  <a:lnTo>
                    <a:pt x="2205" y="883"/>
                  </a:lnTo>
                  <a:lnTo>
                    <a:pt x="2216" y="873"/>
                  </a:lnTo>
                  <a:lnTo>
                    <a:pt x="2229" y="863"/>
                  </a:lnTo>
                  <a:lnTo>
                    <a:pt x="2229" y="863"/>
                  </a:lnTo>
                  <a:lnTo>
                    <a:pt x="2241" y="857"/>
                  </a:lnTo>
                  <a:lnTo>
                    <a:pt x="2253" y="852"/>
                  </a:lnTo>
                  <a:lnTo>
                    <a:pt x="2267" y="849"/>
                  </a:lnTo>
                  <a:lnTo>
                    <a:pt x="2283" y="847"/>
                  </a:lnTo>
                  <a:lnTo>
                    <a:pt x="2300" y="847"/>
                  </a:lnTo>
                  <a:lnTo>
                    <a:pt x="2315" y="847"/>
                  </a:lnTo>
                  <a:lnTo>
                    <a:pt x="2350" y="850"/>
                  </a:lnTo>
                  <a:lnTo>
                    <a:pt x="2386" y="856"/>
                  </a:lnTo>
                  <a:lnTo>
                    <a:pt x="2418" y="863"/>
                  </a:lnTo>
                  <a:lnTo>
                    <a:pt x="2478" y="873"/>
                  </a:lnTo>
                  <a:lnTo>
                    <a:pt x="2478" y="873"/>
                  </a:lnTo>
                  <a:lnTo>
                    <a:pt x="2422" y="840"/>
                  </a:lnTo>
                  <a:lnTo>
                    <a:pt x="2368" y="813"/>
                  </a:lnTo>
                  <a:lnTo>
                    <a:pt x="2317" y="789"/>
                  </a:lnTo>
                  <a:lnTo>
                    <a:pt x="2269" y="768"/>
                  </a:lnTo>
                  <a:lnTo>
                    <a:pt x="2222" y="751"/>
                  </a:lnTo>
                  <a:lnTo>
                    <a:pt x="2179" y="739"/>
                  </a:lnTo>
                  <a:lnTo>
                    <a:pt x="2138" y="728"/>
                  </a:lnTo>
                  <a:lnTo>
                    <a:pt x="2100" y="722"/>
                  </a:lnTo>
                  <a:lnTo>
                    <a:pt x="2064" y="716"/>
                  </a:lnTo>
                  <a:lnTo>
                    <a:pt x="2030" y="716"/>
                  </a:lnTo>
                  <a:lnTo>
                    <a:pt x="1997" y="716"/>
                  </a:lnTo>
                  <a:lnTo>
                    <a:pt x="1966" y="720"/>
                  </a:lnTo>
                  <a:lnTo>
                    <a:pt x="1937" y="727"/>
                  </a:lnTo>
                  <a:lnTo>
                    <a:pt x="1910" y="735"/>
                  </a:lnTo>
                  <a:lnTo>
                    <a:pt x="1884" y="744"/>
                  </a:lnTo>
                  <a:lnTo>
                    <a:pt x="1858" y="756"/>
                  </a:lnTo>
                  <a:lnTo>
                    <a:pt x="1836" y="770"/>
                  </a:lnTo>
                  <a:lnTo>
                    <a:pt x="1813" y="783"/>
                  </a:lnTo>
                  <a:lnTo>
                    <a:pt x="1793" y="799"/>
                  </a:lnTo>
                  <a:lnTo>
                    <a:pt x="1772" y="816"/>
                  </a:lnTo>
                  <a:lnTo>
                    <a:pt x="1753" y="835"/>
                  </a:lnTo>
                  <a:lnTo>
                    <a:pt x="1734" y="852"/>
                  </a:lnTo>
                  <a:lnTo>
                    <a:pt x="1698" y="892"/>
                  </a:lnTo>
                  <a:lnTo>
                    <a:pt x="1631" y="969"/>
                  </a:lnTo>
                  <a:lnTo>
                    <a:pt x="1599" y="1007"/>
                  </a:lnTo>
                  <a:lnTo>
                    <a:pt x="1564" y="1040"/>
                  </a:lnTo>
                  <a:lnTo>
                    <a:pt x="1564" y="1040"/>
                  </a:lnTo>
                  <a:lnTo>
                    <a:pt x="1557" y="1045"/>
                  </a:lnTo>
                  <a:lnTo>
                    <a:pt x="1549" y="1048"/>
                  </a:lnTo>
                  <a:lnTo>
                    <a:pt x="1538" y="1050"/>
                  </a:lnTo>
                  <a:lnTo>
                    <a:pt x="1526" y="1052"/>
                  </a:lnTo>
                  <a:lnTo>
                    <a:pt x="1499" y="1050"/>
                  </a:lnTo>
                  <a:lnTo>
                    <a:pt x="1470" y="1046"/>
                  </a:lnTo>
                  <a:lnTo>
                    <a:pt x="1440" y="1040"/>
                  </a:lnTo>
                  <a:lnTo>
                    <a:pt x="1413" y="1031"/>
                  </a:lnTo>
                  <a:lnTo>
                    <a:pt x="1391" y="1021"/>
                  </a:lnTo>
                  <a:lnTo>
                    <a:pt x="1384" y="1015"/>
                  </a:lnTo>
                  <a:lnTo>
                    <a:pt x="1377" y="1009"/>
                  </a:lnTo>
                  <a:lnTo>
                    <a:pt x="1377" y="1009"/>
                  </a:lnTo>
                  <a:lnTo>
                    <a:pt x="1363" y="990"/>
                  </a:lnTo>
                  <a:lnTo>
                    <a:pt x="1349" y="962"/>
                  </a:lnTo>
                  <a:lnTo>
                    <a:pt x="1336" y="928"/>
                  </a:lnTo>
                  <a:lnTo>
                    <a:pt x="1329" y="911"/>
                  </a:lnTo>
                  <a:lnTo>
                    <a:pt x="1325" y="890"/>
                  </a:lnTo>
                  <a:lnTo>
                    <a:pt x="1322" y="871"/>
                  </a:lnTo>
                  <a:lnTo>
                    <a:pt x="1318" y="850"/>
                  </a:lnTo>
                  <a:lnTo>
                    <a:pt x="1318" y="830"/>
                  </a:lnTo>
                  <a:lnTo>
                    <a:pt x="1320" y="809"/>
                  </a:lnTo>
                  <a:lnTo>
                    <a:pt x="1325" y="789"/>
                  </a:lnTo>
                  <a:lnTo>
                    <a:pt x="1330" y="770"/>
                  </a:lnTo>
                  <a:lnTo>
                    <a:pt x="1341" y="749"/>
                  </a:lnTo>
                  <a:lnTo>
                    <a:pt x="1353" y="732"/>
                  </a:lnTo>
                  <a:lnTo>
                    <a:pt x="1353" y="732"/>
                  </a:lnTo>
                  <a:lnTo>
                    <a:pt x="1377" y="703"/>
                  </a:lnTo>
                  <a:lnTo>
                    <a:pt x="1409" y="670"/>
                  </a:lnTo>
                  <a:lnTo>
                    <a:pt x="1447" y="632"/>
                  </a:lnTo>
                  <a:lnTo>
                    <a:pt x="1492" y="594"/>
                  </a:lnTo>
                  <a:lnTo>
                    <a:pt x="1544" y="557"/>
                  </a:lnTo>
                  <a:lnTo>
                    <a:pt x="1571" y="538"/>
                  </a:lnTo>
                  <a:lnTo>
                    <a:pt x="1599" y="519"/>
                  </a:lnTo>
                  <a:lnTo>
                    <a:pt x="1629" y="502"/>
                  </a:lnTo>
                  <a:lnTo>
                    <a:pt x="1660" y="484"/>
                  </a:lnTo>
                  <a:lnTo>
                    <a:pt x="1691" y="469"/>
                  </a:lnTo>
                  <a:lnTo>
                    <a:pt x="1724" y="453"/>
                  </a:lnTo>
                  <a:lnTo>
                    <a:pt x="1758" y="441"/>
                  </a:lnTo>
                  <a:lnTo>
                    <a:pt x="1793" y="429"/>
                  </a:lnTo>
                  <a:lnTo>
                    <a:pt x="1827" y="421"/>
                  </a:lnTo>
                  <a:lnTo>
                    <a:pt x="1863" y="412"/>
                  </a:lnTo>
                  <a:lnTo>
                    <a:pt x="1899" y="407"/>
                  </a:lnTo>
                  <a:lnTo>
                    <a:pt x="1937" y="404"/>
                  </a:lnTo>
                  <a:lnTo>
                    <a:pt x="1975" y="404"/>
                  </a:lnTo>
                  <a:lnTo>
                    <a:pt x="2013" y="405"/>
                  </a:lnTo>
                  <a:lnTo>
                    <a:pt x="2051" y="412"/>
                  </a:lnTo>
                  <a:lnTo>
                    <a:pt x="2088" y="421"/>
                  </a:lnTo>
                  <a:lnTo>
                    <a:pt x="2128" y="431"/>
                  </a:lnTo>
                  <a:lnTo>
                    <a:pt x="2167" y="447"/>
                  </a:lnTo>
                  <a:lnTo>
                    <a:pt x="2205" y="465"/>
                  </a:lnTo>
                  <a:lnTo>
                    <a:pt x="2245" y="490"/>
                  </a:lnTo>
                  <a:lnTo>
                    <a:pt x="2283" y="517"/>
                  </a:lnTo>
                  <a:lnTo>
                    <a:pt x="2322" y="548"/>
                  </a:lnTo>
                  <a:lnTo>
                    <a:pt x="2322" y="548"/>
                  </a:lnTo>
                  <a:lnTo>
                    <a:pt x="2301" y="517"/>
                  </a:lnTo>
                  <a:lnTo>
                    <a:pt x="2281" y="488"/>
                  </a:lnTo>
                  <a:lnTo>
                    <a:pt x="2258" y="460"/>
                  </a:lnTo>
                  <a:lnTo>
                    <a:pt x="2234" y="431"/>
                  </a:lnTo>
                  <a:lnTo>
                    <a:pt x="2210" y="404"/>
                  </a:lnTo>
                  <a:lnTo>
                    <a:pt x="2185" y="376"/>
                  </a:lnTo>
                  <a:lnTo>
                    <a:pt x="2157" y="350"/>
                  </a:lnTo>
                  <a:lnTo>
                    <a:pt x="2128" y="325"/>
                  </a:lnTo>
                  <a:lnTo>
                    <a:pt x="2099" y="300"/>
                  </a:lnTo>
                  <a:lnTo>
                    <a:pt x="2068" y="276"/>
                  </a:lnTo>
                  <a:lnTo>
                    <a:pt x="2037" y="252"/>
                  </a:lnTo>
                  <a:lnTo>
                    <a:pt x="2004" y="230"/>
                  </a:lnTo>
                  <a:lnTo>
                    <a:pt x="1970" y="208"/>
                  </a:lnTo>
                  <a:lnTo>
                    <a:pt x="1935" y="187"/>
                  </a:lnTo>
                  <a:lnTo>
                    <a:pt x="1901" y="168"/>
                  </a:lnTo>
                  <a:lnTo>
                    <a:pt x="1867" y="149"/>
                  </a:lnTo>
                  <a:lnTo>
                    <a:pt x="1831" y="130"/>
                  </a:lnTo>
                  <a:lnTo>
                    <a:pt x="1793" y="113"/>
                  </a:lnTo>
                  <a:lnTo>
                    <a:pt x="1757" y="98"/>
                  </a:lnTo>
                  <a:lnTo>
                    <a:pt x="1719" y="84"/>
                  </a:lnTo>
                  <a:lnTo>
                    <a:pt x="1681" y="70"/>
                  </a:lnTo>
                  <a:lnTo>
                    <a:pt x="1641" y="56"/>
                  </a:lnTo>
                  <a:lnTo>
                    <a:pt x="1604" y="46"/>
                  </a:lnTo>
                  <a:lnTo>
                    <a:pt x="1566" y="36"/>
                  </a:lnTo>
                  <a:lnTo>
                    <a:pt x="1526" y="27"/>
                  </a:lnTo>
                  <a:lnTo>
                    <a:pt x="1487" y="19"/>
                  </a:lnTo>
                  <a:lnTo>
                    <a:pt x="1449" y="12"/>
                  </a:lnTo>
                  <a:lnTo>
                    <a:pt x="1409" y="7"/>
                  </a:lnTo>
                  <a:lnTo>
                    <a:pt x="1370" y="3"/>
                  </a:lnTo>
                  <a:lnTo>
                    <a:pt x="1332" y="1"/>
                  </a:lnTo>
                  <a:lnTo>
                    <a:pt x="1294" y="0"/>
                  </a:lnTo>
                  <a:lnTo>
                    <a:pt x="1255" y="0"/>
                  </a:lnTo>
                  <a:lnTo>
                    <a:pt x="1255" y="0"/>
                  </a:lnTo>
                  <a:lnTo>
                    <a:pt x="1217" y="0"/>
                  </a:lnTo>
                  <a:lnTo>
                    <a:pt x="1179" y="1"/>
                  </a:lnTo>
                  <a:lnTo>
                    <a:pt x="1140" y="3"/>
                  </a:lnTo>
                  <a:lnTo>
                    <a:pt x="1102" y="7"/>
                  </a:lnTo>
                  <a:lnTo>
                    <a:pt x="1062" y="12"/>
                  </a:lnTo>
                  <a:lnTo>
                    <a:pt x="1023" y="19"/>
                  </a:lnTo>
                  <a:lnTo>
                    <a:pt x="985" y="27"/>
                  </a:lnTo>
                  <a:lnTo>
                    <a:pt x="945" y="36"/>
                  </a:lnTo>
                  <a:lnTo>
                    <a:pt x="906" y="46"/>
                  </a:lnTo>
                  <a:lnTo>
                    <a:pt x="868" y="56"/>
                  </a:lnTo>
                  <a:lnTo>
                    <a:pt x="830" y="70"/>
                  </a:lnTo>
                  <a:lnTo>
                    <a:pt x="791" y="84"/>
                  </a:lnTo>
                  <a:lnTo>
                    <a:pt x="755" y="98"/>
                  </a:lnTo>
                  <a:lnTo>
                    <a:pt x="717" y="113"/>
                  </a:lnTo>
                  <a:lnTo>
                    <a:pt x="679" y="130"/>
                  </a:lnTo>
                  <a:lnTo>
                    <a:pt x="643" y="149"/>
                  </a:lnTo>
                  <a:lnTo>
                    <a:pt x="609" y="168"/>
                  </a:lnTo>
                  <a:lnTo>
                    <a:pt x="572" y="187"/>
                  </a:lnTo>
                  <a:lnTo>
                    <a:pt x="538" y="208"/>
                  </a:lnTo>
                  <a:lnTo>
                    <a:pt x="505" y="230"/>
                  </a:lnTo>
                  <a:lnTo>
                    <a:pt x="473" y="252"/>
                  </a:lnTo>
                  <a:lnTo>
                    <a:pt x="442" y="276"/>
                  </a:lnTo>
                  <a:lnTo>
                    <a:pt x="411" y="300"/>
                  </a:lnTo>
                  <a:lnTo>
                    <a:pt x="380" y="325"/>
                  </a:lnTo>
                  <a:lnTo>
                    <a:pt x="353" y="350"/>
                  </a:lnTo>
                  <a:lnTo>
                    <a:pt x="325" y="376"/>
                  </a:lnTo>
                  <a:lnTo>
                    <a:pt x="299" y="404"/>
                  </a:lnTo>
                  <a:lnTo>
                    <a:pt x="273" y="431"/>
                  </a:lnTo>
                  <a:lnTo>
                    <a:pt x="249" y="460"/>
                  </a:lnTo>
                  <a:lnTo>
                    <a:pt x="227" y="488"/>
                  </a:lnTo>
                  <a:lnTo>
                    <a:pt x="206" y="517"/>
                  </a:lnTo>
                  <a:lnTo>
                    <a:pt x="188" y="548"/>
                  </a:lnTo>
                  <a:lnTo>
                    <a:pt x="188" y="548"/>
                  </a:lnTo>
                  <a:lnTo>
                    <a:pt x="225" y="517"/>
                  </a:lnTo>
                  <a:lnTo>
                    <a:pt x="265" y="490"/>
                  </a:lnTo>
                  <a:lnTo>
                    <a:pt x="303" y="465"/>
                  </a:lnTo>
                  <a:lnTo>
                    <a:pt x="342" y="447"/>
                  </a:lnTo>
                  <a:lnTo>
                    <a:pt x="380" y="431"/>
                  </a:lnTo>
                  <a:lnTo>
                    <a:pt x="420" y="421"/>
                  </a:lnTo>
                  <a:lnTo>
                    <a:pt x="457" y="412"/>
                  </a:lnTo>
                  <a:lnTo>
                    <a:pt x="495" y="405"/>
                  </a:lnTo>
                  <a:lnTo>
                    <a:pt x="535" y="404"/>
                  </a:lnTo>
                  <a:lnTo>
                    <a:pt x="571" y="404"/>
                  </a:lnTo>
                  <a:lnTo>
                    <a:pt x="609" y="407"/>
                  </a:lnTo>
                  <a:lnTo>
                    <a:pt x="645" y="412"/>
                  </a:lnTo>
                  <a:lnTo>
                    <a:pt x="681" y="421"/>
                  </a:lnTo>
                  <a:lnTo>
                    <a:pt x="715" y="429"/>
                  </a:lnTo>
                  <a:lnTo>
                    <a:pt x="750" y="441"/>
                  </a:lnTo>
                  <a:lnTo>
                    <a:pt x="784" y="453"/>
                  </a:lnTo>
                  <a:lnTo>
                    <a:pt x="817" y="469"/>
                  </a:lnTo>
                  <a:lnTo>
                    <a:pt x="849" y="484"/>
                  </a:lnTo>
                  <a:lnTo>
                    <a:pt x="880" y="502"/>
                  </a:lnTo>
                  <a:lnTo>
                    <a:pt x="909" y="519"/>
                  </a:lnTo>
                  <a:lnTo>
                    <a:pt x="937" y="538"/>
                  </a:lnTo>
                  <a:lnTo>
                    <a:pt x="964" y="557"/>
                  </a:lnTo>
                  <a:lnTo>
                    <a:pt x="1016" y="594"/>
                  </a:lnTo>
                  <a:lnTo>
                    <a:pt x="1061" y="632"/>
                  </a:lnTo>
                  <a:lnTo>
                    <a:pt x="1098" y="670"/>
                  </a:lnTo>
                  <a:lnTo>
                    <a:pt x="1131" y="703"/>
                  </a:lnTo>
                  <a:lnTo>
                    <a:pt x="1155" y="732"/>
                  </a:lnTo>
                  <a:lnTo>
                    <a:pt x="1155" y="732"/>
                  </a:lnTo>
                  <a:lnTo>
                    <a:pt x="1167" y="749"/>
                  </a:lnTo>
                  <a:lnTo>
                    <a:pt x="1177" y="770"/>
                  </a:lnTo>
                  <a:lnTo>
                    <a:pt x="1184" y="789"/>
                  </a:lnTo>
                  <a:lnTo>
                    <a:pt x="1188" y="809"/>
                  </a:lnTo>
                  <a:lnTo>
                    <a:pt x="1189" y="830"/>
                  </a:lnTo>
                  <a:lnTo>
                    <a:pt x="1189" y="850"/>
                  </a:lnTo>
                  <a:lnTo>
                    <a:pt x="1188" y="871"/>
                  </a:lnTo>
                  <a:lnTo>
                    <a:pt x="1184" y="890"/>
                  </a:lnTo>
                  <a:lnTo>
                    <a:pt x="1179" y="911"/>
                  </a:lnTo>
                  <a:lnTo>
                    <a:pt x="1172" y="928"/>
                  </a:lnTo>
                  <a:lnTo>
                    <a:pt x="1159" y="962"/>
                  </a:lnTo>
                  <a:lnTo>
                    <a:pt x="1145" y="990"/>
                  </a:lnTo>
                  <a:lnTo>
                    <a:pt x="1131" y="1009"/>
                  </a:lnTo>
                  <a:lnTo>
                    <a:pt x="1131" y="1009"/>
                  </a:lnTo>
                  <a:lnTo>
                    <a:pt x="1124" y="1015"/>
                  </a:lnTo>
                  <a:lnTo>
                    <a:pt x="1117" y="1021"/>
                  </a:lnTo>
                  <a:lnTo>
                    <a:pt x="1095" y="1031"/>
                  </a:lnTo>
                  <a:lnTo>
                    <a:pt x="1069" y="1040"/>
                  </a:lnTo>
                  <a:lnTo>
                    <a:pt x="1040" y="1046"/>
                  </a:lnTo>
                  <a:lnTo>
                    <a:pt x="1011" y="1050"/>
                  </a:lnTo>
                  <a:lnTo>
                    <a:pt x="983" y="1052"/>
                  </a:lnTo>
                  <a:lnTo>
                    <a:pt x="971" y="1050"/>
                  </a:lnTo>
                  <a:lnTo>
                    <a:pt x="961" y="1048"/>
                  </a:lnTo>
                  <a:lnTo>
                    <a:pt x="952" y="1045"/>
                  </a:lnTo>
                  <a:lnTo>
                    <a:pt x="945" y="1040"/>
                  </a:lnTo>
                  <a:lnTo>
                    <a:pt x="945" y="1040"/>
                  </a:lnTo>
                  <a:lnTo>
                    <a:pt x="911" y="1007"/>
                  </a:lnTo>
                  <a:lnTo>
                    <a:pt x="878" y="969"/>
                  </a:lnTo>
                  <a:lnTo>
                    <a:pt x="811" y="892"/>
                  </a:lnTo>
                  <a:lnTo>
                    <a:pt x="775" y="852"/>
                  </a:lnTo>
                  <a:lnTo>
                    <a:pt x="756" y="835"/>
                  </a:lnTo>
                  <a:lnTo>
                    <a:pt x="737" y="816"/>
                  </a:lnTo>
                  <a:lnTo>
                    <a:pt x="717" y="799"/>
                  </a:lnTo>
                  <a:lnTo>
                    <a:pt x="696" y="783"/>
                  </a:lnTo>
                  <a:lnTo>
                    <a:pt x="674" y="770"/>
                  </a:lnTo>
                  <a:lnTo>
                    <a:pt x="650" y="756"/>
                  </a:lnTo>
                  <a:lnTo>
                    <a:pt x="626" y="744"/>
                  </a:lnTo>
                  <a:lnTo>
                    <a:pt x="600" y="735"/>
                  </a:lnTo>
                  <a:lnTo>
                    <a:pt x="572" y="727"/>
                  </a:lnTo>
                  <a:lnTo>
                    <a:pt x="543" y="720"/>
                  </a:lnTo>
                  <a:lnTo>
                    <a:pt x="512" y="716"/>
                  </a:lnTo>
                  <a:lnTo>
                    <a:pt x="480" y="716"/>
                  </a:lnTo>
                  <a:lnTo>
                    <a:pt x="445" y="716"/>
                  </a:lnTo>
                  <a:lnTo>
                    <a:pt x="409" y="722"/>
                  </a:lnTo>
                  <a:lnTo>
                    <a:pt x="370" y="728"/>
                  </a:lnTo>
                  <a:lnTo>
                    <a:pt x="328" y="739"/>
                  </a:lnTo>
                  <a:lnTo>
                    <a:pt x="285" y="751"/>
                  </a:lnTo>
                  <a:lnTo>
                    <a:pt x="241" y="768"/>
                  </a:lnTo>
                  <a:lnTo>
                    <a:pt x="191" y="789"/>
                  </a:lnTo>
                  <a:lnTo>
                    <a:pt x="141" y="813"/>
                  </a:lnTo>
                  <a:lnTo>
                    <a:pt x="88" y="840"/>
                  </a:lnTo>
                  <a:lnTo>
                    <a:pt x="31" y="873"/>
                  </a:lnTo>
                  <a:lnTo>
                    <a:pt x="31" y="873"/>
                  </a:lnTo>
                  <a:lnTo>
                    <a:pt x="90" y="863"/>
                  </a:lnTo>
                  <a:lnTo>
                    <a:pt x="124" y="856"/>
                  </a:lnTo>
                  <a:lnTo>
                    <a:pt x="158" y="850"/>
                  </a:lnTo>
                  <a:lnTo>
                    <a:pt x="193" y="847"/>
                  </a:lnTo>
                  <a:lnTo>
                    <a:pt x="210" y="847"/>
                  </a:lnTo>
                  <a:lnTo>
                    <a:pt x="225" y="847"/>
                  </a:lnTo>
                  <a:lnTo>
                    <a:pt x="241" y="849"/>
                  </a:lnTo>
                  <a:lnTo>
                    <a:pt x="255" y="852"/>
                  </a:lnTo>
                  <a:lnTo>
                    <a:pt x="268" y="857"/>
                  </a:lnTo>
                  <a:lnTo>
                    <a:pt x="280" y="863"/>
                  </a:lnTo>
                  <a:lnTo>
                    <a:pt x="280" y="863"/>
                  </a:lnTo>
                  <a:lnTo>
                    <a:pt x="294" y="873"/>
                  </a:lnTo>
                  <a:lnTo>
                    <a:pt x="304" y="883"/>
                  </a:lnTo>
                  <a:lnTo>
                    <a:pt x="313" y="895"/>
                  </a:lnTo>
                  <a:lnTo>
                    <a:pt x="318" y="909"/>
                  </a:lnTo>
                  <a:lnTo>
                    <a:pt x="320" y="921"/>
                  </a:lnTo>
                  <a:lnTo>
                    <a:pt x="322" y="936"/>
                  </a:lnTo>
                  <a:lnTo>
                    <a:pt x="320" y="952"/>
                  </a:lnTo>
                  <a:lnTo>
                    <a:pt x="316" y="967"/>
                  </a:lnTo>
                  <a:lnTo>
                    <a:pt x="313" y="985"/>
                  </a:lnTo>
                  <a:lnTo>
                    <a:pt x="306" y="1002"/>
                  </a:lnTo>
                  <a:lnTo>
                    <a:pt x="292" y="1041"/>
                  </a:lnTo>
                  <a:lnTo>
                    <a:pt x="275" y="1084"/>
                  </a:lnTo>
                  <a:lnTo>
                    <a:pt x="256" y="1132"/>
                  </a:lnTo>
                  <a:lnTo>
                    <a:pt x="241" y="1184"/>
                  </a:lnTo>
                  <a:lnTo>
                    <a:pt x="232" y="1211"/>
                  </a:lnTo>
                  <a:lnTo>
                    <a:pt x="227" y="1239"/>
                  </a:lnTo>
                  <a:lnTo>
                    <a:pt x="222" y="1270"/>
                  </a:lnTo>
                  <a:lnTo>
                    <a:pt x="217" y="1301"/>
                  </a:lnTo>
                  <a:lnTo>
                    <a:pt x="215" y="1332"/>
                  </a:lnTo>
                  <a:lnTo>
                    <a:pt x="215" y="1366"/>
                  </a:lnTo>
                  <a:lnTo>
                    <a:pt x="217" y="1400"/>
                  </a:lnTo>
                  <a:lnTo>
                    <a:pt x="220" y="1435"/>
                  </a:lnTo>
                  <a:lnTo>
                    <a:pt x="227" y="1473"/>
                  </a:lnTo>
                  <a:lnTo>
                    <a:pt x="237" y="1510"/>
                  </a:lnTo>
                  <a:lnTo>
                    <a:pt x="249" y="1550"/>
                  </a:lnTo>
                  <a:lnTo>
                    <a:pt x="265" y="1591"/>
                  </a:lnTo>
                  <a:lnTo>
                    <a:pt x="284" y="1634"/>
                  </a:lnTo>
                  <a:lnTo>
                    <a:pt x="306" y="1677"/>
                  </a:lnTo>
                  <a:lnTo>
                    <a:pt x="306" y="1677"/>
                  </a:lnTo>
                  <a:lnTo>
                    <a:pt x="299" y="1675"/>
                  </a:lnTo>
                  <a:lnTo>
                    <a:pt x="280" y="1667"/>
                  </a:lnTo>
                  <a:lnTo>
                    <a:pt x="222" y="1641"/>
                  </a:lnTo>
                  <a:lnTo>
                    <a:pt x="188" y="1627"/>
                  </a:lnTo>
                  <a:lnTo>
                    <a:pt x="151" y="1615"/>
                  </a:lnTo>
                  <a:lnTo>
                    <a:pt x="120" y="1607"/>
                  </a:lnTo>
                  <a:lnTo>
                    <a:pt x="107" y="1605"/>
                  </a:lnTo>
                  <a:lnTo>
                    <a:pt x="95" y="1603"/>
                  </a:lnTo>
                  <a:lnTo>
                    <a:pt x="95" y="1603"/>
                  </a:lnTo>
                  <a:lnTo>
                    <a:pt x="81" y="1605"/>
                  </a:lnTo>
                  <a:lnTo>
                    <a:pt x="69" y="1610"/>
                  </a:lnTo>
                  <a:lnTo>
                    <a:pt x="60" y="1615"/>
                  </a:lnTo>
                  <a:lnTo>
                    <a:pt x="52" y="1624"/>
                  </a:lnTo>
                  <a:lnTo>
                    <a:pt x="47" y="1633"/>
                  </a:lnTo>
                  <a:lnTo>
                    <a:pt x="43" y="1645"/>
                  </a:lnTo>
                  <a:lnTo>
                    <a:pt x="41" y="1657"/>
                  </a:lnTo>
                  <a:lnTo>
                    <a:pt x="43" y="1670"/>
                  </a:lnTo>
                  <a:lnTo>
                    <a:pt x="43" y="1670"/>
                  </a:lnTo>
                  <a:lnTo>
                    <a:pt x="47" y="1689"/>
                  </a:lnTo>
                  <a:lnTo>
                    <a:pt x="53" y="1706"/>
                  </a:lnTo>
                  <a:lnTo>
                    <a:pt x="64" y="1724"/>
                  </a:lnTo>
                  <a:lnTo>
                    <a:pt x="74" y="1737"/>
                  </a:lnTo>
                  <a:lnTo>
                    <a:pt x="86" y="1751"/>
                  </a:lnTo>
                  <a:lnTo>
                    <a:pt x="100" y="1765"/>
                  </a:lnTo>
                  <a:lnTo>
                    <a:pt x="126" y="1787"/>
                  </a:lnTo>
                  <a:lnTo>
                    <a:pt x="126" y="1787"/>
                  </a:lnTo>
                  <a:lnTo>
                    <a:pt x="153" y="1811"/>
                  </a:lnTo>
                  <a:lnTo>
                    <a:pt x="182" y="1839"/>
                  </a:lnTo>
                  <a:lnTo>
                    <a:pt x="212" y="1868"/>
                  </a:lnTo>
                  <a:lnTo>
                    <a:pt x="241" y="1901"/>
                  </a:lnTo>
                  <a:lnTo>
                    <a:pt x="270" y="1933"/>
                  </a:lnTo>
                  <a:lnTo>
                    <a:pt x="298" y="1968"/>
                  </a:lnTo>
                  <a:lnTo>
                    <a:pt x="323" y="2000"/>
                  </a:lnTo>
                  <a:lnTo>
                    <a:pt x="346" y="2033"/>
                  </a:lnTo>
                  <a:lnTo>
                    <a:pt x="366" y="2066"/>
                  </a:lnTo>
                  <a:lnTo>
                    <a:pt x="382" y="2093"/>
                  </a:lnTo>
                  <a:lnTo>
                    <a:pt x="395" y="2121"/>
                  </a:lnTo>
                  <a:lnTo>
                    <a:pt x="402" y="2143"/>
                  </a:lnTo>
                  <a:lnTo>
                    <a:pt x="404" y="2153"/>
                  </a:lnTo>
                  <a:lnTo>
                    <a:pt x="406" y="2162"/>
                  </a:lnTo>
                  <a:lnTo>
                    <a:pt x="404" y="2169"/>
                  </a:lnTo>
                  <a:lnTo>
                    <a:pt x="402" y="2176"/>
                  </a:lnTo>
                  <a:lnTo>
                    <a:pt x="397" y="2181"/>
                  </a:lnTo>
                  <a:lnTo>
                    <a:pt x="392" y="2184"/>
                  </a:lnTo>
                  <a:lnTo>
                    <a:pt x="385" y="2186"/>
                  </a:lnTo>
                  <a:lnTo>
                    <a:pt x="377" y="2186"/>
                  </a:lnTo>
                  <a:lnTo>
                    <a:pt x="377" y="2186"/>
                  </a:lnTo>
                  <a:lnTo>
                    <a:pt x="366" y="2184"/>
                  </a:lnTo>
                  <a:lnTo>
                    <a:pt x="354" y="2181"/>
                  </a:lnTo>
                  <a:lnTo>
                    <a:pt x="344" y="2176"/>
                  </a:lnTo>
                  <a:lnTo>
                    <a:pt x="332" y="2171"/>
                  </a:lnTo>
                  <a:lnTo>
                    <a:pt x="306" y="2152"/>
                  </a:lnTo>
                  <a:lnTo>
                    <a:pt x="279" y="2128"/>
                  </a:lnTo>
                  <a:lnTo>
                    <a:pt x="249" y="2100"/>
                  </a:lnTo>
                  <a:lnTo>
                    <a:pt x="220" y="2069"/>
                  </a:lnTo>
                  <a:lnTo>
                    <a:pt x="191" y="2035"/>
                  </a:lnTo>
                  <a:lnTo>
                    <a:pt x="162" y="1999"/>
                  </a:lnTo>
                  <a:lnTo>
                    <a:pt x="134" y="1963"/>
                  </a:lnTo>
                  <a:lnTo>
                    <a:pt x="107" y="1926"/>
                  </a:lnTo>
                  <a:lnTo>
                    <a:pt x="59" y="1856"/>
                  </a:lnTo>
                  <a:lnTo>
                    <a:pt x="23" y="1796"/>
                  </a:lnTo>
                  <a:lnTo>
                    <a:pt x="9" y="1772"/>
                  </a:lnTo>
                  <a:lnTo>
                    <a:pt x="0" y="1755"/>
                  </a:lnTo>
                  <a:lnTo>
                    <a:pt x="0" y="1755"/>
                  </a:lnTo>
                  <a:lnTo>
                    <a:pt x="17" y="1808"/>
                  </a:lnTo>
                  <a:lnTo>
                    <a:pt x="40" y="1861"/>
                  </a:lnTo>
                  <a:lnTo>
                    <a:pt x="64" y="1913"/>
                  </a:lnTo>
                  <a:lnTo>
                    <a:pt x="91" y="1963"/>
                  </a:lnTo>
                  <a:lnTo>
                    <a:pt x="120" y="2012"/>
                  </a:lnTo>
                  <a:lnTo>
                    <a:pt x="151" y="2060"/>
                  </a:lnTo>
                  <a:lnTo>
                    <a:pt x="182" y="2107"/>
                  </a:lnTo>
                  <a:lnTo>
                    <a:pt x="215" y="2152"/>
                  </a:lnTo>
                  <a:lnTo>
                    <a:pt x="215" y="2152"/>
                  </a:lnTo>
                  <a:lnTo>
                    <a:pt x="232" y="2176"/>
                  </a:lnTo>
                  <a:lnTo>
                    <a:pt x="251" y="2198"/>
                  </a:lnTo>
                  <a:lnTo>
                    <a:pt x="270" y="2217"/>
                  </a:lnTo>
                  <a:lnTo>
                    <a:pt x="291" y="2236"/>
                  </a:lnTo>
                  <a:lnTo>
                    <a:pt x="311" y="2253"/>
                  </a:lnTo>
                  <a:lnTo>
                    <a:pt x="334" y="2268"/>
                  </a:lnTo>
                  <a:lnTo>
                    <a:pt x="356" y="2281"/>
                  </a:lnTo>
                  <a:lnTo>
                    <a:pt x="382" y="2291"/>
                  </a:lnTo>
                  <a:lnTo>
                    <a:pt x="382" y="2291"/>
                  </a:lnTo>
                  <a:lnTo>
                    <a:pt x="397" y="2296"/>
                  </a:lnTo>
                  <a:lnTo>
                    <a:pt x="413" y="2301"/>
                  </a:lnTo>
                  <a:lnTo>
                    <a:pt x="430" y="2305"/>
                  </a:lnTo>
                  <a:lnTo>
                    <a:pt x="445" y="2306"/>
                  </a:lnTo>
                  <a:lnTo>
                    <a:pt x="462" y="2306"/>
                  </a:lnTo>
                  <a:lnTo>
                    <a:pt x="478" y="2305"/>
                  </a:lnTo>
                  <a:lnTo>
                    <a:pt x="495" y="2301"/>
                  </a:lnTo>
                  <a:lnTo>
                    <a:pt x="511" y="2294"/>
                  </a:lnTo>
                  <a:lnTo>
                    <a:pt x="511" y="2294"/>
                  </a:lnTo>
                  <a:lnTo>
                    <a:pt x="523" y="2287"/>
                  </a:lnTo>
                  <a:lnTo>
                    <a:pt x="535" y="2281"/>
                  </a:lnTo>
                  <a:lnTo>
                    <a:pt x="543" y="2270"/>
                  </a:lnTo>
                  <a:lnTo>
                    <a:pt x="552" y="2260"/>
                  </a:lnTo>
                  <a:lnTo>
                    <a:pt x="559" y="2248"/>
                  </a:lnTo>
                  <a:lnTo>
                    <a:pt x="566" y="2236"/>
                  </a:lnTo>
                  <a:lnTo>
                    <a:pt x="569" y="2222"/>
                  </a:lnTo>
                  <a:lnTo>
                    <a:pt x="572" y="2208"/>
                  </a:lnTo>
                  <a:lnTo>
                    <a:pt x="572" y="2208"/>
                  </a:lnTo>
                  <a:lnTo>
                    <a:pt x="574" y="2188"/>
                  </a:lnTo>
                  <a:lnTo>
                    <a:pt x="572" y="2165"/>
                  </a:lnTo>
                  <a:lnTo>
                    <a:pt x="567" y="2143"/>
                  </a:lnTo>
                  <a:lnTo>
                    <a:pt x="560" y="2121"/>
                  </a:lnTo>
                  <a:lnTo>
                    <a:pt x="552" y="2100"/>
                  </a:lnTo>
                  <a:lnTo>
                    <a:pt x="543" y="2079"/>
                  </a:lnTo>
                  <a:lnTo>
                    <a:pt x="531" y="2060"/>
                  </a:lnTo>
                  <a:lnTo>
                    <a:pt x="521" y="2043"/>
                  </a:lnTo>
                  <a:lnTo>
                    <a:pt x="521" y="2043"/>
                  </a:lnTo>
                  <a:lnTo>
                    <a:pt x="505" y="2018"/>
                  </a:lnTo>
                  <a:lnTo>
                    <a:pt x="485" y="1988"/>
                  </a:lnTo>
                  <a:lnTo>
                    <a:pt x="461" y="1957"/>
                  </a:lnTo>
                  <a:lnTo>
                    <a:pt x="435" y="1925"/>
                  </a:lnTo>
                  <a:lnTo>
                    <a:pt x="404" y="1892"/>
                  </a:lnTo>
                  <a:lnTo>
                    <a:pt x="373" y="1859"/>
                  </a:lnTo>
                  <a:lnTo>
                    <a:pt x="337" y="1827"/>
                  </a:lnTo>
                  <a:lnTo>
                    <a:pt x="301" y="1799"/>
                  </a:lnTo>
                  <a:lnTo>
                    <a:pt x="301" y="1799"/>
                  </a:lnTo>
                  <a:lnTo>
                    <a:pt x="251" y="1763"/>
                  </a:lnTo>
                  <a:lnTo>
                    <a:pt x="206" y="1734"/>
                  </a:lnTo>
                  <a:lnTo>
                    <a:pt x="136" y="1691"/>
                  </a:lnTo>
                  <a:lnTo>
                    <a:pt x="112" y="1675"/>
                  </a:lnTo>
                  <a:lnTo>
                    <a:pt x="103" y="1669"/>
                  </a:lnTo>
                  <a:lnTo>
                    <a:pt x="98" y="1662"/>
                  </a:lnTo>
                  <a:lnTo>
                    <a:pt x="95" y="1657"/>
                  </a:lnTo>
                  <a:lnTo>
                    <a:pt x="93" y="1651"/>
                  </a:lnTo>
                  <a:lnTo>
                    <a:pt x="96" y="1646"/>
                  </a:lnTo>
                  <a:lnTo>
                    <a:pt x="102" y="1643"/>
                  </a:lnTo>
                  <a:lnTo>
                    <a:pt x="102" y="1643"/>
                  </a:lnTo>
                  <a:lnTo>
                    <a:pt x="107" y="1641"/>
                  </a:lnTo>
                  <a:lnTo>
                    <a:pt x="115" y="1639"/>
                  </a:lnTo>
                  <a:lnTo>
                    <a:pt x="126" y="1641"/>
                  </a:lnTo>
                  <a:lnTo>
                    <a:pt x="136" y="1645"/>
                  </a:lnTo>
                  <a:lnTo>
                    <a:pt x="163" y="1653"/>
                  </a:lnTo>
                  <a:lnTo>
                    <a:pt x="193" y="1665"/>
                  </a:lnTo>
                  <a:lnTo>
                    <a:pt x="248" y="1693"/>
                  </a:lnTo>
                  <a:lnTo>
                    <a:pt x="284" y="1712"/>
                  </a:lnTo>
                  <a:lnTo>
                    <a:pt x="284" y="1712"/>
                  </a:lnTo>
                  <a:lnTo>
                    <a:pt x="313" y="1729"/>
                  </a:lnTo>
                  <a:lnTo>
                    <a:pt x="342" y="1748"/>
                  </a:lnTo>
                  <a:lnTo>
                    <a:pt x="371" y="1770"/>
                  </a:lnTo>
                  <a:lnTo>
                    <a:pt x="402" y="1794"/>
                  </a:lnTo>
                  <a:lnTo>
                    <a:pt x="433" y="1820"/>
                  </a:lnTo>
                  <a:lnTo>
                    <a:pt x="462" y="1849"/>
                  </a:lnTo>
                  <a:lnTo>
                    <a:pt x="492" y="1878"/>
                  </a:lnTo>
                  <a:lnTo>
                    <a:pt x="519" y="1911"/>
                  </a:lnTo>
                  <a:lnTo>
                    <a:pt x="547" y="1944"/>
                  </a:lnTo>
                  <a:lnTo>
                    <a:pt x="571" y="1976"/>
                  </a:lnTo>
                  <a:lnTo>
                    <a:pt x="593" y="2011"/>
                  </a:lnTo>
                  <a:lnTo>
                    <a:pt x="614" y="2043"/>
                  </a:lnTo>
                  <a:lnTo>
                    <a:pt x="631" y="2078"/>
                  </a:lnTo>
                  <a:lnTo>
                    <a:pt x="645" y="2110"/>
                  </a:lnTo>
                  <a:lnTo>
                    <a:pt x="655" y="2143"/>
                  </a:lnTo>
                  <a:lnTo>
                    <a:pt x="662" y="2174"/>
                  </a:lnTo>
                  <a:lnTo>
                    <a:pt x="662" y="2174"/>
                  </a:lnTo>
                  <a:lnTo>
                    <a:pt x="664" y="2198"/>
                  </a:lnTo>
                  <a:lnTo>
                    <a:pt x="662" y="2220"/>
                  </a:lnTo>
                  <a:lnTo>
                    <a:pt x="657" y="2243"/>
                  </a:lnTo>
                  <a:lnTo>
                    <a:pt x="648" y="2263"/>
                  </a:lnTo>
                  <a:lnTo>
                    <a:pt x="638" y="2282"/>
                  </a:lnTo>
                  <a:lnTo>
                    <a:pt x="624" y="2299"/>
                  </a:lnTo>
                  <a:lnTo>
                    <a:pt x="609" y="2315"/>
                  </a:lnTo>
                  <a:lnTo>
                    <a:pt x="591" y="2329"/>
                  </a:lnTo>
                  <a:lnTo>
                    <a:pt x="572" y="2341"/>
                  </a:lnTo>
                  <a:lnTo>
                    <a:pt x="554" y="2351"/>
                  </a:lnTo>
                  <a:lnTo>
                    <a:pt x="533" y="2360"/>
                  </a:lnTo>
                  <a:lnTo>
                    <a:pt x="512" y="2365"/>
                  </a:lnTo>
                  <a:lnTo>
                    <a:pt x="492" y="2368"/>
                  </a:lnTo>
                  <a:lnTo>
                    <a:pt x="471" y="2368"/>
                  </a:lnTo>
                  <a:lnTo>
                    <a:pt x="450" y="2366"/>
                  </a:lnTo>
                  <a:lnTo>
                    <a:pt x="432" y="2361"/>
                  </a:lnTo>
                  <a:lnTo>
                    <a:pt x="432" y="2361"/>
                  </a:lnTo>
                  <a:lnTo>
                    <a:pt x="462" y="2387"/>
                  </a:lnTo>
                  <a:lnTo>
                    <a:pt x="493" y="2411"/>
                  </a:lnTo>
                  <a:lnTo>
                    <a:pt x="524" y="2433"/>
                  </a:lnTo>
                  <a:lnTo>
                    <a:pt x="555" y="2454"/>
                  </a:lnTo>
                  <a:lnTo>
                    <a:pt x="586" y="2475"/>
                  </a:lnTo>
                  <a:lnTo>
                    <a:pt x="619" y="2492"/>
                  </a:lnTo>
                  <a:lnTo>
                    <a:pt x="650" y="2509"/>
                  </a:lnTo>
                  <a:lnTo>
                    <a:pt x="681" y="2525"/>
                  </a:lnTo>
                  <a:lnTo>
                    <a:pt x="741" y="2554"/>
                  </a:lnTo>
                  <a:lnTo>
                    <a:pt x="803" y="2576"/>
                  </a:lnTo>
                  <a:lnTo>
                    <a:pt x="861" y="2597"/>
                  </a:lnTo>
                  <a:lnTo>
                    <a:pt x="918" y="2612"/>
                  </a:lnTo>
                  <a:lnTo>
                    <a:pt x="973" y="2626"/>
                  </a:lnTo>
                  <a:lnTo>
                    <a:pt x="1024" y="2635"/>
                  </a:lnTo>
                  <a:lnTo>
                    <a:pt x="1073" y="2643"/>
                  </a:lnTo>
                  <a:lnTo>
                    <a:pt x="1117" y="2648"/>
                  </a:lnTo>
                  <a:lnTo>
                    <a:pt x="1159" y="2652"/>
                  </a:lnTo>
                  <a:lnTo>
                    <a:pt x="1196" y="2653"/>
                  </a:lnTo>
                  <a:lnTo>
                    <a:pt x="1255" y="2655"/>
                  </a:lnTo>
                  <a:lnTo>
                    <a:pt x="1255" y="2655"/>
                  </a:lnTo>
                  <a:lnTo>
                    <a:pt x="1255" y="2655"/>
                  </a:lnTo>
                  <a:lnTo>
                    <a:pt x="1255" y="2655"/>
                  </a:lnTo>
                  <a:lnTo>
                    <a:pt x="1255" y="2655"/>
                  </a:lnTo>
                  <a:lnTo>
                    <a:pt x="1313" y="2653"/>
                  </a:lnTo>
                  <a:lnTo>
                    <a:pt x="1351" y="2652"/>
                  </a:lnTo>
                  <a:lnTo>
                    <a:pt x="1391" y="2648"/>
                  </a:lnTo>
                  <a:lnTo>
                    <a:pt x="1437" y="2643"/>
                  </a:lnTo>
                  <a:lnTo>
                    <a:pt x="1485" y="2635"/>
                  </a:lnTo>
                  <a:lnTo>
                    <a:pt x="1537" y="2626"/>
                  </a:lnTo>
                  <a:lnTo>
                    <a:pt x="1592" y="2612"/>
                  </a:lnTo>
                  <a:lnTo>
                    <a:pt x="1648" y="2597"/>
                  </a:lnTo>
                  <a:lnTo>
                    <a:pt x="1707" y="2576"/>
                  </a:lnTo>
                  <a:lnTo>
                    <a:pt x="1767" y="2554"/>
                  </a:lnTo>
                  <a:lnTo>
                    <a:pt x="1829" y="2525"/>
                  </a:lnTo>
                  <a:lnTo>
                    <a:pt x="1860" y="2509"/>
                  </a:lnTo>
                  <a:lnTo>
                    <a:pt x="1891" y="2492"/>
                  </a:lnTo>
                  <a:lnTo>
                    <a:pt x="1922" y="2475"/>
                  </a:lnTo>
                  <a:lnTo>
                    <a:pt x="1953" y="2454"/>
                  </a:lnTo>
                  <a:lnTo>
                    <a:pt x="1983" y="2433"/>
                  </a:lnTo>
                  <a:lnTo>
                    <a:pt x="2016" y="2411"/>
                  </a:lnTo>
                  <a:lnTo>
                    <a:pt x="2047" y="2387"/>
                  </a:lnTo>
                  <a:lnTo>
                    <a:pt x="2078" y="2361"/>
                  </a:lnTo>
                  <a:lnTo>
                    <a:pt x="2078" y="2361"/>
                  </a:lnTo>
                  <a:lnTo>
                    <a:pt x="2057" y="2366"/>
                  </a:lnTo>
                  <a:lnTo>
                    <a:pt x="2038" y="2368"/>
                  </a:lnTo>
                  <a:lnTo>
                    <a:pt x="2018" y="2368"/>
                  </a:lnTo>
                  <a:lnTo>
                    <a:pt x="1996" y="2365"/>
                  </a:lnTo>
                  <a:lnTo>
                    <a:pt x="1975" y="2360"/>
                  </a:lnTo>
                  <a:lnTo>
                    <a:pt x="1954" y="2351"/>
                  </a:lnTo>
                  <a:lnTo>
                    <a:pt x="1935" y="2341"/>
                  </a:lnTo>
                  <a:lnTo>
                    <a:pt x="1916" y="2329"/>
                  </a:lnTo>
                  <a:lnTo>
                    <a:pt x="1899" y="2315"/>
                  </a:lnTo>
                  <a:lnTo>
                    <a:pt x="1886" y="2299"/>
                  </a:lnTo>
                  <a:lnTo>
                    <a:pt x="1872" y="2282"/>
                  </a:lnTo>
                  <a:lnTo>
                    <a:pt x="1860" y="2263"/>
                  </a:lnTo>
                  <a:lnTo>
                    <a:pt x="1853" y="2243"/>
                  </a:lnTo>
                  <a:lnTo>
                    <a:pt x="1848" y="2220"/>
                  </a:lnTo>
                  <a:lnTo>
                    <a:pt x="1844" y="2198"/>
                  </a:lnTo>
                  <a:lnTo>
                    <a:pt x="1846" y="2174"/>
                  </a:lnTo>
                  <a:lnTo>
                    <a:pt x="1846" y="2174"/>
                  </a:lnTo>
                  <a:lnTo>
                    <a:pt x="1853" y="2143"/>
                  </a:lnTo>
                  <a:lnTo>
                    <a:pt x="1863" y="2110"/>
                  </a:lnTo>
                  <a:lnTo>
                    <a:pt x="1879" y="2078"/>
                  </a:lnTo>
                  <a:lnTo>
                    <a:pt x="1896" y="2043"/>
                  </a:lnTo>
                  <a:lnTo>
                    <a:pt x="1915" y="2011"/>
                  </a:lnTo>
                  <a:lnTo>
                    <a:pt x="1937" y="1976"/>
                  </a:lnTo>
                  <a:lnTo>
                    <a:pt x="1963" y="1944"/>
                  </a:lnTo>
                  <a:lnTo>
                    <a:pt x="1989" y="1911"/>
                  </a:lnTo>
                  <a:lnTo>
                    <a:pt x="2016" y="1878"/>
                  </a:lnTo>
                  <a:lnTo>
                    <a:pt x="2045" y="1849"/>
                  </a:lnTo>
                  <a:lnTo>
                    <a:pt x="2076" y="1820"/>
                  </a:lnTo>
                  <a:lnTo>
                    <a:pt x="2106" y="1794"/>
                  </a:lnTo>
                  <a:lnTo>
                    <a:pt x="2136" y="1770"/>
                  </a:lnTo>
                  <a:lnTo>
                    <a:pt x="2166" y="1748"/>
                  </a:lnTo>
                  <a:lnTo>
                    <a:pt x="2197" y="1729"/>
                  </a:lnTo>
                  <a:lnTo>
                    <a:pt x="2224" y="1712"/>
                  </a:lnTo>
                  <a:lnTo>
                    <a:pt x="2224" y="1712"/>
                  </a:lnTo>
                  <a:lnTo>
                    <a:pt x="2260" y="1693"/>
                  </a:lnTo>
                  <a:lnTo>
                    <a:pt x="2317" y="1665"/>
                  </a:lnTo>
                  <a:lnTo>
                    <a:pt x="2346" y="1653"/>
                  </a:lnTo>
                  <a:lnTo>
                    <a:pt x="2372" y="1645"/>
                  </a:lnTo>
                  <a:lnTo>
                    <a:pt x="2384" y="1641"/>
                  </a:lnTo>
                  <a:lnTo>
                    <a:pt x="2394" y="1639"/>
                  </a:lnTo>
                  <a:lnTo>
                    <a:pt x="2403" y="1641"/>
                  </a:lnTo>
                  <a:lnTo>
                    <a:pt x="2408" y="1643"/>
                  </a:lnTo>
                  <a:lnTo>
                    <a:pt x="2408" y="1643"/>
                  </a:lnTo>
                  <a:lnTo>
                    <a:pt x="2413" y="1646"/>
                  </a:lnTo>
                  <a:lnTo>
                    <a:pt x="2415" y="1651"/>
                  </a:lnTo>
                  <a:lnTo>
                    <a:pt x="2415" y="1657"/>
                  </a:lnTo>
                  <a:lnTo>
                    <a:pt x="2411" y="1662"/>
                  </a:lnTo>
                  <a:lnTo>
                    <a:pt x="2406" y="1669"/>
                  </a:lnTo>
                  <a:lnTo>
                    <a:pt x="2398" y="1675"/>
                  </a:lnTo>
                  <a:lnTo>
                    <a:pt x="2374" y="1691"/>
                  </a:lnTo>
                  <a:lnTo>
                    <a:pt x="2303" y="1734"/>
                  </a:lnTo>
                  <a:lnTo>
                    <a:pt x="2257" y="1763"/>
                  </a:lnTo>
                  <a:lnTo>
                    <a:pt x="2207" y="1799"/>
                  </a:lnTo>
                  <a:lnTo>
                    <a:pt x="2207" y="1799"/>
                  </a:lnTo>
                  <a:lnTo>
                    <a:pt x="2171" y="1827"/>
                  </a:lnTo>
                  <a:lnTo>
                    <a:pt x="2136" y="1859"/>
                  </a:lnTo>
                  <a:lnTo>
                    <a:pt x="2104" y="1892"/>
                  </a:lnTo>
                  <a:lnTo>
                    <a:pt x="2075" y="1925"/>
                  </a:lnTo>
                  <a:lnTo>
                    <a:pt x="2047" y="1957"/>
                  </a:lnTo>
                  <a:lnTo>
                    <a:pt x="2023" y="1988"/>
                  </a:lnTo>
                  <a:lnTo>
                    <a:pt x="2002" y="2018"/>
                  </a:lnTo>
                  <a:lnTo>
                    <a:pt x="1987" y="2043"/>
                  </a:lnTo>
                  <a:lnTo>
                    <a:pt x="1987" y="2043"/>
                  </a:lnTo>
                  <a:lnTo>
                    <a:pt x="1977" y="2060"/>
                  </a:lnTo>
                  <a:lnTo>
                    <a:pt x="1966" y="2079"/>
                  </a:lnTo>
                  <a:lnTo>
                    <a:pt x="1956" y="2100"/>
                  </a:lnTo>
                  <a:lnTo>
                    <a:pt x="1947" y="2121"/>
                  </a:lnTo>
                  <a:lnTo>
                    <a:pt x="1941" y="2143"/>
                  </a:lnTo>
                  <a:lnTo>
                    <a:pt x="1937" y="2165"/>
                  </a:lnTo>
                  <a:lnTo>
                    <a:pt x="1935" y="2188"/>
                  </a:lnTo>
                  <a:lnTo>
                    <a:pt x="1935" y="2208"/>
                  </a:lnTo>
                  <a:lnTo>
                    <a:pt x="1935" y="2208"/>
                  </a:lnTo>
                  <a:lnTo>
                    <a:pt x="1939" y="2222"/>
                  </a:lnTo>
                  <a:lnTo>
                    <a:pt x="1944" y="2236"/>
                  </a:lnTo>
                  <a:lnTo>
                    <a:pt x="1949" y="2248"/>
                  </a:lnTo>
                  <a:lnTo>
                    <a:pt x="1956" y="2260"/>
                  </a:lnTo>
                  <a:lnTo>
                    <a:pt x="1965" y="2270"/>
                  </a:lnTo>
                  <a:lnTo>
                    <a:pt x="1975" y="2281"/>
                  </a:lnTo>
                  <a:lnTo>
                    <a:pt x="1985" y="2287"/>
                  </a:lnTo>
                  <a:lnTo>
                    <a:pt x="1997" y="2294"/>
                  </a:lnTo>
                  <a:lnTo>
                    <a:pt x="1997" y="2294"/>
                  </a:lnTo>
                  <a:lnTo>
                    <a:pt x="2013" y="2301"/>
                  </a:lnTo>
                  <a:lnTo>
                    <a:pt x="2030" y="2305"/>
                  </a:lnTo>
                  <a:lnTo>
                    <a:pt x="2045" y="2306"/>
                  </a:lnTo>
                  <a:lnTo>
                    <a:pt x="2063" y="2306"/>
                  </a:lnTo>
                  <a:lnTo>
                    <a:pt x="2078" y="2305"/>
                  </a:lnTo>
                  <a:lnTo>
                    <a:pt x="2095" y="2301"/>
                  </a:lnTo>
                  <a:lnTo>
                    <a:pt x="2111" y="2296"/>
                  </a:lnTo>
                  <a:lnTo>
                    <a:pt x="2126" y="2291"/>
                  </a:lnTo>
                  <a:lnTo>
                    <a:pt x="2126" y="2291"/>
                  </a:lnTo>
                  <a:lnTo>
                    <a:pt x="2152" y="2281"/>
                  </a:lnTo>
                  <a:lnTo>
                    <a:pt x="2174" y="2268"/>
                  </a:lnTo>
                  <a:lnTo>
                    <a:pt x="2197" y="2253"/>
                  </a:lnTo>
                  <a:lnTo>
                    <a:pt x="2219" y="2236"/>
                  </a:lnTo>
                  <a:lnTo>
                    <a:pt x="2238" y="2217"/>
                  </a:lnTo>
                  <a:lnTo>
                    <a:pt x="2257" y="2198"/>
                  </a:lnTo>
                  <a:lnTo>
                    <a:pt x="2276" y="2176"/>
                  </a:lnTo>
                  <a:lnTo>
                    <a:pt x="2293" y="2152"/>
                  </a:lnTo>
                  <a:lnTo>
                    <a:pt x="2293" y="2152"/>
                  </a:lnTo>
                  <a:lnTo>
                    <a:pt x="2325" y="2107"/>
                  </a:lnTo>
                  <a:lnTo>
                    <a:pt x="2358" y="2060"/>
                  </a:lnTo>
                  <a:lnTo>
                    <a:pt x="2389" y="2012"/>
                  </a:lnTo>
                  <a:lnTo>
                    <a:pt x="2418" y="1963"/>
                  </a:lnTo>
                  <a:lnTo>
                    <a:pt x="2446" y="1913"/>
                  </a:lnTo>
                  <a:lnTo>
                    <a:pt x="2470" y="1861"/>
                  </a:lnTo>
                  <a:lnTo>
                    <a:pt x="2492" y="1808"/>
                  </a:lnTo>
                  <a:lnTo>
                    <a:pt x="2509" y="1755"/>
                  </a:lnTo>
                  <a:lnTo>
                    <a:pt x="2509" y="1755"/>
                  </a:lnTo>
                  <a:lnTo>
                    <a:pt x="2501" y="1772"/>
                  </a:lnTo>
                  <a:lnTo>
                    <a:pt x="2487" y="1796"/>
                  </a:lnTo>
                  <a:lnTo>
                    <a:pt x="2449" y="1856"/>
                  </a:lnTo>
                  <a:lnTo>
                    <a:pt x="2401" y="1926"/>
                  </a:lnTo>
                  <a:lnTo>
                    <a:pt x="2374" y="1963"/>
                  </a:lnTo>
                  <a:lnTo>
                    <a:pt x="2346" y="1999"/>
                  </a:lnTo>
                  <a:lnTo>
                    <a:pt x="2317" y="2035"/>
                  </a:lnTo>
                  <a:lnTo>
                    <a:pt x="2288" y="2069"/>
                  </a:lnTo>
                  <a:lnTo>
                    <a:pt x="2258" y="2100"/>
                  </a:lnTo>
                  <a:lnTo>
                    <a:pt x="2229" y="2128"/>
                  </a:lnTo>
                  <a:lnTo>
                    <a:pt x="2203" y="2152"/>
                  </a:lnTo>
                  <a:lnTo>
                    <a:pt x="2176" y="2171"/>
                  </a:lnTo>
                  <a:lnTo>
                    <a:pt x="2164" y="2176"/>
                  </a:lnTo>
                  <a:lnTo>
                    <a:pt x="2154" y="2181"/>
                  </a:lnTo>
                  <a:lnTo>
                    <a:pt x="2142" y="2184"/>
                  </a:lnTo>
                  <a:lnTo>
                    <a:pt x="2131" y="2186"/>
                  </a:lnTo>
                  <a:lnTo>
                    <a:pt x="2131" y="2186"/>
                  </a:lnTo>
                  <a:close/>
                  <a:moveTo>
                    <a:pt x="598" y="1256"/>
                  </a:moveTo>
                  <a:lnTo>
                    <a:pt x="598" y="1256"/>
                  </a:lnTo>
                  <a:lnTo>
                    <a:pt x="588" y="1256"/>
                  </a:lnTo>
                  <a:lnTo>
                    <a:pt x="579" y="1253"/>
                  </a:lnTo>
                  <a:lnTo>
                    <a:pt x="571" y="1249"/>
                  </a:lnTo>
                  <a:lnTo>
                    <a:pt x="564" y="1246"/>
                  </a:lnTo>
                  <a:lnTo>
                    <a:pt x="552" y="1237"/>
                  </a:lnTo>
                  <a:lnTo>
                    <a:pt x="540" y="1227"/>
                  </a:lnTo>
                  <a:lnTo>
                    <a:pt x="526" y="1217"/>
                  </a:lnTo>
                  <a:lnTo>
                    <a:pt x="511" y="1208"/>
                  </a:lnTo>
                  <a:lnTo>
                    <a:pt x="500" y="1203"/>
                  </a:lnTo>
                  <a:lnTo>
                    <a:pt x="488" y="1199"/>
                  </a:lnTo>
                  <a:lnTo>
                    <a:pt x="476" y="1198"/>
                  </a:lnTo>
                  <a:lnTo>
                    <a:pt x="461" y="1196"/>
                  </a:lnTo>
                  <a:lnTo>
                    <a:pt x="461" y="1196"/>
                  </a:lnTo>
                  <a:lnTo>
                    <a:pt x="444" y="1198"/>
                  </a:lnTo>
                  <a:lnTo>
                    <a:pt x="426" y="1199"/>
                  </a:lnTo>
                  <a:lnTo>
                    <a:pt x="406" y="1203"/>
                  </a:lnTo>
                  <a:lnTo>
                    <a:pt x="387" y="1210"/>
                  </a:lnTo>
                  <a:lnTo>
                    <a:pt x="370" y="1217"/>
                  </a:lnTo>
                  <a:lnTo>
                    <a:pt x="363" y="1222"/>
                  </a:lnTo>
                  <a:lnTo>
                    <a:pt x="358" y="1227"/>
                  </a:lnTo>
                  <a:lnTo>
                    <a:pt x="354" y="1232"/>
                  </a:lnTo>
                  <a:lnTo>
                    <a:pt x="353" y="1237"/>
                  </a:lnTo>
                  <a:lnTo>
                    <a:pt x="353" y="1237"/>
                  </a:lnTo>
                  <a:lnTo>
                    <a:pt x="354" y="1248"/>
                  </a:lnTo>
                  <a:lnTo>
                    <a:pt x="356" y="1256"/>
                  </a:lnTo>
                  <a:lnTo>
                    <a:pt x="359" y="1263"/>
                  </a:lnTo>
                  <a:lnTo>
                    <a:pt x="365" y="1272"/>
                  </a:lnTo>
                  <a:lnTo>
                    <a:pt x="375" y="1284"/>
                  </a:lnTo>
                  <a:lnTo>
                    <a:pt x="389" y="1294"/>
                  </a:lnTo>
                  <a:lnTo>
                    <a:pt x="404" y="1303"/>
                  </a:lnTo>
                  <a:lnTo>
                    <a:pt x="420" y="1309"/>
                  </a:lnTo>
                  <a:lnTo>
                    <a:pt x="449" y="1321"/>
                  </a:lnTo>
                  <a:lnTo>
                    <a:pt x="449" y="1321"/>
                  </a:lnTo>
                  <a:lnTo>
                    <a:pt x="471" y="1327"/>
                  </a:lnTo>
                  <a:lnTo>
                    <a:pt x="492" y="1328"/>
                  </a:lnTo>
                  <a:lnTo>
                    <a:pt x="535" y="1330"/>
                  </a:lnTo>
                  <a:lnTo>
                    <a:pt x="555" y="1332"/>
                  </a:lnTo>
                  <a:lnTo>
                    <a:pt x="576" y="1339"/>
                  </a:lnTo>
                  <a:lnTo>
                    <a:pt x="585" y="1342"/>
                  </a:lnTo>
                  <a:lnTo>
                    <a:pt x="595" y="1347"/>
                  </a:lnTo>
                  <a:lnTo>
                    <a:pt x="603" y="1354"/>
                  </a:lnTo>
                  <a:lnTo>
                    <a:pt x="612" y="1363"/>
                  </a:lnTo>
                  <a:lnTo>
                    <a:pt x="612" y="1363"/>
                  </a:lnTo>
                  <a:lnTo>
                    <a:pt x="621" y="1376"/>
                  </a:lnTo>
                  <a:lnTo>
                    <a:pt x="629" y="1392"/>
                  </a:lnTo>
                  <a:lnTo>
                    <a:pt x="631" y="1399"/>
                  </a:lnTo>
                  <a:lnTo>
                    <a:pt x="633" y="1406"/>
                  </a:lnTo>
                  <a:lnTo>
                    <a:pt x="633" y="1413"/>
                  </a:lnTo>
                  <a:lnTo>
                    <a:pt x="631" y="1421"/>
                  </a:lnTo>
                  <a:lnTo>
                    <a:pt x="631" y="1421"/>
                  </a:lnTo>
                  <a:lnTo>
                    <a:pt x="629" y="1426"/>
                  </a:lnTo>
                  <a:lnTo>
                    <a:pt x="627" y="1430"/>
                  </a:lnTo>
                  <a:lnTo>
                    <a:pt x="624" y="1433"/>
                  </a:lnTo>
                  <a:lnTo>
                    <a:pt x="619" y="1433"/>
                  </a:lnTo>
                  <a:lnTo>
                    <a:pt x="600" y="1435"/>
                  </a:lnTo>
                  <a:lnTo>
                    <a:pt x="564" y="1437"/>
                  </a:lnTo>
                  <a:lnTo>
                    <a:pt x="564" y="1437"/>
                  </a:lnTo>
                  <a:lnTo>
                    <a:pt x="576" y="1452"/>
                  </a:lnTo>
                  <a:lnTo>
                    <a:pt x="586" y="1471"/>
                  </a:lnTo>
                  <a:lnTo>
                    <a:pt x="597" y="1492"/>
                  </a:lnTo>
                  <a:lnTo>
                    <a:pt x="603" y="1512"/>
                  </a:lnTo>
                  <a:lnTo>
                    <a:pt x="610" y="1533"/>
                  </a:lnTo>
                  <a:lnTo>
                    <a:pt x="615" y="1555"/>
                  </a:lnTo>
                  <a:lnTo>
                    <a:pt x="619" y="1576"/>
                  </a:lnTo>
                  <a:lnTo>
                    <a:pt x="619" y="1596"/>
                  </a:lnTo>
                  <a:lnTo>
                    <a:pt x="619" y="1596"/>
                  </a:lnTo>
                  <a:lnTo>
                    <a:pt x="621" y="1651"/>
                  </a:lnTo>
                  <a:lnTo>
                    <a:pt x="626" y="1703"/>
                  </a:lnTo>
                  <a:lnTo>
                    <a:pt x="631" y="1749"/>
                  </a:lnTo>
                  <a:lnTo>
                    <a:pt x="638" y="1792"/>
                  </a:lnTo>
                  <a:lnTo>
                    <a:pt x="643" y="1832"/>
                  </a:lnTo>
                  <a:lnTo>
                    <a:pt x="646" y="1865"/>
                  </a:lnTo>
                  <a:lnTo>
                    <a:pt x="646" y="1894"/>
                  </a:lnTo>
                  <a:lnTo>
                    <a:pt x="646" y="1904"/>
                  </a:lnTo>
                  <a:lnTo>
                    <a:pt x="645" y="1916"/>
                  </a:lnTo>
                  <a:lnTo>
                    <a:pt x="645" y="1916"/>
                  </a:lnTo>
                  <a:lnTo>
                    <a:pt x="631" y="1899"/>
                  </a:lnTo>
                  <a:lnTo>
                    <a:pt x="621" y="1880"/>
                  </a:lnTo>
                  <a:lnTo>
                    <a:pt x="610" y="1861"/>
                  </a:lnTo>
                  <a:lnTo>
                    <a:pt x="602" y="1842"/>
                  </a:lnTo>
                  <a:lnTo>
                    <a:pt x="595" y="1822"/>
                  </a:lnTo>
                  <a:lnTo>
                    <a:pt x="588" y="1801"/>
                  </a:lnTo>
                  <a:lnTo>
                    <a:pt x="579" y="1760"/>
                  </a:lnTo>
                  <a:lnTo>
                    <a:pt x="572" y="1717"/>
                  </a:lnTo>
                  <a:lnTo>
                    <a:pt x="569" y="1674"/>
                  </a:lnTo>
                  <a:lnTo>
                    <a:pt x="560" y="1590"/>
                  </a:lnTo>
                  <a:lnTo>
                    <a:pt x="560" y="1590"/>
                  </a:lnTo>
                  <a:lnTo>
                    <a:pt x="557" y="1569"/>
                  </a:lnTo>
                  <a:lnTo>
                    <a:pt x="554" y="1548"/>
                  </a:lnTo>
                  <a:lnTo>
                    <a:pt x="547" y="1528"/>
                  </a:lnTo>
                  <a:lnTo>
                    <a:pt x="542" y="1507"/>
                  </a:lnTo>
                  <a:lnTo>
                    <a:pt x="533" y="1486"/>
                  </a:lnTo>
                  <a:lnTo>
                    <a:pt x="526" y="1468"/>
                  </a:lnTo>
                  <a:lnTo>
                    <a:pt x="516" y="1450"/>
                  </a:lnTo>
                  <a:lnTo>
                    <a:pt x="507" y="1435"/>
                  </a:lnTo>
                  <a:lnTo>
                    <a:pt x="507" y="1435"/>
                  </a:lnTo>
                  <a:lnTo>
                    <a:pt x="500" y="1426"/>
                  </a:lnTo>
                  <a:lnTo>
                    <a:pt x="493" y="1419"/>
                  </a:lnTo>
                  <a:lnTo>
                    <a:pt x="480" y="1407"/>
                  </a:lnTo>
                  <a:lnTo>
                    <a:pt x="462" y="1397"/>
                  </a:lnTo>
                  <a:lnTo>
                    <a:pt x="445" y="1390"/>
                  </a:lnTo>
                  <a:lnTo>
                    <a:pt x="411" y="1375"/>
                  </a:lnTo>
                  <a:lnTo>
                    <a:pt x="394" y="1368"/>
                  </a:lnTo>
                  <a:lnTo>
                    <a:pt x="378" y="1358"/>
                  </a:lnTo>
                  <a:lnTo>
                    <a:pt x="378" y="1358"/>
                  </a:lnTo>
                  <a:lnTo>
                    <a:pt x="349" y="1333"/>
                  </a:lnTo>
                  <a:lnTo>
                    <a:pt x="334" y="1320"/>
                  </a:lnTo>
                  <a:lnTo>
                    <a:pt x="318" y="1306"/>
                  </a:lnTo>
                  <a:lnTo>
                    <a:pt x="306" y="1290"/>
                  </a:lnTo>
                  <a:lnTo>
                    <a:pt x="296" y="1275"/>
                  </a:lnTo>
                  <a:lnTo>
                    <a:pt x="292" y="1266"/>
                  </a:lnTo>
                  <a:lnTo>
                    <a:pt x="291" y="1258"/>
                  </a:lnTo>
                  <a:lnTo>
                    <a:pt x="289" y="1249"/>
                  </a:lnTo>
                  <a:lnTo>
                    <a:pt x="289" y="1242"/>
                  </a:lnTo>
                  <a:lnTo>
                    <a:pt x="289" y="1242"/>
                  </a:lnTo>
                  <a:lnTo>
                    <a:pt x="291" y="1232"/>
                  </a:lnTo>
                  <a:lnTo>
                    <a:pt x="294" y="1222"/>
                  </a:lnTo>
                  <a:lnTo>
                    <a:pt x="298" y="1213"/>
                  </a:lnTo>
                  <a:lnTo>
                    <a:pt x="303" y="1206"/>
                  </a:lnTo>
                  <a:lnTo>
                    <a:pt x="313" y="1193"/>
                  </a:lnTo>
                  <a:lnTo>
                    <a:pt x="327" y="1180"/>
                  </a:lnTo>
                  <a:lnTo>
                    <a:pt x="342" y="1172"/>
                  </a:lnTo>
                  <a:lnTo>
                    <a:pt x="358" y="1163"/>
                  </a:lnTo>
                  <a:lnTo>
                    <a:pt x="392" y="1153"/>
                  </a:lnTo>
                  <a:lnTo>
                    <a:pt x="392" y="1153"/>
                  </a:lnTo>
                  <a:lnTo>
                    <a:pt x="414" y="1146"/>
                  </a:lnTo>
                  <a:lnTo>
                    <a:pt x="437" y="1141"/>
                  </a:lnTo>
                  <a:lnTo>
                    <a:pt x="457" y="1138"/>
                  </a:lnTo>
                  <a:lnTo>
                    <a:pt x="476" y="1138"/>
                  </a:lnTo>
                  <a:lnTo>
                    <a:pt x="493" y="1138"/>
                  </a:lnTo>
                  <a:lnTo>
                    <a:pt x="509" y="1138"/>
                  </a:lnTo>
                  <a:lnTo>
                    <a:pt x="536" y="1143"/>
                  </a:lnTo>
                  <a:lnTo>
                    <a:pt x="560" y="1150"/>
                  </a:lnTo>
                  <a:lnTo>
                    <a:pt x="581" y="1156"/>
                  </a:lnTo>
                  <a:lnTo>
                    <a:pt x="598" y="1163"/>
                  </a:lnTo>
                  <a:lnTo>
                    <a:pt x="612" y="1167"/>
                  </a:lnTo>
                  <a:lnTo>
                    <a:pt x="612" y="1167"/>
                  </a:lnTo>
                  <a:lnTo>
                    <a:pt x="605" y="1156"/>
                  </a:lnTo>
                  <a:lnTo>
                    <a:pt x="600" y="1148"/>
                  </a:lnTo>
                  <a:lnTo>
                    <a:pt x="595" y="1138"/>
                  </a:lnTo>
                  <a:lnTo>
                    <a:pt x="591" y="1127"/>
                  </a:lnTo>
                  <a:lnTo>
                    <a:pt x="590" y="1117"/>
                  </a:lnTo>
                  <a:lnTo>
                    <a:pt x="588" y="1107"/>
                  </a:lnTo>
                  <a:lnTo>
                    <a:pt x="588" y="1096"/>
                  </a:lnTo>
                  <a:lnTo>
                    <a:pt x="590" y="1086"/>
                  </a:lnTo>
                  <a:lnTo>
                    <a:pt x="591" y="1076"/>
                  </a:lnTo>
                  <a:lnTo>
                    <a:pt x="595" y="1067"/>
                  </a:lnTo>
                  <a:lnTo>
                    <a:pt x="598" y="1058"/>
                  </a:lnTo>
                  <a:lnTo>
                    <a:pt x="603" y="1052"/>
                  </a:lnTo>
                  <a:lnTo>
                    <a:pt x="610" y="1045"/>
                  </a:lnTo>
                  <a:lnTo>
                    <a:pt x="617" y="1040"/>
                  </a:lnTo>
                  <a:lnTo>
                    <a:pt x="626" y="1036"/>
                  </a:lnTo>
                  <a:lnTo>
                    <a:pt x="634" y="1033"/>
                  </a:lnTo>
                  <a:lnTo>
                    <a:pt x="634" y="1033"/>
                  </a:lnTo>
                  <a:lnTo>
                    <a:pt x="653" y="1031"/>
                  </a:lnTo>
                  <a:lnTo>
                    <a:pt x="667" y="1033"/>
                  </a:lnTo>
                  <a:lnTo>
                    <a:pt x="679" y="1036"/>
                  </a:lnTo>
                  <a:lnTo>
                    <a:pt x="689" y="1041"/>
                  </a:lnTo>
                  <a:lnTo>
                    <a:pt x="696" y="1050"/>
                  </a:lnTo>
                  <a:lnTo>
                    <a:pt x="701" y="1058"/>
                  </a:lnTo>
                  <a:lnTo>
                    <a:pt x="705" y="1069"/>
                  </a:lnTo>
                  <a:lnTo>
                    <a:pt x="707" y="1079"/>
                  </a:lnTo>
                  <a:lnTo>
                    <a:pt x="707" y="1091"/>
                  </a:lnTo>
                  <a:lnTo>
                    <a:pt x="707" y="1105"/>
                  </a:lnTo>
                  <a:lnTo>
                    <a:pt x="701" y="1131"/>
                  </a:lnTo>
                  <a:lnTo>
                    <a:pt x="695" y="1155"/>
                  </a:lnTo>
                  <a:lnTo>
                    <a:pt x="684" y="1177"/>
                  </a:lnTo>
                  <a:lnTo>
                    <a:pt x="684" y="1177"/>
                  </a:lnTo>
                  <a:lnTo>
                    <a:pt x="672" y="1203"/>
                  </a:lnTo>
                  <a:lnTo>
                    <a:pt x="664" y="1217"/>
                  </a:lnTo>
                  <a:lnTo>
                    <a:pt x="655" y="1230"/>
                  </a:lnTo>
                  <a:lnTo>
                    <a:pt x="643" y="1242"/>
                  </a:lnTo>
                  <a:lnTo>
                    <a:pt x="631" y="1251"/>
                  </a:lnTo>
                  <a:lnTo>
                    <a:pt x="624" y="1254"/>
                  </a:lnTo>
                  <a:lnTo>
                    <a:pt x="615" y="1256"/>
                  </a:lnTo>
                  <a:lnTo>
                    <a:pt x="607" y="1258"/>
                  </a:lnTo>
                  <a:lnTo>
                    <a:pt x="598" y="1256"/>
                  </a:lnTo>
                  <a:lnTo>
                    <a:pt x="598" y="1256"/>
                  </a:lnTo>
                  <a:close/>
                  <a:moveTo>
                    <a:pt x="767" y="1712"/>
                  </a:moveTo>
                  <a:lnTo>
                    <a:pt x="767" y="1712"/>
                  </a:lnTo>
                  <a:lnTo>
                    <a:pt x="751" y="1675"/>
                  </a:lnTo>
                  <a:lnTo>
                    <a:pt x="737" y="1634"/>
                  </a:lnTo>
                  <a:lnTo>
                    <a:pt x="727" y="1590"/>
                  </a:lnTo>
                  <a:lnTo>
                    <a:pt x="719" y="1545"/>
                  </a:lnTo>
                  <a:lnTo>
                    <a:pt x="713" y="1498"/>
                  </a:lnTo>
                  <a:lnTo>
                    <a:pt x="708" y="1454"/>
                  </a:lnTo>
                  <a:lnTo>
                    <a:pt x="707" y="1411"/>
                  </a:lnTo>
                  <a:lnTo>
                    <a:pt x="707" y="1371"/>
                  </a:lnTo>
                  <a:lnTo>
                    <a:pt x="707" y="1371"/>
                  </a:lnTo>
                  <a:lnTo>
                    <a:pt x="713" y="1332"/>
                  </a:lnTo>
                  <a:lnTo>
                    <a:pt x="719" y="1313"/>
                  </a:lnTo>
                  <a:lnTo>
                    <a:pt x="724" y="1294"/>
                  </a:lnTo>
                  <a:lnTo>
                    <a:pt x="732" y="1275"/>
                  </a:lnTo>
                  <a:lnTo>
                    <a:pt x="743" y="1260"/>
                  </a:lnTo>
                  <a:lnTo>
                    <a:pt x="755" y="1246"/>
                  </a:lnTo>
                  <a:lnTo>
                    <a:pt x="762" y="1239"/>
                  </a:lnTo>
                  <a:lnTo>
                    <a:pt x="770" y="1234"/>
                  </a:lnTo>
                  <a:lnTo>
                    <a:pt x="770" y="1234"/>
                  </a:lnTo>
                  <a:lnTo>
                    <a:pt x="780" y="1229"/>
                  </a:lnTo>
                  <a:lnTo>
                    <a:pt x="792" y="1225"/>
                  </a:lnTo>
                  <a:lnTo>
                    <a:pt x="805" y="1222"/>
                  </a:lnTo>
                  <a:lnTo>
                    <a:pt x="817" y="1218"/>
                  </a:lnTo>
                  <a:lnTo>
                    <a:pt x="830" y="1218"/>
                  </a:lnTo>
                  <a:lnTo>
                    <a:pt x="842" y="1218"/>
                  </a:lnTo>
                  <a:lnTo>
                    <a:pt x="856" y="1220"/>
                  </a:lnTo>
                  <a:lnTo>
                    <a:pt x="868" y="1223"/>
                  </a:lnTo>
                  <a:lnTo>
                    <a:pt x="868" y="1223"/>
                  </a:lnTo>
                  <a:lnTo>
                    <a:pt x="887" y="1230"/>
                  </a:lnTo>
                  <a:lnTo>
                    <a:pt x="901" y="1241"/>
                  </a:lnTo>
                  <a:lnTo>
                    <a:pt x="914" y="1251"/>
                  </a:lnTo>
                  <a:lnTo>
                    <a:pt x="925" y="1265"/>
                  </a:lnTo>
                  <a:lnTo>
                    <a:pt x="935" y="1280"/>
                  </a:lnTo>
                  <a:lnTo>
                    <a:pt x="945" y="1294"/>
                  </a:lnTo>
                  <a:lnTo>
                    <a:pt x="964" y="1327"/>
                  </a:lnTo>
                  <a:lnTo>
                    <a:pt x="964" y="1327"/>
                  </a:lnTo>
                  <a:lnTo>
                    <a:pt x="976" y="1342"/>
                  </a:lnTo>
                  <a:lnTo>
                    <a:pt x="990" y="1358"/>
                  </a:lnTo>
                  <a:lnTo>
                    <a:pt x="1004" y="1370"/>
                  </a:lnTo>
                  <a:lnTo>
                    <a:pt x="1019" y="1382"/>
                  </a:lnTo>
                  <a:lnTo>
                    <a:pt x="1035" y="1394"/>
                  </a:lnTo>
                  <a:lnTo>
                    <a:pt x="1050" y="1402"/>
                  </a:lnTo>
                  <a:lnTo>
                    <a:pt x="1066" y="1411"/>
                  </a:lnTo>
                  <a:lnTo>
                    <a:pt x="1081" y="1418"/>
                  </a:lnTo>
                  <a:lnTo>
                    <a:pt x="1081" y="1418"/>
                  </a:lnTo>
                  <a:lnTo>
                    <a:pt x="1086" y="1430"/>
                  </a:lnTo>
                  <a:lnTo>
                    <a:pt x="1088" y="1442"/>
                  </a:lnTo>
                  <a:lnTo>
                    <a:pt x="1090" y="1457"/>
                  </a:lnTo>
                  <a:lnTo>
                    <a:pt x="1088" y="1473"/>
                  </a:lnTo>
                  <a:lnTo>
                    <a:pt x="1085" y="1507"/>
                  </a:lnTo>
                  <a:lnTo>
                    <a:pt x="1076" y="1543"/>
                  </a:lnTo>
                  <a:lnTo>
                    <a:pt x="1066" y="1581"/>
                  </a:lnTo>
                  <a:lnTo>
                    <a:pt x="1052" y="1615"/>
                  </a:lnTo>
                  <a:lnTo>
                    <a:pt x="1038" y="1646"/>
                  </a:lnTo>
                  <a:lnTo>
                    <a:pt x="1023" y="1674"/>
                  </a:lnTo>
                  <a:lnTo>
                    <a:pt x="1023" y="1674"/>
                  </a:lnTo>
                  <a:lnTo>
                    <a:pt x="1012" y="1694"/>
                  </a:lnTo>
                  <a:lnTo>
                    <a:pt x="995" y="1722"/>
                  </a:lnTo>
                  <a:lnTo>
                    <a:pt x="978" y="1755"/>
                  </a:lnTo>
                  <a:lnTo>
                    <a:pt x="959" y="1792"/>
                  </a:lnTo>
                  <a:lnTo>
                    <a:pt x="951" y="1815"/>
                  </a:lnTo>
                  <a:lnTo>
                    <a:pt x="942" y="1837"/>
                  </a:lnTo>
                  <a:lnTo>
                    <a:pt x="935" y="1861"/>
                  </a:lnTo>
                  <a:lnTo>
                    <a:pt x="930" y="1889"/>
                  </a:lnTo>
                  <a:lnTo>
                    <a:pt x="927" y="1914"/>
                  </a:lnTo>
                  <a:lnTo>
                    <a:pt x="923" y="1944"/>
                  </a:lnTo>
                  <a:lnTo>
                    <a:pt x="923" y="1975"/>
                  </a:lnTo>
                  <a:lnTo>
                    <a:pt x="927" y="2005"/>
                  </a:lnTo>
                  <a:lnTo>
                    <a:pt x="927" y="2005"/>
                  </a:lnTo>
                  <a:lnTo>
                    <a:pt x="899" y="1964"/>
                  </a:lnTo>
                  <a:lnTo>
                    <a:pt x="873" y="1925"/>
                  </a:lnTo>
                  <a:lnTo>
                    <a:pt x="849" y="1883"/>
                  </a:lnTo>
                  <a:lnTo>
                    <a:pt x="829" y="1844"/>
                  </a:lnTo>
                  <a:lnTo>
                    <a:pt x="808" y="1808"/>
                  </a:lnTo>
                  <a:lnTo>
                    <a:pt x="792" y="1772"/>
                  </a:lnTo>
                  <a:lnTo>
                    <a:pt x="777" y="1741"/>
                  </a:lnTo>
                  <a:lnTo>
                    <a:pt x="767" y="1712"/>
                  </a:lnTo>
                  <a:lnTo>
                    <a:pt x="767" y="1712"/>
                  </a:lnTo>
                  <a:close/>
                  <a:moveTo>
                    <a:pt x="1257" y="2236"/>
                  </a:moveTo>
                  <a:lnTo>
                    <a:pt x="1257" y="2236"/>
                  </a:lnTo>
                  <a:lnTo>
                    <a:pt x="1241" y="2234"/>
                  </a:lnTo>
                  <a:lnTo>
                    <a:pt x="1217" y="2229"/>
                  </a:lnTo>
                  <a:lnTo>
                    <a:pt x="1186" y="2222"/>
                  </a:lnTo>
                  <a:lnTo>
                    <a:pt x="1155" y="2212"/>
                  </a:lnTo>
                  <a:lnTo>
                    <a:pt x="1140" y="2205"/>
                  </a:lnTo>
                  <a:lnTo>
                    <a:pt x="1126" y="2198"/>
                  </a:lnTo>
                  <a:lnTo>
                    <a:pt x="1112" y="2189"/>
                  </a:lnTo>
                  <a:lnTo>
                    <a:pt x="1102" y="2181"/>
                  </a:lnTo>
                  <a:lnTo>
                    <a:pt x="1095" y="2171"/>
                  </a:lnTo>
                  <a:lnTo>
                    <a:pt x="1090" y="2162"/>
                  </a:lnTo>
                  <a:lnTo>
                    <a:pt x="1090" y="2150"/>
                  </a:lnTo>
                  <a:lnTo>
                    <a:pt x="1090" y="2145"/>
                  </a:lnTo>
                  <a:lnTo>
                    <a:pt x="1093" y="2140"/>
                  </a:lnTo>
                  <a:lnTo>
                    <a:pt x="1093" y="2140"/>
                  </a:lnTo>
                  <a:lnTo>
                    <a:pt x="1097" y="2136"/>
                  </a:lnTo>
                  <a:lnTo>
                    <a:pt x="1100" y="2134"/>
                  </a:lnTo>
                  <a:lnTo>
                    <a:pt x="1107" y="2134"/>
                  </a:lnTo>
                  <a:lnTo>
                    <a:pt x="1107" y="2134"/>
                  </a:lnTo>
                  <a:lnTo>
                    <a:pt x="1145" y="2138"/>
                  </a:lnTo>
                  <a:lnTo>
                    <a:pt x="1184" y="2145"/>
                  </a:lnTo>
                  <a:lnTo>
                    <a:pt x="1222" y="2148"/>
                  </a:lnTo>
                  <a:lnTo>
                    <a:pt x="1257" y="2150"/>
                  </a:lnTo>
                  <a:lnTo>
                    <a:pt x="1257" y="2150"/>
                  </a:lnTo>
                  <a:lnTo>
                    <a:pt x="1293" y="2148"/>
                  </a:lnTo>
                  <a:lnTo>
                    <a:pt x="1330" y="2145"/>
                  </a:lnTo>
                  <a:lnTo>
                    <a:pt x="1370" y="2138"/>
                  </a:lnTo>
                  <a:lnTo>
                    <a:pt x="1408" y="2134"/>
                  </a:lnTo>
                  <a:lnTo>
                    <a:pt x="1408" y="2134"/>
                  </a:lnTo>
                  <a:lnTo>
                    <a:pt x="1413" y="2134"/>
                  </a:lnTo>
                  <a:lnTo>
                    <a:pt x="1418" y="2136"/>
                  </a:lnTo>
                  <a:lnTo>
                    <a:pt x="1421" y="2140"/>
                  </a:lnTo>
                  <a:lnTo>
                    <a:pt x="1421" y="2140"/>
                  </a:lnTo>
                  <a:lnTo>
                    <a:pt x="1423" y="2145"/>
                  </a:lnTo>
                  <a:lnTo>
                    <a:pt x="1425" y="2150"/>
                  </a:lnTo>
                  <a:lnTo>
                    <a:pt x="1423" y="2162"/>
                  </a:lnTo>
                  <a:lnTo>
                    <a:pt x="1420" y="2171"/>
                  </a:lnTo>
                  <a:lnTo>
                    <a:pt x="1411" y="2181"/>
                  </a:lnTo>
                  <a:lnTo>
                    <a:pt x="1401" y="2189"/>
                  </a:lnTo>
                  <a:lnTo>
                    <a:pt x="1389" y="2198"/>
                  </a:lnTo>
                  <a:lnTo>
                    <a:pt x="1375" y="2205"/>
                  </a:lnTo>
                  <a:lnTo>
                    <a:pt x="1360" y="2212"/>
                  </a:lnTo>
                  <a:lnTo>
                    <a:pt x="1327" y="2222"/>
                  </a:lnTo>
                  <a:lnTo>
                    <a:pt x="1296" y="2229"/>
                  </a:lnTo>
                  <a:lnTo>
                    <a:pt x="1272" y="2234"/>
                  </a:lnTo>
                  <a:lnTo>
                    <a:pt x="1257" y="2236"/>
                  </a:lnTo>
                  <a:lnTo>
                    <a:pt x="1257" y="2236"/>
                  </a:lnTo>
                  <a:close/>
                  <a:moveTo>
                    <a:pt x="1494" y="2060"/>
                  </a:moveTo>
                  <a:lnTo>
                    <a:pt x="1494" y="2060"/>
                  </a:lnTo>
                  <a:lnTo>
                    <a:pt x="1473" y="2076"/>
                  </a:lnTo>
                  <a:lnTo>
                    <a:pt x="1452" y="2090"/>
                  </a:lnTo>
                  <a:lnTo>
                    <a:pt x="1428" y="2102"/>
                  </a:lnTo>
                  <a:lnTo>
                    <a:pt x="1404" y="2110"/>
                  </a:lnTo>
                  <a:lnTo>
                    <a:pt x="1377" y="2115"/>
                  </a:lnTo>
                  <a:lnTo>
                    <a:pt x="1363" y="2117"/>
                  </a:lnTo>
                  <a:lnTo>
                    <a:pt x="1349" y="2117"/>
                  </a:lnTo>
                  <a:lnTo>
                    <a:pt x="1334" y="2115"/>
                  </a:lnTo>
                  <a:lnTo>
                    <a:pt x="1318" y="2114"/>
                  </a:lnTo>
                  <a:lnTo>
                    <a:pt x="1301" y="2110"/>
                  </a:lnTo>
                  <a:lnTo>
                    <a:pt x="1284" y="2107"/>
                  </a:lnTo>
                  <a:lnTo>
                    <a:pt x="1284" y="2107"/>
                  </a:lnTo>
                  <a:lnTo>
                    <a:pt x="1281" y="2103"/>
                  </a:lnTo>
                  <a:lnTo>
                    <a:pt x="1277" y="2098"/>
                  </a:lnTo>
                  <a:lnTo>
                    <a:pt x="1274" y="2090"/>
                  </a:lnTo>
                  <a:lnTo>
                    <a:pt x="1272" y="2078"/>
                  </a:lnTo>
                  <a:lnTo>
                    <a:pt x="1272" y="2066"/>
                  </a:lnTo>
                  <a:lnTo>
                    <a:pt x="1275" y="2054"/>
                  </a:lnTo>
                  <a:lnTo>
                    <a:pt x="1279" y="2042"/>
                  </a:lnTo>
                  <a:lnTo>
                    <a:pt x="1287" y="2023"/>
                  </a:lnTo>
                  <a:lnTo>
                    <a:pt x="1287" y="2023"/>
                  </a:lnTo>
                  <a:lnTo>
                    <a:pt x="1296" y="2012"/>
                  </a:lnTo>
                  <a:lnTo>
                    <a:pt x="1305" y="2005"/>
                  </a:lnTo>
                  <a:lnTo>
                    <a:pt x="1313" y="1999"/>
                  </a:lnTo>
                  <a:lnTo>
                    <a:pt x="1322" y="1993"/>
                  </a:lnTo>
                  <a:lnTo>
                    <a:pt x="1341" y="1987"/>
                  </a:lnTo>
                  <a:lnTo>
                    <a:pt x="1360" y="1981"/>
                  </a:lnTo>
                  <a:lnTo>
                    <a:pt x="1377" y="1978"/>
                  </a:lnTo>
                  <a:lnTo>
                    <a:pt x="1392" y="1975"/>
                  </a:lnTo>
                  <a:lnTo>
                    <a:pt x="1406" y="1969"/>
                  </a:lnTo>
                  <a:lnTo>
                    <a:pt x="1411" y="1966"/>
                  </a:lnTo>
                  <a:lnTo>
                    <a:pt x="1415" y="1961"/>
                  </a:lnTo>
                  <a:lnTo>
                    <a:pt x="1415" y="1961"/>
                  </a:lnTo>
                  <a:lnTo>
                    <a:pt x="1420" y="1950"/>
                  </a:lnTo>
                  <a:lnTo>
                    <a:pt x="1423" y="1942"/>
                  </a:lnTo>
                  <a:lnTo>
                    <a:pt x="1423" y="1933"/>
                  </a:lnTo>
                  <a:lnTo>
                    <a:pt x="1423" y="1925"/>
                  </a:lnTo>
                  <a:lnTo>
                    <a:pt x="1421" y="1918"/>
                  </a:lnTo>
                  <a:lnTo>
                    <a:pt x="1418" y="1911"/>
                  </a:lnTo>
                  <a:lnTo>
                    <a:pt x="1409" y="1899"/>
                  </a:lnTo>
                  <a:lnTo>
                    <a:pt x="1409" y="1899"/>
                  </a:lnTo>
                  <a:lnTo>
                    <a:pt x="1404" y="1894"/>
                  </a:lnTo>
                  <a:lnTo>
                    <a:pt x="1396" y="1889"/>
                  </a:lnTo>
                  <a:lnTo>
                    <a:pt x="1389" y="1887"/>
                  </a:lnTo>
                  <a:lnTo>
                    <a:pt x="1380" y="1885"/>
                  </a:lnTo>
                  <a:lnTo>
                    <a:pt x="1363" y="1887"/>
                  </a:lnTo>
                  <a:lnTo>
                    <a:pt x="1348" y="1890"/>
                  </a:lnTo>
                  <a:lnTo>
                    <a:pt x="1348" y="1890"/>
                  </a:lnTo>
                  <a:lnTo>
                    <a:pt x="1320" y="1899"/>
                  </a:lnTo>
                  <a:lnTo>
                    <a:pt x="1296" y="1909"/>
                  </a:lnTo>
                  <a:lnTo>
                    <a:pt x="1275" y="1923"/>
                  </a:lnTo>
                  <a:lnTo>
                    <a:pt x="1258" y="1938"/>
                  </a:lnTo>
                  <a:lnTo>
                    <a:pt x="1258" y="1942"/>
                  </a:lnTo>
                  <a:lnTo>
                    <a:pt x="1258" y="1942"/>
                  </a:lnTo>
                  <a:lnTo>
                    <a:pt x="1257" y="1940"/>
                  </a:lnTo>
                  <a:lnTo>
                    <a:pt x="1257" y="1940"/>
                  </a:lnTo>
                  <a:lnTo>
                    <a:pt x="1255" y="1942"/>
                  </a:lnTo>
                  <a:lnTo>
                    <a:pt x="1255" y="1938"/>
                  </a:lnTo>
                  <a:lnTo>
                    <a:pt x="1255" y="1938"/>
                  </a:lnTo>
                  <a:lnTo>
                    <a:pt x="1238" y="1923"/>
                  </a:lnTo>
                  <a:lnTo>
                    <a:pt x="1217" y="1909"/>
                  </a:lnTo>
                  <a:lnTo>
                    <a:pt x="1193" y="1899"/>
                  </a:lnTo>
                  <a:lnTo>
                    <a:pt x="1165" y="1890"/>
                  </a:lnTo>
                  <a:lnTo>
                    <a:pt x="1165" y="1890"/>
                  </a:lnTo>
                  <a:lnTo>
                    <a:pt x="1150" y="1887"/>
                  </a:lnTo>
                  <a:lnTo>
                    <a:pt x="1133" y="1885"/>
                  </a:lnTo>
                  <a:lnTo>
                    <a:pt x="1124" y="1887"/>
                  </a:lnTo>
                  <a:lnTo>
                    <a:pt x="1116" y="1889"/>
                  </a:lnTo>
                  <a:lnTo>
                    <a:pt x="1109" y="1894"/>
                  </a:lnTo>
                  <a:lnTo>
                    <a:pt x="1102" y="1899"/>
                  </a:lnTo>
                  <a:lnTo>
                    <a:pt x="1102" y="1899"/>
                  </a:lnTo>
                  <a:lnTo>
                    <a:pt x="1095" y="1911"/>
                  </a:lnTo>
                  <a:lnTo>
                    <a:pt x="1092" y="1918"/>
                  </a:lnTo>
                  <a:lnTo>
                    <a:pt x="1090" y="1925"/>
                  </a:lnTo>
                  <a:lnTo>
                    <a:pt x="1088" y="1933"/>
                  </a:lnTo>
                  <a:lnTo>
                    <a:pt x="1090" y="1942"/>
                  </a:lnTo>
                  <a:lnTo>
                    <a:pt x="1092" y="1950"/>
                  </a:lnTo>
                  <a:lnTo>
                    <a:pt x="1097" y="1961"/>
                  </a:lnTo>
                  <a:lnTo>
                    <a:pt x="1097" y="1961"/>
                  </a:lnTo>
                  <a:lnTo>
                    <a:pt x="1102" y="1966"/>
                  </a:lnTo>
                  <a:lnTo>
                    <a:pt x="1107" y="1969"/>
                  </a:lnTo>
                  <a:lnTo>
                    <a:pt x="1119" y="1975"/>
                  </a:lnTo>
                  <a:lnTo>
                    <a:pt x="1134" y="1978"/>
                  </a:lnTo>
                  <a:lnTo>
                    <a:pt x="1153" y="1981"/>
                  </a:lnTo>
                  <a:lnTo>
                    <a:pt x="1171" y="1987"/>
                  </a:lnTo>
                  <a:lnTo>
                    <a:pt x="1189" y="1993"/>
                  </a:lnTo>
                  <a:lnTo>
                    <a:pt x="1200" y="1999"/>
                  </a:lnTo>
                  <a:lnTo>
                    <a:pt x="1208" y="2005"/>
                  </a:lnTo>
                  <a:lnTo>
                    <a:pt x="1217" y="2012"/>
                  </a:lnTo>
                  <a:lnTo>
                    <a:pt x="1226" y="2023"/>
                  </a:lnTo>
                  <a:lnTo>
                    <a:pt x="1226" y="2023"/>
                  </a:lnTo>
                  <a:lnTo>
                    <a:pt x="1231" y="2031"/>
                  </a:lnTo>
                  <a:lnTo>
                    <a:pt x="1234" y="2042"/>
                  </a:lnTo>
                  <a:lnTo>
                    <a:pt x="1238" y="2054"/>
                  </a:lnTo>
                  <a:lnTo>
                    <a:pt x="1239" y="2066"/>
                  </a:lnTo>
                  <a:lnTo>
                    <a:pt x="1241" y="2078"/>
                  </a:lnTo>
                  <a:lnTo>
                    <a:pt x="1239" y="2090"/>
                  </a:lnTo>
                  <a:lnTo>
                    <a:pt x="1234" y="2098"/>
                  </a:lnTo>
                  <a:lnTo>
                    <a:pt x="1232" y="2103"/>
                  </a:lnTo>
                  <a:lnTo>
                    <a:pt x="1227" y="2107"/>
                  </a:lnTo>
                  <a:lnTo>
                    <a:pt x="1227" y="2107"/>
                  </a:lnTo>
                  <a:lnTo>
                    <a:pt x="1210" y="2110"/>
                  </a:lnTo>
                  <a:lnTo>
                    <a:pt x="1195" y="2114"/>
                  </a:lnTo>
                  <a:lnTo>
                    <a:pt x="1179" y="2115"/>
                  </a:lnTo>
                  <a:lnTo>
                    <a:pt x="1164" y="2117"/>
                  </a:lnTo>
                  <a:lnTo>
                    <a:pt x="1148" y="2117"/>
                  </a:lnTo>
                  <a:lnTo>
                    <a:pt x="1134" y="2115"/>
                  </a:lnTo>
                  <a:lnTo>
                    <a:pt x="1109" y="2110"/>
                  </a:lnTo>
                  <a:lnTo>
                    <a:pt x="1083" y="2102"/>
                  </a:lnTo>
                  <a:lnTo>
                    <a:pt x="1061" y="2090"/>
                  </a:lnTo>
                  <a:lnTo>
                    <a:pt x="1038" y="2076"/>
                  </a:lnTo>
                  <a:lnTo>
                    <a:pt x="1019" y="2060"/>
                  </a:lnTo>
                  <a:lnTo>
                    <a:pt x="1019" y="2060"/>
                  </a:lnTo>
                  <a:lnTo>
                    <a:pt x="1009" y="2050"/>
                  </a:lnTo>
                  <a:lnTo>
                    <a:pt x="1000" y="2042"/>
                  </a:lnTo>
                  <a:lnTo>
                    <a:pt x="994" y="2030"/>
                  </a:lnTo>
                  <a:lnTo>
                    <a:pt x="988" y="2019"/>
                  </a:lnTo>
                  <a:lnTo>
                    <a:pt x="983" y="2007"/>
                  </a:lnTo>
                  <a:lnTo>
                    <a:pt x="982" y="1995"/>
                  </a:lnTo>
                  <a:lnTo>
                    <a:pt x="980" y="1983"/>
                  </a:lnTo>
                  <a:lnTo>
                    <a:pt x="978" y="1969"/>
                  </a:lnTo>
                  <a:lnTo>
                    <a:pt x="980" y="1944"/>
                  </a:lnTo>
                  <a:lnTo>
                    <a:pt x="987" y="1916"/>
                  </a:lnTo>
                  <a:lnTo>
                    <a:pt x="995" y="1889"/>
                  </a:lnTo>
                  <a:lnTo>
                    <a:pt x="1007" y="1859"/>
                  </a:lnTo>
                  <a:lnTo>
                    <a:pt x="1021" y="1832"/>
                  </a:lnTo>
                  <a:lnTo>
                    <a:pt x="1037" y="1804"/>
                  </a:lnTo>
                  <a:lnTo>
                    <a:pt x="1054" y="1779"/>
                  </a:lnTo>
                  <a:lnTo>
                    <a:pt x="1071" y="1753"/>
                  </a:lnTo>
                  <a:lnTo>
                    <a:pt x="1107" y="1708"/>
                  </a:lnTo>
                  <a:lnTo>
                    <a:pt x="1138" y="1670"/>
                  </a:lnTo>
                  <a:lnTo>
                    <a:pt x="1138" y="1670"/>
                  </a:lnTo>
                  <a:lnTo>
                    <a:pt x="1169" y="1638"/>
                  </a:lnTo>
                  <a:lnTo>
                    <a:pt x="1183" y="1624"/>
                  </a:lnTo>
                  <a:lnTo>
                    <a:pt x="1196" y="1610"/>
                  </a:lnTo>
                  <a:lnTo>
                    <a:pt x="1210" y="1600"/>
                  </a:lnTo>
                  <a:lnTo>
                    <a:pt x="1224" y="1591"/>
                  </a:lnTo>
                  <a:lnTo>
                    <a:pt x="1239" y="1586"/>
                  </a:lnTo>
                  <a:lnTo>
                    <a:pt x="1255" y="1583"/>
                  </a:lnTo>
                  <a:lnTo>
                    <a:pt x="1255" y="1583"/>
                  </a:lnTo>
                  <a:lnTo>
                    <a:pt x="1257" y="1583"/>
                  </a:lnTo>
                  <a:lnTo>
                    <a:pt x="1257" y="1583"/>
                  </a:lnTo>
                  <a:lnTo>
                    <a:pt x="1258" y="1583"/>
                  </a:lnTo>
                  <a:lnTo>
                    <a:pt x="1258" y="1583"/>
                  </a:lnTo>
                  <a:lnTo>
                    <a:pt x="1274" y="1586"/>
                  </a:lnTo>
                  <a:lnTo>
                    <a:pt x="1289" y="1591"/>
                  </a:lnTo>
                  <a:lnTo>
                    <a:pt x="1303" y="1600"/>
                  </a:lnTo>
                  <a:lnTo>
                    <a:pt x="1317" y="1610"/>
                  </a:lnTo>
                  <a:lnTo>
                    <a:pt x="1330" y="1624"/>
                  </a:lnTo>
                  <a:lnTo>
                    <a:pt x="1344" y="1638"/>
                  </a:lnTo>
                  <a:lnTo>
                    <a:pt x="1373" y="1670"/>
                  </a:lnTo>
                  <a:lnTo>
                    <a:pt x="1373" y="1670"/>
                  </a:lnTo>
                  <a:lnTo>
                    <a:pt x="1406" y="1708"/>
                  </a:lnTo>
                  <a:lnTo>
                    <a:pt x="1442" y="1753"/>
                  </a:lnTo>
                  <a:lnTo>
                    <a:pt x="1459" y="1779"/>
                  </a:lnTo>
                  <a:lnTo>
                    <a:pt x="1476" y="1804"/>
                  </a:lnTo>
                  <a:lnTo>
                    <a:pt x="1492" y="1832"/>
                  </a:lnTo>
                  <a:lnTo>
                    <a:pt x="1506" y="1859"/>
                  </a:lnTo>
                  <a:lnTo>
                    <a:pt x="1518" y="1889"/>
                  </a:lnTo>
                  <a:lnTo>
                    <a:pt x="1526" y="1916"/>
                  </a:lnTo>
                  <a:lnTo>
                    <a:pt x="1531" y="1944"/>
                  </a:lnTo>
                  <a:lnTo>
                    <a:pt x="1533" y="1969"/>
                  </a:lnTo>
                  <a:lnTo>
                    <a:pt x="1533" y="1983"/>
                  </a:lnTo>
                  <a:lnTo>
                    <a:pt x="1531" y="1995"/>
                  </a:lnTo>
                  <a:lnTo>
                    <a:pt x="1528" y="2007"/>
                  </a:lnTo>
                  <a:lnTo>
                    <a:pt x="1525" y="2019"/>
                  </a:lnTo>
                  <a:lnTo>
                    <a:pt x="1518" y="2030"/>
                  </a:lnTo>
                  <a:lnTo>
                    <a:pt x="1511" y="2042"/>
                  </a:lnTo>
                  <a:lnTo>
                    <a:pt x="1502" y="2050"/>
                  </a:lnTo>
                  <a:lnTo>
                    <a:pt x="1494" y="2060"/>
                  </a:lnTo>
                  <a:lnTo>
                    <a:pt x="1494" y="2060"/>
                  </a:lnTo>
                  <a:close/>
                  <a:moveTo>
                    <a:pt x="1741" y="1712"/>
                  </a:moveTo>
                  <a:lnTo>
                    <a:pt x="1741" y="1712"/>
                  </a:lnTo>
                  <a:lnTo>
                    <a:pt x="1731" y="1741"/>
                  </a:lnTo>
                  <a:lnTo>
                    <a:pt x="1717" y="1772"/>
                  </a:lnTo>
                  <a:lnTo>
                    <a:pt x="1700" y="1808"/>
                  </a:lnTo>
                  <a:lnTo>
                    <a:pt x="1681" y="1844"/>
                  </a:lnTo>
                  <a:lnTo>
                    <a:pt x="1659" y="1883"/>
                  </a:lnTo>
                  <a:lnTo>
                    <a:pt x="1635" y="1925"/>
                  </a:lnTo>
                  <a:lnTo>
                    <a:pt x="1611" y="1964"/>
                  </a:lnTo>
                  <a:lnTo>
                    <a:pt x="1583" y="2005"/>
                  </a:lnTo>
                  <a:lnTo>
                    <a:pt x="1583" y="2005"/>
                  </a:lnTo>
                  <a:lnTo>
                    <a:pt x="1585" y="1975"/>
                  </a:lnTo>
                  <a:lnTo>
                    <a:pt x="1585" y="1944"/>
                  </a:lnTo>
                  <a:lnTo>
                    <a:pt x="1583" y="1914"/>
                  </a:lnTo>
                  <a:lnTo>
                    <a:pt x="1580" y="1889"/>
                  </a:lnTo>
                  <a:lnTo>
                    <a:pt x="1573" y="1861"/>
                  </a:lnTo>
                  <a:lnTo>
                    <a:pt x="1566" y="1837"/>
                  </a:lnTo>
                  <a:lnTo>
                    <a:pt x="1559" y="1815"/>
                  </a:lnTo>
                  <a:lnTo>
                    <a:pt x="1550" y="1792"/>
                  </a:lnTo>
                  <a:lnTo>
                    <a:pt x="1531" y="1755"/>
                  </a:lnTo>
                  <a:lnTo>
                    <a:pt x="1513" y="1722"/>
                  </a:lnTo>
                  <a:lnTo>
                    <a:pt x="1497" y="1694"/>
                  </a:lnTo>
                  <a:lnTo>
                    <a:pt x="1485" y="1674"/>
                  </a:lnTo>
                  <a:lnTo>
                    <a:pt x="1485" y="1674"/>
                  </a:lnTo>
                  <a:lnTo>
                    <a:pt x="1470" y="1646"/>
                  </a:lnTo>
                  <a:lnTo>
                    <a:pt x="1456" y="1615"/>
                  </a:lnTo>
                  <a:lnTo>
                    <a:pt x="1442" y="1581"/>
                  </a:lnTo>
                  <a:lnTo>
                    <a:pt x="1432" y="1543"/>
                  </a:lnTo>
                  <a:lnTo>
                    <a:pt x="1423" y="1507"/>
                  </a:lnTo>
                  <a:lnTo>
                    <a:pt x="1420" y="1473"/>
                  </a:lnTo>
                  <a:lnTo>
                    <a:pt x="1420" y="1457"/>
                  </a:lnTo>
                  <a:lnTo>
                    <a:pt x="1420" y="1442"/>
                  </a:lnTo>
                  <a:lnTo>
                    <a:pt x="1423" y="1430"/>
                  </a:lnTo>
                  <a:lnTo>
                    <a:pt x="1427" y="1418"/>
                  </a:lnTo>
                  <a:lnTo>
                    <a:pt x="1427" y="1418"/>
                  </a:lnTo>
                  <a:lnTo>
                    <a:pt x="1442" y="1411"/>
                  </a:lnTo>
                  <a:lnTo>
                    <a:pt x="1458" y="1402"/>
                  </a:lnTo>
                  <a:lnTo>
                    <a:pt x="1473" y="1394"/>
                  </a:lnTo>
                  <a:lnTo>
                    <a:pt x="1489" y="1382"/>
                  </a:lnTo>
                  <a:lnTo>
                    <a:pt x="1504" y="1370"/>
                  </a:lnTo>
                  <a:lnTo>
                    <a:pt x="1518" y="1358"/>
                  </a:lnTo>
                  <a:lnTo>
                    <a:pt x="1531" y="1342"/>
                  </a:lnTo>
                  <a:lnTo>
                    <a:pt x="1544" y="1327"/>
                  </a:lnTo>
                  <a:lnTo>
                    <a:pt x="1544" y="1327"/>
                  </a:lnTo>
                  <a:lnTo>
                    <a:pt x="1562" y="1294"/>
                  </a:lnTo>
                  <a:lnTo>
                    <a:pt x="1573" y="1280"/>
                  </a:lnTo>
                  <a:lnTo>
                    <a:pt x="1583" y="1265"/>
                  </a:lnTo>
                  <a:lnTo>
                    <a:pt x="1595" y="1251"/>
                  </a:lnTo>
                  <a:lnTo>
                    <a:pt x="1607" y="1241"/>
                  </a:lnTo>
                  <a:lnTo>
                    <a:pt x="1623" y="1230"/>
                  </a:lnTo>
                  <a:lnTo>
                    <a:pt x="1640" y="1223"/>
                  </a:lnTo>
                  <a:lnTo>
                    <a:pt x="1640" y="1223"/>
                  </a:lnTo>
                  <a:lnTo>
                    <a:pt x="1652" y="1220"/>
                  </a:lnTo>
                  <a:lnTo>
                    <a:pt x="1666" y="1218"/>
                  </a:lnTo>
                  <a:lnTo>
                    <a:pt x="1678" y="1218"/>
                  </a:lnTo>
                  <a:lnTo>
                    <a:pt x="1691" y="1218"/>
                  </a:lnTo>
                  <a:lnTo>
                    <a:pt x="1703" y="1222"/>
                  </a:lnTo>
                  <a:lnTo>
                    <a:pt x="1715" y="1225"/>
                  </a:lnTo>
                  <a:lnTo>
                    <a:pt x="1727" y="1229"/>
                  </a:lnTo>
                  <a:lnTo>
                    <a:pt x="1739" y="1234"/>
                  </a:lnTo>
                  <a:lnTo>
                    <a:pt x="1739" y="1234"/>
                  </a:lnTo>
                  <a:lnTo>
                    <a:pt x="1746" y="1239"/>
                  </a:lnTo>
                  <a:lnTo>
                    <a:pt x="1753" y="1246"/>
                  </a:lnTo>
                  <a:lnTo>
                    <a:pt x="1767" y="1260"/>
                  </a:lnTo>
                  <a:lnTo>
                    <a:pt x="1777" y="1275"/>
                  </a:lnTo>
                  <a:lnTo>
                    <a:pt x="1784" y="1294"/>
                  </a:lnTo>
                  <a:lnTo>
                    <a:pt x="1791" y="1313"/>
                  </a:lnTo>
                  <a:lnTo>
                    <a:pt x="1794" y="1332"/>
                  </a:lnTo>
                  <a:lnTo>
                    <a:pt x="1801" y="1371"/>
                  </a:lnTo>
                  <a:lnTo>
                    <a:pt x="1801" y="1371"/>
                  </a:lnTo>
                  <a:lnTo>
                    <a:pt x="1801" y="1411"/>
                  </a:lnTo>
                  <a:lnTo>
                    <a:pt x="1800" y="1454"/>
                  </a:lnTo>
                  <a:lnTo>
                    <a:pt x="1796" y="1498"/>
                  </a:lnTo>
                  <a:lnTo>
                    <a:pt x="1789" y="1545"/>
                  </a:lnTo>
                  <a:lnTo>
                    <a:pt x="1781" y="1590"/>
                  </a:lnTo>
                  <a:lnTo>
                    <a:pt x="1770" y="1634"/>
                  </a:lnTo>
                  <a:lnTo>
                    <a:pt x="1757" y="1675"/>
                  </a:lnTo>
                  <a:lnTo>
                    <a:pt x="1741" y="1712"/>
                  </a:lnTo>
                  <a:lnTo>
                    <a:pt x="1741" y="1712"/>
                  </a:lnTo>
                  <a:close/>
                  <a:moveTo>
                    <a:pt x="2145" y="1358"/>
                  </a:moveTo>
                  <a:lnTo>
                    <a:pt x="2145" y="1358"/>
                  </a:lnTo>
                  <a:lnTo>
                    <a:pt x="2130" y="1368"/>
                  </a:lnTo>
                  <a:lnTo>
                    <a:pt x="2112" y="1375"/>
                  </a:lnTo>
                  <a:lnTo>
                    <a:pt x="2078" y="1390"/>
                  </a:lnTo>
                  <a:lnTo>
                    <a:pt x="2059" y="1397"/>
                  </a:lnTo>
                  <a:lnTo>
                    <a:pt x="2044" y="1407"/>
                  </a:lnTo>
                  <a:lnTo>
                    <a:pt x="2028" y="1419"/>
                  </a:lnTo>
                  <a:lnTo>
                    <a:pt x="2021" y="1426"/>
                  </a:lnTo>
                  <a:lnTo>
                    <a:pt x="2016" y="1435"/>
                  </a:lnTo>
                  <a:lnTo>
                    <a:pt x="2016" y="1435"/>
                  </a:lnTo>
                  <a:lnTo>
                    <a:pt x="2006" y="1450"/>
                  </a:lnTo>
                  <a:lnTo>
                    <a:pt x="1997" y="1468"/>
                  </a:lnTo>
                  <a:lnTo>
                    <a:pt x="1989" y="1486"/>
                  </a:lnTo>
                  <a:lnTo>
                    <a:pt x="1982" y="1507"/>
                  </a:lnTo>
                  <a:lnTo>
                    <a:pt x="1975" y="1528"/>
                  </a:lnTo>
                  <a:lnTo>
                    <a:pt x="1970" y="1548"/>
                  </a:lnTo>
                  <a:lnTo>
                    <a:pt x="1966" y="1569"/>
                  </a:lnTo>
                  <a:lnTo>
                    <a:pt x="1963" y="1590"/>
                  </a:lnTo>
                  <a:lnTo>
                    <a:pt x="1963" y="1590"/>
                  </a:lnTo>
                  <a:lnTo>
                    <a:pt x="1954" y="1674"/>
                  </a:lnTo>
                  <a:lnTo>
                    <a:pt x="1949" y="1717"/>
                  </a:lnTo>
                  <a:lnTo>
                    <a:pt x="1944" y="1760"/>
                  </a:lnTo>
                  <a:lnTo>
                    <a:pt x="1934" y="1801"/>
                  </a:lnTo>
                  <a:lnTo>
                    <a:pt x="1928" y="1822"/>
                  </a:lnTo>
                  <a:lnTo>
                    <a:pt x="1920" y="1842"/>
                  </a:lnTo>
                  <a:lnTo>
                    <a:pt x="1913" y="1861"/>
                  </a:lnTo>
                  <a:lnTo>
                    <a:pt x="1903" y="1880"/>
                  </a:lnTo>
                  <a:lnTo>
                    <a:pt x="1891" y="1899"/>
                  </a:lnTo>
                  <a:lnTo>
                    <a:pt x="1879" y="1916"/>
                  </a:lnTo>
                  <a:lnTo>
                    <a:pt x="1879" y="1916"/>
                  </a:lnTo>
                  <a:lnTo>
                    <a:pt x="1877" y="1904"/>
                  </a:lnTo>
                  <a:lnTo>
                    <a:pt x="1875" y="1894"/>
                  </a:lnTo>
                  <a:lnTo>
                    <a:pt x="1875" y="1865"/>
                  </a:lnTo>
                  <a:lnTo>
                    <a:pt x="1880" y="1832"/>
                  </a:lnTo>
                  <a:lnTo>
                    <a:pt x="1886" y="1792"/>
                  </a:lnTo>
                  <a:lnTo>
                    <a:pt x="1891" y="1749"/>
                  </a:lnTo>
                  <a:lnTo>
                    <a:pt x="1898" y="1703"/>
                  </a:lnTo>
                  <a:lnTo>
                    <a:pt x="1901" y="1651"/>
                  </a:lnTo>
                  <a:lnTo>
                    <a:pt x="1904" y="1596"/>
                  </a:lnTo>
                  <a:lnTo>
                    <a:pt x="1904" y="1596"/>
                  </a:lnTo>
                  <a:lnTo>
                    <a:pt x="1904" y="1576"/>
                  </a:lnTo>
                  <a:lnTo>
                    <a:pt x="1908" y="1555"/>
                  </a:lnTo>
                  <a:lnTo>
                    <a:pt x="1913" y="1533"/>
                  </a:lnTo>
                  <a:lnTo>
                    <a:pt x="1918" y="1512"/>
                  </a:lnTo>
                  <a:lnTo>
                    <a:pt x="1927" y="1492"/>
                  </a:lnTo>
                  <a:lnTo>
                    <a:pt x="1935" y="1471"/>
                  </a:lnTo>
                  <a:lnTo>
                    <a:pt x="1946" y="1452"/>
                  </a:lnTo>
                  <a:lnTo>
                    <a:pt x="1958" y="1437"/>
                  </a:lnTo>
                  <a:lnTo>
                    <a:pt x="1958" y="1437"/>
                  </a:lnTo>
                  <a:lnTo>
                    <a:pt x="1923" y="1435"/>
                  </a:lnTo>
                  <a:lnTo>
                    <a:pt x="1904" y="1433"/>
                  </a:lnTo>
                  <a:lnTo>
                    <a:pt x="1898" y="1433"/>
                  </a:lnTo>
                  <a:lnTo>
                    <a:pt x="1894" y="1430"/>
                  </a:lnTo>
                  <a:lnTo>
                    <a:pt x="1892" y="1426"/>
                  </a:lnTo>
                  <a:lnTo>
                    <a:pt x="1891" y="1421"/>
                  </a:lnTo>
                  <a:lnTo>
                    <a:pt x="1891" y="1421"/>
                  </a:lnTo>
                  <a:lnTo>
                    <a:pt x="1889" y="1413"/>
                  </a:lnTo>
                  <a:lnTo>
                    <a:pt x="1889" y="1406"/>
                  </a:lnTo>
                  <a:lnTo>
                    <a:pt x="1891" y="1399"/>
                  </a:lnTo>
                  <a:lnTo>
                    <a:pt x="1894" y="1392"/>
                  </a:lnTo>
                  <a:lnTo>
                    <a:pt x="1901" y="1376"/>
                  </a:lnTo>
                  <a:lnTo>
                    <a:pt x="1911" y="1363"/>
                  </a:lnTo>
                  <a:lnTo>
                    <a:pt x="1911" y="1363"/>
                  </a:lnTo>
                  <a:lnTo>
                    <a:pt x="1920" y="1354"/>
                  </a:lnTo>
                  <a:lnTo>
                    <a:pt x="1928" y="1347"/>
                  </a:lnTo>
                  <a:lnTo>
                    <a:pt x="1937" y="1342"/>
                  </a:lnTo>
                  <a:lnTo>
                    <a:pt x="1947" y="1339"/>
                  </a:lnTo>
                  <a:lnTo>
                    <a:pt x="1966" y="1332"/>
                  </a:lnTo>
                  <a:lnTo>
                    <a:pt x="1989" y="1330"/>
                  </a:lnTo>
                  <a:lnTo>
                    <a:pt x="2030" y="1328"/>
                  </a:lnTo>
                  <a:lnTo>
                    <a:pt x="2052" y="1327"/>
                  </a:lnTo>
                  <a:lnTo>
                    <a:pt x="2073" y="1321"/>
                  </a:lnTo>
                  <a:lnTo>
                    <a:pt x="2073" y="1321"/>
                  </a:lnTo>
                  <a:lnTo>
                    <a:pt x="2102" y="1309"/>
                  </a:lnTo>
                  <a:lnTo>
                    <a:pt x="2119" y="1303"/>
                  </a:lnTo>
                  <a:lnTo>
                    <a:pt x="2133" y="1294"/>
                  </a:lnTo>
                  <a:lnTo>
                    <a:pt x="2147" y="1284"/>
                  </a:lnTo>
                  <a:lnTo>
                    <a:pt x="2159" y="1272"/>
                  </a:lnTo>
                  <a:lnTo>
                    <a:pt x="2162" y="1263"/>
                  </a:lnTo>
                  <a:lnTo>
                    <a:pt x="2166" y="1256"/>
                  </a:lnTo>
                  <a:lnTo>
                    <a:pt x="2169" y="1248"/>
                  </a:lnTo>
                  <a:lnTo>
                    <a:pt x="2171" y="1237"/>
                  </a:lnTo>
                  <a:lnTo>
                    <a:pt x="2171" y="1237"/>
                  </a:lnTo>
                  <a:lnTo>
                    <a:pt x="2169" y="1232"/>
                  </a:lnTo>
                  <a:lnTo>
                    <a:pt x="2166" y="1227"/>
                  </a:lnTo>
                  <a:lnTo>
                    <a:pt x="2161" y="1222"/>
                  </a:lnTo>
                  <a:lnTo>
                    <a:pt x="2154" y="1217"/>
                  </a:lnTo>
                  <a:lnTo>
                    <a:pt x="2136" y="1210"/>
                  </a:lnTo>
                  <a:lnTo>
                    <a:pt x="2118" y="1203"/>
                  </a:lnTo>
                  <a:lnTo>
                    <a:pt x="2097" y="1199"/>
                  </a:lnTo>
                  <a:lnTo>
                    <a:pt x="2080" y="1198"/>
                  </a:lnTo>
                  <a:lnTo>
                    <a:pt x="2063" y="1196"/>
                  </a:lnTo>
                  <a:lnTo>
                    <a:pt x="2063" y="1196"/>
                  </a:lnTo>
                  <a:lnTo>
                    <a:pt x="2047" y="1198"/>
                  </a:lnTo>
                  <a:lnTo>
                    <a:pt x="2033" y="1199"/>
                  </a:lnTo>
                  <a:lnTo>
                    <a:pt x="2023" y="1203"/>
                  </a:lnTo>
                  <a:lnTo>
                    <a:pt x="2013" y="1208"/>
                  </a:lnTo>
                  <a:lnTo>
                    <a:pt x="1996" y="1217"/>
                  </a:lnTo>
                  <a:lnTo>
                    <a:pt x="1983" y="1227"/>
                  </a:lnTo>
                  <a:lnTo>
                    <a:pt x="1971" y="1237"/>
                  </a:lnTo>
                  <a:lnTo>
                    <a:pt x="1958" y="1246"/>
                  </a:lnTo>
                  <a:lnTo>
                    <a:pt x="1951" y="1249"/>
                  </a:lnTo>
                  <a:lnTo>
                    <a:pt x="1944" y="1253"/>
                  </a:lnTo>
                  <a:lnTo>
                    <a:pt x="1934" y="1256"/>
                  </a:lnTo>
                  <a:lnTo>
                    <a:pt x="1923" y="1256"/>
                  </a:lnTo>
                  <a:lnTo>
                    <a:pt x="1923" y="1256"/>
                  </a:lnTo>
                  <a:lnTo>
                    <a:pt x="1915" y="1258"/>
                  </a:lnTo>
                  <a:lnTo>
                    <a:pt x="1906" y="1256"/>
                  </a:lnTo>
                  <a:lnTo>
                    <a:pt x="1899" y="1254"/>
                  </a:lnTo>
                  <a:lnTo>
                    <a:pt x="1891" y="1251"/>
                  </a:lnTo>
                  <a:lnTo>
                    <a:pt x="1879" y="1242"/>
                  </a:lnTo>
                  <a:lnTo>
                    <a:pt x="1868" y="1230"/>
                  </a:lnTo>
                  <a:lnTo>
                    <a:pt x="1860" y="1217"/>
                  </a:lnTo>
                  <a:lnTo>
                    <a:pt x="1851" y="1203"/>
                  </a:lnTo>
                  <a:lnTo>
                    <a:pt x="1837" y="1177"/>
                  </a:lnTo>
                  <a:lnTo>
                    <a:pt x="1837" y="1177"/>
                  </a:lnTo>
                  <a:lnTo>
                    <a:pt x="1829" y="1155"/>
                  </a:lnTo>
                  <a:lnTo>
                    <a:pt x="1822" y="1131"/>
                  </a:lnTo>
                  <a:lnTo>
                    <a:pt x="1817" y="1105"/>
                  </a:lnTo>
                  <a:lnTo>
                    <a:pt x="1815" y="1091"/>
                  </a:lnTo>
                  <a:lnTo>
                    <a:pt x="1815" y="1079"/>
                  </a:lnTo>
                  <a:lnTo>
                    <a:pt x="1817" y="1069"/>
                  </a:lnTo>
                  <a:lnTo>
                    <a:pt x="1820" y="1058"/>
                  </a:lnTo>
                  <a:lnTo>
                    <a:pt x="1825" y="1050"/>
                  </a:lnTo>
                  <a:lnTo>
                    <a:pt x="1834" y="1041"/>
                  </a:lnTo>
                  <a:lnTo>
                    <a:pt x="1843" y="1036"/>
                  </a:lnTo>
                  <a:lnTo>
                    <a:pt x="1855" y="1033"/>
                  </a:lnTo>
                  <a:lnTo>
                    <a:pt x="1870" y="1031"/>
                  </a:lnTo>
                  <a:lnTo>
                    <a:pt x="1887" y="1033"/>
                  </a:lnTo>
                  <a:lnTo>
                    <a:pt x="1887" y="1033"/>
                  </a:lnTo>
                  <a:lnTo>
                    <a:pt x="1896" y="1036"/>
                  </a:lnTo>
                  <a:lnTo>
                    <a:pt x="1904" y="1040"/>
                  </a:lnTo>
                  <a:lnTo>
                    <a:pt x="1913" y="1045"/>
                  </a:lnTo>
                  <a:lnTo>
                    <a:pt x="1918" y="1052"/>
                  </a:lnTo>
                  <a:lnTo>
                    <a:pt x="1923" y="1058"/>
                  </a:lnTo>
                  <a:lnTo>
                    <a:pt x="1928" y="1067"/>
                  </a:lnTo>
                  <a:lnTo>
                    <a:pt x="1932" y="1076"/>
                  </a:lnTo>
                  <a:lnTo>
                    <a:pt x="1934" y="1086"/>
                  </a:lnTo>
                  <a:lnTo>
                    <a:pt x="1935" y="1096"/>
                  </a:lnTo>
                  <a:lnTo>
                    <a:pt x="1934" y="1107"/>
                  </a:lnTo>
                  <a:lnTo>
                    <a:pt x="1934" y="1117"/>
                  </a:lnTo>
                  <a:lnTo>
                    <a:pt x="1930" y="1127"/>
                  </a:lnTo>
                  <a:lnTo>
                    <a:pt x="1927" y="1138"/>
                  </a:lnTo>
                  <a:lnTo>
                    <a:pt x="1923" y="1148"/>
                  </a:lnTo>
                  <a:lnTo>
                    <a:pt x="1916" y="1156"/>
                  </a:lnTo>
                  <a:lnTo>
                    <a:pt x="1910" y="1167"/>
                  </a:lnTo>
                  <a:lnTo>
                    <a:pt x="1910" y="1167"/>
                  </a:lnTo>
                  <a:lnTo>
                    <a:pt x="1925" y="1163"/>
                  </a:lnTo>
                  <a:lnTo>
                    <a:pt x="1942" y="1156"/>
                  </a:lnTo>
                  <a:lnTo>
                    <a:pt x="1963" y="1150"/>
                  </a:lnTo>
                  <a:lnTo>
                    <a:pt x="1987" y="1143"/>
                  </a:lnTo>
                  <a:lnTo>
                    <a:pt x="2014" y="1138"/>
                  </a:lnTo>
                  <a:lnTo>
                    <a:pt x="2030" y="1138"/>
                  </a:lnTo>
                  <a:lnTo>
                    <a:pt x="2047" y="1138"/>
                  </a:lnTo>
                  <a:lnTo>
                    <a:pt x="2066" y="1138"/>
                  </a:lnTo>
                  <a:lnTo>
                    <a:pt x="2087" y="1141"/>
                  </a:lnTo>
                  <a:lnTo>
                    <a:pt x="2107" y="1146"/>
                  </a:lnTo>
                  <a:lnTo>
                    <a:pt x="2131" y="1153"/>
                  </a:lnTo>
                  <a:lnTo>
                    <a:pt x="2131" y="1153"/>
                  </a:lnTo>
                  <a:lnTo>
                    <a:pt x="2166" y="1163"/>
                  </a:lnTo>
                  <a:lnTo>
                    <a:pt x="2181" y="1172"/>
                  </a:lnTo>
                  <a:lnTo>
                    <a:pt x="2197" y="1180"/>
                  </a:lnTo>
                  <a:lnTo>
                    <a:pt x="2210" y="1193"/>
                  </a:lnTo>
                  <a:lnTo>
                    <a:pt x="2221" y="1206"/>
                  </a:lnTo>
                  <a:lnTo>
                    <a:pt x="2226" y="1213"/>
                  </a:lnTo>
                  <a:lnTo>
                    <a:pt x="2229" y="1222"/>
                  </a:lnTo>
                  <a:lnTo>
                    <a:pt x="2231" y="1232"/>
                  </a:lnTo>
                  <a:lnTo>
                    <a:pt x="2233" y="1242"/>
                  </a:lnTo>
                  <a:lnTo>
                    <a:pt x="2233" y="1242"/>
                  </a:lnTo>
                  <a:lnTo>
                    <a:pt x="2234" y="1249"/>
                  </a:lnTo>
                  <a:lnTo>
                    <a:pt x="2233" y="1258"/>
                  </a:lnTo>
                  <a:lnTo>
                    <a:pt x="2231" y="1266"/>
                  </a:lnTo>
                  <a:lnTo>
                    <a:pt x="2228" y="1275"/>
                  </a:lnTo>
                  <a:lnTo>
                    <a:pt x="2217" y="1290"/>
                  </a:lnTo>
                  <a:lnTo>
                    <a:pt x="2205" y="1306"/>
                  </a:lnTo>
                  <a:lnTo>
                    <a:pt x="2190" y="1320"/>
                  </a:lnTo>
                  <a:lnTo>
                    <a:pt x="2174" y="1333"/>
                  </a:lnTo>
                  <a:lnTo>
                    <a:pt x="2145" y="1358"/>
                  </a:lnTo>
                  <a:lnTo>
                    <a:pt x="2145" y="1358"/>
                  </a:lnTo>
                  <a:close/>
                </a:path>
              </a:pathLst>
            </a:custGeom>
            <a:grpFill/>
            <a:ln w="9525">
              <a:noFill/>
              <a:round/>
              <a:headEnd/>
              <a:tailEnd/>
            </a:ln>
          </p:spPr>
          <p:txBody>
            <a:bodyPr/>
            <a:lstStyle/>
            <a:p>
              <a:pPr>
                <a:defRPr/>
              </a:pPr>
              <a:endParaRPr lang="en-US">
                <a:ea typeface="+mn-ea"/>
              </a:endParaRPr>
            </a:p>
          </p:txBody>
        </p:sp>
        <p:sp>
          <p:nvSpPr>
            <p:cNvPr id="31" name="Freeform 8"/>
            <p:cNvSpPr>
              <a:spLocks/>
            </p:cNvSpPr>
            <p:nvPr/>
          </p:nvSpPr>
          <p:spPr bwMode="auto">
            <a:xfrm>
              <a:off x="7488238" y="3402013"/>
              <a:ext cx="136525" cy="168275"/>
            </a:xfrm>
            <a:custGeom>
              <a:avLst/>
              <a:gdLst/>
              <a:ahLst/>
              <a:cxnLst>
                <a:cxn ang="0">
                  <a:pos x="3" y="210"/>
                </a:cxn>
                <a:cxn ang="0">
                  <a:pos x="3" y="210"/>
                </a:cxn>
                <a:cxn ang="0">
                  <a:pos x="6" y="212"/>
                </a:cxn>
                <a:cxn ang="0">
                  <a:pos x="12" y="212"/>
                </a:cxn>
                <a:cxn ang="0">
                  <a:pos x="15" y="208"/>
                </a:cxn>
                <a:cxn ang="0">
                  <a:pos x="20" y="205"/>
                </a:cxn>
                <a:cxn ang="0">
                  <a:pos x="31" y="190"/>
                </a:cxn>
                <a:cxn ang="0">
                  <a:pos x="48" y="162"/>
                </a:cxn>
                <a:cxn ang="0">
                  <a:pos x="48" y="162"/>
                </a:cxn>
                <a:cxn ang="0">
                  <a:pos x="53" y="155"/>
                </a:cxn>
                <a:cxn ang="0">
                  <a:pos x="58" y="150"/>
                </a:cxn>
                <a:cxn ang="0">
                  <a:pos x="68" y="143"/>
                </a:cxn>
                <a:cxn ang="0">
                  <a:pos x="82" y="138"/>
                </a:cxn>
                <a:cxn ang="0">
                  <a:pos x="94" y="133"/>
                </a:cxn>
                <a:cxn ang="0">
                  <a:pos x="122" y="128"/>
                </a:cxn>
                <a:cxn ang="0">
                  <a:pos x="134" y="124"/>
                </a:cxn>
                <a:cxn ang="0">
                  <a:pos x="142" y="121"/>
                </a:cxn>
                <a:cxn ang="0">
                  <a:pos x="142" y="121"/>
                </a:cxn>
                <a:cxn ang="0">
                  <a:pos x="149" y="116"/>
                </a:cxn>
                <a:cxn ang="0">
                  <a:pos x="156" y="109"/>
                </a:cxn>
                <a:cxn ang="0">
                  <a:pos x="161" y="104"/>
                </a:cxn>
                <a:cxn ang="0">
                  <a:pos x="165" y="97"/>
                </a:cxn>
                <a:cxn ang="0">
                  <a:pos x="170" y="83"/>
                </a:cxn>
                <a:cxn ang="0">
                  <a:pos x="171" y="68"/>
                </a:cxn>
                <a:cxn ang="0">
                  <a:pos x="170" y="52"/>
                </a:cxn>
                <a:cxn ang="0">
                  <a:pos x="165" y="37"/>
                </a:cxn>
                <a:cxn ang="0">
                  <a:pos x="156" y="21"/>
                </a:cxn>
                <a:cxn ang="0">
                  <a:pos x="144" y="9"/>
                </a:cxn>
                <a:cxn ang="0">
                  <a:pos x="144" y="9"/>
                </a:cxn>
                <a:cxn ang="0">
                  <a:pos x="139" y="6"/>
                </a:cxn>
                <a:cxn ang="0">
                  <a:pos x="134" y="2"/>
                </a:cxn>
                <a:cxn ang="0">
                  <a:pos x="123" y="0"/>
                </a:cxn>
                <a:cxn ang="0">
                  <a:pos x="111" y="2"/>
                </a:cxn>
                <a:cxn ang="0">
                  <a:pos x="98" y="7"/>
                </a:cxn>
                <a:cxn ang="0">
                  <a:pos x="86" y="14"/>
                </a:cxn>
                <a:cxn ang="0">
                  <a:pos x="72" y="26"/>
                </a:cxn>
                <a:cxn ang="0">
                  <a:pos x="58" y="38"/>
                </a:cxn>
                <a:cxn ang="0">
                  <a:pos x="46" y="54"/>
                </a:cxn>
                <a:cxn ang="0">
                  <a:pos x="34" y="69"/>
                </a:cxn>
                <a:cxn ang="0">
                  <a:pos x="24" y="88"/>
                </a:cxn>
                <a:cxn ang="0">
                  <a:pos x="13" y="107"/>
                </a:cxn>
                <a:cxn ang="0">
                  <a:pos x="6" y="128"/>
                </a:cxn>
                <a:cxn ang="0">
                  <a:pos x="1" y="148"/>
                </a:cxn>
                <a:cxn ang="0">
                  <a:pos x="0" y="169"/>
                </a:cxn>
                <a:cxn ang="0">
                  <a:pos x="0" y="190"/>
                </a:cxn>
                <a:cxn ang="0">
                  <a:pos x="3" y="210"/>
                </a:cxn>
                <a:cxn ang="0">
                  <a:pos x="3" y="210"/>
                </a:cxn>
              </a:cxnLst>
              <a:rect l="0" t="0" r="r" b="b"/>
              <a:pathLst>
                <a:path w="171" h="212">
                  <a:moveTo>
                    <a:pt x="3" y="210"/>
                  </a:moveTo>
                  <a:lnTo>
                    <a:pt x="3" y="210"/>
                  </a:lnTo>
                  <a:lnTo>
                    <a:pt x="6" y="212"/>
                  </a:lnTo>
                  <a:lnTo>
                    <a:pt x="12" y="212"/>
                  </a:lnTo>
                  <a:lnTo>
                    <a:pt x="15" y="208"/>
                  </a:lnTo>
                  <a:lnTo>
                    <a:pt x="20" y="205"/>
                  </a:lnTo>
                  <a:lnTo>
                    <a:pt x="31" y="190"/>
                  </a:lnTo>
                  <a:lnTo>
                    <a:pt x="48" y="162"/>
                  </a:lnTo>
                  <a:lnTo>
                    <a:pt x="48" y="162"/>
                  </a:lnTo>
                  <a:lnTo>
                    <a:pt x="53" y="155"/>
                  </a:lnTo>
                  <a:lnTo>
                    <a:pt x="58" y="150"/>
                  </a:lnTo>
                  <a:lnTo>
                    <a:pt x="68" y="143"/>
                  </a:lnTo>
                  <a:lnTo>
                    <a:pt x="82" y="138"/>
                  </a:lnTo>
                  <a:lnTo>
                    <a:pt x="94" y="133"/>
                  </a:lnTo>
                  <a:lnTo>
                    <a:pt x="122" y="128"/>
                  </a:lnTo>
                  <a:lnTo>
                    <a:pt x="134" y="124"/>
                  </a:lnTo>
                  <a:lnTo>
                    <a:pt x="142" y="121"/>
                  </a:lnTo>
                  <a:lnTo>
                    <a:pt x="142" y="121"/>
                  </a:lnTo>
                  <a:lnTo>
                    <a:pt x="149" y="116"/>
                  </a:lnTo>
                  <a:lnTo>
                    <a:pt x="156" y="109"/>
                  </a:lnTo>
                  <a:lnTo>
                    <a:pt x="161" y="104"/>
                  </a:lnTo>
                  <a:lnTo>
                    <a:pt x="165" y="97"/>
                  </a:lnTo>
                  <a:lnTo>
                    <a:pt x="170" y="83"/>
                  </a:lnTo>
                  <a:lnTo>
                    <a:pt x="171" y="68"/>
                  </a:lnTo>
                  <a:lnTo>
                    <a:pt x="170" y="52"/>
                  </a:lnTo>
                  <a:lnTo>
                    <a:pt x="165" y="37"/>
                  </a:lnTo>
                  <a:lnTo>
                    <a:pt x="156" y="21"/>
                  </a:lnTo>
                  <a:lnTo>
                    <a:pt x="144" y="9"/>
                  </a:lnTo>
                  <a:lnTo>
                    <a:pt x="144" y="9"/>
                  </a:lnTo>
                  <a:lnTo>
                    <a:pt x="139" y="6"/>
                  </a:lnTo>
                  <a:lnTo>
                    <a:pt x="134" y="2"/>
                  </a:lnTo>
                  <a:lnTo>
                    <a:pt x="123" y="0"/>
                  </a:lnTo>
                  <a:lnTo>
                    <a:pt x="111" y="2"/>
                  </a:lnTo>
                  <a:lnTo>
                    <a:pt x="98" y="7"/>
                  </a:lnTo>
                  <a:lnTo>
                    <a:pt x="86" y="14"/>
                  </a:lnTo>
                  <a:lnTo>
                    <a:pt x="72" y="26"/>
                  </a:lnTo>
                  <a:lnTo>
                    <a:pt x="58" y="38"/>
                  </a:lnTo>
                  <a:lnTo>
                    <a:pt x="46" y="54"/>
                  </a:lnTo>
                  <a:lnTo>
                    <a:pt x="34" y="69"/>
                  </a:lnTo>
                  <a:lnTo>
                    <a:pt x="24" y="88"/>
                  </a:lnTo>
                  <a:lnTo>
                    <a:pt x="13" y="107"/>
                  </a:lnTo>
                  <a:lnTo>
                    <a:pt x="6" y="128"/>
                  </a:lnTo>
                  <a:lnTo>
                    <a:pt x="1" y="148"/>
                  </a:lnTo>
                  <a:lnTo>
                    <a:pt x="0" y="169"/>
                  </a:lnTo>
                  <a:lnTo>
                    <a:pt x="0" y="190"/>
                  </a:lnTo>
                  <a:lnTo>
                    <a:pt x="3" y="210"/>
                  </a:lnTo>
                  <a:lnTo>
                    <a:pt x="3" y="210"/>
                  </a:lnTo>
                  <a:close/>
                </a:path>
              </a:pathLst>
            </a:custGeom>
            <a:grpFill/>
            <a:ln w="9525">
              <a:noFill/>
              <a:round/>
              <a:headEnd/>
              <a:tailEnd/>
            </a:ln>
          </p:spPr>
          <p:txBody>
            <a:bodyPr/>
            <a:lstStyle/>
            <a:p>
              <a:pPr>
                <a:defRPr/>
              </a:pPr>
              <a:endParaRPr lang="en-US">
                <a:ea typeface="+mn-ea"/>
              </a:endParaRPr>
            </a:p>
          </p:txBody>
        </p:sp>
        <p:sp>
          <p:nvSpPr>
            <p:cNvPr id="32" name="Freeform 9"/>
            <p:cNvSpPr>
              <a:spLocks noEditPoints="1"/>
            </p:cNvSpPr>
            <p:nvPr/>
          </p:nvSpPr>
          <p:spPr bwMode="auto">
            <a:xfrm>
              <a:off x="6062663" y="2254251"/>
              <a:ext cx="2352675" cy="2354263"/>
            </a:xfrm>
            <a:custGeom>
              <a:avLst/>
              <a:gdLst/>
              <a:ahLst/>
              <a:cxnLst>
                <a:cxn ang="0">
                  <a:pos x="1258" y="17"/>
                </a:cxn>
                <a:cxn ang="0">
                  <a:pos x="905" y="117"/>
                </a:cxn>
                <a:cxn ang="0">
                  <a:pos x="596" y="294"/>
                </a:cxn>
                <a:cxn ang="0">
                  <a:pos x="338" y="540"/>
                </a:cxn>
                <a:cxn ang="0">
                  <a:pos x="146" y="840"/>
                </a:cxn>
                <a:cxn ang="0">
                  <a:pos x="31" y="1184"/>
                </a:cxn>
                <a:cxn ang="0">
                  <a:pos x="0" y="1482"/>
                </a:cxn>
                <a:cxn ang="0">
                  <a:pos x="46" y="1853"/>
                </a:cxn>
                <a:cxn ang="0">
                  <a:pos x="178" y="2188"/>
                </a:cxn>
                <a:cxn ang="0">
                  <a:pos x="386" y="2478"/>
                </a:cxn>
                <a:cxn ang="0">
                  <a:pos x="654" y="2712"/>
                </a:cxn>
                <a:cxn ang="0">
                  <a:pos x="974" y="2876"/>
                </a:cxn>
                <a:cxn ang="0">
                  <a:pos x="1332" y="2958"/>
                </a:cxn>
                <a:cxn ang="0">
                  <a:pos x="1634" y="2958"/>
                </a:cxn>
                <a:cxn ang="0">
                  <a:pos x="1992" y="2876"/>
                </a:cxn>
                <a:cxn ang="0">
                  <a:pos x="2311" y="2712"/>
                </a:cxn>
                <a:cxn ang="0">
                  <a:pos x="2579" y="2478"/>
                </a:cxn>
                <a:cxn ang="0">
                  <a:pos x="2786" y="2188"/>
                </a:cxn>
                <a:cxn ang="0">
                  <a:pos x="2918" y="1853"/>
                </a:cxn>
                <a:cxn ang="0">
                  <a:pos x="2964" y="1482"/>
                </a:cxn>
                <a:cxn ang="0">
                  <a:pos x="2935" y="1184"/>
                </a:cxn>
                <a:cxn ang="0">
                  <a:pos x="2818" y="840"/>
                </a:cxn>
                <a:cxn ang="0">
                  <a:pos x="2626" y="540"/>
                </a:cxn>
                <a:cxn ang="0">
                  <a:pos x="2370" y="294"/>
                </a:cxn>
                <a:cxn ang="0">
                  <a:pos x="2059" y="117"/>
                </a:cxn>
                <a:cxn ang="0">
                  <a:pos x="1708" y="17"/>
                </a:cxn>
                <a:cxn ang="0">
                  <a:pos x="1483" y="2874"/>
                </a:cxn>
                <a:cxn ang="0">
                  <a:pos x="1203" y="2845"/>
                </a:cxn>
                <a:cxn ang="0">
                  <a:pos x="881" y="2736"/>
                </a:cxn>
                <a:cxn ang="0">
                  <a:pos x="599" y="2556"/>
                </a:cxn>
                <a:cxn ang="0">
                  <a:pos x="369" y="2313"/>
                </a:cxn>
                <a:cxn ang="0">
                  <a:pos x="202" y="2023"/>
                </a:cxn>
                <a:cxn ang="0">
                  <a:pos x="108" y="1693"/>
                </a:cxn>
                <a:cxn ang="0">
                  <a:pos x="94" y="1411"/>
                </a:cxn>
                <a:cxn ang="0">
                  <a:pos x="154" y="1069"/>
                </a:cxn>
                <a:cxn ang="0">
                  <a:pos x="293" y="761"/>
                </a:cxn>
                <a:cxn ang="0">
                  <a:pos x="500" y="500"/>
                </a:cxn>
                <a:cxn ang="0">
                  <a:pos x="763" y="294"/>
                </a:cxn>
                <a:cxn ang="0">
                  <a:pos x="1070" y="155"/>
                </a:cxn>
                <a:cxn ang="0">
                  <a:pos x="1411" y="93"/>
                </a:cxn>
                <a:cxn ang="0">
                  <a:pos x="1694" y="108"/>
                </a:cxn>
                <a:cxn ang="0">
                  <a:pos x="2022" y="201"/>
                </a:cxn>
                <a:cxn ang="0">
                  <a:pos x="2313" y="368"/>
                </a:cxn>
                <a:cxn ang="0">
                  <a:pos x="2555" y="598"/>
                </a:cxn>
                <a:cxn ang="0">
                  <a:pos x="2736" y="880"/>
                </a:cxn>
                <a:cxn ang="0">
                  <a:pos x="2844" y="1203"/>
                </a:cxn>
                <a:cxn ang="0">
                  <a:pos x="2873" y="1483"/>
                </a:cxn>
                <a:cxn ang="0">
                  <a:pos x="2828" y="1829"/>
                </a:cxn>
                <a:cxn ang="0">
                  <a:pos x="2705" y="2145"/>
                </a:cxn>
                <a:cxn ang="0">
                  <a:pos x="2511" y="2417"/>
                </a:cxn>
                <a:cxn ang="0">
                  <a:pos x="2260" y="2635"/>
                </a:cxn>
                <a:cxn ang="0">
                  <a:pos x="1961" y="2790"/>
                </a:cxn>
                <a:cxn ang="0">
                  <a:pos x="1624" y="2867"/>
                </a:cxn>
              </a:cxnLst>
              <a:rect l="0" t="0" r="r" b="b"/>
              <a:pathLst>
                <a:path w="2964" h="2965">
                  <a:moveTo>
                    <a:pt x="1483" y="0"/>
                  </a:moveTo>
                  <a:lnTo>
                    <a:pt x="1483" y="0"/>
                  </a:lnTo>
                  <a:lnTo>
                    <a:pt x="1407" y="2"/>
                  </a:lnTo>
                  <a:lnTo>
                    <a:pt x="1332" y="7"/>
                  </a:lnTo>
                  <a:lnTo>
                    <a:pt x="1258" y="17"/>
                  </a:lnTo>
                  <a:lnTo>
                    <a:pt x="1184" y="29"/>
                  </a:lnTo>
                  <a:lnTo>
                    <a:pt x="1113" y="46"/>
                  </a:lnTo>
                  <a:lnTo>
                    <a:pt x="1043" y="67"/>
                  </a:lnTo>
                  <a:lnTo>
                    <a:pt x="974" y="89"/>
                  </a:lnTo>
                  <a:lnTo>
                    <a:pt x="905" y="117"/>
                  </a:lnTo>
                  <a:lnTo>
                    <a:pt x="840" y="146"/>
                  </a:lnTo>
                  <a:lnTo>
                    <a:pt x="776" y="179"/>
                  </a:lnTo>
                  <a:lnTo>
                    <a:pt x="715" y="215"/>
                  </a:lnTo>
                  <a:lnTo>
                    <a:pt x="654" y="253"/>
                  </a:lnTo>
                  <a:lnTo>
                    <a:pt x="596" y="294"/>
                  </a:lnTo>
                  <a:lnTo>
                    <a:pt x="539" y="339"/>
                  </a:lnTo>
                  <a:lnTo>
                    <a:pt x="486" y="385"/>
                  </a:lnTo>
                  <a:lnTo>
                    <a:pt x="434" y="435"/>
                  </a:lnTo>
                  <a:lnTo>
                    <a:pt x="386" y="486"/>
                  </a:lnTo>
                  <a:lnTo>
                    <a:pt x="338" y="540"/>
                  </a:lnTo>
                  <a:lnTo>
                    <a:pt x="295" y="596"/>
                  </a:lnTo>
                  <a:lnTo>
                    <a:pt x="254" y="653"/>
                  </a:lnTo>
                  <a:lnTo>
                    <a:pt x="214" y="713"/>
                  </a:lnTo>
                  <a:lnTo>
                    <a:pt x="178" y="777"/>
                  </a:lnTo>
                  <a:lnTo>
                    <a:pt x="146" y="840"/>
                  </a:lnTo>
                  <a:lnTo>
                    <a:pt x="116" y="906"/>
                  </a:lnTo>
                  <a:lnTo>
                    <a:pt x="91" y="973"/>
                  </a:lnTo>
                  <a:lnTo>
                    <a:pt x="67" y="1042"/>
                  </a:lnTo>
                  <a:lnTo>
                    <a:pt x="46" y="1112"/>
                  </a:lnTo>
                  <a:lnTo>
                    <a:pt x="31" y="1184"/>
                  </a:lnTo>
                  <a:lnTo>
                    <a:pt x="17" y="1256"/>
                  </a:lnTo>
                  <a:lnTo>
                    <a:pt x="8" y="1330"/>
                  </a:lnTo>
                  <a:lnTo>
                    <a:pt x="1" y="1406"/>
                  </a:lnTo>
                  <a:lnTo>
                    <a:pt x="0" y="1482"/>
                  </a:lnTo>
                  <a:lnTo>
                    <a:pt x="0" y="1482"/>
                  </a:lnTo>
                  <a:lnTo>
                    <a:pt x="1" y="1559"/>
                  </a:lnTo>
                  <a:lnTo>
                    <a:pt x="8" y="1633"/>
                  </a:lnTo>
                  <a:lnTo>
                    <a:pt x="17" y="1708"/>
                  </a:lnTo>
                  <a:lnTo>
                    <a:pt x="31" y="1781"/>
                  </a:lnTo>
                  <a:lnTo>
                    <a:pt x="46" y="1853"/>
                  </a:lnTo>
                  <a:lnTo>
                    <a:pt x="67" y="1923"/>
                  </a:lnTo>
                  <a:lnTo>
                    <a:pt x="91" y="1992"/>
                  </a:lnTo>
                  <a:lnTo>
                    <a:pt x="116" y="2059"/>
                  </a:lnTo>
                  <a:lnTo>
                    <a:pt x="146" y="2124"/>
                  </a:lnTo>
                  <a:lnTo>
                    <a:pt x="178" y="2188"/>
                  </a:lnTo>
                  <a:lnTo>
                    <a:pt x="214" y="2252"/>
                  </a:lnTo>
                  <a:lnTo>
                    <a:pt x="254" y="2312"/>
                  </a:lnTo>
                  <a:lnTo>
                    <a:pt x="295" y="2368"/>
                  </a:lnTo>
                  <a:lnTo>
                    <a:pt x="338" y="2425"/>
                  </a:lnTo>
                  <a:lnTo>
                    <a:pt x="386" y="2478"/>
                  </a:lnTo>
                  <a:lnTo>
                    <a:pt x="434" y="2530"/>
                  </a:lnTo>
                  <a:lnTo>
                    <a:pt x="486" y="2580"/>
                  </a:lnTo>
                  <a:lnTo>
                    <a:pt x="539" y="2626"/>
                  </a:lnTo>
                  <a:lnTo>
                    <a:pt x="596" y="2671"/>
                  </a:lnTo>
                  <a:lnTo>
                    <a:pt x="654" y="2712"/>
                  </a:lnTo>
                  <a:lnTo>
                    <a:pt x="715" y="2750"/>
                  </a:lnTo>
                  <a:lnTo>
                    <a:pt x="776" y="2786"/>
                  </a:lnTo>
                  <a:lnTo>
                    <a:pt x="840" y="2819"/>
                  </a:lnTo>
                  <a:lnTo>
                    <a:pt x="905" y="2850"/>
                  </a:lnTo>
                  <a:lnTo>
                    <a:pt x="974" y="2876"/>
                  </a:lnTo>
                  <a:lnTo>
                    <a:pt x="1043" y="2900"/>
                  </a:lnTo>
                  <a:lnTo>
                    <a:pt x="1113" y="2918"/>
                  </a:lnTo>
                  <a:lnTo>
                    <a:pt x="1184" y="2936"/>
                  </a:lnTo>
                  <a:lnTo>
                    <a:pt x="1258" y="2948"/>
                  </a:lnTo>
                  <a:lnTo>
                    <a:pt x="1332" y="2958"/>
                  </a:lnTo>
                  <a:lnTo>
                    <a:pt x="1407" y="2963"/>
                  </a:lnTo>
                  <a:lnTo>
                    <a:pt x="1483" y="2965"/>
                  </a:lnTo>
                  <a:lnTo>
                    <a:pt x="1483" y="2965"/>
                  </a:lnTo>
                  <a:lnTo>
                    <a:pt x="1558" y="2963"/>
                  </a:lnTo>
                  <a:lnTo>
                    <a:pt x="1634" y="2958"/>
                  </a:lnTo>
                  <a:lnTo>
                    <a:pt x="1708" y="2948"/>
                  </a:lnTo>
                  <a:lnTo>
                    <a:pt x="1782" y="2936"/>
                  </a:lnTo>
                  <a:lnTo>
                    <a:pt x="1852" y="2918"/>
                  </a:lnTo>
                  <a:lnTo>
                    <a:pt x="1923" y="2900"/>
                  </a:lnTo>
                  <a:lnTo>
                    <a:pt x="1992" y="2876"/>
                  </a:lnTo>
                  <a:lnTo>
                    <a:pt x="2059" y="2850"/>
                  </a:lnTo>
                  <a:lnTo>
                    <a:pt x="2126" y="2819"/>
                  </a:lnTo>
                  <a:lnTo>
                    <a:pt x="2189" y="2786"/>
                  </a:lnTo>
                  <a:lnTo>
                    <a:pt x="2251" y="2750"/>
                  </a:lnTo>
                  <a:lnTo>
                    <a:pt x="2311" y="2712"/>
                  </a:lnTo>
                  <a:lnTo>
                    <a:pt x="2370" y="2671"/>
                  </a:lnTo>
                  <a:lnTo>
                    <a:pt x="2425" y="2626"/>
                  </a:lnTo>
                  <a:lnTo>
                    <a:pt x="2480" y="2580"/>
                  </a:lnTo>
                  <a:lnTo>
                    <a:pt x="2531" y="2530"/>
                  </a:lnTo>
                  <a:lnTo>
                    <a:pt x="2579" y="2478"/>
                  </a:lnTo>
                  <a:lnTo>
                    <a:pt x="2626" y="2425"/>
                  </a:lnTo>
                  <a:lnTo>
                    <a:pt x="2670" y="2368"/>
                  </a:lnTo>
                  <a:lnTo>
                    <a:pt x="2712" y="2312"/>
                  </a:lnTo>
                  <a:lnTo>
                    <a:pt x="2749" y="2252"/>
                  </a:lnTo>
                  <a:lnTo>
                    <a:pt x="2786" y="2188"/>
                  </a:lnTo>
                  <a:lnTo>
                    <a:pt x="2818" y="2124"/>
                  </a:lnTo>
                  <a:lnTo>
                    <a:pt x="2849" y="2059"/>
                  </a:lnTo>
                  <a:lnTo>
                    <a:pt x="2875" y="1992"/>
                  </a:lnTo>
                  <a:lnTo>
                    <a:pt x="2899" y="1923"/>
                  </a:lnTo>
                  <a:lnTo>
                    <a:pt x="2918" y="1853"/>
                  </a:lnTo>
                  <a:lnTo>
                    <a:pt x="2935" y="1781"/>
                  </a:lnTo>
                  <a:lnTo>
                    <a:pt x="2949" y="1708"/>
                  </a:lnTo>
                  <a:lnTo>
                    <a:pt x="2957" y="1633"/>
                  </a:lnTo>
                  <a:lnTo>
                    <a:pt x="2963" y="1559"/>
                  </a:lnTo>
                  <a:lnTo>
                    <a:pt x="2964" y="1482"/>
                  </a:lnTo>
                  <a:lnTo>
                    <a:pt x="2964" y="1482"/>
                  </a:lnTo>
                  <a:lnTo>
                    <a:pt x="2963" y="1406"/>
                  </a:lnTo>
                  <a:lnTo>
                    <a:pt x="2957" y="1330"/>
                  </a:lnTo>
                  <a:lnTo>
                    <a:pt x="2949" y="1256"/>
                  </a:lnTo>
                  <a:lnTo>
                    <a:pt x="2935" y="1184"/>
                  </a:lnTo>
                  <a:lnTo>
                    <a:pt x="2918" y="1112"/>
                  </a:lnTo>
                  <a:lnTo>
                    <a:pt x="2899" y="1042"/>
                  </a:lnTo>
                  <a:lnTo>
                    <a:pt x="2875" y="973"/>
                  </a:lnTo>
                  <a:lnTo>
                    <a:pt x="2849" y="906"/>
                  </a:lnTo>
                  <a:lnTo>
                    <a:pt x="2818" y="840"/>
                  </a:lnTo>
                  <a:lnTo>
                    <a:pt x="2786" y="777"/>
                  </a:lnTo>
                  <a:lnTo>
                    <a:pt x="2749" y="713"/>
                  </a:lnTo>
                  <a:lnTo>
                    <a:pt x="2712" y="653"/>
                  </a:lnTo>
                  <a:lnTo>
                    <a:pt x="2670" y="596"/>
                  </a:lnTo>
                  <a:lnTo>
                    <a:pt x="2626" y="540"/>
                  </a:lnTo>
                  <a:lnTo>
                    <a:pt x="2579" y="486"/>
                  </a:lnTo>
                  <a:lnTo>
                    <a:pt x="2531" y="435"/>
                  </a:lnTo>
                  <a:lnTo>
                    <a:pt x="2480" y="385"/>
                  </a:lnTo>
                  <a:lnTo>
                    <a:pt x="2425" y="339"/>
                  </a:lnTo>
                  <a:lnTo>
                    <a:pt x="2370" y="294"/>
                  </a:lnTo>
                  <a:lnTo>
                    <a:pt x="2311" y="253"/>
                  </a:lnTo>
                  <a:lnTo>
                    <a:pt x="2251" y="215"/>
                  </a:lnTo>
                  <a:lnTo>
                    <a:pt x="2189" y="179"/>
                  </a:lnTo>
                  <a:lnTo>
                    <a:pt x="2126" y="146"/>
                  </a:lnTo>
                  <a:lnTo>
                    <a:pt x="2059" y="117"/>
                  </a:lnTo>
                  <a:lnTo>
                    <a:pt x="1992" y="89"/>
                  </a:lnTo>
                  <a:lnTo>
                    <a:pt x="1923" y="67"/>
                  </a:lnTo>
                  <a:lnTo>
                    <a:pt x="1852" y="46"/>
                  </a:lnTo>
                  <a:lnTo>
                    <a:pt x="1782" y="29"/>
                  </a:lnTo>
                  <a:lnTo>
                    <a:pt x="1708" y="17"/>
                  </a:lnTo>
                  <a:lnTo>
                    <a:pt x="1634" y="7"/>
                  </a:lnTo>
                  <a:lnTo>
                    <a:pt x="1558" y="2"/>
                  </a:lnTo>
                  <a:lnTo>
                    <a:pt x="1483" y="0"/>
                  </a:lnTo>
                  <a:lnTo>
                    <a:pt x="1483" y="0"/>
                  </a:lnTo>
                  <a:close/>
                  <a:moveTo>
                    <a:pt x="1483" y="2874"/>
                  </a:moveTo>
                  <a:lnTo>
                    <a:pt x="1483" y="2874"/>
                  </a:lnTo>
                  <a:lnTo>
                    <a:pt x="1411" y="2872"/>
                  </a:lnTo>
                  <a:lnTo>
                    <a:pt x="1340" y="2867"/>
                  </a:lnTo>
                  <a:lnTo>
                    <a:pt x="1271" y="2857"/>
                  </a:lnTo>
                  <a:lnTo>
                    <a:pt x="1203" y="2845"/>
                  </a:lnTo>
                  <a:lnTo>
                    <a:pt x="1136" y="2829"/>
                  </a:lnTo>
                  <a:lnTo>
                    <a:pt x="1070" y="2810"/>
                  </a:lnTo>
                  <a:lnTo>
                    <a:pt x="1005" y="2790"/>
                  </a:lnTo>
                  <a:lnTo>
                    <a:pt x="941" y="2764"/>
                  </a:lnTo>
                  <a:lnTo>
                    <a:pt x="881" y="2736"/>
                  </a:lnTo>
                  <a:lnTo>
                    <a:pt x="821" y="2705"/>
                  </a:lnTo>
                  <a:lnTo>
                    <a:pt x="763" y="2671"/>
                  </a:lnTo>
                  <a:lnTo>
                    <a:pt x="706" y="2635"/>
                  </a:lnTo>
                  <a:lnTo>
                    <a:pt x="651" y="2597"/>
                  </a:lnTo>
                  <a:lnTo>
                    <a:pt x="599" y="2556"/>
                  </a:lnTo>
                  <a:lnTo>
                    <a:pt x="548" y="2511"/>
                  </a:lnTo>
                  <a:lnTo>
                    <a:pt x="500" y="2465"/>
                  </a:lnTo>
                  <a:lnTo>
                    <a:pt x="453" y="2417"/>
                  </a:lnTo>
                  <a:lnTo>
                    <a:pt x="410" y="2367"/>
                  </a:lnTo>
                  <a:lnTo>
                    <a:pt x="369" y="2313"/>
                  </a:lnTo>
                  <a:lnTo>
                    <a:pt x="330" y="2258"/>
                  </a:lnTo>
                  <a:lnTo>
                    <a:pt x="293" y="2203"/>
                  </a:lnTo>
                  <a:lnTo>
                    <a:pt x="261" y="2145"/>
                  </a:lnTo>
                  <a:lnTo>
                    <a:pt x="230" y="2085"/>
                  </a:lnTo>
                  <a:lnTo>
                    <a:pt x="202" y="2023"/>
                  </a:lnTo>
                  <a:lnTo>
                    <a:pt x="177" y="1959"/>
                  </a:lnTo>
                  <a:lnTo>
                    <a:pt x="154" y="1896"/>
                  </a:lnTo>
                  <a:lnTo>
                    <a:pt x="135" y="1829"/>
                  </a:lnTo>
                  <a:lnTo>
                    <a:pt x="120" y="1762"/>
                  </a:lnTo>
                  <a:lnTo>
                    <a:pt x="108" y="1693"/>
                  </a:lnTo>
                  <a:lnTo>
                    <a:pt x="99" y="1624"/>
                  </a:lnTo>
                  <a:lnTo>
                    <a:pt x="94" y="1554"/>
                  </a:lnTo>
                  <a:lnTo>
                    <a:pt x="92" y="1483"/>
                  </a:lnTo>
                  <a:lnTo>
                    <a:pt x="92" y="1483"/>
                  </a:lnTo>
                  <a:lnTo>
                    <a:pt x="94" y="1411"/>
                  </a:lnTo>
                  <a:lnTo>
                    <a:pt x="99" y="1341"/>
                  </a:lnTo>
                  <a:lnTo>
                    <a:pt x="108" y="1272"/>
                  </a:lnTo>
                  <a:lnTo>
                    <a:pt x="120" y="1203"/>
                  </a:lnTo>
                  <a:lnTo>
                    <a:pt x="135" y="1136"/>
                  </a:lnTo>
                  <a:lnTo>
                    <a:pt x="154" y="1069"/>
                  </a:lnTo>
                  <a:lnTo>
                    <a:pt x="177" y="1005"/>
                  </a:lnTo>
                  <a:lnTo>
                    <a:pt x="202" y="942"/>
                  </a:lnTo>
                  <a:lnTo>
                    <a:pt x="230" y="880"/>
                  </a:lnTo>
                  <a:lnTo>
                    <a:pt x="261" y="820"/>
                  </a:lnTo>
                  <a:lnTo>
                    <a:pt x="293" y="761"/>
                  </a:lnTo>
                  <a:lnTo>
                    <a:pt x="330" y="706"/>
                  </a:lnTo>
                  <a:lnTo>
                    <a:pt x="369" y="651"/>
                  </a:lnTo>
                  <a:lnTo>
                    <a:pt x="410" y="598"/>
                  </a:lnTo>
                  <a:lnTo>
                    <a:pt x="453" y="548"/>
                  </a:lnTo>
                  <a:lnTo>
                    <a:pt x="500" y="500"/>
                  </a:lnTo>
                  <a:lnTo>
                    <a:pt x="548" y="454"/>
                  </a:lnTo>
                  <a:lnTo>
                    <a:pt x="599" y="411"/>
                  </a:lnTo>
                  <a:lnTo>
                    <a:pt x="651" y="368"/>
                  </a:lnTo>
                  <a:lnTo>
                    <a:pt x="706" y="330"/>
                  </a:lnTo>
                  <a:lnTo>
                    <a:pt x="763" y="294"/>
                  </a:lnTo>
                  <a:lnTo>
                    <a:pt x="821" y="260"/>
                  </a:lnTo>
                  <a:lnTo>
                    <a:pt x="881" y="229"/>
                  </a:lnTo>
                  <a:lnTo>
                    <a:pt x="941" y="201"/>
                  </a:lnTo>
                  <a:lnTo>
                    <a:pt x="1005" y="177"/>
                  </a:lnTo>
                  <a:lnTo>
                    <a:pt x="1070" y="155"/>
                  </a:lnTo>
                  <a:lnTo>
                    <a:pt x="1136" y="136"/>
                  </a:lnTo>
                  <a:lnTo>
                    <a:pt x="1203" y="120"/>
                  </a:lnTo>
                  <a:lnTo>
                    <a:pt x="1271" y="108"/>
                  </a:lnTo>
                  <a:lnTo>
                    <a:pt x="1340" y="100"/>
                  </a:lnTo>
                  <a:lnTo>
                    <a:pt x="1411" y="93"/>
                  </a:lnTo>
                  <a:lnTo>
                    <a:pt x="1483" y="91"/>
                  </a:lnTo>
                  <a:lnTo>
                    <a:pt x="1483" y="91"/>
                  </a:lnTo>
                  <a:lnTo>
                    <a:pt x="1555" y="93"/>
                  </a:lnTo>
                  <a:lnTo>
                    <a:pt x="1624" y="100"/>
                  </a:lnTo>
                  <a:lnTo>
                    <a:pt x="1694" y="108"/>
                  </a:lnTo>
                  <a:lnTo>
                    <a:pt x="1763" y="120"/>
                  </a:lnTo>
                  <a:lnTo>
                    <a:pt x="1830" y="136"/>
                  </a:lnTo>
                  <a:lnTo>
                    <a:pt x="1895" y="155"/>
                  </a:lnTo>
                  <a:lnTo>
                    <a:pt x="1961" y="177"/>
                  </a:lnTo>
                  <a:lnTo>
                    <a:pt x="2022" y="201"/>
                  </a:lnTo>
                  <a:lnTo>
                    <a:pt x="2084" y="229"/>
                  </a:lnTo>
                  <a:lnTo>
                    <a:pt x="2144" y="260"/>
                  </a:lnTo>
                  <a:lnTo>
                    <a:pt x="2203" y="294"/>
                  </a:lnTo>
                  <a:lnTo>
                    <a:pt x="2260" y="330"/>
                  </a:lnTo>
                  <a:lnTo>
                    <a:pt x="2313" y="368"/>
                  </a:lnTo>
                  <a:lnTo>
                    <a:pt x="2366" y="411"/>
                  </a:lnTo>
                  <a:lnTo>
                    <a:pt x="2416" y="454"/>
                  </a:lnTo>
                  <a:lnTo>
                    <a:pt x="2464" y="500"/>
                  </a:lnTo>
                  <a:lnTo>
                    <a:pt x="2511" y="548"/>
                  </a:lnTo>
                  <a:lnTo>
                    <a:pt x="2555" y="598"/>
                  </a:lnTo>
                  <a:lnTo>
                    <a:pt x="2596" y="651"/>
                  </a:lnTo>
                  <a:lnTo>
                    <a:pt x="2634" y="706"/>
                  </a:lnTo>
                  <a:lnTo>
                    <a:pt x="2670" y="761"/>
                  </a:lnTo>
                  <a:lnTo>
                    <a:pt x="2705" y="820"/>
                  </a:lnTo>
                  <a:lnTo>
                    <a:pt x="2736" y="880"/>
                  </a:lnTo>
                  <a:lnTo>
                    <a:pt x="2763" y="942"/>
                  </a:lnTo>
                  <a:lnTo>
                    <a:pt x="2787" y="1005"/>
                  </a:lnTo>
                  <a:lnTo>
                    <a:pt x="2810" y="1069"/>
                  </a:lnTo>
                  <a:lnTo>
                    <a:pt x="2828" y="1136"/>
                  </a:lnTo>
                  <a:lnTo>
                    <a:pt x="2844" y="1203"/>
                  </a:lnTo>
                  <a:lnTo>
                    <a:pt x="2856" y="1272"/>
                  </a:lnTo>
                  <a:lnTo>
                    <a:pt x="2865" y="1341"/>
                  </a:lnTo>
                  <a:lnTo>
                    <a:pt x="2871" y="1411"/>
                  </a:lnTo>
                  <a:lnTo>
                    <a:pt x="2873" y="1483"/>
                  </a:lnTo>
                  <a:lnTo>
                    <a:pt x="2873" y="1483"/>
                  </a:lnTo>
                  <a:lnTo>
                    <a:pt x="2871" y="1554"/>
                  </a:lnTo>
                  <a:lnTo>
                    <a:pt x="2865" y="1624"/>
                  </a:lnTo>
                  <a:lnTo>
                    <a:pt x="2856" y="1693"/>
                  </a:lnTo>
                  <a:lnTo>
                    <a:pt x="2844" y="1762"/>
                  </a:lnTo>
                  <a:lnTo>
                    <a:pt x="2828" y="1829"/>
                  </a:lnTo>
                  <a:lnTo>
                    <a:pt x="2810" y="1896"/>
                  </a:lnTo>
                  <a:lnTo>
                    <a:pt x="2787" y="1959"/>
                  </a:lnTo>
                  <a:lnTo>
                    <a:pt x="2763" y="2023"/>
                  </a:lnTo>
                  <a:lnTo>
                    <a:pt x="2736" y="2085"/>
                  </a:lnTo>
                  <a:lnTo>
                    <a:pt x="2705" y="2145"/>
                  </a:lnTo>
                  <a:lnTo>
                    <a:pt x="2670" y="2203"/>
                  </a:lnTo>
                  <a:lnTo>
                    <a:pt x="2634" y="2258"/>
                  </a:lnTo>
                  <a:lnTo>
                    <a:pt x="2596" y="2313"/>
                  </a:lnTo>
                  <a:lnTo>
                    <a:pt x="2555" y="2367"/>
                  </a:lnTo>
                  <a:lnTo>
                    <a:pt x="2511" y="2417"/>
                  </a:lnTo>
                  <a:lnTo>
                    <a:pt x="2464" y="2465"/>
                  </a:lnTo>
                  <a:lnTo>
                    <a:pt x="2416" y="2511"/>
                  </a:lnTo>
                  <a:lnTo>
                    <a:pt x="2366" y="2556"/>
                  </a:lnTo>
                  <a:lnTo>
                    <a:pt x="2313" y="2597"/>
                  </a:lnTo>
                  <a:lnTo>
                    <a:pt x="2260" y="2635"/>
                  </a:lnTo>
                  <a:lnTo>
                    <a:pt x="2203" y="2671"/>
                  </a:lnTo>
                  <a:lnTo>
                    <a:pt x="2144" y="2705"/>
                  </a:lnTo>
                  <a:lnTo>
                    <a:pt x="2084" y="2736"/>
                  </a:lnTo>
                  <a:lnTo>
                    <a:pt x="2022" y="2764"/>
                  </a:lnTo>
                  <a:lnTo>
                    <a:pt x="1961" y="2790"/>
                  </a:lnTo>
                  <a:lnTo>
                    <a:pt x="1895" y="2810"/>
                  </a:lnTo>
                  <a:lnTo>
                    <a:pt x="1830" y="2829"/>
                  </a:lnTo>
                  <a:lnTo>
                    <a:pt x="1763" y="2845"/>
                  </a:lnTo>
                  <a:lnTo>
                    <a:pt x="1694" y="2857"/>
                  </a:lnTo>
                  <a:lnTo>
                    <a:pt x="1624" y="2867"/>
                  </a:lnTo>
                  <a:lnTo>
                    <a:pt x="1555" y="2872"/>
                  </a:lnTo>
                  <a:lnTo>
                    <a:pt x="1483" y="2874"/>
                  </a:lnTo>
                  <a:lnTo>
                    <a:pt x="1483" y="2874"/>
                  </a:lnTo>
                  <a:close/>
                </a:path>
              </a:pathLst>
            </a:custGeom>
            <a:grpFill/>
            <a:ln w="9525">
              <a:noFill/>
              <a:round/>
              <a:headEnd/>
              <a:tailEnd/>
            </a:ln>
          </p:spPr>
          <p:txBody>
            <a:bodyPr/>
            <a:lstStyle/>
            <a:p>
              <a:pPr>
                <a:defRPr/>
              </a:pPr>
              <a:endParaRPr lang="en-US">
                <a:ea typeface="+mn-ea"/>
              </a:endParaRPr>
            </a:p>
          </p:txBody>
        </p:sp>
      </p:grpSp>
      <p:pic>
        <p:nvPicPr>
          <p:cNvPr id="33" name="Picture 32"/>
          <p:cNvPicPr>
            <a:picLocks/>
          </p:cNvPicPr>
          <p:nvPr/>
        </p:nvPicPr>
        <p:blipFill>
          <a:blip r:embed="rId4"/>
          <a:stretch>
            <a:fillRect/>
          </a:stretch>
        </p:blipFill>
        <p:spPr>
          <a:xfrm>
            <a:off x="87514" y="3815838"/>
            <a:ext cx="1005840" cy="1005840"/>
          </a:xfrm>
          <a:prstGeom prst="rect">
            <a:avLst/>
          </a:prstGeom>
        </p:spPr>
      </p:pic>
    </p:spTree>
    <p:extLst>
      <p:ext uri="{BB962C8B-B14F-4D97-AF65-F5344CB8AC3E}">
        <p14:creationId xmlns:p14="http://schemas.microsoft.com/office/powerpoint/2010/main" val="1829081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143" y="256108"/>
            <a:ext cx="8255097" cy="892552"/>
          </a:xfrm>
          <a:prstGeom prst="rect">
            <a:avLst/>
          </a:prstGeom>
          <a:noFill/>
        </p:spPr>
        <p:txBody>
          <a:bodyPr wrap="square" rtlCol="0">
            <a:spAutoFit/>
          </a:bodyPr>
          <a:lstStyle/>
          <a:p>
            <a:r>
              <a:rPr lang="en-US" sz="2600" dirty="0" smtClean="0">
                <a:latin typeface="Avenir Book"/>
                <a:cs typeface="Avenir Book"/>
              </a:rPr>
              <a:t>Changes in composition are consistent across wind direction</a:t>
            </a:r>
            <a:endParaRPr lang="en-US" sz="2600" dirty="0">
              <a:latin typeface="Avenir Book"/>
              <a:cs typeface="Avenir Book"/>
            </a:endParaRPr>
          </a:p>
        </p:txBody>
      </p:sp>
      <p:pic>
        <p:nvPicPr>
          <p:cNvPr id="2" name="Picture 1" descr="BAO_VOCmerge_benzene_no2_combo_radial_plot_v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26" y="1068894"/>
            <a:ext cx="7443971" cy="3429000"/>
          </a:xfrm>
          <a:prstGeom prst="rect">
            <a:avLst/>
          </a:prstGeom>
        </p:spPr>
      </p:pic>
      <p:sp>
        <p:nvSpPr>
          <p:cNvPr id="5" name="Slide Number Placeholder 4"/>
          <p:cNvSpPr>
            <a:spLocks noGrp="1"/>
          </p:cNvSpPr>
          <p:nvPr>
            <p:ph type="sldNum" sz="quarter" idx="12"/>
          </p:nvPr>
        </p:nvSpPr>
        <p:spPr/>
        <p:txBody>
          <a:bodyPr/>
          <a:lstStyle/>
          <a:p>
            <a:fld id="{31E9F7C0-AD7F-0B44-90ED-75C85A09C0B7}" type="slidenum">
              <a:rPr lang="en-US" smtClean="0"/>
              <a:t>23</a:t>
            </a:fld>
            <a:endParaRPr lang="en-US"/>
          </a:p>
        </p:txBody>
      </p:sp>
    </p:spTree>
    <p:extLst>
      <p:ext uri="{BB962C8B-B14F-4D97-AF65-F5344CB8AC3E}">
        <p14:creationId xmlns:p14="http://schemas.microsoft.com/office/powerpoint/2010/main" val="620987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8236" y="189619"/>
            <a:ext cx="7174638" cy="369332"/>
          </a:xfrm>
          <a:prstGeom prst="rect">
            <a:avLst/>
          </a:prstGeom>
          <a:noFill/>
        </p:spPr>
        <p:txBody>
          <a:bodyPr wrap="none" rtlCol="0">
            <a:spAutoFit/>
          </a:bodyPr>
          <a:lstStyle/>
          <a:p>
            <a:r>
              <a:rPr lang="en-US" dirty="0" smtClean="0">
                <a:latin typeface="Avenir Book"/>
                <a:cs typeface="Avenir Book"/>
              </a:rPr>
              <a:t>K-means cluster analysis of HYSPLIT back trajectories run every hour</a:t>
            </a:r>
            <a:endParaRPr lang="en-US" dirty="0">
              <a:latin typeface="Avenir Book"/>
              <a:cs typeface="Avenir Book"/>
            </a:endParaRPr>
          </a:p>
        </p:txBody>
      </p:sp>
      <p:sp>
        <p:nvSpPr>
          <p:cNvPr id="4" name="Slide Number Placeholder 3"/>
          <p:cNvSpPr>
            <a:spLocks noGrp="1"/>
          </p:cNvSpPr>
          <p:nvPr>
            <p:ph type="sldNum" sz="quarter" idx="12"/>
          </p:nvPr>
        </p:nvSpPr>
        <p:spPr/>
        <p:txBody>
          <a:bodyPr/>
          <a:lstStyle/>
          <a:p>
            <a:fld id="{31E9F7C0-AD7F-0B44-90ED-75C85A09C0B7}" type="slidenum">
              <a:rPr lang="en-US" smtClean="0"/>
              <a:t>24</a:t>
            </a:fld>
            <a:endParaRPr lang="en-US"/>
          </a:p>
        </p:txBody>
      </p:sp>
      <p:pic>
        <p:nvPicPr>
          <p:cNvPr id="5" name="Picture 4" descr="traj_clust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858" y="636603"/>
            <a:ext cx="5964736" cy="4473552"/>
          </a:xfrm>
          <a:prstGeom prst="rect">
            <a:avLst/>
          </a:prstGeom>
        </p:spPr>
      </p:pic>
    </p:spTree>
    <p:extLst>
      <p:ext uri="{BB962C8B-B14F-4D97-AF65-F5344CB8AC3E}">
        <p14:creationId xmlns:p14="http://schemas.microsoft.com/office/powerpoint/2010/main" val="988103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2187328" y="638736"/>
            <a:ext cx="5122779" cy="4504764"/>
          </a:xfrm>
          <a:prstGeom prst="rect">
            <a:avLst/>
          </a:prstGeom>
        </p:spPr>
      </p:pic>
      <p:sp>
        <p:nvSpPr>
          <p:cNvPr id="3" name="TextBox 2"/>
          <p:cNvSpPr txBox="1"/>
          <p:nvPr/>
        </p:nvSpPr>
        <p:spPr>
          <a:xfrm>
            <a:off x="448236" y="130442"/>
            <a:ext cx="6861871" cy="646331"/>
          </a:xfrm>
          <a:prstGeom prst="rect">
            <a:avLst/>
          </a:prstGeom>
          <a:noFill/>
        </p:spPr>
        <p:txBody>
          <a:bodyPr wrap="none" rtlCol="0">
            <a:spAutoFit/>
          </a:bodyPr>
          <a:lstStyle/>
          <a:p>
            <a:r>
              <a:rPr lang="en-US" dirty="0" smtClean="0">
                <a:latin typeface="Avenir Book"/>
                <a:cs typeface="Avenir Book"/>
              </a:rPr>
              <a:t>Most smoke trajectories are in the C1 cluster, and show the same </a:t>
            </a:r>
          </a:p>
          <a:p>
            <a:r>
              <a:rPr lang="en-US" dirty="0" smtClean="0">
                <a:latin typeface="Avenir Book"/>
                <a:cs typeface="Avenir Book"/>
              </a:rPr>
              <a:t>enhanced O</a:t>
            </a:r>
            <a:r>
              <a:rPr lang="en-US" baseline="-25000" dirty="0" smtClean="0">
                <a:latin typeface="Avenir Book"/>
                <a:cs typeface="Avenir Book"/>
              </a:rPr>
              <a:t>3 </a:t>
            </a:r>
            <a:r>
              <a:rPr lang="en-US" dirty="0" smtClean="0">
                <a:latin typeface="Avenir Book"/>
                <a:cs typeface="Avenir Book"/>
              </a:rPr>
              <a:t>pattern</a:t>
            </a:r>
            <a:endParaRPr lang="en-US" baseline="-25000" dirty="0">
              <a:latin typeface="Avenir Book"/>
              <a:cs typeface="Avenir Book"/>
            </a:endParaRPr>
          </a:p>
        </p:txBody>
      </p:sp>
      <p:sp>
        <p:nvSpPr>
          <p:cNvPr id="4" name="Slide Number Placeholder 3"/>
          <p:cNvSpPr>
            <a:spLocks noGrp="1"/>
          </p:cNvSpPr>
          <p:nvPr>
            <p:ph type="sldNum" sz="quarter" idx="12"/>
          </p:nvPr>
        </p:nvSpPr>
        <p:spPr/>
        <p:txBody>
          <a:bodyPr/>
          <a:lstStyle/>
          <a:p>
            <a:fld id="{31E9F7C0-AD7F-0B44-90ED-75C85A09C0B7}" type="slidenum">
              <a:rPr lang="en-US" smtClean="0"/>
              <a:t>25</a:t>
            </a:fld>
            <a:endParaRPr lang="en-US"/>
          </a:p>
        </p:txBody>
      </p:sp>
    </p:spTree>
    <p:extLst>
      <p:ext uri="{BB962C8B-B14F-4D97-AF65-F5344CB8AC3E}">
        <p14:creationId xmlns:p14="http://schemas.microsoft.com/office/powerpoint/2010/main" val="5537788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90726" y="1260264"/>
            <a:ext cx="7454732" cy="2908516"/>
            <a:chOff x="4722" y="1613960"/>
            <a:chExt cx="9184101" cy="3150263"/>
          </a:xfrm>
        </p:grpSpPr>
        <p:pic>
          <p:nvPicPr>
            <p:cNvPr id="7" name="Picture 6" descr="Screen Shot 2016-11-14 at 9.56.05 AM.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2" y="1613960"/>
              <a:ext cx="9184101" cy="3150263"/>
            </a:xfrm>
            <a:prstGeom prst="rect">
              <a:avLst/>
            </a:prstGeom>
          </p:spPr>
        </p:pic>
        <p:sp>
          <p:nvSpPr>
            <p:cNvPr id="9" name="Rectangle 8"/>
            <p:cNvSpPr/>
            <p:nvPr/>
          </p:nvSpPr>
          <p:spPr>
            <a:xfrm>
              <a:off x="164353" y="1613960"/>
              <a:ext cx="537882" cy="552511"/>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 name="TextBox 1"/>
          <p:cNvSpPr txBox="1"/>
          <p:nvPr/>
        </p:nvSpPr>
        <p:spPr>
          <a:xfrm>
            <a:off x="399143" y="256108"/>
            <a:ext cx="7638143" cy="892552"/>
          </a:xfrm>
          <a:prstGeom prst="rect">
            <a:avLst/>
          </a:prstGeom>
          <a:noFill/>
        </p:spPr>
        <p:txBody>
          <a:bodyPr wrap="square" rtlCol="0">
            <a:spAutoFit/>
          </a:bodyPr>
          <a:lstStyle/>
          <a:p>
            <a:r>
              <a:rPr lang="en-US" sz="2600" dirty="0" smtClean="0">
                <a:latin typeface="Avenir Book"/>
                <a:cs typeface="Avenir Book"/>
              </a:rPr>
              <a:t>Wildfires are increasing in frequency and intensity due to climate change and human activity </a:t>
            </a:r>
            <a:endParaRPr lang="en-US" sz="2600" dirty="0">
              <a:latin typeface="Avenir Book"/>
              <a:cs typeface="Avenir Book"/>
            </a:endParaRPr>
          </a:p>
        </p:txBody>
      </p:sp>
      <p:pic>
        <p:nvPicPr>
          <p:cNvPr id="3" name="Picture 2" descr="Screen Shot 2016-11-14 at 9.56.05 AM.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90139" y="18065828"/>
            <a:ext cx="13095407" cy="3368918"/>
          </a:xfrm>
          <a:prstGeom prst="rect">
            <a:avLst/>
          </a:prstGeom>
        </p:spPr>
      </p:pic>
      <p:pic>
        <p:nvPicPr>
          <p:cNvPr id="4" name="Picture 3" descr="Screen Shot 2016-11-14 at 9.56.05 AM.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42539" y="18180128"/>
            <a:ext cx="13095407" cy="3368918"/>
          </a:xfrm>
          <a:prstGeom prst="rect">
            <a:avLst/>
          </a:prstGeom>
        </p:spPr>
      </p:pic>
      <p:pic>
        <p:nvPicPr>
          <p:cNvPr id="5" name="Picture 4" descr="Screen Shot 2016-11-14 at 9.56.05 AM.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094939" y="18294428"/>
            <a:ext cx="13095407" cy="3368918"/>
          </a:xfrm>
          <a:prstGeom prst="rect">
            <a:avLst/>
          </a:prstGeom>
        </p:spPr>
      </p:pic>
      <p:pic>
        <p:nvPicPr>
          <p:cNvPr id="6" name="Picture 5" descr="Screen Shot 2016-11-14 at 9.56.05 AM.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17509" y="18015459"/>
            <a:ext cx="13095407" cy="3368918"/>
          </a:xfrm>
          <a:prstGeom prst="rect">
            <a:avLst/>
          </a:prstGeom>
          <a:ln>
            <a:solidFill>
              <a:schemeClr val="tx1"/>
            </a:solidFill>
          </a:ln>
        </p:spPr>
      </p:pic>
      <p:sp>
        <p:nvSpPr>
          <p:cNvPr id="8" name="TextBox 7"/>
          <p:cNvSpPr txBox="1"/>
          <p:nvPr/>
        </p:nvSpPr>
        <p:spPr>
          <a:xfrm>
            <a:off x="6405253" y="4275118"/>
            <a:ext cx="1781445" cy="369332"/>
          </a:xfrm>
          <a:prstGeom prst="rect">
            <a:avLst/>
          </a:prstGeom>
          <a:noFill/>
        </p:spPr>
        <p:txBody>
          <a:bodyPr wrap="none" rtlCol="0">
            <a:spAutoFit/>
          </a:bodyPr>
          <a:lstStyle/>
          <a:p>
            <a:r>
              <a:rPr lang="en-US" dirty="0" err="1" smtClean="0">
                <a:solidFill>
                  <a:srgbClr val="7F7F7F"/>
                </a:solidFill>
              </a:rPr>
              <a:t>Westerling</a:t>
            </a:r>
            <a:r>
              <a:rPr lang="en-US" dirty="0" smtClean="0">
                <a:solidFill>
                  <a:srgbClr val="7F7F7F"/>
                </a:solidFill>
              </a:rPr>
              <a:t>, 2016</a:t>
            </a:r>
            <a:endParaRPr lang="en-US" dirty="0">
              <a:solidFill>
                <a:srgbClr val="7F7F7F"/>
              </a:solidFill>
            </a:endParaRPr>
          </a:p>
        </p:txBody>
      </p:sp>
      <p:sp>
        <p:nvSpPr>
          <p:cNvPr id="11" name="Slide Number Placeholder 10"/>
          <p:cNvSpPr>
            <a:spLocks noGrp="1"/>
          </p:cNvSpPr>
          <p:nvPr>
            <p:ph type="sldNum" sz="quarter" idx="12"/>
          </p:nvPr>
        </p:nvSpPr>
        <p:spPr/>
        <p:txBody>
          <a:bodyPr/>
          <a:lstStyle/>
          <a:p>
            <a:fld id="{31E9F7C0-AD7F-0B44-90ED-75C85A09C0B7}" type="slidenum">
              <a:rPr lang="en-US" smtClean="0"/>
              <a:t>3</a:t>
            </a:fld>
            <a:endParaRPr lang="en-US"/>
          </a:p>
        </p:txBody>
      </p:sp>
    </p:spTree>
    <p:extLst>
      <p:ext uri="{BB962C8B-B14F-4D97-AF65-F5344CB8AC3E}">
        <p14:creationId xmlns:p14="http://schemas.microsoft.com/office/powerpoint/2010/main" val="28575692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143" y="256108"/>
            <a:ext cx="7638143" cy="892552"/>
          </a:xfrm>
          <a:prstGeom prst="rect">
            <a:avLst/>
          </a:prstGeom>
          <a:noFill/>
        </p:spPr>
        <p:txBody>
          <a:bodyPr wrap="square" rtlCol="0">
            <a:spAutoFit/>
          </a:bodyPr>
          <a:lstStyle/>
          <a:p>
            <a:r>
              <a:rPr lang="en-US" sz="2600" dirty="0" smtClean="0">
                <a:latin typeface="Avenir Book"/>
                <a:cs typeface="Avenir Book"/>
              </a:rPr>
              <a:t>While emissions of ozone precursors are generally going down</a:t>
            </a:r>
            <a:endParaRPr lang="en-US" sz="2600" dirty="0">
              <a:latin typeface="Avenir Book"/>
              <a:cs typeface="Avenir Book"/>
            </a:endParaRPr>
          </a:p>
        </p:txBody>
      </p:sp>
      <p:pic>
        <p:nvPicPr>
          <p:cNvPr id="3" name="Picture 2"/>
          <p:cNvPicPr>
            <a:picLocks noChangeAspect="1"/>
          </p:cNvPicPr>
          <p:nvPr/>
        </p:nvPicPr>
        <p:blipFill>
          <a:blip r:embed="rId2"/>
          <a:stretch>
            <a:fillRect/>
          </a:stretch>
        </p:blipFill>
        <p:spPr>
          <a:xfrm>
            <a:off x="1005465" y="1415144"/>
            <a:ext cx="7060635" cy="3150398"/>
          </a:xfrm>
          <a:prstGeom prst="rect">
            <a:avLst/>
          </a:prstGeom>
        </p:spPr>
      </p:pic>
      <p:sp>
        <p:nvSpPr>
          <p:cNvPr id="4" name="TextBox 3"/>
          <p:cNvSpPr txBox="1"/>
          <p:nvPr/>
        </p:nvSpPr>
        <p:spPr>
          <a:xfrm>
            <a:off x="3264404" y="1004144"/>
            <a:ext cx="2542768" cy="584776"/>
          </a:xfrm>
          <a:prstGeom prst="rect">
            <a:avLst/>
          </a:prstGeom>
          <a:noFill/>
        </p:spPr>
        <p:txBody>
          <a:bodyPr wrap="none" rtlCol="0">
            <a:spAutoFit/>
          </a:bodyPr>
          <a:lstStyle/>
          <a:p>
            <a:pPr algn="ctr"/>
            <a:r>
              <a:rPr lang="en-US" sz="1600" dirty="0" smtClean="0">
                <a:latin typeface="Avenir Book"/>
                <a:cs typeface="Avenir Book"/>
              </a:rPr>
              <a:t>Annual average OMI NO</a:t>
            </a:r>
            <a:r>
              <a:rPr lang="en-US" sz="1600" baseline="-25000" dirty="0" smtClean="0">
                <a:latin typeface="Avenir Book"/>
                <a:cs typeface="Avenir Book"/>
              </a:rPr>
              <a:t>2</a:t>
            </a:r>
            <a:r>
              <a:rPr lang="en-US" sz="1600" dirty="0" smtClean="0">
                <a:latin typeface="Avenir Book"/>
                <a:cs typeface="Avenir Book"/>
              </a:rPr>
              <a:t> </a:t>
            </a:r>
          </a:p>
          <a:p>
            <a:pPr algn="ctr"/>
            <a:r>
              <a:rPr lang="en-US" sz="1600" dirty="0" smtClean="0">
                <a:latin typeface="Avenir Book"/>
                <a:cs typeface="Avenir Book"/>
              </a:rPr>
              <a:t>vertical column density</a:t>
            </a:r>
            <a:endParaRPr lang="en-US" sz="1600" dirty="0">
              <a:latin typeface="Avenir Book"/>
              <a:cs typeface="Avenir Book"/>
            </a:endParaRPr>
          </a:p>
        </p:txBody>
      </p:sp>
      <p:sp>
        <p:nvSpPr>
          <p:cNvPr id="5" name="TextBox 4"/>
          <p:cNvSpPr txBox="1"/>
          <p:nvPr/>
        </p:nvSpPr>
        <p:spPr>
          <a:xfrm>
            <a:off x="6139483" y="4719428"/>
            <a:ext cx="1926617" cy="369332"/>
          </a:xfrm>
          <a:prstGeom prst="rect">
            <a:avLst/>
          </a:prstGeom>
          <a:noFill/>
        </p:spPr>
        <p:txBody>
          <a:bodyPr wrap="none" rtlCol="0">
            <a:spAutoFit/>
          </a:bodyPr>
          <a:lstStyle/>
          <a:p>
            <a:r>
              <a:rPr lang="en-US" dirty="0" err="1" smtClean="0">
                <a:solidFill>
                  <a:srgbClr val="7F7F7F"/>
                </a:solidFill>
              </a:rPr>
              <a:t>Lamsal</a:t>
            </a:r>
            <a:r>
              <a:rPr lang="en-US" dirty="0" smtClean="0">
                <a:solidFill>
                  <a:srgbClr val="7F7F7F"/>
                </a:solidFill>
              </a:rPr>
              <a:t> et al., 2015</a:t>
            </a:r>
            <a:endParaRPr lang="en-US" dirty="0">
              <a:solidFill>
                <a:srgbClr val="7F7F7F"/>
              </a:solidFill>
            </a:endParaRPr>
          </a:p>
        </p:txBody>
      </p:sp>
      <p:sp>
        <p:nvSpPr>
          <p:cNvPr id="6" name="Slide Number Placeholder 5"/>
          <p:cNvSpPr>
            <a:spLocks noGrp="1"/>
          </p:cNvSpPr>
          <p:nvPr>
            <p:ph type="sldNum" sz="quarter" idx="12"/>
          </p:nvPr>
        </p:nvSpPr>
        <p:spPr/>
        <p:txBody>
          <a:bodyPr/>
          <a:lstStyle/>
          <a:p>
            <a:fld id="{31E9F7C0-AD7F-0B44-90ED-75C85A09C0B7}" type="slidenum">
              <a:rPr lang="en-US" smtClean="0"/>
              <a:t>4</a:t>
            </a:fld>
            <a:endParaRPr lang="en-US" dirty="0"/>
          </a:p>
        </p:txBody>
      </p:sp>
    </p:spTree>
    <p:extLst>
      <p:ext uri="{BB962C8B-B14F-4D97-AF65-F5344CB8AC3E}">
        <p14:creationId xmlns:p14="http://schemas.microsoft.com/office/powerpoint/2010/main" val="10901818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82111" y="1756729"/>
            <a:ext cx="7814405" cy="2577824"/>
            <a:chOff x="440597" y="2708214"/>
            <a:chExt cx="8432010" cy="3437098"/>
          </a:xfrm>
        </p:grpSpPr>
        <p:pic>
          <p:nvPicPr>
            <p:cNvPr id="3" name="Picture 2" descr="20150820__denver_smoke.jpg"/>
            <p:cNvPicPr>
              <a:picLocks noChangeAspect="1"/>
            </p:cNvPicPr>
            <p:nvPr/>
          </p:nvPicPr>
          <p:blipFill rotWithShape="1">
            <a:blip r:embed="rId2">
              <a:extLst>
                <a:ext uri="{28A0092B-C50C-407E-A947-70E740481C1C}">
                  <a14:useLocalDpi xmlns:a14="http://schemas.microsoft.com/office/drawing/2010/main" val="0"/>
                </a:ext>
              </a:extLst>
            </a:blip>
            <a:srcRect l="6065"/>
            <a:stretch/>
          </p:blipFill>
          <p:spPr>
            <a:xfrm>
              <a:off x="440597" y="2708214"/>
              <a:ext cx="4309232" cy="3437098"/>
            </a:xfrm>
            <a:prstGeom prst="rect">
              <a:avLst/>
            </a:prstGeom>
          </p:spPr>
        </p:pic>
        <p:pic>
          <p:nvPicPr>
            <p:cNvPr id="4" name="Picture 3" descr="county_court_clear skies.JPG"/>
            <p:cNvPicPr>
              <a:picLocks noChangeAspect="1"/>
            </p:cNvPicPr>
            <p:nvPr/>
          </p:nvPicPr>
          <p:blipFill rotWithShape="1">
            <a:blip r:embed="rId3">
              <a:extLst>
                <a:ext uri="{28A0092B-C50C-407E-A947-70E740481C1C}">
                  <a14:useLocalDpi xmlns:a14="http://schemas.microsoft.com/office/drawing/2010/main" val="0"/>
                </a:ext>
              </a:extLst>
            </a:blip>
            <a:srcRect l="16182" r="9939" b="17878"/>
            <a:stretch/>
          </p:blipFill>
          <p:spPr>
            <a:xfrm>
              <a:off x="4749829" y="2708214"/>
              <a:ext cx="4122778" cy="3437098"/>
            </a:xfrm>
            <a:prstGeom prst="rect">
              <a:avLst/>
            </a:prstGeom>
          </p:spPr>
        </p:pic>
      </p:grpSp>
      <p:sp>
        <p:nvSpPr>
          <p:cNvPr id="6" name="TextBox 5"/>
          <p:cNvSpPr txBox="1"/>
          <p:nvPr/>
        </p:nvSpPr>
        <p:spPr>
          <a:xfrm>
            <a:off x="3080278" y="4458464"/>
            <a:ext cx="3002175" cy="369332"/>
          </a:xfrm>
          <a:prstGeom prst="rect">
            <a:avLst/>
          </a:prstGeom>
          <a:noFill/>
        </p:spPr>
        <p:txBody>
          <a:bodyPr wrap="none" rtlCol="0">
            <a:spAutoFit/>
          </a:bodyPr>
          <a:lstStyle/>
          <a:p>
            <a:pPr algn="ctr"/>
            <a:r>
              <a:rPr lang="en-US" dirty="0" smtClean="0">
                <a:latin typeface="Avenir Book"/>
                <a:cs typeface="Avenir Book"/>
              </a:rPr>
              <a:t>Denver County Courthouse</a:t>
            </a:r>
            <a:endParaRPr lang="en-US" dirty="0">
              <a:latin typeface="Avenir Book"/>
              <a:cs typeface="Avenir Book"/>
            </a:endParaRPr>
          </a:p>
        </p:txBody>
      </p:sp>
      <p:sp>
        <p:nvSpPr>
          <p:cNvPr id="7" name="TextBox 6"/>
          <p:cNvSpPr txBox="1"/>
          <p:nvPr/>
        </p:nvSpPr>
        <p:spPr>
          <a:xfrm>
            <a:off x="1574839" y="1321691"/>
            <a:ext cx="2014924" cy="369332"/>
          </a:xfrm>
          <a:prstGeom prst="rect">
            <a:avLst/>
          </a:prstGeom>
          <a:noFill/>
        </p:spPr>
        <p:txBody>
          <a:bodyPr wrap="none" rtlCol="0">
            <a:spAutoFit/>
          </a:bodyPr>
          <a:lstStyle/>
          <a:p>
            <a:pPr algn="ctr"/>
            <a:r>
              <a:rPr lang="en-US" dirty="0" smtClean="0">
                <a:latin typeface="Avenir Book"/>
                <a:cs typeface="Avenir Book"/>
              </a:rPr>
              <a:t>August 20</a:t>
            </a:r>
            <a:r>
              <a:rPr lang="en-US" baseline="30000" dirty="0" smtClean="0">
                <a:latin typeface="Avenir Book"/>
                <a:cs typeface="Avenir Book"/>
              </a:rPr>
              <a:t>th</a:t>
            </a:r>
            <a:r>
              <a:rPr lang="en-US" dirty="0" smtClean="0">
                <a:latin typeface="Avenir Book"/>
                <a:cs typeface="Avenir Book"/>
              </a:rPr>
              <a:t>, 2015</a:t>
            </a:r>
            <a:endParaRPr lang="en-US" dirty="0">
              <a:latin typeface="Avenir Book"/>
              <a:cs typeface="Avenir Book"/>
            </a:endParaRPr>
          </a:p>
        </p:txBody>
      </p:sp>
      <p:sp>
        <p:nvSpPr>
          <p:cNvPr id="8" name="TextBox 7"/>
          <p:cNvSpPr txBox="1"/>
          <p:nvPr/>
        </p:nvSpPr>
        <p:spPr>
          <a:xfrm>
            <a:off x="5812927" y="1321691"/>
            <a:ext cx="1480546" cy="369332"/>
          </a:xfrm>
          <a:prstGeom prst="rect">
            <a:avLst/>
          </a:prstGeom>
          <a:noFill/>
        </p:spPr>
        <p:txBody>
          <a:bodyPr wrap="none" rtlCol="0">
            <a:spAutoFit/>
          </a:bodyPr>
          <a:lstStyle/>
          <a:p>
            <a:pPr algn="ctr"/>
            <a:r>
              <a:rPr lang="en-US" dirty="0" smtClean="0">
                <a:latin typeface="Avenir Book"/>
                <a:cs typeface="Avenir Book"/>
              </a:rPr>
              <a:t>Average day</a:t>
            </a:r>
            <a:endParaRPr lang="en-US" dirty="0">
              <a:latin typeface="Avenir Book"/>
              <a:cs typeface="Avenir Book"/>
            </a:endParaRPr>
          </a:p>
        </p:txBody>
      </p:sp>
      <p:sp>
        <p:nvSpPr>
          <p:cNvPr id="9" name="TextBox 8"/>
          <p:cNvSpPr txBox="1"/>
          <p:nvPr/>
        </p:nvSpPr>
        <p:spPr>
          <a:xfrm>
            <a:off x="399143" y="256108"/>
            <a:ext cx="7638143" cy="892552"/>
          </a:xfrm>
          <a:prstGeom prst="rect">
            <a:avLst/>
          </a:prstGeom>
          <a:noFill/>
        </p:spPr>
        <p:txBody>
          <a:bodyPr wrap="square" rtlCol="0">
            <a:spAutoFit/>
          </a:bodyPr>
          <a:lstStyle/>
          <a:p>
            <a:r>
              <a:rPr lang="en-US" sz="2600" dirty="0" smtClean="0">
                <a:latin typeface="Avenir Book"/>
                <a:cs typeface="Avenir Book"/>
              </a:rPr>
              <a:t>Thus wildfire smoke will become more important for U.S. air quality in the future</a:t>
            </a:r>
            <a:endParaRPr lang="en-US" sz="2600" dirty="0">
              <a:latin typeface="Avenir Book"/>
              <a:cs typeface="Avenir Book"/>
            </a:endParaRPr>
          </a:p>
        </p:txBody>
      </p:sp>
      <p:sp>
        <p:nvSpPr>
          <p:cNvPr id="10" name="Slide Number Placeholder 9"/>
          <p:cNvSpPr>
            <a:spLocks noGrp="1"/>
          </p:cNvSpPr>
          <p:nvPr>
            <p:ph type="sldNum" sz="quarter" idx="12"/>
          </p:nvPr>
        </p:nvSpPr>
        <p:spPr/>
        <p:txBody>
          <a:bodyPr/>
          <a:lstStyle/>
          <a:p>
            <a:fld id="{31E9F7C0-AD7F-0B44-90ED-75C85A09C0B7}" type="slidenum">
              <a:rPr lang="en-US" smtClean="0"/>
              <a:t>5</a:t>
            </a:fld>
            <a:endParaRPr lang="en-US"/>
          </a:p>
        </p:txBody>
      </p:sp>
    </p:spTree>
    <p:extLst>
      <p:ext uri="{BB962C8B-B14F-4D97-AF65-F5344CB8AC3E}">
        <p14:creationId xmlns:p14="http://schemas.microsoft.com/office/powerpoint/2010/main" val="35717057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143" y="256107"/>
            <a:ext cx="8255097" cy="1292662"/>
          </a:xfrm>
          <a:prstGeom prst="rect">
            <a:avLst/>
          </a:prstGeom>
          <a:noFill/>
        </p:spPr>
        <p:txBody>
          <a:bodyPr wrap="square" rtlCol="0">
            <a:spAutoFit/>
          </a:bodyPr>
          <a:lstStyle/>
          <a:p>
            <a:r>
              <a:rPr lang="en-US" sz="2600" dirty="0">
                <a:latin typeface="Avenir Book"/>
                <a:cs typeface="Avenir Book"/>
              </a:rPr>
              <a:t>How does wildfire smoke affect atmospheric composition and surface O</a:t>
            </a:r>
            <a:r>
              <a:rPr lang="en-US" sz="2600" baseline="-25000" dirty="0">
                <a:latin typeface="Avenir Book"/>
                <a:cs typeface="Avenir Book"/>
              </a:rPr>
              <a:t>3</a:t>
            </a:r>
            <a:r>
              <a:rPr lang="en-US" sz="2600" dirty="0">
                <a:latin typeface="Avenir Book"/>
                <a:cs typeface="Avenir Book"/>
              </a:rPr>
              <a:t> in the Colorado Front Range?</a:t>
            </a:r>
          </a:p>
        </p:txBody>
      </p:sp>
      <p:sp>
        <p:nvSpPr>
          <p:cNvPr id="58" name="TextBox 57"/>
          <p:cNvSpPr txBox="1"/>
          <p:nvPr/>
        </p:nvSpPr>
        <p:spPr>
          <a:xfrm>
            <a:off x="399143" y="1692592"/>
            <a:ext cx="5019323" cy="923330"/>
          </a:xfrm>
          <a:prstGeom prst="rect">
            <a:avLst/>
          </a:prstGeom>
          <a:noFill/>
        </p:spPr>
        <p:txBody>
          <a:bodyPr wrap="none" rtlCol="0">
            <a:spAutoFit/>
          </a:bodyPr>
          <a:lstStyle/>
          <a:p>
            <a:r>
              <a:rPr lang="en-US" dirty="0" smtClean="0">
                <a:latin typeface="Avenir Book"/>
                <a:cs typeface="Avenir Book"/>
              </a:rPr>
              <a:t>Two months of </a:t>
            </a:r>
            <a:r>
              <a:rPr lang="en-US" i="1" dirty="0" smtClean="0">
                <a:latin typeface="Avenir Book"/>
                <a:cs typeface="Avenir Book"/>
              </a:rPr>
              <a:t>in situ</a:t>
            </a:r>
            <a:r>
              <a:rPr lang="en-US" dirty="0" smtClean="0">
                <a:latin typeface="Avenir Book"/>
                <a:cs typeface="Avenir Book"/>
              </a:rPr>
              <a:t> measurements </a:t>
            </a:r>
          </a:p>
          <a:p>
            <a:r>
              <a:rPr lang="en-US" dirty="0" smtClean="0">
                <a:latin typeface="Avenir Book"/>
                <a:cs typeface="Avenir Book"/>
              </a:rPr>
              <a:t>made at the Boulder Atmospheric Observatory</a:t>
            </a:r>
          </a:p>
          <a:p>
            <a:r>
              <a:rPr lang="en-US" dirty="0" smtClean="0">
                <a:latin typeface="Avenir Book"/>
                <a:cs typeface="Avenir Book"/>
              </a:rPr>
              <a:t>near Erie, CO</a:t>
            </a:r>
            <a:endParaRPr lang="en-US" dirty="0">
              <a:latin typeface="Avenir Book"/>
              <a:cs typeface="Avenir Book"/>
            </a:endParaRPr>
          </a:p>
        </p:txBody>
      </p:sp>
      <p:grpSp>
        <p:nvGrpSpPr>
          <p:cNvPr id="3" name="Group 2"/>
          <p:cNvGrpSpPr/>
          <p:nvPr/>
        </p:nvGrpSpPr>
        <p:grpSpPr>
          <a:xfrm>
            <a:off x="1035946" y="1555915"/>
            <a:ext cx="7662697" cy="3191767"/>
            <a:chOff x="-256760" y="1527841"/>
            <a:chExt cx="9090765" cy="4255689"/>
          </a:xfrm>
        </p:grpSpPr>
        <p:grpSp>
          <p:nvGrpSpPr>
            <p:cNvPr id="57" name="Group 56"/>
            <p:cNvGrpSpPr/>
            <p:nvPr/>
          </p:nvGrpSpPr>
          <p:grpSpPr>
            <a:xfrm>
              <a:off x="-256760" y="1527841"/>
              <a:ext cx="9090765" cy="4247810"/>
              <a:chOff x="-78857" y="1093201"/>
              <a:chExt cx="9090765" cy="4247810"/>
            </a:xfrm>
          </p:grpSpPr>
          <p:grpSp>
            <p:nvGrpSpPr>
              <p:cNvPr id="5" name="Group 4"/>
              <p:cNvGrpSpPr/>
              <p:nvPr/>
            </p:nvGrpSpPr>
            <p:grpSpPr>
              <a:xfrm>
                <a:off x="2500879" y="1093201"/>
                <a:ext cx="2945693" cy="4227704"/>
                <a:chOff x="15666" y="881517"/>
                <a:chExt cx="2945693" cy="4227704"/>
              </a:xfrm>
            </p:grpSpPr>
            <p:sp>
              <p:nvSpPr>
                <p:cNvPr id="6" name="Rectangle 5"/>
                <p:cNvSpPr/>
                <p:nvPr/>
              </p:nvSpPr>
              <p:spPr>
                <a:xfrm>
                  <a:off x="260101" y="2170299"/>
                  <a:ext cx="2701258" cy="2938922"/>
                </a:xfrm>
                <a:prstGeom prst="rect">
                  <a:avLst/>
                </a:prstGeom>
                <a:solidFill>
                  <a:schemeClr val="accent3">
                    <a:lumMod val="60000"/>
                    <a:lumOff val="40000"/>
                    <a:alpha val="21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srcRect t="1" r="63298" b="45391"/>
                <a:stretch/>
              </p:blipFill>
              <p:spPr>
                <a:xfrm>
                  <a:off x="15666" y="881517"/>
                  <a:ext cx="2945693" cy="3253335"/>
                </a:xfrm>
                <a:prstGeom prst="rect">
                  <a:avLst/>
                </a:prstGeom>
              </p:spPr>
            </p:pic>
          </p:grpSp>
          <p:grpSp>
            <p:nvGrpSpPr>
              <p:cNvPr id="30" name="Group 29"/>
              <p:cNvGrpSpPr/>
              <p:nvPr/>
            </p:nvGrpSpPr>
            <p:grpSpPr>
              <a:xfrm>
                <a:off x="-78857" y="1093201"/>
                <a:ext cx="9090765" cy="4247810"/>
                <a:chOff x="91747" y="881517"/>
                <a:chExt cx="9090765" cy="4247810"/>
              </a:xfrm>
            </p:grpSpPr>
            <p:sp>
              <p:nvSpPr>
                <p:cNvPr id="31" name="Rectangle 30"/>
                <p:cNvSpPr/>
                <p:nvPr/>
              </p:nvSpPr>
              <p:spPr>
                <a:xfrm>
                  <a:off x="5617176" y="2170298"/>
                  <a:ext cx="2310709" cy="2938923"/>
                </a:xfrm>
                <a:prstGeom prst="rect">
                  <a:avLst/>
                </a:prstGeom>
                <a:solidFill>
                  <a:schemeClr val="accent3">
                    <a:lumMod val="60000"/>
                    <a:lumOff val="40000"/>
                    <a:alpha val="21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rotWithShape="1">
                <a:blip r:embed="rId2"/>
                <a:srcRect l="69792" t="1" b="45391"/>
                <a:stretch/>
              </p:blipFill>
              <p:spPr>
                <a:xfrm>
                  <a:off x="5595648" y="881517"/>
                  <a:ext cx="2424445" cy="3253335"/>
                </a:xfrm>
                <a:prstGeom prst="rect">
                  <a:avLst/>
                </a:prstGeom>
              </p:spPr>
            </p:pic>
            <p:cxnSp>
              <p:nvCxnSpPr>
                <p:cNvPr id="36" name="Straight Arrow Connector 35"/>
                <p:cNvCxnSpPr/>
                <p:nvPr/>
              </p:nvCxnSpPr>
              <p:spPr>
                <a:xfrm flipV="1">
                  <a:off x="5796813" y="3422826"/>
                  <a:ext cx="2131072" cy="18956"/>
                </a:xfrm>
                <a:prstGeom prst="straightConnector1">
                  <a:avLst/>
                </a:prstGeom>
                <a:ln w="38100" cmpd="sng">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5796813" y="3887976"/>
                  <a:ext cx="2131072" cy="0"/>
                </a:xfrm>
                <a:prstGeom prst="straightConnector1">
                  <a:avLst/>
                </a:prstGeom>
                <a:ln w="38100" cmpd="sng">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8430520" y="3166746"/>
                  <a:ext cx="751992" cy="492443"/>
                </a:xfrm>
                <a:prstGeom prst="rect">
                  <a:avLst/>
                </a:prstGeom>
                <a:noFill/>
              </p:spPr>
              <p:txBody>
                <a:bodyPr wrap="none" rtlCol="0">
                  <a:spAutoFit/>
                </a:bodyPr>
                <a:lstStyle/>
                <a:p>
                  <a:r>
                    <a:rPr lang="en-US" dirty="0" smtClean="0">
                      <a:solidFill>
                        <a:schemeClr val="accent3"/>
                      </a:solidFill>
                      <a:latin typeface="Avenir Book"/>
                      <a:cs typeface="Avenir Book"/>
                    </a:rPr>
                    <a:t>CSU</a:t>
                  </a:r>
                  <a:endParaRPr lang="en-US" dirty="0">
                    <a:solidFill>
                      <a:schemeClr val="accent3"/>
                    </a:solidFill>
                    <a:latin typeface="Avenir Book"/>
                    <a:cs typeface="Avenir Book"/>
                  </a:endParaRPr>
                </a:p>
              </p:txBody>
            </p:sp>
            <p:sp>
              <p:nvSpPr>
                <p:cNvPr id="49" name="TextBox 48"/>
                <p:cNvSpPr txBox="1"/>
                <p:nvPr/>
              </p:nvSpPr>
              <p:spPr>
                <a:xfrm>
                  <a:off x="91747" y="4589852"/>
                  <a:ext cx="2451481" cy="492443"/>
                </a:xfrm>
                <a:prstGeom prst="rect">
                  <a:avLst/>
                </a:prstGeom>
                <a:noFill/>
              </p:spPr>
              <p:txBody>
                <a:bodyPr wrap="none" rtlCol="0">
                  <a:spAutoFit/>
                </a:bodyPr>
                <a:lstStyle/>
                <a:p>
                  <a:pPr algn="ctr"/>
                  <a:r>
                    <a:rPr lang="en-US" dirty="0" smtClean="0">
                      <a:solidFill>
                        <a:schemeClr val="bg1">
                          <a:lumMod val="50000"/>
                        </a:schemeClr>
                      </a:solidFill>
                      <a:latin typeface="Avenir Book"/>
                      <a:cs typeface="Avenir Book"/>
                    </a:rPr>
                    <a:t>Via Collaborations</a:t>
                  </a:r>
                  <a:endParaRPr lang="en-US" dirty="0">
                    <a:solidFill>
                      <a:schemeClr val="bg1">
                        <a:lumMod val="50000"/>
                      </a:schemeClr>
                    </a:solidFill>
                    <a:latin typeface="Avenir Book"/>
                    <a:cs typeface="Avenir Book"/>
                  </a:endParaRPr>
                </a:p>
              </p:txBody>
            </p:sp>
            <p:cxnSp>
              <p:nvCxnSpPr>
                <p:cNvPr id="51" name="Straight Arrow Connector 50"/>
                <p:cNvCxnSpPr/>
                <p:nvPr/>
              </p:nvCxnSpPr>
              <p:spPr>
                <a:xfrm flipV="1">
                  <a:off x="6112320" y="2887201"/>
                  <a:ext cx="1798110" cy="9478"/>
                </a:xfrm>
                <a:prstGeom prst="straightConnector1">
                  <a:avLst/>
                </a:prstGeom>
                <a:ln w="38100" cmpd="sng">
                  <a:solidFill>
                    <a:schemeClr val="bg1">
                      <a:lumMod val="50000"/>
                    </a:schemeClr>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5796813" y="2414100"/>
                  <a:ext cx="2113617" cy="9478"/>
                </a:xfrm>
                <a:prstGeom prst="straightConnector1">
                  <a:avLst/>
                </a:prstGeom>
                <a:ln w="38100" cmpd="sng">
                  <a:solidFill>
                    <a:schemeClr val="bg1">
                      <a:lumMod val="50000"/>
                    </a:schemeClr>
                  </a:solidFill>
                  <a:prstDash val="solid"/>
                  <a:headEnd type="arrow"/>
                  <a:tailEnd type="arrow"/>
                </a:ln>
              </p:spPr>
              <p:style>
                <a:lnRef idx="2">
                  <a:schemeClr val="accent1"/>
                </a:lnRef>
                <a:fillRef idx="0">
                  <a:schemeClr val="accent1"/>
                </a:fillRef>
                <a:effectRef idx="1">
                  <a:schemeClr val="accent1"/>
                </a:effectRef>
                <a:fontRef idx="minor">
                  <a:schemeClr val="tx1"/>
                </a:fontRef>
              </p:style>
            </p:cxnSp>
            <p:sp>
              <p:nvSpPr>
                <p:cNvPr id="53" name="Right Brace 52"/>
                <p:cNvSpPr/>
                <p:nvPr/>
              </p:nvSpPr>
              <p:spPr>
                <a:xfrm>
                  <a:off x="7897313" y="2170298"/>
                  <a:ext cx="533208" cy="2457613"/>
                </a:xfrm>
                <a:prstGeom prst="rightBrace">
                  <a:avLst/>
                </a:prstGeom>
                <a:ln w="9525" cmpd="sng">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accent3"/>
                    </a:solidFill>
                  </a:endParaRPr>
                </a:p>
              </p:txBody>
            </p:sp>
            <p:sp>
              <p:nvSpPr>
                <p:cNvPr id="54" name="Right Brace 53"/>
                <p:cNvSpPr/>
                <p:nvPr/>
              </p:nvSpPr>
              <p:spPr>
                <a:xfrm>
                  <a:off x="2567298" y="4640972"/>
                  <a:ext cx="401865" cy="488355"/>
                </a:xfrm>
                <a:prstGeom prst="rightBrace">
                  <a:avLst/>
                </a:prstGeom>
                <a:ln w="9525" cmpd="sng">
                  <a:solidFill>
                    <a:schemeClr val="bg1">
                      <a:lumMod val="50000"/>
                    </a:schemeClr>
                  </a:solidFill>
                </a:ln>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accent3"/>
                    </a:solidFill>
                  </a:endParaRPr>
                </a:p>
              </p:txBody>
            </p:sp>
          </p:grpSp>
        </p:grpSp>
        <p:pic>
          <p:nvPicPr>
            <p:cNvPr id="24" name="Picture 23"/>
            <p:cNvPicPr>
              <a:picLocks noChangeAspect="1"/>
            </p:cNvPicPr>
            <p:nvPr/>
          </p:nvPicPr>
          <p:blipFill rotWithShape="1">
            <a:blip r:embed="rId2"/>
            <a:srcRect t="62634" r="63298" b="20316"/>
            <a:stretch/>
          </p:blipFill>
          <p:spPr>
            <a:xfrm>
              <a:off x="2322975" y="4767747"/>
              <a:ext cx="2945694" cy="1015783"/>
            </a:xfrm>
            <a:prstGeom prst="rect">
              <a:avLst/>
            </a:prstGeom>
          </p:spPr>
        </p:pic>
        <p:pic>
          <p:nvPicPr>
            <p:cNvPr id="25" name="Picture 24"/>
            <p:cNvPicPr>
              <a:picLocks noChangeAspect="1"/>
            </p:cNvPicPr>
            <p:nvPr/>
          </p:nvPicPr>
          <p:blipFill rotWithShape="1">
            <a:blip r:embed="rId2"/>
            <a:srcRect l="69792" t="62634" b="20316"/>
            <a:stretch/>
          </p:blipFill>
          <p:spPr>
            <a:xfrm>
              <a:off x="5247141" y="4766235"/>
              <a:ext cx="2424445" cy="1015782"/>
            </a:xfrm>
            <a:prstGeom prst="rect">
              <a:avLst/>
            </a:prstGeom>
          </p:spPr>
        </p:pic>
        <p:cxnSp>
          <p:nvCxnSpPr>
            <p:cNvPr id="26" name="Straight Arrow Connector 25"/>
            <p:cNvCxnSpPr/>
            <p:nvPr/>
          </p:nvCxnSpPr>
          <p:spPr>
            <a:xfrm flipV="1">
              <a:off x="5987057" y="5018242"/>
              <a:ext cx="1592321" cy="9478"/>
            </a:xfrm>
            <a:prstGeom prst="straightConnector1">
              <a:avLst/>
            </a:prstGeom>
            <a:ln w="38100" cmpd="sng">
              <a:solidFill>
                <a:schemeClr val="bg1">
                  <a:lumMod val="50000"/>
                </a:schemeClr>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987057" y="5521302"/>
              <a:ext cx="1592321" cy="0"/>
            </a:xfrm>
            <a:prstGeom prst="straightConnector1">
              <a:avLst/>
            </a:prstGeom>
            <a:ln w="38100" cmpd="sng">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31E9F7C0-AD7F-0B44-90ED-75C85A09C0B7}" type="slidenum">
              <a:rPr lang="en-US" smtClean="0"/>
              <a:t>6</a:t>
            </a:fld>
            <a:endParaRPr lang="en-US"/>
          </a:p>
        </p:txBody>
      </p:sp>
    </p:spTree>
    <p:extLst>
      <p:ext uri="{BB962C8B-B14F-4D97-AF65-F5344CB8AC3E}">
        <p14:creationId xmlns:p14="http://schemas.microsoft.com/office/powerpoint/2010/main" val="3252961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143" y="256108"/>
            <a:ext cx="8505799" cy="3693318"/>
          </a:xfrm>
          <a:prstGeom prst="rect">
            <a:avLst/>
          </a:prstGeom>
          <a:noFill/>
        </p:spPr>
        <p:txBody>
          <a:bodyPr wrap="square" rtlCol="0">
            <a:spAutoFit/>
          </a:bodyPr>
          <a:lstStyle/>
          <a:p>
            <a:r>
              <a:rPr lang="en-US" sz="2600" dirty="0" smtClean="0">
                <a:latin typeface="Avenir Book"/>
                <a:cs typeface="Avenir Book"/>
              </a:rPr>
              <a:t>Overview</a:t>
            </a:r>
            <a:endParaRPr lang="en-US" sz="2600" dirty="0">
              <a:latin typeface="Avenir Book"/>
              <a:cs typeface="Avenir Book"/>
            </a:endParaRPr>
          </a:p>
          <a:p>
            <a:endParaRPr lang="en-US" sz="2600" dirty="0" smtClean="0">
              <a:latin typeface="Avenir Book"/>
              <a:cs typeface="Avenir Book"/>
            </a:endParaRPr>
          </a:p>
          <a:p>
            <a:r>
              <a:rPr lang="en-US" sz="2600" dirty="0" smtClean="0">
                <a:latin typeface="Avenir Book"/>
                <a:cs typeface="Avenir Book"/>
              </a:rPr>
              <a:t>1) 	We will describe the two smoke periods at BAO	during summer 2015: July 6 – 10 and August 16 - 30</a:t>
            </a:r>
          </a:p>
          <a:p>
            <a:endParaRPr lang="en-US" sz="2600" dirty="0">
              <a:latin typeface="Avenir Book"/>
              <a:cs typeface="Avenir Book"/>
            </a:endParaRPr>
          </a:p>
          <a:p>
            <a:r>
              <a:rPr lang="en-US" sz="2600" dirty="0" smtClean="0">
                <a:latin typeface="Avenir Book"/>
                <a:cs typeface="Avenir Book"/>
              </a:rPr>
              <a:t>2)	Investigate the significant changes to atmospheric 	composition during the smoke periods</a:t>
            </a:r>
          </a:p>
          <a:p>
            <a:endParaRPr lang="en-US" sz="2600" dirty="0">
              <a:latin typeface="Avenir Book"/>
              <a:cs typeface="Avenir Book"/>
            </a:endParaRPr>
          </a:p>
          <a:p>
            <a:pPr marL="514350" indent="-514350">
              <a:buAutoNum type="arabicParenR" startAt="3"/>
            </a:pPr>
            <a:r>
              <a:rPr lang="en-US" sz="2600" dirty="0" smtClean="0">
                <a:latin typeface="Avenir Book"/>
                <a:cs typeface="Avenir Book"/>
              </a:rPr>
              <a:t>Analyze surface O</a:t>
            </a:r>
            <a:r>
              <a:rPr lang="en-US" sz="2600" baseline="-25000" dirty="0" smtClean="0">
                <a:latin typeface="Avenir Book"/>
                <a:cs typeface="Avenir Book"/>
              </a:rPr>
              <a:t>3</a:t>
            </a:r>
            <a:r>
              <a:rPr lang="en-US" sz="2600" dirty="0" smtClean="0">
                <a:latin typeface="Avenir Book"/>
                <a:cs typeface="Avenir Book"/>
              </a:rPr>
              <a:t> enhancements</a:t>
            </a:r>
            <a:endParaRPr lang="en-US" sz="2600" dirty="0">
              <a:latin typeface="Avenir Book"/>
              <a:cs typeface="Avenir Book"/>
            </a:endParaRPr>
          </a:p>
        </p:txBody>
      </p:sp>
      <p:sp>
        <p:nvSpPr>
          <p:cNvPr id="3" name="Slide Number Placeholder 2"/>
          <p:cNvSpPr>
            <a:spLocks noGrp="1"/>
          </p:cNvSpPr>
          <p:nvPr>
            <p:ph type="sldNum" sz="quarter" idx="12"/>
          </p:nvPr>
        </p:nvSpPr>
        <p:spPr/>
        <p:txBody>
          <a:bodyPr/>
          <a:lstStyle/>
          <a:p>
            <a:fld id="{31E9F7C0-AD7F-0B44-90ED-75C85A09C0B7}" type="slidenum">
              <a:rPr lang="en-US" smtClean="0"/>
              <a:t>7</a:t>
            </a:fld>
            <a:endParaRPr lang="en-US"/>
          </a:p>
        </p:txBody>
      </p:sp>
    </p:spTree>
    <p:extLst>
      <p:ext uri="{BB962C8B-B14F-4D97-AF65-F5344CB8AC3E}">
        <p14:creationId xmlns:p14="http://schemas.microsoft.com/office/powerpoint/2010/main" val="32975701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O_PM_and_CO_timeseries_vfinal.pdf"/>
          <p:cNvPicPr>
            <a:picLocks noChangeAspect="1"/>
          </p:cNvPicPr>
          <p:nvPr/>
        </p:nvPicPr>
        <p:blipFill rotWithShape="1">
          <a:blip r:embed="rId3">
            <a:extLst>
              <a:ext uri="{28A0092B-C50C-407E-A947-70E740481C1C}">
                <a14:useLocalDpi xmlns:a14="http://schemas.microsoft.com/office/drawing/2010/main" val="0"/>
              </a:ext>
            </a:extLst>
          </a:blip>
          <a:srcRect t="14416"/>
          <a:stretch/>
        </p:blipFill>
        <p:spPr>
          <a:xfrm>
            <a:off x="1834533" y="1213893"/>
            <a:ext cx="5556518" cy="4216854"/>
          </a:xfrm>
          <a:prstGeom prst="rect">
            <a:avLst/>
          </a:prstGeom>
        </p:spPr>
      </p:pic>
      <p:sp>
        <p:nvSpPr>
          <p:cNvPr id="4" name="TextBox 3"/>
          <p:cNvSpPr txBox="1"/>
          <p:nvPr/>
        </p:nvSpPr>
        <p:spPr>
          <a:xfrm>
            <a:off x="399143" y="256108"/>
            <a:ext cx="8255097" cy="892552"/>
          </a:xfrm>
          <a:prstGeom prst="rect">
            <a:avLst/>
          </a:prstGeom>
          <a:noFill/>
        </p:spPr>
        <p:txBody>
          <a:bodyPr wrap="square" rtlCol="0">
            <a:spAutoFit/>
          </a:bodyPr>
          <a:lstStyle/>
          <a:p>
            <a:r>
              <a:rPr lang="en-US" sz="2600" dirty="0" smtClean="0">
                <a:latin typeface="Avenir Book"/>
                <a:cs typeface="Avenir Book"/>
              </a:rPr>
              <a:t>Two distinct wildfire smoke</a:t>
            </a:r>
            <a:r>
              <a:rPr lang="en-US" sz="2600" dirty="0">
                <a:latin typeface="Avenir Book"/>
                <a:cs typeface="Avenir Book"/>
              </a:rPr>
              <a:t>-</a:t>
            </a:r>
            <a:r>
              <a:rPr lang="en-US" sz="2600" dirty="0" smtClean="0">
                <a:latin typeface="Avenir Book"/>
                <a:cs typeface="Avenir Book"/>
              </a:rPr>
              <a:t>impacted periods at BAO:</a:t>
            </a:r>
          </a:p>
          <a:p>
            <a:r>
              <a:rPr lang="en-US" sz="2600" dirty="0" smtClean="0">
                <a:latin typeface="Avenir Book"/>
                <a:cs typeface="Avenir Book"/>
              </a:rPr>
              <a:t>July 6 - 10 and August 16 - 30 </a:t>
            </a:r>
            <a:endParaRPr lang="en-US" sz="2600" dirty="0">
              <a:latin typeface="Avenir Book"/>
              <a:cs typeface="Avenir Book"/>
            </a:endParaRPr>
          </a:p>
        </p:txBody>
      </p:sp>
      <p:sp>
        <p:nvSpPr>
          <p:cNvPr id="5" name="Slide Number Placeholder 4"/>
          <p:cNvSpPr>
            <a:spLocks noGrp="1"/>
          </p:cNvSpPr>
          <p:nvPr>
            <p:ph type="sldNum" sz="quarter" idx="12"/>
          </p:nvPr>
        </p:nvSpPr>
        <p:spPr/>
        <p:txBody>
          <a:bodyPr/>
          <a:lstStyle/>
          <a:p>
            <a:fld id="{31E9F7C0-AD7F-0B44-90ED-75C85A09C0B7}" type="slidenum">
              <a:rPr lang="en-US" smtClean="0"/>
              <a:t>8</a:t>
            </a:fld>
            <a:endParaRPr lang="en-US"/>
          </a:p>
        </p:txBody>
      </p:sp>
    </p:spTree>
    <p:extLst>
      <p:ext uri="{BB962C8B-B14F-4D97-AF65-F5344CB8AC3E}">
        <p14:creationId xmlns:p14="http://schemas.microsoft.com/office/powerpoint/2010/main" val="28282780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O_smoke_maps_vdraf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22" y="607467"/>
            <a:ext cx="8287658" cy="4364182"/>
          </a:xfrm>
          <a:prstGeom prst="rect">
            <a:avLst/>
          </a:prstGeom>
        </p:spPr>
      </p:pic>
      <p:sp>
        <p:nvSpPr>
          <p:cNvPr id="4" name="TextBox 3"/>
          <p:cNvSpPr txBox="1"/>
          <p:nvPr/>
        </p:nvSpPr>
        <p:spPr>
          <a:xfrm>
            <a:off x="399143" y="256108"/>
            <a:ext cx="8255097" cy="892552"/>
          </a:xfrm>
          <a:prstGeom prst="rect">
            <a:avLst/>
          </a:prstGeom>
          <a:noFill/>
        </p:spPr>
        <p:txBody>
          <a:bodyPr wrap="square" rtlCol="0">
            <a:spAutoFit/>
          </a:bodyPr>
          <a:lstStyle/>
          <a:p>
            <a:r>
              <a:rPr lang="en-US" sz="2600" dirty="0">
                <a:latin typeface="Avenir Book"/>
                <a:cs typeface="Avenir Book"/>
              </a:rPr>
              <a:t>S</a:t>
            </a:r>
            <a:r>
              <a:rPr lang="en-US" sz="2600" dirty="0" smtClean="0">
                <a:latin typeface="Avenir Book"/>
                <a:cs typeface="Avenir Book"/>
              </a:rPr>
              <a:t>moke was transported over 2-3 days from the Pacific NW and Canada and covered large areas of the U.S. </a:t>
            </a:r>
            <a:endParaRPr lang="en-US" sz="2600" dirty="0">
              <a:latin typeface="Avenir Book"/>
              <a:cs typeface="Avenir Book"/>
            </a:endParaRPr>
          </a:p>
        </p:txBody>
      </p:sp>
      <p:sp>
        <p:nvSpPr>
          <p:cNvPr id="2" name="Isosceles Triangle 1"/>
          <p:cNvSpPr/>
          <p:nvPr/>
        </p:nvSpPr>
        <p:spPr>
          <a:xfrm>
            <a:off x="2223338" y="4426331"/>
            <a:ext cx="224118" cy="134471"/>
          </a:xfrm>
          <a:prstGeom prst="triangl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407651" y="4471152"/>
            <a:ext cx="77694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7022353" y="4381505"/>
            <a:ext cx="388471" cy="224117"/>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216922" y="4663889"/>
            <a:ext cx="2314759" cy="369332"/>
          </a:xfrm>
          <a:prstGeom prst="rect">
            <a:avLst/>
          </a:prstGeom>
          <a:noFill/>
        </p:spPr>
        <p:txBody>
          <a:bodyPr wrap="none" rtlCol="0">
            <a:spAutoFit/>
          </a:bodyPr>
          <a:lstStyle/>
          <a:p>
            <a:r>
              <a:rPr lang="en-US" dirty="0" smtClean="0">
                <a:latin typeface="Avenir Book"/>
                <a:cs typeface="Avenir Book"/>
              </a:rPr>
              <a:t>MODIS fire locations</a:t>
            </a:r>
            <a:endParaRPr lang="en-US" dirty="0">
              <a:latin typeface="Avenir Book"/>
              <a:cs typeface="Avenir Book"/>
            </a:endParaRPr>
          </a:p>
        </p:txBody>
      </p:sp>
      <p:sp>
        <p:nvSpPr>
          <p:cNvPr id="10" name="TextBox 9"/>
          <p:cNvSpPr txBox="1"/>
          <p:nvPr/>
        </p:nvSpPr>
        <p:spPr>
          <a:xfrm>
            <a:off x="3810185" y="4525532"/>
            <a:ext cx="2063848" cy="646331"/>
          </a:xfrm>
          <a:prstGeom prst="rect">
            <a:avLst/>
          </a:prstGeom>
          <a:noFill/>
        </p:spPr>
        <p:txBody>
          <a:bodyPr wrap="square" rtlCol="0">
            <a:spAutoFit/>
          </a:bodyPr>
          <a:lstStyle/>
          <a:p>
            <a:pPr algn="ctr"/>
            <a:r>
              <a:rPr lang="en-US" dirty="0" smtClean="0">
                <a:latin typeface="Avenir Book"/>
                <a:cs typeface="Avenir Book"/>
              </a:rPr>
              <a:t>HYSPLIT 5-day</a:t>
            </a:r>
          </a:p>
          <a:p>
            <a:pPr algn="ctr"/>
            <a:r>
              <a:rPr lang="en-US" dirty="0" smtClean="0">
                <a:latin typeface="Avenir Book"/>
                <a:cs typeface="Avenir Book"/>
              </a:rPr>
              <a:t>back trajectories</a:t>
            </a:r>
            <a:endParaRPr lang="en-US" dirty="0">
              <a:latin typeface="Avenir Book"/>
              <a:cs typeface="Avenir Book"/>
            </a:endParaRPr>
          </a:p>
        </p:txBody>
      </p:sp>
      <p:sp>
        <p:nvSpPr>
          <p:cNvPr id="11" name="TextBox 10"/>
          <p:cNvSpPr txBox="1"/>
          <p:nvPr/>
        </p:nvSpPr>
        <p:spPr>
          <a:xfrm>
            <a:off x="6186701" y="4663889"/>
            <a:ext cx="2292601" cy="369332"/>
          </a:xfrm>
          <a:prstGeom prst="rect">
            <a:avLst/>
          </a:prstGeom>
          <a:noFill/>
        </p:spPr>
        <p:txBody>
          <a:bodyPr wrap="none" rtlCol="0">
            <a:spAutoFit/>
          </a:bodyPr>
          <a:lstStyle/>
          <a:p>
            <a:r>
              <a:rPr lang="en-US" dirty="0" smtClean="0">
                <a:latin typeface="Avenir Book"/>
                <a:cs typeface="Avenir Book"/>
              </a:rPr>
              <a:t>HMS </a:t>
            </a:r>
            <a:r>
              <a:rPr lang="en-US" dirty="0">
                <a:latin typeface="Avenir Book"/>
                <a:cs typeface="Avenir Book"/>
              </a:rPr>
              <a:t>s</a:t>
            </a:r>
            <a:r>
              <a:rPr lang="en-US" dirty="0" smtClean="0">
                <a:latin typeface="Avenir Book"/>
                <a:cs typeface="Avenir Book"/>
              </a:rPr>
              <a:t>moke product</a:t>
            </a:r>
            <a:endParaRPr lang="en-US" dirty="0">
              <a:latin typeface="Avenir Book"/>
              <a:cs typeface="Avenir Book"/>
            </a:endParaRPr>
          </a:p>
        </p:txBody>
      </p:sp>
      <p:sp>
        <p:nvSpPr>
          <p:cNvPr id="12" name="Slide Number Placeholder 11"/>
          <p:cNvSpPr>
            <a:spLocks noGrp="1"/>
          </p:cNvSpPr>
          <p:nvPr>
            <p:ph type="sldNum" sz="quarter" idx="12"/>
          </p:nvPr>
        </p:nvSpPr>
        <p:spPr/>
        <p:txBody>
          <a:bodyPr/>
          <a:lstStyle/>
          <a:p>
            <a:fld id="{31E9F7C0-AD7F-0B44-90ED-75C85A09C0B7}" type="slidenum">
              <a:rPr lang="en-US" smtClean="0"/>
              <a:t>9</a:t>
            </a:fld>
            <a:endParaRPr lang="en-US" dirty="0"/>
          </a:p>
        </p:txBody>
      </p:sp>
    </p:spTree>
    <p:extLst>
      <p:ext uri="{BB962C8B-B14F-4D97-AF65-F5344CB8AC3E}">
        <p14:creationId xmlns:p14="http://schemas.microsoft.com/office/powerpoint/2010/main" val="37547304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106879</TotalTime>
  <Words>1927</Words>
  <Application>Microsoft Macintosh PowerPoint</Application>
  <PresentationFormat>On-screen Show (16:9)</PresentationFormat>
  <Paragraphs>132</Paragraphs>
  <Slides>25</Slides>
  <Notes>16</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Wildfire smoke, atmospheric composition, and ozone in the Colorado Front Range  during summer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 of fire locations with back trajectories from BAO</dc:title>
  <dc:creator>Jakob Lindaas</dc:creator>
  <cp:lastModifiedBy>Jakob Lindaas</cp:lastModifiedBy>
  <cp:revision>121</cp:revision>
  <dcterms:created xsi:type="dcterms:W3CDTF">2016-06-21T17:12:05Z</dcterms:created>
  <dcterms:modified xsi:type="dcterms:W3CDTF">2017-05-03T15:04:03Z</dcterms:modified>
</cp:coreProperties>
</file>