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0" r:id="rId2"/>
    <p:sldId id="268" r:id="rId3"/>
    <p:sldId id="265" r:id="rId4"/>
    <p:sldId id="296" r:id="rId5"/>
    <p:sldId id="304" r:id="rId6"/>
    <p:sldId id="300" r:id="rId7"/>
    <p:sldId id="298" r:id="rId8"/>
    <p:sldId id="301" r:id="rId9"/>
    <p:sldId id="302" r:id="rId10"/>
    <p:sldId id="303" r:id="rId11"/>
    <p:sldId id="307" r:id="rId12"/>
    <p:sldId id="309" r:id="rId13"/>
    <p:sldId id="310" r:id="rId14"/>
    <p:sldId id="306" r:id="rId15"/>
    <p:sldId id="305" r:id="rId16"/>
    <p:sldId id="299" r:id="rId17"/>
    <p:sldId id="308" r:id="rId18"/>
    <p:sldId id="262" r:id="rId19"/>
    <p:sldId id="270" r:id="rId20"/>
    <p:sldId id="292" r:id="rId21"/>
    <p:sldId id="288" r:id="rId22"/>
    <p:sldId id="295" r:id="rId23"/>
    <p:sldId id="269" r:id="rId24"/>
    <p:sldId id="285" r:id="rId25"/>
    <p:sldId id="284" r:id="rId26"/>
    <p:sldId id="286" r:id="rId27"/>
    <p:sldId id="293" r:id="rId28"/>
    <p:sldId id="291" r:id="rId29"/>
    <p:sldId id="29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6607" autoAdjust="0"/>
  </p:normalViewPr>
  <p:slideViewPr>
    <p:cSldViewPr>
      <p:cViewPr>
        <p:scale>
          <a:sx n="70" d="100"/>
          <a:sy n="70" d="100"/>
        </p:scale>
        <p:origin x="-134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6B02C-1C81-4CD5-8B6B-E3799F6FB5F6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7D9A-7383-4637-8514-558720573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5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0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67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7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2E730-8C0A-41CA-8B26-0D7E6FF28B60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BA46D-D91B-482D-9822-0C4EAD848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3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google.com/url?sa=i&amp;rct=j&amp;q=&amp;esrc=s&amp;source=images&amp;cd=&amp;cad=rja&amp;uact=8&amp;ved=0CAcQjRw&amp;url=http://www.nssl.noaa.gov/news/logos/&amp;ei=cp5DVfDhOMaMsAX04oCIBA&amp;bvm=bv.92291466,d.cGU&amp;psig=AFQjCNFN2_0bpNJdsTdr1SVk_lWbrxQu6Q&amp;ust=1430581228974711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url?sa=i&amp;rct=j&amp;q=&amp;esrc=s&amp;source=images&amp;cd=&amp;cad=rja&amp;uact=8&amp;ved=0CAcQjRw&amp;url=http://www.micmacenvironmental.com/air/htm/instrumentation.htm&amp;ei=xvBDVe_JNMjLsAXGvoGADA&amp;bvm=bv.92291466,d.cGU&amp;psig=AFQjCNHhRixWC55ROzPHEKYPyaZD3jeIyg&amp;ust=143060229975532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hyperlink" Target="http://www.google.com/url?sa=i&amp;rct=j&amp;q=&amp;esrc=s&amp;source=images&amp;cd=&amp;cad=rja&amp;uact=8&amp;ved=0CAcQjRw&amp;url=http://www.tetrainc.com.tr/pd-tetra-direk-metan---non-metan-analizoru.marka-29-20.html&amp;ei=BfFDVaumFMmwsAXP14HwDA&amp;bvm=bv.92291466,d.cGU&amp;psig=AFQjCNHnwIFYMKXUFv5IgQepM2iyezY3xA&amp;ust=143060234447987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hyperlink" Target="http://www.google.com/url?sa=i&amp;rct=j&amp;q=&amp;esrc=s&amp;source=images&amp;cd=&amp;cad=rja&amp;uact=8&amp;ved=0CAcQjRw&amp;url=http://snobear.colorado.edu/Tyler/soddie/&amp;ei=fNtDVYbjBs-byATX94GYCw&amp;bvm=bv.92291466,d.cGU&amp;psig=AFQjCNHpc8QiALe2BfW_jCa8Go0C-npmHg&amp;ust=1430596859435178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/url?sa=i&amp;rct=j&amp;q=&amp;esrc=s&amp;source=images&amp;cd=&amp;cad=rja&amp;uact=8&amp;ved=0CAcQjRw&amp;url=http://niwotlter.colorado.edu/exec/metpage/c1metpage_2.cgi&amp;ei=FOtDVeSgIobFsAXI1oHoBg&amp;bvm=bv.92291466,d.cGU&amp;psig=AFQjCNEpNu6WKAaEsoATH6W2WknSAtTFBQ&amp;ust=1430600851903342" TargetMode="External"/><Relationship Id="rId11" Type="http://schemas.openxmlformats.org/officeDocument/2006/relationships/image" Target="../media/image45.jpeg"/><Relationship Id="rId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hyperlink" Target="http://www.google.com/url?sa=i&amp;rct=j&amp;q=&amp;esrc=s&amp;source=images&amp;cd=&amp;cad=rja&amp;uact=8&amp;ved=0CAcQjRw&amp;url=http://niwot.colorado.edu/index.php/data/climate/saddle-meteorological-data&amp;ei=xupDVfazEMi9sAWT0YCoDg&amp;bvm=bv.92291466,d.cGU&amp;psig=AFQjCNHJQkwAZfC65eIAgNwUUiDuL1wkaQ&amp;ust=1430600188398379" TargetMode="External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Surface Observations of Ozone Along an Elevation Gradient in the Northern Colorado Front Range During FRAPPE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56387" y="1143154"/>
            <a:ext cx="716280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Helmig</a:t>
            </a:r>
            <a:r>
              <a:rPr lang="en-US" sz="2000" dirty="0" smtClean="0"/>
              <a:t> </a:t>
            </a:r>
            <a:r>
              <a:rPr lang="en-US" sz="2000" dirty="0"/>
              <a:t>D.</a:t>
            </a:r>
            <a:r>
              <a:rPr lang="en-US" sz="2000" baseline="30000" dirty="0"/>
              <a:t>1</a:t>
            </a:r>
            <a:r>
              <a:rPr lang="en-US" sz="2000" dirty="0"/>
              <a:t>, Bien T.</a:t>
            </a:r>
            <a:r>
              <a:rPr lang="en-US" sz="2000" baseline="30000" dirty="0"/>
              <a:t>1</a:t>
            </a:r>
            <a:r>
              <a:rPr lang="en-US" sz="2000" dirty="0"/>
              <a:t>, </a:t>
            </a:r>
            <a:r>
              <a:rPr lang="en-US" sz="2000" dirty="0" err="1"/>
              <a:t>Hueber</a:t>
            </a:r>
            <a:r>
              <a:rPr lang="en-US" sz="2000" dirty="0"/>
              <a:t> J.</a:t>
            </a:r>
            <a:r>
              <a:rPr lang="en-US" sz="2000" baseline="30000" dirty="0"/>
              <a:t>1</a:t>
            </a:r>
            <a:r>
              <a:rPr lang="en-US" sz="2000" dirty="0"/>
              <a:t>, Thompson C</a:t>
            </a:r>
            <a:r>
              <a:rPr lang="en-US" sz="2000" baseline="30000" dirty="0"/>
              <a:t>1</a:t>
            </a:r>
            <a:r>
              <a:rPr lang="en-US" sz="2000" dirty="0"/>
              <a:t>., Reed T.</a:t>
            </a:r>
            <a:r>
              <a:rPr lang="en-US" sz="2000" baseline="30000" dirty="0"/>
              <a:t>1</a:t>
            </a:r>
            <a:r>
              <a:rPr lang="en-US" sz="2000" dirty="0"/>
              <a:t>, Evans J.</a:t>
            </a:r>
            <a:r>
              <a:rPr lang="en-US" sz="2000" baseline="30000" dirty="0"/>
              <a:t>1</a:t>
            </a:r>
            <a:r>
              <a:rPr lang="en-US" sz="2000" dirty="0"/>
              <a:t>, McClure A.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Petropavloskikh</a:t>
            </a:r>
            <a:r>
              <a:rPr lang="en-US" sz="2000" dirty="0"/>
              <a:t> I.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Oltmans</a:t>
            </a:r>
            <a:r>
              <a:rPr lang="en-US" sz="2000" dirty="0"/>
              <a:t>, S.</a:t>
            </a:r>
            <a:r>
              <a:rPr lang="en-US" sz="2000" baseline="30000" dirty="0"/>
              <a:t>2</a:t>
            </a:r>
            <a:r>
              <a:rPr lang="en-US" sz="2000" dirty="0"/>
              <a:t>, and </a:t>
            </a:r>
            <a:r>
              <a:rPr lang="en-US" sz="2000" dirty="0" err="1"/>
              <a:t>Pfister</a:t>
            </a:r>
            <a:r>
              <a:rPr lang="en-US" sz="2000" dirty="0"/>
              <a:t>, G.</a:t>
            </a:r>
            <a:r>
              <a:rPr lang="en-US" sz="2000" baseline="30000" dirty="0"/>
              <a:t>3</a:t>
            </a:r>
            <a:endParaRPr lang="en-US" sz="2000" dirty="0"/>
          </a:p>
          <a:p>
            <a:endParaRPr lang="en-US" sz="2000" baseline="30000" dirty="0" smtClean="0"/>
          </a:p>
          <a:p>
            <a:r>
              <a:rPr lang="en-US" sz="1600" baseline="30000" dirty="0" smtClean="0"/>
              <a:t>1</a:t>
            </a:r>
            <a:r>
              <a:rPr lang="en-US" sz="1600" dirty="0" smtClean="0"/>
              <a:t>Institute </a:t>
            </a:r>
            <a:r>
              <a:rPr lang="en-US" sz="1600" dirty="0"/>
              <a:t>of Arctic and Alpine Research, University of Colorado, Boulder, CO 80305</a:t>
            </a:r>
          </a:p>
          <a:p>
            <a:r>
              <a:rPr lang="en-US" sz="1600" baseline="30000" dirty="0"/>
              <a:t>2</a:t>
            </a:r>
            <a:r>
              <a:rPr lang="en-US" sz="1600" dirty="0"/>
              <a:t> CIRES/NOAA, Global Monitoring Division, Boulder, CO 80303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National Center for Atmospheric Research, Boulder, CO 80307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1" y="2971535"/>
            <a:ext cx="990600" cy="76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nssl.noaa.gov/news/logos/noaa_logo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68" y="3924300"/>
            <a:ext cx="9870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iki.ucar.edu/download/attachments/52004557/ncar-logo-sm.jpg?version=1&amp;modificationDate=1264202200000&amp;api=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84734"/>
            <a:ext cx="145557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ep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57" y="4814773"/>
            <a:ext cx="966776" cy="9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cdph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952" y="2947800"/>
            <a:ext cx="1406634" cy="78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nps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63" y="5009111"/>
            <a:ext cx="608926" cy="79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us forest service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40" y="4928038"/>
            <a:ext cx="870014" cy="9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9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6812" y="228600"/>
            <a:ext cx="724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Medium Summer Ozone Diurnal Amplitude 2011 - 2015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862" y="5825578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(Circle size scales with years of available data.)</a:t>
            </a:r>
            <a:endParaRPr lang="en-US" sz="1400" dirty="0"/>
          </a:p>
        </p:txBody>
      </p:sp>
      <p:pic>
        <p:nvPicPr>
          <p:cNvPr id="4" name="Grafik 33" descr="E:\Eigene Dokumente\UNI\Master\Boulder\New Maps\Median Summer Amplitude 2011 2015 Circle 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8" b="4915"/>
          <a:stretch/>
        </p:blipFill>
        <p:spPr bwMode="auto">
          <a:xfrm>
            <a:off x="457200" y="878532"/>
            <a:ext cx="8458200" cy="49126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4114800" y="2667000"/>
            <a:ext cx="609600" cy="9144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86400" y="2695575"/>
            <a:ext cx="1905000" cy="88582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6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73809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2000 – 2015 Medium Summer Ozone Diurnal Amplitude Changes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Grafik 7" descr="E:\Eigene Dokumente\UNI\Master\Boulder\New Maps\Summer Ozone Amplitude 50 Percentile Circle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 b="6078"/>
          <a:stretch/>
        </p:blipFill>
        <p:spPr bwMode="auto">
          <a:xfrm>
            <a:off x="647700" y="778349"/>
            <a:ext cx="8153400" cy="5061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Canvas 8"/>
          <p:cNvGrpSpPr/>
          <p:nvPr/>
        </p:nvGrpSpPr>
        <p:grpSpPr>
          <a:xfrm>
            <a:off x="1447800" y="5811112"/>
            <a:ext cx="3276600" cy="810260"/>
            <a:chOff x="0" y="0"/>
            <a:chExt cx="3276600" cy="81026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3276600" cy="810260"/>
            </a:xfrm>
            <a:prstGeom prst="rect">
              <a:avLst/>
            </a:prstGeom>
          </p:spPr>
        </p:sp>
        <p:sp>
          <p:nvSpPr>
            <p:cNvPr id="6" name="Flowchart: Connector 5"/>
            <p:cNvSpPr/>
            <p:nvPr/>
          </p:nvSpPr>
          <p:spPr>
            <a:xfrm>
              <a:off x="122849" y="123825"/>
              <a:ext cx="267675" cy="23715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180040" y="484800"/>
              <a:ext cx="152400" cy="152400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638175" y="142875"/>
              <a:ext cx="2153284" cy="5537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stat. significant trend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1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statistically </a:t>
              </a:r>
              <a:r>
                <a:rPr lang="en-GB" sz="1100" dirty="0" smtClean="0">
                  <a:latin typeface="Calibri" panose="020F0502020204030204" pitchFamily="34" charset="0"/>
                  <a:ea typeface="Calibri" panose="020F0502020204030204" pitchFamily="34" charset="0"/>
                </a:rPr>
                <a:t>not </a:t>
              </a:r>
              <a:r>
                <a:rPr lang="en-GB" sz="11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significant </a:t>
              </a:r>
              <a:r>
                <a:rPr lang="en-GB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change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648200" y="2590800"/>
            <a:ext cx="457200" cy="10668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86400" y="2590800"/>
            <a:ext cx="1600200" cy="106680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0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838200"/>
            <a:ext cx="79248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Colorado Rural/Background/Reference </a:t>
            </a:r>
            <a:r>
              <a:rPr lang="en-US" b="1" u="sng" dirty="0"/>
              <a:t>Site Trends:</a:t>
            </a:r>
          </a:p>
          <a:p>
            <a:endParaRPr lang="en-US" dirty="0"/>
          </a:p>
          <a:p>
            <a:r>
              <a:rPr lang="en-US" sz="1600" dirty="0"/>
              <a:t>Neutral/slightly negative ozone trends </a:t>
            </a:r>
          </a:p>
          <a:p>
            <a:endParaRPr lang="en-US" sz="1600" dirty="0"/>
          </a:p>
          <a:p>
            <a:r>
              <a:rPr lang="en-US" sz="1600" i="1" dirty="0"/>
              <a:t>(similar to mid to eastern US</a:t>
            </a:r>
            <a:r>
              <a:rPr lang="en-US" sz="1600" i="1" dirty="0" smtClean="0"/>
              <a:t>)</a:t>
            </a:r>
          </a:p>
          <a:p>
            <a:endParaRPr lang="en-US" dirty="0"/>
          </a:p>
          <a:p>
            <a:r>
              <a:rPr lang="en-US" b="1" u="sng" dirty="0" smtClean="0"/>
              <a:t>Colorado High Elevation  </a:t>
            </a:r>
            <a:r>
              <a:rPr lang="en-US" b="1" u="sng" dirty="0" smtClean="0"/>
              <a:t>Site Trends:</a:t>
            </a:r>
          </a:p>
          <a:p>
            <a:endParaRPr lang="en-US" dirty="0"/>
          </a:p>
          <a:p>
            <a:r>
              <a:rPr lang="en-US" sz="1600" dirty="0" smtClean="0"/>
              <a:t>95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-%</a:t>
            </a:r>
            <a:r>
              <a:rPr lang="en-US" sz="1600" dirty="0" err="1" smtClean="0"/>
              <a:t>ile</a:t>
            </a:r>
            <a:r>
              <a:rPr lang="en-US" sz="1600" dirty="0" smtClean="0"/>
              <a:t>:          </a:t>
            </a:r>
            <a:r>
              <a:rPr lang="en-US" sz="1600" dirty="0"/>
              <a:t>-</a:t>
            </a:r>
            <a:r>
              <a:rPr lang="en-US" sz="1600" dirty="0" smtClean="0"/>
              <a:t>0.48 </a:t>
            </a:r>
            <a:r>
              <a:rPr lang="en-US" sz="1600" dirty="0"/>
              <a:t>± </a:t>
            </a:r>
            <a:r>
              <a:rPr lang="en-US" sz="1600" dirty="0" smtClean="0"/>
              <a:t>0.11 </a:t>
            </a:r>
            <a:r>
              <a:rPr lang="en-US" sz="1600" dirty="0"/>
              <a:t>ppb yr</a:t>
            </a:r>
            <a:r>
              <a:rPr lang="en-US" sz="1600" baseline="30000" dirty="0"/>
              <a:t>-1</a:t>
            </a:r>
          </a:p>
          <a:p>
            <a:r>
              <a:rPr lang="en-US" sz="1600" dirty="0"/>
              <a:t>Median:     </a:t>
            </a:r>
            <a:r>
              <a:rPr lang="en-US" sz="1600" dirty="0" smtClean="0"/>
              <a:t>       -0.33 ± 0.28 </a:t>
            </a:r>
            <a:r>
              <a:rPr lang="en-US" sz="1600" dirty="0"/>
              <a:t>ppb yr</a:t>
            </a:r>
            <a:r>
              <a:rPr lang="en-US" sz="1600" baseline="30000" dirty="0"/>
              <a:t>-1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i="1" dirty="0" smtClean="0"/>
              <a:t>(compare with + 0.41 </a:t>
            </a:r>
            <a:r>
              <a:rPr lang="en-US" sz="1600" i="1" dirty="0"/>
              <a:t>± 0.27 </a:t>
            </a:r>
            <a:r>
              <a:rPr lang="en-US" sz="1600" i="1" dirty="0" err="1"/>
              <a:t>ppbv</a:t>
            </a:r>
            <a:r>
              <a:rPr lang="en-US" sz="1600" i="1" dirty="0"/>
              <a:t> yr</a:t>
            </a:r>
            <a:r>
              <a:rPr lang="en-US" sz="1600" i="1" baseline="30000" dirty="0"/>
              <a:t>-1</a:t>
            </a:r>
            <a:r>
              <a:rPr lang="en-US" sz="1600" i="1" dirty="0"/>
              <a:t> between </a:t>
            </a:r>
            <a:r>
              <a:rPr lang="en-US" sz="1600" i="1" dirty="0" smtClean="0"/>
              <a:t>1995-2011 (spring) at Western US (Cooper et al.,  2012)</a:t>
            </a:r>
            <a:endParaRPr lang="en-US" sz="1600" i="1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16438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Summary (I)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67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838200"/>
            <a:ext cx="792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Denver Metro Area Site </a:t>
            </a:r>
            <a:r>
              <a:rPr lang="en-US" b="1" u="sng" dirty="0" smtClean="0"/>
              <a:t>Ozone Trends</a:t>
            </a:r>
            <a:r>
              <a:rPr lang="en-US" b="1" u="sng" dirty="0" smtClean="0"/>
              <a:t>:</a:t>
            </a:r>
          </a:p>
          <a:p>
            <a:endParaRPr lang="en-US" b="1" u="sng" dirty="0"/>
          </a:p>
          <a:p>
            <a:r>
              <a:rPr lang="en-US" dirty="0" smtClean="0"/>
              <a:t>- Clear evidence </a:t>
            </a:r>
            <a:r>
              <a:rPr lang="en-US" dirty="0" smtClean="0"/>
              <a:t>for </a:t>
            </a:r>
            <a:r>
              <a:rPr lang="en-US" dirty="0" smtClean="0"/>
              <a:t>NOx reductions (positive lower percentile ozone trends, reduction in diurnal ozone amplitudes)</a:t>
            </a:r>
          </a:p>
          <a:p>
            <a:endParaRPr lang="en-US" dirty="0"/>
          </a:p>
          <a:p>
            <a:r>
              <a:rPr lang="en-US" dirty="0" smtClean="0"/>
              <a:t>Ozone Trends:	95</a:t>
            </a:r>
            <a:r>
              <a:rPr lang="en-US" baseline="30000" dirty="0" smtClean="0"/>
              <a:t>th</a:t>
            </a:r>
            <a:r>
              <a:rPr lang="en-US" dirty="0" smtClean="0"/>
              <a:t>-%</a:t>
            </a:r>
            <a:r>
              <a:rPr lang="en-US" dirty="0" err="1" smtClean="0"/>
              <a:t>ile</a:t>
            </a:r>
            <a:r>
              <a:rPr lang="en-US" dirty="0" smtClean="0"/>
              <a:t>:          </a:t>
            </a:r>
            <a:r>
              <a:rPr lang="en-US" dirty="0"/>
              <a:t>-0.01 ± 0.34 ppb yr</a:t>
            </a:r>
            <a:r>
              <a:rPr lang="en-US" baseline="30000" dirty="0"/>
              <a:t>-1</a:t>
            </a:r>
          </a:p>
          <a:p>
            <a:r>
              <a:rPr lang="en-US" dirty="0" smtClean="0"/>
              <a:t>		Median:             0.29 </a:t>
            </a:r>
            <a:r>
              <a:rPr lang="en-US" dirty="0"/>
              <a:t>± </a:t>
            </a:r>
            <a:r>
              <a:rPr lang="en-US" dirty="0" smtClean="0"/>
              <a:t>0.41 ppb yr</a:t>
            </a:r>
            <a:r>
              <a:rPr lang="en-US" baseline="30000" dirty="0" smtClean="0"/>
              <a:t>-1</a:t>
            </a:r>
            <a:endParaRPr lang="en-US" dirty="0" smtClean="0"/>
          </a:p>
          <a:p>
            <a:endParaRPr lang="en-US" baseline="30000" dirty="0"/>
          </a:p>
          <a:p>
            <a:r>
              <a:rPr lang="en-US" i="1" dirty="0" smtClean="0"/>
              <a:t>(compare with </a:t>
            </a:r>
            <a:r>
              <a:rPr lang="en-US" i="1" dirty="0" smtClean="0"/>
              <a:t>–2.8% in </a:t>
            </a:r>
            <a:r>
              <a:rPr lang="en-US" i="1" dirty="0" smtClean="0"/>
              <a:t>LA/Southern Cal</a:t>
            </a:r>
            <a:r>
              <a:rPr lang="en-US" i="1" dirty="0" smtClean="0"/>
              <a:t>.; similar in </a:t>
            </a:r>
            <a:r>
              <a:rPr lang="en-US" i="1" dirty="0" smtClean="0"/>
              <a:t>Baton </a:t>
            </a:r>
            <a:r>
              <a:rPr lang="en-US" i="1" dirty="0"/>
              <a:t>Rouge, Houston, El Paso</a:t>
            </a:r>
            <a:r>
              <a:rPr lang="en-US" i="1" dirty="0" smtClean="0"/>
              <a:t>,, </a:t>
            </a:r>
            <a:r>
              <a:rPr lang="en-US" i="1" dirty="0"/>
              <a:t>and Dallas-Fort Worth </a:t>
            </a:r>
            <a:r>
              <a:rPr lang="en-US" i="1" dirty="0" smtClean="0"/>
              <a:t>)</a:t>
            </a:r>
          </a:p>
          <a:p>
            <a:endParaRPr lang="en-US" i="1" dirty="0"/>
          </a:p>
          <a:p>
            <a:r>
              <a:rPr lang="en-US" i="1" dirty="0" smtClean="0"/>
              <a:t>-&gt; No obvious </a:t>
            </a:r>
            <a:r>
              <a:rPr lang="en-US" i="1" dirty="0" smtClean="0"/>
              <a:t>reduction </a:t>
            </a:r>
            <a:r>
              <a:rPr lang="en-US" i="1" dirty="0" smtClean="0"/>
              <a:t>in high end ozone/Design Value/NAAQS Exceedance</a:t>
            </a:r>
          </a:p>
          <a:p>
            <a:endParaRPr lang="en-US" dirty="0"/>
          </a:p>
          <a:p>
            <a:r>
              <a:rPr lang="en-US" b="1" u="sng" dirty="0" smtClean="0"/>
              <a:t>Oil and Natural Gas </a:t>
            </a:r>
            <a:r>
              <a:rPr lang="en-US" b="1" u="sng" dirty="0" smtClean="0"/>
              <a:t>Influence:</a:t>
            </a:r>
            <a:endParaRPr lang="en-US" b="1" u="sng" dirty="0" smtClean="0"/>
          </a:p>
          <a:p>
            <a:endParaRPr lang="en-US" b="1" dirty="0"/>
          </a:p>
          <a:p>
            <a:r>
              <a:rPr lang="en-US" dirty="0" smtClean="0"/>
              <a:t>- Very clear indication that sites in/near oil and gas development areas  are deviating from rural/high elevation/DMA sites: experiencing increasing ozone, increasing diurnal production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62400" y="16438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Summary (II)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97" y="1752600"/>
            <a:ext cx="1908175" cy="114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6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0807" y="1066800"/>
            <a:ext cx="685800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Changes in ozone vary substantially by site location in Colorado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Summer 5/50/95%-</a:t>
            </a:r>
            <a:r>
              <a:rPr lang="en-US" dirty="0" err="1" smtClean="0"/>
              <a:t>ile</a:t>
            </a:r>
            <a:r>
              <a:rPr lang="en-US" dirty="0" smtClean="0"/>
              <a:t> ozone increases seen at most sites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BUT decreases seen in diurnal ozone amplitudes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Sign for reductions in NOx, consistent with inventories and NOx observations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/>
              <a:t>SW CO sites and </a:t>
            </a:r>
            <a:r>
              <a:rPr lang="en-US" dirty="0" err="1"/>
              <a:t>Welby</a:t>
            </a:r>
            <a:r>
              <a:rPr lang="en-US" dirty="0"/>
              <a:t> </a:t>
            </a:r>
            <a:r>
              <a:rPr lang="en-US" dirty="0" smtClean="0"/>
              <a:t>in developing </a:t>
            </a:r>
            <a:r>
              <a:rPr lang="en-US" dirty="0"/>
              <a:t>oil and natural gas basins deviate from urban sites, showing increasing upper percentile ozone and diurnal amplitudes, indicative of increasing ozone production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b="1" dirty="0" smtClean="0">
                <a:solidFill>
                  <a:srgbClr val="0070C0"/>
                </a:solidFill>
              </a:rPr>
              <a:t>-&gt; see next slide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Ozone chemistry is changing, but not yielding much improvement in summer high percentile ozone values (Design Value)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How successful have NOx reductions been  for lowering ozone?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Are gains in NOx outpaced by increases in VOC?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 smtClean="0"/>
              <a:t>What are changes in ozone transport (probably not much, most trends seem to be driven by local emission changes)?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l\Desktop\Tanja Ozone\Analysis\Trends and Amplitudes\I. Ozone absolute\Ig. all percentile 80 percent\National Renewable Energy Labs - Nre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59" y="246181"/>
            <a:ext cx="43434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arl\Desktop\Tanja Ozone\Analysis\Trends and Amplitudes\I. Ozone absolute\Ig. all percentile 80 percent\Pine River Valle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6" y="3141781"/>
            <a:ext cx="4343400" cy="311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arl\Desktop\Tanja Ozone\Analysis\Trends and Amplitudes\I. Ozone absolute\Ig. all percentile 80 percent\Mesa Verde National Park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6" y="246181"/>
            <a:ext cx="4400834" cy="28375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800600" y="3810000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Case Study Sites Summer Months (JJA) Ozone 5/50/95 Percentile Trends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933" y="64770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6585044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Background Ozone Workshop, Mar 28-29, 2017						</a:t>
            </a:r>
            <a:r>
              <a:rPr lang="en-US" sz="900" b="1" i="1" dirty="0" smtClean="0"/>
              <a:t>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6  of 14</a:t>
            </a:r>
            <a:endParaRPr lang="en-US" sz="9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06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2986" y="759373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22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Comparison with 2008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14 of 15 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38862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Brodin</a:t>
            </a:r>
            <a:r>
              <a:rPr lang="en-US" sz="1200" dirty="0"/>
              <a:t> M., </a:t>
            </a:r>
            <a:r>
              <a:rPr lang="en-US" sz="1200" dirty="0" err="1"/>
              <a:t>Helmig</a:t>
            </a:r>
            <a:r>
              <a:rPr lang="en-US" sz="1200" dirty="0"/>
              <a:t> D., and </a:t>
            </a:r>
            <a:r>
              <a:rPr lang="en-US" sz="1200" dirty="0" err="1"/>
              <a:t>Oltmans</a:t>
            </a:r>
            <a:r>
              <a:rPr lang="en-US" sz="1200" dirty="0"/>
              <a:t> S.J. (2010) Seasonal ozone behavior along an elevation gradient in the Colorado Front Range Mountains. Atmos. Environ., 44, 5304-5315.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13" y="1219200"/>
            <a:ext cx="410532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50" y="1447800"/>
            <a:ext cx="384113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1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July 7 - 10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8 of 15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7924800" cy="3782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13716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Title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x of x 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" y="23337"/>
            <a:ext cx="9011908" cy="6811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" y="23337"/>
            <a:ext cx="9014294" cy="41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7 of 15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9941"/>
            <a:ext cx="6334530" cy="61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381000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Ozone Monitoring and Data Quality Control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4 of 15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4651" y="1447800"/>
            <a:ext cx="708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Continuous monitoring using UV absorption instruments (TEI 49C, TEI 49i)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All instruments calibrated before field deployment against NOAA GMD standard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One </a:t>
            </a:r>
            <a:r>
              <a:rPr lang="en-US" dirty="0"/>
              <a:t>s</a:t>
            </a:r>
            <a:r>
              <a:rPr lang="en-US" dirty="0" smtClean="0"/>
              <a:t>ite calibration check with TEI 49i transfer standard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All instruments checked in the lab after experiments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Drifts/Changes &lt; 1%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1-min data acquisition, logged at 5 min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Uncertainty of 5 min data estimated at ≤ 1.5 </a:t>
            </a:r>
            <a:r>
              <a:rPr lang="en-US" dirty="0" err="1" smtClean="0"/>
              <a:t>ppbv</a:t>
            </a:r>
            <a:endParaRPr lang="en-US" dirty="0"/>
          </a:p>
        </p:txBody>
      </p:sp>
      <p:pic>
        <p:nvPicPr>
          <p:cNvPr id="12290" name="Picture 2" descr="http://www.micmacenvironmental.com/air/images/ozon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48200"/>
            <a:ext cx="3086100" cy="164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3.gstatic.com/images?q=tbn:ANd9GcS3lk8aYkx0HEPuq9zZokAyszxiFRbukOkpG3H3JrTv-3IgRMJQ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82786"/>
            <a:ext cx="3215946" cy="200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7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Comparison with 2008 Study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15 of 15 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7244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Brodin</a:t>
            </a:r>
            <a:r>
              <a:rPr lang="en-US" sz="1200" dirty="0"/>
              <a:t> M., </a:t>
            </a:r>
            <a:r>
              <a:rPr lang="en-US" sz="1200" dirty="0" err="1"/>
              <a:t>Helmig</a:t>
            </a:r>
            <a:r>
              <a:rPr lang="en-US" sz="1200" dirty="0"/>
              <a:t> D., and </a:t>
            </a:r>
            <a:r>
              <a:rPr lang="en-US" sz="1200" dirty="0" err="1"/>
              <a:t>Oltmans</a:t>
            </a:r>
            <a:r>
              <a:rPr lang="en-US" sz="1200" dirty="0"/>
              <a:t> S.J. (2010) Seasonal ozone behavior along an elevation gradient in the Colorado Front Range Mountains. Atmos. Environ., 44, 5304-5315.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3366"/>
            <a:ext cx="4305300" cy="32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20" y="1309748"/>
            <a:ext cx="3923879" cy="318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1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544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FRAPPE Surface Ozone All Sites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5 of 15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" b="5556"/>
          <a:stretch/>
        </p:blipFill>
        <p:spPr>
          <a:xfrm>
            <a:off x="190500" y="564972"/>
            <a:ext cx="8839200" cy="58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July 1 - 4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6 of 15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7671391" cy="3661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1905000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Title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3 of 15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10242" name="Picture 2" descr="http://snobear.colorado.edu/Tyler/soddie/soddie_overvie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7473"/>
            <a:ext cx="2550879" cy="191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niwot.colorado.edu/eecontent_Images/represtiveImages/metpage_sdl-web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249981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ulter.colorado.edu/NWT/images/c1_sit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199"/>
            <a:ext cx="2542019" cy="16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nstaar build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2685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3719" y="3853091"/>
            <a:ext cx="2616202" cy="196215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18" y="2209800"/>
            <a:ext cx="327879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85" y="161260"/>
            <a:ext cx="2610315" cy="195773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47700" y="1965845"/>
            <a:ext cx="2286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4800" y="4648199"/>
            <a:ext cx="152400" cy="4572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48000" y="4448172"/>
            <a:ext cx="442417" cy="1238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588933" y="2232545"/>
            <a:ext cx="156634" cy="13488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596115" y="1037269"/>
            <a:ext cx="419100" cy="108172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608172" y="3957774"/>
            <a:ext cx="109485" cy="3333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9916" y="228600"/>
            <a:ext cx="85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Tundra Lab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6200" y="5791200"/>
            <a:ext cx="859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C-1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112576" y="6100346"/>
            <a:ext cx="995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Coughlin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186116" y="6075536"/>
            <a:ext cx="106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INSTAAR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811377" y="2525826"/>
            <a:ext cx="859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Soddie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29400" y="161260"/>
            <a:ext cx="1356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Lost Angels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139236" y="1780442"/>
            <a:ext cx="1897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Sugarloaf Fire St.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8800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1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July 21 - 24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10 of 15 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" y="1371600"/>
            <a:ext cx="8001000" cy="3818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1578114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3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11 of 15 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06" y="590153"/>
            <a:ext cx="5820588" cy="56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>
            <a:off x="16933" y="64008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0" y="6553199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FRAPPÉ/DISCOVER-AQ </a:t>
            </a:r>
            <a:r>
              <a:rPr lang="en-US" sz="900" dirty="0">
                <a:solidFill>
                  <a:schemeClr val="tx2"/>
                </a:solidFill>
              </a:rPr>
              <a:t>Science Team </a:t>
            </a:r>
            <a:r>
              <a:rPr lang="en-US" sz="900" dirty="0" smtClean="0">
                <a:solidFill>
                  <a:schemeClr val="tx2"/>
                </a:solidFill>
              </a:rPr>
              <a:t>Meeting:  </a:t>
            </a:r>
            <a:r>
              <a:rPr lang="en-US" sz="900" b="1" i="1" dirty="0"/>
              <a:t>Surface Observations of Ozone Along an Elevation Gradient in the Northern Colorado Front Range During </a:t>
            </a:r>
            <a:r>
              <a:rPr lang="en-US" sz="900" b="1" i="1" dirty="0" smtClean="0"/>
              <a:t>FRAPPÉ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9 of 15</a:t>
            </a:r>
            <a:endParaRPr lang="en-US" sz="9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58" y="228600"/>
            <a:ext cx="6217999" cy="60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44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175" y="152400"/>
            <a:ext cx="77724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Ozone – Vertical Distribution June 1 – Aug. 31, 2014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/>
          <a:stretch/>
        </p:blipFill>
        <p:spPr>
          <a:xfrm>
            <a:off x="609601" y="1258856"/>
            <a:ext cx="8107548" cy="50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1600"/>
            <a:ext cx="6096000" cy="494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" y="23337"/>
            <a:ext cx="3769315" cy="17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5" y="1066800"/>
            <a:ext cx="6896038" cy="511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Extension of FRAPPE Ozone Data to all State of Colorado Sites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195583" y="1219200"/>
            <a:ext cx="1567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- 80 sites</a:t>
            </a:r>
          </a:p>
          <a:p>
            <a:r>
              <a:rPr lang="en-US" dirty="0" smtClean="0"/>
              <a:t>- 2000-2015</a:t>
            </a:r>
          </a:p>
          <a:p>
            <a:r>
              <a:rPr lang="en-US" dirty="0" smtClean="0"/>
              <a:t>- 21 for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8" descr="E:\Eigene Dokumente\UNI\Master\Boulder\Analysis\Trends and Amplitudes\I. Ozone absolute\Ia. Ozone absolute values all Years\Same Axis\National Renewable Energy Lab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2" y="565499"/>
            <a:ext cx="4540468" cy="284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9"/>
          <p:cNvPicPr/>
          <p:nvPr/>
        </p:nvPicPr>
        <p:blipFill>
          <a:blip r:embed="rId3"/>
          <a:stretch>
            <a:fillRect/>
          </a:stretch>
        </p:blipFill>
        <p:spPr>
          <a:xfrm>
            <a:off x="31531" y="3581399"/>
            <a:ext cx="4540469" cy="2649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4803" y="3468981"/>
            <a:ext cx="281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Statistical Analyses:</a:t>
            </a:r>
          </a:p>
          <a:p>
            <a:endParaRPr lang="en-US" sz="2000" dirty="0" smtClean="0"/>
          </a:p>
          <a:p>
            <a:r>
              <a:rPr lang="en-US" sz="2000" dirty="0" smtClean="0"/>
              <a:t>Box-Whisker Plots &amp;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95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-percentile</a:t>
            </a:r>
          </a:p>
          <a:p>
            <a:r>
              <a:rPr lang="en-US" sz="2000" dirty="0" smtClean="0"/>
              <a:t>50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-percentile (median)</a:t>
            </a:r>
          </a:p>
          <a:p>
            <a:r>
              <a:rPr lang="en-US" sz="2000" dirty="0" smtClean="0"/>
              <a:t>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-percentile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0" y="89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Year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24903" y="76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pic>
        <p:nvPicPr>
          <p:cNvPr id="12" name="Grafik 29"/>
          <p:cNvPicPr/>
          <p:nvPr/>
        </p:nvPicPr>
        <p:blipFill>
          <a:blip r:embed="rId4"/>
          <a:stretch>
            <a:fillRect/>
          </a:stretch>
        </p:blipFill>
        <p:spPr>
          <a:xfrm>
            <a:off x="4485311" y="533400"/>
            <a:ext cx="4277689" cy="29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62400" y="0"/>
            <a:ext cx="6019800" cy="7159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Summer (JJA) Ozone (ppb), 2010-2015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/>
          <a:stretch/>
        </p:blipFill>
        <p:spPr bwMode="auto">
          <a:xfrm>
            <a:off x="76200" y="147333"/>
            <a:ext cx="4842582" cy="67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21"/>
          <p:cNvPicPr/>
          <p:nvPr/>
        </p:nvPicPr>
        <p:blipFill>
          <a:blip r:embed="rId3"/>
          <a:stretch>
            <a:fillRect/>
          </a:stretch>
        </p:blipFill>
        <p:spPr>
          <a:xfrm>
            <a:off x="5609112" y="3429000"/>
            <a:ext cx="3306288" cy="2691839"/>
          </a:xfrm>
          <a:prstGeom prst="rect">
            <a:avLst/>
          </a:prstGeom>
        </p:spPr>
      </p:pic>
      <p:pic>
        <p:nvPicPr>
          <p:cNvPr id="5" name="Grafik 120"/>
          <p:cNvPicPr/>
          <p:nvPr/>
        </p:nvPicPr>
        <p:blipFill>
          <a:blip r:embed="rId4"/>
          <a:stretch>
            <a:fillRect/>
          </a:stretch>
        </p:blipFill>
        <p:spPr>
          <a:xfrm>
            <a:off x="5609112" y="761998"/>
            <a:ext cx="3306288" cy="2590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36576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6.6 +/- 1.6 ppb km</a:t>
            </a:r>
            <a:r>
              <a:rPr lang="en-US" sz="1600" baseline="30000" dirty="0" smtClean="0">
                <a:solidFill>
                  <a:srgbClr val="FF0000"/>
                </a:solidFill>
              </a:rPr>
              <a:t>-1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914400"/>
            <a:ext cx="65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95</a:t>
            </a:r>
            <a:r>
              <a:rPr lang="en-US" b="1" baseline="30000" dirty="0" smtClean="0"/>
              <a:t>th</a:t>
            </a:r>
          </a:p>
          <a:p>
            <a:r>
              <a:rPr lang="en-US" b="1" dirty="0" smtClean="0"/>
              <a:t>%-</a:t>
            </a:r>
            <a:r>
              <a:rPr lang="en-US" b="1" dirty="0" err="1" smtClean="0"/>
              <a:t>ile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34259" y="3672988"/>
            <a:ext cx="65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</a:t>
            </a:r>
            <a:r>
              <a:rPr lang="en-US" b="1" baseline="30000" dirty="0" smtClean="0"/>
              <a:t>th</a:t>
            </a:r>
          </a:p>
          <a:p>
            <a:r>
              <a:rPr lang="en-US" b="1" dirty="0" smtClean="0"/>
              <a:t>%-</a:t>
            </a:r>
            <a:r>
              <a:rPr lang="en-US" b="1" dirty="0" err="1" smtClean="0"/>
              <a:t>ile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81056" y="6272717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(Circle size scales with years of available data.)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01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51"/>
          <a:stretch/>
        </p:blipFill>
        <p:spPr>
          <a:xfrm>
            <a:off x="228600" y="255894"/>
            <a:ext cx="4495800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608915"/>
            <a:ext cx="656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95</a:t>
            </a:r>
            <a:r>
              <a:rPr lang="en-US" sz="1400" b="1" baseline="30000" dirty="0" smtClean="0"/>
              <a:t>th</a:t>
            </a:r>
          </a:p>
          <a:p>
            <a:r>
              <a:rPr lang="en-US" sz="1400" b="1" dirty="0" smtClean="0"/>
              <a:t>%-</a:t>
            </a:r>
            <a:r>
              <a:rPr lang="en-US" sz="1400" b="1" dirty="0" err="1" smtClean="0"/>
              <a:t>ile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3641704"/>
            <a:ext cx="656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50</a:t>
            </a:r>
            <a:r>
              <a:rPr lang="en-US" sz="1400" b="1" baseline="30000" dirty="0" smtClean="0"/>
              <a:t>th</a:t>
            </a:r>
          </a:p>
          <a:p>
            <a:r>
              <a:rPr lang="en-US" sz="1400" b="1" dirty="0" smtClean="0"/>
              <a:t>%-</a:t>
            </a:r>
            <a:r>
              <a:rPr lang="en-US" sz="1400" b="1" dirty="0" err="1" smtClean="0"/>
              <a:t>ile</a:t>
            </a:r>
            <a:endParaRPr lang="en-US" sz="1400" b="1" dirty="0"/>
          </a:p>
        </p:txBody>
      </p:sp>
      <p:sp>
        <p:nvSpPr>
          <p:cNvPr id="5" name="Rectangle 4"/>
          <p:cNvSpPr/>
          <p:nvPr/>
        </p:nvSpPr>
        <p:spPr>
          <a:xfrm>
            <a:off x="5807122" y="381000"/>
            <a:ext cx="21779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2000 – 2015 Summer 95/50/5 Percentile Ozone Changes/Trends</a:t>
            </a:r>
          </a:p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(ppb/year)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65915" r="-1131" b="-175"/>
          <a:stretch/>
        </p:blipFill>
        <p:spPr>
          <a:xfrm>
            <a:off x="4724400" y="3380094"/>
            <a:ext cx="4495800" cy="312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85077" y="3901066"/>
            <a:ext cx="656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5</a:t>
            </a:r>
            <a:r>
              <a:rPr lang="en-US" sz="1400" b="1" baseline="30000" dirty="0" smtClean="0"/>
              <a:t>th</a:t>
            </a:r>
          </a:p>
          <a:p>
            <a:r>
              <a:rPr lang="en-US" sz="1400" b="1" dirty="0" smtClean="0"/>
              <a:t>%-</a:t>
            </a:r>
            <a:r>
              <a:rPr lang="en-US" sz="1400" b="1" dirty="0" err="1" smtClean="0"/>
              <a:t>ile</a:t>
            </a:r>
            <a:endParaRPr 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56" y="2514600"/>
            <a:ext cx="2698541" cy="668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1211" y="2547119"/>
            <a:ext cx="1859389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Stat. significant trend</a:t>
            </a:r>
          </a:p>
          <a:p>
            <a:endParaRPr lang="en-US" sz="1050" dirty="0"/>
          </a:p>
          <a:p>
            <a:r>
              <a:rPr lang="en-US" sz="1050" dirty="0" smtClean="0"/>
              <a:t>Not stat. significant change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64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rl\Desktop\Tanja Ozone\Analysis\Trends and Amplitudes\VI. All Years Yearly Amplitude\More than 10 years\National Renewable Energy Lab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513165"/>
            <a:ext cx="4000500" cy="27773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419600" y="3886200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Seasonal Changes of Ozone </a:t>
            </a:r>
            <a:r>
              <a:rPr lang="en-US" sz="2000" b="1" u="sng" dirty="0" smtClean="0">
                <a:solidFill>
                  <a:schemeClr val="tx2">
                    <a:lumMod val="50000"/>
                  </a:schemeClr>
                </a:solidFill>
              </a:rPr>
              <a:t>Diurnal Amplitude</a:t>
            </a:r>
            <a:endParaRPr lang="en-US" sz="2000" b="1" u="sng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6933" y="6477000"/>
            <a:ext cx="9144000" cy="762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6585044"/>
            <a:ext cx="906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Denver Ozone Workshop, Mar 28-29, 2017						</a:t>
            </a:r>
            <a:r>
              <a:rPr lang="en-US" sz="900" b="1" i="1" dirty="0" smtClean="0"/>
              <a:t>                            </a:t>
            </a:r>
            <a:r>
              <a:rPr lang="en-US" sz="900" b="1" dirty="0" smtClean="0">
                <a:solidFill>
                  <a:schemeClr val="tx2"/>
                </a:solidFill>
              </a:rPr>
              <a:t>Slide 8 of 14</a:t>
            </a:r>
            <a:endParaRPr lang="en-US" sz="900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3699760"/>
            <a:ext cx="762000" cy="25908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46"/>
          <p:cNvPicPr/>
          <p:nvPr/>
        </p:nvPicPr>
        <p:blipFill>
          <a:blip r:embed="rId3"/>
          <a:stretch>
            <a:fillRect/>
          </a:stretch>
        </p:blipFill>
        <p:spPr>
          <a:xfrm>
            <a:off x="342900" y="783729"/>
            <a:ext cx="4000500" cy="2729436"/>
          </a:xfrm>
          <a:prstGeom prst="rect">
            <a:avLst/>
          </a:prstGeom>
        </p:spPr>
      </p:pic>
      <p:pic>
        <p:nvPicPr>
          <p:cNvPr id="13" name="Grafik 565" descr="E:\Eigene Dokumente\UNI\Master\Boulder\Analysis\Trends and Amplitudes\Final Version\II. Ozone Amplitudes\IIc. Trends\36. Golden - NRE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19" y="783729"/>
            <a:ext cx="3635412" cy="25839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752600" y="1640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Year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12318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67000" y="3200400"/>
            <a:ext cx="2095500" cy="103974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2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5299</TotalTime>
  <Words>982</Words>
  <Application>Microsoft Office PowerPoint</Application>
  <PresentationFormat>On-screen Show (4:3)</PresentationFormat>
  <Paragraphs>130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Surface Observations of Ozone Along an Elevation Gradient in the Northern Colorado Front Range During FRAPPE </vt:lpstr>
      <vt:lpstr>Title</vt:lpstr>
      <vt:lpstr>Ozone – Vertical Distribution June 1 – Aug. 31,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2008 Study</vt:lpstr>
      <vt:lpstr>July 7 - 10</vt:lpstr>
      <vt:lpstr>PowerPoint Presentation</vt:lpstr>
      <vt:lpstr>Ozone Monitoring and Data Quality Control</vt:lpstr>
      <vt:lpstr>Comparison with 2008 Study</vt:lpstr>
      <vt:lpstr>FRAPPE Surface Ozone All Sites</vt:lpstr>
      <vt:lpstr>July 1 - 4</vt:lpstr>
      <vt:lpstr>Title</vt:lpstr>
      <vt:lpstr>July 21 - 24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detlev</dc:creator>
  <cp:lastModifiedBy>detlev</cp:lastModifiedBy>
  <cp:revision>67</cp:revision>
  <dcterms:created xsi:type="dcterms:W3CDTF">2015-04-29T23:15:32Z</dcterms:created>
  <dcterms:modified xsi:type="dcterms:W3CDTF">2017-05-02T14:01:52Z</dcterms:modified>
</cp:coreProperties>
</file>