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1" r:id="rId6"/>
    <p:sldId id="261" r:id="rId7"/>
    <p:sldId id="263" r:id="rId8"/>
    <p:sldId id="273" r:id="rId9"/>
    <p:sldId id="272" r:id="rId10"/>
    <p:sldId id="274" r:id="rId11"/>
    <p:sldId id="276" r:id="rId12"/>
    <p:sldId id="275" r:id="rId13"/>
    <p:sldId id="267" r:id="rId14"/>
    <p:sldId id="265" r:id="rId15"/>
    <p:sldId id="266"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4668" autoAdjust="0"/>
  </p:normalViewPr>
  <p:slideViewPr>
    <p:cSldViewPr>
      <p:cViewPr>
        <p:scale>
          <a:sx n="90" d="100"/>
          <a:sy n="90" d="100"/>
        </p:scale>
        <p:origin x="2568" y="20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101F1-F03B-476C-9699-2AA997AA0112}"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18930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101F1-F03B-476C-9699-2AA997AA0112}"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50178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101F1-F03B-476C-9699-2AA997AA0112}"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56996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101F1-F03B-476C-9699-2AA997AA0112}"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23550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101F1-F03B-476C-9699-2AA997AA0112}"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2207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101F1-F03B-476C-9699-2AA997AA0112}"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51928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101F1-F03B-476C-9699-2AA997AA0112}" type="datetimeFigureOut">
              <a:rPr lang="en-US" smtClean="0"/>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91508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101F1-F03B-476C-9699-2AA997AA0112}" type="datetimeFigureOut">
              <a:rPr lang="en-US" smtClean="0"/>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307444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101F1-F03B-476C-9699-2AA997AA0112}" type="datetimeFigureOut">
              <a:rPr lang="en-US" smtClean="0"/>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2573464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101F1-F03B-476C-9699-2AA997AA0112}"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129407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101F1-F03B-476C-9699-2AA997AA0112}"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BB998-1F76-4518-869B-E20ECDBE7BC5}" type="slidenum">
              <a:rPr lang="en-US" smtClean="0"/>
              <a:t>‹#›</a:t>
            </a:fld>
            <a:endParaRPr lang="en-US"/>
          </a:p>
        </p:txBody>
      </p:sp>
    </p:spTree>
    <p:extLst>
      <p:ext uri="{BB962C8B-B14F-4D97-AF65-F5344CB8AC3E}">
        <p14:creationId xmlns:p14="http://schemas.microsoft.com/office/powerpoint/2010/main" val="1015613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101F1-F03B-476C-9699-2AA997AA0112}" type="datetimeFigureOut">
              <a:rPr lang="en-US" smtClean="0"/>
              <a:t>5/4/17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BB998-1F76-4518-869B-E20ECDBE7BC5}" type="slidenum">
              <a:rPr lang="en-US" smtClean="0"/>
              <a:t>‹#›</a:t>
            </a:fld>
            <a:endParaRPr lang="en-US"/>
          </a:p>
        </p:txBody>
      </p:sp>
    </p:spTree>
    <p:extLst>
      <p:ext uri="{BB962C8B-B14F-4D97-AF65-F5344CB8AC3E}">
        <p14:creationId xmlns:p14="http://schemas.microsoft.com/office/powerpoint/2010/main" val="186951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5" Type="http://schemas.openxmlformats.org/officeDocument/2006/relationships/image" Target="../media/image48.jpeg"/><Relationship Id="rId6"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191000"/>
            <a:ext cx="8002509" cy="1981200"/>
          </a:xfrm>
        </p:spPr>
        <p:txBody>
          <a:bodyPr>
            <a:noAutofit/>
          </a:bodyPr>
          <a:lstStyle/>
          <a:p>
            <a:pPr algn="l">
              <a:spcBef>
                <a:spcPts val="0"/>
              </a:spcBef>
            </a:pPr>
            <a:r>
              <a:rPr lang="en-US" sz="2400" dirty="0" smtClean="0"/>
              <a:t>Melanie Follette-Cook </a:t>
            </a:r>
            <a:r>
              <a:rPr lang="en-US" sz="1800" dirty="0" smtClean="0"/>
              <a:t>(Morgan State University/NASA GSFC)</a:t>
            </a:r>
            <a:r>
              <a:rPr lang="en-US" sz="2400" dirty="0" smtClean="0"/>
              <a:t>, K. Pickering </a:t>
            </a:r>
            <a:r>
              <a:rPr lang="en-US" sz="1800" dirty="0" smtClean="0"/>
              <a:t>(U. of Maryland)</a:t>
            </a:r>
            <a:r>
              <a:rPr lang="en-US" sz="2400" dirty="0" smtClean="0"/>
              <a:t>, J. Crawford </a:t>
            </a:r>
            <a:r>
              <a:rPr lang="en-US" sz="1800" dirty="0" smtClean="0"/>
              <a:t>(NASA LARC)</a:t>
            </a:r>
            <a:r>
              <a:rPr lang="en-US" sz="2400" dirty="0" smtClean="0"/>
              <a:t>, W. Appel </a:t>
            </a:r>
            <a:r>
              <a:rPr lang="en-US" sz="1800" dirty="0" smtClean="0"/>
              <a:t>(EPA)</a:t>
            </a:r>
            <a:r>
              <a:rPr lang="en-US" sz="2400" dirty="0" smtClean="0"/>
              <a:t>, G. Diskin </a:t>
            </a:r>
            <a:r>
              <a:rPr lang="en-US" sz="1800" dirty="0" smtClean="0"/>
              <a:t>(NASA LARC)</a:t>
            </a:r>
            <a:r>
              <a:rPr lang="en-US" sz="2400" dirty="0" smtClean="0"/>
              <a:t>, A. Fried </a:t>
            </a:r>
            <a:r>
              <a:rPr lang="en-US" sz="1800" dirty="0" smtClean="0"/>
              <a:t>(U. of Colorado)</a:t>
            </a:r>
            <a:r>
              <a:rPr lang="en-US" sz="2400" dirty="0" smtClean="0"/>
              <a:t>, C. Loughner </a:t>
            </a:r>
            <a:r>
              <a:rPr lang="en-US" sz="1800" dirty="0" smtClean="0"/>
              <a:t>(ESSIC/NOAA ARL)</a:t>
            </a:r>
            <a:r>
              <a:rPr lang="en-US" sz="2400" dirty="0" smtClean="0"/>
              <a:t>, G. Pfister </a:t>
            </a:r>
            <a:r>
              <a:rPr lang="en-US" sz="1800" dirty="0" smtClean="0"/>
              <a:t>(NCAR)</a:t>
            </a:r>
            <a:r>
              <a:rPr lang="en-US" sz="2400" dirty="0" smtClean="0"/>
              <a:t>, </a:t>
            </a:r>
          </a:p>
          <a:p>
            <a:pPr algn="l">
              <a:spcBef>
                <a:spcPts val="0"/>
              </a:spcBef>
            </a:pPr>
            <a:r>
              <a:rPr lang="en-US" sz="2400" dirty="0" smtClean="0"/>
              <a:t>A. Weinheimer </a:t>
            </a:r>
            <a:r>
              <a:rPr lang="en-US" sz="1800" dirty="0" smtClean="0"/>
              <a:t>(NCAR)</a:t>
            </a:r>
            <a:endParaRPr lang="en-US" sz="1800" dirty="0"/>
          </a:p>
        </p:txBody>
      </p:sp>
      <p:sp>
        <p:nvSpPr>
          <p:cNvPr id="5" name="TextBox 4"/>
          <p:cNvSpPr txBox="1"/>
          <p:nvPr/>
        </p:nvSpPr>
        <p:spPr>
          <a:xfrm>
            <a:off x="10633" y="6486896"/>
            <a:ext cx="4437433" cy="369332"/>
          </a:xfrm>
          <a:prstGeom prst="rect">
            <a:avLst/>
          </a:prstGeom>
          <a:noFill/>
        </p:spPr>
        <p:txBody>
          <a:bodyPr wrap="none" rtlCol="0">
            <a:spAutoFit/>
          </a:bodyPr>
          <a:lstStyle/>
          <a:p>
            <a:r>
              <a:rPr lang="en-US" dirty="0" smtClean="0"/>
              <a:t>DISCOVER-AQ Science Team Meeting</a:t>
            </a:r>
            <a:endParaRPr lang="en-US" dirty="0"/>
          </a:p>
        </p:txBody>
      </p:sp>
      <p:sp>
        <p:nvSpPr>
          <p:cNvPr id="6" name="TextBox 5"/>
          <p:cNvSpPr txBox="1"/>
          <p:nvPr/>
        </p:nvSpPr>
        <p:spPr>
          <a:xfrm>
            <a:off x="7628334" y="6488668"/>
            <a:ext cx="1510350" cy="369332"/>
          </a:xfrm>
          <a:prstGeom prst="rect">
            <a:avLst/>
          </a:prstGeom>
          <a:noFill/>
        </p:spPr>
        <p:txBody>
          <a:bodyPr wrap="none" rtlCol="0">
            <a:spAutoFit/>
          </a:bodyPr>
          <a:lstStyle/>
          <a:p>
            <a:r>
              <a:rPr lang="en-US" dirty="0" smtClean="0"/>
              <a:t>May 3, 2017</a:t>
            </a:r>
            <a:endParaRPr lang="en-US" dirty="0"/>
          </a:p>
        </p:txBody>
      </p:sp>
      <p:sp>
        <p:nvSpPr>
          <p:cNvPr id="7" name="Title 1"/>
          <p:cNvSpPr txBox="1">
            <a:spLocks/>
          </p:cNvSpPr>
          <p:nvPr/>
        </p:nvSpPr>
        <p:spPr>
          <a:xfrm>
            <a:off x="0" y="914400"/>
            <a:ext cx="9144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000" b="1" dirty="0" smtClean="0">
                <a:effectLst>
                  <a:outerShdw blurRad="38100" dist="38100" dir="2700000" algn="tl">
                    <a:srgbClr val="000000">
                      <a:alpha val="43137"/>
                    </a:srgbClr>
                  </a:outerShdw>
                </a:effectLst>
                <a:latin typeface="+mj-lt"/>
              </a:rPr>
              <a:t>Frequency </a:t>
            </a:r>
            <a:r>
              <a:rPr lang="en-US" sz="4000" b="1" dirty="0">
                <a:effectLst>
                  <a:outerShdw blurRad="38100" dist="38100" dir="2700000" algn="tl">
                    <a:srgbClr val="000000">
                      <a:alpha val="43137"/>
                    </a:srgbClr>
                  </a:outerShdw>
                </a:effectLst>
                <a:latin typeface="+mj-lt"/>
              </a:rPr>
              <a:t>of spatial and temporal gradients during </a:t>
            </a:r>
            <a:r>
              <a:rPr lang="en-US" sz="4000" b="1" dirty="0" smtClean="0">
                <a:effectLst>
                  <a:outerShdw blurRad="38100" dist="38100" dir="2700000" algn="tl">
                    <a:srgbClr val="000000">
                      <a:alpha val="43137"/>
                    </a:srgbClr>
                  </a:outerShdw>
                </a:effectLst>
                <a:latin typeface="+mj-lt"/>
              </a:rPr>
              <a:t>DISCOVER-AQ:</a:t>
            </a:r>
            <a:endParaRPr lang="en-US" sz="4000" dirty="0">
              <a:effectLst>
                <a:outerShdw blurRad="38100" dist="38100" dir="2700000" algn="tl">
                  <a:srgbClr val="000000">
                    <a:alpha val="43137"/>
                  </a:srgbClr>
                </a:outerShdw>
              </a:effectLst>
              <a:latin typeface="+mj-lt"/>
            </a:endParaRPr>
          </a:p>
          <a:p>
            <a:r>
              <a:rPr lang="en-US" sz="4000" b="1" dirty="0" smtClean="0">
                <a:effectLst>
                  <a:outerShdw blurRad="38100" dist="38100" dir="2700000" algn="tl">
                    <a:srgbClr val="000000">
                      <a:alpha val="43137"/>
                    </a:srgbClr>
                  </a:outerShdw>
                </a:effectLst>
                <a:latin typeface="+mj-lt"/>
              </a:rPr>
              <a:t>Relevance </a:t>
            </a:r>
            <a:r>
              <a:rPr lang="en-US" sz="4000" b="1" dirty="0">
                <a:effectLst>
                  <a:outerShdw blurRad="38100" dist="38100" dir="2700000" algn="tl">
                    <a:srgbClr val="000000">
                      <a:alpha val="43137"/>
                    </a:srgbClr>
                  </a:outerShdw>
                </a:effectLst>
                <a:latin typeface="+mj-lt"/>
              </a:rPr>
              <a:t>to geostationary observations of air </a:t>
            </a:r>
            <a:r>
              <a:rPr lang="en-US" sz="4000" b="1" dirty="0" smtClean="0">
                <a:effectLst>
                  <a:outerShdw blurRad="38100" dist="38100" dir="2700000" algn="tl">
                    <a:srgbClr val="000000">
                      <a:alpha val="43137"/>
                    </a:srgbClr>
                  </a:outerShdw>
                </a:effectLst>
                <a:latin typeface="+mj-lt"/>
              </a:rPr>
              <a:t>quality</a:t>
            </a:r>
            <a:endParaRPr lang="en-US" sz="40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84088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200" dirty="0" smtClean="0">
                <a:effectLst>
                  <a:outerShdw blurRad="38100" dist="38100" dir="2700000" algn="tl">
                    <a:srgbClr val="000000">
                      <a:alpha val="43137"/>
                    </a:srgbClr>
                  </a:outerShdw>
                </a:effectLst>
                <a:latin typeface="+mj-lt"/>
              </a:rPr>
              <a:t>Frequency of observable spatial gradients </a:t>
            </a:r>
            <a:endParaRPr lang="en-US" sz="3200" dirty="0">
              <a:effectLst>
                <a:outerShdw blurRad="38100" dist="38100" dir="2700000" algn="tl">
                  <a:srgbClr val="000000">
                    <a:alpha val="43137"/>
                  </a:srgbClr>
                </a:outerShdw>
              </a:effectLst>
              <a:latin typeface="+mj-lt"/>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87939"/>
          <a:stretch/>
        </p:blipFill>
        <p:spPr>
          <a:xfrm>
            <a:off x="1240994" y="4648200"/>
            <a:ext cx="6514020" cy="616180"/>
          </a:xfrm>
          <a:prstGeom prst="rect">
            <a:avLst/>
          </a:prstGeom>
        </p:spPr>
      </p:pic>
      <p:sp>
        <p:nvSpPr>
          <p:cNvPr id="7" name="TextBox 6"/>
          <p:cNvSpPr txBox="1"/>
          <p:nvPr/>
        </p:nvSpPr>
        <p:spPr>
          <a:xfrm>
            <a:off x="8153400" y="206514"/>
            <a:ext cx="845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O</a:t>
            </a:r>
            <a:r>
              <a:rPr lang="en-US" sz="4000" b="1" baseline="-25000" dirty="0" smtClean="0">
                <a:solidFill>
                  <a:schemeClr val="tx1"/>
                </a:solidFill>
                <a:effectLst>
                  <a:outerShdw blurRad="38100" dist="38100" dir="2700000" algn="tl">
                    <a:srgbClr val="000000">
                      <a:alpha val="43137"/>
                    </a:srgbClr>
                  </a:outerShdw>
                </a:effectLst>
                <a:latin typeface="+mj-lt"/>
              </a:rPr>
              <a:t>3</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5" name="Rounded Rectangle 4"/>
          <p:cNvSpPr/>
          <p:nvPr/>
        </p:nvSpPr>
        <p:spPr>
          <a:xfrm>
            <a:off x="457200" y="5410200"/>
            <a:ext cx="8118770" cy="1143000"/>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en-US" dirty="0"/>
              <a:t>TX and CO show less spatial </a:t>
            </a:r>
            <a:r>
              <a:rPr lang="en-US" dirty="0" smtClean="0"/>
              <a:t>variability </a:t>
            </a:r>
            <a:r>
              <a:rPr lang="en-US" dirty="0"/>
              <a:t>than </a:t>
            </a:r>
            <a:r>
              <a:rPr lang="en-US" dirty="0" smtClean="0"/>
              <a:t>MD</a:t>
            </a:r>
          </a:p>
          <a:p>
            <a:pPr algn="ctr"/>
            <a:endParaRPr lang="en-US" sz="600" dirty="0" smtClean="0"/>
          </a:p>
          <a:p>
            <a:pPr algn="ctr"/>
            <a:r>
              <a:rPr lang="en-US" dirty="0" smtClean="0"/>
              <a:t>Lower </a:t>
            </a:r>
            <a:r>
              <a:rPr lang="en-US" dirty="0"/>
              <a:t>percentages are likely </a:t>
            </a:r>
            <a:r>
              <a:rPr lang="en-US" dirty="0" smtClean="0"/>
              <a:t>due </a:t>
            </a:r>
            <a:r>
              <a:rPr lang="en-US" dirty="0"/>
              <a:t>to the relatively few air quality events observed during the two </a:t>
            </a:r>
            <a:r>
              <a:rPr lang="en-US" dirty="0" smtClean="0"/>
              <a:t>campaigns</a:t>
            </a:r>
          </a:p>
        </p:txBody>
      </p:sp>
      <p:grpSp>
        <p:nvGrpSpPr>
          <p:cNvPr id="18" name="Group 17"/>
          <p:cNvGrpSpPr/>
          <p:nvPr/>
        </p:nvGrpSpPr>
        <p:grpSpPr>
          <a:xfrm>
            <a:off x="228600" y="1066800"/>
            <a:ext cx="8610600" cy="3388427"/>
            <a:chOff x="228600" y="1066800"/>
            <a:chExt cx="8610600" cy="3388427"/>
          </a:xfrm>
        </p:grpSpPr>
        <p:grpSp>
          <p:nvGrpSpPr>
            <p:cNvPr id="2" name="Group 1"/>
            <p:cNvGrpSpPr/>
            <p:nvPr/>
          </p:nvGrpSpPr>
          <p:grpSpPr>
            <a:xfrm>
              <a:off x="228600" y="1066800"/>
              <a:ext cx="4114800" cy="3388427"/>
              <a:chOff x="228600" y="1066800"/>
              <a:chExt cx="4114800" cy="3388427"/>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b="12514"/>
              <a:stretch/>
            </p:blipFill>
            <p:spPr>
              <a:xfrm>
                <a:off x="228600" y="1590021"/>
                <a:ext cx="4114800" cy="2865206"/>
              </a:xfrm>
              <a:prstGeom prst="rect">
                <a:avLst/>
              </a:prstGeom>
            </p:spPr>
          </p:pic>
          <p:sp>
            <p:nvSpPr>
              <p:cNvPr id="3" name="TextBox 2"/>
              <p:cNvSpPr txBox="1"/>
              <p:nvPr/>
            </p:nvSpPr>
            <p:spPr>
              <a:xfrm>
                <a:off x="228600" y="1066800"/>
                <a:ext cx="4109926" cy="461665"/>
              </a:xfrm>
              <a:prstGeom prst="rect">
                <a:avLst/>
              </a:prstGeom>
              <a:solidFill>
                <a:schemeClr val="bg1"/>
              </a:solidFill>
            </p:spPr>
            <p:txBody>
              <a:bodyPr wrap="square" rtlCol="0">
                <a:spAutoFit/>
              </a:bodyPr>
              <a:lstStyle/>
              <a:p>
                <a:pPr algn="ctr"/>
                <a:r>
                  <a:rPr lang="en-US" sz="2400" dirty="0" smtClean="0"/>
                  <a:t>Texas</a:t>
                </a:r>
                <a:endParaRPr lang="en-US" sz="2400" dirty="0"/>
              </a:p>
            </p:txBody>
          </p:sp>
          <p:sp>
            <p:nvSpPr>
              <p:cNvPr id="13" name="TextBox 12"/>
              <p:cNvSpPr txBox="1"/>
              <p:nvPr/>
            </p:nvSpPr>
            <p:spPr>
              <a:xfrm>
                <a:off x="381000" y="2450068"/>
                <a:ext cx="1082348"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Houston</a:t>
                </a:r>
                <a:endParaRPr lang="en-US" b="1" dirty="0">
                  <a:solidFill>
                    <a:schemeClr val="bg1"/>
                  </a:solidFill>
                  <a:effectLst>
                    <a:outerShdw blurRad="38100" dist="38100" dir="2700000" algn="tl">
                      <a:srgbClr val="000000">
                        <a:alpha val="43137"/>
                      </a:srgbClr>
                    </a:outerShdw>
                  </a:effectLst>
                </a:endParaRPr>
              </a:p>
            </p:txBody>
          </p:sp>
        </p:grpSp>
        <p:grpSp>
          <p:nvGrpSpPr>
            <p:cNvPr id="12" name="Group 11"/>
            <p:cNvGrpSpPr/>
            <p:nvPr/>
          </p:nvGrpSpPr>
          <p:grpSpPr>
            <a:xfrm>
              <a:off x="4724400" y="1100646"/>
              <a:ext cx="4114800" cy="3354580"/>
              <a:chOff x="4724400" y="1100646"/>
              <a:chExt cx="4114800" cy="3354580"/>
            </a:xfrm>
          </p:grpSpPr>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12514"/>
              <a:stretch/>
            </p:blipFill>
            <p:spPr>
              <a:xfrm>
                <a:off x="4724400" y="1590019"/>
                <a:ext cx="4114800" cy="2865207"/>
              </a:xfrm>
              <a:prstGeom prst="rect">
                <a:avLst/>
              </a:prstGeom>
            </p:spPr>
          </p:pic>
          <p:sp>
            <p:nvSpPr>
              <p:cNvPr id="10" name="TextBox 9"/>
              <p:cNvSpPr txBox="1"/>
              <p:nvPr/>
            </p:nvSpPr>
            <p:spPr>
              <a:xfrm>
                <a:off x="4729274" y="1100646"/>
                <a:ext cx="4109926" cy="461665"/>
              </a:xfrm>
              <a:prstGeom prst="rect">
                <a:avLst/>
              </a:prstGeom>
              <a:solidFill>
                <a:schemeClr val="bg1"/>
              </a:solidFill>
            </p:spPr>
            <p:txBody>
              <a:bodyPr wrap="square" rtlCol="0">
                <a:spAutoFit/>
              </a:bodyPr>
              <a:lstStyle/>
              <a:p>
                <a:pPr algn="ctr"/>
                <a:r>
                  <a:rPr lang="en-US" sz="2400" dirty="0" smtClean="0"/>
                  <a:t>Colorado</a:t>
                </a:r>
                <a:endParaRPr lang="en-US" sz="2400" dirty="0"/>
              </a:p>
            </p:txBody>
          </p:sp>
          <p:sp>
            <p:nvSpPr>
              <p:cNvPr id="14" name="TextBox 13"/>
              <p:cNvSpPr txBox="1"/>
              <p:nvPr/>
            </p:nvSpPr>
            <p:spPr>
              <a:xfrm>
                <a:off x="4876800" y="1905000"/>
                <a:ext cx="995785"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Ft. Collins</a:t>
                </a:r>
                <a:endParaRPr lang="en-US" sz="1400" b="1"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5060769" y="2664023"/>
                <a:ext cx="806631"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Denver</a:t>
                </a:r>
                <a:endParaRPr lang="en-US" sz="1400" b="1" dirty="0">
                  <a:solidFill>
                    <a:schemeClr val="bg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3998901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200" dirty="0" smtClean="0">
                <a:effectLst>
                  <a:outerShdw blurRad="38100" dist="38100" dir="2700000" algn="tl">
                    <a:srgbClr val="000000">
                      <a:alpha val="43137"/>
                    </a:srgbClr>
                  </a:outerShdw>
                </a:effectLst>
                <a:latin typeface="+mj-lt"/>
              </a:rPr>
              <a:t>Frequency of observable temporal gradients </a:t>
            </a:r>
            <a:endParaRPr lang="en-US" sz="3200" dirty="0">
              <a:effectLst>
                <a:outerShdw blurRad="38100" dist="38100" dir="2700000" algn="tl">
                  <a:srgbClr val="000000">
                    <a:alpha val="43137"/>
                  </a:srgbClr>
                </a:outerShdw>
              </a:effectLst>
              <a:latin typeface="+mj-lt"/>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87939"/>
          <a:stretch/>
        </p:blipFill>
        <p:spPr>
          <a:xfrm>
            <a:off x="4606630" y="4038600"/>
            <a:ext cx="3927770" cy="371539"/>
          </a:xfrm>
          <a:prstGeom prst="rect">
            <a:avLst/>
          </a:prstGeom>
        </p:spPr>
      </p:pic>
      <p:sp>
        <p:nvSpPr>
          <p:cNvPr id="7" name="TextBox 6"/>
          <p:cNvSpPr txBox="1"/>
          <p:nvPr/>
        </p:nvSpPr>
        <p:spPr>
          <a:xfrm>
            <a:off x="8153400" y="206514"/>
            <a:ext cx="845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O</a:t>
            </a:r>
            <a:r>
              <a:rPr lang="en-US" sz="4000" b="1" baseline="-25000" dirty="0" smtClean="0">
                <a:solidFill>
                  <a:schemeClr val="tx1"/>
                </a:solidFill>
                <a:effectLst>
                  <a:outerShdw blurRad="38100" dist="38100" dir="2700000" algn="tl">
                    <a:srgbClr val="000000">
                      <a:alpha val="43137"/>
                    </a:srgbClr>
                  </a:outerShdw>
                </a:effectLst>
                <a:latin typeface="+mj-lt"/>
              </a:rPr>
              <a:t>3</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5" name="Rounded Rectangle 4"/>
          <p:cNvSpPr/>
          <p:nvPr/>
        </p:nvSpPr>
        <p:spPr>
          <a:xfrm>
            <a:off x="4419601" y="4953000"/>
            <a:ext cx="4114800" cy="1350694"/>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lvl="0" algn="ctr"/>
            <a:r>
              <a:rPr lang="en-US" dirty="0">
                <a:solidFill>
                  <a:prstClr val="black"/>
                </a:solidFill>
              </a:rPr>
              <a:t>Temporal differences in O</a:t>
            </a:r>
            <a:r>
              <a:rPr lang="en-US" baseline="-25000" dirty="0">
                <a:solidFill>
                  <a:prstClr val="black"/>
                </a:solidFill>
              </a:rPr>
              <a:t>3</a:t>
            </a:r>
            <a:r>
              <a:rPr lang="en-US" dirty="0">
                <a:solidFill>
                  <a:prstClr val="black"/>
                </a:solidFill>
              </a:rPr>
              <a:t> are largest 6 h apart, consistent with the production of O</a:t>
            </a:r>
            <a:r>
              <a:rPr lang="en-US" baseline="-25000" dirty="0">
                <a:solidFill>
                  <a:prstClr val="black"/>
                </a:solidFill>
              </a:rPr>
              <a:t>3</a:t>
            </a:r>
            <a:r>
              <a:rPr lang="en-US" dirty="0">
                <a:solidFill>
                  <a:prstClr val="black"/>
                </a:solidFill>
              </a:rPr>
              <a:t> throughout the day</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1882"/>
          <a:stretch/>
        </p:blipFill>
        <p:spPr>
          <a:xfrm>
            <a:off x="114300" y="4239326"/>
            <a:ext cx="3733800" cy="2618674"/>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1882"/>
          <a:stretch/>
        </p:blipFill>
        <p:spPr>
          <a:xfrm>
            <a:off x="114300" y="1355240"/>
            <a:ext cx="3733800" cy="2618674"/>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11882"/>
          <a:stretch/>
        </p:blipFill>
        <p:spPr>
          <a:xfrm>
            <a:off x="4648200" y="1355241"/>
            <a:ext cx="3733800" cy="2618674"/>
          </a:xfrm>
          <a:prstGeom prst="rect">
            <a:avLst/>
          </a:prstGeom>
        </p:spPr>
      </p:pic>
      <p:sp>
        <p:nvSpPr>
          <p:cNvPr id="12" name="TextBox 11"/>
          <p:cNvSpPr txBox="1"/>
          <p:nvPr/>
        </p:nvSpPr>
        <p:spPr>
          <a:xfrm>
            <a:off x="143988" y="1023514"/>
            <a:ext cx="3704112" cy="369332"/>
          </a:xfrm>
          <a:prstGeom prst="rect">
            <a:avLst/>
          </a:prstGeom>
          <a:noFill/>
        </p:spPr>
        <p:txBody>
          <a:bodyPr wrap="square" rtlCol="0">
            <a:spAutoFit/>
          </a:bodyPr>
          <a:lstStyle/>
          <a:p>
            <a:pPr algn="ctr"/>
            <a:r>
              <a:rPr lang="en-US" dirty="0" smtClean="0"/>
              <a:t>Maryland</a:t>
            </a:r>
            <a:endParaRPr lang="en-US" dirty="0"/>
          </a:p>
        </p:txBody>
      </p:sp>
      <p:sp>
        <p:nvSpPr>
          <p:cNvPr id="14" name="TextBox 13"/>
          <p:cNvSpPr txBox="1"/>
          <p:nvPr/>
        </p:nvSpPr>
        <p:spPr>
          <a:xfrm>
            <a:off x="152400" y="3974068"/>
            <a:ext cx="3704112" cy="369332"/>
          </a:xfrm>
          <a:prstGeom prst="rect">
            <a:avLst/>
          </a:prstGeom>
          <a:noFill/>
        </p:spPr>
        <p:txBody>
          <a:bodyPr wrap="square" rtlCol="0">
            <a:spAutoFit/>
          </a:bodyPr>
          <a:lstStyle/>
          <a:p>
            <a:pPr algn="ctr"/>
            <a:r>
              <a:rPr lang="en-US" dirty="0" smtClean="0"/>
              <a:t>Colorado</a:t>
            </a:r>
            <a:endParaRPr lang="en-US" dirty="0"/>
          </a:p>
        </p:txBody>
      </p:sp>
      <p:sp>
        <p:nvSpPr>
          <p:cNvPr id="15" name="TextBox 14"/>
          <p:cNvSpPr txBox="1"/>
          <p:nvPr/>
        </p:nvSpPr>
        <p:spPr>
          <a:xfrm>
            <a:off x="4648200" y="1024128"/>
            <a:ext cx="3704112" cy="369332"/>
          </a:xfrm>
          <a:prstGeom prst="rect">
            <a:avLst/>
          </a:prstGeom>
          <a:noFill/>
        </p:spPr>
        <p:txBody>
          <a:bodyPr wrap="square" rtlCol="0">
            <a:spAutoFit/>
          </a:bodyPr>
          <a:lstStyle/>
          <a:p>
            <a:pPr algn="ctr"/>
            <a:r>
              <a:rPr lang="en-US" dirty="0" smtClean="0"/>
              <a:t>Texas</a:t>
            </a:r>
            <a:endParaRPr lang="en-US" dirty="0"/>
          </a:p>
        </p:txBody>
      </p:sp>
    </p:spTree>
    <p:extLst>
      <p:ext uri="{BB962C8B-B14F-4D97-AF65-F5344CB8AC3E}">
        <p14:creationId xmlns:p14="http://schemas.microsoft.com/office/powerpoint/2010/main" val="3121975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200" dirty="0" smtClean="0">
                <a:effectLst>
                  <a:outerShdw blurRad="38100" dist="38100" dir="2700000" algn="tl">
                    <a:srgbClr val="000000">
                      <a:alpha val="43137"/>
                    </a:srgbClr>
                  </a:outerShdw>
                </a:effectLst>
                <a:latin typeface="+mj-lt"/>
              </a:rPr>
              <a:t>Frequency of observable spatial gradients </a:t>
            </a:r>
            <a:endParaRPr lang="en-US" sz="3200" dirty="0">
              <a:effectLst>
                <a:outerShdw blurRad="38100" dist="38100" dir="2700000" algn="tl">
                  <a:srgbClr val="000000">
                    <a:alpha val="43137"/>
                  </a:srgbClr>
                </a:outerShdw>
              </a:effectLst>
              <a:latin typeface="+mj-lt"/>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87939"/>
          <a:stretch/>
        </p:blipFill>
        <p:spPr>
          <a:xfrm>
            <a:off x="1952895" y="6299835"/>
            <a:ext cx="5238210" cy="495497"/>
          </a:xfrm>
          <a:prstGeom prst="rect">
            <a:avLst/>
          </a:prstGeom>
        </p:spPr>
      </p:pic>
      <p:sp>
        <p:nvSpPr>
          <p:cNvPr id="8" name="TextBox 7"/>
          <p:cNvSpPr txBox="1"/>
          <p:nvPr/>
        </p:nvSpPr>
        <p:spPr>
          <a:xfrm>
            <a:off x="7772400" y="206514"/>
            <a:ext cx="1226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NO</a:t>
            </a:r>
            <a:r>
              <a:rPr lang="en-US" sz="4000" b="1" baseline="-25000" dirty="0" smtClean="0">
                <a:solidFill>
                  <a:schemeClr val="tx1"/>
                </a:solidFill>
                <a:effectLst>
                  <a:outerShdw blurRad="38100" dist="38100" dir="2700000" algn="tl">
                    <a:srgbClr val="000000">
                      <a:alpha val="43137"/>
                    </a:srgbClr>
                  </a:outerShdw>
                </a:effectLst>
                <a:latin typeface="+mj-lt"/>
              </a:rPr>
              <a:t>2</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21" name="Rounded Rectangle 20"/>
          <p:cNvSpPr/>
          <p:nvPr/>
        </p:nvSpPr>
        <p:spPr>
          <a:xfrm>
            <a:off x="91652" y="4876800"/>
            <a:ext cx="8960697" cy="1295400"/>
          </a:xfrm>
          <a:prstGeom prst="roundRect">
            <a:avLst/>
          </a:prstGeom>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chemeClr val="tx1"/>
                </a:solidFill>
              </a:rPr>
              <a:t>Spatial gradients over urban areas are larger than the TEMPO PR </a:t>
            </a:r>
          </a:p>
          <a:p>
            <a:pPr algn="ctr"/>
            <a:r>
              <a:rPr lang="en-US" dirty="0" smtClean="0">
                <a:solidFill>
                  <a:schemeClr val="tx1"/>
                </a:solidFill>
              </a:rPr>
              <a:t>&gt;90% of the time</a:t>
            </a:r>
          </a:p>
          <a:p>
            <a:pPr algn="ctr"/>
            <a:endParaRPr lang="en-US" sz="600" dirty="0">
              <a:solidFill>
                <a:schemeClr val="tx1"/>
              </a:solidFill>
            </a:endParaRPr>
          </a:p>
          <a:p>
            <a:pPr algn="ctr"/>
            <a:r>
              <a:rPr lang="en-US" dirty="0">
                <a:solidFill>
                  <a:schemeClr val="tx1"/>
                </a:solidFill>
              </a:rPr>
              <a:t>Overall, NO</a:t>
            </a:r>
            <a:r>
              <a:rPr lang="en-US" baseline="-25000" dirty="0">
                <a:solidFill>
                  <a:schemeClr val="tx1"/>
                </a:solidFill>
              </a:rPr>
              <a:t>2</a:t>
            </a:r>
            <a:r>
              <a:rPr lang="en-US" dirty="0">
                <a:solidFill>
                  <a:schemeClr val="tx1"/>
                </a:solidFill>
              </a:rPr>
              <a:t> variability appears to be well captured by the proposed precision requirement</a:t>
            </a:r>
          </a:p>
        </p:txBody>
      </p:sp>
      <p:grpSp>
        <p:nvGrpSpPr>
          <p:cNvPr id="3" name="Group 2"/>
          <p:cNvGrpSpPr/>
          <p:nvPr/>
        </p:nvGrpSpPr>
        <p:grpSpPr>
          <a:xfrm>
            <a:off x="39167" y="1024128"/>
            <a:ext cx="9086970" cy="3737222"/>
            <a:chOff x="39167" y="1024128"/>
            <a:chExt cx="9086970" cy="3737222"/>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b="55254"/>
            <a:stretch/>
          </p:blipFill>
          <p:spPr>
            <a:xfrm>
              <a:off x="4673009" y="3175402"/>
              <a:ext cx="4453128" cy="1585948"/>
            </a:xfrm>
            <a:prstGeom prst="rect">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b="55254"/>
            <a:stretch/>
          </p:blipFill>
          <p:spPr>
            <a:xfrm>
              <a:off x="76200" y="3175402"/>
              <a:ext cx="4453128" cy="1585948"/>
            </a:xfrm>
            <a:prstGeom prst="rect">
              <a:avLst/>
            </a:prstGeom>
          </p:spPr>
        </p:pic>
        <p:grpSp>
          <p:nvGrpSpPr>
            <p:cNvPr id="2" name="Group 1"/>
            <p:cNvGrpSpPr/>
            <p:nvPr/>
          </p:nvGrpSpPr>
          <p:grpSpPr>
            <a:xfrm>
              <a:off x="39167" y="1024128"/>
              <a:ext cx="9086970" cy="2262444"/>
              <a:chOff x="39167" y="1024128"/>
              <a:chExt cx="9086970" cy="2262444"/>
            </a:xfrm>
          </p:grpSpPr>
          <p:grpSp>
            <p:nvGrpSpPr>
              <p:cNvPr id="18" name="Group 17"/>
              <p:cNvGrpSpPr/>
              <p:nvPr/>
            </p:nvGrpSpPr>
            <p:grpSpPr>
              <a:xfrm>
                <a:off x="39167" y="1024128"/>
                <a:ext cx="9056804" cy="2262444"/>
                <a:chOff x="39167" y="1295400"/>
                <a:chExt cx="9056804" cy="2262444"/>
              </a:xfrm>
            </p:grpSpPr>
            <p:grpSp>
              <p:nvGrpSpPr>
                <p:cNvPr id="14" name="Group 13"/>
                <p:cNvGrpSpPr/>
                <p:nvPr/>
              </p:nvGrpSpPr>
              <p:grpSpPr>
                <a:xfrm>
                  <a:off x="39167" y="1295400"/>
                  <a:ext cx="9056804" cy="2262444"/>
                  <a:chOff x="39167" y="1295400"/>
                  <a:chExt cx="9056804" cy="2262444"/>
                </a:xfrm>
              </p:grpSpPr>
              <p:sp>
                <p:nvSpPr>
                  <p:cNvPr id="11" name="TextBox 10"/>
                  <p:cNvSpPr txBox="1"/>
                  <p:nvPr/>
                </p:nvSpPr>
                <p:spPr>
                  <a:xfrm>
                    <a:off x="41089" y="1295644"/>
                    <a:ext cx="4454711" cy="400110"/>
                  </a:xfrm>
                  <a:prstGeom prst="rect">
                    <a:avLst/>
                  </a:prstGeom>
                  <a:noFill/>
                </p:spPr>
                <p:txBody>
                  <a:bodyPr wrap="square" rtlCol="0">
                    <a:spAutoFit/>
                  </a:bodyPr>
                  <a:lstStyle/>
                  <a:p>
                    <a:pPr algn="ctr"/>
                    <a:r>
                      <a:rPr lang="en-US" sz="2000" dirty="0" smtClean="0"/>
                      <a:t>Maryland</a:t>
                    </a:r>
                    <a:endParaRPr lang="en-US" sz="2000" dirty="0"/>
                  </a:p>
                </p:txBody>
              </p:sp>
              <p:sp>
                <p:nvSpPr>
                  <p:cNvPr id="13" name="TextBox 12"/>
                  <p:cNvSpPr txBox="1"/>
                  <p:nvPr/>
                </p:nvSpPr>
                <p:spPr>
                  <a:xfrm>
                    <a:off x="39167" y="3157734"/>
                    <a:ext cx="4454711" cy="400110"/>
                  </a:xfrm>
                  <a:prstGeom prst="rect">
                    <a:avLst/>
                  </a:prstGeom>
                  <a:noFill/>
                </p:spPr>
                <p:txBody>
                  <a:bodyPr wrap="square" rtlCol="0">
                    <a:spAutoFit/>
                  </a:bodyPr>
                  <a:lstStyle/>
                  <a:p>
                    <a:pPr algn="ctr"/>
                    <a:r>
                      <a:rPr lang="en-US" sz="2000" dirty="0" smtClean="0"/>
                      <a:t>Texas</a:t>
                    </a:r>
                    <a:endParaRPr lang="en-US" sz="2000" dirty="0"/>
                  </a:p>
                </p:txBody>
              </p:sp>
              <p:sp>
                <p:nvSpPr>
                  <p:cNvPr id="15" name="TextBox 14"/>
                  <p:cNvSpPr txBox="1"/>
                  <p:nvPr/>
                </p:nvSpPr>
                <p:spPr>
                  <a:xfrm>
                    <a:off x="4648375" y="1295400"/>
                    <a:ext cx="4447596" cy="400110"/>
                  </a:xfrm>
                  <a:prstGeom prst="rect">
                    <a:avLst/>
                  </a:prstGeom>
                  <a:noFill/>
                </p:spPr>
                <p:txBody>
                  <a:bodyPr wrap="square" rtlCol="0">
                    <a:spAutoFit/>
                  </a:bodyPr>
                  <a:lstStyle/>
                  <a:p>
                    <a:pPr algn="ctr"/>
                    <a:r>
                      <a:rPr lang="en-US" sz="2000" dirty="0" smtClean="0"/>
                      <a:t>California</a:t>
                    </a:r>
                    <a:endParaRPr lang="en-US" sz="2000" dirty="0"/>
                  </a:p>
                </p:txBody>
              </p:sp>
              <p:sp>
                <p:nvSpPr>
                  <p:cNvPr id="16" name="TextBox 15"/>
                  <p:cNvSpPr txBox="1"/>
                  <p:nvPr/>
                </p:nvSpPr>
                <p:spPr>
                  <a:xfrm>
                    <a:off x="4646453" y="3154680"/>
                    <a:ext cx="4447596" cy="400110"/>
                  </a:xfrm>
                  <a:prstGeom prst="rect">
                    <a:avLst/>
                  </a:prstGeom>
                  <a:noFill/>
                </p:spPr>
                <p:txBody>
                  <a:bodyPr wrap="square" rtlCol="0">
                    <a:spAutoFit/>
                  </a:bodyPr>
                  <a:lstStyle/>
                  <a:p>
                    <a:pPr algn="ctr"/>
                    <a:r>
                      <a:rPr lang="en-US" sz="2000" dirty="0" smtClean="0"/>
                      <a:t>Colorado</a:t>
                    </a:r>
                    <a:endParaRPr lang="en-US" sz="2000" dirty="0"/>
                  </a:p>
                </p:txBody>
              </p:sp>
            </p:grpSp>
            <p:sp>
              <p:nvSpPr>
                <p:cNvPr id="17" name="TextBox 16"/>
                <p:cNvSpPr txBox="1"/>
                <p:nvPr/>
              </p:nvSpPr>
              <p:spPr>
                <a:xfrm>
                  <a:off x="7788797" y="1905000"/>
                  <a:ext cx="663964"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Fresno</a:t>
                  </a:r>
                  <a:endParaRPr lang="en-US" sz="12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8014821" y="2221468"/>
                  <a:ext cx="671979"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Visalia</a:t>
                  </a:r>
                  <a:endParaRPr lang="en-US" sz="1200" b="1"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7995815" y="2694801"/>
                  <a:ext cx="995785" cy="276999"/>
                </a:xfrm>
                <a:prstGeom prst="rect">
                  <a:avLst/>
                </a:prstGeom>
                <a:noFill/>
              </p:spPr>
              <p:txBody>
                <a:bodyPr wrap="none" rtlCol="0">
                  <a:spAutoFit/>
                </a:bodyPr>
                <a:lstStyle/>
                <a:p>
                  <a:r>
                    <a:rPr lang="en-US" sz="1200" b="1" dirty="0" smtClean="0">
                      <a:solidFill>
                        <a:schemeClr val="bg1"/>
                      </a:solidFill>
                      <a:effectLst>
                        <a:outerShdw blurRad="38100" dist="38100" dir="2700000" algn="tl">
                          <a:srgbClr val="000000">
                            <a:alpha val="43137"/>
                          </a:srgbClr>
                        </a:outerShdw>
                      </a:effectLst>
                    </a:rPr>
                    <a:t>Bakersfield</a:t>
                  </a:r>
                  <a:endParaRPr lang="en-US" sz="1200" b="1" dirty="0">
                    <a:solidFill>
                      <a:schemeClr val="bg1"/>
                    </a:solidFill>
                    <a:effectLst>
                      <a:outerShdw blurRad="38100" dist="38100" dir="2700000" algn="tl">
                        <a:srgbClr val="000000">
                          <a:alpha val="43137"/>
                        </a:srgbClr>
                      </a:outerShdw>
                    </a:effectLst>
                  </a:endParaRPr>
                </a:p>
              </p:txBody>
            </p:sp>
          </p:gr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b="55254"/>
              <a:stretch/>
            </p:blipFill>
            <p:spPr>
              <a:xfrm>
                <a:off x="4673009" y="1346602"/>
                <a:ext cx="4453128" cy="1585948"/>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b="55254"/>
              <a:stretch/>
            </p:blipFill>
            <p:spPr>
              <a:xfrm>
                <a:off x="76200" y="1346602"/>
                <a:ext cx="4453128" cy="1585948"/>
              </a:xfrm>
              <a:prstGeom prst="rect">
                <a:avLst/>
              </a:prstGeom>
            </p:spPr>
          </p:pic>
        </p:grpSp>
      </p:grpSp>
    </p:spTree>
    <p:extLst>
      <p:ext uri="{BB962C8B-B14F-4D97-AF65-F5344CB8AC3E}">
        <p14:creationId xmlns:p14="http://schemas.microsoft.com/office/powerpoint/2010/main" val="154642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t="87939"/>
          <a:stretch/>
        </p:blipFill>
        <p:spPr>
          <a:xfrm>
            <a:off x="2788920" y="6477000"/>
            <a:ext cx="3566160" cy="337333"/>
          </a:xfrm>
          <a:prstGeom prst="rect">
            <a:avLst/>
          </a:prstGeom>
        </p:spPr>
      </p:pic>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marL="225425" algn="l"/>
            <a:r>
              <a:rPr lang="en-US" sz="3200" dirty="0">
                <a:solidFill>
                  <a:srgbClr val="FFFFFF"/>
                </a:solidFill>
                <a:effectLst>
                  <a:outerShdw blurRad="38100" dist="38100" dir="2700000" algn="tl">
                    <a:srgbClr val="000000">
                      <a:alpha val="43137"/>
                    </a:srgbClr>
                  </a:outerShdw>
                </a:effectLst>
                <a:latin typeface="Book Antiqua"/>
              </a:rPr>
              <a:t>Frequency of observable </a:t>
            </a:r>
            <a:r>
              <a:rPr lang="en-US" sz="3200" dirty="0" smtClean="0">
                <a:solidFill>
                  <a:srgbClr val="FFFFFF"/>
                </a:solidFill>
                <a:effectLst>
                  <a:outerShdw blurRad="38100" dist="38100" dir="2700000" algn="tl">
                    <a:srgbClr val="000000">
                      <a:alpha val="43137"/>
                    </a:srgbClr>
                  </a:outerShdw>
                </a:effectLst>
                <a:latin typeface="Book Antiqua"/>
              </a:rPr>
              <a:t/>
            </a:r>
            <a:br>
              <a:rPr lang="en-US" sz="3200" dirty="0" smtClean="0">
                <a:solidFill>
                  <a:srgbClr val="FFFFFF"/>
                </a:solidFill>
                <a:effectLst>
                  <a:outerShdw blurRad="38100" dist="38100" dir="2700000" algn="tl">
                    <a:srgbClr val="000000">
                      <a:alpha val="43137"/>
                    </a:srgbClr>
                  </a:outerShdw>
                </a:effectLst>
                <a:latin typeface="Book Antiqua"/>
              </a:rPr>
            </a:br>
            <a:r>
              <a:rPr lang="en-US" sz="3200" dirty="0" smtClean="0">
                <a:solidFill>
                  <a:srgbClr val="FFFFFF"/>
                </a:solidFill>
                <a:effectLst>
                  <a:outerShdw blurRad="38100" dist="38100" dir="2700000" algn="tl">
                    <a:srgbClr val="000000">
                      <a:alpha val="43137"/>
                    </a:srgbClr>
                  </a:outerShdw>
                </a:effectLst>
                <a:latin typeface="Book Antiqua"/>
              </a:rPr>
              <a:t>temporal </a:t>
            </a:r>
            <a:r>
              <a:rPr lang="en-US" sz="3200" dirty="0">
                <a:solidFill>
                  <a:srgbClr val="FFFFFF"/>
                </a:solidFill>
                <a:effectLst>
                  <a:outerShdw blurRad="38100" dist="38100" dir="2700000" algn="tl">
                    <a:srgbClr val="000000">
                      <a:alpha val="43137"/>
                    </a:srgbClr>
                  </a:outerShdw>
                </a:effectLst>
                <a:latin typeface="Book Antiqua"/>
              </a:rPr>
              <a:t>gradients </a:t>
            </a:r>
            <a:endParaRPr lang="en-US" dirty="0">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2319"/>
          <a:stretch/>
        </p:blipFill>
        <p:spPr>
          <a:xfrm>
            <a:off x="5029200" y="1298448"/>
            <a:ext cx="3566160" cy="248869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2319"/>
          <a:stretch/>
        </p:blipFill>
        <p:spPr>
          <a:xfrm>
            <a:off x="5029200" y="4005072"/>
            <a:ext cx="3566160" cy="248869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2371"/>
          <a:stretch/>
        </p:blipFill>
        <p:spPr>
          <a:xfrm>
            <a:off x="304800" y="1295400"/>
            <a:ext cx="3566160" cy="2487239"/>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2371"/>
          <a:stretch/>
        </p:blipFill>
        <p:spPr>
          <a:xfrm>
            <a:off x="304800" y="4002187"/>
            <a:ext cx="3566160" cy="2487239"/>
          </a:xfrm>
          <a:prstGeom prst="rect">
            <a:avLst/>
          </a:prstGeom>
        </p:spPr>
      </p:pic>
      <p:sp>
        <p:nvSpPr>
          <p:cNvPr id="7" name="TextBox 6"/>
          <p:cNvSpPr txBox="1"/>
          <p:nvPr/>
        </p:nvSpPr>
        <p:spPr>
          <a:xfrm>
            <a:off x="7772400" y="206514"/>
            <a:ext cx="1226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NO</a:t>
            </a:r>
            <a:r>
              <a:rPr lang="en-US" sz="4000" b="1" baseline="-25000" dirty="0" smtClean="0">
                <a:solidFill>
                  <a:schemeClr val="tx1"/>
                </a:solidFill>
                <a:effectLst>
                  <a:outerShdw blurRad="38100" dist="38100" dir="2700000" algn="tl">
                    <a:srgbClr val="000000">
                      <a:alpha val="43137"/>
                    </a:srgbClr>
                  </a:outerShdw>
                </a:effectLst>
                <a:latin typeface="+mj-lt"/>
              </a:rPr>
              <a:t>2</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8" name="TextBox 7"/>
          <p:cNvSpPr txBox="1"/>
          <p:nvPr/>
        </p:nvSpPr>
        <p:spPr>
          <a:xfrm>
            <a:off x="326076" y="1023514"/>
            <a:ext cx="3544884" cy="369332"/>
          </a:xfrm>
          <a:prstGeom prst="rect">
            <a:avLst/>
          </a:prstGeom>
          <a:noFill/>
        </p:spPr>
        <p:txBody>
          <a:bodyPr wrap="square" rtlCol="0">
            <a:spAutoFit/>
          </a:bodyPr>
          <a:lstStyle/>
          <a:p>
            <a:pPr algn="ctr"/>
            <a:r>
              <a:rPr lang="en-US" dirty="0" smtClean="0"/>
              <a:t>Maryland</a:t>
            </a:r>
            <a:endParaRPr lang="en-US" dirty="0"/>
          </a:p>
        </p:txBody>
      </p:sp>
      <p:sp>
        <p:nvSpPr>
          <p:cNvPr id="9" name="TextBox 8"/>
          <p:cNvSpPr txBox="1"/>
          <p:nvPr/>
        </p:nvSpPr>
        <p:spPr>
          <a:xfrm>
            <a:off x="334488" y="3733800"/>
            <a:ext cx="3544884" cy="369332"/>
          </a:xfrm>
          <a:prstGeom prst="rect">
            <a:avLst/>
          </a:prstGeom>
          <a:noFill/>
        </p:spPr>
        <p:txBody>
          <a:bodyPr wrap="square" rtlCol="0">
            <a:spAutoFit/>
          </a:bodyPr>
          <a:lstStyle/>
          <a:p>
            <a:pPr algn="ctr"/>
            <a:r>
              <a:rPr lang="en-US" dirty="0" smtClean="0"/>
              <a:t>Texas</a:t>
            </a:r>
            <a:endParaRPr lang="en-US" dirty="0"/>
          </a:p>
        </p:txBody>
      </p:sp>
      <p:sp>
        <p:nvSpPr>
          <p:cNvPr id="10" name="TextBox 9"/>
          <p:cNvSpPr txBox="1"/>
          <p:nvPr/>
        </p:nvSpPr>
        <p:spPr>
          <a:xfrm>
            <a:off x="5058888" y="1024128"/>
            <a:ext cx="3627912" cy="369332"/>
          </a:xfrm>
          <a:prstGeom prst="rect">
            <a:avLst/>
          </a:prstGeom>
          <a:noFill/>
        </p:spPr>
        <p:txBody>
          <a:bodyPr wrap="square" rtlCol="0">
            <a:spAutoFit/>
          </a:bodyPr>
          <a:lstStyle/>
          <a:p>
            <a:pPr algn="ctr"/>
            <a:r>
              <a:rPr lang="en-US" dirty="0" smtClean="0"/>
              <a:t>California</a:t>
            </a:r>
            <a:endParaRPr lang="en-US" dirty="0"/>
          </a:p>
        </p:txBody>
      </p:sp>
      <p:sp>
        <p:nvSpPr>
          <p:cNvPr id="13" name="TextBox 12"/>
          <p:cNvSpPr txBox="1"/>
          <p:nvPr/>
        </p:nvSpPr>
        <p:spPr>
          <a:xfrm>
            <a:off x="5065716" y="3733800"/>
            <a:ext cx="3544884" cy="369332"/>
          </a:xfrm>
          <a:prstGeom prst="rect">
            <a:avLst/>
          </a:prstGeom>
          <a:noFill/>
        </p:spPr>
        <p:txBody>
          <a:bodyPr wrap="square" rtlCol="0">
            <a:spAutoFit/>
          </a:bodyPr>
          <a:lstStyle/>
          <a:p>
            <a:pPr algn="ctr"/>
            <a:r>
              <a:rPr lang="en-US" dirty="0" smtClean="0"/>
              <a:t>Colorado</a:t>
            </a:r>
            <a:endParaRPr lang="en-US" dirty="0"/>
          </a:p>
        </p:txBody>
      </p:sp>
    </p:spTree>
    <p:extLst>
      <p:ext uri="{BB962C8B-B14F-4D97-AF65-F5344CB8AC3E}">
        <p14:creationId xmlns:p14="http://schemas.microsoft.com/office/powerpoint/2010/main" val="23008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US" sz="3200" dirty="0">
                <a:solidFill>
                  <a:srgbClr val="FFFFFF"/>
                </a:solidFill>
                <a:effectLst>
                  <a:outerShdw blurRad="38100" dist="38100" dir="2700000" algn="tl">
                    <a:srgbClr val="000000">
                      <a:alpha val="43137"/>
                    </a:srgbClr>
                  </a:outerShdw>
                </a:effectLst>
                <a:latin typeface="Book Antiqua"/>
              </a:rPr>
              <a:t>Frequency of observable </a:t>
            </a:r>
            <a:r>
              <a:rPr lang="en-US" sz="3200" dirty="0" smtClean="0">
                <a:solidFill>
                  <a:srgbClr val="FFFFFF"/>
                </a:solidFill>
                <a:effectLst>
                  <a:outerShdw blurRad="38100" dist="38100" dir="2700000" algn="tl">
                    <a:srgbClr val="000000">
                      <a:alpha val="43137"/>
                    </a:srgbClr>
                  </a:outerShdw>
                </a:effectLst>
                <a:latin typeface="Book Antiqua"/>
              </a:rPr>
              <a:t/>
            </a:r>
            <a:br>
              <a:rPr lang="en-US" sz="3200" dirty="0" smtClean="0">
                <a:solidFill>
                  <a:srgbClr val="FFFFFF"/>
                </a:solidFill>
                <a:effectLst>
                  <a:outerShdw blurRad="38100" dist="38100" dir="2700000" algn="tl">
                    <a:srgbClr val="000000">
                      <a:alpha val="43137"/>
                    </a:srgbClr>
                  </a:outerShdw>
                </a:effectLst>
                <a:latin typeface="Book Antiqua"/>
              </a:rPr>
            </a:br>
            <a:r>
              <a:rPr lang="en-US" sz="3200" dirty="0" smtClean="0">
                <a:solidFill>
                  <a:srgbClr val="FFFFFF"/>
                </a:solidFill>
                <a:effectLst>
                  <a:outerShdw blurRad="38100" dist="38100" dir="2700000" algn="tl">
                    <a:srgbClr val="000000">
                      <a:alpha val="43137"/>
                    </a:srgbClr>
                  </a:outerShdw>
                </a:effectLst>
                <a:latin typeface="Book Antiqua"/>
              </a:rPr>
              <a:t>spatial and temporal gradients </a:t>
            </a:r>
            <a:endParaRPr lang="en-US" dirty="0">
              <a:effectLst>
                <a:outerShdw blurRad="38100" dist="38100" dir="2700000" algn="tl">
                  <a:srgbClr val="000000">
                    <a:alpha val="43137"/>
                  </a:srgbClr>
                </a:outerShdw>
              </a:effectLst>
              <a:latin typeface="+mj-lt"/>
            </a:endParaRPr>
          </a:p>
        </p:txBody>
      </p:sp>
      <p:sp>
        <p:nvSpPr>
          <p:cNvPr id="43" name="TextBox 42"/>
          <p:cNvSpPr txBox="1"/>
          <p:nvPr/>
        </p:nvSpPr>
        <p:spPr>
          <a:xfrm>
            <a:off x="7162800" y="206514"/>
            <a:ext cx="18357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HCHO</a:t>
            </a:r>
            <a:endParaRPr lang="en-US" sz="4000" b="1" baseline="-25000" dirty="0">
              <a:solidFill>
                <a:schemeClr val="tx1"/>
              </a:solidFill>
              <a:effectLst>
                <a:outerShdw blurRad="38100" dist="38100" dir="2700000" algn="tl">
                  <a:srgbClr val="000000">
                    <a:alpha val="43137"/>
                  </a:srgbClr>
                </a:outerShdw>
              </a:effectLst>
              <a:latin typeface="+mj-lt"/>
            </a:endParaRPr>
          </a:p>
        </p:txBody>
      </p:sp>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t="87939"/>
          <a:stretch/>
        </p:blipFill>
        <p:spPr>
          <a:xfrm>
            <a:off x="2257695" y="6338552"/>
            <a:ext cx="4828905" cy="456780"/>
          </a:xfrm>
          <a:prstGeom prst="rect">
            <a:avLst/>
          </a:prstGeom>
        </p:spPr>
      </p:pic>
      <p:grpSp>
        <p:nvGrpSpPr>
          <p:cNvPr id="51" name="Group 50"/>
          <p:cNvGrpSpPr/>
          <p:nvPr/>
        </p:nvGrpSpPr>
        <p:grpSpPr>
          <a:xfrm>
            <a:off x="508159" y="1389413"/>
            <a:ext cx="7950041" cy="3182587"/>
            <a:chOff x="355759" y="1389413"/>
            <a:chExt cx="7950041" cy="3182587"/>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759" y="1862763"/>
              <a:ext cx="3886200" cy="2709237"/>
            </a:xfrm>
            <a:prstGeom prst="rect">
              <a:avLst/>
            </a:prstGeom>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b="12410"/>
            <a:stretch/>
          </p:blipFill>
          <p:spPr>
            <a:xfrm>
              <a:off x="4419600" y="1862763"/>
              <a:ext cx="3886200" cy="2709237"/>
            </a:xfrm>
            <a:prstGeom prst="rect">
              <a:avLst/>
            </a:prstGeom>
          </p:spPr>
        </p:pic>
        <p:sp>
          <p:nvSpPr>
            <p:cNvPr id="49" name="TextBox 48"/>
            <p:cNvSpPr txBox="1"/>
            <p:nvPr/>
          </p:nvSpPr>
          <p:spPr>
            <a:xfrm>
              <a:off x="355759" y="1389413"/>
              <a:ext cx="3886200" cy="369332"/>
            </a:xfrm>
            <a:prstGeom prst="rect">
              <a:avLst/>
            </a:prstGeom>
            <a:solidFill>
              <a:schemeClr val="bg1"/>
            </a:solidFill>
          </p:spPr>
          <p:txBody>
            <a:bodyPr wrap="square" rtlCol="0">
              <a:spAutoFit/>
            </a:bodyPr>
            <a:lstStyle/>
            <a:p>
              <a:pPr algn="ctr"/>
              <a:r>
                <a:rPr lang="en-US" dirty="0" smtClean="0"/>
                <a:t>Maryland – Spatial </a:t>
              </a:r>
              <a:endParaRPr lang="en-US" dirty="0"/>
            </a:p>
          </p:txBody>
        </p:sp>
        <p:sp>
          <p:nvSpPr>
            <p:cNvPr id="50" name="TextBox 49"/>
            <p:cNvSpPr txBox="1"/>
            <p:nvPr/>
          </p:nvSpPr>
          <p:spPr>
            <a:xfrm>
              <a:off x="4495800" y="1389888"/>
              <a:ext cx="3810000" cy="369332"/>
            </a:xfrm>
            <a:prstGeom prst="rect">
              <a:avLst/>
            </a:prstGeom>
            <a:solidFill>
              <a:schemeClr val="bg1"/>
            </a:solidFill>
          </p:spPr>
          <p:txBody>
            <a:bodyPr wrap="square" rtlCol="0">
              <a:spAutoFit/>
            </a:bodyPr>
            <a:lstStyle/>
            <a:p>
              <a:pPr algn="ctr"/>
              <a:r>
                <a:rPr lang="en-US" dirty="0" smtClean="0"/>
                <a:t>Maryland – Temporal </a:t>
              </a:r>
              <a:endParaRPr lang="en-US" dirty="0"/>
            </a:p>
          </p:txBody>
        </p:sp>
      </p:grpSp>
      <p:grpSp>
        <p:nvGrpSpPr>
          <p:cNvPr id="70" name="Group 69"/>
          <p:cNvGrpSpPr/>
          <p:nvPr/>
        </p:nvGrpSpPr>
        <p:grpSpPr>
          <a:xfrm>
            <a:off x="463629" y="1371600"/>
            <a:ext cx="7988141" cy="3209910"/>
            <a:chOff x="463629" y="1371600"/>
            <a:chExt cx="7988141" cy="3209910"/>
          </a:xfrm>
        </p:grpSpPr>
        <p:grpSp>
          <p:nvGrpSpPr>
            <p:cNvPr id="54" name="Group 53"/>
            <p:cNvGrpSpPr/>
            <p:nvPr/>
          </p:nvGrpSpPr>
          <p:grpSpPr>
            <a:xfrm>
              <a:off x="463629" y="1371600"/>
              <a:ext cx="7988141" cy="3209910"/>
              <a:chOff x="317659" y="1410784"/>
              <a:chExt cx="7988141" cy="3209910"/>
            </a:xfrm>
          </p:grpSpPr>
          <p:grpSp>
            <p:nvGrpSpPr>
              <p:cNvPr id="48" name="Group 47"/>
              <p:cNvGrpSpPr/>
              <p:nvPr/>
            </p:nvGrpSpPr>
            <p:grpSpPr>
              <a:xfrm>
                <a:off x="355759" y="1905000"/>
                <a:ext cx="7950041" cy="2715694"/>
                <a:chOff x="355759" y="3877967"/>
                <a:chExt cx="7950041" cy="2715694"/>
              </a:xfrm>
            </p:grpSpPr>
            <p:pic>
              <p:nvPicPr>
                <p:cNvPr id="46" name="Picture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59" y="3877967"/>
                  <a:ext cx="3886200" cy="2709237"/>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3884424"/>
                  <a:ext cx="3886200" cy="2709237"/>
                </a:xfrm>
                <a:prstGeom prst="rect">
                  <a:avLst/>
                </a:prstGeom>
              </p:spPr>
            </p:pic>
          </p:grpSp>
          <p:sp>
            <p:nvSpPr>
              <p:cNvPr id="52" name="TextBox 51"/>
              <p:cNvSpPr txBox="1"/>
              <p:nvPr/>
            </p:nvSpPr>
            <p:spPr>
              <a:xfrm>
                <a:off x="317659" y="1410784"/>
                <a:ext cx="3886200" cy="400110"/>
              </a:xfrm>
              <a:prstGeom prst="rect">
                <a:avLst/>
              </a:prstGeom>
              <a:solidFill>
                <a:schemeClr val="bg1"/>
              </a:solidFill>
            </p:spPr>
            <p:txBody>
              <a:bodyPr wrap="square" rtlCol="0">
                <a:spAutoFit/>
              </a:bodyPr>
              <a:lstStyle/>
              <a:p>
                <a:pPr algn="ctr"/>
                <a:r>
                  <a:rPr lang="en-US" sz="2000" dirty="0" smtClean="0"/>
                  <a:t>Maryland</a:t>
                </a:r>
                <a:endParaRPr lang="en-US" sz="2000" dirty="0"/>
              </a:p>
            </p:txBody>
          </p:sp>
          <p:sp>
            <p:nvSpPr>
              <p:cNvPr id="53" name="TextBox 52"/>
              <p:cNvSpPr txBox="1"/>
              <p:nvPr/>
            </p:nvSpPr>
            <p:spPr>
              <a:xfrm>
                <a:off x="4457700" y="1411259"/>
                <a:ext cx="3810000" cy="400110"/>
              </a:xfrm>
              <a:prstGeom prst="rect">
                <a:avLst/>
              </a:prstGeom>
              <a:solidFill>
                <a:schemeClr val="bg1"/>
              </a:solidFill>
            </p:spPr>
            <p:txBody>
              <a:bodyPr wrap="square" rtlCol="0">
                <a:spAutoFit/>
              </a:bodyPr>
              <a:lstStyle/>
              <a:p>
                <a:pPr algn="ctr"/>
                <a:r>
                  <a:rPr lang="en-US" sz="2000" dirty="0" smtClean="0"/>
                  <a:t>Texas</a:t>
                </a:r>
                <a:endParaRPr lang="en-US" sz="2000" dirty="0"/>
              </a:p>
            </p:txBody>
          </p:sp>
        </p:grpSp>
        <p:sp>
          <p:nvSpPr>
            <p:cNvPr id="58" name="TextBox 57"/>
            <p:cNvSpPr txBox="1"/>
            <p:nvPr/>
          </p:nvSpPr>
          <p:spPr>
            <a:xfrm>
              <a:off x="565943" y="3229689"/>
              <a:ext cx="1110457" cy="123111"/>
            </a:xfrm>
            <a:prstGeom prst="rect">
              <a:avLst/>
            </a:prstGeom>
            <a:solidFill>
              <a:schemeClr val="bg1"/>
            </a:solidFill>
          </p:spPr>
          <p:txBody>
            <a:bodyPr wrap="square" lIns="0" tIns="0" rIns="0" bIns="0" rtlCol="0">
              <a:spAutoFit/>
            </a:bodyPr>
            <a:lstStyle/>
            <a:p>
              <a:pPr algn="ctr"/>
              <a:r>
                <a:rPr lang="en-US" sz="800" dirty="0" smtClean="0"/>
                <a:t>4 days</a:t>
              </a:r>
              <a:endParaRPr lang="en-US" sz="800" dirty="0"/>
            </a:p>
          </p:txBody>
        </p:sp>
        <p:sp>
          <p:nvSpPr>
            <p:cNvPr id="59" name="TextBox 58"/>
            <p:cNvSpPr txBox="1"/>
            <p:nvPr/>
          </p:nvSpPr>
          <p:spPr>
            <a:xfrm>
              <a:off x="1905000" y="3229689"/>
              <a:ext cx="1110457" cy="123111"/>
            </a:xfrm>
            <a:prstGeom prst="rect">
              <a:avLst/>
            </a:prstGeom>
            <a:solidFill>
              <a:schemeClr val="bg1"/>
            </a:solidFill>
          </p:spPr>
          <p:txBody>
            <a:bodyPr wrap="square" lIns="0" tIns="0" rIns="0" bIns="0" rtlCol="0">
              <a:spAutoFit/>
            </a:bodyPr>
            <a:lstStyle/>
            <a:p>
              <a:pPr algn="ctr"/>
              <a:r>
                <a:rPr lang="en-US" sz="800" dirty="0"/>
                <a:t>5</a:t>
              </a:r>
              <a:r>
                <a:rPr lang="en-US" sz="800" dirty="0" smtClean="0"/>
                <a:t> days</a:t>
              </a:r>
              <a:endParaRPr lang="en-US" sz="800" dirty="0"/>
            </a:p>
          </p:txBody>
        </p:sp>
        <p:sp>
          <p:nvSpPr>
            <p:cNvPr id="60" name="TextBox 59"/>
            <p:cNvSpPr txBox="1"/>
            <p:nvPr/>
          </p:nvSpPr>
          <p:spPr>
            <a:xfrm>
              <a:off x="3232943" y="3229689"/>
              <a:ext cx="1110457" cy="123111"/>
            </a:xfrm>
            <a:prstGeom prst="rect">
              <a:avLst/>
            </a:prstGeom>
            <a:solidFill>
              <a:schemeClr val="bg1"/>
            </a:solidFill>
          </p:spPr>
          <p:txBody>
            <a:bodyPr wrap="square" lIns="0" tIns="0" rIns="0" bIns="0" rtlCol="0">
              <a:spAutoFit/>
            </a:bodyPr>
            <a:lstStyle/>
            <a:p>
              <a:pPr algn="ctr"/>
              <a:r>
                <a:rPr lang="en-US" sz="800" dirty="0"/>
                <a:t>6</a:t>
              </a:r>
              <a:r>
                <a:rPr lang="en-US" sz="800" dirty="0" smtClean="0"/>
                <a:t> days</a:t>
              </a:r>
              <a:endParaRPr lang="en-US" sz="800" dirty="0"/>
            </a:p>
          </p:txBody>
        </p:sp>
        <p:sp>
          <p:nvSpPr>
            <p:cNvPr id="61" name="TextBox 60"/>
            <p:cNvSpPr txBox="1"/>
            <p:nvPr/>
          </p:nvSpPr>
          <p:spPr>
            <a:xfrm>
              <a:off x="565943" y="1883664"/>
              <a:ext cx="1110457" cy="123111"/>
            </a:xfrm>
            <a:prstGeom prst="rect">
              <a:avLst/>
            </a:prstGeom>
            <a:solidFill>
              <a:schemeClr val="bg1"/>
            </a:solidFill>
          </p:spPr>
          <p:txBody>
            <a:bodyPr wrap="square" lIns="0" tIns="0" rIns="0" bIns="0" rtlCol="0">
              <a:spAutoFit/>
            </a:bodyPr>
            <a:lstStyle/>
            <a:p>
              <a:pPr algn="ctr"/>
              <a:r>
                <a:rPr lang="en-US" sz="800" dirty="0" smtClean="0"/>
                <a:t>HCHO   1 day</a:t>
              </a:r>
              <a:endParaRPr lang="en-US" sz="800" dirty="0"/>
            </a:p>
          </p:txBody>
        </p:sp>
        <p:sp>
          <p:nvSpPr>
            <p:cNvPr id="62" name="TextBox 61"/>
            <p:cNvSpPr txBox="1"/>
            <p:nvPr/>
          </p:nvSpPr>
          <p:spPr>
            <a:xfrm>
              <a:off x="1905000" y="1883664"/>
              <a:ext cx="1110457" cy="123111"/>
            </a:xfrm>
            <a:prstGeom prst="rect">
              <a:avLst/>
            </a:prstGeom>
            <a:solidFill>
              <a:schemeClr val="bg1"/>
            </a:solidFill>
          </p:spPr>
          <p:txBody>
            <a:bodyPr wrap="square" lIns="0" tIns="0" rIns="0" bIns="0" rtlCol="0">
              <a:spAutoFit/>
            </a:bodyPr>
            <a:lstStyle/>
            <a:p>
              <a:pPr algn="ctr"/>
              <a:r>
                <a:rPr lang="en-US" sz="800" dirty="0" smtClean="0"/>
                <a:t>2 days</a:t>
              </a:r>
              <a:endParaRPr lang="en-US" sz="800" dirty="0"/>
            </a:p>
          </p:txBody>
        </p:sp>
        <p:sp>
          <p:nvSpPr>
            <p:cNvPr id="63" name="TextBox 62"/>
            <p:cNvSpPr txBox="1"/>
            <p:nvPr/>
          </p:nvSpPr>
          <p:spPr>
            <a:xfrm>
              <a:off x="3232943" y="1883664"/>
              <a:ext cx="1110457" cy="123111"/>
            </a:xfrm>
            <a:prstGeom prst="rect">
              <a:avLst/>
            </a:prstGeom>
            <a:solidFill>
              <a:schemeClr val="bg1"/>
            </a:solidFill>
          </p:spPr>
          <p:txBody>
            <a:bodyPr wrap="square" lIns="0" tIns="0" rIns="0" bIns="0" rtlCol="0">
              <a:spAutoFit/>
            </a:bodyPr>
            <a:lstStyle/>
            <a:p>
              <a:pPr algn="ctr"/>
              <a:r>
                <a:rPr lang="en-US" sz="800" dirty="0" smtClean="0"/>
                <a:t>3 days</a:t>
              </a:r>
              <a:endParaRPr lang="en-US" sz="800" dirty="0"/>
            </a:p>
          </p:txBody>
        </p:sp>
        <p:sp>
          <p:nvSpPr>
            <p:cNvPr id="64" name="TextBox 63"/>
            <p:cNvSpPr txBox="1"/>
            <p:nvPr/>
          </p:nvSpPr>
          <p:spPr>
            <a:xfrm>
              <a:off x="4626864" y="3229689"/>
              <a:ext cx="1110457" cy="123111"/>
            </a:xfrm>
            <a:prstGeom prst="rect">
              <a:avLst/>
            </a:prstGeom>
            <a:solidFill>
              <a:schemeClr val="bg1"/>
            </a:solidFill>
          </p:spPr>
          <p:txBody>
            <a:bodyPr wrap="square" lIns="0" tIns="0" rIns="0" bIns="0" rtlCol="0">
              <a:spAutoFit/>
            </a:bodyPr>
            <a:lstStyle/>
            <a:p>
              <a:pPr algn="ctr"/>
              <a:r>
                <a:rPr lang="en-US" sz="800" dirty="0" smtClean="0"/>
                <a:t>4 days</a:t>
              </a:r>
              <a:endParaRPr lang="en-US" sz="800" dirty="0"/>
            </a:p>
          </p:txBody>
        </p:sp>
        <p:sp>
          <p:nvSpPr>
            <p:cNvPr id="65" name="TextBox 64"/>
            <p:cNvSpPr txBox="1"/>
            <p:nvPr/>
          </p:nvSpPr>
          <p:spPr>
            <a:xfrm>
              <a:off x="5971032" y="3229689"/>
              <a:ext cx="1110457" cy="123111"/>
            </a:xfrm>
            <a:prstGeom prst="rect">
              <a:avLst/>
            </a:prstGeom>
            <a:solidFill>
              <a:schemeClr val="bg1"/>
            </a:solidFill>
          </p:spPr>
          <p:txBody>
            <a:bodyPr wrap="square" lIns="0" tIns="0" rIns="0" bIns="0" rtlCol="0">
              <a:spAutoFit/>
            </a:bodyPr>
            <a:lstStyle/>
            <a:p>
              <a:pPr algn="ctr"/>
              <a:r>
                <a:rPr lang="en-US" sz="800" dirty="0"/>
                <a:t>5</a:t>
              </a:r>
              <a:r>
                <a:rPr lang="en-US" sz="800" dirty="0" smtClean="0"/>
                <a:t> days</a:t>
              </a:r>
              <a:endParaRPr lang="en-US" sz="800" dirty="0"/>
            </a:p>
          </p:txBody>
        </p:sp>
        <p:sp>
          <p:nvSpPr>
            <p:cNvPr id="66" name="TextBox 65"/>
            <p:cNvSpPr txBox="1"/>
            <p:nvPr/>
          </p:nvSpPr>
          <p:spPr>
            <a:xfrm>
              <a:off x="7296912" y="3229689"/>
              <a:ext cx="1110457" cy="123111"/>
            </a:xfrm>
            <a:prstGeom prst="rect">
              <a:avLst/>
            </a:prstGeom>
            <a:solidFill>
              <a:schemeClr val="bg1"/>
            </a:solidFill>
          </p:spPr>
          <p:txBody>
            <a:bodyPr wrap="square" lIns="0" tIns="0" rIns="0" bIns="0" rtlCol="0">
              <a:spAutoFit/>
            </a:bodyPr>
            <a:lstStyle/>
            <a:p>
              <a:pPr algn="ctr"/>
              <a:r>
                <a:rPr lang="en-US" sz="800" dirty="0"/>
                <a:t>6</a:t>
              </a:r>
              <a:r>
                <a:rPr lang="en-US" sz="800" dirty="0" smtClean="0"/>
                <a:t> days</a:t>
              </a:r>
              <a:endParaRPr lang="en-US" sz="800" dirty="0"/>
            </a:p>
          </p:txBody>
        </p:sp>
        <p:sp>
          <p:nvSpPr>
            <p:cNvPr id="67" name="TextBox 66"/>
            <p:cNvSpPr txBox="1"/>
            <p:nvPr/>
          </p:nvSpPr>
          <p:spPr>
            <a:xfrm>
              <a:off x="4626864" y="1892808"/>
              <a:ext cx="1110457" cy="123111"/>
            </a:xfrm>
            <a:prstGeom prst="rect">
              <a:avLst/>
            </a:prstGeom>
            <a:solidFill>
              <a:schemeClr val="bg1"/>
            </a:solidFill>
          </p:spPr>
          <p:txBody>
            <a:bodyPr wrap="square" lIns="0" tIns="0" rIns="0" bIns="0" rtlCol="0">
              <a:spAutoFit/>
            </a:bodyPr>
            <a:lstStyle/>
            <a:p>
              <a:pPr algn="ctr"/>
              <a:r>
                <a:rPr lang="en-US" sz="800" dirty="0" smtClean="0"/>
                <a:t>HCHO   1 day</a:t>
              </a:r>
              <a:endParaRPr lang="en-US" sz="800" dirty="0"/>
            </a:p>
          </p:txBody>
        </p:sp>
        <p:sp>
          <p:nvSpPr>
            <p:cNvPr id="68" name="TextBox 67"/>
            <p:cNvSpPr txBox="1"/>
            <p:nvPr/>
          </p:nvSpPr>
          <p:spPr>
            <a:xfrm>
              <a:off x="5971032" y="1892808"/>
              <a:ext cx="1110457" cy="123111"/>
            </a:xfrm>
            <a:prstGeom prst="rect">
              <a:avLst/>
            </a:prstGeom>
            <a:solidFill>
              <a:schemeClr val="bg1"/>
            </a:solidFill>
          </p:spPr>
          <p:txBody>
            <a:bodyPr wrap="square" lIns="0" tIns="0" rIns="0" bIns="0" rtlCol="0">
              <a:spAutoFit/>
            </a:bodyPr>
            <a:lstStyle/>
            <a:p>
              <a:pPr algn="ctr"/>
              <a:r>
                <a:rPr lang="en-US" sz="800" dirty="0" smtClean="0"/>
                <a:t>2 days</a:t>
              </a:r>
              <a:endParaRPr lang="en-US" sz="800" dirty="0"/>
            </a:p>
          </p:txBody>
        </p:sp>
        <p:sp>
          <p:nvSpPr>
            <p:cNvPr id="69" name="TextBox 68"/>
            <p:cNvSpPr txBox="1"/>
            <p:nvPr/>
          </p:nvSpPr>
          <p:spPr>
            <a:xfrm>
              <a:off x="7296912" y="1892808"/>
              <a:ext cx="1110457" cy="123111"/>
            </a:xfrm>
            <a:prstGeom prst="rect">
              <a:avLst/>
            </a:prstGeom>
            <a:solidFill>
              <a:schemeClr val="bg1"/>
            </a:solidFill>
          </p:spPr>
          <p:txBody>
            <a:bodyPr wrap="square" lIns="0" tIns="0" rIns="0" bIns="0" rtlCol="0">
              <a:spAutoFit/>
            </a:bodyPr>
            <a:lstStyle/>
            <a:p>
              <a:pPr algn="ctr"/>
              <a:r>
                <a:rPr lang="en-US" sz="800" dirty="0" smtClean="0"/>
                <a:t>3 days</a:t>
              </a:r>
              <a:endParaRPr lang="en-US" sz="800" dirty="0"/>
            </a:p>
          </p:txBody>
        </p:sp>
      </p:grpSp>
    </p:spTree>
    <p:extLst>
      <p:ext uri="{BB962C8B-B14F-4D97-AF65-F5344CB8AC3E}">
        <p14:creationId xmlns:p14="http://schemas.microsoft.com/office/powerpoint/2010/main" val="2300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228600" y="1066800"/>
            <a:ext cx="8610600" cy="5715000"/>
          </a:xfrm>
        </p:spPr>
        <p:txBody>
          <a:bodyPr>
            <a:noAutofit/>
          </a:bodyPr>
          <a:lstStyle/>
          <a:p>
            <a:pPr>
              <a:spcBef>
                <a:spcPts val="0"/>
              </a:spcBef>
            </a:pPr>
            <a:r>
              <a:rPr lang="en-US" sz="1750" b="1" dirty="0" smtClean="0"/>
              <a:t>O</a:t>
            </a:r>
            <a:r>
              <a:rPr lang="en-US" sz="1750" b="1" baseline="-25000" dirty="0" smtClean="0"/>
              <a:t>3</a:t>
            </a:r>
            <a:r>
              <a:rPr lang="en-US" sz="1750" b="1" dirty="0" smtClean="0"/>
              <a:t> (0–2 km):</a:t>
            </a:r>
          </a:p>
          <a:p>
            <a:pPr lvl="1">
              <a:spcBef>
                <a:spcPts val="0"/>
              </a:spcBef>
            </a:pPr>
            <a:r>
              <a:rPr lang="en-US" sz="1750" dirty="0" smtClean="0">
                <a:solidFill>
                  <a:prstClr val="black"/>
                </a:solidFill>
              </a:rPr>
              <a:t>In MD, spatial gradients were detectable ~60% of the time for urban-to-rural scales and 20-40% of the time for urban-to-suburban</a:t>
            </a:r>
          </a:p>
          <a:p>
            <a:pPr lvl="1">
              <a:spcBef>
                <a:spcPts val="0"/>
              </a:spcBef>
            </a:pPr>
            <a:r>
              <a:rPr lang="en-US" sz="1750" dirty="0" smtClean="0">
                <a:solidFill>
                  <a:prstClr val="black"/>
                </a:solidFill>
              </a:rPr>
              <a:t>Spatial gradients in TX and CO were not as large, but both campaigns had fewer AQ events</a:t>
            </a:r>
          </a:p>
          <a:p>
            <a:pPr lvl="1">
              <a:spcBef>
                <a:spcPts val="0"/>
              </a:spcBef>
            </a:pPr>
            <a:r>
              <a:rPr lang="en-US" sz="1750" dirty="0">
                <a:solidFill>
                  <a:prstClr val="black"/>
                </a:solidFill>
              </a:rPr>
              <a:t>Temporal differences in O</a:t>
            </a:r>
            <a:r>
              <a:rPr lang="en-US" sz="1750" baseline="-25000" dirty="0">
                <a:solidFill>
                  <a:prstClr val="black"/>
                </a:solidFill>
              </a:rPr>
              <a:t>3</a:t>
            </a:r>
            <a:r>
              <a:rPr lang="en-US" sz="1750" dirty="0">
                <a:solidFill>
                  <a:prstClr val="black"/>
                </a:solidFill>
              </a:rPr>
              <a:t> </a:t>
            </a:r>
            <a:r>
              <a:rPr lang="en-US" sz="1750" dirty="0" smtClean="0">
                <a:solidFill>
                  <a:prstClr val="black"/>
                </a:solidFill>
              </a:rPr>
              <a:t>were </a:t>
            </a:r>
            <a:r>
              <a:rPr lang="en-US" sz="1750" dirty="0">
                <a:solidFill>
                  <a:prstClr val="black"/>
                </a:solidFill>
              </a:rPr>
              <a:t>largest 6 h apart, consistent with the production of O</a:t>
            </a:r>
            <a:r>
              <a:rPr lang="en-US" sz="1750" baseline="-25000" dirty="0">
                <a:solidFill>
                  <a:prstClr val="black"/>
                </a:solidFill>
              </a:rPr>
              <a:t>3</a:t>
            </a:r>
            <a:r>
              <a:rPr lang="en-US" sz="1750" dirty="0">
                <a:solidFill>
                  <a:prstClr val="black"/>
                </a:solidFill>
              </a:rPr>
              <a:t> throughout the </a:t>
            </a:r>
            <a:r>
              <a:rPr lang="en-US" sz="1750" dirty="0" smtClean="0">
                <a:solidFill>
                  <a:prstClr val="black"/>
                </a:solidFill>
              </a:rPr>
              <a:t>day</a:t>
            </a:r>
          </a:p>
          <a:p>
            <a:pPr>
              <a:spcBef>
                <a:spcPts val="0"/>
              </a:spcBef>
            </a:pPr>
            <a:r>
              <a:rPr lang="en-US" sz="1750" b="1" dirty="0" smtClean="0">
                <a:solidFill>
                  <a:prstClr val="black"/>
                </a:solidFill>
              </a:rPr>
              <a:t>NO</a:t>
            </a:r>
            <a:r>
              <a:rPr lang="en-US" sz="1750" b="1" baseline="-25000" dirty="0" smtClean="0">
                <a:solidFill>
                  <a:prstClr val="black"/>
                </a:solidFill>
              </a:rPr>
              <a:t>2</a:t>
            </a:r>
            <a:r>
              <a:rPr lang="en-US" sz="1750" b="1" dirty="0" smtClean="0">
                <a:solidFill>
                  <a:prstClr val="black"/>
                </a:solidFill>
              </a:rPr>
              <a:t> (tropospheric column):</a:t>
            </a:r>
          </a:p>
          <a:p>
            <a:pPr lvl="1">
              <a:spcBef>
                <a:spcPts val="0"/>
              </a:spcBef>
            </a:pPr>
            <a:r>
              <a:rPr lang="en-US" sz="1750" dirty="0">
                <a:solidFill>
                  <a:prstClr val="black"/>
                </a:solidFill>
              </a:rPr>
              <a:t>Spatial gradients in NO</a:t>
            </a:r>
            <a:r>
              <a:rPr lang="en-US" sz="1750" baseline="-25000" dirty="0">
                <a:solidFill>
                  <a:prstClr val="black"/>
                </a:solidFill>
              </a:rPr>
              <a:t>2</a:t>
            </a:r>
            <a:r>
              <a:rPr lang="en-US" sz="1750" dirty="0">
                <a:solidFill>
                  <a:prstClr val="black"/>
                </a:solidFill>
              </a:rPr>
              <a:t> </a:t>
            </a:r>
            <a:r>
              <a:rPr lang="en-US" sz="1750" dirty="0" smtClean="0">
                <a:solidFill>
                  <a:prstClr val="black"/>
                </a:solidFill>
              </a:rPr>
              <a:t>were visible </a:t>
            </a:r>
            <a:r>
              <a:rPr lang="en-US" sz="1750" dirty="0">
                <a:solidFill>
                  <a:prstClr val="black"/>
                </a:solidFill>
              </a:rPr>
              <a:t>&gt; 90</a:t>
            </a:r>
            <a:r>
              <a:rPr lang="en-US" sz="1750" dirty="0" smtClean="0">
                <a:solidFill>
                  <a:prstClr val="black"/>
                </a:solidFill>
              </a:rPr>
              <a:t>% of the time for substantial portions of each region</a:t>
            </a:r>
            <a:endParaRPr lang="en-US" sz="1750" dirty="0">
              <a:solidFill>
                <a:prstClr val="black"/>
              </a:solidFill>
            </a:endParaRPr>
          </a:p>
          <a:p>
            <a:pPr lvl="1">
              <a:spcBef>
                <a:spcPts val="0"/>
              </a:spcBef>
            </a:pPr>
            <a:r>
              <a:rPr lang="en-US" sz="1750" dirty="0" smtClean="0">
                <a:solidFill>
                  <a:prstClr val="black"/>
                </a:solidFill>
              </a:rPr>
              <a:t>One-hour temporal differences in NO</a:t>
            </a:r>
            <a:r>
              <a:rPr lang="en-US" sz="1750" baseline="-25000" dirty="0" smtClean="0">
                <a:solidFill>
                  <a:prstClr val="black"/>
                </a:solidFill>
              </a:rPr>
              <a:t>2</a:t>
            </a:r>
            <a:r>
              <a:rPr lang="en-US" sz="1750" dirty="0" smtClean="0">
                <a:solidFill>
                  <a:prstClr val="black"/>
                </a:solidFill>
              </a:rPr>
              <a:t> were detectable at least 50% of the time, increasing to at least 90% for 4-5 hour differences </a:t>
            </a:r>
          </a:p>
          <a:p>
            <a:pPr lvl="1">
              <a:spcBef>
                <a:spcPts val="0"/>
              </a:spcBef>
            </a:pPr>
            <a:r>
              <a:rPr lang="en-US" sz="1750" i="1" dirty="0"/>
              <a:t>Overall, NO</a:t>
            </a:r>
            <a:r>
              <a:rPr lang="en-US" sz="1750" i="1" baseline="-25000" dirty="0"/>
              <a:t>2</a:t>
            </a:r>
            <a:r>
              <a:rPr lang="en-US" sz="1750" i="1" dirty="0"/>
              <a:t> variability appears to be well captured by the proposed precision </a:t>
            </a:r>
            <a:r>
              <a:rPr lang="en-US" sz="1750" i="1" dirty="0" smtClean="0"/>
              <a:t>requirement</a:t>
            </a:r>
          </a:p>
          <a:p>
            <a:pPr>
              <a:spcBef>
                <a:spcPts val="0"/>
              </a:spcBef>
            </a:pPr>
            <a:r>
              <a:rPr lang="en-US" sz="1750" b="1" dirty="0" smtClean="0"/>
              <a:t>HCHO (tropospheric column):</a:t>
            </a:r>
            <a:endParaRPr lang="en-US" sz="1750" b="1" dirty="0"/>
          </a:p>
          <a:p>
            <a:pPr lvl="1">
              <a:spcBef>
                <a:spcPts val="0"/>
              </a:spcBef>
            </a:pPr>
            <a:r>
              <a:rPr lang="en-US" sz="1750" dirty="0">
                <a:solidFill>
                  <a:prstClr val="black"/>
                </a:solidFill>
              </a:rPr>
              <a:t>All </a:t>
            </a:r>
            <a:r>
              <a:rPr lang="en-US" sz="1750" dirty="0" smtClean="0">
                <a:solidFill>
                  <a:prstClr val="black"/>
                </a:solidFill>
              </a:rPr>
              <a:t>percentages </a:t>
            </a:r>
            <a:r>
              <a:rPr lang="en-US" sz="1750" dirty="0">
                <a:solidFill>
                  <a:prstClr val="black"/>
                </a:solidFill>
              </a:rPr>
              <a:t>were &lt;10% for all distances and times for the CA, TX, and CO campaigns</a:t>
            </a:r>
          </a:p>
          <a:p>
            <a:pPr lvl="1">
              <a:spcBef>
                <a:spcPts val="0"/>
              </a:spcBef>
            </a:pPr>
            <a:r>
              <a:rPr lang="en-US" sz="1750" dirty="0" smtClean="0">
                <a:solidFill>
                  <a:prstClr val="black"/>
                </a:solidFill>
              </a:rPr>
              <a:t>Each </a:t>
            </a:r>
            <a:r>
              <a:rPr lang="en-US" sz="1750" dirty="0">
                <a:solidFill>
                  <a:prstClr val="black"/>
                </a:solidFill>
              </a:rPr>
              <a:t>model simulation underestimated the spatial variability in HCHO, </a:t>
            </a:r>
            <a:r>
              <a:rPr lang="en-US" sz="1750" i="1" dirty="0">
                <a:solidFill>
                  <a:prstClr val="black"/>
                </a:solidFill>
              </a:rPr>
              <a:t>so these results should be considered a minimum with respect to observable spatial gradients in </a:t>
            </a:r>
            <a:r>
              <a:rPr lang="en-US" sz="1750" i="1" dirty="0" smtClean="0">
                <a:solidFill>
                  <a:prstClr val="black"/>
                </a:solidFill>
              </a:rPr>
              <a:t>HCHO</a:t>
            </a:r>
            <a:endParaRPr lang="en-US" sz="1750" dirty="0" smtClean="0">
              <a:solidFill>
                <a:prstClr val="black"/>
              </a:solidFill>
            </a:endParaRPr>
          </a:p>
          <a:p>
            <a:pPr lvl="0"/>
            <a:endParaRPr lang="en-US" sz="1750" dirty="0">
              <a:solidFill>
                <a:prstClr val="black"/>
              </a:solidFill>
            </a:endParaRPr>
          </a:p>
        </p:txBody>
      </p:sp>
      <p:sp>
        <p:nvSpPr>
          <p:cNvPr id="13"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000" dirty="0" smtClean="0">
                <a:effectLst>
                  <a:outerShdw blurRad="38100" dist="38100" dir="2700000" algn="tl">
                    <a:srgbClr val="000000">
                      <a:alpha val="43137"/>
                    </a:srgbClr>
                  </a:outerShdw>
                </a:effectLst>
                <a:latin typeface="+mj-lt"/>
              </a:rPr>
              <a:t>Conclusions</a:t>
            </a:r>
            <a:endParaRPr lang="en-US" sz="400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0081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effectLst>
                  <a:outerShdw blurRad="38100" dist="38100" dir="2700000" algn="tl">
                    <a:srgbClr val="000000">
                      <a:alpha val="43137"/>
                    </a:srgbClr>
                  </a:outerShdw>
                </a:effectLst>
                <a:latin typeface="+mj-lt"/>
              </a:rPr>
              <a:t>Thank you!</a:t>
            </a:r>
            <a:endParaRPr lang="en-US"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008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effectLst>
                  <a:outerShdw blurRad="38100" dist="38100" dir="2700000" algn="tl">
                    <a:srgbClr val="000000">
                      <a:alpha val="43137"/>
                    </a:srgbClr>
                  </a:outerShdw>
                </a:effectLst>
                <a:latin typeface="+mj-lt"/>
              </a:rPr>
              <a:t>Motivation</a:t>
            </a:r>
            <a:endParaRPr lang="en-US" dirty="0">
              <a:effectLst>
                <a:outerShdw blurRad="38100" dist="38100" dir="2700000" algn="tl">
                  <a:srgbClr val="000000">
                    <a:alpha val="43137"/>
                  </a:srgbClr>
                </a:outerShdw>
              </a:effectLst>
              <a:latin typeface="+mj-lt"/>
            </a:endParaRPr>
          </a:p>
        </p:txBody>
      </p:sp>
      <p:sp>
        <p:nvSpPr>
          <p:cNvPr id="4" name="Rectangle 3"/>
          <p:cNvSpPr/>
          <p:nvPr/>
        </p:nvSpPr>
        <p:spPr>
          <a:xfrm>
            <a:off x="228600" y="1752600"/>
            <a:ext cx="8686800" cy="1200329"/>
          </a:xfrm>
          <a:prstGeom prst="rect">
            <a:avLst/>
          </a:prstGeom>
        </p:spPr>
        <p:txBody>
          <a:bodyPr wrap="square">
            <a:spAutoFit/>
          </a:bodyPr>
          <a:lstStyle/>
          <a:p>
            <a:pPr algn="ctr"/>
            <a:r>
              <a:rPr lang="en-US" sz="2400" dirty="0" smtClean="0">
                <a:latin typeface="Arial" panose="020B0604020202020204" pitchFamily="34" charset="0"/>
                <a:cs typeface="Arial" panose="020B0604020202020204" pitchFamily="34" charset="0"/>
              </a:rPr>
              <a:t>The Tropospheric Emissions: Monitoring of Pollution (TEMPO) instrument will be the first NASA mission to make atmospheric composition observations from geostationary orbit</a:t>
            </a:r>
            <a:endParaRPr lang="en-US" sz="2400" dirty="0">
              <a:latin typeface="Arial" panose="020B0604020202020204" pitchFamily="34" charset="0"/>
              <a:cs typeface="Arial" panose="020B0604020202020204" pitchFamily="34" charset="0"/>
            </a:endParaRPr>
          </a:p>
        </p:txBody>
      </p:sp>
      <p:sp>
        <p:nvSpPr>
          <p:cNvPr id="6" name="Rounded Rectangle 5"/>
          <p:cNvSpPr/>
          <p:nvPr/>
        </p:nvSpPr>
        <p:spPr>
          <a:xfrm>
            <a:off x="571500" y="3657600"/>
            <a:ext cx="8001000" cy="2743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en-US" sz="2400" dirty="0" smtClean="0">
                <a:solidFill>
                  <a:prstClr val="black"/>
                </a:solidFill>
                <a:latin typeface="Arial" panose="020B0604020202020204" pitchFamily="34" charset="0"/>
                <a:cs typeface="Arial" panose="020B0604020202020204" pitchFamily="34" charset="0"/>
              </a:rPr>
              <a:t>We want to quantify the variability that a geostationary instrument like TEMPO would observe. </a:t>
            </a:r>
          </a:p>
          <a:p>
            <a:pPr lvl="0" algn="ctr"/>
            <a:endParaRPr lang="en-US" sz="2400" dirty="0" smtClean="0">
              <a:solidFill>
                <a:prstClr val="black"/>
              </a:solidFill>
              <a:latin typeface="Arial" panose="020B0604020202020204" pitchFamily="34" charset="0"/>
              <a:cs typeface="Arial" panose="020B0604020202020204" pitchFamily="34" charset="0"/>
            </a:endParaRPr>
          </a:p>
          <a:p>
            <a:pPr lvl="0" algn="ctr"/>
            <a:r>
              <a:rPr lang="en-US" sz="2400" dirty="0" smtClean="0">
                <a:solidFill>
                  <a:prstClr val="black"/>
                </a:solidFill>
                <a:latin typeface="Arial" panose="020B0604020202020204" pitchFamily="34" charset="0"/>
                <a:cs typeface="Arial" panose="020B0604020202020204" pitchFamily="34" charset="0"/>
              </a:rPr>
              <a:t>Is the resolvable variability sufficient to answer the relevant science questions for this proposed geostationary instrument?</a:t>
            </a:r>
            <a:endParaRPr lang="en-US"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25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dirty="0" smtClean="0">
                <a:effectLst>
                  <a:outerShdw blurRad="38100" dist="38100" dir="2700000" algn="tl">
                    <a:srgbClr val="000000">
                      <a:alpha val="43137"/>
                    </a:srgbClr>
                  </a:outerShdw>
                </a:effectLst>
                <a:latin typeface="+mj-lt"/>
              </a:rPr>
              <a:t>DISCOVER-AQ observations and simulations</a:t>
            </a:r>
            <a:endParaRPr lang="en-US" sz="3200" dirty="0">
              <a:effectLst>
                <a:outerShdw blurRad="38100" dist="38100" dir="2700000" algn="tl">
                  <a:srgbClr val="000000">
                    <a:alpha val="43137"/>
                  </a:srgbClr>
                </a:outerShdw>
              </a:effectLst>
              <a:latin typeface="+mj-lt"/>
            </a:endParaRPr>
          </a:p>
        </p:txBody>
      </p:sp>
      <p:grpSp>
        <p:nvGrpSpPr>
          <p:cNvPr id="9" name="Group 8"/>
          <p:cNvGrpSpPr/>
          <p:nvPr/>
        </p:nvGrpSpPr>
        <p:grpSpPr>
          <a:xfrm>
            <a:off x="833739" y="1219200"/>
            <a:ext cx="7476522" cy="5512554"/>
            <a:chOff x="862943" y="1219200"/>
            <a:chExt cx="7476522" cy="5512554"/>
          </a:xfrm>
        </p:grpSpPr>
        <p:pic>
          <p:nvPicPr>
            <p:cNvPr id="5" name="Picture 2" descr="http://discover-aq.larc.nasa.gov/images/DAQ2011/daq_maryland_map_v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944" y="1219200"/>
              <a:ext cx="3881121" cy="2994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discover-aq.larc.nasa.gov/images/CA2013/daq_california_map_22FUL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081" b="27546"/>
            <a:stretch/>
          </p:blipFill>
          <p:spPr bwMode="auto">
            <a:xfrm>
              <a:off x="4744064" y="1219200"/>
              <a:ext cx="3595401" cy="2994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nasa.gov/sites/default/files/styles/946xvariable_height/public/daq_houston_map_4.jpeg?itok=IaaZYHZ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43" y="4213208"/>
              <a:ext cx="3881122" cy="2518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is graphic depicts the DISCOVER-AQ observing strategy employed during the Colorado study. The red line traces the P-3B flight path with recurring spirals over monitoring sites. This flight path was repeated three times on each flight day. The actual flight path for the higher flying King Air is not shown but closely follows that of the P-3B. The NSF C-130 shown over the mountains samples more freely and can explore conditions upwind and downwind of the Northern Front Range area. Tripod sensors represent locations of sun-tracking remote sensors. Trailers are shown at sites where additional in situ measurements were added to a monitoring location. Balloon pairs represent tethered balloon and ozonesonde operations. Lidar observations are shown as vertical traces in light green. Other activities, such as mobile labs are not represented. Image credit: Tim Marvel/NA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4065" y="4213209"/>
              <a:ext cx="3595400" cy="25185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676400" y="3273552"/>
            <a:ext cx="6096000" cy="1831848"/>
            <a:chOff x="1676400" y="3273552"/>
            <a:chExt cx="6096000" cy="1831848"/>
          </a:xfrm>
        </p:grpSpPr>
        <p:sp>
          <p:nvSpPr>
            <p:cNvPr id="10" name="Rounded Rectangle 9"/>
            <p:cNvSpPr/>
            <p:nvPr/>
          </p:nvSpPr>
          <p:spPr>
            <a:xfrm>
              <a:off x="1676400" y="3276600"/>
              <a:ext cx="2971800" cy="838200"/>
            </a:xfrm>
            <a:prstGeom prst="roundRect">
              <a:avLst/>
            </a:pr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Maryland</a:t>
              </a:r>
            </a:p>
            <a:p>
              <a:pPr algn="ctr"/>
              <a:r>
                <a:rPr lang="en-US" dirty="0" smtClean="0"/>
                <a:t>WRF/</a:t>
              </a:r>
              <a:r>
                <a:rPr lang="en-US" dirty="0" err="1" smtClean="0"/>
                <a:t>Chem</a:t>
              </a:r>
              <a:r>
                <a:rPr lang="en-US" dirty="0" smtClean="0"/>
                <a:t> - 4km</a:t>
              </a:r>
            </a:p>
            <a:p>
              <a:pPr algn="ctr"/>
              <a:r>
                <a:rPr lang="en-US" dirty="0" smtClean="0"/>
                <a:t>Follette-Cook et al. 2015</a:t>
              </a:r>
              <a:endParaRPr lang="en-US" dirty="0"/>
            </a:p>
          </p:txBody>
        </p:sp>
        <p:sp>
          <p:nvSpPr>
            <p:cNvPr id="11" name="Rounded Rectangle 10"/>
            <p:cNvSpPr/>
            <p:nvPr/>
          </p:nvSpPr>
          <p:spPr>
            <a:xfrm>
              <a:off x="2057400" y="4267200"/>
              <a:ext cx="2590800" cy="838200"/>
            </a:xfrm>
            <a:prstGeom prst="roundRect">
              <a:avLst/>
            </a:pr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Texas</a:t>
              </a:r>
            </a:p>
            <a:p>
              <a:pPr algn="ctr"/>
              <a:r>
                <a:rPr lang="en-US" dirty="0" smtClean="0"/>
                <a:t>WRF/CMAQ - 4km</a:t>
              </a:r>
            </a:p>
            <a:p>
              <a:pPr algn="ctr"/>
              <a:r>
                <a:rPr lang="en-US" dirty="0" smtClean="0"/>
                <a:t>C. Loughner</a:t>
              </a:r>
              <a:endParaRPr lang="en-US" dirty="0"/>
            </a:p>
          </p:txBody>
        </p:sp>
        <p:sp>
          <p:nvSpPr>
            <p:cNvPr id="12" name="Rounded Rectangle 11"/>
            <p:cNvSpPr/>
            <p:nvPr/>
          </p:nvSpPr>
          <p:spPr>
            <a:xfrm>
              <a:off x="4800600" y="3273552"/>
              <a:ext cx="2971800" cy="838200"/>
            </a:xfrm>
            <a:prstGeom prst="roundRect">
              <a:avLst/>
            </a:pr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California</a:t>
              </a:r>
            </a:p>
            <a:p>
              <a:pPr algn="ctr"/>
              <a:r>
                <a:rPr lang="en-US" dirty="0" smtClean="0"/>
                <a:t>WRF/CMAQ - 4km</a:t>
              </a:r>
            </a:p>
            <a:p>
              <a:pPr algn="ctr"/>
              <a:r>
                <a:rPr lang="en-US" dirty="0" smtClean="0"/>
                <a:t>W. Appel</a:t>
              </a:r>
              <a:endParaRPr lang="en-US" dirty="0"/>
            </a:p>
          </p:txBody>
        </p:sp>
        <p:sp>
          <p:nvSpPr>
            <p:cNvPr id="13" name="Rounded Rectangle 12"/>
            <p:cNvSpPr/>
            <p:nvPr/>
          </p:nvSpPr>
          <p:spPr>
            <a:xfrm>
              <a:off x="4800600" y="4267200"/>
              <a:ext cx="2590800" cy="838200"/>
            </a:xfrm>
            <a:prstGeom prst="roundRect">
              <a:avLst/>
            </a:prstGeom>
            <a:solidFill>
              <a:schemeClr val="accent1">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smtClean="0"/>
                <a:t>Colorado</a:t>
              </a:r>
            </a:p>
            <a:p>
              <a:pPr algn="ctr"/>
              <a:r>
                <a:rPr lang="en-US" dirty="0" smtClean="0"/>
                <a:t>WRF/</a:t>
              </a:r>
              <a:r>
                <a:rPr lang="en-US" dirty="0" err="1" smtClean="0"/>
                <a:t>Chem</a:t>
              </a:r>
              <a:r>
                <a:rPr lang="en-US" dirty="0" smtClean="0"/>
                <a:t> - 3km</a:t>
              </a:r>
            </a:p>
            <a:p>
              <a:pPr algn="ctr"/>
              <a:r>
                <a:rPr lang="en-US" dirty="0" smtClean="0"/>
                <a:t>G. Pfister</a:t>
              </a:r>
              <a:endParaRPr lang="en-US" dirty="0"/>
            </a:p>
          </p:txBody>
        </p:sp>
      </p:grpSp>
    </p:spTree>
    <p:extLst>
      <p:ext uri="{BB962C8B-B14F-4D97-AF65-F5344CB8AC3E}">
        <p14:creationId xmlns:p14="http://schemas.microsoft.com/office/powerpoint/2010/main" val="208428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effectLst>
                  <a:outerShdw blurRad="38100" dist="38100" dir="2700000" algn="tl">
                    <a:srgbClr val="000000">
                      <a:alpha val="43137"/>
                    </a:srgbClr>
                  </a:outerShdw>
                </a:effectLst>
                <a:latin typeface="+mj-lt"/>
              </a:rPr>
              <a:t>Structure Functions</a:t>
            </a:r>
            <a:endParaRPr lang="en-US" dirty="0">
              <a:effectLst>
                <a:outerShdw blurRad="38100" dist="38100" dir="2700000" algn="tl">
                  <a:srgbClr val="000000">
                    <a:alpha val="43137"/>
                  </a:srgbClr>
                </a:outerShdw>
              </a:effectLst>
              <a:latin typeface="+mj-lt"/>
            </a:endParaRPr>
          </a:p>
        </p:txBody>
      </p:sp>
      <p:sp>
        <p:nvSpPr>
          <p:cNvPr id="9" name="Rectangle 8"/>
          <p:cNvSpPr/>
          <p:nvPr/>
        </p:nvSpPr>
        <p:spPr>
          <a:xfrm>
            <a:off x="603949" y="2209800"/>
            <a:ext cx="8000876" cy="1077218"/>
          </a:xfrm>
          <a:prstGeom prst="rect">
            <a:avLst/>
          </a:prstGeom>
        </p:spPr>
        <p:txBody>
          <a:bodyPr wrap="square">
            <a:spAutoFit/>
          </a:bodyPr>
          <a:lstStyle/>
          <a:p>
            <a:pPr marL="228600" indent="-228600">
              <a:spcBef>
                <a:spcPts val="300"/>
              </a:spcBef>
              <a:spcAft>
                <a:spcPts val="300"/>
              </a:spcAft>
              <a:buFont typeface="Arial" panose="020B0604020202020204" pitchFamily="34" charset="0"/>
              <a:buChar char="•"/>
            </a:pPr>
            <a:r>
              <a:rPr lang="en-US" dirty="0" smtClean="0">
                <a:solidFill>
                  <a:schemeClr val="tx1"/>
                </a:solidFill>
                <a:cs typeface="Arial" panose="020B0604020202020204" pitchFamily="34" charset="0"/>
                <a:sym typeface="Symbol"/>
              </a:rPr>
              <a:t>&lt; &gt; = the average of data pairs separated by distance or time </a:t>
            </a:r>
            <a:r>
              <a:rPr lang="en-US" i="1" dirty="0" smtClean="0">
                <a:solidFill>
                  <a:schemeClr val="tx1"/>
                </a:solidFill>
                <a:cs typeface="Arial" panose="020B0604020202020204" pitchFamily="34" charset="0"/>
                <a:sym typeface="Symbol"/>
              </a:rPr>
              <a:t>y</a:t>
            </a:r>
            <a:endParaRPr lang="en-US" dirty="0">
              <a:cs typeface="Arial" panose="020B0604020202020204" pitchFamily="34" charset="0"/>
              <a:sym typeface="Symbol"/>
            </a:endParaRPr>
          </a:p>
          <a:p>
            <a:pPr marL="228600" indent="-228600">
              <a:spcBef>
                <a:spcPts val="300"/>
              </a:spcBef>
              <a:spcAft>
                <a:spcPts val="300"/>
              </a:spcAft>
              <a:buFont typeface="Arial" panose="020B0604020202020204" pitchFamily="34" charset="0"/>
              <a:buChar char="•"/>
            </a:pPr>
            <a:r>
              <a:rPr lang="en-US" dirty="0" smtClean="0">
                <a:solidFill>
                  <a:schemeClr val="tx1"/>
                </a:solidFill>
                <a:cs typeface="Arial" panose="020B0604020202020204" pitchFamily="34" charset="0"/>
                <a:sym typeface="Symbol"/>
              </a:rPr>
              <a:t>Z = variable of interest at given location </a:t>
            </a:r>
            <a:r>
              <a:rPr lang="en-US" i="1" dirty="0" smtClean="0">
                <a:solidFill>
                  <a:schemeClr val="tx1"/>
                </a:solidFill>
                <a:cs typeface="Arial" panose="020B0604020202020204" pitchFamily="34" charset="0"/>
                <a:sym typeface="Symbol"/>
              </a:rPr>
              <a:t>x</a:t>
            </a:r>
          </a:p>
          <a:p>
            <a:pPr marL="228600" indent="-228600">
              <a:spcBef>
                <a:spcPts val="300"/>
              </a:spcBef>
              <a:spcAft>
                <a:spcPts val="300"/>
              </a:spcAft>
              <a:buFont typeface="Arial" panose="020B0604020202020204" pitchFamily="34" charset="0"/>
              <a:buChar char="•"/>
            </a:pPr>
            <a:r>
              <a:rPr lang="en-US" dirty="0" smtClean="0">
                <a:solidFill>
                  <a:schemeClr val="tx1"/>
                </a:solidFill>
                <a:cs typeface="Arial" panose="020B0604020202020204" pitchFamily="34" charset="0"/>
                <a:sym typeface="Symbol"/>
              </a:rPr>
              <a:t>q = scaling exponent (here q =1)</a:t>
            </a:r>
          </a:p>
        </p:txBody>
      </p:sp>
      <p:sp>
        <p:nvSpPr>
          <p:cNvPr id="10" name="Rectangle 9"/>
          <p:cNvSpPr/>
          <p:nvPr/>
        </p:nvSpPr>
        <p:spPr>
          <a:xfrm>
            <a:off x="2257008" y="1341142"/>
            <a:ext cx="4694758" cy="523220"/>
          </a:xfrm>
          <a:prstGeom prst="rect">
            <a:avLst/>
          </a:prstGeom>
        </p:spPr>
        <p:txBody>
          <a:bodyPr wrap="square">
            <a:spAutoFit/>
          </a:bodyPr>
          <a:lstStyle/>
          <a:p>
            <a:pPr algn="ctr">
              <a:spcBef>
                <a:spcPts val="600"/>
              </a:spcBef>
              <a:spcAft>
                <a:spcPts val="600"/>
              </a:spcAft>
            </a:pPr>
            <a:r>
              <a:rPr lang="en-US" sz="2800" b="1" dirty="0" smtClean="0">
                <a:solidFill>
                  <a:schemeClr val="tx1"/>
                </a:solidFill>
                <a:latin typeface="Times New Roman" panose="02020603050405020304" pitchFamily="18" charset="0"/>
                <a:cs typeface="Times New Roman" panose="02020603050405020304" pitchFamily="18" charset="0"/>
                <a:sym typeface="Symbol"/>
              </a:rPr>
              <a:t>(Z,</a:t>
            </a:r>
            <a:r>
              <a:rPr lang="el-GR" sz="2800" b="1" dirty="0" smtClean="0">
                <a:solidFill>
                  <a:schemeClr val="tx1"/>
                </a:solidFill>
                <a:latin typeface="Times New Roman" panose="02020603050405020304" pitchFamily="18" charset="0"/>
                <a:cs typeface="Times New Roman" panose="02020603050405020304" pitchFamily="18" charset="0"/>
                <a:sym typeface="Symbol"/>
              </a:rPr>
              <a:t> </a:t>
            </a:r>
            <a:r>
              <a:rPr lang="en-US" sz="2800" b="1" i="1" dirty="0" smtClean="0">
                <a:solidFill>
                  <a:schemeClr val="tx1"/>
                </a:solidFill>
                <a:latin typeface="Times New Roman" panose="02020603050405020304" pitchFamily="18" charset="0"/>
                <a:cs typeface="Times New Roman" panose="02020603050405020304" pitchFamily="18" charset="0"/>
                <a:sym typeface="Symbol"/>
              </a:rPr>
              <a:t>y</a:t>
            </a:r>
            <a:r>
              <a:rPr lang="en-US" sz="2800" b="1" dirty="0" smtClean="0">
                <a:solidFill>
                  <a:schemeClr val="tx1"/>
                </a:solidFill>
                <a:latin typeface="Times New Roman" panose="02020603050405020304" pitchFamily="18" charset="0"/>
                <a:cs typeface="Times New Roman" panose="02020603050405020304" pitchFamily="18" charset="0"/>
                <a:sym typeface="Symbol"/>
              </a:rPr>
              <a:t>)&lt;Z(</a:t>
            </a:r>
            <a:r>
              <a:rPr lang="en-US" sz="2800" b="1" i="1" dirty="0" smtClean="0">
                <a:solidFill>
                  <a:schemeClr val="tx1"/>
                </a:solidFill>
                <a:latin typeface="Times New Roman" panose="02020603050405020304" pitchFamily="18" charset="0"/>
                <a:cs typeface="Times New Roman" panose="02020603050405020304" pitchFamily="18" charset="0"/>
                <a:sym typeface="Symbol"/>
              </a:rPr>
              <a:t>x</a:t>
            </a:r>
            <a:r>
              <a:rPr lang="en-US" sz="2800" b="1" dirty="0" smtClean="0">
                <a:solidFill>
                  <a:schemeClr val="tx1"/>
                </a:solidFill>
                <a:latin typeface="Times New Roman" panose="02020603050405020304" pitchFamily="18" charset="0"/>
                <a:cs typeface="Times New Roman" panose="02020603050405020304" pitchFamily="18" charset="0"/>
                <a:sym typeface="Symbol"/>
              </a:rPr>
              <a:t> +</a:t>
            </a:r>
            <a:r>
              <a:rPr lang="el-GR" sz="2800" b="1" dirty="0" smtClean="0">
                <a:solidFill>
                  <a:schemeClr val="tx1"/>
                </a:solidFill>
                <a:latin typeface="Times New Roman" panose="02020603050405020304" pitchFamily="18" charset="0"/>
                <a:cs typeface="Times New Roman" panose="02020603050405020304" pitchFamily="18" charset="0"/>
                <a:sym typeface="Symbol"/>
              </a:rPr>
              <a:t> </a:t>
            </a:r>
            <a:r>
              <a:rPr lang="en-US" sz="2800" b="1" i="1" dirty="0" smtClean="0">
                <a:solidFill>
                  <a:schemeClr val="tx1"/>
                </a:solidFill>
                <a:latin typeface="Times New Roman" panose="02020603050405020304" pitchFamily="18" charset="0"/>
                <a:cs typeface="Times New Roman" panose="02020603050405020304" pitchFamily="18" charset="0"/>
                <a:sym typeface="Symbol"/>
              </a:rPr>
              <a:t>y</a:t>
            </a:r>
            <a:r>
              <a:rPr lang="en-US" sz="2800" b="1" dirty="0" smtClean="0">
                <a:solidFill>
                  <a:schemeClr val="tx1"/>
                </a:solidFill>
                <a:latin typeface="Times New Roman" panose="02020603050405020304" pitchFamily="18" charset="0"/>
                <a:cs typeface="Times New Roman" panose="02020603050405020304" pitchFamily="18" charset="0"/>
                <a:sym typeface="Symbol"/>
              </a:rPr>
              <a:t>) - Z(</a:t>
            </a:r>
            <a:r>
              <a:rPr lang="en-US" sz="2800" b="1" i="1" dirty="0" smtClean="0">
                <a:solidFill>
                  <a:schemeClr val="tx1"/>
                </a:solidFill>
                <a:latin typeface="Times New Roman" panose="02020603050405020304" pitchFamily="18" charset="0"/>
                <a:cs typeface="Times New Roman" panose="02020603050405020304" pitchFamily="18" charset="0"/>
                <a:sym typeface="Symbol"/>
              </a:rPr>
              <a:t>x</a:t>
            </a:r>
            <a:r>
              <a:rPr lang="en-US" sz="2800" b="1" dirty="0" smtClean="0">
                <a:solidFill>
                  <a:schemeClr val="tx1"/>
                </a:solidFill>
                <a:latin typeface="Times New Roman" panose="02020603050405020304" pitchFamily="18" charset="0"/>
                <a:cs typeface="Times New Roman" panose="02020603050405020304" pitchFamily="18" charset="0"/>
                <a:sym typeface="Symbol"/>
              </a:rPr>
              <a:t>)</a:t>
            </a:r>
            <a:r>
              <a:rPr lang="en-US" sz="2800" b="1" baseline="66000" dirty="0" smtClean="0">
                <a:solidFill>
                  <a:schemeClr val="tx1"/>
                </a:solidFill>
                <a:latin typeface="Times New Roman" panose="02020603050405020304" pitchFamily="18" charset="0"/>
                <a:cs typeface="Times New Roman" panose="02020603050405020304" pitchFamily="18" charset="0"/>
                <a:sym typeface="Symbol"/>
              </a:rPr>
              <a:t>q</a:t>
            </a:r>
            <a:r>
              <a:rPr lang="en-US" sz="2800" b="1" dirty="0" smtClean="0">
                <a:solidFill>
                  <a:schemeClr val="tx1"/>
                </a:solidFill>
                <a:latin typeface="Times New Roman" panose="02020603050405020304" pitchFamily="18" charset="0"/>
                <a:cs typeface="Times New Roman" panose="02020603050405020304" pitchFamily="18" charset="0"/>
                <a:sym typeface="Symbol"/>
              </a:rPr>
              <a:t>&gt;</a:t>
            </a:r>
          </a:p>
        </p:txBody>
      </p:sp>
      <p:sp>
        <p:nvSpPr>
          <p:cNvPr id="11" name="Rectangle 10"/>
          <p:cNvSpPr/>
          <p:nvPr/>
        </p:nvSpPr>
        <p:spPr>
          <a:xfrm>
            <a:off x="228600" y="3581400"/>
            <a:ext cx="8686800" cy="1015663"/>
          </a:xfrm>
          <a:prstGeom prst="rect">
            <a:avLst/>
          </a:prstGeom>
        </p:spPr>
        <p:txBody>
          <a:bodyPr wrap="square">
            <a:spAutoFit/>
          </a:bodyPr>
          <a:lstStyle/>
          <a:p>
            <a:pPr algn="ctr"/>
            <a:r>
              <a:rPr lang="en-US" sz="2000" dirty="0" smtClean="0">
                <a:cs typeface="Arial" panose="020B0604020202020204" pitchFamily="34" charset="0"/>
              </a:rPr>
              <a:t>We calculated structure functions for in-situ aircraft observations taken during each of the four DISCOVER-AQ campaigns, as well as for collocated simulation output </a:t>
            </a:r>
          </a:p>
        </p:txBody>
      </p:sp>
      <p:sp>
        <p:nvSpPr>
          <p:cNvPr id="13" name="Rounded Rectangle 12"/>
          <p:cNvSpPr/>
          <p:nvPr/>
        </p:nvSpPr>
        <p:spPr>
          <a:xfrm>
            <a:off x="641987" y="4953000"/>
            <a:ext cx="7924800" cy="1447800"/>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400" dirty="0" smtClean="0">
                <a:solidFill>
                  <a:schemeClr val="tx1"/>
                </a:solidFill>
                <a:cs typeface="Arial" panose="020B0604020202020204" pitchFamily="34" charset="0"/>
              </a:rPr>
              <a:t>Though the structure function yields a </a:t>
            </a:r>
            <a:r>
              <a:rPr lang="en-US" sz="2400" u="sng" dirty="0" smtClean="0">
                <a:solidFill>
                  <a:schemeClr val="tx1"/>
                </a:solidFill>
                <a:cs typeface="Arial" panose="020B0604020202020204" pitchFamily="34" charset="0"/>
              </a:rPr>
              <a:t>mean</a:t>
            </a:r>
            <a:r>
              <a:rPr lang="en-US" sz="2400" dirty="0" smtClean="0">
                <a:solidFill>
                  <a:schemeClr val="tx1"/>
                </a:solidFill>
                <a:cs typeface="Arial" panose="020B0604020202020204" pitchFamily="34" charset="0"/>
              </a:rPr>
              <a:t> by definition, we analyze the </a:t>
            </a:r>
            <a:r>
              <a:rPr lang="en-US" sz="2400" u="sng" dirty="0" smtClean="0">
                <a:solidFill>
                  <a:schemeClr val="tx1"/>
                </a:solidFill>
                <a:cs typeface="Arial" panose="020B0604020202020204" pitchFamily="34" charset="0"/>
              </a:rPr>
              <a:t>distributions</a:t>
            </a:r>
            <a:r>
              <a:rPr lang="en-US" sz="2400" dirty="0" smtClean="0">
                <a:solidFill>
                  <a:schemeClr val="tx1"/>
                </a:solidFill>
                <a:cs typeface="Arial" panose="020B0604020202020204" pitchFamily="34" charset="0"/>
              </a:rPr>
              <a:t> of the </a:t>
            </a:r>
            <a:r>
              <a:rPr lang="en-US" sz="2400" i="1" dirty="0" smtClean="0">
                <a:solidFill>
                  <a:schemeClr val="tx1"/>
                </a:solidFill>
                <a:effectLst>
                  <a:outerShdw blurRad="38100" dist="38100" dir="2700000" algn="tl">
                    <a:srgbClr val="000000">
                      <a:alpha val="43137"/>
                    </a:srgbClr>
                  </a:outerShdw>
                </a:effectLst>
                <a:cs typeface="Arial" panose="020B0604020202020204" pitchFamily="34" charset="0"/>
              </a:rPr>
              <a:t>trace gas differences</a:t>
            </a:r>
            <a:r>
              <a:rPr lang="en-US" sz="2400" i="1" dirty="0" smtClean="0">
                <a:solidFill>
                  <a:schemeClr val="tx1"/>
                </a:solidFill>
                <a:cs typeface="Arial" panose="020B0604020202020204" pitchFamily="34" charset="0"/>
              </a:rPr>
              <a:t> </a:t>
            </a:r>
            <a:r>
              <a:rPr lang="en-US" sz="2400" dirty="0" smtClean="0">
                <a:solidFill>
                  <a:schemeClr val="tx1"/>
                </a:solidFill>
                <a:cs typeface="Arial" panose="020B0604020202020204" pitchFamily="34" charset="0"/>
              </a:rPr>
              <a:t>at several separation </a:t>
            </a:r>
            <a:r>
              <a:rPr lang="en-US" sz="2400" i="1" dirty="0" smtClean="0">
                <a:solidFill>
                  <a:schemeClr val="tx1"/>
                </a:solidFill>
                <a:effectLst>
                  <a:outerShdw blurRad="38100" dist="38100" dir="2700000" algn="tl">
                    <a:srgbClr val="000000">
                      <a:alpha val="43137"/>
                    </a:srgbClr>
                  </a:outerShdw>
                </a:effectLst>
                <a:cs typeface="Arial" panose="020B0604020202020204" pitchFamily="34" charset="0"/>
              </a:rPr>
              <a:t>distances</a:t>
            </a:r>
            <a:endParaRPr lang="en-US" sz="2400" i="1" dirty="0">
              <a:solidFill>
                <a:schemeClr val="tx1"/>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552739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US" sz="3200" dirty="0" smtClean="0">
                <a:effectLst>
                  <a:outerShdw blurRad="38100" dist="38100" dir="2700000" algn="tl">
                    <a:srgbClr val="000000">
                      <a:alpha val="43137"/>
                    </a:srgbClr>
                  </a:outerShdw>
                </a:effectLst>
                <a:latin typeface="+mj-lt"/>
              </a:rPr>
              <a:t>Do the simulations reproduce the </a:t>
            </a:r>
            <a:br>
              <a:rPr lang="en-US" sz="3200" dirty="0" smtClean="0">
                <a:effectLst>
                  <a:outerShdw blurRad="38100" dist="38100" dir="2700000" algn="tl">
                    <a:srgbClr val="000000">
                      <a:alpha val="43137"/>
                    </a:srgbClr>
                  </a:outerShdw>
                </a:effectLst>
                <a:latin typeface="+mj-lt"/>
              </a:rPr>
            </a:br>
            <a:r>
              <a:rPr lang="en-US" sz="3200" dirty="0" smtClean="0">
                <a:effectLst>
                  <a:outerShdw blurRad="38100" dist="38100" dir="2700000" algn="tl">
                    <a:srgbClr val="000000">
                      <a:alpha val="43137"/>
                    </a:srgbClr>
                  </a:outerShdw>
                </a:effectLst>
                <a:latin typeface="+mj-lt"/>
              </a:rPr>
              <a:t>observed variability?  </a:t>
            </a:r>
            <a:endParaRPr lang="en-US" sz="3200" dirty="0">
              <a:effectLst>
                <a:outerShdw blurRad="38100" dist="38100" dir="2700000" algn="tl">
                  <a:srgbClr val="000000">
                    <a:alpha val="43137"/>
                  </a:srgbClr>
                </a:outerShdw>
              </a:effectLst>
              <a:latin typeface="+mj-lt"/>
            </a:endParaRPr>
          </a:p>
        </p:txBody>
      </p:sp>
      <p:sp>
        <p:nvSpPr>
          <p:cNvPr id="3" name="TextBox 2"/>
          <p:cNvSpPr txBox="1"/>
          <p:nvPr/>
        </p:nvSpPr>
        <p:spPr>
          <a:xfrm>
            <a:off x="1809299" y="4876800"/>
            <a:ext cx="5717732" cy="492443"/>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lIns="91440" tIns="91440" rIns="91440" bIns="91440" rtlCol="0">
            <a:spAutoFit/>
          </a:bodyPr>
          <a:lstStyle/>
          <a:p>
            <a:pPr algn="ctr">
              <a:spcBef>
                <a:spcPts val="600"/>
              </a:spcBef>
              <a:buSzPct val="150000"/>
            </a:pPr>
            <a:r>
              <a:rPr lang="en-US" sz="2000" b="1" dirty="0" smtClean="0">
                <a:solidFill>
                  <a:srgbClr val="7030A0"/>
                </a:solidFill>
                <a:latin typeface="Arial" panose="020B0604020202020204" pitchFamily="34" charset="0"/>
                <a:cs typeface="Arial" panose="020B0604020202020204" pitchFamily="34" charset="0"/>
              </a:rPr>
              <a:t>25</a:t>
            </a:r>
            <a:r>
              <a:rPr lang="en-US" sz="2000" b="1" baseline="30000" dirty="0" smtClean="0">
                <a:solidFill>
                  <a:srgbClr val="7030A0"/>
                </a:solidFill>
                <a:latin typeface="Arial" panose="020B0604020202020204" pitchFamily="34" charset="0"/>
                <a:cs typeface="Arial" panose="020B0604020202020204" pitchFamily="34" charset="0"/>
              </a:rPr>
              <a:t>th</a:t>
            </a:r>
            <a:r>
              <a:rPr lang="en-US" sz="2000" b="1" dirty="0">
                <a:solidFill>
                  <a:srgbClr val="7030A0"/>
                </a:solidFill>
                <a:latin typeface="Arial" panose="020B0604020202020204" pitchFamily="34" charset="0"/>
                <a:cs typeface="Arial" panose="020B0604020202020204" pitchFamily="34" charset="0"/>
              </a:rPr>
              <a:t>	</a:t>
            </a:r>
            <a:r>
              <a:rPr lang="en-US" sz="2000" b="1" dirty="0" smtClean="0">
                <a:solidFill>
                  <a:srgbClr val="00B0F0"/>
                </a:solidFill>
                <a:latin typeface="Arial" panose="020B0604020202020204" pitchFamily="34" charset="0"/>
                <a:cs typeface="Arial" panose="020B0604020202020204" pitchFamily="34" charset="0"/>
              </a:rPr>
              <a:t>50</a:t>
            </a:r>
            <a:r>
              <a:rPr lang="en-US" sz="2000" b="1" baseline="30000" dirty="0" smtClean="0">
                <a:solidFill>
                  <a:srgbClr val="00B0F0"/>
                </a:solidFill>
                <a:latin typeface="Arial" panose="020B0604020202020204" pitchFamily="34" charset="0"/>
                <a:cs typeface="Arial" panose="020B0604020202020204" pitchFamily="34" charset="0"/>
              </a:rPr>
              <a:t>th</a:t>
            </a:r>
            <a:r>
              <a:rPr lang="en-US" sz="2000" b="1" dirty="0">
                <a:solidFill>
                  <a:srgbClr val="00B0F0"/>
                </a:solidFill>
                <a:latin typeface="Arial" panose="020B0604020202020204" pitchFamily="34" charset="0"/>
                <a:cs typeface="Arial" panose="020B0604020202020204" pitchFamily="34" charset="0"/>
              </a:rPr>
              <a:t>	</a:t>
            </a:r>
            <a:r>
              <a:rPr lang="en-US" sz="2000" b="1" dirty="0" smtClean="0">
                <a:solidFill>
                  <a:srgbClr val="0000FF"/>
                </a:solidFill>
                <a:latin typeface="Arial" panose="020B0604020202020204" pitchFamily="34" charset="0"/>
                <a:cs typeface="Arial" panose="020B0604020202020204" pitchFamily="34" charset="0"/>
              </a:rPr>
              <a:t>75</a:t>
            </a:r>
            <a:r>
              <a:rPr lang="en-US" sz="2000" b="1" baseline="30000" dirty="0" smtClean="0">
                <a:solidFill>
                  <a:srgbClr val="0000FF"/>
                </a:solidFill>
                <a:latin typeface="Arial" panose="020B0604020202020204" pitchFamily="34" charset="0"/>
                <a:cs typeface="Arial" panose="020B0604020202020204" pitchFamily="34" charset="0"/>
              </a:rPr>
              <a:t>th</a:t>
            </a:r>
            <a:r>
              <a:rPr lang="en-US" sz="2000" b="1" dirty="0">
                <a:solidFill>
                  <a:srgbClr val="0000FF"/>
                </a:solidFill>
                <a:latin typeface="Arial" panose="020B0604020202020204" pitchFamily="34" charset="0"/>
                <a:cs typeface="Arial" panose="020B0604020202020204" pitchFamily="34" charset="0"/>
              </a:rPr>
              <a:t>	</a:t>
            </a:r>
            <a:r>
              <a:rPr lang="en-US" sz="2000" b="1" dirty="0" smtClean="0">
                <a:solidFill>
                  <a:srgbClr val="00FF00"/>
                </a:solidFill>
                <a:latin typeface="Arial" panose="020B0604020202020204" pitchFamily="34" charset="0"/>
                <a:cs typeface="Arial" panose="020B0604020202020204" pitchFamily="34" charset="0"/>
              </a:rPr>
              <a:t>85</a:t>
            </a:r>
            <a:r>
              <a:rPr lang="en-US" sz="2000" b="1" baseline="30000" dirty="0" smtClean="0">
                <a:solidFill>
                  <a:srgbClr val="00FF00"/>
                </a:solidFill>
                <a:latin typeface="Arial" panose="020B0604020202020204" pitchFamily="34" charset="0"/>
                <a:cs typeface="Arial" panose="020B0604020202020204" pitchFamily="34" charset="0"/>
              </a:rPr>
              <a:t>th</a:t>
            </a:r>
            <a:r>
              <a:rPr lang="en-US" sz="2000" b="1" dirty="0">
                <a:solidFill>
                  <a:srgbClr val="00FF00"/>
                </a:solidFill>
                <a:latin typeface="Arial" panose="020B0604020202020204" pitchFamily="34" charset="0"/>
                <a:cs typeface="Arial" panose="020B0604020202020204" pitchFamily="34" charset="0"/>
              </a:rPr>
              <a:t>	</a:t>
            </a:r>
            <a:r>
              <a:rPr lang="en-US" sz="2000" b="1" dirty="0" smtClean="0">
                <a:solidFill>
                  <a:srgbClr val="FF9933"/>
                </a:solidFill>
                <a:latin typeface="Arial" panose="020B0604020202020204" pitchFamily="34" charset="0"/>
                <a:cs typeface="Arial" panose="020B0604020202020204" pitchFamily="34" charset="0"/>
              </a:rPr>
              <a:t>95</a:t>
            </a:r>
            <a:r>
              <a:rPr lang="en-US" sz="2000" b="1" baseline="30000" dirty="0" smtClean="0">
                <a:solidFill>
                  <a:srgbClr val="FF9933"/>
                </a:solidFill>
                <a:latin typeface="Arial" panose="020B0604020202020204" pitchFamily="34" charset="0"/>
                <a:cs typeface="Arial" panose="020B0604020202020204" pitchFamily="34" charset="0"/>
              </a:rPr>
              <a:t>th</a:t>
            </a:r>
            <a:r>
              <a:rPr lang="en-US" sz="2000" b="1" dirty="0">
                <a:solidFill>
                  <a:srgbClr val="FF9933"/>
                </a:solidFill>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Mean</a:t>
            </a:r>
            <a:endParaRPr lang="en-US" sz="20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8153400" y="206514"/>
            <a:ext cx="845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O</a:t>
            </a:r>
            <a:r>
              <a:rPr lang="en-US" sz="4000" b="1" baseline="-25000" dirty="0" smtClean="0">
                <a:solidFill>
                  <a:schemeClr val="tx1"/>
                </a:solidFill>
                <a:effectLst>
                  <a:outerShdw blurRad="38100" dist="38100" dir="2700000" algn="tl">
                    <a:srgbClr val="000000">
                      <a:alpha val="43137"/>
                    </a:srgbClr>
                  </a:outerShdw>
                </a:effectLst>
                <a:latin typeface="+mj-lt"/>
              </a:rPr>
              <a:t>3</a:t>
            </a:r>
            <a:endParaRPr lang="en-US" sz="4000" b="1" baseline="-25000" dirty="0">
              <a:solidFill>
                <a:schemeClr val="tx1"/>
              </a:solidFill>
              <a:effectLst>
                <a:outerShdw blurRad="38100" dist="38100" dir="2700000" algn="tl">
                  <a:srgbClr val="000000">
                    <a:alpha val="43137"/>
                  </a:srgbClr>
                </a:outerShdw>
              </a:effectLst>
              <a:latin typeface="+mj-lt"/>
            </a:endParaRPr>
          </a:p>
        </p:txBody>
      </p:sp>
      <p:grpSp>
        <p:nvGrpSpPr>
          <p:cNvPr id="26" name="Group 25"/>
          <p:cNvGrpSpPr/>
          <p:nvPr/>
        </p:nvGrpSpPr>
        <p:grpSpPr>
          <a:xfrm>
            <a:off x="-951" y="1676400"/>
            <a:ext cx="9186092" cy="3157954"/>
            <a:chOff x="-951" y="1524000"/>
            <a:chExt cx="9186092" cy="3157954"/>
          </a:xfrm>
        </p:grpSpPr>
        <p:grpSp>
          <p:nvGrpSpPr>
            <p:cNvPr id="20" name="Group 19"/>
            <p:cNvGrpSpPr/>
            <p:nvPr/>
          </p:nvGrpSpPr>
          <p:grpSpPr>
            <a:xfrm>
              <a:off x="-951" y="1600200"/>
              <a:ext cx="4725351" cy="3081754"/>
              <a:chOff x="-951" y="1219200"/>
              <a:chExt cx="4725351" cy="3081754"/>
            </a:xfrm>
          </p:grpSpPr>
          <p:grpSp>
            <p:nvGrpSpPr>
              <p:cNvPr id="34" name="Group 33"/>
              <p:cNvGrpSpPr>
                <a:grpSpLocks noChangeAspect="1"/>
              </p:cNvGrpSpPr>
              <p:nvPr/>
            </p:nvGrpSpPr>
            <p:grpSpPr>
              <a:xfrm>
                <a:off x="2340864" y="1219200"/>
                <a:ext cx="2286000" cy="1640474"/>
                <a:chOff x="3886201" y="1295399"/>
                <a:chExt cx="3013478" cy="2162525"/>
              </a:xfrm>
            </p:grpSpPr>
            <p:grpSp>
              <p:nvGrpSpPr>
                <p:cNvPr id="31" name="Group 30"/>
                <p:cNvGrpSpPr/>
                <p:nvPr/>
              </p:nvGrpSpPr>
              <p:grpSpPr>
                <a:xfrm>
                  <a:off x="3886201" y="1295399"/>
                  <a:ext cx="3013478" cy="2162525"/>
                  <a:chOff x="3886201" y="1295399"/>
                  <a:chExt cx="3013478" cy="2162525"/>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51299" b="50000"/>
                  <a:stretch/>
                </p:blipFill>
                <p:spPr>
                  <a:xfrm>
                    <a:off x="3886201" y="1295399"/>
                    <a:ext cx="3013478" cy="1903925"/>
                  </a:xfrm>
                  <a:prstGeom prst="rect">
                    <a:avLst/>
                  </a:prstGeom>
                </p:spPr>
              </p:pic>
              <p:sp>
                <p:nvSpPr>
                  <p:cNvPr id="24" name="Rectangle 23"/>
                  <p:cNvSpPr/>
                  <p:nvPr/>
                </p:nvSpPr>
                <p:spPr>
                  <a:xfrm>
                    <a:off x="5284799" y="3255264"/>
                    <a:ext cx="887401" cy="20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650049" y="1397485"/>
                    <a:ext cx="887401" cy="84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388447" y="1295399"/>
                  <a:ext cx="767489" cy="527438"/>
                </a:xfrm>
                <a:prstGeom prst="rect">
                  <a:avLst/>
                </a:prstGeom>
                <a:solidFill>
                  <a:schemeClr val="bg1"/>
                </a:solidFill>
              </p:spPr>
              <p:txBody>
                <a:bodyPr wrap="none"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grpSp>
          <p:grpSp>
            <p:nvGrpSpPr>
              <p:cNvPr id="33" name="Group 32"/>
              <p:cNvGrpSpPr>
                <a:grpSpLocks noChangeAspect="1"/>
              </p:cNvGrpSpPr>
              <p:nvPr/>
            </p:nvGrpSpPr>
            <p:grpSpPr>
              <a:xfrm>
                <a:off x="152399" y="1219200"/>
                <a:ext cx="2340865" cy="1447800"/>
                <a:chOff x="237586" y="1290136"/>
                <a:chExt cx="3522193" cy="2178438"/>
              </a:xfrm>
            </p:grpSpPr>
            <p:grpSp>
              <p:nvGrpSpPr>
                <p:cNvPr id="30" name="Group 29"/>
                <p:cNvGrpSpPr/>
                <p:nvPr/>
              </p:nvGrpSpPr>
              <p:grpSpPr>
                <a:xfrm>
                  <a:off x="237586" y="1295399"/>
                  <a:ext cx="3522193" cy="2173175"/>
                  <a:chOff x="237586" y="1295399"/>
                  <a:chExt cx="3522193" cy="2173175"/>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50130" b="50000"/>
                  <a:stretch/>
                </p:blipFill>
                <p:spPr>
                  <a:xfrm>
                    <a:off x="237586" y="1295399"/>
                    <a:ext cx="3522193" cy="2173175"/>
                  </a:xfrm>
                  <a:prstGeom prst="rect">
                    <a:avLst/>
                  </a:prstGeom>
                </p:spPr>
              </p:pic>
              <p:sp>
                <p:nvSpPr>
                  <p:cNvPr id="25" name="Rectangle 24"/>
                  <p:cNvSpPr/>
                  <p:nvPr/>
                </p:nvSpPr>
                <p:spPr>
                  <a:xfrm>
                    <a:off x="1676400" y="3255264"/>
                    <a:ext cx="887401" cy="20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037479" y="1397485"/>
                    <a:ext cx="887401" cy="84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884240" y="1290136"/>
                  <a:ext cx="1566780" cy="602027"/>
                </a:xfrm>
                <a:prstGeom prst="rect">
                  <a:avLst/>
                </a:prstGeom>
                <a:solidFill>
                  <a:schemeClr val="bg1"/>
                </a:solidFill>
              </p:spPr>
              <p:txBody>
                <a:bodyPr wrap="square"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grpSp>
          <p:grpSp>
            <p:nvGrpSpPr>
              <p:cNvPr id="35" name="Group 34"/>
              <p:cNvGrpSpPr>
                <a:grpSpLocks noChangeAspect="1"/>
              </p:cNvGrpSpPr>
              <p:nvPr/>
            </p:nvGrpSpPr>
            <p:grpSpPr>
              <a:xfrm>
                <a:off x="155682" y="2594038"/>
                <a:ext cx="2286000" cy="1526366"/>
                <a:chOff x="317965" y="3581400"/>
                <a:chExt cx="3184135" cy="2012103"/>
              </a:xfrm>
            </p:grpSpPr>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51299" b="49991"/>
                <a:stretch/>
              </p:blipFill>
              <p:spPr>
                <a:xfrm>
                  <a:off x="317965" y="3581400"/>
                  <a:ext cx="3184135" cy="2012103"/>
                </a:xfrm>
                <a:prstGeom prst="rect">
                  <a:avLst/>
                </a:prstGeom>
              </p:spPr>
            </p:pic>
            <p:sp>
              <p:nvSpPr>
                <p:cNvPr id="15" name="TextBox 14"/>
                <p:cNvSpPr txBox="1"/>
                <p:nvPr/>
              </p:nvSpPr>
              <p:spPr>
                <a:xfrm>
                  <a:off x="914400" y="3673563"/>
                  <a:ext cx="625631" cy="527437"/>
                </a:xfrm>
                <a:prstGeom prst="rect">
                  <a:avLst/>
                </a:prstGeom>
                <a:solidFill>
                  <a:schemeClr val="bg1"/>
                </a:solidFill>
              </p:spPr>
              <p:txBody>
                <a:bodyPr wrap="none"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grpSp>
          <p:sp>
            <p:nvSpPr>
              <p:cNvPr id="18" name="TextBox 17"/>
              <p:cNvSpPr txBox="1"/>
              <p:nvPr/>
            </p:nvSpPr>
            <p:spPr>
              <a:xfrm rot="16200000">
                <a:off x="-1177766" y="2422421"/>
                <a:ext cx="2692184" cy="338554"/>
              </a:xfrm>
              <a:prstGeom prst="rect">
                <a:avLst/>
              </a:prstGeom>
              <a:solidFill>
                <a:schemeClr val="bg1"/>
              </a:solidFill>
            </p:spPr>
            <p:txBody>
              <a:bodyPr wrap="square" rtlCol="0">
                <a:spAutoFit/>
              </a:bodyPr>
              <a:lstStyle/>
              <a:p>
                <a:pPr algn="ctr"/>
                <a:r>
                  <a:rPr lang="en-US" sz="1600" dirty="0" smtClean="0"/>
                  <a:t>Simulation – </a:t>
                </a:r>
                <a:r>
                  <a:rPr lang="en-US" sz="1600" dirty="0" err="1" smtClean="0"/>
                  <a:t>Obs</a:t>
                </a:r>
                <a:r>
                  <a:rPr lang="en-US" sz="1600" dirty="0" smtClean="0"/>
                  <a:t> (</a:t>
                </a:r>
                <a:r>
                  <a:rPr lang="en-US" sz="1600" dirty="0" err="1" smtClean="0"/>
                  <a:t>ppbv</a:t>
                </a:r>
                <a:r>
                  <a:rPr lang="en-US" sz="1600" dirty="0" smtClean="0"/>
                  <a:t>)</a:t>
                </a:r>
                <a:endParaRPr lang="en-US" sz="1600" dirty="0"/>
              </a:p>
            </p:txBody>
          </p:sp>
          <p:grpSp>
            <p:nvGrpSpPr>
              <p:cNvPr id="8" name="Group 7"/>
              <p:cNvGrpSpPr/>
              <p:nvPr/>
            </p:nvGrpSpPr>
            <p:grpSpPr>
              <a:xfrm>
                <a:off x="2493265" y="2609969"/>
                <a:ext cx="2133600" cy="1504832"/>
                <a:chOff x="2967862" y="2926184"/>
                <a:chExt cx="2279515" cy="1569616"/>
              </a:xfrm>
            </p:grpSpPr>
            <p:grpSp>
              <p:nvGrpSpPr>
                <p:cNvPr id="7" name="Group 6"/>
                <p:cNvGrpSpPr/>
                <p:nvPr/>
              </p:nvGrpSpPr>
              <p:grpSpPr>
                <a:xfrm>
                  <a:off x="2967862" y="2926184"/>
                  <a:ext cx="2279515" cy="1569616"/>
                  <a:chOff x="2967862" y="2895600"/>
                  <a:chExt cx="2279515" cy="1569616"/>
                </a:xfrm>
              </p:grpSpPr>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3789" t="3037" r="51943" b="50732"/>
                  <a:stretch/>
                </p:blipFill>
                <p:spPr>
                  <a:xfrm>
                    <a:off x="2967862" y="2895600"/>
                    <a:ext cx="2279515" cy="1569616"/>
                  </a:xfrm>
                  <a:prstGeom prst="rect">
                    <a:avLst/>
                  </a:prstGeom>
                </p:spPr>
              </p:pic>
              <p:sp>
                <p:nvSpPr>
                  <p:cNvPr id="6" name="Rectangle 5"/>
                  <p:cNvSpPr/>
                  <p:nvPr/>
                </p:nvSpPr>
                <p:spPr>
                  <a:xfrm>
                    <a:off x="4270441" y="2895600"/>
                    <a:ext cx="411016" cy="207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212095" y="2982491"/>
                  <a:ext cx="657993" cy="400110"/>
                </a:xfrm>
                <a:prstGeom prst="rect">
                  <a:avLst/>
                </a:prstGeom>
                <a:solidFill>
                  <a:schemeClr val="bg1"/>
                </a:solidFill>
              </p:spPr>
              <p:txBody>
                <a:bodyPr wrap="none"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grpSp>
          <p:sp>
            <p:nvSpPr>
              <p:cNvPr id="21" name="TextBox 20"/>
              <p:cNvSpPr txBox="1"/>
              <p:nvPr/>
            </p:nvSpPr>
            <p:spPr>
              <a:xfrm>
                <a:off x="339030" y="3962400"/>
                <a:ext cx="4385370" cy="338554"/>
              </a:xfrm>
              <a:prstGeom prst="rect">
                <a:avLst/>
              </a:prstGeom>
              <a:solidFill>
                <a:schemeClr val="bg1"/>
              </a:solidFill>
            </p:spPr>
            <p:txBody>
              <a:bodyPr wrap="square" rtlCol="0">
                <a:spAutoFit/>
              </a:bodyPr>
              <a:lstStyle/>
              <a:p>
                <a:pPr algn="ctr"/>
                <a:r>
                  <a:rPr lang="en-US" sz="1600" dirty="0" smtClean="0"/>
                  <a:t>Distance (km)</a:t>
                </a:r>
                <a:endParaRPr lang="en-US" sz="1600" dirty="0"/>
              </a:p>
            </p:txBody>
          </p:sp>
        </p:grpSp>
        <p:grpSp>
          <p:nvGrpSpPr>
            <p:cNvPr id="22" name="Group 21"/>
            <p:cNvGrpSpPr/>
            <p:nvPr/>
          </p:nvGrpSpPr>
          <p:grpSpPr>
            <a:xfrm>
              <a:off x="4648200" y="1524000"/>
              <a:ext cx="4536941" cy="3154906"/>
              <a:chOff x="4648200" y="1143000"/>
              <a:chExt cx="4536941" cy="3154906"/>
            </a:xfrm>
          </p:grpSpPr>
          <p:sp>
            <p:nvSpPr>
              <p:cNvPr id="40" name="TextBox 39"/>
              <p:cNvSpPr txBox="1"/>
              <p:nvPr/>
            </p:nvSpPr>
            <p:spPr>
              <a:xfrm>
                <a:off x="4668165" y="3959352"/>
                <a:ext cx="4320035" cy="338554"/>
              </a:xfrm>
              <a:prstGeom prst="rect">
                <a:avLst/>
              </a:prstGeom>
              <a:solidFill>
                <a:schemeClr val="bg1"/>
              </a:solidFill>
            </p:spPr>
            <p:txBody>
              <a:bodyPr wrap="square" rtlCol="0">
                <a:spAutoFit/>
              </a:bodyPr>
              <a:lstStyle/>
              <a:p>
                <a:pPr algn="ctr"/>
                <a:r>
                  <a:rPr lang="en-US" sz="1600" dirty="0" smtClean="0"/>
                  <a:t>Time (</a:t>
                </a:r>
                <a:r>
                  <a:rPr lang="en-US" sz="1600" dirty="0" err="1" smtClean="0"/>
                  <a:t>hr</a:t>
                </a:r>
                <a:r>
                  <a:rPr lang="en-US" sz="1600" dirty="0" smtClean="0"/>
                  <a:t>)</a:t>
                </a:r>
                <a:endParaRPr lang="en-US" sz="1600" dirty="0"/>
              </a:p>
            </p:txBody>
          </p:sp>
          <p:grpSp>
            <p:nvGrpSpPr>
              <p:cNvPr id="19" name="Group 18"/>
              <p:cNvGrpSpPr/>
              <p:nvPr/>
            </p:nvGrpSpPr>
            <p:grpSpPr>
              <a:xfrm>
                <a:off x="4648200" y="1143000"/>
                <a:ext cx="4536941" cy="2877095"/>
                <a:chOff x="4806393" y="3664932"/>
                <a:chExt cx="4536941" cy="2877095"/>
              </a:xfrm>
            </p:grpSpPr>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3772" r="53264" b="56681"/>
                <a:stretch/>
              </p:blipFill>
              <p:spPr>
                <a:xfrm>
                  <a:off x="4809805" y="3664932"/>
                  <a:ext cx="2286000" cy="1388821"/>
                </a:xfrm>
                <a:prstGeom prst="rect">
                  <a:avLst/>
                </a:prstGeom>
              </p:spPr>
            </p:pic>
            <p:pic>
              <p:nvPicPr>
                <p:cNvPr id="38" name="Picture 37"/>
                <p:cNvPicPr>
                  <a:picLocks noChangeAspect="1"/>
                </p:cNvPicPr>
                <p:nvPr/>
              </p:nvPicPr>
              <p:blipFill rotWithShape="1">
                <a:blip r:embed="rId7" cstate="print">
                  <a:extLst>
                    <a:ext uri="{28A0092B-C50C-407E-A947-70E740481C1C}">
                      <a14:useLocalDpi xmlns:a14="http://schemas.microsoft.com/office/drawing/2010/main" val="0"/>
                    </a:ext>
                  </a:extLst>
                </a:blip>
                <a:srcRect l="55147" t="1" r="1660" b="56838"/>
                <a:stretch/>
              </p:blipFill>
              <p:spPr>
                <a:xfrm>
                  <a:off x="7043174" y="3664932"/>
                  <a:ext cx="2286000" cy="1376462"/>
                </a:xfrm>
                <a:prstGeom prst="rect">
                  <a:avLst/>
                </a:prstGeom>
              </p:spPr>
            </p:pic>
            <p:pic>
              <p:nvPicPr>
                <p:cNvPr id="39" name="Picture 38"/>
                <p:cNvPicPr>
                  <a:picLocks noChangeAspect="1"/>
                </p:cNvPicPr>
                <p:nvPr/>
              </p:nvPicPr>
              <p:blipFill rotWithShape="1">
                <a:blip r:embed="rId7" cstate="print">
                  <a:extLst>
                    <a:ext uri="{28A0092B-C50C-407E-A947-70E740481C1C}">
                      <a14:useLocalDpi xmlns:a14="http://schemas.microsoft.com/office/drawing/2010/main" val="0"/>
                    </a:ext>
                  </a:extLst>
                </a:blip>
                <a:srcRect l="55147" t="52046" r="1660" b="5056"/>
                <a:stretch/>
              </p:blipFill>
              <p:spPr>
                <a:xfrm>
                  <a:off x="7057334" y="5166694"/>
                  <a:ext cx="2286000" cy="1368062"/>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l="3773" t="52046" r="53263" b="5056"/>
                <a:stretch/>
              </p:blipFill>
              <p:spPr>
                <a:xfrm>
                  <a:off x="4806393" y="5166693"/>
                  <a:ext cx="2286000" cy="1375334"/>
                </a:xfrm>
                <a:prstGeom prst="rect">
                  <a:avLst/>
                </a:prstGeom>
              </p:spPr>
            </p:pic>
            <p:sp>
              <p:nvSpPr>
                <p:cNvPr id="41" name="TextBox 40"/>
                <p:cNvSpPr txBox="1"/>
                <p:nvPr/>
              </p:nvSpPr>
              <p:spPr>
                <a:xfrm>
                  <a:off x="5029200" y="3741132"/>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sp>
              <p:nvSpPr>
                <p:cNvPr id="42" name="TextBox 41"/>
                <p:cNvSpPr txBox="1"/>
                <p:nvPr/>
              </p:nvSpPr>
              <p:spPr>
                <a:xfrm>
                  <a:off x="7283593" y="3741132"/>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sp>
              <p:nvSpPr>
                <p:cNvPr id="43" name="TextBox 42"/>
                <p:cNvSpPr txBox="1"/>
                <p:nvPr/>
              </p:nvSpPr>
              <p:spPr>
                <a:xfrm>
                  <a:off x="5029200" y="5188932"/>
                  <a:ext cx="381000" cy="400110"/>
                </a:xfrm>
                <a:prstGeom prst="rect">
                  <a:avLst/>
                </a:prstGeom>
                <a:solidFill>
                  <a:schemeClr val="bg1"/>
                </a:solidFill>
              </p:spPr>
              <p:txBody>
                <a:bodyPr wrap="square" lIns="91440" rIns="0"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sp>
              <p:nvSpPr>
                <p:cNvPr id="44" name="TextBox 43"/>
                <p:cNvSpPr txBox="1"/>
                <p:nvPr/>
              </p:nvSpPr>
              <p:spPr>
                <a:xfrm>
                  <a:off x="7283593" y="5188932"/>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grpSp>
        </p:grpSp>
      </p:grpSp>
      <p:sp>
        <p:nvSpPr>
          <p:cNvPr id="45" name="Rounded Rectangle 44"/>
          <p:cNvSpPr/>
          <p:nvPr/>
        </p:nvSpPr>
        <p:spPr>
          <a:xfrm>
            <a:off x="808464" y="5562600"/>
            <a:ext cx="7497336" cy="1192240"/>
          </a:xfrm>
          <a:prstGeom prst="roundRect">
            <a:avLst/>
          </a:prstGeom>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These plots show the (simulated-observed) difference between corresponding  percentiles of the simulated and observed distributions calculated using the structure function equation</a:t>
            </a:r>
          </a:p>
        </p:txBody>
      </p:sp>
      <p:sp>
        <p:nvSpPr>
          <p:cNvPr id="47" name="TextBox 46"/>
          <p:cNvSpPr txBox="1"/>
          <p:nvPr/>
        </p:nvSpPr>
        <p:spPr>
          <a:xfrm>
            <a:off x="457200" y="1132545"/>
            <a:ext cx="4114800" cy="707886"/>
          </a:xfrm>
          <a:prstGeom prst="rect">
            <a:avLst/>
          </a:prstGeom>
          <a:noFill/>
        </p:spPr>
        <p:txBody>
          <a:bodyPr wrap="square" rtlCol="0">
            <a:spAutoFit/>
          </a:bodyPr>
          <a:lstStyle/>
          <a:p>
            <a:pPr algn="ctr"/>
            <a:r>
              <a:rPr lang="en-US" sz="2000" i="1" dirty="0" smtClean="0"/>
              <a:t>Spatial</a:t>
            </a:r>
          </a:p>
          <a:p>
            <a:pPr algn="ctr"/>
            <a:r>
              <a:rPr lang="en-US" sz="2000" dirty="0" smtClean="0"/>
              <a:t>P-3B Aircraft (0 – 2 km)</a:t>
            </a:r>
            <a:endParaRPr lang="en-US" sz="2000" dirty="0"/>
          </a:p>
        </p:txBody>
      </p:sp>
      <p:sp>
        <p:nvSpPr>
          <p:cNvPr id="48" name="TextBox 47"/>
          <p:cNvSpPr txBox="1"/>
          <p:nvPr/>
        </p:nvSpPr>
        <p:spPr>
          <a:xfrm>
            <a:off x="4800600" y="1143000"/>
            <a:ext cx="4343400" cy="707886"/>
          </a:xfrm>
          <a:prstGeom prst="rect">
            <a:avLst/>
          </a:prstGeom>
          <a:noFill/>
        </p:spPr>
        <p:txBody>
          <a:bodyPr wrap="square" rtlCol="0">
            <a:spAutoFit/>
          </a:bodyPr>
          <a:lstStyle/>
          <a:p>
            <a:pPr algn="ctr"/>
            <a:r>
              <a:rPr lang="en-US" sz="2000" i="1" dirty="0" smtClean="0"/>
              <a:t>Temporal</a:t>
            </a:r>
          </a:p>
          <a:p>
            <a:pPr algn="ctr"/>
            <a:r>
              <a:rPr lang="en-US" sz="2000" dirty="0" smtClean="0"/>
              <a:t>Surface observations</a:t>
            </a:r>
            <a:endParaRPr lang="en-US" sz="2000" dirty="0"/>
          </a:p>
        </p:txBody>
      </p:sp>
    </p:spTree>
    <p:extLst>
      <p:ext uri="{BB962C8B-B14F-4D97-AF65-F5344CB8AC3E}">
        <p14:creationId xmlns:p14="http://schemas.microsoft.com/office/powerpoint/2010/main" val="1065725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US" sz="3200" dirty="0" smtClean="0">
                <a:effectLst>
                  <a:outerShdw blurRad="38100" dist="38100" dir="2700000" algn="tl">
                    <a:srgbClr val="000000">
                      <a:alpha val="43137"/>
                    </a:srgbClr>
                  </a:outerShdw>
                </a:effectLst>
                <a:latin typeface="+mj-lt"/>
              </a:rPr>
              <a:t>Do the simulations reproduce the </a:t>
            </a:r>
            <a:br>
              <a:rPr lang="en-US" sz="3200" dirty="0" smtClean="0">
                <a:effectLst>
                  <a:outerShdw blurRad="38100" dist="38100" dir="2700000" algn="tl">
                    <a:srgbClr val="000000">
                      <a:alpha val="43137"/>
                    </a:srgbClr>
                  </a:outerShdw>
                </a:effectLst>
                <a:latin typeface="+mj-lt"/>
              </a:rPr>
            </a:br>
            <a:r>
              <a:rPr lang="en-US" sz="3200" dirty="0" smtClean="0">
                <a:effectLst>
                  <a:outerShdw blurRad="38100" dist="38100" dir="2700000" algn="tl">
                    <a:srgbClr val="000000">
                      <a:alpha val="43137"/>
                    </a:srgbClr>
                  </a:outerShdw>
                </a:effectLst>
                <a:latin typeface="+mj-lt"/>
              </a:rPr>
              <a:t>observed variability?  </a:t>
            </a:r>
            <a:endParaRPr lang="en-US" sz="3200" dirty="0">
              <a:effectLst>
                <a:outerShdw blurRad="38100" dist="38100" dir="2700000" algn="tl">
                  <a:srgbClr val="000000">
                    <a:alpha val="43137"/>
                  </a:srgbClr>
                </a:outerShdw>
              </a:effectLst>
              <a:latin typeface="+mj-lt"/>
            </a:endParaRPr>
          </a:p>
        </p:txBody>
      </p:sp>
      <p:sp>
        <p:nvSpPr>
          <p:cNvPr id="2" name="TextBox 1"/>
          <p:cNvSpPr txBox="1"/>
          <p:nvPr/>
        </p:nvSpPr>
        <p:spPr>
          <a:xfrm>
            <a:off x="7772400" y="206514"/>
            <a:ext cx="1226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NO</a:t>
            </a:r>
            <a:r>
              <a:rPr lang="en-US" sz="4000" b="1" baseline="-25000" dirty="0" smtClean="0">
                <a:solidFill>
                  <a:schemeClr val="tx1"/>
                </a:solidFill>
                <a:effectLst>
                  <a:outerShdw blurRad="38100" dist="38100" dir="2700000" algn="tl">
                    <a:srgbClr val="000000">
                      <a:alpha val="43137"/>
                    </a:srgbClr>
                  </a:outerShdw>
                </a:effectLst>
                <a:latin typeface="+mj-lt"/>
              </a:rPr>
              <a:t>2</a:t>
            </a:r>
            <a:endParaRPr lang="en-US" sz="4000" b="1" baseline="-25000" dirty="0">
              <a:solidFill>
                <a:schemeClr val="tx1"/>
              </a:solidFill>
              <a:effectLst>
                <a:outerShdw blurRad="38100" dist="38100" dir="2700000" algn="tl">
                  <a:srgbClr val="000000">
                    <a:alpha val="43137"/>
                  </a:srgbClr>
                </a:outerShdw>
              </a:effectLst>
              <a:latin typeface="+mj-lt"/>
            </a:endParaRPr>
          </a:p>
        </p:txBody>
      </p:sp>
      <p:grpSp>
        <p:nvGrpSpPr>
          <p:cNvPr id="26" name="Group 25"/>
          <p:cNvGrpSpPr/>
          <p:nvPr/>
        </p:nvGrpSpPr>
        <p:grpSpPr>
          <a:xfrm>
            <a:off x="-951" y="1524800"/>
            <a:ext cx="4561048" cy="2953738"/>
            <a:chOff x="-951" y="1143000"/>
            <a:chExt cx="4561048" cy="2953738"/>
          </a:xfrm>
        </p:grpSpPr>
        <p:grpSp>
          <p:nvGrpSpPr>
            <p:cNvPr id="22" name="Group 21"/>
            <p:cNvGrpSpPr/>
            <p:nvPr/>
          </p:nvGrpSpPr>
          <p:grpSpPr>
            <a:xfrm>
              <a:off x="-951" y="1143000"/>
              <a:ext cx="4561048" cy="2953738"/>
              <a:chOff x="-951" y="1143000"/>
              <a:chExt cx="4561048" cy="2953738"/>
            </a:xfrm>
          </p:grpSpPr>
          <p:grpSp>
            <p:nvGrpSpPr>
              <p:cNvPr id="9" name="Group 8"/>
              <p:cNvGrpSpPr/>
              <p:nvPr/>
            </p:nvGrpSpPr>
            <p:grpSpPr>
              <a:xfrm>
                <a:off x="2274097" y="1295401"/>
                <a:ext cx="2286000" cy="1389593"/>
                <a:chOff x="2274097" y="1295401"/>
                <a:chExt cx="2286000" cy="1389593"/>
              </a:xfrm>
            </p:grpSpPr>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l="51494" t="52086"/>
                <a:stretch/>
              </p:blipFill>
              <p:spPr>
                <a:xfrm>
                  <a:off x="2274097" y="1295401"/>
                  <a:ext cx="2286000" cy="1389593"/>
                </a:xfrm>
                <a:prstGeom prst="rect">
                  <a:avLst/>
                </a:prstGeom>
              </p:spPr>
            </p:pic>
            <p:sp>
              <p:nvSpPr>
                <p:cNvPr id="45" name="Rectangle 44"/>
                <p:cNvSpPr/>
                <p:nvPr/>
              </p:nvSpPr>
              <p:spPr>
                <a:xfrm>
                  <a:off x="2667000" y="1312461"/>
                  <a:ext cx="381000"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4097" y="2514600"/>
                <a:ext cx="2286000" cy="1364380"/>
                <a:chOff x="2274097" y="2514600"/>
                <a:chExt cx="2286000" cy="1364380"/>
              </a:xfrm>
            </p:grpSpPr>
            <p:pic>
              <p:nvPicPr>
                <p:cNvPr id="43" name="Picture 42"/>
                <p:cNvPicPr>
                  <a:picLocks/>
                </p:cNvPicPr>
                <p:nvPr/>
              </p:nvPicPr>
              <p:blipFill rotWithShape="1">
                <a:blip r:embed="rId3" cstate="print">
                  <a:extLst>
                    <a:ext uri="{28A0092B-C50C-407E-A947-70E740481C1C}">
                      <a14:useLocalDpi xmlns:a14="http://schemas.microsoft.com/office/drawing/2010/main" val="0"/>
                    </a:ext>
                  </a:extLst>
                </a:blip>
                <a:srcRect l="51985" t="53927" r="1145" b="1385"/>
                <a:stretch/>
              </p:blipFill>
              <p:spPr>
                <a:xfrm>
                  <a:off x="2274097" y="2514600"/>
                  <a:ext cx="2286000" cy="1364380"/>
                </a:xfrm>
                <a:prstGeom prst="rect">
                  <a:avLst/>
                </a:prstGeom>
              </p:spPr>
            </p:pic>
            <p:sp>
              <p:nvSpPr>
                <p:cNvPr id="47" name="Rectangle 46"/>
                <p:cNvSpPr/>
                <p:nvPr/>
              </p:nvSpPr>
              <p:spPr>
                <a:xfrm>
                  <a:off x="2690315" y="2539783"/>
                  <a:ext cx="381000"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52400" y="1280160"/>
                <a:ext cx="2286000" cy="1391014"/>
                <a:chOff x="152400" y="1280160"/>
                <a:chExt cx="2286000" cy="1391014"/>
              </a:xfrm>
            </p:grpSpPr>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51494" t="52037"/>
                <a:stretch/>
              </p:blipFill>
              <p:spPr>
                <a:xfrm>
                  <a:off x="152400" y="1280160"/>
                  <a:ext cx="2286000" cy="1391014"/>
                </a:xfrm>
                <a:prstGeom prst="rect">
                  <a:avLst/>
                </a:prstGeom>
              </p:spPr>
            </p:pic>
            <p:sp>
              <p:nvSpPr>
                <p:cNvPr id="7" name="Rectangle 6"/>
                <p:cNvSpPr/>
                <p:nvPr/>
              </p:nvSpPr>
              <p:spPr>
                <a:xfrm>
                  <a:off x="533400" y="1295401"/>
                  <a:ext cx="381000"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52400" y="2496312"/>
                <a:ext cx="2286000" cy="1409302"/>
                <a:chOff x="152400" y="2496312"/>
                <a:chExt cx="2286000" cy="1409302"/>
              </a:xfrm>
            </p:grpSpPr>
            <p:pic>
              <p:nvPicPr>
                <p:cNvPr id="41" name="Picture 40"/>
                <p:cNvPicPr>
                  <a:picLocks noChangeAspect="1"/>
                </p:cNvPicPr>
                <p:nvPr/>
              </p:nvPicPr>
              <p:blipFill rotWithShape="1">
                <a:blip r:embed="rId5" cstate="print">
                  <a:extLst>
                    <a:ext uri="{28A0092B-C50C-407E-A947-70E740481C1C}">
                      <a14:useLocalDpi xmlns:a14="http://schemas.microsoft.com/office/drawing/2010/main" val="0"/>
                    </a:ext>
                  </a:extLst>
                </a:blip>
                <a:srcRect l="51494" t="52037"/>
                <a:stretch/>
              </p:blipFill>
              <p:spPr>
                <a:xfrm>
                  <a:off x="152400" y="2514600"/>
                  <a:ext cx="2286000" cy="1391014"/>
                </a:xfrm>
                <a:prstGeom prst="rect">
                  <a:avLst/>
                </a:prstGeom>
              </p:spPr>
            </p:pic>
            <p:sp>
              <p:nvSpPr>
                <p:cNvPr id="46" name="Rectangle 45"/>
                <p:cNvSpPr/>
                <p:nvPr/>
              </p:nvSpPr>
              <p:spPr>
                <a:xfrm>
                  <a:off x="533400" y="2496312"/>
                  <a:ext cx="381000" cy="228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rot="16200000">
                <a:off x="-1177766" y="2319815"/>
                <a:ext cx="2692184" cy="338554"/>
              </a:xfrm>
              <a:prstGeom prst="rect">
                <a:avLst/>
              </a:prstGeom>
              <a:solidFill>
                <a:schemeClr val="bg1"/>
              </a:solidFill>
            </p:spPr>
            <p:txBody>
              <a:bodyPr wrap="square" rtlCol="0">
                <a:spAutoFit/>
              </a:bodyPr>
              <a:lstStyle/>
              <a:p>
                <a:pPr algn="ctr"/>
                <a:r>
                  <a:rPr lang="en-US" sz="1600" dirty="0" smtClean="0"/>
                  <a:t>Simulation – </a:t>
                </a:r>
                <a:r>
                  <a:rPr lang="en-US" sz="1600" dirty="0" err="1" smtClean="0"/>
                  <a:t>Obs</a:t>
                </a:r>
                <a:r>
                  <a:rPr lang="en-US" sz="1600" dirty="0" smtClean="0"/>
                  <a:t> (</a:t>
                </a:r>
                <a:r>
                  <a:rPr lang="en-US" sz="1600" dirty="0" err="1" smtClean="0"/>
                  <a:t>ppbv</a:t>
                </a:r>
                <a:r>
                  <a:rPr lang="en-US" sz="1600" dirty="0" smtClean="0"/>
                  <a:t>)</a:t>
                </a:r>
                <a:endParaRPr lang="en-US" sz="1600" dirty="0"/>
              </a:p>
            </p:txBody>
          </p:sp>
          <p:sp>
            <p:nvSpPr>
              <p:cNvPr id="44" name="TextBox 43"/>
              <p:cNvSpPr txBox="1"/>
              <p:nvPr/>
            </p:nvSpPr>
            <p:spPr>
              <a:xfrm>
                <a:off x="337602" y="3758184"/>
                <a:ext cx="4158197" cy="338554"/>
              </a:xfrm>
              <a:prstGeom prst="rect">
                <a:avLst/>
              </a:prstGeom>
              <a:solidFill>
                <a:schemeClr val="bg1"/>
              </a:solidFill>
            </p:spPr>
            <p:txBody>
              <a:bodyPr wrap="square" rtlCol="0">
                <a:spAutoFit/>
              </a:bodyPr>
              <a:lstStyle/>
              <a:p>
                <a:pPr algn="ctr"/>
                <a:r>
                  <a:rPr lang="en-US" sz="1600" dirty="0" smtClean="0"/>
                  <a:t>Distance (km)</a:t>
                </a:r>
                <a:endParaRPr lang="en-US" sz="1600" dirty="0"/>
              </a:p>
            </p:txBody>
          </p:sp>
        </p:grpSp>
        <p:sp>
          <p:nvSpPr>
            <p:cNvPr id="48" name="TextBox 47"/>
            <p:cNvSpPr txBox="1"/>
            <p:nvPr/>
          </p:nvSpPr>
          <p:spPr>
            <a:xfrm>
              <a:off x="3048000" y="1295400"/>
              <a:ext cx="582211" cy="400110"/>
            </a:xfrm>
            <a:prstGeom prst="rect">
              <a:avLst/>
            </a:prstGeom>
            <a:solidFill>
              <a:schemeClr val="bg1"/>
            </a:solidFill>
          </p:spPr>
          <p:txBody>
            <a:bodyPr wrap="none"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sp>
          <p:nvSpPr>
            <p:cNvPr id="49" name="TextBox 48"/>
            <p:cNvSpPr txBox="1"/>
            <p:nvPr/>
          </p:nvSpPr>
          <p:spPr>
            <a:xfrm>
              <a:off x="582168" y="1295400"/>
              <a:ext cx="637031"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sp>
          <p:nvSpPr>
            <p:cNvPr id="50" name="TextBox 49"/>
            <p:cNvSpPr txBox="1"/>
            <p:nvPr/>
          </p:nvSpPr>
          <p:spPr>
            <a:xfrm>
              <a:off x="1259504" y="3273623"/>
              <a:ext cx="264496" cy="307777"/>
            </a:xfrm>
            <a:prstGeom prst="rect">
              <a:avLst/>
            </a:prstGeom>
            <a:solidFill>
              <a:schemeClr val="bg1"/>
            </a:solidFill>
          </p:spPr>
          <p:txBody>
            <a:bodyPr wrap="none" lIns="0" tIns="0" rIns="0" bIns="0"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sp>
          <p:nvSpPr>
            <p:cNvPr id="51" name="TextBox 50"/>
            <p:cNvSpPr txBox="1"/>
            <p:nvPr/>
          </p:nvSpPr>
          <p:spPr>
            <a:xfrm>
              <a:off x="3048000" y="2514600"/>
              <a:ext cx="615874" cy="383596"/>
            </a:xfrm>
            <a:prstGeom prst="rect">
              <a:avLst/>
            </a:prstGeom>
            <a:solidFill>
              <a:schemeClr val="bg1"/>
            </a:solidFill>
          </p:spPr>
          <p:txBody>
            <a:bodyPr wrap="none"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grpSp>
      <p:sp>
        <p:nvSpPr>
          <p:cNvPr id="61" name="TextBox 60"/>
          <p:cNvSpPr txBox="1"/>
          <p:nvPr/>
        </p:nvSpPr>
        <p:spPr>
          <a:xfrm>
            <a:off x="792185" y="4549820"/>
            <a:ext cx="3246415" cy="400110"/>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lIns="91440" tIns="91440" rIns="91440" bIns="91440" rtlCol="0">
            <a:spAutoFit/>
          </a:bodyPr>
          <a:lstStyle/>
          <a:p>
            <a:pPr algn="ctr">
              <a:spcBef>
                <a:spcPts val="600"/>
              </a:spcBef>
              <a:buSzPct val="150000"/>
            </a:pPr>
            <a:r>
              <a:rPr lang="en-US" sz="1400" b="1" dirty="0" smtClean="0">
                <a:solidFill>
                  <a:srgbClr val="7030A0"/>
                </a:solidFill>
                <a:latin typeface="Arial" panose="020B0604020202020204" pitchFamily="34" charset="0"/>
                <a:cs typeface="Arial" panose="020B0604020202020204" pitchFamily="34" charset="0"/>
              </a:rPr>
              <a:t>25</a:t>
            </a:r>
            <a:r>
              <a:rPr lang="en-US" sz="1400" b="1" baseline="30000" dirty="0" smtClean="0">
                <a:solidFill>
                  <a:srgbClr val="7030A0"/>
                </a:solidFill>
                <a:latin typeface="Arial" panose="020B0604020202020204" pitchFamily="34" charset="0"/>
                <a:cs typeface="Arial" panose="020B0604020202020204" pitchFamily="34" charset="0"/>
              </a:rPr>
              <a:t>th</a:t>
            </a:r>
            <a:r>
              <a:rPr lang="en-US" sz="1400" b="1" dirty="0" smtClean="0">
                <a:solidFill>
                  <a:srgbClr val="7030A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50</a:t>
            </a:r>
            <a:r>
              <a:rPr lang="en-US" sz="1400" b="1" baseline="30000" dirty="0" smtClean="0">
                <a:solidFill>
                  <a:srgbClr val="00B0F0"/>
                </a:solidFill>
                <a:latin typeface="Arial" panose="020B0604020202020204" pitchFamily="34" charset="0"/>
                <a:cs typeface="Arial" panose="020B0604020202020204" pitchFamily="34" charset="0"/>
              </a:rPr>
              <a:t>th  </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00FF"/>
                </a:solidFill>
                <a:latin typeface="Arial" panose="020B0604020202020204" pitchFamily="34" charset="0"/>
                <a:cs typeface="Arial" panose="020B0604020202020204" pitchFamily="34" charset="0"/>
              </a:rPr>
              <a:t>75</a:t>
            </a:r>
            <a:r>
              <a:rPr lang="en-US" sz="1400" b="1" baseline="30000" dirty="0" smtClean="0">
                <a:solidFill>
                  <a:srgbClr val="0000FF"/>
                </a:solidFill>
                <a:latin typeface="Arial" panose="020B0604020202020204" pitchFamily="34" charset="0"/>
                <a:cs typeface="Arial" panose="020B0604020202020204" pitchFamily="34" charset="0"/>
              </a:rPr>
              <a:t>th</a:t>
            </a:r>
            <a:r>
              <a:rPr lang="en-US" sz="1400" b="1" dirty="0" smtClean="0">
                <a:solidFill>
                  <a:srgbClr val="0000FF"/>
                </a:solidFill>
                <a:latin typeface="Arial" panose="020B0604020202020204" pitchFamily="34" charset="0"/>
                <a:cs typeface="Arial" panose="020B0604020202020204" pitchFamily="34" charset="0"/>
              </a:rPr>
              <a:t>    </a:t>
            </a:r>
            <a:r>
              <a:rPr lang="en-US" sz="1400" b="1" dirty="0" smtClean="0">
                <a:solidFill>
                  <a:srgbClr val="00FF00"/>
                </a:solidFill>
                <a:latin typeface="Arial" panose="020B0604020202020204" pitchFamily="34" charset="0"/>
                <a:cs typeface="Arial" panose="020B0604020202020204" pitchFamily="34" charset="0"/>
              </a:rPr>
              <a:t>85</a:t>
            </a:r>
            <a:r>
              <a:rPr lang="en-US" sz="1400" b="1" baseline="30000" dirty="0" smtClean="0">
                <a:solidFill>
                  <a:srgbClr val="00FF00"/>
                </a:solidFill>
                <a:latin typeface="Arial" panose="020B0604020202020204" pitchFamily="34" charset="0"/>
                <a:cs typeface="Arial" panose="020B0604020202020204" pitchFamily="34" charset="0"/>
              </a:rPr>
              <a:t>th</a:t>
            </a:r>
            <a:r>
              <a:rPr lang="en-US" sz="1400" b="1" dirty="0" smtClean="0">
                <a:solidFill>
                  <a:srgbClr val="00FF00"/>
                </a:solidFill>
                <a:latin typeface="Arial" panose="020B0604020202020204" pitchFamily="34" charset="0"/>
                <a:cs typeface="Arial" panose="020B0604020202020204" pitchFamily="34" charset="0"/>
              </a:rPr>
              <a:t>    </a:t>
            </a:r>
            <a:r>
              <a:rPr lang="en-US" sz="1400" b="1" dirty="0" smtClean="0">
                <a:solidFill>
                  <a:srgbClr val="FF9933"/>
                </a:solidFill>
                <a:latin typeface="Arial" panose="020B0604020202020204" pitchFamily="34" charset="0"/>
                <a:cs typeface="Arial" panose="020B0604020202020204" pitchFamily="34" charset="0"/>
              </a:rPr>
              <a:t>95</a:t>
            </a:r>
            <a:r>
              <a:rPr lang="en-US" sz="1400" b="1" baseline="30000" dirty="0" smtClean="0">
                <a:solidFill>
                  <a:srgbClr val="FF9933"/>
                </a:solidFill>
                <a:latin typeface="Arial" panose="020B0604020202020204" pitchFamily="34" charset="0"/>
                <a:cs typeface="Arial" panose="020B0604020202020204" pitchFamily="34" charset="0"/>
              </a:rPr>
              <a:t>th</a:t>
            </a:r>
            <a:r>
              <a:rPr lang="en-US" sz="1400" b="1" dirty="0" smtClean="0">
                <a:solidFill>
                  <a:srgbClr val="FF9933"/>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Mean</a:t>
            </a:r>
            <a:endParaRPr lang="en-US" sz="1400" b="1" dirty="0">
              <a:solidFill>
                <a:srgbClr val="FF0000"/>
              </a:solidFill>
              <a:latin typeface="Arial" panose="020B0604020202020204" pitchFamily="34" charset="0"/>
              <a:cs typeface="Arial" panose="020B0604020202020204" pitchFamily="34" charset="0"/>
            </a:endParaRPr>
          </a:p>
        </p:txBody>
      </p:sp>
      <p:sp>
        <p:nvSpPr>
          <p:cNvPr id="63" name="Rounded Rectangle 62"/>
          <p:cNvSpPr/>
          <p:nvPr/>
        </p:nvSpPr>
        <p:spPr>
          <a:xfrm>
            <a:off x="168325" y="5105400"/>
            <a:ext cx="8830215" cy="1497040"/>
          </a:xfrm>
          <a:prstGeom prst="roundRect">
            <a:avLst/>
          </a:prstGeom>
          <a:ln w="38100"/>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en-US" i="1" dirty="0" smtClean="0"/>
              <a:t>Spatial:</a:t>
            </a:r>
            <a:r>
              <a:rPr lang="en-US" dirty="0" smtClean="0"/>
              <a:t> Models </a:t>
            </a:r>
            <a:r>
              <a:rPr lang="en-US" dirty="0"/>
              <a:t>overestimate </a:t>
            </a:r>
            <a:r>
              <a:rPr lang="en-US" dirty="0" smtClean="0"/>
              <a:t>the spatial variability in NO</a:t>
            </a:r>
            <a:r>
              <a:rPr lang="en-US" baseline="-25000" dirty="0" smtClean="0"/>
              <a:t>2</a:t>
            </a:r>
            <a:r>
              <a:rPr lang="en-US" dirty="0" smtClean="0"/>
              <a:t> in </a:t>
            </a:r>
            <a:r>
              <a:rPr lang="en-US" dirty="0"/>
              <a:t>MD and CO, and underestimate in </a:t>
            </a:r>
            <a:r>
              <a:rPr lang="en-US" dirty="0" smtClean="0"/>
              <a:t>TX.</a:t>
            </a:r>
          </a:p>
          <a:p>
            <a:r>
              <a:rPr lang="en-US" i="1" dirty="0" smtClean="0">
                <a:solidFill>
                  <a:prstClr val="black"/>
                </a:solidFill>
              </a:rPr>
              <a:t>Temporal:</a:t>
            </a:r>
            <a:r>
              <a:rPr lang="en-US" dirty="0" smtClean="0">
                <a:solidFill>
                  <a:prstClr val="black"/>
                </a:solidFill>
              </a:rPr>
              <a:t> In absence of continuous true-NO</a:t>
            </a:r>
            <a:r>
              <a:rPr lang="en-US" baseline="-25000" dirty="0" smtClean="0">
                <a:solidFill>
                  <a:prstClr val="black"/>
                </a:solidFill>
              </a:rPr>
              <a:t>2</a:t>
            </a:r>
            <a:r>
              <a:rPr lang="en-US" dirty="0" smtClean="0">
                <a:solidFill>
                  <a:prstClr val="black"/>
                </a:solidFill>
              </a:rPr>
              <a:t> surface </a:t>
            </a:r>
            <a:r>
              <a:rPr lang="en-US" dirty="0" err="1" smtClean="0">
                <a:solidFill>
                  <a:prstClr val="black"/>
                </a:solidFill>
              </a:rPr>
              <a:t>obs</a:t>
            </a:r>
            <a:r>
              <a:rPr lang="en-US" dirty="0" smtClean="0">
                <a:solidFill>
                  <a:prstClr val="black"/>
                </a:solidFill>
              </a:rPr>
              <a:t>, we examine the simulated diurnal variability of NO</a:t>
            </a:r>
            <a:r>
              <a:rPr lang="en-US" baseline="-25000" dirty="0" smtClean="0">
                <a:solidFill>
                  <a:prstClr val="black"/>
                </a:solidFill>
              </a:rPr>
              <a:t>2</a:t>
            </a:r>
            <a:r>
              <a:rPr lang="en-US" dirty="0" smtClean="0">
                <a:solidFill>
                  <a:prstClr val="black"/>
                </a:solidFill>
              </a:rPr>
              <a:t>.  Diurnal </a:t>
            </a:r>
            <a:r>
              <a:rPr lang="en-US" dirty="0">
                <a:solidFill>
                  <a:prstClr val="black"/>
                </a:solidFill>
              </a:rPr>
              <a:t>changes </a:t>
            </a:r>
            <a:r>
              <a:rPr lang="en-US" dirty="0" smtClean="0">
                <a:solidFill>
                  <a:prstClr val="black"/>
                </a:solidFill>
              </a:rPr>
              <a:t>appear to be well captured by the models.</a:t>
            </a:r>
            <a:endParaRPr lang="en-US" dirty="0"/>
          </a:p>
        </p:txBody>
      </p:sp>
      <p:grpSp>
        <p:nvGrpSpPr>
          <p:cNvPr id="64" name="Group 63"/>
          <p:cNvGrpSpPr/>
          <p:nvPr/>
        </p:nvGrpSpPr>
        <p:grpSpPr>
          <a:xfrm>
            <a:off x="4545133" y="1447800"/>
            <a:ext cx="4598867" cy="3030738"/>
            <a:chOff x="4545133" y="1066000"/>
            <a:chExt cx="4598867" cy="3030738"/>
          </a:xfrm>
        </p:grpSpPr>
        <p:pic>
          <p:nvPicPr>
            <p:cNvPr id="52" name="Picture 5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58000" y="1197864"/>
              <a:ext cx="2286000" cy="1371600"/>
            </a:xfrm>
            <a:prstGeom prst="rect">
              <a:avLst/>
            </a:prstGeom>
          </p:spPr>
        </p:pic>
        <p:pic>
          <p:nvPicPr>
            <p:cNvPr id="54" name="Picture 53"/>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858000" y="2474957"/>
              <a:ext cx="2286000" cy="1371600"/>
            </a:xfrm>
            <a:prstGeom prst="rect">
              <a:avLst/>
            </a:prstGeom>
          </p:spPr>
        </p:pic>
        <p:pic>
          <p:nvPicPr>
            <p:cNvPr id="27" name="Picture 2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718304" y="1197864"/>
              <a:ext cx="2286000" cy="1371600"/>
            </a:xfrm>
            <a:prstGeom prst="rect">
              <a:avLst/>
            </a:prstGeom>
          </p:spPr>
        </p:pic>
        <p:sp>
          <p:nvSpPr>
            <p:cNvPr id="56" name="TextBox 55"/>
            <p:cNvSpPr txBox="1"/>
            <p:nvPr/>
          </p:nvSpPr>
          <p:spPr>
            <a:xfrm>
              <a:off x="5105400" y="129540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sp>
          <p:nvSpPr>
            <p:cNvPr id="57" name="TextBox 56"/>
            <p:cNvSpPr txBox="1"/>
            <p:nvPr/>
          </p:nvSpPr>
          <p:spPr>
            <a:xfrm>
              <a:off x="7207393" y="129540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sp>
          <p:nvSpPr>
            <p:cNvPr id="59" name="TextBox 58"/>
            <p:cNvSpPr txBox="1"/>
            <p:nvPr/>
          </p:nvSpPr>
          <p:spPr>
            <a:xfrm>
              <a:off x="7207393" y="251460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pic>
          <p:nvPicPr>
            <p:cNvPr id="53" name="Picture 5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4718304" y="2478024"/>
              <a:ext cx="2286000" cy="1371600"/>
            </a:xfrm>
            <a:prstGeom prst="rect">
              <a:avLst/>
            </a:prstGeom>
          </p:spPr>
        </p:pic>
        <p:sp>
          <p:nvSpPr>
            <p:cNvPr id="58" name="TextBox 57"/>
            <p:cNvSpPr txBox="1"/>
            <p:nvPr/>
          </p:nvSpPr>
          <p:spPr>
            <a:xfrm>
              <a:off x="5105400" y="2514600"/>
              <a:ext cx="381000" cy="400110"/>
            </a:xfrm>
            <a:prstGeom prst="rect">
              <a:avLst/>
            </a:prstGeom>
            <a:solidFill>
              <a:schemeClr val="bg1"/>
            </a:solidFill>
          </p:spPr>
          <p:txBody>
            <a:bodyPr wrap="square" lIns="91440" rIns="0"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sp>
          <p:nvSpPr>
            <p:cNvPr id="60" name="TextBox 59"/>
            <p:cNvSpPr txBox="1"/>
            <p:nvPr/>
          </p:nvSpPr>
          <p:spPr>
            <a:xfrm>
              <a:off x="4912120" y="3758184"/>
              <a:ext cx="4155680" cy="338554"/>
            </a:xfrm>
            <a:prstGeom prst="rect">
              <a:avLst/>
            </a:prstGeom>
            <a:solidFill>
              <a:schemeClr val="bg1"/>
            </a:solidFill>
          </p:spPr>
          <p:txBody>
            <a:bodyPr wrap="square" rtlCol="0">
              <a:spAutoFit/>
            </a:bodyPr>
            <a:lstStyle/>
            <a:p>
              <a:pPr algn="ctr"/>
              <a:r>
                <a:rPr lang="en-US" sz="1600" dirty="0" smtClean="0"/>
                <a:t>Hour (local time)</a:t>
              </a:r>
              <a:endParaRPr lang="en-US" sz="1600" dirty="0"/>
            </a:p>
          </p:txBody>
        </p:sp>
        <p:sp>
          <p:nvSpPr>
            <p:cNvPr id="55" name="TextBox 54"/>
            <p:cNvSpPr txBox="1"/>
            <p:nvPr/>
          </p:nvSpPr>
          <p:spPr>
            <a:xfrm rot="16200000">
              <a:off x="3368318" y="2242815"/>
              <a:ext cx="2692184" cy="338554"/>
            </a:xfrm>
            <a:prstGeom prst="rect">
              <a:avLst/>
            </a:prstGeom>
            <a:solidFill>
              <a:schemeClr val="bg1"/>
            </a:solidFill>
          </p:spPr>
          <p:txBody>
            <a:bodyPr wrap="square" rtlCol="0">
              <a:spAutoFit/>
            </a:bodyPr>
            <a:lstStyle/>
            <a:p>
              <a:pPr algn="ctr"/>
              <a:r>
                <a:rPr lang="en-US" sz="1600" dirty="0" smtClean="0"/>
                <a:t>NO</a:t>
              </a:r>
              <a:r>
                <a:rPr lang="en-US" sz="1600" baseline="-25000" dirty="0" smtClean="0"/>
                <a:t>2</a:t>
              </a:r>
              <a:r>
                <a:rPr lang="en-US" sz="1600" dirty="0" smtClean="0"/>
                <a:t> (</a:t>
              </a:r>
              <a:r>
                <a:rPr lang="en-US" sz="1600" dirty="0" err="1" smtClean="0"/>
                <a:t>ppbv</a:t>
              </a:r>
              <a:r>
                <a:rPr lang="en-US" sz="1600" dirty="0" smtClean="0"/>
                <a:t>)</a:t>
              </a:r>
              <a:endParaRPr lang="en-US" sz="1600" dirty="0"/>
            </a:p>
          </p:txBody>
        </p:sp>
      </p:grpSp>
      <p:sp>
        <p:nvSpPr>
          <p:cNvPr id="62" name="TextBox 61"/>
          <p:cNvSpPr txBox="1"/>
          <p:nvPr/>
        </p:nvSpPr>
        <p:spPr>
          <a:xfrm>
            <a:off x="6324600" y="4552890"/>
            <a:ext cx="1447800" cy="400110"/>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lIns="91440" tIns="91440" rIns="91440" bIns="91440" rtlCol="0">
            <a:spAutoFit/>
          </a:bodyPr>
          <a:lstStyle/>
          <a:p>
            <a:pPr algn="ctr">
              <a:spcBef>
                <a:spcPts val="600"/>
              </a:spcBef>
              <a:buSzPct val="150000"/>
            </a:pPr>
            <a:r>
              <a:rPr lang="en-US" sz="1400" b="1" dirty="0" smtClean="0">
                <a:solidFill>
                  <a:srgbClr val="00B0F0"/>
                </a:solidFill>
                <a:latin typeface="Arial" panose="020B0604020202020204" pitchFamily="34" charset="0"/>
                <a:cs typeface="Arial" panose="020B0604020202020204" pitchFamily="34" charset="0"/>
              </a:rPr>
              <a:t>P-3B</a:t>
            </a:r>
            <a:r>
              <a:rPr lang="en-US" sz="1400" b="1" baseline="30000" dirty="0" smtClean="0">
                <a:solidFill>
                  <a:srgbClr val="00B0F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t>
            </a:r>
            <a:r>
              <a:rPr lang="en-US" sz="1400" b="1" dirty="0" smtClean="0">
                <a:latin typeface="Arial" panose="020B0604020202020204" pitchFamily="34" charset="0"/>
                <a:cs typeface="Arial" panose="020B0604020202020204" pitchFamily="34" charset="0"/>
              </a:rPr>
              <a:t>odel</a:t>
            </a:r>
            <a:endParaRPr lang="en-US" sz="1400" b="1" dirty="0">
              <a:latin typeface="Arial" panose="020B0604020202020204" pitchFamily="34" charset="0"/>
              <a:cs typeface="Arial" panose="020B0604020202020204" pitchFamily="34" charset="0"/>
            </a:endParaRPr>
          </a:p>
        </p:txBody>
      </p:sp>
      <p:sp>
        <p:nvSpPr>
          <p:cNvPr id="65" name="TextBox 64"/>
          <p:cNvSpPr txBox="1"/>
          <p:nvPr/>
        </p:nvSpPr>
        <p:spPr>
          <a:xfrm>
            <a:off x="457200" y="1132545"/>
            <a:ext cx="4114800" cy="400110"/>
          </a:xfrm>
          <a:prstGeom prst="rect">
            <a:avLst/>
          </a:prstGeom>
          <a:noFill/>
        </p:spPr>
        <p:txBody>
          <a:bodyPr wrap="square" rtlCol="0">
            <a:spAutoFit/>
          </a:bodyPr>
          <a:lstStyle/>
          <a:p>
            <a:pPr algn="ctr"/>
            <a:r>
              <a:rPr lang="en-US" sz="2000" i="1" dirty="0" smtClean="0"/>
              <a:t>Spatial</a:t>
            </a:r>
          </a:p>
        </p:txBody>
      </p:sp>
      <p:sp>
        <p:nvSpPr>
          <p:cNvPr id="66" name="TextBox 65"/>
          <p:cNvSpPr txBox="1"/>
          <p:nvPr/>
        </p:nvSpPr>
        <p:spPr>
          <a:xfrm>
            <a:off x="4800600" y="1143000"/>
            <a:ext cx="4343400" cy="400110"/>
          </a:xfrm>
          <a:prstGeom prst="rect">
            <a:avLst/>
          </a:prstGeom>
          <a:noFill/>
        </p:spPr>
        <p:txBody>
          <a:bodyPr wrap="square" rtlCol="0">
            <a:spAutoFit/>
          </a:bodyPr>
          <a:lstStyle/>
          <a:p>
            <a:pPr algn="ctr"/>
            <a:r>
              <a:rPr lang="en-US" sz="2000" i="1" dirty="0" smtClean="0"/>
              <a:t>Temporal</a:t>
            </a:r>
          </a:p>
        </p:txBody>
      </p:sp>
    </p:spTree>
    <p:extLst>
      <p:ext uri="{BB962C8B-B14F-4D97-AF65-F5344CB8AC3E}">
        <p14:creationId xmlns:p14="http://schemas.microsoft.com/office/powerpoint/2010/main" val="230081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52400"/>
            <a:ext cx="9144000"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3200" dirty="0" smtClean="0">
                <a:effectLst>
                  <a:outerShdw blurRad="38100" dist="38100" dir="2700000" algn="tl">
                    <a:srgbClr val="000000">
                      <a:alpha val="43137"/>
                    </a:srgbClr>
                  </a:outerShdw>
                </a:effectLst>
                <a:latin typeface="+mj-lt"/>
              </a:rPr>
              <a:t>Do the simulations reproduce the </a:t>
            </a:r>
            <a:br>
              <a:rPr lang="en-US" sz="3200" dirty="0" smtClean="0">
                <a:effectLst>
                  <a:outerShdw blurRad="38100" dist="38100" dir="2700000" algn="tl">
                    <a:srgbClr val="000000">
                      <a:alpha val="43137"/>
                    </a:srgbClr>
                  </a:outerShdw>
                </a:effectLst>
                <a:latin typeface="+mj-lt"/>
              </a:rPr>
            </a:br>
            <a:r>
              <a:rPr lang="en-US" sz="3200" dirty="0" smtClean="0">
                <a:effectLst>
                  <a:outerShdw blurRad="38100" dist="38100" dir="2700000" algn="tl">
                    <a:srgbClr val="000000">
                      <a:alpha val="43137"/>
                    </a:srgbClr>
                  </a:outerShdw>
                </a:effectLst>
                <a:latin typeface="+mj-lt"/>
              </a:rPr>
              <a:t>observed variability?  </a:t>
            </a:r>
            <a:endParaRPr lang="en-US" sz="3200" dirty="0">
              <a:effectLst>
                <a:outerShdw blurRad="38100" dist="38100" dir="2700000" algn="tl">
                  <a:srgbClr val="000000">
                    <a:alpha val="43137"/>
                  </a:srgbClr>
                </a:outerShdw>
              </a:effectLst>
              <a:latin typeface="+mj-lt"/>
            </a:endParaRPr>
          </a:p>
        </p:txBody>
      </p:sp>
      <p:sp>
        <p:nvSpPr>
          <p:cNvPr id="6" name="TextBox 5"/>
          <p:cNvSpPr txBox="1"/>
          <p:nvPr/>
        </p:nvSpPr>
        <p:spPr>
          <a:xfrm>
            <a:off x="7162800" y="206514"/>
            <a:ext cx="18357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HCHO</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23" name="TextBox 22"/>
          <p:cNvSpPr txBox="1"/>
          <p:nvPr/>
        </p:nvSpPr>
        <p:spPr>
          <a:xfrm>
            <a:off x="792185" y="4397420"/>
            <a:ext cx="3246415" cy="400110"/>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lIns="91440" tIns="91440" rIns="91440" bIns="91440" rtlCol="0">
            <a:spAutoFit/>
          </a:bodyPr>
          <a:lstStyle/>
          <a:p>
            <a:pPr algn="ctr">
              <a:spcBef>
                <a:spcPts val="600"/>
              </a:spcBef>
              <a:buSzPct val="150000"/>
            </a:pPr>
            <a:r>
              <a:rPr lang="en-US" sz="1400" b="1" dirty="0" smtClean="0">
                <a:solidFill>
                  <a:srgbClr val="7030A0"/>
                </a:solidFill>
                <a:latin typeface="Arial" panose="020B0604020202020204" pitchFamily="34" charset="0"/>
                <a:cs typeface="Arial" panose="020B0604020202020204" pitchFamily="34" charset="0"/>
              </a:rPr>
              <a:t>25</a:t>
            </a:r>
            <a:r>
              <a:rPr lang="en-US" sz="1400" b="1" baseline="30000" dirty="0" smtClean="0">
                <a:solidFill>
                  <a:srgbClr val="7030A0"/>
                </a:solidFill>
                <a:latin typeface="Arial" panose="020B0604020202020204" pitchFamily="34" charset="0"/>
                <a:cs typeface="Arial" panose="020B0604020202020204" pitchFamily="34" charset="0"/>
              </a:rPr>
              <a:t>th</a:t>
            </a:r>
            <a:r>
              <a:rPr lang="en-US" sz="1400" b="1" dirty="0" smtClean="0">
                <a:solidFill>
                  <a:srgbClr val="7030A0"/>
                </a:solidFill>
                <a:latin typeface="Arial" panose="020B0604020202020204" pitchFamily="34" charset="0"/>
                <a:cs typeface="Arial" panose="020B0604020202020204" pitchFamily="34" charset="0"/>
              </a:rPr>
              <a:t>    </a:t>
            </a:r>
            <a:r>
              <a:rPr lang="en-US" sz="1400" b="1" dirty="0" smtClean="0">
                <a:solidFill>
                  <a:srgbClr val="00B0F0"/>
                </a:solidFill>
                <a:latin typeface="Arial" panose="020B0604020202020204" pitchFamily="34" charset="0"/>
                <a:cs typeface="Arial" panose="020B0604020202020204" pitchFamily="34" charset="0"/>
              </a:rPr>
              <a:t>50</a:t>
            </a:r>
            <a:r>
              <a:rPr lang="en-US" sz="1400" b="1" baseline="30000" dirty="0" smtClean="0">
                <a:solidFill>
                  <a:srgbClr val="00B0F0"/>
                </a:solidFill>
                <a:latin typeface="Arial" panose="020B0604020202020204" pitchFamily="34" charset="0"/>
                <a:cs typeface="Arial" panose="020B0604020202020204" pitchFamily="34" charset="0"/>
              </a:rPr>
              <a:t>th  </a:t>
            </a:r>
            <a:r>
              <a:rPr lang="en-US" sz="1400" b="1" dirty="0" smtClean="0">
                <a:solidFill>
                  <a:srgbClr val="00B0F0"/>
                </a:solidFill>
                <a:latin typeface="Arial" panose="020B0604020202020204" pitchFamily="34" charset="0"/>
                <a:cs typeface="Arial" panose="020B0604020202020204" pitchFamily="34" charset="0"/>
              </a:rPr>
              <a:t>  </a:t>
            </a:r>
            <a:r>
              <a:rPr lang="en-US" sz="1400" b="1" dirty="0" smtClean="0">
                <a:solidFill>
                  <a:srgbClr val="0000FF"/>
                </a:solidFill>
                <a:latin typeface="Arial" panose="020B0604020202020204" pitchFamily="34" charset="0"/>
                <a:cs typeface="Arial" panose="020B0604020202020204" pitchFamily="34" charset="0"/>
              </a:rPr>
              <a:t>75</a:t>
            </a:r>
            <a:r>
              <a:rPr lang="en-US" sz="1400" b="1" baseline="30000" dirty="0" smtClean="0">
                <a:solidFill>
                  <a:srgbClr val="0000FF"/>
                </a:solidFill>
                <a:latin typeface="Arial" panose="020B0604020202020204" pitchFamily="34" charset="0"/>
                <a:cs typeface="Arial" panose="020B0604020202020204" pitchFamily="34" charset="0"/>
              </a:rPr>
              <a:t>th</a:t>
            </a:r>
            <a:r>
              <a:rPr lang="en-US" sz="1400" b="1" dirty="0" smtClean="0">
                <a:solidFill>
                  <a:srgbClr val="0000FF"/>
                </a:solidFill>
                <a:latin typeface="Arial" panose="020B0604020202020204" pitchFamily="34" charset="0"/>
                <a:cs typeface="Arial" panose="020B0604020202020204" pitchFamily="34" charset="0"/>
              </a:rPr>
              <a:t>    </a:t>
            </a:r>
            <a:r>
              <a:rPr lang="en-US" sz="1400" b="1" dirty="0" smtClean="0">
                <a:solidFill>
                  <a:srgbClr val="00FF00"/>
                </a:solidFill>
                <a:latin typeface="Arial" panose="020B0604020202020204" pitchFamily="34" charset="0"/>
                <a:cs typeface="Arial" panose="020B0604020202020204" pitchFamily="34" charset="0"/>
              </a:rPr>
              <a:t>85</a:t>
            </a:r>
            <a:r>
              <a:rPr lang="en-US" sz="1400" b="1" baseline="30000" dirty="0" smtClean="0">
                <a:solidFill>
                  <a:srgbClr val="00FF00"/>
                </a:solidFill>
                <a:latin typeface="Arial" panose="020B0604020202020204" pitchFamily="34" charset="0"/>
                <a:cs typeface="Arial" panose="020B0604020202020204" pitchFamily="34" charset="0"/>
              </a:rPr>
              <a:t>th</a:t>
            </a:r>
            <a:r>
              <a:rPr lang="en-US" sz="1400" b="1" dirty="0" smtClean="0">
                <a:solidFill>
                  <a:srgbClr val="00FF00"/>
                </a:solidFill>
                <a:latin typeface="Arial" panose="020B0604020202020204" pitchFamily="34" charset="0"/>
                <a:cs typeface="Arial" panose="020B0604020202020204" pitchFamily="34" charset="0"/>
              </a:rPr>
              <a:t>    </a:t>
            </a:r>
            <a:r>
              <a:rPr lang="en-US" sz="1400" b="1" dirty="0" smtClean="0">
                <a:solidFill>
                  <a:srgbClr val="FF9933"/>
                </a:solidFill>
                <a:latin typeface="Arial" panose="020B0604020202020204" pitchFamily="34" charset="0"/>
                <a:cs typeface="Arial" panose="020B0604020202020204" pitchFamily="34" charset="0"/>
              </a:rPr>
              <a:t>95</a:t>
            </a:r>
            <a:r>
              <a:rPr lang="en-US" sz="1400" b="1" baseline="30000" dirty="0" smtClean="0">
                <a:solidFill>
                  <a:srgbClr val="FF9933"/>
                </a:solidFill>
                <a:latin typeface="Arial" panose="020B0604020202020204" pitchFamily="34" charset="0"/>
                <a:cs typeface="Arial" panose="020B0604020202020204" pitchFamily="34" charset="0"/>
              </a:rPr>
              <a:t>th</a:t>
            </a:r>
            <a:r>
              <a:rPr lang="en-US" sz="1400" b="1" dirty="0" smtClean="0">
                <a:solidFill>
                  <a:srgbClr val="FF9933"/>
                </a:solidFill>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Mean</a:t>
            </a:r>
            <a:endParaRPr lang="en-US" sz="14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nvSpPr>
        <p:spPr>
          <a:xfrm>
            <a:off x="6324600" y="4400490"/>
            <a:ext cx="1447800" cy="400110"/>
          </a:xfrm>
          <a:prstGeom prst="rect">
            <a:avLst/>
          </a:prstGeom>
          <a:solidFill>
            <a:schemeClr val="bg1"/>
          </a:solidFill>
          <a:ln w="28575">
            <a:solidFill>
              <a:schemeClr val="tx1"/>
            </a:solidFill>
          </a:ln>
          <a:effectLst>
            <a:outerShdw blurRad="50800" dist="38100" dir="5400000" algn="t" rotWithShape="0">
              <a:prstClr val="black">
                <a:alpha val="40000"/>
              </a:prstClr>
            </a:outerShdw>
          </a:effectLst>
        </p:spPr>
        <p:txBody>
          <a:bodyPr wrap="square" lIns="91440" tIns="91440" rIns="91440" bIns="91440" rtlCol="0">
            <a:spAutoFit/>
          </a:bodyPr>
          <a:lstStyle/>
          <a:p>
            <a:pPr algn="ctr">
              <a:spcBef>
                <a:spcPts val="600"/>
              </a:spcBef>
              <a:buSzPct val="150000"/>
            </a:pPr>
            <a:r>
              <a:rPr lang="en-US" sz="1400" b="1" dirty="0" smtClean="0">
                <a:solidFill>
                  <a:srgbClr val="00B0F0"/>
                </a:solidFill>
                <a:latin typeface="Arial" panose="020B0604020202020204" pitchFamily="34" charset="0"/>
                <a:cs typeface="Arial" panose="020B0604020202020204" pitchFamily="34" charset="0"/>
              </a:rPr>
              <a:t>P-3B</a:t>
            </a:r>
            <a:r>
              <a:rPr lang="en-US" sz="1400" b="1" baseline="30000" dirty="0" smtClean="0">
                <a:solidFill>
                  <a:srgbClr val="00B0F0"/>
                </a:solidFill>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M</a:t>
            </a:r>
            <a:r>
              <a:rPr lang="en-US" sz="1400" b="1" dirty="0" smtClean="0">
                <a:latin typeface="Arial" panose="020B0604020202020204" pitchFamily="34" charset="0"/>
                <a:cs typeface="Arial" panose="020B0604020202020204" pitchFamily="34" charset="0"/>
              </a:rPr>
              <a:t>odel</a:t>
            </a:r>
            <a:endParaRPr lang="en-US" sz="1400" b="1" dirty="0">
              <a:latin typeface="Arial" panose="020B0604020202020204" pitchFamily="34" charset="0"/>
              <a:cs typeface="Arial" panose="020B0604020202020204" pitchFamily="34" charset="0"/>
            </a:endParaRPr>
          </a:p>
        </p:txBody>
      </p:sp>
      <p:sp>
        <p:nvSpPr>
          <p:cNvPr id="25" name="TextBox 24"/>
          <p:cNvSpPr txBox="1"/>
          <p:nvPr/>
        </p:nvSpPr>
        <p:spPr>
          <a:xfrm>
            <a:off x="457200" y="1066800"/>
            <a:ext cx="4114800" cy="400110"/>
          </a:xfrm>
          <a:prstGeom prst="rect">
            <a:avLst/>
          </a:prstGeom>
          <a:noFill/>
        </p:spPr>
        <p:txBody>
          <a:bodyPr wrap="square" rtlCol="0">
            <a:spAutoFit/>
          </a:bodyPr>
          <a:lstStyle/>
          <a:p>
            <a:pPr algn="ctr"/>
            <a:r>
              <a:rPr lang="en-US" sz="2000" i="1" dirty="0" smtClean="0"/>
              <a:t>Spatial</a:t>
            </a:r>
          </a:p>
        </p:txBody>
      </p:sp>
      <p:sp>
        <p:nvSpPr>
          <p:cNvPr id="26" name="TextBox 25"/>
          <p:cNvSpPr txBox="1"/>
          <p:nvPr/>
        </p:nvSpPr>
        <p:spPr>
          <a:xfrm>
            <a:off x="4800600" y="1077255"/>
            <a:ext cx="4343400" cy="400110"/>
          </a:xfrm>
          <a:prstGeom prst="rect">
            <a:avLst/>
          </a:prstGeom>
          <a:noFill/>
        </p:spPr>
        <p:txBody>
          <a:bodyPr wrap="square" rtlCol="0">
            <a:spAutoFit/>
          </a:bodyPr>
          <a:lstStyle/>
          <a:p>
            <a:pPr algn="ctr"/>
            <a:r>
              <a:rPr lang="en-US" sz="2000" i="1" dirty="0" smtClean="0"/>
              <a:t>Temporal</a:t>
            </a:r>
          </a:p>
        </p:txBody>
      </p:sp>
      <p:grpSp>
        <p:nvGrpSpPr>
          <p:cNvPr id="39" name="Group 38"/>
          <p:cNvGrpSpPr/>
          <p:nvPr/>
        </p:nvGrpSpPr>
        <p:grpSpPr>
          <a:xfrm>
            <a:off x="4572000" y="1413097"/>
            <a:ext cx="4513421" cy="2930303"/>
            <a:chOff x="4572000" y="1477331"/>
            <a:chExt cx="4513421" cy="2930303"/>
          </a:xfrm>
        </p:grpSpPr>
        <p:grpSp>
          <p:nvGrpSpPr>
            <p:cNvPr id="27" name="Group 26"/>
            <p:cNvGrpSpPr/>
            <p:nvPr/>
          </p:nvGrpSpPr>
          <p:grpSpPr>
            <a:xfrm>
              <a:off x="4572000" y="1477331"/>
              <a:ext cx="4513421" cy="2930303"/>
              <a:chOff x="4572000" y="1477331"/>
              <a:chExt cx="4513421" cy="2930303"/>
            </a:xfrm>
          </p:grpSpPr>
          <p:grpSp>
            <p:nvGrpSpPr>
              <p:cNvPr id="18" name="Group 17"/>
              <p:cNvGrpSpPr/>
              <p:nvPr/>
            </p:nvGrpSpPr>
            <p:grpSpPr>
              <a:xfrm>
                <a:off x="4665821" y="1477331"/>
                <a:ext cx="4419600" cy="2678101"/>
                <a:chOff x="4724400" y="1358685"/>
                <a:chExt cx="4419600" cy="2678101"/>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358685"/>
                  <a:ext cx="2286000" cy="138451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679418"/>
                  <a:ext cx="2286000" cy="135736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358685"/>
                  <a:ext cx="2286000" cy="138451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400" y="2651760"/>
                  <a:ext cx="2286000" cy="1384515"/>
                </a:xfrm>
                <a:prstGeom prst="rect">
                  <a:avLst/>
                </a:prstGeom>
              </p:spPr>
            </p:pic>
          </p:grpSp>
          <p:sp>
            <p:nvSpPr>
              <p:cNvPr id="19" name="TextBox 18"/>
              <p:cNvSpPr txBox="1"/>
              <p:nvPr/>
            </p:nvSpPr>
            <p:spPr>
              <a:xfrm rot="16200000">
                <a:off x="3434724" y="2646532"/>
                <a:ext cx="2520773" cy="246221"/>
              </a:xfrm>
              <a:prstGeom prst="rect">
                <a:avLst/>
              </a:prstGeom>
              <a:solidFill>
                <a:schemeClr val="bg1"/>
              </a:solidFill>
            </p:spPr>
            <p:txBody>
              <a:bodyPr wrap="square" tIns="0" bIns="0" rtlCol="0">
                <a:spAutoFit/>
              </a:bodyPr>
              <a:lstStyle/>
              <a:p>
                <a:pPr algn="ctr"/>
                <a:r>
                  <a:rPr lang="en-US" sz="1600" dirty="0" smtClean="0"/>
                  <a:t>HCHO (</a:t>
                </a:r>
                <a:r>
                  <a:rPr lang="en-US" sz="1600" dirty="0" err="1" smtClean="0"/>
                  <a:t>ppbv</a:t>
                </a:r>
                <a:r>
                  <a:rPr lang="en-US" sz="1600" dirty="0" smtClean="0"/>
                  <a:t>)</a:t>
                </a:r>
                <a:endParaRPr lang="en-US" sz="1600" dirty="0"/>
              </a:p>
            </p:txBody>
          </p:sp>
          <p:sp>
            <p:nvSpPr>
              <p:cNvPr id="22" name="TextBox 21"/>
              <p:cNvSpPr txBox="1"/>
              <p:nvPr/>
            </p:nvSpPr>
            <p:spPr>
              <a:xfrm>
                <a:off x="4912120" y="4069080"/>
                <a:ext cx="4155680" cy="338554"/>
              </a:xfrm>
              <a:prstGeom prst="rect">
                <a:avLst/>
              </a:prstGeom>
              <a:solidFill>
                <a:schemeClr val="bg1"/>
              </a:solidFill>
            </p:spPr>
            <p:txBody>
              <a:bodyPr wrap="square" rtlCol="0">
                <a:spAutoFit/>
              </a:bodyPr>
              <a:lstStyle/>
              <a:p>
                <a:pPr algn="ctr"/>
                <a:r>
                  <a:rPr lang="en-US" sz="1600" dirty="0" smtClean="0"/>
                  <a:t>Hour (local time)</a:t>
                </a:r>
                <a:endParaRPr lang="en-US" sz="1600" dirty="0"/>
              </a:p>
            </p:txBody>
          </p:sp>
        </p:grpSp>
        <p:sp>
          <p:nvSpPr>
            <p:cNvPr id="29" name="TextBox 28"/>
            <p:cNvSpPr txBox="1"/>
            <p:nvPr/>
          </p:nvSpPr>
          <p:spPr>
            <a:xfrm>
              <a:off x="5029200" y="152400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sp>
          <p:nvSpPr>
            <p:cNvPr id="30" name="TextBox 29"/>
            <p:cNvSpPr txBox="1"/>
            <p:nvPr/>
          </p:nvSpPr>
          <p:spPr>
            <a:xfrm>
              <a:off x="7131193" y="152400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sp>
          <p:nvSpPr>
            <p:cNvPr id="31" name="TextBox 30"/>
            <p:cNvSpPr txBox="1"/>
            <p:nvPr/>
          </p:nvSpPr>
          <p:spPr>
            <a:xfrm>
              <a:off x="7131193" y="2876490"/>
              <a:ext cx="641207" cy="400110"/>
            </a:xfrm>
            <a:prstGeom prst="rect">
              <a:avLst/>
            </a:prstGeom>
            <a:solidFill>
              <a:schemeClr val="bg1"/>
            </a:solidFill>
          </p:spPr>
          <p:txBody>
            <a:bodyPr wrap="square"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sp>
          <p:nvSpPr>
            <p:cNvPr id="32" name="TextBox 31"/>
            <p:cNvSpPr txBox="1"/>
            <p:nvPr/>
          </p:nvSpPr>
          <p:spPr>
            <a:xfrm>
              <a:off x="5029200" y="2876490"/>
              <a:ext cx="381000" cy="400110"/>
            </a:xfrm>
            <a:prstGeom prst="rect">
              <a:avLst/>
            </a:prstGeom>
            <a:solidFill>
              <a:schemeClr val="bg1"/>
            </a:solidFill>
          </p:spPr>
          <p:txBody>
            <a:bodyPr wrap="square" lIns="91440" rIns="0"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grpSp>
      <p:grpSp>
        <p:nvGrpSpPr>
          <p:cNvPr id="38" name="Group 37"/>
          <p:cNvGrpSpPr/>
          <p:nvPr/>
        </p:nvGrpSpPr>
        <p:grpSpPr>
          <a:xfrm>
            <a:off x="1" y="1414046"/>
            <a:ext cx="4571999" cy="2920436"/>
            <a:chOff x="1" y="1414046"/>
            <a:chExt cx="4571999" cy="2920436"/>
          </a:xfrm>
        </p:grpSpPr>
        <p:grpSp>
          <p:nvGrpSpPr>
            <p:cNvPr id="28" name="Group 27"/>
            <p:cNvGrpSpPr/>
            <p:nvPr/>
          </p:nvGrpSpPr>
          <p:grpSpPr>
            <a:xfrm>
              <a:off x="1" y="1414046"/>
              <a:ext cx="4571999" cy="2920436"/>
              <a:chOff x="1" y="1414046"/>
              <a:chExt cx="4571999" cy="2920436"/>
            </a:xfrm>
          </p:grpSpPr>
          <p:grpSp>
            <p:nvGrpSpPr>
              <p:cNvPr id="20" name="Group 19"/>
              <p:cNvGrpSpPr/>
              <p:nvPr/>
            </p:nvGrpSpPr>
            <p:grpSpPr>
              <a:xfrm>
                <a:off x="167640" y="1509256"/>
                <a:ext cx="4404360" cy="2635527"/>
                <a:chOff x="320040" y="1390610"/>
                <a:chExt cx="4404360" cy="2635527"/>
              </a:xfrm>
            </p:grpSpPr>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52069" r="51298"/>
                <a:stretch/>
              </p:blipFill>
              <p:spPr>
                <a:xfrm>
                  <a:off x="2438400" y="1390610"/>
                  <a:ext cx="2286000" cy="1384516"/>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52245" r="51654"/>
                <a:stretch/>
              </p:blipFill>
              <p:spPr>
                <a:xfrm>
                  <a:off x="2438400" y="2633472"/>
                  <a:ext cx="2286000" cy="1389561"/>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52021" r="51584"/>
                <a:stretch/>
              </p:blipFill>
              <p:spPr>
                <a:xfrm>
                  <a:off x="320040" y="1390611"/>
                  <a:ext cx="2286000" cy="1394057"/>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1" t="52069" r="52270"/>
                <a:stretch/>
              </p:blipFill>
              <p:spPr>
                <a:xfrm>
                  <a:off x="320040" y="2633472"/>
                  <a:ext cx="2253661" cy="1392665"/>
                </a:xfrm>
                <a:prstGeom prst="rect">
                  <a:avLst/>
                </a:prstGeom>
              </p:spPr>
            </p:pic>
          </p:grpSp>
          <p:sp>
            <p:nvSpPr>
              <p:cNvPr id="11" name="TextBox 10"/>
              <p:cNvSpPr txBox="1"/>
              <p:nvPr/>
            </p:nvSpPr>
            <p:spPr>
              <a:xfrm rot="16200000">
                <a:off x="-1176814" y="2590861"/>
                <a:ext cx="2692184" cy="338554"/>
              </a:xfrm>
              <a:prstGeom prst="rect">
                <a:avLst/>
              </a:prstGeom>
              <a:solidFill>
                <a:schemeClr val="bg1"/>
              </a:solidFill>
            </p:spPr>
            <p:txBody>
              <a:bodyPr wrap="square" rtlCol="0">
                <a:spAutoFit/>
              </a:bodyPr>
              <a:lstStyle/>
              <a:p>
                <a:pPr algn="ctr"/>
                <a:r>
                  <a:rPr lang="en-US" sz="1600" dirty="0" smtClean="0"/>
                  <a:t>Simulation – </a:t>
                </a:r>
                <a:r>
                  <a:rPr lang="en-US" sz="1600" dirty="0" err="1" smtClean="0"/>
                  <a:t>Obs</a:t>
                </a:r>
                <a:r>
                  <a:rPr lang="en-US" sz="1600" dirty="0" smtClean="0"/>
                  <a:t> (</a:t>
                </a:r>
                <a:r>
                  <a:rPr lang="en-US" sz="1600" dirty="0" err="1" smtClean="0"/>
                  <a:t>ppbv</a:t>
                </a:r>
                <a:r>
                  <a:rPr lang="en-US" sz="1600" dirty="0" smtClean="0"/>
                  <a:t>)</a:t>
                </a:r>
                <a:endParaRPr lang="en-US" sz="1600" dirty="0"/>
              </a:p>
            </p:txBody>
          </p:sp>
          <p:sp>
            <p:nvSpPr>
              <p:cNvPr id="21" name="TextBox 20"/>
              <p:cNvSpPr txBox="1"/>
              <p:nvPr/>
            </p:nvSpPr>
            <p:spPr>
              <a:xfrm>
                <a:off x="337602" y="3995928"/>
                <a:ext cx="4158197" cy="338554"/>
              </a:xfrm>
              <a:prstGeom prst="rect">
                <a:avLst/>
              </a:prstGeom>
              <a:solidFill>
                <a:schemeClr val="bg1"/>
              </a:solidFill>
            </p:spPr>
            <p:txBody>
              <a:bodyPr wrap="square" rtlCol="0">
                <a:spAutoFit/>
              </a:bodyPr>
              <a:lstStyle/>
              <a:p>
                <a:pPr algn="ctr"/>
                <a:r>
                  <a:rPr lang="en-US" sz="1600" dirty="0" smtClean="0"/>
                  <a:t>Distance (km)</a:t>
                </a:r>
                <a:endParaRPr lang="en-US" sz="1600" dirty="0"/>
              </a:p>
            </p:txBody>
          </p:sp>
        </p:grpSp>
        <p:sp>
          <p:nvSpPr>
            <p:cNvPr id="33" name="TextBox 32"/>
            <p:cNvSpPr txBox="1"/>
            <p:nvPr/>
          </p:nvSpPr>
          <p:spPr>
            <a:xfrm>
              <a:off x="609600" y="1463933"/>
              <a:ext cx="641207" cy="307777"/>
            </a:xfrm>
            <a:prstGeom prst="rect">
              <a:avLst/>
            </a:prstGeom>
            <a:solidFill>
              <a:schemeClr val="bg1"/>
            </a:solidFill>
          </p:spPr>
          <p:txBody>
            <a:bodyPr wrap="square" lIns="0" tIns="0" rIns="0" bIns="0" rtlCol="0">
              <a:spAutoFit/>
            </a:bodyPr>
            <a:lstStyle/>
            <a:p>
              <a:r>
                <a:rPr lang="en-US" sz="2000" dirty="0" smtClean="0">
                  <a:cs typeface="Arial" panose="020B0604020202020204" pitchFamily="34" charset="0"/>
                </a:rPr>
                <a:t>MD</a:t>
              </a:r>
              <a:endParaRPr lang="en-US" sz="2000" dirty="0">
                <a:cs typeface="Arial" panose="020B0604020202020204" pitchFamily="34" charset="0"/>
              </a:endParaRPr>
            </a:p>
          </p:txBody>
        </p:sp>
        <p:sp>
          <p:nvSpPr>
            <p:cNvPr id="34" name="TextBox 33"/>
            <p:cNvSpPr txBox="1"/>
            <p:nvPr/>
          </p:nvSpPr>
          <p:spPr>
            <a:xfrm>
              <a:off x="2711593" y="1463933"/>
              <a:ext cx="641207" cy="307777"/>
            </a:xfrm>
            <a:prstGeom prst="rect">
              <a:avLst/>
            </a:prstGeom>
            <a:solidFill>
              <a:schemeClr val="bg1"/>
            </a:solidFill>
          </p:spPr>
          <p:txBody>
            <a:bodyPr wrap="square" lIns="0" tIns="0" rIns="0" bIns="0" rtlCol="0">
              <a:spAutoFit/>
            </a:bodyPr>
            <a:lstStyle/>
            <a:p>
              <a:r>
                <a:rPr lang="en-US" sz="2000" dirty="0" smtClean="0">
                  <a:cs typeface="Arial" panose="020B0604020202020204" pitchFamily="34" charset="0"/>
                </a:rPr>
                <a:t>CA</a:t>
              </a:r>
              <a:endParaRPr lang="en-US" sz="2000" dirty="0">
                <a:cs typeface="Arial" panose="020B0604020202020204" pitchFamily="34" charset="0"/>
              </a:endParaRPr>
            </a:p>
          </p:txBody>
        </p:sp>
        <p:sp>
          <p:nvSpPr>
            <p:cNvPr id="35" name="TextBox 34"/>
            <p:cNvSpPr txBox="1"/>
            <p:nvPr/>
          </p:nvSpPr>
          <p:spPr>
            <a:xfrm>
              <a:off x="2711593" y="2816423"/>
              <a:ext cx="641207" cy="307777"/>
            </a:xfrm>
            <a:prstGeom prst="rect">
              <a:avLst/>
            </a:prstGeom>
            <a:solidFill>
              <a:schemeClr val="bg1"/>
            </a:solidFill>
          </p:spPr>
          <p:txBody>
            <a:bodyPr wrap="square" lIns="0" tIns="0" rIns="0" bIns="0" rtlCol="0">
              <a:spAutoFit/>
            </a:bodyPr>
            <a:lstStyle/>
            <a:p>
              <a:r>
                <a:rPr lang="en-US" sz="2000" dirty="0" smtClean="0">
                  <a:cs typeface="Arial" panose="020B0604020202020204" pitchFamily="34" charset="0"/>
                </a:rPr>
                <a:t>CO</a:t>
              </a:r>
              <a:endParaRPr lang="en-US" sz="2000" dirty="0">
                <a:cs typeface="Arial" panose="020B0604020202020204" pitchFamily="34" charset="0"/>
              </a:endParaRPr>
            </a:p>
          </p:txBody>
        </p:sp>
        <p:sp>
          <p:nvSpPr>
            <p:cNvPr id="36" name="TextBox 35"/>
            <p:cNvSpPr txBox="1"/>
            <p:nvPr/>
          </p:nvSpPr>
          <p:spPr>
            <a:xfrm>
              <a:off x="1812997" y="3505200"/>
              <a:ext cx="396803" cy="307777"/>
            </a:xfrm>
            <a:prstGeom prst="rect">
              <a:avLst/>
            </a:prstGeom>
            <a:solidFill>
              <a:schemeClr val="bg1"/>
            </a:solidFill>
          </p:spPr>
          <p:txBody>
            <a:bodyPr wrap="square" lIns="0" tIns="0" rIns="0" bIns="0" rtlCol="0">
              <a:spAutoFit/>
            </a:bodyPr>
            <a:lstStyle/>
            <a:p>
              <a:r>
                <a:rPr lang="en-US" sz="2000" dirty="0" smtClean="0">
                  <a:cs typeface="Arial" panose="020B0604020202020204" pitchFamily="34" charset="0"/>
                </a:rPr>
                <a:t>TX</a:t>
              </a:r>
              <a:endParaRPr lang="en-US" sz="2000" dirty="0">
                <a:cs typeface="Arial" panose="020B0604020202020204" pitchFamily="34" charset="0"/>
              </a:endParaRPr>
            </a:p>
          </p:txBody>
        </p:sp>
        <p:sp>
          <p:nvSpPr>
            <p:cNvPr id="37" name="Rectangle 36"/>
            <p:cNvSpPr/>
            <p:nvPr/>
          </p:nvSpPr>
          <p:spPr>
            <a:xfrm>
              <a:off x="609600" y="2798064"/>
              <a:ext cx="457200" cy="1722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p:cNvSpPr/>
          <p:nvPr/>
        </p:nvSpPr>
        <p:spPr>
          <a:xfrm>
            <a:off x="168325" y="5105400"/>
            <a:ext cx="8830215" cy="1497040"/>
          </a:xfrm>
          <a:prstGeom prst="roundRect">
            <a:avLst/>
          </a:prstGeom>
          <a:ln w="38100"/>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lvl="0"/>
            <a:r>
              <a:rPr lang="en-US" i="1" dirty="0" smtClean="0"/>
              <a:t>Spatial:</a:t>
            </a:r>
            <a:r>
              <a:rPr lang="en-US" dirty="0" smtClean="0"/>
              <a:t> </a:t>
            </a:r>
            <a:r>
              <a:rPr lang="en-US" dirty="0">
                <a:solidFill>
                  <a:prstClr val="black"/>
                </a:solidFill>
              </a:rPr>
              <a:t>All models underestimate HCHO variability during each campaign </a:t>
            </a:r>
            <a:endParaRPr lang="en-US" dirty="0" smtClean="0">
              <a:solidFill>
                <a:prstClr val="black"/>
              </a:solidFill>
            </a:endParaRPr>
          </a:p>
          <a:p>
            <a:pPr lvl="0"/>
            <a:r>
              <a:rPr lang="en-US" dirty="0" smtClean="0">
                <a:solidFill>
                  <a:prstClr val="black"/>
                </a:solidFill>
              </a:rPr>
              <a:t>(~ </a:t>
            </a:r>
            <a:r>
              <a:rPr lang="en-US" dirty="0">
                <a:solidFill>
                  <a:prstClr val="black"/>
                </a:solidFill>
              </a:rPr>
              <a:t>&lt; 2 </a:t>
            </a:r>
            <a:r>
              <a:rPr lang="en-US" dirty="0" err="1">
                <a:solidFill>
                  <a:prstClr val="black"/>
                </a:solidFill>
              </a:rPr>
              <a:t>ppbv</a:t>
            </a:r>
            <a:r>
              <a:rPr lang="en-US" dirty="0">
                <a:solidFill>
                  <a:prstClr val="black"/>
                </a:solidFill>
              </a:rPr>
              <a:t>)</a:t>
            </a:r>
          </a:p>
          <a:p>
            <a:pPr lvl="0"/>
            <a:r>
              <a:rPr lang="en-US" i="1" dirty="0" smtClean="0">
                <a:solidFill>
                  <a:prstClr val="black"/>
                </a:solidFill>
              </a:rPr>
              <a:t>Temporal:</a:t>
            </a:r>
            <a:r>
              <a:rPr lang="en-US" dirty="0" smtClean="0">
                <a:solidFill>
                  <a:prstClr val="black"/>
                </a:solidFill>
              </a:rPr>
              <a:t> </a:t>
            </a:r>
            <a:r>
              <a:rPr lang="en-US" dirty="0">
                <a:solidFill>
                  <a:prstClr val="black"/>
                </a:solidFill>
              </a:rPr>
              <a:t>All models capture observed diurnal variability in HCHO.  MD simulation shows an underestimation in HCHO in the afternoon </a:t>
            </a:r>
          </a:p>
        </p:txBody>
      </p:sp>
    </p:spTree>
    <p:extLst>
      <p:ext uri="{BB962C8B-B14F-4D97-AF65-F5344CB8AC3E}">
        <p14:creationId xmlns:p14="http://schemas.microsoft.com/office/powerpoint/2010/main" val="230081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200" dirty="0" smtClean="0">
                <a:effectLst>
                  <a:outerShdw blurRad="38100" dist="38100" dir="2700000" algn="tl">
                    <a:srgbClr val="000000">
                      <a:alpha val="43137"/>
                    </a:srgbClr>
                  </a:outerShdw>
                </a:effectLst>
                <a:latin typeface="+mj-lt"/>
              </a:rPr>
              <a:t>Frequency of observable gradients</a:t>
            </a:r>
            <a:endParaRPr lang="en-US" sz="3200" dirty="0">
              <a:effectLst>
                <a:outerShdw blurRad="38100" dist="38100" dir="2700000" algn="tl">
                  <a:srgbClr val="000000">
                    <a:alpha val="43137"/>
                  </a:srgbClr>
                </a:outerShdw>
              </a:effectLst>
              <a:latin typeface="+mj-lt"/>
            </a:endParaRPr>
          </a:p>
        </p:txBody>
      </p:sp>
      <p:sp>
        <p:nvSpPr>
          <p:cNvPr id="10" name="Title 1"/>
          <p:cNvSpPr txBox="1">
            <a:spLocks/>
          </p:cNvSpPr>
          <p:nvPr/>
        </p:nvSpPr>
        <p:spPr>
          <a:xfrm>
            <a:off x="76200" y="3349823"/>
            <a:ext cx="8911709" cy="457200"/>
          </a:xfrm>
          <a:prstGeom prst="rect">
            <a:avLst/>
          </a:prstGeom>
        </p:spPr>
        <p:txBody>
          <a:bodyPr>
            <a:normAutofit/>
          </a:bodyPr>
          <a:lstStyle>
            <a:lvl1pPr algn="ctr" defTabSz="4702576" rtl="0" eaLnBrk="1" latinLnBrk="0" hangingPunct="1">
              <a:spcBef>
                <a:spcPct val="0"/>
              </a:spcBef>
              <a:buNone/>
              <a:defRPr sz="22600" kern="1200">
                <a:solidFill>
                  <a:schemeClr val="tx1"/>
                </a:solidFill>
                <a:latin typeface="+mj-lt"/>
                <a:ea typeface="+mj-ea"/>
                <a:cs typeface="+mj-cs"/>
              </a:defRPr>
            </a:lvl1pPr>
          </a:lstStyle>
          <a:p>
            <a:pPr algn="l"/>
            <a:r>
              <a:rPr lang="en-US" sz="2000" dirty="0" smtClean="0">
                <a:latin typeface="+mn-lt"/>
                <a:cs typeface="Arial" panose="020B0604020202020204" pitchFamily="34" charset="0"/>
              </a:rPr>
              <a:t>Precision Requirements (PR) for TEMPO</a:t>
            </a:r>
            <a:endParaRPr lang="en-US" sz="2000" dirty="0">
              <a:latin typeface="+mn-lt"/>
              <a:cs typeface="Arial" panose="020B0604020202020204" pitchFamily="34" charset="0"/>
            </a:endParaRPr>
          </a:p>
        </p:txBody>
      </p:sp>
      <p:sp>
        <p:nvSpPr>
          <p:cNvPr id="11" name="TextBox 10"/>
          <p:cNvSpPr txBox="1"/>
          <p:nvPr/>
        </p:nvSpPr>
        <p:spPr>
          <a:xfrm>
            <a:off x="3505200" y="5754469"/>
            <a:ext cx="5595794" cy="338554"/>
          </a:xfrm>
          <a:prstGeom prst="rect">
            <a:avLst/>
          </a:prstGeom>
          <a:noFill/>
        </p:spPr>
        <p:txBody>
          <a:bodyPr wrap="square" rtlCol="0">
            <a:spAutoFit/>
          </a:bodyPr>
          <a:lstStyle/>
          <a:p>
            <a:pPr algn="r"/>
            <a:r>
              <a:rPr lang="en-US" sz="1600" dirty="0" smtClean="0">
                <a:cs typeface="Arial" panose="020B0604020202020204" pitchFamily="34" charset="0"/>
              </a:rPr>
              <a:t>TEMPO spatial resolution: 8 x 4.5 km</a:t>
            </a:r>
            <a:r>
              <a:rPr lang="en-US" sz="1600" baseline="30000" dirty="0" smtClean="0">
                <a:cs typeface="Arial" panose="020B0604020202020204" pitchFamily="34" charset="0"/>
              </a:rPr>
              <a:t>2</a:t>
            </a:r>
          </a:p>
        </p:txBody>
      </p:sp>
      <p:sp>
        <p:nvSpPr>
          <p:cNvPr id="12" name="TextBox 11"/>
          <p:cNvSpPr txBox="1"/>
          <p:nvPr/>
        </p:nvSpPr>
        <p:spPr>
          <a:xfrm>
            <a:off x="106922" y="5788223"/>
            <a:ext cx="4229100" cy="523220"/>
          </a:xfrm>
          <a:prstGeom prst="rect">
            <a:avLst/>
          </a:prstGeom>
          <a:noFill/>
        </p:spPr>
        <p:txBody>
          <a:bodyPr wrap="square" rtlCol="0">
            <a:spAutoFit/>
          </a:bodyPr>
          <a:lstStyle/>
          <a:p>
            <a:r>
              <a:rPr lang="en-US" sz="1400" dirty="0" smtClean="0">
                <a:cs typeface="Arial" panose="020B0604020202020204" pitchFamily="34" charset="0"/>
              </a:rPr>
              <a:t>* calculated quantity</a:t>
            </a:r>
          </a:p>
          <a:p>
            <a:r>
              <a:rPr lang="en-US" sz="1400" dirty="0" smtClean="0">
                <a:cs typeface="Arial" panose="020B0604020202020204" pitchFamily="34" charset="0"/>
              </a:rPr>
              <a:t>** Lok Lamsal, personal communication</a:t>
            </a:r>
          </a:p>
        </p:txBody>
      </p:sp>
      <p:graphicFrame>
        <p:nvGraphicFramePr>
          <p:cNvPr id="15" name="Content Placeholder 3"/>
          <p:cNvGraphicFramePr>
            <a:graphicFrameLocks/>
          </p:cNvGraphicFramePr>
          <p:nvPr>
            <p:extLst>
              <p:ext uri="{D42A27DB-BD31-4B8C-83A1-F6EECF244321}">
                <p14:modId xmlns:p14="http://schemas.microsoft.com/office/powerpoint/2010/main" val="1447478813"/>
              </p:ext>
            </p:extLst>
          </p:nvPr>
        </p:nvGraphicFramePr>
        <p:xfrm>
          <a:off x="76200" y="3807023"/>
          <a:ext cx="8957461" cy="1920240"/>
        </p:xfrm>
        <a:graphic>
          <a:graphicData uri="http://schemas.openxmlformats.org/drawingml/2006/table">
            <a:tbl>
              <a:tblPr firstRow="1" bandRow="1">
                <a:effectLst>
                  <a:outerShdw blurRad="50800" dist="38100" dir="2700000" algn="tl" rotWithShape="0">
                    <a:prstClr val="black">
                      <a:alpha val="40000"/>
                    </a:prstClr>
                  </a:outerShdw>
                </a:effectLst>
                <a:tableStyleId>{5A111915-BE36-4E01-A7E5-04B1672EAD32}</a:tableStyleId>
              </a:tblPr>
              <a:tblGrid>
                <a:gridCol w="1066800"/>
                <a:gridCol w="2362200"/>
                <a:gridCol w="2632861"/>
                <a:gridCol w="1177139"/>
                <a:gridCol w="1718461"/>
              </a:tblGrid>
              <a:tr h="0">
                <a:tc>
                  <a:txBody>
                    <a:bodyPr/>
                    <a:lstStyle/>
                    <a:p>
                      <a:pPr algn="ctr"/>
                      <a:r>
                        <a:rPr lang="en-US" sz="1600" dirty="0" smtClean="0"/>
                        <a:t>Species</a:t>
                      </a:r>
                      <a:endParaRPr lang="en-US" sz="1600" b="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Altitude range</a:t>
                      </a:r>
                      <a:endParaRPr lang="en-US" sz="1600" b="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smtClean="0"/>
                        <a:t>STM</a:t>
                      </a:r>
                      <a:r>
                        <a:rPr lang="en-US" sz="1600" baseline="0" dirty="0" smtClean="0"/>
                        <a:t> Precision</a:t>
                      </a:r>
                      <a:endParaRPr lang="en-US" sz="1600" b="0" dirty="0">
                        <a:latin typeface="Times New Roman" panose="02020603050405020304" pitchFamily="18" charset="0"/>
                        <a:cs typeface="Times New Roman" panose="02020603050405020304" pitchFamily="18" charset="0"/>
                      </a:endParaRPr>
                    </a:p>
                  </a:txBody>
                  <a:tcPr anchor="ctr"/>
                </a:tc>
                <a:tc>
                  <a:txBody>
                    <a:bodyPr/>
                    <a:lstStyle/>
                    <a:p>
                      <a:pPr algn="ctr"/>
                      <a:endParaRPr lang="en-US" sz="1600" b="0" dirty="0">
                        <a:latin typeface="Times New Roman" panose="02020603050405020304" pitchFamily="18" charset="0"/>
                        <a:cs typeface="Times New Roman" panose="02020603050405020304" pitchFamily="18" charset="0"/>
                      </a:endParaRPr>
                    </a:p>
                  </a:txBody>
                  <a:tcPr anchor="ctr"/>
                </a:tc>
                <a:tc>
                  <a:txBody>
                    <a:bodyPr/>
                    <a:lstStyle/>
                    <a:p>
                      <a:pPr algn="ctr"/>
                      <a:r>
                        <a:rPr lang="en-US" sz="1600" dirty="0" smtClean="0"/>
                        <a:t>Temporal </a:t>
                      </a:r>
                    </a:p>
                    <a:p>
                      <a:pPr algn="ctr"/>
                      <a:r>
                        <a:rPr lang="en-US" sz="1600" dirty="0" smtClean="0"/>
                        <a:t>Revisit</a:t>
                      </a:r>
                      <a:endParaRPr lang="en-US" sz="1600" b="0" dirty="0">
                        <a:latin typeface="Times New Roman" panose="02020603050405020304" pitchFamily="18" charset="0"/>
                        <a:cs typeface="Times New Roman" panose="02020603050405020304" pitchFamily="18" charset="0"/>
                      </a:endParaRPr>
                    </a:p>
                  </a:txBody>
                  <a:tcPr anchor="ctr"/>
                </a:tc>
              </a:tr>
              <a:tr h="0">
                <a:tc>
                  <a:txBody>
                    <a:bodyPr/>
                    <a:lstStyle/>
                    <a:p>
                      <a:pPr algn="ctr"/>
                      <a:r>
                        <a:rPr lang="en-US" sz="1600" dirty="0" smtClean="0"/>
                        <a:t>O</a:t>
                      </a:r>
                      <a:r>
                        <a:rPr lang="en-US" sz="1600" baseline="-25000" dirty="0" smtClean="0"/>
                        <a:t>3</a:t>
                      </a:r>
                      <a:endParaRPr lang="en-US" sz="1600" b="0" baseline="-250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dirty="0" smtClean="0"/>
                        <a:t>0-2 km</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dirty="0" smtClean="0"/>
                        <a:t>10 </a:t>
                      </a:r>
                      <a:r>
                        <a:rPr lang="en-US" sz="1600" dirty="0" err="1" smtClean="0"/>
                        <a:t>ppbv</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dirty="0" smtClean="0"/>
                        <a:t>1.7 DU*</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1600" dirty="0" smtClean="0"/>
                        <a:t>2 </a:t>
                      </a:r>
                      <a:r>
                        <a:rPr lang="en-US" sz="1600" dirty="0" err="1" smtClean="0"/>
                        <a:t>hr</a:t>
                      </a:r>
                      <a:endParaRPr lang="en-US" sz="1600" b="0" baseline="30000" dirty="0">
                        <a:latin typeface="Times New Roman" panose="02020603050405020304" pitchFamily="18" charset="0"/>
                        <a:cs typeface="Times New Roman" panose="02020603050405020304" pitchFamily="18" charset="0"/>
                      </a:endParaRPr>
                    </a:p>
                  </a:txBody>
                  <a:tcPr anchor="ctr">
                    <a:solidFill>
                      <a:schemeClr val="bg1"/>
                    </a:solidFill>
                  </a:tcPr>
                </a:tc>
              </a:tr>
              <a:tr h="0">
                <a:tc>
                  <a:txBody>
                    <a:bodyPr/>
                    <a:lstStyle/>
                    <a:p>
                      <a:pPr algn="ctr"/>
                      <a:r>
                        <a:rPr lang="en-US" sz="1600" dirty="0" smtClean="0"/>
                        <a:t>O</a:t>
                      </a:r>
                      <a:r>
                        <a:rPr lang="en-US" sz="1600" baseline="-25000" dirty="0" smtClean="0"/>
                        <a:t>3</a:t>
                      </a:r>
                      <a:endParaRPr lang="en-US" sz="1600" b="0" baseline="-250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dirty="0" smtClean="0"/>
                        <a:t>Tropospheric column</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dirty="0" smtClean="0"/>
                        <a:t>10 </a:t>
                      </a:r>
                      <a:r>
                        <a:rPr lang="en-US" sz="1600" dirty="0" err="1" smtClean="0"/>
                        <a:t>ppbv</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aseline="0" dirty="0" smtClean="0"/>
                        <a:t>6.2 DU*</a:t>
                      </a:r>
                      <a:endParaRPr lang="en-US" sz="1600" b="0" baseline="0" dirty="0" smtClean="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1600" dirty="0" smtClean="0"/>
                        <a:t>1 </a:t>
                      </a:r>
                      <a:r>
                        <a:rPr lang="en-US" sz="1600" dirty="0" err="1" smtClean="0"/>
                        <a:t>hr</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r>
              <a:tr h="0">
                <a:tc>
                  <a:txBody>
                    <a:bodyPr/>
                    <a:lstStyle/>
                    <a:p>
                      <a:pPr algn="ctr"/>
                      <a:r>
                        <a:rPr lang="en-US" sz="1600" dirty="0" smtClean="0"/>
                        <a:t>NO</a:t>
                      </a:r>
                      <a:r>
                        <a:rPr lang="en-US" sz="1600" baseline="-25000" dirty="0" smtClean="0"/>
                        <a:t>2</a:t>
                      </a:r>
                      <a:endParaRPr lang="en-US" sz="1600" b="0" baseline="-250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Tropospheric column</a:t>
                      </a:r>
                      <a:endParaRPr lang="en-US" sz="1600" b="0" dirty="0" smtClean="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1x10</a:t>
                      </a:r>
                      <a:r>
                        <a:rPr lang="en-US" sz="1600" baseline="30000" dirty="0" smtClean="0"/>
                        <a:t>15</a:t>
                      </a:r>
                      <a:r>
                        <a:rPr lang="en-US" sz="1600" dirty="0" smtClean="0"/>
                        <a:t> </a:t>
                      </a:r>
                      <a:r>
                        <a:rPr lang="en-US" sz="1600" dirty="0" err="1" smtClean="0"/>
                        <a:t>molec</a:t>
                      </a:r>
                      <a:r>
                        <a:rPr lang="en-US" sz="1600" dirty="0" smtClean="0"/>
                        <a:t>/cm</a:t>
                      </a:r>
                      <a:r>
                        <a:rPr lang="en-US" sz="1600" baseline="30000" dirty="0" smtClean="0"/>
                        <a:t>2</a:t>
                      </a:r>
                      <a:endParaRPr lang="en-US" sz="1600" b="0" baseline="30000" dirty="0" smtClean="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r>
                        <a:rPr lang="en-US" sz="1600" b="0" dirty="0" smtClean="0">
                          <a:latin typeface="+mn-lt"/>
                          <a:cs typeface="Times New Roman" panose="02020603050405020304" pitchFamily="18" charset="0"/>
                        </a:rPr>
                        <a:t> 1 </a:t>
                      </a:r>
                      <a:r>
                        <a:rPr lang="en-US" sz="1600" b="0" dirty="0" err="1" smtClean="0">
                          <a:latin typeface="+mn-lt"/>
                          <a:cs typeface="Times New Roman" panose="02020603050405020304" pitchFamily="18" charset="0"/>
                        </a:rPr>
                        <a:t>ppbv</a:t>
                      </a:r>
                      <a:r>
                        <a:rPr lang="en-US" sz="1600" b="0" dirty="0" smtClean="0">
                          <a:latin typeface="+mn-lt"/>
                          <a:cs typeface="Times New Roman" panose="02020603050405020304" pitchFamily="18" charset="0"/>
                        </a:rPr>
                        <a:t>**</a:t>
                      </a:r>
                      <a:endParaRPr lang="en-US" sz="1600" b="0" dirty="0">
                        <a:latin typeface="+mn-lt"/>
                        <a:cs typeface="Times New Roman" panose="02020603050405020304" pitchFamily="18" charset="0"/>
                      </a:endParaRPr>
                    </a:p>
                  </a:txBody>
                  <a:tcPr anchor="ctr">
                    <a:solidFill>
                      <a:schemeClr val="bg1"/>
                    </a:solidFill>
                  </a:tcPr>
                </a:tc>
                <a:tc>
                  <a:txBody>
                    <a:bodyPr/>
                    <a:lstStyle/>
                    <a:p>
                      <a:pPr algn="ctr"/>
                      <a:r>
                        <a:rPr lang="en-US" sz="1600" dirty="0" smtClean="0"/>
                        <a:t>1 </a:t>
                      </a:r>
                      <a:r>
                        <a:rPr lang="en-US" sz="1600" dirty="0" err="1" smtClean="0"/>
                        <a:t>hr</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r>
              <a:tr h="0">
                <a:tc>
                  <a:txBody>
                    <a:bodyPr/>
                    <a:lstStyle/>
                    <a:p>
                      <a:pPr algn="ctr"/>
                      <a:r>
                        <a:rPr lang="en-US" sz="1600" dirty="0" smtClean="0"/>
                        <a:t>HCHO</a:t>
                      </a: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Tropospheric column</a:t>
                      </a:r>
                      <a:endParaRPr lang="en-US" sz="1600" b="0" dirty="0" smtClean="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1x10</a:t>
                      </a:r>
                      <a:r>
                        <a:rPr lang="en-US" sz="1600" baseline="30000" dirty="0" smtClean="0"/>
                        <a:t>16</a:t>
                      </a:r>
                      <a:r>
                        <a:rPr lang="en-US" sz="1600" dirty="0" smtClean="0"/>
                        <a:t> </a:t>
                      </a:r>
                      <a:r>
                        <a:rPr lang="en-US" sz="1600" dirty="0" err="1" smtClean="0"/>
                        <a:t>molec</a:t>
                      </a:r>
                      <a:r>
                        <a:rPr lang="en-US" sz="1600" dirty="0" smtClean="0"/>
                        <a:t>/cm</a:t>
                      </a:r>
                      <a:r>
                        <a:rPr lang="en-US" sz="1600" baseline="30000" dirty="0" smtClean="0"/>
                        <a:t>2</a:t>
                      </a:r>
                      <a:endParaRPr lang="en-US" sz="1600" b="0" baseline="30000" dirty="0" smtClean="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r"/>
                      <a:endParaRPr lang="en-US" sz="1600" b="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 </a:t>
                      </a:r>
                      <a:r>
                        <a:rPr lang="en-US" sz="1600" dirty="0" err="1" smtClean="0"/>
                        <a:t>hr</a:t>
                      </a:r>
                      <a:endParaRPr lang="en-US" sz="1600" b="0" dirty="0" smtClean="0">
                        <a:latin typeface="Times New Roman" panose="02020603050405020304" pitchFamily="18" charset="0"/>
                        <a:cs typeface="Times New Roman" panose="02020603050405020304" pitchFamily="18" charset="0"/>
                      </a:endParaRPr>
                    </a:p>
                  </a:txBody>
                  <a:tcPr anchor="ctr">
                    <a:solidFill>
                      <a:schemeClr val="bg1"/>
                    </a:solidFill>
                  </a:tcPr>
                </a:tc>
              </a:tr>
            </a:tbl>
          </a:graphicData>
        </a:graphic>
      </p:graphicFrame>
      <p:sp>
        <p:nvSpPr>
          <p:cNvPr id="2" name="Rectangle 1"/>
          <p:cNvSpPr/>
          <p:nvPr/>
        </p:nvSpPr>
        <p:spPr>
          <a:xfrm>
            <a:off x="381000" y="1524000"/>
            <a:ext cx="8305800" cy="1200329"/>
          </a:xfrm>
          <a:prstGeom prst="rect">
            <a:avLst/>
          </a:prstGeom>
        </p:spPr>
        <p:txBody>
          <a:bodyPr wrap="square">
            <a:spAutoFit/>
          </a:bodyPr>
          <a:lstStyle/>
          <a:p>
            <a:pPr algn="ctr"/>
            <a:r>
              <a:rPr lang="en-US" sz="2400" dirty="0">
                <a:cs typeface="Arial" panose="020B0604020202020204" pitchFamily="34" charset="0"/>
              </a:rPr>
              <a:t>How often and over what spatial and temporal scales were simulated point to point differences larger than the </a:t>
            </a:r>
            <a:r>
              <a:rPr lang="en-US" sz="2400" dirty="0" smtClean="0">
                <a:cs typeface="Arial" panose="020B0604020202020204" pitchFamily="34" charset="0"/>
              </a:rPr>
              <a:t>TEMPO </a:t>
            </a:r>
            <a:r>
              <a:rPr lang="en-US" sz="2400" dirty="0">
                <a:cs typeface="Arial" panose="020B0604020202020204" pitchFamily="34" charset="0"/>
              </a:rPr>
              <a:t>precision requirements?</a:t>
            </a:r>
          </a:p>
        </p:txBody>
      </p:sp>
    </p:spTree>
    <p:extLst>
      <p:ext uri="{BB962C8B-B14F-4D97-AF65-F5344CB8AC3E}">
        <p14:creationId xmlns:p14="http://schemas.microsoft.com/office/powerpoint/2010/main" val="3299945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372" y="1698197"/>
            <a:ext cx="6004137" cy="4778803"/>
          </a:xfrm>
          <a:prstGeom prst="rect">
            <a:avLst/>
          </a:prstGeom>
        </p:spPr>
      </p:pic>
      <p:sp>
        <p:nvSpPr>
          <p:cNvPr id="4" name="Title 1"/>
          <p:cNvSpPr>
            <a:spLocks noGrp="1"/>
          </p:cNvSpPr>
          <p:nvPr>
            <p:ph type="title"/>
          </p:nvPr>
        </p:nvSpPr>
        <p:spPr>
          <a:xfrm>
            <a:off x="0" y="152400"/>
            <a:ext cx="91440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en-US" sz="3200" dirty="0" smtClean="0">
                <a:effectLst>
                  <a:outerShdw blurRad="38100" dist="38100" dir="2700000" algn="tl">
                    <a:srgbClr val="000000">
                      <a:alpha val="43137"/>
                    </a:srgbClr>
                  </a:outerShdw>
                </a:effectLst>
                <a:latin typeface="+mj-lt"/>
              </a:rPr>
              <a:t>Frequency of observable spatial gradients </a:t>
            </a:r>
            <a:endParaRPr lang="en-US" sz="3200" dirty="0">
              <a:effectLst>
                <a:outerShdw blurRad="38100" dist="38100" dir="2700000" algn="tl">
                  <a:srgbClr val="000000">
                    <a:alpha val="43137"/>
                  </a:srgbClr>
                </a:outerShdw>
              </a:effectLst>
              <a:latin typeface="+mj-lt"/>
            </a:endParaRPr>
          </a:p>
        </p:txBody>
      </p:sp>
      <p:sp>
        <p:nvSpPr>
          <p:cNvPr id="7" name="TextBox 6"/>
          <p:cNvSpPr txBox="1"/>
          <p:nvPr/>
        </p:nvSpPr>
        <p:spPr>
          <a:xfrm>
            <a:off x="8153400" y="206514"/>
            <a:ext cx="84514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b="1" dirty="0" smtClean="0">
                <a:solidFill>
                  <a:schemeClr val="tx1"/>
                </a:solidFill>
                <a:effectLst>
                  <a:outerShdw blurRad="38100" dist="38100" dir="2700000" algn="tl">
                    <a:srgbClr val="000000">
                      <a:alpha val="43137"/>
                    </a:srgbClr>
                  </a:outerShdw>
                </a:effectLst>
                <a:latin typeface="+mj-lt"/>
              </a:rPr>
              <a:t>O</a:t>
            </a:r>
            <a:r>
              <a:rPr lang="en-US" sz="4000" b="1" baseline="-25000" dirty="0" smtClean="0">
                <a:solidFill>
                  <a:schemeClr val="tx1"/>
                </a:solidFill>
                <a:effectLst>
                  <a:outerShdw blurRad="38100" dist="38100" dir="2700000" algn="tl">
                    <a:srgbClr val="000000">
                      <a:alpha val="43137"/>
                    </a:srgbClr>
                  </a:outerShdw>
                </a:effectLst>
                <a:latin typeface="+mj-lt"/>
              </a:rPr>
              <a:t>3</a:t>
            </a:r>
            <a:endParaRPr lang="en-US" sz="4000" b="1" baseline="-25000" dirty="0">
              <a:solidFill>
                <a:schemeClr val="tx1"/>
              </a:solidFill>
              <a:effectLst>
                <a:outerShdw blurRad="38100" dist="38100" dir="2700000" algn="tl">
                  <a:srgbClr val="000000">
                    <a:alpha val="43137"/>
                  </a:srgbClr>
                </a:outerShdw>
              </a:effectLst>
              <a:latin typeface="+mj-lt"/>
            </a:endParaRPr>
          </a:p>
        </p:txBody>
      </p:sp>
      <p:sp>
        <p:nvSpPr>
          <p:cNvPr id="3" name="TextBox 2"/>
          <p:cNvSpPr txBox="1"/>
          <p:nvPr/>
        </p:nvSpPr>
        <p:spPr>
          <a:xfrm>
            <a:off x="369372" y="1219200"/>
            <a:ext cx="6000750" cy="523220"/>
          </a:xfrm>
          <a:prstGeom prst="rect">
            <a:avLst/>
          </a:prstGeom>
          <a:solidFill>
            <a:schemeClr val="bg1"/>
          </a:solidFill>
        </p:spPr>
        <p:txBody>
          <a:bodyPr wrap="square" rtlCol="0">
            <a:spAutoFit/>
          </a:bodyPr>
          <a:lstStyle/>
          <a:p>
            <a:pPr algn="ctr"/>
            <a:r>
              <a:rPr lang="en-US" sz="2800" dirty="0" smtClean="0"/>
              <a:t>Maryland</a:t>
            </a:r>
            <a:endParaRPr lang="en-US" sz="2800" dirty="0"/>
          </a:p>
        </p:txBody>
      </p:sp>
      <p:sp>
        <p:nvSpPr>
          <p:cNvPr id="5" name="Rounded Rectangle 4"/>
          <p:cNvSpPr/>
          <p:nvPr/>
        </p:nvSpPr>
        <p:spPr>
          <a:xfrm>
            <a:off x="6553200" y="1371600"/>
            <a:ext cx="2445340" cy="5181600"/>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lvl="0"/>
            <a:r>
              <a:rPr lang="en-US" dirty="0">
                <a:solidFill>
                  <a:prstClr val="black"/>
                </a:solidFill>
              </a:rPr>
              <a:t>U</a:t>
            </a:r>
            <a:r>
              <a:rPr lang="en-US" dirty="0" smtClean="0">
                <a:solidFill>
                  <a:prstClr val="black"/>
                </a:solidFill>
              </a:rPr>
              <a:t>rban-to-suburban </a:t>
            </a:r>
            <a:r>
              <a:rPr lang="en-US" dirty="0">
                <a:solidFill>
                  <a:prstClr val="black"/>
                </a:solidFill>
              </a:rPr>
              <a:t>scales (12-24 km) </a:t>
            </a:r>
            <a:r>
              <a:rPr lang="en-US" dirty="0" smtClean="0">
                <a:solidFill>
                  <a:prstClr val="black"/>
                </a:solidFill>
              </a:rPr>
              <a:t>show percentages </a:t>
            </a:r>
            <a:r>
              <a:rPr lang="en-US" dirty="0">
                <a:solidFill>
                  <a:prstClr val="black"/>
                </a:solidFill>
              </a:rPr>
              <a:t>that are likely associated with air quality </a:t>
            </a:r>
            <a:r>
              <a:rPr lang="en-US" dirty="0" smtClean="0">
                <a:solidFill>
                  <a:prstClr val="black"/>
                </a:solidFill>
              </a:rPr>
              <a:t>events (20-40%).  On urban-to-rural </a:t>
            </a:r>
            <a:r>
              <a:rPr lang="en-US" dirty="0">
                <a:solidFill>
                  <a:prstClr val="black"/>
                </a:solidFill>
              </a:rPr>
              <a:t>(40+ km) scales</a:t>
            </a:r>
            <a:r>
              <a:rPr lang="en-US" dirty="0" smtClean="0">
                <a:solidFill>
                  <a:prstClr val="black"/>
                </a:solidFill>
              </a:rPr>
              <a:t>, </a:t>
            </a:r>
            <a:r>
              <a:rPr lang="en-US" dirty="0">
                <a:solidFill>
                  <a:prstClr val="black"/>
                </a:solidFill>
              </a:rPr>
              <a:t>percentages increase to roughly 60% of the time  </a:t>
            </a:r>
          </a:p>
          <a:p>
            <a:pPr lvl="0"/>
            <a:endParaRPr lang="en-US" dirty="0" smtClean="0">
              <a:solidFill>
                <a:prstClr val="black"/>
              </a:solidFill>
            </a:endParaRPr>
          </a:p>
          <a:p>
            <a:pPr lvl="0"/>
            <a:r>
              <a:rPr lang="en-US" dirty="0" smtClean="0">
                <a:solidFill>
                  <a:prstClr val="black"/>
                </a:solidFill>
              </a:rPr>
              <a:t>Spatial </a:t>
            </a:r>
            <a:r>
              <a:rPr lang="en-US" dirty="0">
                <a:solidFill>
                  <a:prstClr val="black"/>
                </a:solidFill>
              </a:rPr>
              <a:t>gradients </a:t>
            </a:r>
            <a:r>
              <a:rPr lang="en-US" dirty="0" smtClean="0">
                <a:solidFill>
                  <a:prstClr val="black"/>
                </a:solidFill>
              </a:rPr>
              <a:t>largest </a:t>
            </a:r>
            <a:r>
              <a:rPr lang="en-US" dirty="0">
                <a:solidFill>
                  <a:prstClr val="black"/>
                </a:solidFill>
              </a:rPr>
              <a:t>in the afternoon (after 2 pm LT) (not shown</a:t>
            </a:r>
            <a:r>
              <a:rPr lang="en-US" dirty="0" smtClean="0">
                <a:solidFill>
                  <a:prstClr val="black"/>
                </a:solidFill>
              </a:rPr>
              <a:t>)</a:t>
            </a:r>
            <a:endParaRPr lang="en-US" dirty="0">
              <a:solidFill>
                <a:prstClr val="black"/>
              </a:solidFill>
            </a:endParaRPr>
          </a:p>
        </p:txBody>
      </p:sp>
      <p:sp>
        <p:nvSpPr>
          <p:cNvPr id="6" name="TextBox 5"/>
          <p:cNvSpPr txBox="1"/>
          <p:nvPr/>
        </p:nvSpPr>
        <p:spPr>
          <a:xfrm>
            <a:off x="748170" y="2819400"/>
            <a:ext cx="1233030"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Baltimore</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872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11077</TotalTime>
  <Words>1013</Words>
  <Application>Microsoft Macintosh PowerPoint</Application>
  <PresentationFormat>On-screen Show (4:3)</PresentationFormat>
  <Paragraphs>194</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Century Gothic</vt:lpstr>
      <vt:lpstr>Symbol</vt:lpstr>
      <vt:lpstr>Times New Roman</vt:lpstr>
      <vt:lpstr>Office Theme</vt:lpstr>
      <vt:lpstr>PowerPoint Presentation</vt:lpstr>
      <vt:lpstr>Motivation</vt:lpstr>
      <vt:lpstr>DISCOVER-AQ observations and simulations</vt:lpstr>
      <vt:lpstr>Structure Functions</vt:lpstr>
      <vt:lpstr>Do the simulations reproduce the  observed variability?  </vt:lpstr>
      <vt:lpstr>Do the simulations reproduce the  observed variability?  </vt:lpstr>
      <vt:lpstr>PowerPoint Presentation</vt:lpstr>
      <vt:lpstr>Frequency of observable gradients</vt:lpstr>
      <vt:lpstr>Frequency of observable spatial gradients </vt:lpstr>
      <vt:lpstr>Frequency of observable spatial gradients </vt:lpstr>
      <vt:lpstr>Frequency of observable temporal gradients </vt:lpstr>
      <vt:lpstr>Frequency of observable spatial gradients </vt:lpstr>
      <vt:lpstr>Frequency of observable  temporal gradients </vt:lpstr>
      <vt:lpstr>Frequency of observable  spatial and temporal gradients </vt:lpstr>
      <vt:lpstr>Conclusions</vt:lpstr>
      <vt:lpstr>Thank you!</vt:lpstr>
    </vt:vector>
  </TitlesOfParts>
  <Company>Microsoft</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Observability and frequency of spatial and temporal gradients relevant to geostationary observations of air quality during DISCOVER-AQ</dc:title>
  <dc:creator>mfcook</dc:creator>
  <cp:lastModifiedBy>Microsoft Office User</cp:lastModifiedBy>
  <cp:revision>146</cp:revision>
  <dcterms:created xsi:type="dcterms:W3CDTF">2017-04-20T18:44:43Z</dcterms:created>
  <dcterms:modified xsi:type="dcterms:W3CDTF">2017-05-04T15:28:34Z</dcterms:modified>
</cp:coreProperties>
</file>