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54"/>
  </p:notesMasterIdLst>
  <p:sldIdLst>
    <p:sldId id="257" r:id="rId4"/>
    <p:sldId id="269" r:id="rId5"/>
    <p:sldId id="270" r:id="rId6"/>
    <p:sldId id="271" r:id="rId7"/>
    <p:sldId id="308" r:id="rId8"/>
    <p:sldId id="276" r:id="rId9"/>
    <p:sldId id="277" r:id="rId10"/>
    <p:sldId id="314" r:id="rId11"/>
    <p:sldId id="315" r:id="rId12"/>
    <p:sldId id="319" r:id="rId13"/>
    <p:sldId id="280" r:id="rId14"/>
    <p:sldId id="283" r:id="rId15"/>
    <p:sldId id="309" r:id="rId16"/>
    <p:sldId id="281" r:id="rId17"/>
    <p:sldId id="322" r:id="rId18"/>
    <p:sldId id="310" r:id="rId19"/>
    <p:sldId id="302" r:id="rId20"/>
    <p:sldId id="318" r:id="rId21"/>
    <p:sldId id="303" r:id="rId22"/>
    <p:sldId id="305" r:id="rId23"/>
    <p:sldId id="304" r:id="rId24"/>
    <p:sldId id="313" r:id="rId25"/>
    <p:sldId id="317" r:id="rId26"/>
    <p:sldId id="316" r:id="rId27"/>
    <p:sldId id="320" r:id="rId28"/>
    <p:sldId id="273" r:id="rId29"/>
    <p:sldId id="321" r:id="rId30"/>
    <p:sldId id="274" r:id="rId31"/>
    <p:sldId id="275" r:id="rId32"/>
    <p:sldId id="306" r:id="rId33"/>
    <p:sldId id="279" r:id="rId34"/>
    <p:sldId id="282" r:id="rId35"/>
    <p:sldId id="284" r:id="rId36"/>
    <p:sldId id="285" r:id="rId37"/>
    <p:sldId id="286" r:id="rId38"/>
    <p:sldId id="287" r:id="rId39"/>
    <p:sldId id="291" r:id="rId40"/>
    <p:sldId id="288" r:id="rId41"/>
    <p:sldId id="289" r:id="rId42"/>
    <p:sldId id="292" r:id="rId43"/>
    <p:sldId id="290" r:id="rId44"/>
    <p:sldId id="312" r:id="rId45"/>
    <p:sldId id="272" r:id="rId46"/>
    <p:sldId id="294" r:id="rId47"/>
    <p:sldId id="295" r:id="rId48"/>
    <p:sldId id="296" r:id="rId49"/>
    <p:sldId id="297" r:id="rId50"/>
    <p:sldId id="298" r:id="rId51"/>
    <p:sldId id="299" r:id="rId52"/>
    <p:sldId id="31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0" autoAdjust="0"/>
  </p:normalViewPr>
  <p:slideViewPr>
    <p:cSldViewPr>
      <p:cViewPr varScale="1">
        <p:scale>
          <a:sx n="106" d="100"/>
          <a:sy n="106" d="100"/>
        </p:scale>
        <p:origin x="1662" y="114"/>
      </p:cViewPr>
      <p:guideLst>
        <p:guide orient="horz" pos="2160"/>
        <p:guide pos="2832"/>
      </p:guideLst>
    </p:cSldViewPr>
  </p:slideViewPr>
  <p:notesTextViewPr>
    <p:cViewPr>
      <p:scale>
        <a:sx n="100" d="100"/>
        <a:sy n="100" d="100"/>
      </p:scale>
      <p:origin x="0" y="0"/>
    </p:cViewPr>
  </p:notesTextViewPr>
  <p:sorterViewPr>
    <p:cViewPr>
      <p:scale>
        <a:sx n="100" d="100"/>
        <a:sy n="100" d="100"/>
      </p:scale>
      <p:origin x="0" y="-6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F6B4A8-51A9-4C8B-A09B-39745A3519BF}" type="datetimeFigureOut">
              <a:rPr lang="en-US" smtClean="0"/>
              <a:t>4/29/2017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7D76E-A8AF-413D-9588-EC8391EB9EC2}" type="slidenum">
              <a:rPr lang="en-US" smtClean="0"/>
              <a:t>‹#›</a:t>
            </a:fld>
            <a:endParaRPr lang="en-US"/>
          </a:p>
        </p:txBody>
      </p:sp>
    </p:spTree>
    <p:extLst>
      <p:ext uri="{BB962C8B-B14F-4D97-AF65-F5344CB8AC3E}">
        <p14:creationId xmlns:p14="http://schemas.microsoft.com/office/powerpoint/2010/main" val="275287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4/29/2017 10:32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100880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Inorganics: HO2, O3, H2O2, H2, SO2, HNO3, NO, HNO4</a:t>
            </a:r>
          </a:p>
        </p:txBody>
      </p:sp>
      <p:sp>
        <p:nvSpPr>
          <p:cNvPr id="4" name="Slide Number Placeholder 3"/>
          <p:cNvSpPr>
            <a:spLocks noGrp="1"/>
          </p:cNvSpPr>
          <p:nvPr>
            <p:ph type="sldNum" sz="quarter" idx="10"/>
          </p:nvPr>
        </p:nvSpPr>
        <p:spPr/>
        <p:txBody>
          <a:bodyPr/>
          <a:lstStyle/>
          <a:p>
            <a:fld id="{7C37D76E-A8AF-413D-9588-EC8391EB9EC2}" type="slidenum">
              <a:rPr lang="en-US" smtClean="0"/>
              <a:t>35</a:t>
            </a:fld>
            <a:endParaRPr lang="en-US"/>
          </a:p>
        </p:txBody>
      </p:sp>
    </p:spTree>
    <p:extLst>
      <p:ext uri="{BB962C8B-B14F-4D97-AF65-F5344CB8AC3E}">
        <p14:creationId xmlns:p14="http://schemas.microsoft.com/office/powerpoint/2010/main" val="1717493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Urban Photochemistry </a:t>
            </a:r>
            <a:r>
              <a:rPr lang="en-US" dirty="0"/>
              <a:t>during FRAPPE</a:t>
            </a:r>
          </a:p>
        </p:txBody>
      </p:sp>
      <p:sp>
        <p:nvSpPr>
          <p:cNvPr id="3" name="Subtitle 2"/>
          <p:cNvSpPr>
            <a:spLocks noGrp="1"/>
          </p:cNvSpPr>
          <p:nvPr>
            <p:ph type="subTitle" idx="1"/>
          </p:nvPr>
        </p:nvSpPr>
        <p:spPr>
          <a:xfrm>
            <a:off x="730249" y="4344988"/>
            <a:ext cx="8032751" cy="1598612"/>
          </a:xfrm>
        </p:spPr>
        <p:txBody>
          <a:bodyPr>
            <a:normAutofit/>
          </a:bodyPr>
          <a:lstStyle/>
          <a:p>
            <a:r>
              <a:rPr lang="en-US" dirty="0"/>
              <a:t>Christopher Cantrell, Lee Mauldin, FRAPPE Science Team</a:t>
            </a:r>
          </a:p>
          <a:p>
            <a:r>
              <a:rPr lang="en-US" sz="2800" dirty="0"/>
              <a:t>University of Colorado, Boulder</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10600" cy="1329595"/>
          </a:xfrm>
        </p:spPr>
        <p:txBody>
          <a:bodyPr/>
          <a:lstStyle/>
          <a:p>
            <a:r>
              <a:rPr lang="en-US" dirty="0"/>
              <a:t>O</a:t>
            </a:r>
            <a:r>
              <a:rPr lang="en-US" baseline="-25000" dirty="0"/>
              <a:t>3</a:t>
            </a:r>
            <a:r>
              <a:rPr lang="en-US" dirty="0"/>
              <a:t>+NO</a:t>
            </a:r>
            <a:r>
              <a:rPr lang="en-US" baseline="-25000" dirty="0"/>
              <a:t>2</a:t>
            </a:r>
            <a:r>
              <a:rPr lang="en-US" dirty="0"/>
              <a:t> Observations &amp; MCM Model</a:t>
            </a:r>
          </a:p>
        </p:txBody>
      </p:sp>
      <p:pic>
        <p:nvPicPr>
          <p:cNvPr id="3" name="Picture 2"/>
          <p:cNvPicPr>
            <a:picLocks noChangeAspect="1"/>
          </p:cNvPicPr>
          <p:nvPr/>
        </p:nvPicPr>
        <p:blipFill>
          <a:blip r:embed="rId2"/>
          <a:stretch>
            <a:fillRect/>
          </a:stretch>
        </p:blipFill>
        <p:spPr>
          <a:xfrm>
            <a:off x="152402" y="1036670"/>
            <a:ext cx="4343398" cy="2616435"/>
          </a:xfrm>
          <a:prstGeom prst="rect">
            <a:avLst/>
          </a:prstGeom>
        </p:spPr>
      </p:pic>
      <p:pic>
        <p:nvPicPr>
          <p:cNvPr id="4" name="Picture 3"/>
          <p:cNvPicPr>
            <a:picLocks noChangeAspect="1"/>
          </p:cNvPicPr>
          <p:nvPr/>
        </p:nvPicPr>
        <p:blipFill>
          <a:blip r:embed="rId3"/>
          <a:stretch>
            <a:fillRect/>
          </a:stretch>
        </p:blipFill>
        <p:spPr>
          <a:xfrm>
            <a:off x="4572000" y="1030455"/>
            <a:ext cx="4358725" cy="2625668"/>
          </a:xfrm>
          <a:prstGeom prst="rect">
            <a:avLst/>
          </a:prstGeom>
        </p:spPr>
      </p:pic>
      <p:pic>
        <p:nvPicPr>
          <p:cNvPr id="5" name="Picture 4"/>
          <p:cNvPicPr>
            <a:picLocks noChangeAspect="1"/>
          </p:cNvPicPr>
          <p:nvPr/>
        </p:nvPicPr>
        <p:blipFill>
          <a:blip r:embed="rId4"/>
          <a:stretch>
            <a:fillRect/>
          </a:stretch>
        </p:blipFill>
        <p:spPr>
          <a:xfrm>
            <a:off x="127454" y="3769335"/>
            <a:ext cx="4368346" cy="2631464"/>
          </a:xfrm>
          <a:prstGeom prst="rect">
            <a:avLst/>
          </a:prstGeom>
        </p:spPr>
      </p:pic>
      <p:pic>
        <p:nvPicPr>
          <p:cNvPr id="6" name="Picture 5"/>
          <p:cNvPicPr>
            <a:picLocks noChangeAspect="1"/>
          </p:cNvPicPr>
          <p:nvPr/>
        </p:nvPicPr>
        <p:blipFill>
          <a:blip r:embed="rId5"/>
          <a:stretch>
            <a:fillRect/>
          </a:stretch>
        </p:blipFill>
        <p:spPr>
          <a:xfrm>
            <a:off x="4572000" y="3769336"/>
            <a:ext cx="4368347" cy="2631464"/>
          </a:xfrm>
          <a:prstGeom prst="rect">
            <a:avLst/>
          </a:prstGeom>
        </p:spPr>
      </p:pic>
    </p:spTree>
    <p:extLst>
      <p:ext uri="{BB962C8B-B14F-4D97-AF65-F5344CB8AC3E}">
        <p14:creationId xmlns:p14="http://schemas.microsoft.com/office/powerpoint/2010/main" val="27239194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0263" y="1066800"/>
            <a:ext cx="7363473" cy="5257800"/>
          </a:xfrm>
          <a:prstGeom prst="rect">
            <a:avLst/>
          </a:prstGeom>
          <a:effectLst>
            <a:outerShdw blurRad="76200" dist="101600" dir="2700000" algn="tl" rotWithShape="0">
              <a:prstClr val="black">
                <a:alpha val="40000"/>
              </a:prstClr>
            </a:outerShdw>
          </a:effectLst>
        </p:spPr>
      </p:pic>
      <p:sp>
        <p:nvSpPr>
          <p:cNvPr id="2" name="Title 1"/>
          <p:cNvSpPr>
            <a:spLocks noGrp="1"/>
          </p:cNvSpPr>
          <p:nvPr>
            <p:ph type="title"/>
          </p:nvPr>
        </p:nvSpPr>
        <p:spPr/>
        <p:txBody>
          <a:bodyPr/>
          <a:lstStyle/>
          <a:p>
            <a:r>
              <a:rPr lang="en-US" dirty="0"/>
              <a:t>OH vs NO</a:t>
            </a:r>
            <a:r>
              <a:rPr lang="en-US" baseline="-25000" dirty="0"/>
              <a:t>x</a:t>
            </a:r>
          </a:p>
        </p:txBody>
      </p:sp>
      <p:sp>
        <p:nvSpPr>
          <p:cNvPr id="4" name="TextBox 3"/>
          <p:cNvSpPr txBox="1"/>
          <p:nvPr/>
        </p:nvSpPr>
        <p:spPr>
          <a:xfrm>
            <a:off x="2286000" y="4876800"/>
            <a:ext cx="1219200" cy="369332"/>
          </a:xfrm>
          <a:prstGeom prst="rect">
            <a:avLst/>
          </a:prstGeom>
          <a:noFill/>
        </p:spPr>
        <p:txBody>
          <a:bodyPr wrap="square" rtlCol="0">
            <a:spAutoFit/>
          </a:bodyPr>
          <a:lstStyle/>
          <a:p>
            <a:pPr algn="ctr"/>
            <a:r>
              <a:rPr lang="en-US" dirty="0">
                <a:solidFill>
                  <a:schemeClr val="bg1"/>
                </a:solidFill>
              </a:rPr>
              <a:t>Urban Box</a:t>
            </a:r>
          </a:p>
        </p:txBody>
      </p:sp>
    </p:spTree>
    <p:extLst>
      <p:ext uri="{BB962C8B-B14F-4D97-AF65-F5344CB8AC3E}">
        <p14:creationId xmlns:p14="http://schemas.microsoft.com/office/powerpoint/2010/main" val="40084273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4400" y="1066800"/>
            <a:ext cx="7391400" cy="5408959"/>
          </a:xfrm>
          <a:prstGeom prst="rect">
            <a:avLst/>
          </a:prstGeom>
          <a:effectLst>
            <a:outerShdw blurRad="76200" dist="101600" dir="2700000" algn="tl" rotWithShape="0">
              <a:prstClr val="black">
                <a:alpha val="40000"/>
              </a:prstClr>
            </a:outerShdw>
          </a:effectLst>
        </p:spPr>
      </p:pic>
      <p:sp>
        <p:nvSpPr>
          <p:cNvPr id="2" name="Title 1"/>
          <p:cNvSpPr>
            <a:spLocks noGrp="1"/>
          </p:cNvSpPr>
          <p:nvPr>
            <p:ph type="title"/>
          </p:nvPr>
        </p:nvSpPr>
        <p:spPr/>
        <p:txBody>
          <a:bodyPr/>
          <a:lstStyle/>
          <a:p>
            <a:r>
              <a:rPr lang="en-US" dirty="0"/>
              <a:t>HO</a:t>
            </a:r>
            <a:r>
              <a:rPr lang="en-US" baseline="-25000" dirty="0"/>
              <a:t>2</a:t>
            </a:r>
            <a:r>
              <a:rPr lang="en-US" dirty="0"/>
              <a:t> vs NO</a:t>
            </a:r>
            <a:r>
              <a:rPr lang="en-US" baseline="-25000" dirty="0"/>
              <a:t>x</a:t>
            </a:r>
          </a:p>
        </p:txBody>
      </p:sp>
      <p:sp>
        <p:nvSpPr>
          <p:cNvPr id="4" name="TextBox 3"/>
          <p:cNvSpPr txBox="1"/>
          <p:nvPr/>
        </p:nvSpPr>
        <p:spPr>
          <a:xfrm>
            <a:off x="1981200" y="5105400"/>
            <a:ext cx="1219200" cy="369332"/>
          </a:xfrm>
          <a:prstGeom prst="rect">
            <a:avLst/>
          </a:prstGeom>
          <a:noFill/>
        </p:spPr>
        <p:txBody>
          <a:bodyPr wrap="square" rtlCol="0">
            <a:spAutoFit/>
          </a:bodyPr>
          <a:lstStyle/>
          <a:p>
            <a:pPr algn="ctr"/>
            <a:r>
              <a:rPr lang="en-US" dirty="0">
                <a:solidFill>
                  <a:schemeClr val="bg1"/>
                </a:solidFill>
              </a:rPr>
              <a:t>Urban Box</a:t>
            </a:r>
          </a:p>
        </p:txBody>
      </p:sp>
    </p:spTree>
    <p:extLst>
      <p:ext uri="{BB962C8B-B14F-4D97-AF65-F5344CB8AC3E}">
        <p14:creationId xmlns:p14="http://schemas.microsoft.com/office/powerpoint/2010/main" val="10399172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a:t>
            </a:r>
            <a:r>
              <a:rPr lang="en-US" baseline="-25000" dirty="0"/>
              <a:t>2</a:t>
            </a:r>
            <a:r>
              <a:rPr lang="en-US" dirty="0"/>
              <a:t>+RO</a:t>
            </a:r>
            <a:r>
              <a:rPr lang="en-US" baseline="-25000" dirty="0"/>
              <a:t>2</a:t>
            </a:r>
            <a:r>
              <a:rPr lang="en-US" dirty="0"/>
              <a:t> vs NO</a:t>
            </a:r>
            <a:r>
              <a:rPr lang="en-US" baseline="-25000" dirty="0"/>
              <a:t>x</a:t>
            </a:r>
          </a:p>
        </p:txBody>
      </p:sp>
      <p:pic>
        <p:nvPicPr>
          <p:cNvPr id="4" name="Picture 3"/>
          <p:cNvPicPr>
            <a:picLocks noChangeAspect="1"/>
          </p:cNvPicPr>
          <p:nvPr/>
        </p:nvPicPr>
        <p:blipFill>
          <a:blip r:embed="rId2"/>
          <a:stretch>
            <a:fillRect/>
          </a:stretch>
        </p:blipFill>
        <p:spPr>
          <a:xfrm>
            <a:off x="914400" y="990600"/>
            <a:ext cx="7340512" cy="5486400"/>
          </a:xfrm>
          <a:prstGeom prst="rect">
            <a:avLst/>
          </a:prstGeom>
          <a:effectLst>
            <a:outerShdw blurRad="76200" dist="101600" dir="2700000" algn="tl" rotWithShape="0">
              <a:prstClr val="black">
                <a:alpha val="40000"/>
              </a:prstClr>
            </a:outerShdw>
          </a:effectLst>
        </p:spPr>
      </p:pic>
    </p:spTree>
    <p:extLst>
      <p:ext uri="{BB962C8B-B14F-4D97-AF65-F5344CB8AC3E}">
        <p14:creationId xmlns:p14="http://schemas.microsoft.com/office/powerpoint/2010/main" val="5285709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516" y="67723"/>
            <a:ext cx="8382000" cy="664797"/>
          </a:xfrm>
        </p:spPr>
        <p:txBody>
          <a:bodyPr/>
          <a:lstStyle/>
          <a:p>
            <a:r>
              <a:rPr lang="en-US" dirty="0" err="1"/>
              <a:t>HO</a:t>
            </a:r>
            <a:r>
              <a:rPr lang="en-US" baseline="-25000" dirty="0" err="1"/>
              <a:t>x</a:t>
            </a:r>
            <a:r>
              <a:rPr lang="en-US" dirty="0"/>
              <a:t> measured / model vs NO</a:t>
            </a:r>
            <a:r>
              <a:rPr lang="en-US" baseline="-25000" dirty="0"/>
              <a:t>x</a:t>
            </a:r>
          </a:p>
        </p:txBody>
      </p:sp>
      <p:sp>
        <p:nvSpPr>
          <p:cNvPr id="4" name="TextBox 3"/>
          <p:cNvSpPr txBox="1"/>
          <p:nvPr/>
        </p:nvSpPr>
        <p:spPr>
          <a:xfrm>
            <a:off x="7772400" y="186869"/>
            <a:ext cx="1219200" cy="369332"/>
          </a:xfrm>
          <a:prstGeom prst="rect">
            <a:avLst/>
          </a:prstGeom>
          <a:solidFill>
            <a:schemeClr val="tx1"/>
          </a:solidFill>
          <a:ln w="15875">
            <a:solidFill>
              <a:schemeClr val="bg1"/>
            </a:solidFill>
          </a:ln>
        </p:spPr>
        <p:txBody>
          <a:bodyPr wrap="square" rtlCol="0">
            <a:spAutoFit/>
          </a:bodyPr>
          <a:lstStyle/>
          <a:p>
            <a:pPr algn="ctr"/>
            <a:r>
              <a:rPr lang="en-US" dirty="0">
                <a:solidFill>
                  <a:schemeClr val="bg1"/>
                </a:solidFill>
              </a:rPr>
              <a:t>Urban Box</a:t>
            </a:r>
          </a:p>
        </p:txBody>
      </p:sp>
      <p:pic>
        <p:nvPicPr>
          <p:cNvPr id="7" name="Picture 6"/>
          <p:cNvPicPr>
            <a:picLocks noChangeAspect="1"/>
          </p:cNvPicPr>
          <p:nvPr/>
        </p:nvPicPr>
        <p:blipFill>
          <a:blip r:embed="rId2"/>
          <a:stretch>
            <a:fillRect/>
          </a:stretch>
        </p:blipFill>
        <p:spPr>
          <a:xfrm>
            <a:off x="350918" y="754299"/>
            <a:ext cx="4050217" cy="2958750"/>
          </a:xfrm>
          <a:prstGeom prst="rect">
            <a:avLst/>
          </a:prstGeom>
          <a:effectLst>
            <a:outerShdw blurRad="76200" dist="88900" dir="2700000" algn="tl" rotWithShape="0">
              <a:prstClr val="black">
                <a:alpha val="40000"/>
              </a:prstClr>
            </a:outerShdw>
          </a:effectLst>
        </p:spPr>
      </p:pic>
      <p:pic>
        <p:nvPicPr>
          <p:cNvPr id="10" name="Picture 9"/>
          <p:cNvPicPr>
            <a:picLocks noChangeAspect="1"/>
          </p:cNvPicPr>
          <p:nvPr/>
        </p:nvPicPr>
        <p:blipFill>
          <a:blip r:embed="rId3"/>
          <a:stretch>
            <a:fillRect/>
          </a:stretch>
        </p:blipFill>
        <p:spPr>
          <a:xfrm>
            <a:off x="4735903" y="749213"/>
            <a:ext cx="4057179" cy="2963836"/>
          </a:xfrm>
          <a:prstGeom prst="rect">
            <a:avLst/>
          </a:prstGeom>
          <a:effectLst>
            <a:outerShdw blurRad="76200" dist="88900" dir="2700000" algn="tl" rotWithShape="0">
              <a:prstClr val="black">
                <a:alpha val="40000"/>
              </a:prstClr>
            </a:outerShdw>
          </a:effectLst>
        </p:spPr>
      </p:pic>
      <p:pic>
        <p:nvPicPr>
          <p:cNvPr id="13" name="Picture 12"/>
          <p:cNvPicPr>
            <a:picLocks noChangeAspect="1"/>
          </p:cNvPicPr>
          <p:nvPr/>
        </p:nvPicPr>
        <p:blipFill>
          <a:blip r:embed="rId4"/>
          <a:stretch>
            <a:fillRect/>
          </a:stretch>
        </p:blipFill>
        <p:spPr>
          <a:xfrm>
            <a:off x="4735903" y="3818226"/>
            <a:ext cx="4057179" cy="2963574"/>
          </a:xfrm>
          <a:prstGeom prst="rect">
            <a:avLst/>
          </a:prstGeom>
          <a:effectLst>
            <a:outerShdw blurRad="76200" dist="76200" dir="2700000" algn="tl" rotWithShape="0">
              <a:prstClr val="black">
                <a:alpha val="40000"/>
              </a:prstClr>
            </a:outerShdw>
          </a:effectLst>
        </p:spPr>
      </p:pic>
      <p:pic>
        <p:nvPicPr>
          <p:cNvPr id="14" name="Picture 13"/>
          <p:cNvPicPr>
            <a:picLocks noChangeAspect="1"/>
          </p:cNvPicPr>
          <p:nvPr/>
        </p:nvPicPr>
        <p:blipFill>
          <a:blip r:embed="rId5"/>
          <a:stretch>
            <a:fillRect/>
          </a:stretch>
        </p:blipFill>
        <p:spPr>
          <a:xfrm>
            <a:off x="350918" y="3818226"/>
            <a:ext cx="4050217" cy="2963573"/>
          </a:xfrm>
          <a:prstGeom prst="rect">
            <a:avLst/>
          </a:prstGeom>
          <a:effectLst>
            <a:outerShdw blurRad="76200" dist="76200" dir="2700000" algn="tl" rotWithShape="0">
              <a:prstClr val="black">
                <a:alpha val="40000"/>
              </a:prstClr>
            </a:outerShdw>
          </a:effectLst>
        </p:spPr>
      </p:pic>
      <p:sp>
        <p:nvSpPr>
          <p:cNvPr id="3" name="TextBox 2"/>
          <p:cNvSpPr txBox="1"/>
          <p:nvPr/>
        </p:nvSpPr>
        <p:spPr>
          <a:xfrm rot="16200000">
            <a:off x="342695" y="2552495"/>
            <a:ext cx="409211" cy="276999"/>
          </a:xfrm>
          <a:prstGeom prst="rect">
            <a:avLst/>
          </a:prstGeom>
          <a:solidFill>
            <a:schemeClr val="tx1"/>
          </a:solidFill>
        </p:spPr>
        <p:txBody>
          <a:bodyPr wrap="square" rtlCol="0">
            <a:spAutoFit/>
          </a:bodyPr>
          <a:lstStyle/>
          <a:p>
            <a:r>
              <a:rPr lang="en-US" sz="1200" dirty="0">
                <a:solidFill>
                  <a:schemeClr val="bg1"/>
                </a:solidFill>
              </a:rPr>
              <a:t>OH</a:t>
            </a:r>
          </a:p>
        </p:txBody>
      </p:sp>
    </p:spTree>
    <p:extLst>
      <p:ext uri="{BB962C8B-B14F-4D97-AF65-F5344CB8AC3E}">
        <p14:creationId xmlns:p14="http://schemas.microsoft.com/office/powerpoint/2010/main" val="136670673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664797"/>
          </a:xfrm>
        </p:spPr>
        <p:txBody>
          <a:bodyPr/>
          <a:lstStyle/>
          <a:p>
            <a:r>
              <a:rPr lang="en-US" dirty="0" err="1"/>
              <a:t>HO</a:t>
            </a:r>
            <a:r>
              <a:rPr lang="en-US" baseline="-25000" dirty="0" err="1"/>
              <a:t>x</a:t>
            </a:r>
            <a:r>
              <a:rPr lang="en-US" dirty="0"/>
              <a:t> measured vs n-pentane/</a:t>
            </a:r>
            <a:r>
              <a:rPr lang="en-US" dirty="0" err="1"/>
              <a:t>i</a:t>
            </a:r>
            <a:r>
              <a:rPr lang="en-US" dirty="0"/>
              <a:t>-pentane</a:t>
            </a:r>
          </a:p>
        </p:txBody>
      </p:sp>
      <p:pic>
        <p:nvPicPr>
          <p:cNvPr id="3" name="Picture 2"/>
          <p:cNvPicPr>
            <a:picLocks noChangeAspect="1"/>
          </p:cNvPicPr>
          <p:nvPr/>
        </p:nvPicPr>
        <p:blipFill>
          <a:blip r:embed="rId2"/>
          <a:stretch>
            <a:fillRect/>
          </a:stretch>
        </p:blipFill>
        <p:spPr>
          <a:xfrm>
            <a:off x="313214" y="843022"/>
            <a:ext cx="4082396" cy="2807331"/>
          </a:xfrm>
          <a:prstGeom prst="rect">
            <a:avLst/>
          </a:prstGeom>
        </p:spPr>
      </p:pic>
      <p:pic>
        <p:nvPicPr>
          <p:cNvPr id="6" name="Picture 5"/>
          <p:cNvPicPr>
            <a:picLocks noChangeAspect="1"/>
          </p:cNvPicPr>
          <p:nvPr/>
        </p:nvPicPr>
        <p:blipFill>
          <a:blip r:embed="rId3"/>
          <a:stretch>
            <a:fillRect/>
          </a:stretch>
        </p:blipFill>
        <p:spPr>
          <a:xfrm>
            <a:off x="4583919" y="3738620"/>
            <a:ext cx="4076361" cy="2803181"/>
          </a:xfrm>
          <a:prstGeom prst="rect">
            <a:avLst/>
          </a:prstGeom>
        </p:spPr>
      </p:pic>
      <p:pic>
        <p:nvPicPr>
          <p:cNvPr id="7" name="Picture 6"/>
          <p:cNvPicPr>
            <a:picLocks noChangeAspect="1"/>
          </p:cNvPicPr>
          <p:nvPr/>
        </p:nvPicPr>
        <p:blipFill>
          <a:blip r:embed="rId4"/>
          <a:stretch>
            <a:fillRect/>
          </a:stretch>
        </p:blipFill>
        <p:spPr>
          <a:xfrm>
            <a:off x="4583919" y="843022"/>
            <a:ext cx="4082395" cy="2807331"/>
          </a:xfrm>
          <a:prstGeom prst="rect">
            <a:avLst/>
          </a:prstGeom>
        </p:spPr>
      </p:pic>
      <p:pic>
        <p:nvPicPr>
          <p:cNvPr id="8" name="Picture 7"/>
          <p:cNvPicPr>
            <a:picLocks noChangeAspect="1"/>
          </p:cNvPicPr>
          <p:nvPr/>
        </p:nvPicPr>
        <p:blipFill>
          <a:blip r:embed="rId5"/>
          <a:stretch>
            <a:fillRect/>
          </a:stretch>
        </p:blipFill>
        <p:spPr>
          <a:xfrm>
            <a:off x="313214" y="3730481"/>
            <a:ext cx="4082396" cy="2807331"/>
          </a:xfrm>
          <a:prstGeom prst="rect">
            <a:avLst/>
          </a:prstGeom>
        </p:spPr>
      </p:pic>
    </p:spTree>
    <p:extLst>
      <p:ext uri="{BB962C8B-B14F-4D97-AF65-F5344CB8AC3E}">
        <p14:creationId xmlns:p14="http://schemas.microsoft.com/office/powerpoint/2010/main" val="42443973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1"/>
          <a:lstStyle/>
          <a:p>
            <a:r>
              <a:rPr lang="en-US" dirty="0"/>
              <a:t>RO</a:t>
            </a:r>
            <a:r>
              <a:rPr lang="en-US" baseline="-25000" dirty="0"/>
              <a:t>2</a:t>
            </a:r>
            <a:r>
              <a:rPr lang="en-US" dirty="0"/>
              <a:t> Categories vs n-pent / </a:t>
            </a:r>
            <a:r>
              <a:rPr lang="en-US" dirty="0" err="1"/>
              <a:t>i</a:t>
            </a:r>
            <a:r>
              <a:rPr lang="en-US" dirty="0"/>
              <a:t>-pent</a:t>
            </a:r>
          </a:p>
        </p:txBody>
      </p:sp>
      <p:pic>
        <p:nvPicPr>
          <p:cNvPr id="4" name="Picture 3"/>
          <p:cNvPicPr>
            <a:picLocks noChangeAspect="1"/>
          </p:cNvPicPr>
          <p:nvPr/>
        </p:nvPicPr>
        <p:blipFill>
          <a:blip r:embed="rId2"/>
          <a:stretch>
            <a:fillRect/>
          </a:stretch>
        </p:blipFill>
        <p:spPr>
          <a:xfrm>
            <a:off x="914399" y="1036112"/>
            <a:ext cx="7319211" cy="5364688"/>
          </a:xfrm>
          <a:prstGeom prst="rect">
            <a:avLst/>
          </a:prstGeom>
          <a:effectLst>
            <a:outerShdw blurRad="76200" dist="101600" dir="2700000" algn="tl" rotWithShape="0">
              <a:prstClr val="black">
                <a:alpha val="40000"/>
              </a:prstClr>
            </a:outerShdw>
          </a:effectLst>
        </p:spPr>
      </p:pic>
    </p:spTree>
    <p:extLst>
      <p:ext uri="{BB962C8B-B14F-4D97-AF65-F5344CB8AC3E}">
        <p14:creationId xmlns:p14="http://schemas.microsoft.com/office/powerpoint/2010/main" val="28527790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534400" cy="684212"/>
          </a:xfrm>
        </p:spPr>
        <p:txBody>
          <a:bodyPr anchor="ctr" anchorCtr="1"/>
          <a:lstStyle/>
          <a:p>
            <a:r>
              <a:rPr lang="en-US" dirty="0"/>
              <a:t>Impact of O&amp;GEE on P(O</a:t>
            </a:r>
            <a:r>
              <a:rPr lang="en-US" baseline="-25000" dirty="0"/>
              <a:t>3</a:t>
            </a:r>
            <a:r>
              <a:rPr lang="en-US" dirty="0"/>
              <a:t>)</a:t>
            </a:r>
          </a:p>
        </p:txBody>
      </p:sp>
      <p:graphicFrame>
        <p:nvGraphicFramePr>
          <p:cNvPr id="3" name="Table 2"/>
          <p:cNvGraphicFramePr>
            <a:graphicFrameLocks noGrp="1"/>
          </p:cNvGraphicFramePr>
          <p:nvPr>
            <p:extLst>
              <p:ext uri="{D42A27DB-BD31-4B8C-83A1-F6EECF244321}">
                <p14:modId xmlns:p14="http://schemas.microsoft.com/office/powerpoint/2010/main" val="3393079461"/>
              </p:ext>
            </p:extLst>
          </p:nvPr>
        </p:nvGraphicFramePr>
        <p:xfrm>
          <a:off x="914400" y="1066800"/>
          <a:ext cx="7315200" cy="228600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1702936692"/>
                    </a:ext>
                  </a:extLst>
                </a:gridCol>
                <a:gridCol w="1390650">
                  <a:extLst>
                    <a:ext uri="{9D8B030D-6E8A-4147-A177-3AD203B41FA5}">
                      <a16:colId xmlns:a16="http://schemas.microsoft.com/office/drawing/2014/main" val="4095429606"/>
                    </a:ext>
                  </a:extLst>
                </a:gridCol>
                <a:gridCol w="1390650">
                  <a:extLst>
                    <a:ext uri="{9D8B030D-6E8A-4147-A177-3AD203B41FA5}">
                      <a16:colId xmlns:a16="http://schemas.microsoft.com/office/drawing/2014/main" val="3859382045"/>
                    </a:ext>
                  </a:extLst>
                </a:gridCol>
                <a:gridCol w="1390650">
                  <a:extLst>
                    <a:ext uri="{9D8B030D-6E8A-4147-A177-3AD203B41FA5}">
                      <a16:colId xmlns:a16="http://schemas.microsoft.com/office/drawing/2014/main" val="2384268757"/>
                    </a:ext>
                  </a:extLst>
                </a:gridCol>
                <a:gridCol w="1390650">
                  <a:extLst>
                    <a:ext uri="{9D8B030D-6E8A-4147-A177-3AD203B41FA5}">
                      <a16:colId xmlns:a16="http://schemas.microsoft.com/office/drawing/2014/main" val="3724350458"/>
                    </a:ext>
                  </a:extLst>
                </a:gridCol>
              </a:tblGrid>
              <a:tr h="406400">
                <a:tc>
                  <a:txBody>
                    <a:bodyPr/>
                    <a:lstStyle/>
                    <a:p>
                      <a:pPr algn="ctr"/>
                      <a:r>
                        <a:rPr lang="en-US" sz="2400" dirty="0"/>
                        <a:t>P(O</a:t>
                      </a:r>
                      <a:r>
                        <a:rPr lang="en-US" sz="2400" baseline="-25000" dirty="0"/>
                        <a:t>3</a:t>
                      </a:r>
                      <a:r>
                        <a:rPr lang="en-US" sz="2400" baseline="0" dirty="0"/>
                        <a:t>) net</a:t>
                      </a:r>
                      <a:endParaRPr lang="en-US" sz="2400" dirty="0"/>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2400" dirty="0"/>
                        <a:t>n-</a:t>
                      </a:r>
                      <a:r>
                        <a:rPr lang="en-US" sz="2400" baseline="0" dirty="0"/>
                        <a:t>pentane / </a:t>
                      </a:r>
                      <a:r>
                        <a:rPr lang="en-US" sz="2400" baseline="0" dirty="0" err="1"/>
                        <a:t>i</a:t>
                      </a:r>
                      <a:r>
                        <a:rPr lang="en-US" sz="2400" baseline="0" dirty="0"/>
                        <a:t>-pentane</a:t>
                      </a:r>
                      <a:endParaRPr lang="en-US" sz="2400" dirty="0"/>
                    </a:p>
                  </a:txBody>
                  <a:tcPr anchor="ctr">
                    <a:lnL w="38100" cap="flat" cmpd="sng" algn="ctr">
                      <a:solidFill>
                        <a:schemeClr val="tx1"/>
                      </a:solidFill>
                      <a:prstDash val="solid"/>
                      <a:round/>
                      <a:headEnd type="none" w="med" len="med"/>
                      <a:tailEnd type="none" w="med" len="med"/>
                    </a:lnL>
                  </a:tcPr>
                </a:tc>
                <a:tc hMerge="1">
                  <a:txBody>
                    <a:bodyPr/>
                    <a:lstStyle/>
                    <a:p>
                      <a:endParaRPr lang="en-US" sz="2400" dirty="0"/>
                    </a:p>
                  </a:txBody>
                  <a:tcPr/>
                </a:tc>
                <a:tc hMerge="1">
                  <a:txBody>
                    <a:bodyPr/>
                    <a:lstStyle/>
                    <a:p>
                      <a:endParaRPr lang="en-US" sz="2400" dirty="0"/>
                    </a:p>
                  </a:txBody>
                  <a:tcPr/>
                </a:tc>
                <a:tc hMerge="1">
                  <a:txBody>
                    <a:bodyPr/>
                    <a:lstStyle/>
                    <a:p>
                      <a:endParaRPr lang="en-US" sz="2400" dirty="0"/>
                    </a:p>
                  </a:txBody>
                  <a:tcPr/>
                </a:tc>
                <a:extLst>
                  <a:ext uri="{0D108BD9-81ED-4DB2-BD59-A6C34878D82A}">
                    <a16:rowId xmlns:a16="http://schemas.microsoft.com/office/drawing/2014/main" val="1963208752"/>
                  </a:ext>
                </a:extLst>
              </a:tr>
              <a:tr h="406400">
                <a:tc>
                  <a:txBody>
                    <a:bodyPr/>
                    <a:lstStyle/>
                    <a:p>
                      <a:pPr algn="ctr"/>
                      <a:r>
                        <a:rPr lang="en-US" sz="2400" dirty="0"/>
                        <a:t>Method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a:t>0.4 –</a:t>
                      </a:r>
                      <a:r>
                        <a:rPr lang="en-US" sz="2400" baseline="0" dirty="0"/>
                        <a:t> 0.6</a:t>
                      </a:r>
                      <a:endParaRPr lang="en-US" sz="2400" dirty="0"/>
                    </a:p>
                  </a:txBody>
                  <a:tcPr anchor="ctr">
                    <a:lnL w="12700" cap="flat" cmpd="sng" algn="ctr">
                      <a:solidFill>
                        <a:schemeClr val="tx1"/>
                      </a:solidFill>
                      <a:prstDash val="solid"/>
                      <a:round/>
                      <a:headEnd type="none" w="med" len="med"/>
                      <a:tailEnd type="none" w="med" len="med"/>
                    </a:lnL>
                    <a:solidFill>
                      <a:schemeClr val="accent1"/>
                    </a:solidFill>
                  </a:tcPr>
                </a:tc>
                <a:tc>
                  <a:txBody>
                    <a:bodyPr/>
                    <a:lstStyle/>
                    <a:p>
                      <a:pPr algn="ctr"/>
                      <a:r>
                        <a:rPr lang="en-US" sz="2400" dirty="0"/>
                        <a:t>0.6 – 0.8</a:t>
                      </a:r>
                    </a:p>
                  </a:txBody>
                  <a:tcPr anchor="ctr">
                    <a:solidFill>
                      <a:schemeClr val="accent1"/>
                    </a:solidFill>
                  </a:tcPr>
                </a:tc>
                <a:tc>
                  <a:txBody>
                    <a:bodyPr/>
                    <a:lstStyle/>
                    <a:p>
                      <a:pPr algn="ctr"/>
                      <a:r>
                        <a:rPr lang="en-US" sz="2400" dirty="0"/>
                        <a:t>0.8</a:t>
                      </a:r>
                      <a:r>
                        <a:rPr lang="en-US" sz="2400" baseline="0" dirty="0"/>
                        <a:t> – 1.0</a:t>
                      </a:r>
                      <a:endParaRPr lang="en-US" sz="2400" dirty="0"/>
                    </a:p>
                  </a:txBody>
                  <a:tcPr anchor="ctr">
                    <a:solidFill>
                      <a:schemeClr val="accent1"/>
                    </a:solidFill>
                  </a:tcPr>
                </a:tc>
                <a:tc>
                  <a:txBody>
                    <a:bodyPr/>
                    <a:lstStyle/>
                    <a:p>
                      <a:pPr algn="ctr"/>
                      <a:r>
                        <a:rPr lang="en-US" sz="2400" dirty="0"/>
                        <a:t>1.0 –</a:t>
                      </a:r>
                      <a:r>
                        <a:rPr lang="en-US" sz="2400" baseline="0" dirty="0"/>
                        <a:t> 1.4</a:t>
                      </a:r>
                      <a:endParaRPr lang="en-US" sz="2400" dirty="0"/>
                    </a:p>
                  </a:txBody>
                  <a:tcPr anchor="ctr">
                    <a:solidFill>
                      <a:schemeClr val="accent1"/>
                    </a:solidFill>
                  </a:tcPr>
                </a:tc>
                <a:extLst>
                  <a:ext uri="{0D108BD9-81ED-4DB2-BD59-A6C34878D82A}">
                    <a16:rowId xmlns:a16="http://schemas.microsoft.com/office/drawing/2014/main" val="3190613741"/>
                  </a:ext>
                </a:extLst>
              </a:tr>
              <a:tr h="370840">
                <a:tc>
                  <a:txBody>
                    <a:bodyPr/>
                    <a:lstStyle/>
                    <a:p>
                      <a:pPr algn="ctr"/>
                      <a:r>
                        <a:rPr lang="en-US" sz="2400" dirty="0" err="1"/>
                        <a:t>Meas</a:t>
                      </a:r>
                      <a:r>
                        <a:rPr lang="en-US" sz="2400" dirty="0"/>
                        <a:t> </a:t>
                      </a:r>
                      <a:r>
                        <a:rPr lang="en-US" sz="2400" dirty="0" err="1"/>
                        <a:t>HO</a:t>
                      </a:r>
                      <a:r>
                        <a:rPr lang="en-US" sz="2400" baseline="-25000" dirty="0" err="1"/>
                        <a:t>x</a:t>
                      </a:r>
                      <a:endParaRPr lang="en-US" sz="2400" baseline="-25000" dirty="0"/>
                    </a:p>
                  </a:txBody>
                  <a:tcPr anchor="ctr">
                    <a:lnT w="12700" cap="flat" cmpd="sng" algn="ctr">
                      <a:solidFill>
                        <a:schemeClr val="tx1"/>
                      </a:solidFill>
                      <a:prstDash val="solid"/>
                      <a:round/>
                      <a:headEnd type="none" w="med" len="med"/>
                      <a:tailEnd type="none" w="med" len="med"/>
                    </a:lnT>
                  </a:tcPr>
                </a:tc>
                <a:tc>
                  <a:txBody>
                    <a:bodyPr/>
                    <a:lstStyle/>
                    <a:p>
                      <a:pPr algn="ctr"/>
                      <a:r>
                        <a:rPr lang="en-US" sz="2400" dirty="0"/>
                        <a:t>1.78</a:t>
                      </a:r>
                    </a:p>
                  </a:txBody>
                  <a:tcPr anchor="ctr">
                    <a:solidFill>
                      <a:schemeClr val="bg2">
                        <a:lumMod val="40000"/>
                        <a:lumOff val="60000"/>
                      </a:schemeClr>
                    </a:solidFill>
                  </a:tcPr>
                </a:tc>
                <a:tc>
                  <a:txBody>
                    <a:bodyPr/>
                    <a:lstStyle/>
                    <a:p>
                      <a:pPr algn="ctr"/>
                      <a:r>
                        <a:rPr lang="en-US" sz="2400" dirty="0"/>
                        <a:t>1.56</a:t>
                      </a:r>
                    </a:p>
                  </a:txBody>
                  <a:tcPr anchor="ctr"/>
                </a:tc>
                <a:tc>
                  <a:txBody>
                    <a:bodyPr/>
                    <a:lstStyle/>
                    <a:p>
                      <a:pPr algn="ctr"/>
                      <a:r>
                        <a:rPr lang="en-US" sz="2400" dirty="0"/>
                        <a:t>1.31</a:t>
                      </a:r>
                    </a:p>
                  </a:txBody>
                  <a:tcPr anchor="ctr"/>
                </a:tc>
                <a:tc>
                  <a:txBody>
                    <a:bodyPr/>
                    <a:lstStyle/>
                    <a:p>
                      <a:pPr algn="ctr"/>
                      <a:r>
                        <a:rPr lang="en-US" sz="2400" dirty="0"/>
                        <a:t>1.49</a:t>
                      </a:r>
                    </a:p>
                  </a:txBody>
                  <a:tcPr anchor="ctr"/>
                </a:tc>
                <a:extLst>
                  <a:ext uri="{0D108BD9-81ED-4DB2-BD59-A6C34878D82A}">
                    <a16:rowId xmlns:a16="http://schemas.microsoft.com/office/drawing/2014/main" val="661223152"/>
                  </a:ext>
                </a:extLst>
              </a:tr>
              <a:tr h="370840">
                <a:tc>
                  <a:txBody>
                    <a:bodyPr/>
                    <a:lstStyle/>
                    <a:p>
                      <a:pPr algn="ctr"/>
                      <a:r>
                        <a:rPr lang="en-US" sz="2400" dirty="0"/>
                        <a:t>Model f </a:t>
                      </a:r>
                      <a:r>
                        <a:rPr lang="en-US" sz="2400" dirty="0" err="1"/>
                        <a:t>HO</a:t>
                      </a:r>
                      <a:r>
                        <a:rPr lang="en-US" sz="2400" baseline="-25000" dirty="0" err="1"/>
                        <a:t>x</a:t>
                      </a:r>
                      <a:endParaRPr lang="en-US" sz="2400" baseline="-25000" dirty="0"/>
                    </a:p>
                  </a:txBody>
                  <a:tcPr anchor="ctr"/>
                </a:tc>
                <a:tc>
                  <a:txBody>
                    <a:bodyPr/>
                    <a:lstStyle/>
                    <a:p>
                      <a:pPr algn="ctr"/>
                      <a:r>
                        <a:rPr lang="en-US" sz="2400" dirty="0"/>
                        <a:t>0.89</a:t>
                      </a:r>
                    </a:p>
                  </a:txBody>
                  <a:tcPr anchor="ctr">
                    <a:solidFill>
                      <a:schemeClr val="bg2">
                        <a:lumMod val="40000"/>
                        <a:lumOff val="60000"/>
                      </a:schemeClr>
                    </a:solidFill>
                  </a:tcPr>
                </a:tc>
                <a:tc>
                  <a:txBody>
                    <a:bodyPr/>
                    <a:lstStyle/>
                    <a:p>
                      <a:pPr algn="ctr"/>
                      <a:r>
                        <a:rPr lang="en-US" sz="2400" dirty="0"/>
                        <a:t>0.95</a:t>
                      </a:r>
                    </a:p>
                  </a:txBody>
                  <a:tcPr anchor="ctr"/>
                </a:tc>
                <a:tc>
                  <a:txBody>
                    <a:bodyPr/>
                    <a:lstStyle/>
                    <a:p>
                      <a:pPr algn="ctr"/>
                      <a:r>
                        <a:rPr lang="en-US" sz="2400" dirty="0"/>
                        <a:t>0.74</a:t>
                      </a:r>
                    </a:p>
                  </a:txBody>
                  <a:tcPr anchor="ctr"/>
                </a:tc>
                <a:tc>
                  <a:txBody>
                    <a:bodyPr/>
                    <a:lstStyle/>
                    <a:p>
                      <a:pPr algn="ctr"/>
                      <a:r>
                        <a:rPr lang="en-US" sz="2400" dirty="0"/>
                        <a:t>0.90</a:t>
                      </a:r>
                    </a:p>
                  </a:txBody>
                  <a:tcPr anchor="ctr"/>
                </a:tc>
                <a:extLst>
                  <a:ext uri="{0D108BD9-81ED-4DB2-BD59-A6C34878D82A}">
                    <a16:rowId xmlns:a16="http://schemas.microsoft.com/office/drawing/2014/main" val="494452288"/>
                  </a:ext>
                </a:extLst>
              </a:tr>
              <a:tr h="370840">
                <a:tc>
                  <a:txBody>
                    <a:bodyPr/>
                    <a:lstStyle/>
                    <a:p>
                      <a:pPr algn="ctr"/>
                      <a:r>
                        <a:rPr lang="en-US" sz="2400" dirty="0"/>
                        <a:t>Model g </a:t>
                      </a:r>
                      <a:r>
                        <a:rPr lang="en-US" sz="2400" dirty="0" err="1"/>
                        <a:t>HO</a:t>
                      </a:r>
                      <a:r>
                        <a:rPr lang="en-US" sz="2400" baseline="-25000" dirty="0" err="1"/>
                        <a:t>x</a:t>
                      </a:r>
                      <a:endParaRPr lang="en-US" sz="2400" baseline="-25000" dirty="0"/>
                    </a:p>
                  </a:txBody>
                  <a:tcPr anchor="ctr"/>
                </a:tc>
                <a:tc>
                  <a:txBody>
                    <a:bodyPr/>
                    <a:lstStyle/>
                    <a:p>
                      <a:pPr algn="ctr"/>
                      <a:r>
                        <a:rPr lang="en-US" sz="2400" dirty="0"/>
                        <a:t>0.88</a:t>
                      </a:r>
                    </a:p>
                  </a:txBody>
                  <a:tcPr anchor="ctr">
                    <a:solidFill>
                      <a:schemeClr val="bg2">
                        <a:lumMod val="40000"/>
                        <a:lumOff val="60000"/>
                      </a:schemeClr>
                    </a:solidFill>
                  </a:tcPr>
                </a:tc>
                <a:tc>
                  <a:txBody>
                    <a:bodyPr/>
                    <a:lstStyle/>
                    <a:p>
                      <a:pPr algn="ctr"/>
                      <a:r>
                        <a:rPr lang="en-US" sz="2400" dirty="0"/>
                        <a:t>0.90</a:t>
                      </a:r>
                    </a:p>
                  </a:txBody>
                  <a:tcPr anchor="ctr"/>
                </a:tc>
                <a:tc>
                  <a:txBody>
                    <a:bodyPr/>
                    <a:lstStyle/>
                    <a:p>
                      <a:pPr algn="ctr"/>
                      <a:r>
                        <a:rPr lang="en-US" sz="2400" dirty="0"/>
                        <a:t>0.72</a:t>
                      </a:r>
                    </a:p>
                  </a:txBody>
                  <a:tcPr anchor="ctr"/>
                </a:tc>
                <a:tc>
                  <a:txBody>
                    <a:bodyPr/>
                    <a:lstStyle/>
                    <a:p>
                      <a:pPr algn="ctr"/>
                      <a:r>
                        <a:rPr lang="en-US" sz="2400" dirty="0"/>
                        <a:t>0.82</a:t>
                      </a:r>
                    </a:p>
                  </a:txBody>
                  <a:tcPr anchor="ctr"/>
                </a:tc>
                <a:extLst>
                  <a:ext uri="{0D108BD9-81ED-4DB2-BD59-A6C34878D82A}">
                    <a16:rowId xmlns:a16="http://schemas.microsoft.com/office/drawing/2014/main" val="257701557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857899043"/>
              </p:ext>
            </p:extLst>
          </p:nvPr>
        </p:nvGraphicFramePr>
        <p:xfrm>
          <a:off x="945078" y="3657600"/>
          <a:ext cx="7315200" cy="274320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1702936692"/>
                    </a:ext>
                  </a:extLst>
                </a:gridCol>
                <a:gridCol w="1390650">
                  <a:extLst>
                    <a:ext uri="{9D8B030D-6E8A-4147-A177-3AD203B41FA5}">
                      <a16:colId xmlns:a16="http://schemas.microsoft.com/office/drawing/2014/main" val="4095429606"/>
                    </a:ext>
                  </a:extLst>
                </a:gridCol>
                <a:gridCol w="1390650">
                  <a:extLst>
                    <a:ext uri="{9D8B030D-6E8A-4147-A177-3AD203B41FA5}">
                      <a16:colId xmlns:a16="http://schemas.microsoft.com/office/drawing/2014/main" val="3859382045"/>
                    </a:ext>
                  </a:extLst>
                </a:gridCol>
                <a:gridCol w="1390650">
                  <a:extLst>
                    <a:ext uri="{9D8B030D-6E8A-4147-A177-3AD203B41FA5}">
                      <a16:colId xmlns:a16="http://schemas.microsoft.com/office/drawing/2014/main" val="2384268757"/>
                    </a:ext>
                  </a:extLst>
                </a:gridCol>
                <a:gridCol w="1390650">
                  <a:extLst>
                    <a:ext uri="{9D8B030D-6E8A-4147-A177-3AD203B41FA5}">
                      <a16:colId xmlns:a16="http://schemas.microsoft.com/office/drawing/2014/main" val="3724350458"/>
                    </a:ext>
                  </a:extLst>
                </a:gridCol>
              </a:tblGrid>
              <a:tr h="406400">
                <a:tc>
                  <a:txBody>
                    <a:bodyPr/>
                    <a:lstStyle/>
                    <a:p>
                      <a:pPr algn="ctr"/>
                      <a:r>
                        <a:rPr lang="en-US" sz="2400" dirty="0"/>
                        <a:t>Ratio</a:t>
                      </a: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2400" dirty="0"/>
                        <a:t>n-</a:t>
                      </a:r>
                      <a:r>
                        <a:rPr lang="en-US" sz="2400" baseline="0" dirty="0"/>
                        <a:t>pentane / </a:t>
                      </a:r>
                      <a:r>
                        <a:rPr lang="en-US" sz="2400" baseline="0" dirty="0" err="1"/>
                        <a:t>i</a:t>
                      </a:r>
                      <a:r>
                        <a:rPr lang="en-US" sz="2400" baseline="0" dirty="0"/>
                        <a:t>-pentane</a:t>
                      </a:r>
                      <a:endParaRPr lang="en-US" sz="2400" dirty="0"/>
                    </a:p>
                  </a:txBody>
                  <a:tcPr anchor="ctr">
                    <a:lnL w="38100" cap="flat" cmpd="sng" algn="ctr">
                      <a:solidFill>
                        <a:schemeClr val="tx1"/>
                      </a:solidFill>
                      <a:prstDash val="solid"/>
                      <a:round/>
                      <a:headEnd type="none" w="med" len="med"/>
                      <a:tailEnd type="none" w="med" len="med"/>
                    </a:lnL>
                  </a:tcPr>
                </a:tc>
                <a:tc hMerge="1">
                  <a:txBody>
                    <a:bodyPr/>
                    <a:lstStyle/>
                    <a:p>
                      <a:endParaRPr lang="en-US" sz="2400" dirty="0"/>
                    </a:p>
                  </a:txBody>
                  <a:tcPr/>
                </a:tc>
                <a:tc hMerge="1">
                  <a:txBody>
                    <a:bodyPr/>
                    <a:lstStyle/>
                    <a:p>
                      <a:endParaRPr lang="en-US" sz="2400" dirty="0"/>
                    </a:p>
                  </a:txBody>
                  <a:tcPr/>
                </a:tc>
                <a:tc hMerge="1">
                  <a:txBody>
                    <a:bodyPr/>
                    <a:lstStyle/>
                    <a:p>
                      <a:endParaRPr lang="en-US" sz="2400" dirty="0"/>
                    </a:p>
                  </a:txBody>
                  <a:tcPr/>
                </a:tc>
                <a:extLst>
                  <a:ext uri="{0D108BD9-81ED-4DB2-BD59-A6C34878D82A}">
                    <a16:rowId xmlns:a16="http://schemas.microsoft.com/office/drawing/2014/main" val="1963208752"/>
                  </a:ext>
                </a:extLst>
              </a:tr>
              <a:tr h="406400">
                <a:tc>
                  <a:txBody>
                    <a:bodyPr/>
                    <a:lstStyle/>
                    <a:p>
                      <a:pPr algn="ctr"/>
                      <a:r>
                        <a:rPr lang="en-US" sz="2400" dirty="0"/>
                        <a:t>Method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a:t>0.4 –</a:t>
                      </a:r>
                      <a:r>
                        <a:rPr lang="en-US" sz="2400" baseline="0" dirty="0"/>
                        <a:t> 0.6</a:t>
                      </a:r>
                      <a:endParaRPr lang="en-US" sz="2400" dirty="0"/>
                    </a:p>
                  </a:txBody>
                  <a:tcPr anchor="ctr">
                    <a:lnL w="12700" cap="flat" cmpd="sng" algn="ctr">
                      <a:solidFill>
                        <a:schemeClr val="tx1"/>
                      </a:solidFill>
                      <a:prstDash val="solid"/>
                      <a:round/>
                      <a:headEnd type="none" w="med" len="med"/>
                      <a:tailEnd type="none" w="med" len="med"/>
                    </a:lnL>
                    <a:solidFill>
                      <a:schemeClr val="accent1"/>
                    </a:solidFill>
                  </a:tcPr>
                </a:tc>
                <a:tc>
                  <a:txBody>
                    <a:bodyPr/>
                    <a:lstStyle/>
                    <a:p>
                      <a:pPr algn="ctr"/>
                      <a:r>
                        <a:rPr lang="en-US" sz="2400" dirty="0"/>
                        <a:t>0.6 – 0.8</a:t>
                      </a:r>
                    </a:p>
                  </a:txBody>
                  <a:tcPr anchor="ctr">
                    <a:solidFill>
                      <a:schemeClr val="accent1"/>
                    </a:solidFill>
                  </a:tcPr>
                </a:tc>
                <a:tc>
                  <a:txBody>
                    <a:bodyPr/>
                    <a:lstStyle/>
                    <a:p>
                      <a:pPr algn="ctr"/>
                      <a:r>
                        <a:rPr lang="en-US" sz="2400" dirty="0"/>
                        <a:t>0.8</a:t>
                      </a:r>
                      <a:r>
                        <a:rPr lang="en-US" sz="2400" baseline="0" dirty="0"/>
                        <a:t> – 1.0</a:t>
                      </a:r>
                      <a:endParaRPr lang="en-US" sz="2400" dirty="0"/>
                    </a:p>
                  </a:txBody>
                  <a:tcPr anchor="ctr">
                    <a:solidFill>
                      <a:schemeClr val="accent1"/>
                    </a:solidFill>
                  </a:tcPr>
                </a:tc>
                <a:tc>
                  <a:txBody>
                    <a:bodyPr/>
                    <a:lstStyle/>
                    <a:p>
                      <a:pPr algn="ctr"/>
                      <a:r>
                        <a:rPr lang="en-US" sz="2400" dirty="0"/>
                        <a:t>1.0 –</a:t>
                      </a:r>
                      <a:r>
                        <a:rPr lang="en-US" sz="2400" baseline="0" dirty="0"/>
                        <a:t> 1.4</a:t>
                      </a:r>
                      <a:endParaRPr lang="en-US" sz="2400" dirty="0"/>
                    </a:p>
                  </a:txBody>
                  <a:tcPr anchor="ctr">
                    <a:solidFill>
                      <a:schemeClr val="accent1"/>
                    </a:solidFill>
                  </a:tcPr>
                </a:tc>
                <a:extLst>
                  <a:ext uri="{0D108BD9-81ED-4DB2-BD59-A6C34878D82A}">
                    <a16:rowId xmlns:a16="http://schemas.microsoft.com/office/drawing/2014/main" val="3190613741"/>
                  </a:ext>
                </a:extLst>
              </a:tr>
              <a:tr h="370840">
                <a:tc>
                  <a:txBody>
                    <a:bodyPr/>
                    <a:lstStyle/>
                    <a:p>
                      <a:pPr algn="ctr"/>
                      <a:r>
                        <a:rPr lang="en-US" sz="2400" dirty="0" err="1"/>
                        <a:t>Meas</a:t>
                      </a:r>
                      <a:r>
                        <a:rPr lang="en-US" sz="2400" dirty="0"/>
                        <a:t> </a:t>
                      </a:r>
                      <a:r>
                        <a:rPr lang="en-US" sz="2400" dirty="0" err="1"/>
                        <a:t>HO</a:t>
                      </a:r>
                      <a:r>
                        <a:rPr lang="en-US" sz="2400" baseline="-25000" dirty="0" err="1"/>
                        <a:t>x</a:t>
                      </a:r>
                      <a:endParaRPr lang="en-US" sz="2400" baseline="-25000" dirty="0"/>
                    </a:p>
                  </a:txBody>
                  <a:tcPr anchor="ctr">
                    <a:lnT w="12700" cap="flat" cmpd="sng" algn="ctr">
                      <a:solidFill>
                        <a:schemeClr val="tx1"/>
                      </a:solidFill>
                      <a:prstDash val="solid"/>
                      <a:round/>
                      <a:headEnd type="none" w="med" len="med"/>
                      <a:tailEnd type="none" w="med" len="med"/>
                    </a:lnT>
                  </a:tcPr>
                </a:tc>
                <a:tc>
                  <a:txBody>
                    <a:bodyPr/>
                    <a:lstStyle/>
                    <a:p>
                      <a:pPr algn="ctr"/>
                      <a:r>
                        <a:rPr lang="en-US" sz="2400" dirty="0"/>
                        <a:t>1.00</a:t>
                      </a:r>
                    </a:p>
                  </a:txBody>
                  <a:tcPr anchor="ctr">
                    <a:solidFill>
                      <a:schemeClr val="accent6">
                        <a:lumMod val="40000"/>
                        <a:lumOff val="60000"/>
                      </a:schemeClr>
                    </a:solidFill>
                  </a:tcPr>
                </a:tc>
                <a:tc>
                  <a:txBody>
                    <a:bodyPr/>
                    <a:lstStyle/>
                    <a:p>
                      <a:pPr algn="ctr"/>
                      <a:r>
                        <a:rPr lang="en-US" sz="2400" dirty="0"/>
                        <a:t>0.88</a:t>
                      </a:r>
                    </a:p>
                  </a:txBody>
                  <a:tcPr anchor="ctr"/>
                </a:tc>
                <a:tc>
                  <a:txBody>
                    <a:bodyPr/>
                    <a:lstStyle/>
                    <a:p>
                      <a:pPr algn="ctr"/>
                      <a:r>
                        <a:rPr lang="en-US" sz="2400" dirty="0"/>
                        <a:t>0.74</a:t>
                      </a:r>
                    </a:p>
                  </a:txBody>
                  <a:tcPr anchor="ctr"/>
                </a:tc>
                <a:tc>
                  <a:txBody>
                    <a:bodyPr/>
                    <a:lstStyle/>
                    <a:p>
                      <a:pPr algn="ctr"/>
                      <a:r>
                        <a:rPr lang="en-US" sz="2400" dirty="0"/>
                        <a:t>0.83</a:t>
                      </a:r>
                    </a:p>
                  </a:txBody>
                  <a:tcPr anchor="ctr"/>
                </a:tc>
                <a:extLst>
                  <a:ext uri="{0D108BD9-81ED-4DB2-BD59-A6C34878D82A}">
                    <a16:rowId xmlns:a16="http://schemas.microsoft.com/office/drawing/2014/main" val="661223152"/>
                  </a:ext>
                </a:extLst>
              </a:tr>
              <a:tr h="370840">
                <a:tc>
                  <a:txBody>
                    <a:bodyPr/>
                    <a:lstStyle/>
                    <a:p>
                      <a:pPr algn="ctr"/>
                      <a:r>
                        <a:rPr lang="en-US" sz="2400" dirty="0"/>
                        <a:t>Model f </a:t>
                      </a:r>
                      <a:r>
                        <a:rPr lang="en-US" sz="2400" dirty="0" err="1"/>
                        <a:t>HO</a:t>
                      </a:r>
                      <a:r>
                        <a:rPr lang="en-US" sz="2400" baseline="-25000" dirty="0" err="1"/>
                        <a:t>x</a:t>
                      </a:r>
                      <a:endParaRPr lang="en-US" sz="2400" baseline="-25000" dirty="0"/>
                    </a:p>
                  </a:txBody>
                  <a:tcPr anchor="ctr"/>
                </a:tc>
                <a:tc>
                  <a:txBody>
                    <a:bodyPr/>
                    <a:lstStyle/>
                    <a:p>
                      <a:pPr algn="ctr"/>
                      <a:r>
                        <a:rPr lang="en-US" sz="2400" dirty="0"/>
                        <a:t>1.00</a:t>
                      </a:r>
                    </a:p>
                  </a:txBody>
                  <a:tcPr anchor="ctr">
                    <a:solidFill>
                      <a:schemeClr val="accent6">
                        <a:lumMod val="40000"/>
                        <a:lumOff val="60000"/>
                      </a:schemeClr>
                    </a:solidFill>
                  </a:tcPr>
                </a:tc>
                <a:tc>
                  <a:txBody>
                    <a:bodyPr/>
                    <a:lstStyle/>
                    <a:p>
                      <a:pPr algn="ctr"/>
                      <a:r>
                        <a:rPr lang="en-US" sz="2400" dirty="0"/>
                        <a:t>1.07</a:t>
                      </a:r>
                    </a:p>
                  </a:txBody>
                  <a:tcPr anchor="ctr"/>
                </a:tc>
                <a:tc>
                  <a:txBody>
                    <a:bodyPr/>
                    <a:lstStyle/>
                    <a:p>
                      <a:pPr algn="ctr"/>
                      <a:r>
                        <a:rPr lang="en-US" sz="2400" dirty="0"/>
                        <a:t>0.83</a:t>
                      </a:r>
                    </a:p>
                  </a:txBody>
                  <a:tcPr anchor="ctr"/>
                </a:tc>
                <a:tc>
                  <a:txBody>
                    <a:bodyPr/>
                    <a:lstStyle/>
                    <a:p>
                      <a:pPr algn="ctr"/>
                      <a:r>
                        <a:rPr lang="en-US" sz="2400" dirty="0"/>
                        <a:t>1.02</a:t>
                      </a:r>
                    </a:p>
                  </a:txBody>
                  <a:tcPr anchor="ctr"/>
                </a:tc>
                <a:extLst>
                  <a:ext uri="{0D108BD9-81ED-4DB2-BD59-A6C34878D82A}">
                    <a16:rowId xmlns:a16="http://schemas.microsoft.com/office/drawing/2014/main" val="494452288"/>
                  </a:ext>
                </a:extLst>
              </a:tr>
              <a:tr h="370840">
                <a:tc>
                  <a:txBody>
                    <a:bodyPr/>
                    <a:lstStyle/>
                    <a:p>
                      <a:pPr algn="ctr"/>
                      <a:r>
                        <a:rPr lang="en-US" sz="2400" dirty="0"/>
                        <a:t>Model g </a:t>
                      </a:r>
                      <a:r>
                        <a:rPr lang="en-US" sz="2400" dirty="0" err="1"/>
                        <a:t>HO</a:t>
                      </a:r>
                      <a:r>
                        <a:rPr lang="en-US" sz="2400" baseline="-25000" dirty="0" err="1"/>
                        <a:t>x</a:t>
                      </a:r>
                      <a:endParaRPr lang="en-US" sz="2400" baseline="-25000" dirty="0"/>
                    </a:p>
                  </a:txBody>
                  <a:tcPr anchor="ctr"/>
                </a:tc>
                <a:tc>
                  <a:txBody>
                    <a:bodyPr/>
                    <a:lstStyle/>
                    <a:p>
                      <a:pPr algn="ctr"/>
                      <a:r>
                        <a:rPr lang="en-US" sz="2400" dirty="0"/>
                        <a:t>1.00</a:t>
                      </a:r>
                    </a:p>
                  </a:txBody>
                  <a:tcPr anchor="ctr">
                    <a:solidFill>
                      <a:schemeClr val="accent6">
                        <a:lumMod val="40000"/>
                        <a:lumOff val="60000"/>
                      </a:schemeClr>
                    </a:solidFill>
                  </a:tcPr>
                </a:tc>
                <a:tc>
                  <a:txBody>
                    <a:bodyPr/>
                    <a:lstStyle/>
                    <a:p>
                      <a:pPr algn="ctr"/>
                      <a:r>
                        <a:rPr lang="en-US" sz="2400" dirty="0"/>
                        <a:t>1.01</a:t>
                      </a:r>
                    </a:p>
                  </a:txBody>
                  <a:tcPr anchor="ctr"/>
                </a:tc>
                <a:tc>
                  <a:txBody>
                    <a:bodyPr/>
                    <a:lstStyle/>
                    <a:p>
                      <a:pPr algn="ctr"/>
                      <a:r>
                        <a:rPr lang="en-US" sz="2400" dirty="0"/>
                        <a:t>0.82</a:t>
                      </a:r>
                    </a:p>
                  </a:txBody>
                  <a:tcPr anchor="ctr"/>
                </a:tc>
                <a:tc>
                  <a:txBody>
                    <a:bodyPr/>
                    <a:lstStyle/>
                    <a:p>
                      <a:pPr algn="ctr"/>
                      <a:r>
                        <a:rPr lang="en-US" sz="2400" dirty="0"/>
                        <a:t>0.93</a:t>
                      </a:r>
                    </a:p>
                  </a:txBody>
                  <a:tcPr anchor="ctr"/>
                </a:tc>
                <a:extLst>
                  <a:ext uri="{0D108BD9-81ED-4DB2-BD59-A6C34878D82A}">
                    <a16:rowId xmlns:a16="http://schemas.microsoft.com/office/drawing/2014/main" val="2577015575"/>
                  </a:ext>
                </a:extLst>
              </a:tr>
              <a:tr h="370840">
                <a:tc>
                  <a:txBody>
                    <a:bodyPr/>
                    <a:lstStyle/>
                    <a:p>
                      <a:pPr algn="ctr"/>
                      <a:r>
                        <a:rPr lang="en-US" sz="2400" dirty="0"/>
                        <a:t>Model</a:t>
                      </a:r>
                      <a:r>
                        <a:rPr lang="en-US" sz="2400" baseline="0" dirty="0"/>
                        <a:t> f/g</a:t>
                      </a:r>
                      <a:endParaRPr lang="en-US" sz="2400" dirty="0"/>
                    </a:p>
                  </a:txBody>
                  <a:tcPr anchor="ctr"/>
                </a:tc>
                <a:tc>
                  <a:txBody>
                    <a:bodyPr/>
                    <a:lstStyle/>
                    <a:p>
                      <a:pPr algn="ctr"/>
                      <a:r>
                        <a:rPr lang="en-US" sz="2400" dirty="0"/>
                        <a:t>1.00</a:t>
                      </a:r>
                    </a:p>
                  </a:txBody>
                  <a:tcPr anchor="ctr">
                    <a:solidFill>
                      <a:schemeClr val="accent6">
                        <a:lumMod val="40000"/>
                        <a:lumOff val="60000"/>
                      </a:schemeClr>
                    </a:solidFill>
                  </a:tcPr>
                </a:tc>
                <a:tc>
                  <a:txBody>
                    <a:bodyPr/>
                    <a:lstStyle/>
                    <a:p>
                      <a:pPr algn="ctr"/>
                      <a:r>
                        <a:rPr lang="en-US" sz="2400" dirty="0"/>
                        <a:t>1.06</a:t>
                      </a:r>
                    </a:p>
                  </a:txBody>
                  <a:tcPr anchor="ctr"/>
                </a:tc>
                <a:tc>
                  <a:txBody>
                    <a:bodyPr/>
                    <a:lstStyle/>
                    <a:p>
                      <a:pPr algn="ctr"/>
                      <a:r>
                        <a:rPr lang="en-US" sz="2400" dirty="0"/>
                        <a:t>1.01</a:t>
                      </a:r>
                    </a:p>
                  </a:txBody>
                  <a:tcPr anchor="ctr"/>
                </a:tc>
                <a:tc>
                  <a:txBody>
                    <a:bodyPr/>
                    <a:lstStyle/>
                    <a:p>
                      <a:pPr algn="ctr"/>
                      <a:r>
                        <a:rPr lang="en-US" sz="2400" dirty="0"/>
                        <a:t>1.08</a:t>
                      </a:r>
                    </a:p>
                  </a:txBody>
                  <a:tcPr anchor="ctr"/>
                </a:tc>
                <a:extLst>
                  <a:ext uri="{0D108BD9-81ED-4DB2-BD59-A6C34878D82A}">
                    <a16:rowId xmlns:a16="http://schemas.microsoft.com/office/drawing/2014/main" val="2918691365"/>
                  </a:ext>
                </a:extLst>
              </a:tr>
            </a:tbl>
          </a:graphicData>
        </a:graphic>
      </p:graphicFrame>
    </p:spTree>
    <p:extLst>
      <p:ext uri="{BB962C8B-B14F-4D97-AF65-F5344CB8AC3E}">
        <p14:creationId xmlns:p14="http://schemas.microsoft.com/office/powerpoint/2010/main" val="76829361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O&amp;GEE on O</a:t>
            </a:r>
            <a:r>
              <a:rPr lang="en-US" baseline="-25000" dirty="0"/>
              <a:t>3</a:t>
            </a:r>
            <a:r>
              <a:rPr lang="en-US" dirty="0"/>
              <a:t> and NO</a:t>
            </a:r>
            <a:r>
              <a:rPr lang="en-US" baseline="-25000" dirty="0"/>
              <a:t>2</a:t>
            </a:r>
          </a:p>
        </p:txBody>
      </p:sp>
      <p:graphicFrame>
        <p:nvGraphicFramePr>
          <p:cNvPr id="3" name="Table 2"/>
          <p:cNvGraphicFramePr>
            <a:graphicFrameLocks noGrp="1"/>
          </p:cNvGraphicFramePr>
          <p:nvPr>
            <p:extLst>
              <p:ext uri="{D42A27DB-BD31-4B8C-83A1-F6EECF244321}">
                <p14:modId xmlns:p14="http://schemas.microsoft.com/office/powerpoint/2010/main" val="1173088174"/>
              </p:ext>
            </p:extLst>
          </p:nvPr>
        </p:nvGraphicFramePr>
        <p:xfrm>
          <a:off x="518311" y="990600"/>
          <a:ext cx="8001000" cy="2286000"/>
        </p:xfrm>
        <a:graphic>
          <a:graphicData uri="http://schemas.openxmlformats.org/drawingml/2006/table">
            <a:tbl>
              <a:tblPr firstRow="1" bandRow="1">
                <a:tableStyleId>{5C22544A-7EE6-4342-B048-85BDC9FD1C3A}</a:tableStyleId>
              </a:tblPr>
              <a:tblGrid>
                <a:gridCol w="1462889">
                  <a:extLst>
                    <a:ext uri="{9D8B030D-6E8A-4147-A177-3AD203B41FA5}">
                      <a16:colId xmlns:a16="http://schemas.microsoft.com/office/drawing/2014/main" val="198603821"/>
                    </a:ext>
                  </a:extLst>
                </a:gridCol>
                <a:gridCol w="1204111">
                  <a:extLst>
                    <a:ext uri="{9D8B030D-6E8A-4147-A177-3AD203B41FA5}">
                      <a16:colId xmlns:a16="http://schemas.microsoft.com/office/drawing/2014/main" val="3274440805"/>
                    </a:ext>
                  </a:extLst>
                </a:gridCol>
                <a:gridCol w="1333500">
                  <a:extLst>
                    <a:ext uri="{9D8B030D-6E8A-4147-A177-3AD203B41FA5}">
                      <a16:colId xmlns:a16="http://schemas.microsoft.com/office/drawing/2014/main" val="3026246453"/>
                    </a:ext>
                  </a:extLst>
                </a:gridCol>
                <a:gridCol w="1333500">
                  <a:extLst>
                    <a:ext uri="{9D8B030D-6E8A-4147-A177-3AD203B41FA5}">
                      <a16:colId xmlns:a16="http://schemas.microsoft.com/office/drawing/2014/main" val="2129398833"/>
                    </a:ext>
                  </a:extLst>
                </a:gridCol>
                <a:gridCol w="1333500">
                  <a:extLst>
                    <a:ext uri="{9D8B030D-6E8A-4147-A177-3AD203B41FA5}">
                      <a16:colId xmlns:a16="http://schemas.microsoft.com/office/drawing/2014/main" val="1721777942"/>
                    </a:ext>
                  </a:extLst>
                </a:gridCol>
                <a:gridCol w="1333500">
                  <a:extLst>
                    <a:ext uri="{9D8B030D-6E8A-4147-A177-3AD203B41FA5}">
                      <a16:colId xmlns:a16="http://schemas.microsoft.com/office/drawing/2014/main" val="4062631264"/>
                    </a:ext>
                  </a:extLst>
                </a:gridCol>
              </a:tblGrid>
              <a:tr h="370840">
                <a:tc>
                  <a:txBody>
                    <a:bodyPr/>
                    <a:lstStyle/>
                    <a:p>
                      <a:r>
                        <a:rPr lang="en-US" sz="2000" dirty="0">
                          <a:latin typeface="GreekC" panose="00000400000000000000" pitchFamily="2" charset="0"/>
                          <a:cs typeface="GreekC" panose="00000400000000000000" pitchFamily="2" charset="0"/>
                        </a:rPr>
                        <a:t>D</a:t>
                      </a:r>
                      <a:r>
                        <a:rPr lang="en-US" sz="2400" dirty="0"/>
                        <a:t>O</a:t>
                      </a:r>
                      <a:r>
                        <a:rPr lang="en-US" sz="2400" baseline="-25000" dirty="0"/>
                        <a:t>3</a:t>
                      </a:r>
                      <a:r>
                        <a:rPr lang="en-US" sz="2400" baseline="0" dirty="0"/>
                        <a:t>, </a:t>
                      </a:r>
                      <a:r>
                        <a:rPr lang="en-US" sz="2400" baseline="0" dirty="0" err="1"/>
                        <a:t>ppbv</a:t>
                      </a:r>
                      <a:endParaRPr lang="en-US" sz="2400" dirty="0"/>
                    </a:p>
                  </a:txBody>
                  <a:tcPr anchor="ctr"/>
                </a:tc>
                <a:tc gridSpan="5">
                  <a:txBody>
                    <a:bodyPr/>
                    <a:lstStyle/>
                    <a:p>
                      <a:pPr algn="ctr"/>
                      <a:r>
                        <a:rPr lang="en-US" sz="2400" dirty="0"/>
                        <a:t>n-pentane</a:t>
                      </a:r>
                      <a:r>
                        <a:rPr lang="en-US" sz="2400" baseline="0" dirty="0"/>
                        <a:t> / </a:t>
                      </a:r>
                      <a:r>
                        <a:rPr lang="en-US" sz="2400" baseline="0" dirty="0" err="1"/>
                        <a:t>i</a:t>
                      </a:r>
                      <a:r>
                        <a:rPr lang="en-US" sz="2400" baseline="0" dirty="0"/>
                        <a:t>-pentane</a:t>
                      </a:r>
                      <a:endParaRPr lang="en-US" sz="2400"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2585780691"/>
                  </a:ext>
                </a:extLst>
              </a:tr>
              <a:tr h="370840">
                <a:tc>
                  <a:txBody>
                    <a:bodyPr/>
                    <a:lstStyle/>
                    <a:p>
                      <a:pPr algn="ctr"/>
                      <a:r>
                        <a:rPr lang="en-US" sz="2400" dirty="0"/>
                        <a:t>Age, </a:t>
                      </a:r>
                      <a:r>
                        <a:rPr lang="en-US" sz="2400" dirty="0" err="1"/>
                        <a:t>hrs</a:t>
                      </a:r>
                      <a:endParaRPr lang="en-US" sz="2400" dirty="0"/>
                    </a:p>
                  </a:txBody>
                  <a:tcPr anchor="ctr">
                    <a:solidFill>
                      <a:schemeClr val="accent1"/>
                    </a:solidFill>
                  </a:tcPr>
                </a:tc>
                <a:tc>
                  <a:txBody>
                    <a:bodyPr/>
                    <a:lstStyle/>
                    <a:p>
                      <a:pPr algn="ctr"/>
                      <a:r>
                        <a:rPr lang="en-US" sz="2400" dirty="0"/>
                        <a:t>0.375</a:t>
                      </a:r>
                    </a:p>
                  </a:txBody>
                  <a:tcPr anchor="ctr">
                    <a:solidFill>
                      <a:schemeClr val="accent1"/>
                    </a:solidFill>
                  </a:tcPr>
                </a:tc>
                <a:tc>
                  <a:txBody>
                    <a:bodyPr/>
                    <a:lstStyle/>
                    <a:p>
                      <a:pPr algn="ctr"/>
                      <a:r>
                        <a:rPr lang="en-US" sz="2400" dirty="0"/>
                        <a:t>0.625</a:t>
                      </a:r>
                    </a:p>
                  </a:txBody>
                  <a:tcPr anchor="ctr">
                    <a:solidFill>
                      <a:schemeClr val="accent1"/>
                    </a:solidFill>
                  </a:tcPr>
                </a:tc>
                <a:tc>
                  <a:txBody>
                    <a:bodyPr/>
                    <a:lstStyle/>
                    <a:p>
                      <a:pPr algn="ctr"/>
                      <a:r>
                        <a:rPr lang="en-US" sz="2400" dirty="0"/>
                        <a:t>0.875</a:t>
                      </a:r>
                    </a:p>
                  </a:txBody>
                  <a:tcPr anchor="ctr">
                    <a:solidFill>
                      <a:schemeClr val="accent1"/>
                    </a:solidFill>
                  </a:tcPr>
                </a:tc>
                <a:tc>
                  <a:txBody>
                    <a:bodyPr/>
                    <a:lstStyle/>
                    <a:p>
                      <a:pPr algn="ctr"/>
                      <a:r>
                        <a:rPr lang="en-US" sz="2400" dirty="0"/>
                        <a:t>1.125</a:t>
                      </a:r>
                    </a:p>
                  </a:txBody>
                  <a:tcPr anchor="ctr">
                    <a:solidFill>
                      <a:schemeClr val="accent1"/>
                    </a:solidFill>
                  </a:tcPr>
                </a:tc>
                <a:tc>
                  <a:txBody>
                    <a:bodyPr/>
                    <a:lstStyle/>
                    <a:p>
                      <a:pPr algn="ctr"/>
                      <a:r>
                        <a:rPr lang="en-US" sz="2400" dirty="0"/>
                        <a:t>1.375</a:t>
                      </a:r>
                    </a:p>
                  </a:txBody>
                  <a:tcPr anchor="ctr">
                    <a:solidFill>
                      <a:schemeClr val="accent1"/>
                    </a:solidFill>
                  </a:tcPr>
                </a:tc>
                <a:extLst>
                  <a:ext uri="{0D108BD9-81ED-4DB2-BD59-A6C34878D82A}">
                    <a16:rowId xmlns:a16="http://schemas.microsoft.com/office/drawing/2014/main" val="3264935633"/>
                  </a:ext>
                </a:extLst>
              </a:tr>
              <a:tr h="370840">
                <a:tc>
                  <a:txBody>
                    <a:bodyPr/>
                    <a:lstStyle/>
                    <a:p>
                      <a:pPr algn="ctr"/>
                      <a:r>
                        <a:rPr lang="en-US" sz="2400" dirty="0"/>
                        <a:t>5</a:t>
                      </a:r>
                    </a:p>
                  </a:txBody>
                  <a:tcPr anchor="ctr"/>
                </a:tc>
                <a:tc>
                  <a:txBody>
                    <a:bodyPr/>
                    <a:lstStyle/>
                    <a:p>
                      <a:pPr algn="ctr"/>
                      <a:endParaRPr lang="en-US" sz="2400" dirty="0"/>
                    </a:p>
                  </a:txBody>
                  <a:tcPr anchor="ctr"/>
                </a:tc>
                <a:tc>
                  <a:txBody>
                    <a:bodyPr/>
                    <a:lstStyle/>
                    <a:p>
                      <a:pPr algn="ctr"/>
                      <a:r>
                        <a:rPr lang="en-US" sz="2400" dirty="0"/>
                        <a:t>45.7</a:t>
                      </a:r>
                    </a:p>
                  </a:txBody>
                  <a:tcPr anchor="ctr"/>
                </a:tc>
                <a:tc>
                  <a:txBody>
                    <a:bodyPr/>
                    <a:lstStyle/>
                    <a:p>
                      <a:pPr algn="ctr"/>
                      <a:r>
                        <a:rPr lang="en-US" sz="2400" dirty="0"/>
                        <a:t>54.9</a:t>
                      </a:r>
                    </a:p>
                  </a:txBody>
                  <a:tcPr anchor="ctr"/>
                </a:tc>
                <a:tc>
                  <a:txBody>
                    <a:bodyPr/>
                    <a:lstStyle/>
                    <a:p>
                      <a:pPr algn="ctr"/>
                      <a:r>
                        <a:rPr lang="en-US" sz="2400" dirty="0"/>
                        <a:t>62.9</a:t>
                      </a:r>
                    </a:p>
                  </a:txBody>
                  <a:tcPr anchor="ctr"/>
                </a:tc>
                <a:tc>
                  <a:txBody>
                    <a:bodyPr/>
                    <a:lstStyle/>
                    <a:p>
                      <a:pPr algn="ctr"/>
                      <a:r>
                        <a:rPr lang="en-US" sz="2400" dirty="0"/>
                        <a:t>64.5</a:t>
                      </a:r>
                    </a:p>
                  </a:txBody>
                  <a:tcPr anchor="ctr"/>
                </a:tc>
                <a:extLst>
                  <a:ext uri="{0D108BD9-81ED-4DB2-BD59-A6C34878D82A}">
                    <a16:rowId xmlns:a16="http://schemas.microsoft.com/office/drawing/2014/main" val="641343373"/>
                  </a:ext>
                </a:extLst>
              </a:tr>
              <a:tr h="370840">
                <a:tc>
                  <a:txBody>
                    <a:bodyPr/>
                    <a:lstStyle/>
                    <a:p>
                      <a:pPr algn="ctr"/>
                      <a:r>
                        <a:rPr lang="en-US" sz="2400" dirty="0"/>
                        <a:t>15</a:t>
                      </a:r>
                    </a:p>
                  </a:txBody>
                  <a:tcPr anchor="ctr"/>
                </a:tc>
                <a:tc>
                  <a:txBody>
                    <a:bodyPr/>
                    <a:lstStyle/>
                    <a:p>
                      <a:pPr algn="ctr"/>
                      <a:r>
                        <a:rPr lang="en-US" sz="2400" dirty="0"/>
                        <a:t>70.9</a:t>
                      </a:r>
                    </a:p>
                  </a:txBody>
                  <a:tcPr anchor="ctr"/>
                </a:tc>
                <a:tc>
                  <a:txBody>
                    <a:bodyPr/>
                    <a:lstStyle/>
                    <a:p>
                      <a:pPr algn="ctr"/>
                      <a:r>
                        <a:rPr lang="en-US" sz="2400" dirty="0"/>
                        <a:t>65.2</a:t>
                      </a:r>
                    </a:p>
                  </a:txBody>
                  <a:tcPr anchor="ctr"/>
                </a:tc>
                <a:tc>
                  <a:txBody>
                    <a:bodyPr/>
                    <a:lstStyle/>
                    <a:p>
                      <a:pPr algn="ctr"/>
                      <a:r>
                        <a:rPr lang="en-US" sz="2400" dirty="0"/>
                        <a:t>62.8</a:t>
                      </a:r>
                    </a:p>
                  </a:txBody>
                  <a:tcPr anchor="ctr"/>
                </a:tc>
                <a:tc>
                  <a:txBody>
                    <a:bodyPr/>
                    <a:lstStyle/>
                    <a:p>
                      <a:pPr algn="ctr"/>
                      <a:r>
                        <a:rPr lang="en-US" sz="2400" dirty="0"/>
                        <a:t>67.8</a:t>
                      </a:r>
                    </a:p>
                  </a:txBody>
                  <a:tcPr anchor="ctr"/>
                </a:tc>
                <a:tc>
                  <a:txBody>
                    <a:bodyPr/>
                    <a:lstStyle/>
                    <a:p>
                      <a:pPr algn="ctr"/>
                      <a:r>
                        <a:rPr lang="en-US" sz="2400" dirty="0"/>
                        <a:t>65.2</a:t>
                      </a:r>
                    </a:p>
                  </a:txBody>
                  <a:tcPr anchor="ctr"/>
                </a:tc>
                <a:extLst>
                  <a:ext uri="{0D108BD9-81ED-4DB2-BD59-A6C34878D82A}">
                    <a16:rowId xmlns:a16="http://schemas.microsoft.com/office/drawing/2014/main" val="478239986"/>
                  </a:ext>
                </a:extLst>
              </a:tr>
              <a:tr h="370840">
                <a:tc>
                  <a:txBody>
                    <a:bodyPr/>
                    <a:lstStyle/>
                    <a:p>
                      <a:pPr algn="ctr"/>
                      <a:r>
                        <a:rPr lang="en-US" sz="2400" dirty="0"/>
                        <a:t>25</a:t>
                      </a:r>
                    </a:p>
                  </a:txBody>
                  <a:tcPr anchor="ctr"/>
                </a:tc>
                <a:tc>
                  <a:txBody>
                    <a:bodyPr/>
                    <a:lstStyle/>
                    <a:p>
                      <a:pPr algn="ctr"/>
                      <a:r>
                        <a:rPr lang="en-US" sz="2400" dirty="0"/>
                        <a:t>72.1</a:t>
                      </a:r>
                    </a:p>
                  </a:txBody>
                  <a:tcPr anchor="ctr"/>
                </a:tc>
                <a:tc>
                  <a:txBody>
                    <a:bodyPr/>
                    <a:lstStyle/>
                    <a:p>
                      <a:pPr algn="ctr"/>
                      <a:r>
                        <a:rPr lang="en-US" sz="2400" dirty="0"/>
                        <a:t>68.2</a:t>
                      </a:r>
                    </a:p>
                  </a:txBody>
                  <a:tcPr anchor="ctr"/>
                </a:tc>
                <a:tc>
                  <a:txBody>
                    <a:bodyPr/>
                    <a:lstStyle/>
                    <a:p>
                      <a:pPr algn="ctr"/>
                      <a:r>
                        <a:rPr lang="en-US" sz="2400" dirty="0"/>
                        <a:t>61.4</a:t>
                      </a:r>
                    </a:p>
                  </a:txBody>
                  <a:tcPr anchor="ctr"/>
                </a:tc>
                <a:tc>
                  <a:txBody>
                    <a:bodyPr/>
                    <a:lstStyle/>
                    <a:p>
                      <a:pPr algn="ctr"/>
                      <a:r>
                        <a:rPr lang="en-US" sz="2400" dirty="0"/>
                        <a:t>62.6</a:t>
                      </a:r>
                    </a:p>
                  </a:txBody>
                  <a:tcPr anchor="ctr"/>
                </a:tc>
                <a:tc>
                  <a:txBody>
                    <a:bodyPr/>
                    <a:lstStyle/>
                    <a:p>
                      <a:pPr algn="ctr"/>
                      <a:endParaRPr lang="en-US" sz="2400" dirty="0"/>
                    </a:p>
                  </a:txBody>
                  <a:tcPr anchor="ctr"/>
                </a:tc>
                <a:extLst>
                  <a:ext uri="{0D108BD9-81ED-4DB2-BD59-A6C34878D82A}">
                    <a16:rowId xmlns:a16="http://schemas.microsoft.com/office/drawing/2014/main" val="2371393506"/>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589794115"/>
              </p:ext>
            </p:extLst>
          </p:nvPr>
        </p:nvGraphicFramePr>
        <p:xfrm>
          <a:off x="518312" y="3733800"/>
          <a:ext cx="8000999" cy="2651760"/>
        </p:xfrm>
        <a:graphic>
          <a:graphicData uri="http://schemas.openxmlformats.org/drawingml/2006/table">
            <a:tbl>
              <a:tblPr firstRow="1" bandRow="1">
                <a:tableStyleId>{5C22544A-7EE6-4342-B048-85BDC9FD1C3A}</a:tableStyleId>
              </a:tblPr>
              <a:tblGrid>
                <a:gridCol w="1462888">
                  <a:extLst>
                    <a:ext uri="{9D8B030D-6E8A-4147-A177-3AD203B41FA5}">
                      <a16:colId xmlns:a16="http://schemas.microsoft.com/office/drawing/2014/main" val="198603821"/>
                    </a:ext>
                  </a:extLst>
                </a:gridCol>
                <a:gridCol w="1219200">
                  <a:extLst>
                    <a:ext uri="{9D8B030D-6E8A-4147-A177-3AD203B41FA5}">
                      <a16:colId xmlns:a16="http://schemas.microsoft.com/office/drawing/2014/main" val="3274440805"/>
                    </a:ext>
                  </a:extLst>
                </a:gridCol>
                <a:gridCol w="1295400">
                  <a:extLst>
                    <a:ext uri="{9D8B030D-6E8A-4147-A177-3AD203B41FA5}">
                      <a16:colId xmlns:a16="http://schemas.microsoft.com/office/drawing/2014/main" val="3026246453"/>
                    </a:ext>
                  </a:extLst>
                </a:gridCol>
                <a:gridCol w="1371600">
                  <a:extLst>
                    <a:ext uri="{9D8B030D-6E8A-4147-A177-3AD203B41FA5}">
                      <a16:colId xmlns:a16="http://schemas.microsoft.com/office/drawing/2014/main" val="2129398833"/>
                    </a:ext>
                  </a:extLst>
                </a:gridCol>
                <a:gridCol w="1295400">
                  <a:extLst>
                    <a:ext uri="{9D8B030D-6E8A-4147-A177-3AD203B41FA5}">
                      <a16:colId xmlns:a16="http://schemas.microsoft.com/office/drawing/2014/main" val="1721777942"/>
                    </a:ext>
                  </a:extLst>
                </a:gridCol>
                <a:gridCol w="1356511">
                  <a:extLst>
                    <a:ext uri="{9D8B030D-6E8A-4147-A177-3AD203B41FA5}">
                      <a16:colId xmlns:a16="http://schemas.microsoft.com/office/drawing/2014/main" val="4062631264"/>
                    </a:ext>
                  </a:extLst>
                </a:gridCol>
              </a:tblGrid>
              <a:tr h="370840">
                <a:tc>
                  <a:txBody>
                    <a:bodyPr/>
                    <a:lstStyle/>
                    <a:p>
                      <a:r>
                        <a:rPr lang="en-US" sz="2400" dirty="0">
                          <a:latin typeface="GreekC" panose="00000400000000000000" pitchFamily="2" charset="0"/>
                          <a:cs typeface="GreekC" panose="00000400000000000000" pitchFamily="2" charset="0"/>
                        </a:rPr>
                        <a:t>D</a:t>
                      </a:r>
                      <a:r>
                        <a:rPr lang="en-US" sz="2400" dirty="0"/>
                        <a:t>O</a:t>
                      </a:r>
                      <a:r>
                        <a:rPr lang="en-US" sz="2400" baseline="-25000" dirty="0"/>
                        <a:t>3</a:t>
                      </a:r>
                      <a:r>
                        <a:rPr lang="en-US" sz="2400" dirty="0"/>
                        <a:t> + NO</a:t>
                      </a:r>
                      <a:r>
                        <a:rPr lang="en-US" sz="2400" baseline="-25000" dirty="0"/>
                        <a:t>2</a:t>
                      </a:r>
                      <a:r>
                        <a:rPr lang="en-US" sz="2400" baseline="0" dirty="0"/>
                        <a:t>, </a:t>
                      </a:r>
                      <a:r>
                        <a:rPr lang="en-US" sz="2400" baseline="0" dirty="0" err="1"/>
                        <a:t>pptv</a:t>
                      </a:r>
                      <a:endParaRPr lang="en-US" sz="2400" dirty="0"/>
                    </a:p>
                  </a:txBody>
                  <a:tcPr anchor="ctr"/>
                </a:tc>
                <a:tc gridSpan="5">
                  <a:txBody>
                    <a:bodyPr/>
                    <a:lstStyle/>
                    <a:p>
                      <a:pPr algn="ctr"/>
                      <a:r>
                        <a:rPr lang="en-US" sz="2400" dirty="0"/>
                        <a:t>n-pentane</a:t>
                      </a:r>
                      <a:r>
                        <a:rPr lang="en-US" sz="2400" baseline="0" dirty="0"/>
                        <a:t> / </a:t>
                      </a:r>
                      <a:r>
                        <a:rPr lang="en-US" sz="2400" baseline="0" dirty="0" err="1"/>
                        <a:t>i</a:t>
                      </a:r>
                      <a:r>
                        <a:rPr lang="en-US" sz="2400" baseline="0" dirty="0"/>
                        <a:t>-pentane</a:t>
                      </a:r>
                      <a:endParaRPr lang="en-US" sz="2400"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2585780691"/>
                  </a:ext>
                </a:extLst>
              </a:tr>
              <a:tr h="370840">
                <a:tc>
                  <a:txBody>
                    <a:bodyPr/>
                    <a:lstStyle/>
                    <a:p>
                      <a:pPr algn="ctr"/>
                      <a:r>
                        <a:rPr lang="en-US" sz="2400" dirty="0"/>
                        <a:t>Age, </a:t>
                      </a:r>
                      <a:r>
                        <a:rPr lang="en-US" sz="2400" dirty="0" err="1"/>
                        <a:t>hrs</a:t>
                      </a:r>
                      <a:endParaRPr lang="en-US" sz="2400" dirty="0"/>
                    </a:p>
                  </a:txBody>
                  <a:tcPr anchor="ctr">
                    <a:solidFill>
                      <a:schemeClr val="accent1"/>
                    </a:solidFill>
                  </a:tcPr>
                </a:tc>
                <a:tc>
                  <a:txBody>
                    <a:bodyPr/>
                    <a:lstStyle/>
                    <a:p>
                      <a:pPr algn="ctr"/>
                      <a:r>
                        <a:rPr lang="en-US" sz="2400" dirty="0"/>
                        <a:t>0.375</a:t>
                      </a:r>
                    </a:p>
                  </a:txBody>
                  <a:tcPr anchor="ctr">
                    <a:solidFill>
                      <a:schemeClr val="accent1"/>
                    </a:solidFill>
                  </a:tcPr>
                </a:tc>
                <a:tc>
                  <a:txBody>
                    <a:bodyPr/>
                    <a:lstStyle/>
                    <a:p>
                      <a:pPr algn="ctr"/>
                      <a:r>
                        <a:rPr lang="en-US" sz="2400" dirty="0"/>
                        <a:t>0.625</a:t>
                      </a:r>
                    </a:p>
                  </a:txBody>
                  <a:tcPr anchor="ctr">
                    <a:solidFill>
                      <a:schemeClr val="accent1"/>
                    </a:solidFill>
                  </a:tcPr>
                </a:tc>
                <a:tc>
                  <a:txBody>
                    <a:bodyPr/>
                    <a:lstStyle/>
                    <a:p>
                      <a:pPr algn="ctr"/>
                      <a:r>
                        <a:rPr lang="en-US" sz="2400" dirty="0"/>
                        <a:t>0.875</a:t>
                      </a:r>
                    </a:p>
                  </a:txBody>
                  <a:tcPr anchor="ctr">
                    <a:solidFill>
                      <a:schemeClr val="accent1"/>
                    </a:solidFill>
                  </a:tcPr>
                </a:tc>
                <a:tc>
                  <a:txBody>
                    <a:bodyPr/>
                    <a:lstStyle/>
                    <a:p>
                      <a:pPr algn="ctr"/>
                      <a:r>
                        <a:rPr lang="en-US" sz="2400" dirty="0"/>
                        <a:t>1.125</a:t>
                      </a:r>
                    </a:p>
                  </a:txBody>
                  <a:tcPr anchor="ctr">
                    <a:solidFill>
                      <a:schemeClr val="accent1"/>
                    </a:solidFill>
                  </a:tcPr>
                </a:tc>
                <a:tc>
                  <a:txBody>
                    <a:bodyPr/>
                    <a:lstStyle/>
                    <a:p>
                      <a:pPr algn="ctr"/>
                      <a:r>
                        <a:rPr lang="en-US" sz="2400" dirty="0"/>
                        <a:t>1.375</a:t>
                      </a:r>
                    </a:p>
                  </a:txBody>
                  <a:tcPr anchor="ctr">
                    <a:solidFill>
                      <a:schemeClr val="accent1"/>
                    </a:solidFill>
                  </a:tcPr>
                </a:tc>
                <a:extLst>
                  <a:ext uri="{0D108BD9-81ED-4DB2-BD59-A6C34878D82A}">
                    <a16:rowId xmlns:a16="http://schemas.microsoft.com/office/drawing/2014/main" val="3264935633"/>
                  </a:ext>
                </a:extLst>
              </a:tr>
              <a:tr h="370840">
                <a:tc>
                  <a:txBody>
                    <a:bodyPr/>
                    <a:lstStyle/>
                    <a:p>
                      <a:pPr algn="ctr"/>
                      <a:r>
                        <a:rPr lang="en-US" sz="2400" dirty="0"/>
                        <a:t>5</a:t>
                      </a:r>
                    </a:p>
                  </a:txBody>
                  <a:tcPr anchor="ctr"/>
                </a:tc>
                <a:tc>
                  <a:txBody>
                    <a:bodyPr/>
                    <a:lstStyle/>
                    <a:p>
                      <a:pPr algn="ctr"/>
                      <a:endParaRPr lang="en-US" sz="2400" dirty="0"/>
                    </a:p>
                  </a:txBody>
                  <a:tcPr anchor="ctr"/>
                </a:tc>
                <a:tc>
                  <a:txBody>
                    <a:bodyPr/>
                    <a:lstStyle/>
                    <a:p>
                      <a:pPr algn="ctr"/>
                      <a:r>
                        <a:rPr lang="en-US" sz="2400" dirty="0"/>
                        <a:t>65.4</a:t>
                      </a:r>
                    </a:p>
                  </a:txBody>
                  <a:tcPr anchor="ctr"/>
                </a:tc>
                <a:tc>
                  <a:txBody>
                    <a:bodyPr/>
                    <a:lstStyle/>
                    <a:p>
                      <a:pPr algn="ctr"/>
                      <a:r>
                        <a:rPr lang="en-US" sz="2400" dirty="0"/>
                        <a:t>60.7</a:t>
                      </a:r>
                    </a:p>
                  </a:txBody>
                  <a:tcPr anchor="ctr"/>
                </a:tc>
                <a:tc>
                  <a:txBody>
                    <a:bodyPr/>
                    <a:lstStyle/>
                    <a:p>
                      <a:pPr algn="ctr"/>
                      <a:r>
                        <a:rPr lang="en-US" sz="2400" dirty="0"/>
                        <a:t>64.8</a:t>
                      </a:r>
                    </a:p>
                  </a:txBody>
                  <a:tcPr anchor="ctr"/>
                </a:tc>
                <a:tc>
                  <a:txBody>
                    <a:bodyPr/>
                    <a:lstStyle/>
                    <a:p>
                      <a:pPr algn="ctr"/>
                      <a:r>
                        <a:rPr lang="en-US" sz="2400" dirty="0"/>
                        <a:t>65.6</a:t>
                      </a:r>
                    </a:p>
                  </a:txBody>
                  <a:tcPr anchor="ctr"/>
                </a:tc>
                <a:extLst>
                  <a:ext uri="{0D108BD9-81ED-4DB2-BD59-A6C34878D82A}">
                    <a16:rowId xmlns:a16="http://schemas.microsoft.com/office/drawing/2014/main" val="641343373"/>
                  </a:ext>
                </a:extLst>
              </a:tr>
              <a:tr h="370840">
                <a:tc>
                  <a:txBody>
                    <a:bodyPr/>
                    <a:lstStyle/>
                    <a:p>
                      <a:pPr algn="ctr"/>
                      <a:r>
                        <a:rPr lang="en-US" sz="2400" dirty="0"/>
                        <a:t>15</a:t>
                      </a:r>
                    </a:p>
                  </a:txBody>
                  <a:tcPr anchor="ctr"/>
                </a:tc>
                <a:tc>
                  <a:txBody>
                    <a:bodyPr/>
                    <a:lstStyle/>
                    <a:p>
                      <a:pPr algn="ctr"/>
                      <a:r>
                        <a:rPr lang="en-US" sz="2400" dirty="0"/>
                        <a:t>72.4</a:t>
                      </a:r>
                    </a:p>
                  </a:txBody>
                  <a:tcPr anchor="ctr"/>
                </a:tc>
                <a:tc>
                  <a:txBody>
                    <a:bodyPr/>
                    <a:lstStyle/>
                    <a:p>
                      <a:pPr algn="ctr"/>
                      <a:r>
                        <a:rPr lang="en-US" sz="2400" dirty="0"/>
                        <a:t>68.2</a:t>
                      </a:r>
                    </a:p>
                  </a:txBody>
                  <a:tcPr anchor="ctr"/>
                </a:tc>
                <a:tc>
                  <a:txBody>
                    <a:bodyPr/>
                    <a:lstStyle/>
                    <a:p>
                      <a:pPr algn="ctr"/>
                      <a:r>
                        <a:rPr lang="en-US" sz="2400" dirty="0"/>
                        <a:t>64.4</a:t>
                      </a:r>
                    </a:p>
                  </a:txBody>
                  <a:tcPr anchor="ctr"/>
                </a:tc>
                <a:tc>
                  <a:txBody>
                    <a:bodyPr/>
                    <a:lstStyle/>
                    <a:p>
                      <a:pPr algn="ctr"/>
                      <a:r>
                        <a:rPr lang="en-US" sz="2400" dirty="0"/>
                        <a:t>68.6</a:t>
                      </a:r>
                    </a:p>
                  </a:txBody>
                  <a:tcPr anchor="ctr"/>
                </a:tc>
                <a:tc>
                  <a:txBody>
                    <a:bodyPr/>
                    <a:lstStyle/>
                    <a:p>
                      <a:pPr algn="ctr"/>
                      <a:r>
                        <a:rPr lang="en-US" sz="2400" dirty="0"/>
                        <a:t>65.8</a:t>
                      </a:r>
                    </a:p>
                  </a:txBody>
                  <a:tcPr anchor="ctr"/>
                </a:tc>
                <a:extLst>
                  <a:ext uri="{0D108BD9-81ED-4DB2-BD59-A6C34878D82A}">
                    <a16:rowId xmlns:a16="http://schemas.microsoft.com/office/drawing/2014/main" val="478239986"/>
                  </a:ext>
                </a:extLst>
              </a:tr>
              <a:tr h="370840">
                <a:tc>
                  <a:txBody>
                    <a:bodyPr/>
                    <a:lstStyle/>
                    <a:p>
                      <a:pPr algn="ctr"/>
                      <a:r>
                        <a:rPr lang="en-US" sz="2400" dirty="0"/>
                        <a:t>25</a:t>
                      </a:r>
                    </a:p>
                  </a:txBody>
                  <a:tcPr anchor="ctr"/>
                </a:tc>
                <a:tc>
                  <a:txBody>
                    <a:bodyPr/>
                    <a:lstStyle/>
                    <a:p>
                      <a:pPr algn="ctr"/>
                      <a:r>
                        <a:rPr lang="en-US" sz="2400" dirty="0"/>
                        <a:t>73.3</a:t>
                      </a:r>
                    </a:p>
                  </a:txBody>
                  <a:tcPr anchor="ctr"/>
                </a:tc>
                <a:tc>
                  <a:txBody>
                    <a:bodyPr/>
                    <a:lstStyle/>
                    <a:p>
                      <a:pPr algn="ctr"/>
                      <a:r>
                        <a:rPr lang="en-US" sz="2400" dirty="0"/>
                        <a:t>69.4</a:t>
                      </a:r>
                    </a:p>
                  </a:txBody>
                  <a:tcPr anchor="ctr"/>
                </a:tc>
                <a:tc>
                  <a:txBody>
                    <a:bodyPr/>
                    <a:lstStyle/>
                    <a:p>
                      <a:pPr algn="ctr"/>
                      <a:r>
                        <a:rPr lang="en-US" sz="2400" dirty="0"/>
                        <a:t>60.5</a:t>
                      </a:r>
                    </a:p>
                  </a:txBody>
                  <a:tcPr anchor="ctr"/>
                </a:tc>
                <a:tc>
                  <a:txBody>
                    <a:bodyPr/>
                    <a:lstStyle/>
                    <a:p>
                      <a:pPr algn="ctr"/>
                      <a:r>
                        <a:rPr lang="en-US" sz="2400" dirty="0"/>
                        <a:t>63.2</a:t>
                      </a:r>
                    </a:p>
                  </a:txBody>
                  <a:tcPr anchor="ctr"/>
                </a:tc>
                <a:tc>
                  <a:txBody>
                    <a:bodyPr/>
                    <a:lstStyle/>
                    <a:p>
                      <a:pPr algn="ctr"/>
                      <a:endParaRPr lang="en-US" sz="2400" dirty="0"/>
                    </a:p>
                  </a:txBody>
                  <a:tcPr anchor="ctr"/>
                </a:tc>
                <a:extLst>
                  <a:ext uri="{0D108BD9-81ED-4DB2-BD59-A6C34878D82A}">
                    <a16:rowId xmlns:a16="http://schemas.microsoft.com/office/drawing/2014/main" val="2371393506"/>
                  </a:ext>
                </a:extLst>
              </a:tr>
            </a:tbl>
          </a:graphicData>
        </a:graphic>
      </p:graphicFrame>
    </p:spTree>
    <p:extLst>
      <p:ext uri="{BB962C8B-B14F-4D97-AF65-F5344CB8AC3E}">
        <p14:creationId xmlns:p14="http://schemas.microsoft.com/office/powerpoint/2010/main" val="146015200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381000" y="894986"/>
            <a:ext cx="8610600" cy="5367623"/>
          </a:xfrm>
        </p:spPr>
        <p:txBody>
          <a:bodyPr/>
          <a:lstStyle/>
          <a:p>
            <a:r>
              <a:rPr lang="en-US" dirty="0"/>
              <a:t>n-pentane / </a:t>
            </a:r>
            <a:r>
              <a:rPr lang="en-US" dirty="0" err="1"/>
              <a:t>i</a:t>
            </a:r>
            <a:r>
              <a:rPr lang="en-US" dirty="0"/>
              <a:t>-pentane appears to be a useful measure of O&amp;GEE influence</a:t>
            </a:r>
          </a:p>
          <a:p>
            <a:r>
              <a:rPr lang="en-US" dirty="0" err="1"/>
              <a:t>HO</a:t>
            </a:r>
            <a:r>
              <a:rPr lang="en-US" baseline="-25000" dirty="0" err="1"/>
              <a:t>x</a:t>
            </a:r>
            <a:r>
              <a:rPr lang="en-US" dirty="0"/>
              <a:t> measurements systematically greater than </a:t>
            </a:r>
            <a:r>
              <a:rPr lang="en-US" dirty="0" err="1"/>
              <a:t>ss</a:t>
            </a:r>
            <a:r>
              <a:rPr lang="en-US" dirty="0"/>
              <a:t> model at high NO</a:t>
            </a:r>
            <a:r>
              <a:rPr lang="en-US" baseline="-25000" dirty="0"/>
              <a:t>x</a:t>
            </a:r>
            <a:r>
              <a:rPr lang="en-US" dirty="0"/>
              <a:t> (&gt;2 </a:t>
            </a:r>
            <a:r>
              <a:rPr lang="en-US" dirty="0" err="1"/>
              <a:t>ppbv</a:t>
            </a:r>
            <a:r>
              <a:rPr lang="en-US" dirty="0"/>
              <a:t>); also P(O</a:t>
            </a:r>
            <a:r>
              <a:rPr lang="en-US" baseline="-25000" dirty="0"/>
              <a:t>3</a:t>
            </a:r>
            <a:r>
              <a:rPr lang="en-US" dirty="0"/>
              <a:t>)</a:t>
            </a:r>
          </a:p>
          <a:p>
            <a:r>
              <a:rPr lang="en-US" dirty="0"/>
              <a:t>O&amp;GEE influences P(O</a:t>
            </a:r>
            <a:r>
              <a:rPr lang="en-US" baseline="-25000" dirty="0"/>
              <a:t>3</a:t>
            </a:r>
            <a:r>
              <a:rPr lang="en-US" dirty="0"/>
              <a:t>) net by +3% to +4% (model) and -16% (measurements) (urban)</a:t>
            </a:r>
          </a:p>
          <a:p>
            <a:r>
              <a:rPr lang="en-US" dirty="0"/>
              <a:t>Average values of P(O</a:t>
            </a:r>
            <a:r>
              <a:rPr lang="en-US" baseline="-25000" dirty="0"/>
              <a:t>3</a:t>
            </a:r>
            <a:r>
              <a:rPr lang="en-US" dirty="0"/>
              <a:t>) net are 0.95 </a:t>
            </a:r>
            <a:r>
              <a:rPr lang="en-US" dirty="0" err="1"/>
              <a:t>ppbv</a:t>
            </a:r>
            <a:r>
              <a:rPr lang="en-US" dirty="0"/>
              <a:t>/</a:t>
            </a:r>
            <a:r>
              <a:rPr lang="en-US" dirty="0" err="1"/>
              <a:t>hr</a:t>
            </a:r>
            <a:r>
              <a:rPr lang="en-US" dirty="0"/>
              <a:t> (model) and 1.8 </a:t>
            </a:r>
            <a:r>
              <a:rPr lang="en-US" dirty="0" err="1"/>
              <a:t>ppbv</a:t>
            </a:r>
            <a:r>
              <a:rPr lang="en-US" dirty="0"/>
              <a:t>/</a:t>
            </a:r>
            <a:r>
              <a:rPr lang="en-US" dirty="0" err="1"/>
              <a:t>hr</a:t>
            </a:r>
            <a:r>
              <a:rPr lang="en-US" dirty="0"/>
              <a:t> (measurements) (urban)</a:t>
            </a:r>
          </a:p>
          <a:p>
            <a:r>
              <a:rPr lang="en-US" dirty="0"/>
              <a:t>O</a:t>
            </a:r>
            <a:r>
              <a:rPr lang="en-US" baseline="-25000" dirty="0"/>
              <a:t>x</a:t>
            </a:r>
            <a:r>
              <a:rPr lang="en-US" dirty="0"/>
              <a:t> averages 0.2 to 13 </a:t>
            </a:r>
            <a:r>
              <a:rPr lang="en-US" dirty="0" err="1"/>
              <a:t>ppbv</a:t>
            </a:r>
            <a:r>
              <a:rPr lang="en-US" dirty="0"/>
              <a:t> lower in O&amp;GEE influenced air masses</a:t>
            </a:r>
          </a:p>
          <a:p>
            <a:pPr marL="0" indent="0">
              <a:buNone/>
            </a:pPr>
            <a:endParaRPr lang="en-US" dirty="0"/>
          </a:p>
        </p:txBody>
      </p:sp>
    </p:spTree>
    <p:extLst>
      <p:ext uri="{BB962C8B-B14F-4D97-AF65-F5344CB8AC3E}">
        <p14:creationId xmlns:p14="http://schemas.microsoft.com/office/powerpoint/2010/main" val="313913953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610600" cy="675061"/>
          </a:xfrm>
        </p:spPr>
        <p:txBody>
          <a:bodyPr/>
          <a:lstStyle/>
          <a:p>
            <a:r>
              <a:rPr lang="en-US" dirty="0"/>
              <a:t>FRAPPE/DISCOVER-AQ Collaborators</a:t>
            </a:r>
          </a:p>
        </p:txBody>
      </p:sp>
      <p:sp>
        <p:nvSpPr>
          <p:cNvPr id="3" name="Text Placeholder 2"/>
          <p:cNvSpPr>
            <a:spLocks noGrp="1"/>
          </p:cNvSpPr>
          <p:nvPr>
            <p:ph type="body" sz="quarter" idx="10"/>
          </p:nvPr>
        </p:nvSpPr>
        <p:spPr>
          <a:xfrm>
            <a:off x="376052" y="905249"/>
            <a:ext cx="8382000" cy="5392245"/>
          </a:xfrm>
        </p:spPr>
        <p:txBody>
          <a:bodyPr/>
          <a:lstStyle/>
          <a:p>
            <a:pPr marL="0" indent="0">
              <a:buNone/>
            </a:pPr>
            <a:r>
              <a:rPr lang="en-US" dirty="0"/>
              <a:t>C-130: </a:t>
            </a:r>
            <a:r>
              <a:rPr lang="en-US" sz="2000" dirty="0"/>
              <a:t>Lee Mauldin, </a:t>
            </a:r>
            <a:r>
              <a:rPr lang="en-US" sz="2000" dirty="0" err="1"/>
              <a:t>Anondo</a:t>
            </a:r>
            <a:r>
              <a:rPr lang="en-US" sz="2000" dirty="0"/>
              <a:t> Mukherjee, Frank </a:t>
            </a:r>
            <a:r>
              <a:rPr lang="en-US" sz="2000" dirty="0" err="1"/>
              <a:t>Flocke</a:t>
            </a:r>
            <a:r>
              <a:rPr lang="en-US" sz="2000" dirty="0"/>
              <a:t>, Gabriele </a:t>
            </a:r>
            <a:r>
              <a:rPr lang="en-US" sz="2000" dirty="0" err="1"/>
              <a:t>Pfister</a:t>
            </a:r>
            <a:r>
              <a:rPr lang="en-US" sz="2000" dirty="0"/>
              <a:t>, Eric </a:t>
            </a:r>
            <a:r>
              <a:rPr lang="en-US" sz="2000" dirty="0" err="1"/>
              <a:t>Apel</a:t>
            </a:r>
            <a:r>
              <a:rPr lang="en-US" sz="2000" dirty="0"/>
              <a:t>, Roya </a:t>
            </a:r>
            <a:r>
              <a:rPr lang="en-US" sz="2000" dirty="0" err="1"/>
              <a:t>Bahreini</a:t>
            </a:r>
            <a:r>
              <a:rPr lang="en-US" sz="2000" dirty="0"/>
              <a:t>, Donald Blake, Nicola Blake, Teresa Campos, Ronald Cohen, Delphine Farmer, Alan Fried, Alex Guenther, Samuel Hall, Brian </a:t>
            </a:r>
            <a:r>
              <a:rPr lang="en-US" sz="2000" dirty="0" err="1"/>
              <a:t>Heikes</a:t>
            </a:r>
            <a:r>
              <a:rPr lang="en-US" sz="2000" dirty="0"/>
              <a:t>, Scott Herndon, Rebecca </a:t>
            </a:r>
            <a:r>
              <a:rPr lang="en-US" sz="2000" dirty="0" err="1"/>
              <a:t>Hornbrook</a:t>
            </a:r>
            <a:r>
              <a:rPr lang="en-US" sz="2000" dirty="0"/>
              <a:t>, Greg Huey, Thomas Karl, Lisa </a:t>
            </a:r>
            <a:r>
              <a:rPr lang="en-US" sz="2000" dirty="0" err="1"/>
              <a:t>Kaser</a:t>
            </a:r>
            <a:r>
              <a:rPr lang="en-US" sz="2000" dirty="0"/>
              <a:t>, John Nowak, John Ortega, Daniel O'Sullivan, Dirk Richter, James Smith, David Tanner, Amy Townsend-Small, Kirk Ullmann, James </a:t>
            </a:r>
            <a:r>
              <a:rPr lang="en-US" sz="2000" dirty="0" err="1"/>
              <a:t>Walega</a:t>
            </a:r>
            <a:r>
              <a:rPr lang="en-US" sz="2000" dirty="0"/>
              <a:t>, </a:t>
            </a:r>
            <a:r>
              <a:rPr lang="en-US" sz="2000" dirty="0" err="1"/>
              <a:t>Petter</a:t>
            </a:r>
            <a:r>
              <a:rPr lang="en-US" sz="2000" dirty="0"/>
              <a:t> </a:t>
            </a:r>
            <a:r>
              <a:rPr lang="en-US" sz="2000" dirty="0" err="1"/>
              <a:t>Weibring</a:t>
            </a:r>
            <a:r>
              <a:rPr lang="en-US" sz="2000" dirty="0"/>
              <a:t>, Andrew </a:t>
            </a:r>
            <a:r>
              <a:rPr lang="en-US" sz="2000" dirty="0" err="1"/>
              <a:t>Weinheimer</a:t>
            </a:r>
            <a:endParaRPr lang="en-US" sz="2000" dirty="0"/>
          </a:p>
          <a:p>
            <a:pPr marL="0" indent="0">
              <a:buNone/>
            </a:pPr>
            <a:r>
              <a:rPr lang="en-US" dirty="0"/>
              <a:t>P-3B: </a:t>
            </a:r>
            <a:r>
              <a:rPr lang="en-US" sz="2000" dirty="0"/>
              <a:t>Jim Crawford, Bruce Anderson, John Barrick, Ronald Cohen, Glenn </a:t>
            </a:r>
            <a:r>
              <a:rPr lang="en-US" sz="2000" dirty="0" err="1"/>
              <a:t>Diskin</a:t>
            </a:r>
            <a:r>
              <a:rPr lang="en-US" sz="2000" dirty="0"/>
              <a:t>, Alan Fried, Charles </a:t>
            </a:r>
            <a:r>
              <a:rPr lang="en-US" sz="2000" dirty="0" err="1"/>
              <a:t>Gatebe</a:t>
            </a:r>
            <a:r>
              <a:rPr lang="en-US" sz="2000" dirty="0"/>
              <a:t>, David Van </a:t>
            </a:r>
            <a:r>
              <a:rPr lang="en-US" sz="2000" dirty="0" err="1"/>
              <a:t>Gilst</a:t>
            </a:r>
            <a:r>
              <a:rPr lang="en-US" sz="2000" dirty="0"/>
              <a:t>, Andrew </a:t>
            </a:r>
            <a:r>
              <a:rPr lang="en-US" sz="2000" dirty="0" err="1"/>
              <a:t>Weinheimer</a:t>
            </a:r>
            <a:r>
              <a:rPr lang="en-US" sz="2000" dirty="0"/>
              <a:t>, Armin </a:t>
            </a:r>
            <a:r>
              <a:rPr lang="en-US" sz="2000" dirty="0" err="1"/>
              <a:t>Wisthaler</a:t>
            </a:r>
            <a:r>
              <a:rPr lang="en-US" sz="2000" dirty="0"/>
              <a:t>, Tara </a:t>
            </a:r>
            <a:r>
              <a:rPr lang="en-US" sz="2000" dirty="0" err="1"/>
              <a:t>Yacovitch</a:t>
            </a:r>
            <a:r>
              <a:rPr lang="en-US" sz="2000" dirty="0"/>
              <a:t>, Melissa Yang</a:t>
            </a:r>
            <a:endParaRPr lang="en-US" dirty="0"/>
          </a:p>
          <a:p>
            <a:pPr marL="0" indent="0">
              <a:buNone/>
            </a:pPr>
            <a:r>
              <a:rPr lang="en-US" dirty="0"/>
              <a:t>Ground: </a:t>
            </a:r>
            <a:r>
              <a:rPr lang="en-US" sz="2000" dirty="0"/>
              <a:t>Steve Brown, Edwin </a:t>
            </a:r>
            <a:r>
              <a:rPr lang="en-US" sz="2000" dirty="0" err="1"/>
              <a:t>Eloranta</a:t>
            </a:r>
            <a:r>
              <a:rPr lang="en-US" sz="2000" dirty="0"/>
              <a:t>, Delphine Farmer, Emily Fischer, Sam Hall, Jay Herman, Travis </a:t>
            </a:r>
            <a:r>
              <a:rPr lang="en-US" sz="2000" dirty="0" err="1"/>
              <a:t>Knepp</a:t>
            </a:r>
            <a:r>
              <a:rPr lang="en-US" sz="2000" dirty="0"/>
              <a:t>, Kathleen Lantz, Audra McClure-Begley, Erin McDuffie, Christoph </a:t>
            </a:r>
            <a:r>
              <a:rPr lang="en-US" sz="2000" dirty="0" err="1"/>
              <a:t>Senff</a:t>
            </a:r>
            <a:r>
              <a:rPr lang="en-US" sz="2000" dirty="0"/>
              <a:t>, James Smith, Nadia Smith, Anne Thompson, James Hannigan, Rainer </a:t>
            </a:r>
            <a:r>
              <a:rPr lang="en-US" sz="2000" dirty="0" err="1"/>
              <a:t>Volkamer</a:t>
            </a:r>
            <a:r>
              <a:rPr lang="en-US" sz="2000" dirty="0"/>
              <a:t>, Mark </a:t>
            </a:r>
            <a:r>
              <a:rPr lang="en-US" sz="2000" dirty="0" err="1"/>
              <a:t>Zondlo</a:t>
            </a:r>
            <a:r>
              <a:rPr lang="en-US" sz="2000" dirty="0"/>
              <a:t>, Jeff </a:t>
            </a:r>
            <a:r>
              <a:rPr lang="en-US" sz="2000" dirty="0" err="1"/>
              <a:t>Collett</a:t>
            </a:r>
            <a:r>
              <a:rPr lang="en-US" sz="2000" dirty="0"/>
              <a:t>, Owen Cooper, Barkley </a:t>
            </a:r>
            <a:r>
              <a:rPr lang="en-US" sz="2000" dirty="0" err="1"/>
              <a:t>Sive</a:t>
            </a:r>
            <a:endParaRPr lang="en-US" dirty="0"/>
          </a:p>
          <a:p>
            <a:pPr marL="0" indent="0">
              <a:buNone/>
            </a:pPr>
            <a:r>
              <a:rPr lang="en-US" dirty="0"/>
              <a:t>Models/Merges: </a:t>
            </a:r>
            <a:r>
              <a:rPr lang="en-US" sz="2000" dirty="0"/>
              <a:t>Gao Chen, Louisa Emmons, Gabriele </a:t>
            </a:r>
            <a:r>
              <a:rPr lang="en-US" sz="2000" dirty="0" err="1"/>
              <a:t>Pfister</a:t>
            </a:r>
            <a:r>
              <a:rPr lang="en-US" sz="2000" dirty="0"/>
              <a:t>, </a:t>
            </a:r>
            <a:r>
              <a:rPr lang="en-US" sz="2000" dirty="0" err="1"/>
              <a:t>RaJesh</a:t>
            </a:r>
            <a:r>
              <a:rPr lang="en-US" sz="2000" dirty="0"/>
              <a:t> Kumar, Brad Pierce, Lee Thornhill</a:t>
            </a:r>
            <a:endParaRPr lang="en-US" dirty="0"/>
          </a:p>
        </p:txBody>
      </p:sp>
    </p:spTree>
    <p:extLst>
      <p:ext uri="{BB962C8B-B14F-4D97-AF65-F5344CB8AC3E}">
        <p14:creationId xmlns:p14="http://schemas.microsoft.com/office/powerpoint/2010/main" val="13828000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Text Placeholder 2"/>
          <p:cNvSpPr>
            <a:spLocks noGrp="1"/>
          </p:cNvSpPr>
          <p:nvPr>
            <p:ph type="body" sz="quarter" idx="10"/>
          </p:nvPr>
        </p:nvSpPr>
        <p:spPr>
          <a:xfrm>
            <a:off x="266700" y="1143000"/>
            <a:ext cx="8610600" cy="4862870"/>
          </a:xfrm>
        </p:spPr>
        <p:txBody>
          <a:bodyPr/>
          <a:lstStyle/>
          <a:p>
            <a:r>
              <a:rPr lang="en-US" sz="2400" dirty="0"/>
              <a:t>Colorado Department of Public Health and Environment</a:t>
            </a:r>
          </a:p>
          <a:p>
            <a:r>
              <a:rPr lang="en-US" sz="2400" dirty="0"/>
              <a:t>National Science Foundation – Atmospheric Chemistry</a:t>
            </a:r>
          </a:p>
          <a:p>
            <a:r>
              <a:rPr lang="en-US" sz="2400" dirty="0"/>
              <a:t>National Aeronautics and Space Administration</a:t>
            </a:r>
          </a:p>
          <a:p>
            <a:r>
              <a:rPr lang="en-US" sz="2400" dirty="0"/>
              <a:t>National Oceanic and Atmospheric Administration</a:t>
            </a:r>
          </a:p>
          <a:p>
            <a:r>
              <a:rPr lang="en-US" sz="2400" dirty="0"/>
              <a:t>National Center for Atmospheric Research – Atmospheric Chemistry &amp; Research Aviation Facility</a:t>
            </a:r>
          </a:p>
          <a:p>
            <a:r>
              <a:rPr lang="en-US" sz="2400" dirty="0"/>
              <a:t>National Park Service</a:t>
            </a:r>
          </a:p>
          <a:p>
            <a:r>
              <a:rPr lang="en-US" sz="2400" dirty="0"/>
              <a:t>Regional Air Quality Council</a:t>
            </a:r>
          </a:p>
          <a:p>
            <a:r>
              <a:rPr lang="en-US" sz="2400" dirty="0"/>
              <a:t>Global Ozone Project</a:t>
            </a:r>
          </a:p>
          <a:p>
            <a:r>
              <a:rPr lang="en-US" sz="2400" dirty="0"/>
              <a:t>Western Regional Air Partnership</a:t>
            </a:r>
          </a:p>
          <a:p>
            <a:r>
              <a:rPr lang="en-US" sz="2400" dirty="0"/>
              <a:t>Environmental Protection Agency</a:t>
            </a:r>
          </a:p>
          <a:p>
            <a:pPr marL="0" indent="0">
              <a:buNone/>
            </a:pPr>
            <a:endParaRPr lang="en-US" dirty="0"/>
          </a:p>
        </p:txBody>
      </p:sp>
    </p:spTree>
    <p:extLst>
      <p:ext uri="{BB962C8B-B14F-4D97-AF65-F5344CB8AC3E}">
        <p14:creationId xmlns:p14="http://schemas.microsoft.com/office/powerpoint/2010/main" val="258030028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96601"/>
            <a:ext cx="8382000" cy="664797"/>
          </a:xfrm>
        </p:spPr>
        <p:txBody>
          <a:bodyPr/>
          <a:lstStyle/>
          <a:p>
            <a:r>
              <a:rPr lang="en-US" dirty="0"/>
              <a:t>Extra Slides</a:t>
            </a:r>
          </a:p>
        </p:txBody>
      </p:sp>
    </p:spTree>
    <p:extLst>
      <p:ext uri="{BB962C8B-B14F-4D97-AF65-F5344CB8AC3E}">
        <p14:creationId xmlns:p14="http://schemas.microsoft.com/office/powerpoint/2010/main" val="144538684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0475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4769"/>
            <a:ext cx="8382000" cy="664797"/>
          </a:xfrm>
        </p:spPr>
        <p:txBody>
          <a:bodyPr/>
          <a:lstStyle/>
          <a:p>
            <a:r>
              <a:rPr lang="en-US" dirty="0"/>
              <a:t>Ozone</a:t>
            </a:r>
          </a:p>
        </p:txBody>
      </p:sp>
      <p:pic>
        <p:nvPicPr>
          <p:cNvPr id="17" name="Picture 16"/>
          <p:cNvPicPr>
            <a:picLocks noChangeAspect="1"/>
          </p:cNvPicPr>
          <p:nvPr/>
        </p:nvPicPr>
        <p:blipFill>
          <a:blip r:embed="rId2"/>
          <a:stretch>
            <a:fillRect/>
          </a:stretch>
        </p:blipFill>
        <p:spPr>
          <a:xfrm>
            <a:off x="354019" y="759248"/>
            <a:ext cx="3826072" cy="2895600"/>
          </a:xfrm>
          <a:prstGeom prst="rect">
            <a:avLst/>
          </a:prstGeom>
          <a:effectLst>
            <a:outerShdw blurRad="76200" dist="76200" dir="2700000" algn="tl" rotWithShape="0">
              <a:prstClr val="black">
                <a:alpha val="40000"/>
              </a:prstClr>
            </a:outerShdw>
          </a:effectLst>
        </p:spPr>
      </p:pic>
      <p:pic>
        <p:nvPicPr>
          <p:cNvPr id="18" name="Picture 17"/>
          <p:cNvPicPr>
            <a:picLocks noChangeAspect="1"/>
          </p:cNvPicPr>
          <p:nvPr/>
        </p:nvPicPr>
        <p:blipFill>
          <a:blip r:embed="rId3"/>
          <a:stretch>
            <a:fillRect/>
          </a:stretch>
        </p:blipFill>
        <p:spPr>
          <a:xfrm>
            <a:off x="4948945" y="3810000"/>
            <a:ext cx="3826072" cy="2895600"/>
          </a:xfrm>
          <a:prstGeom prst="rect">
            <a:avLst/>
          </a:prstGeom>
          <a:effectLst>
            <a:outerShdw blurRad="76200" dist="76200" dir="2700000" algn="tl" rotWithShape="0">
              <a:prstClr val="black">
                <a:alpha val="40000"/>
              </a:prstClr>
            </a:outerShdw>
          </a:effectLst>
        </p:spPr>
      </p:pic>
      <p:pic>
        <p:nvPicPr>
          <p:cNvPr id="19" name="Picture 18"/>
          <p:cNvPicPr>
            <a:picLocks noChangeAspect="1"/>
          </p:cNvPicPr>
          <p:nvPr/>
        </p:nvPicPr>
        <p:blipFill>
          <a:blip r:embed="rId4"/>
          <a:stretch>
            <a:fillRect/>
          </a:stretch>
        </p:blipFill>
        <p:spPr>
          <a:xfrm>
            <a:off x="4948945" y="759248"/>
            <a:ext cx="3814055" cy="2886505"/>
          </a:xfrm>
          <a:prstGeom prst="rect">
            <a:avLst/>
          </a:prstGeom>
          <a:effectLst>
            <a:outerShdw blurRad="76200" dist="76200" dir="2700000" algn="tl" rotWithShape="0">
              <a:prstClr val="black">
                <a:alpha val="40000"/>
              </a:prstClr>
            </a:outerShdw>
          </a:effectLst>
        </p:spPr>
      </p:pic>
      <p:pic>
        <p:nvPicPr>
          <p:cNvPr id="20" name="Picture 19"/>
          <p:cNvPicPr>
            <a:picLocks noChangeAspect="1"/>
          </p:cNvPicPr>
          <p:nvPr/>
        </p:nvPicPr>
        <p:blipFill>
          <a:blip r:embed="rId5"/>
          <a:stretch>
            <a:fillRect/>
          </a:stretch>
        </p:blipFill>
        <p:spPr>
          <a:xfrm>
            <a:off x="363748" y="3810000"/>
            <a:ext cx="3826072" cy="2895600"/>
          </a:xfrm>
          <a:prstGeom prst="rect">
            <a:avLst/>
          </a:prstGeom>
          <a:effectLst>
            <a:outerShdw blurRad="76200" dist="76200" dir="2700000" algn="tl" rotWithShape="0">
              <a:prstClr val="black">
                <a:alpha val="40000"/>
              </a:prstClr>
            </a:outerShdw>
          </a:effectLst>
        </p:spPr>
      </p:pic>
      <p:sp>
        <p:nvSpPr>
          <p:cNvPr id="21" name="TextBox 20"/>
          <p:cNvSpPr txBox="1"/>
          <p:nvPr/>
        </p:nvSpPr>
        <p:spPr>
          <a:xfrm>
            <a:off x="3200400" y="759248"/>
            <a:ext cx="979691" cy="369332"/>
          </a:xfrm>
          <a:prstGeom prst="rect">
            <a:avLst/>
          </a:prstGeom>
          <a:noFill/>
        </p:spPr>
        <p:txBody>
          <a:bodyPr wrap="square" rtlCol="0">
            <a:spAutoFit/>
          </a:bodyPr>
          <a:lstStyle/>
          <a:p>
            <a:r>
              <a:rPr lang="el-GR" dirty="0">
                <a:solidFill>
                  <a:schemeClr val="bg1"/>
                </a:solidFill>
              </a:rPr>
              <a:t>Δ</a:t>
            </a:r>
            <a:r>
              <a:rPr lang="en-US" dirty="0">
                <a:solidFill>
                  <a:schemeClr val="bg1"/>
                </a:solidFill>
              </a:rPr>
              <a:t>=+0.49</a:t>
            </a:r>
          </a:p>
        </p:txBody>
      </p:sp>
      <p:sp>
        <p:nvSpPr>
          <p:cNvPr id="22" name="Rectangle 21"/>
          <p:cNvSpPr/>
          <p:nvPr/>
        </p:nvSpPr>
        <p:spPr>
          <a:xfrm>
            <a:off x="8094971" y="784205"/>
            <a:ext cx="591829" cy="369332"/>
          </a:xfrm>
          <a:prstGeom prst="rect">
            <a:avLst/>
          </a:prstGeom>
        </p:spPr>
        <p:txBody>
          <a:bodyPr wrap="none">
            <a:spAutoFit/>
          </a:bodyPr>
          <a:lstStyle/>
          <a:p>
            <a:r>
              <a:rPr lang="en-US" dirty="0">
                <a:solidFill>
                  <a:schemeClr val="bg1"/>
                </a:solidFill>
              </a:rPr>
              <a:t>+1.2</a:t>
            </a:r>
          </a:p>
        </p:txBody>
      </p:sp>
      <p:sp>
        <p:nvSpPr>
          <p:cNvPr id="23" name="Rectangle 22"/>
          <p:cNvSpPr/>
          <p:nvPr/>
        </p:nvSpPr>
        <p:spPr>
          <a:xfrm>
            <a:off x="3445168" y="3821668"/>
            <a:ext cx="708848" cy="369332"/>
          </a:xfrm>
          <a:prstGeom prst="rect">
            <a:avLst/>
          </a:prstGeom>
        </p:spPr>
        <p:txBody>
          <a:bodyPr wrap="none">
            <a:spAutoFit/>
          </a:bodyPr>
          <a:lstStyle/>
          <a:p>
            <a:r>
              <a:rPr lang="en-US" dirty="0">
                <a:solidFill>
                  <a:schemeClr val="bg1"/>
                </a:solidFill>
              </a:rPr>
              <a:t>+0.41</a:t>
            </a:r>
          </a:p>
        </p:txBody>
      </p:sp>
      <p:sp>
        <p:nvSpPr>
          <p:cNvPr id="24" name="Rectangle 23"/>
          <p:cNvSpPr/>
          <p:nvPr/>
        </p:nvSpPr>
        <p:spPr>
          <a:xfrm>
            <a:off x="8087139" y="3810000"/>
            <a:ext cx="591829" cy="369332"/>
          </a:xfrm>
          <a:prstGeom prst="rect">
            <a:avLst/>
          </a:prstGeom>
        </p:spPr>
        <p:txBody>
          <a:bodyPr wrap="none">
            <a:spAutoFit/>
          </a:bodyPr>
          <a:lstStyle/>
          <a:p>
            <a:r>
              <a:rPr lang="en-US" dirty="0">
                <a:solidFill>
                  <a:schemeClr val="bg1"/>
                </a:solidFill>
              </a:rPr>
              <a:t>+2.3</a:t>
            </a:r>
          </a:p>
        </p:txBody>
      </p:sp>
    </p:spTree>
    <p:extLst>
      <p:ext uri="{BB962C8B-B14F-4D97-AF65-F5344CB8AC3E}">
        <p14:creationId xmlns:p14="http://schemas.microsoft.com/office/powerpoint/2010/main" val="10812645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4441" y="161920"/>
            <a:ext cx="2572267" cy="664797"/>
          </a:xfrm>
        </p:spPr>
        <p:txBody>
          <a:bodyPr/>
          <a:lstStyle/>
          <a:p>
            <a:r>
              <a:rPr lang="en-US" dirty="0"/>
              <a:t>FRAPPE Data</a:t>
            </a:r>
          </a:p>
        </p:txBody>
      </p:sp>
      <p:grpSp>
        <p:nvGrpSpPr>
          <p:cNvPr id="5" name="Group 4"/>
          <p:cNvGrpSpPr/>
          <p:nvPr/>
        </p:nvGrpSpPr>
        <p:grpSpPr>
          <a:xfrm>
            <a:off x="-76200" y="76200"/>
            <a:ext cx="5867400" cy="3504643"/>
            <a:chOff x="914400" y="913676"/>
            <a:chExt cx="6309708" cy="3865672"/>
          </a:xfrm>
        </p:grpSpPr>
        <p:pic>
          <p:nvPicPr>
            <p:cNvPr id="3" name="Picture 2"/>
            <p:cNvPicPr>
              <a:picLocks noChangeAspect="1"/>
            </p:cNvPicPr>
            <p:nvPr/>
          </p:nvPicPr>
          <p:blipFill>
            <a:blip r:embed="rId2"/>
            <a:stretch>
              <a:fillRect/>
            </a:stretch>
          </p:blipFill>
          <p:spPr>
            <a:xfrm>
              <a:off x="1066800" y="913676"/>
              <a:ext cx="6157308" cy="3624416"/>
            </a:xfrm>
            <a:prstGeom prst="rect">
              <a:avLst/>
            </a:prstGeom>
          </p:spPr>
        </p:pic>
        <p:pic>
          <p:nvPicPr>
            <p:cNvPr id="4" name="Picture 3"/>
            <p:cNvPicPr>
              <a:picLocks noChangeAspect="1"/>
            </p:cNvPicPr>
            <p:nvPr/>
          </p:nvPicPr>
          <p:blipFill>
            <a:blip r:embed="rId3"/>
            <a:stretch>
              <a:fillRect/>
            </a:stretch>
          </p:blipFill>
          <p:spPr>
            <a:xfrm>
              <a:off x="914400" y="3810000"/>
              <a:ext cx="2078916" cy="969348"/>
            </a:xfrm>
            <a:prstGeom prst="rect">
              <a:avLst/>
            </a:prstGeom>
          </p:spPr>
        </p:pic>
      </p:grpSp>
      <p:pic>
        <p:nvPicPr>
          <p:cNvPr id="6" name="Picture 5"/>
          <p:cNvPicPr>
            <a:picLocks noChangeAspect="1"/>
          </p:cNvPicPr>
          <p:nvPr/>
        </p:nvPicPr>
        <p:blipFill>
          <a:blip r:embed="rId4"/>
          <a:stretch>
            <a:fillRect/>
          </a:stretch>
        </p:blipFill>
        <p:spPr>
          <a:xfrm>
            <a:off x="3124200" y="3401700"/>
            <a:ext cx="5852508" cy="3552225"/>
          </a:xfrm>
          <a:prstGeom prst="rect">
            <a:avLst/>
          </a:prstGeom>
        </p:spPr>
      </p:pic>
      <p:sp>
        <p:nvSpPr>
          <p:cNvPr id="7" name="TextBox 6"/>
          <p:cNvSpPr txBox="1"/>
          <p:nvPr/>
        </p:nvSpPr>
        <p:spPr>
          <a:xfrm>
            <a:off x="5819955" y="1613678"/>
            <a:ext cx="2667000" cy="369332"/>
          </a:xfrm>
          <a:prstGeom prst="rect">
            <a:avLst/>
          </a:prstGeom>
          <a:noFill/>
        </p:spPr>
        <p:txBody>
          <a:bodyPr wrap="square" rtlCol="0">
            <a:spAutoFit/>
          </a:bodyPr>
          <a:lstStyle/>
          <a:p>
            <a:r>
              <a:rPr lang="en-US" dirty="0" err="1"/>
              <a:t>Weinheimer</a:t>
            </a:r>
            <a:r>
              <a:rPr lang="en-US" dirty="0"/>
              <a:t> et al - NCAR</a:t>
            </a:r>
          </a:p>
        </p:txBody>
      </p:sp>
      <p:sp>
        <p:nvSpPr>
          <p:cNvPr id="8" name="TextBox 7"/>
          <p:cNvSpPr txBox="1"/>
          <p:nvPr/>
        </p:nvSpPr>
        <p:spPr>
          <a:xfrm>
            <a:off x="523485" y="4854646"/>
            <a:ext cx="2667000" cy="646331"/>
          </a:xfrm>
          <a:prstGeom prst="rect">
            <a:avLst/>
          </a:prstGeom>
          <a:noFill/>
        </p:spPr>
        <p:txBody>
          <a:bodyPr wrap="square" rtlCol="0">
            <a:spAutoFit/>
          </a:bodyPr>
          <a:lstStyle/>
          <a:p>
            <a:r>
              <a:rPr lang="en-US" dirty="0"/>
              <a:t>Fried et al – University of Colorado</a:t>
            </a:r>
          </a:p>
        </p:txBody>
      </p:sp>
    </p:spTree>
    <p:extLst>
      <p:ext uri="{BB962C8B-B14F-4D97-AF65-F5344CB8AC3E}">
        <p14:creationId xmlns:p14="http://schemas.microsoft.com/office/powerpoint/2010/main" val="107189988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1"/>
          <a:lstStyle/>
          <a:p>
            <a:r>
              <a:rPr lang="en-US" dirty="0"/>
              <a:t>P(O</a:t>
            </a:r>
            <a:r>
              <a:rPr lang="en-US" baseline="-25000" dirty="0"/>
              <a:t>3</a:t>
            </a:r>
            <a:r>
              <a:rPr lang="en-US" dirty="0"/>
              <a:t>) net vs n-pentane / </a:t>
            </a:r>
            <a:r>
              <a:rPr lang="en-US" dirty="0" err="1"/>
              <a:t>i</a:t>
            </a:r>
            <a:r>
              <a:rPr lang="en-US" dirty="0"/>
              <a:t>-pentane</a:t>
            </a:r>
          </a:p>
        </p:txBody>
      </p:sp>
      <p:pic>
        <p:nvPicPr>
          <p:cNvPr id="7" name="Picture 6"/>
          <p:cNvPicPr>
            <a:picLocks noChangeAspect="1"/>
          </p:cNvPicPr>
          <p:nvPr/>
        </p:nvPicPr>
        <p:blipFill>
          <a:blip r:embed="rId2"/>
          <a:stretch>
            <a:fillRect/>
          </a:stretch>
        </p:blipFill>
        <p:spPr>
          <a:xfrm>
            <a:off x="223341" y="1219200"/>
            <a:ext cx="4272459" cy="5201015"/>
          </a:xfrm>
          <a:prstGeom prst="rect">
            <a:avLst/>
          </a:prstGeom>
        </p:spPr>
      </p:pic>
      <p:pic>
        <p:nvPicPr>
          <p:cNvPr id="8" name="Picture 7"/>
          <p:cNvPicPr>
            <a:picLocks noChangeAspect="1"/>
          </p:cNvPicPr>
          <p:nvPr/>
        </p:nvPicPr>
        <p:blipFill>
          <a:blip r:embed="rId3"/>
          <a:stretch>
            <a:fillRect/>
          </a:stretch>
        </p:blipFill>
        <p:spPr>
          <a:xfrm>
            <a:off x="4648200" y="1219200"/>
            <a:ext cx="4272459" cy="5201014"/>
          </a:xfrm>
          <a:prstGeom prst="rect">
            <a:avLst/>
          </a:prstGeom>
        </p:spPr>
      </p:pic>
    </p:spTree>
    <p:extLst>
      <p:ext uri="{BB962C8B-B14F-4D97-AF65-F5344CB8AC3E}">
        <p14:creationId xmlns:p14="http://schemas.microsoft.com/office/powerpoint/2010/main" val="425206477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Chemical Coordinates – Photochemical Processing Time</a:t>
            </a:r>
          </a:p>
        </p:txBody>
      </p:sp>
      <p:pic>
        <p:nvPicPr>
          <p:cNvPr id="3" name="Picture 2"/>
          <p:cNvPicPr>
            <a:picLocks noChangeAspect="1"/>
          </p:cNvPicPr>
          <p:nvPr/>
        </p:nvPicPr>
        <p:blipFill>
          <a:blip r:embed="rId2"/>
          <a:stretch>
            <a:fillRect/>
          </a:stretch>
        </p:blipFill>
        <p:spPr>
          <a:xfrm>
            <a:off x="1322550" y="1593650"/>
            <a:ext cx="6498899" cy="4925995"/>
          </a:xfrm>
          <a:prstGeom prst="rect">
            <a:avLst/>
          </a:prstGeom>
        </p:spPr>
      </p:pic>
    </p:spTree>
    <p:extLst>
      <p:ext uri="{BB962C8B-B14F-4D97-AF65-F5344CB8AC3E}">
        <p14:creationId xmlns:p14="http://schemas.microsoft.com/office/powerpoint/2010/main" val="120294399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76200"/>
            <a:ext cx="3733800" cy="2057400"/>
          </a:xfrm>
        </p:spPr>
        <p:txBody>
          <a:bodyPr/>
          <a:lstStyle/>
          <a:p>
            <a:r>
              <a:rPr lang="en-US" dirty="0"/>
              <a:t>P(O</a:t>
            </a:r>
            <a:r>
              <a:rPr lang="en-US" baseline="-25000" dirty="0"/>
              <a:t>3</a:t>
            </a:r>
            <a:r>
              <a:rPr lang="en-US" dirty="0"/>
              <a:t>) net vs </a:t>
            </a:r>
            <a:br>
              <a:rPr lang="en-US" dirty="0"/>
            </a:br>
            <a:r>
              <a:rPr lang="en-US" dirty="0"/>
              <a:t>NO</a:t>
            </a:r>
            <a:r>
              <a:rPr lang="en-US" baseline="-25000" dirty="0"/>
              <a:t>x</a:t>
            </a:r>
            <a:r>
              <a:rPr lang="en-US" dirty="0"/>
              <a:t> &amp;</a:t>
            </a:r>
            <a:br>
              <a:rPr lang="en-US" dirty="0"/>
            </a:br>
            <a:r>
              <a:rPr lang="en-US" dirty="0"/>
              <a:t> n-pent / </a:t>
            </a:r>
            <a:r>
              <a:rPr lang="en-US" dirty="0" err="1"/>
              <a:t>i</a:t>
            </a:r>
            <a:r>
              <a:rPr lang="en-US" dirty="0"/>
              <a:t>-pent</a:t>
            </a:r>
          </a:p>
        </p:txBody>
      </p:sp>
      <p:sp>
        <p:nvSpPr>
          <p:cNvPr id="10" name="TextBox 9"/>
          <p:cNvSpPr txBox="1"/>
          <p:nvPr/>
        </p:nvSpPr>
        <p:spPr>
          <a:xfrm>
            <a:off x="457200" y="4572000"/>
            <a:ext cx="3733800" cy="1200329"/>
          </a:xfrm>
          <a:prstGeom prst="rect">
            <a:avLst/>
          </a:prstGeom>
          <a:noFill/>
        </p:spPr>
        <p:txBody>
          <a:bodyPr wrap="square" rtlCol="0">
            <a:spAutoFit/>
          </a:bodyPr>
          <a:lstStyle/>
          <a:p>
            <a:r>
              <a:rPr lang="en-US" dirty="0"/>
              <a:t>Weighted average P(O</a:t>
            </a:r>
            <a:r>
              <a:rPr lang="en-US" baseline="-25000" dirty="0"/>
              <a:t>3</a:t>
            </a:r>
            <a:r>
              <a:rPr lang="en-US" dirty="0"/>
              <a:t>) net:</a:t>
            </a:r>
          </a:p>
          <a:p>
            <a:r>
              <a:rPr lang="en-US" dirty="0"/>
              <a:t>	measured:      1.8 </a:t>
            </a:r>
            <a:r>
              <a:rPr lang="en-US" dirty="0" err="1"/>
              <a:t>ppbv</a:t>
            </a:r>
            <a:r>
              <a:rPr lang="en-US" dirty="0"/>
              <a:t>/</a:t>
            </a:r>
            <a:r>
              <a:rPr lang="en-US" dirty="0" err="1"/>
              <a:t>hr</a:t>
            </a:r>
            <a:endParaRPr lang="en-US" dirty="0"/>
          </a:p>
          <a:p>
            <a:r>
              <a:rPr lang="en-US" dirty="0"/>
              <a:t>	model f:          0.95 </a:t>
            </a:r>
            <a:r>
              <a:rPr lang="en-US" dirty="0" err="1"/>
              <a:t>ppbv</a:t>
            </a:r>
            <a:r>
              <a:rPr lang="en-US" dirty="0"/>
              <a:t>/</a:t>
            </a:r>
            <a:r>
              <a:rPr lang="en-US" dirty="0" err="1"/>
              <a:t>hr</a:t>
            </a:r>
            <a:endParaRPr lang="en-US" dirty="0"/>
          </a:p>
          <a:p>
            <a:r>
              <a:rPr lang="en-US" dirty="0"/>
              <a:t>	</a:t>
            </a:r>
            <a:r>
              <a:rPr lang="en-US" dirty="0" err="1"/>
              <a:t>meas</a:t>
            </a:r>
            <a:r>
              <a:rPr lang="en-US" dirty="0"/>
              <a:t>/mdl ratio:  1.84</a:t>
            </a:r>
          </a:p>
        </p:txBody>
      </p:sp>
      <p:pic>
        <p:nvPicPr>
          <p:cNvPr id="12" name="Picture 11"/>
          <p:cNvPicPr>
            <a:picLocks noChangeAspect="1"/>
          </p:cNvPicPr>
          <p:nvPr/>
        </p:nvPicPr>
        <p:blipFill>
          <a:blip r:embed="rId2"/>
          <a:stretch>
            <a:fillRect/>
          </a:stretch>
        </p:blipFill>
        <p:spPr>
          <a:xfrm>
            <a:off x="96765" y="228600"/>
            <a:ext cx="4411011" cy="4038600"/>
          </a:xfrm>
          <a:prstGeom prst="rect">
            <a:avLst/>
          </a:prstGeom>
        </p:spPr>
      </p:pic>
      <p:pic>
        <p:nvPicPr>
          <p:cNvPr id="13" name="Picture 12"/>
          <p:cNvPicPr>
            <a:picLocks noChangeAspect="1"/>
          </p:cNvPicPr>
          <p:nvPr/>
        </p:nvPicPr>
        <p:blipFill>
          <a:blip r:embed="rId3"/>
          <a:stretch>
            <a:fillRect/>
          </a:stretch>
        </p:blipFill>
        <p:spPr>
          <a:xfrm>
            <a:off x="4649634" y="2590800"/>
            <a:ext cx="4411011" cy="4038600"/>
          </a:xfrm>
          <a:prstGeom prst="rect">
            <a:avLst/>
          </a:prstGeom>
        </p:spPr>
      </p:pic>
    </p:spTree>
    <p:extLst>
      <p:ext uri="{BB962C8B-B14F-4D97-AF65-F5344CB8AC3E}">
        <p14:creationId xmlns:p14="http://schemas.microsoft.com/office/powerpoint/2010/main" val="175270218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Chemical Coordinates –</a:t>
            </a:r>
            <a:br>
              <a:rPr lang="en-US" dirty="0"/>
            </a:br>
            <a:r>
              <a:rPr lang="en-US" dirty="0"/>
              <a:t>Oil and Gas Exploration &amp; Extraction</a:t>
            </a:r>
          </a:p>
        </p:txBody>
      </p:sp>
      <p:pic>
        <p:nvPicPr>
          <p:cNvPr id="3" name="Picture 2"/>
          <p:cNvPicPr>
            <a:picLocks noChangeAspect="1"/>
          </p:cNvPicPr>
          <p:nvPr/>
        </p:nvPicPr>
        <p:blipFill>
          <a:blip r:embed="rId2"/>
          <a:stretch>
            <a:fillRect/>
          </a:stretch>
        </p:blipFill>
        <p:spPr>
          <a:xfrm>
            <a:off x="1295400" y="1597788"/>
            <a:ext cx="6324600" cy="4920803"/>
          </a:xfrm>
          <a:prstGeom prst="rect">
            <a:avLst/>
          </a:prstGeom>
        </p:spPr>
      </p:pic>
      <p:sp>
        <p:nvSpPr>
          <p:cNvPr id="4" name="TextBox 3"/>
          <p:cNvSpPr txBox="1"/>
          <p:nvPr/>
        </p:nvSpPr>
        <p:spPr>
          <a:xfrm rot="16200000">
            <a:off x="2051566" y="3873524"/>
            <a:ext cx="990600" cy="369332"/>
          </a:xfrm>
          <a:prstGeom prst="rect">
            <a:avLst/>
          </a:prstGeom>
          <a:noFill/>
        </p:spPr>
        <p:txBody>
          <a:bodyPr wrap="square" rtlCol="0">
            <a:spAutoFit/>
          </a:bodyPr>
          <a:lstStyle/>
          <a:p>
            <a:r>
              <a:rPr lang="en-US" dirty="0">
                <a:solidFill>
                  <a:srgbClr val="FF0000"/>
                </a:solidFill>
              </a:rPr>
              <a:t>Urban</a:t>
            </a:r>
          </a:p>
        </p:txBody>
      </p:sp>
      <p:sp>
        <p:nvSpPr>
          <p:cNvPr id="5" name="TextBox 4"/>
          <p:cNvSpPr txBox="1"/>
          <p:nvPr/>
        </p:nvSpPr>
        <p:spPr>
          <a:xfrm rot="16200000">
            <a:off x="4794766" y="3881991"/>
            <a:ext cx="990600" cy="369332"/>
          </a:xfrm>
          <a:prstGeom prst="rect">
            <a:avLst/>
          </a:prstGeom>
          <a:noFill/>
        </p:spPr>
        <p:txBody>
          <a:bodyPr wrap="square" rtlCol="0">
            <a:spAutoFit/>
          </a:bodyPr>
          <a:lstStyle/>
          <a:p>
            <a:r>
              <a:rPr lang="en-US" dirty="0">
                <a:solidFill>
                  <a:srgbClr val="FF0000"/>
                </a:solidFill>
              </a:rPr>
              <a:t>O&amp;GEE</a:t>
            </a:r>
          </a:p>
        </p:txBody>
      </p:sp>
    </p:spTree>
    <p:extLst>
      <p:ext uri="{BB962C8B-B14F-4D97-AF65-F5344CB8AC3E}">
        <p14:creationId xmlns:p14="http://schemas.microsoft.com/office/powerpoint/2010/main" val="163715959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Coordinates - NOx</a:t>
            </a:r>
          </a:p>
        </p:txBody>
      </p:sp>
      <p:pic>
        <p:nvPicPr>
          <p:cNvPr id="3" name="Picture 2"/>
          <p:cNvPicPr>
            <a:picLocks noChangeAspect="1"/>
          </p:cNvPicPr>
          <p:nvPr/>
        </p:nvPicPr>
        <p:blipFill>
          <a:blip r:embed="rId2"/>
          <a:stretch>
            <a:fillRect/>
          </a:stretch>
        </p:blipFill>
        <p:spPr>
          <a:xfrm>
            <a:off x="914400" y="1600201"/>
            <a:ext cx="7404776" cy="4800600"/>
          </a:xfrm>
          <a:prstGeom prst="rect">
            <a:avLst/>
          </a:prstGeom>
        </p:spPr>
      </p:pic>
    </p:spTree>
    <p:extLst>
      <p:ext uri="{BB962C8B-B14F-4D97-AF65-F5344CB8AC3E}">
        <p14:creationId xmlns:p14="http://schemas.microsoft.com/office/powerpoint/2010/main" val="22083874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a:xfrm>
            <a:off x="381000" y="1412875"/>
            <a:ext cx="8382000" cy="4382738"/>
          </a:xfrm>
        </p:spPr>
        <p:txBody>
          <a:bodyPr/>
          <a:lstStyle/>
          <a:p>
            <a:r>
              <a:rPr lang="en-US" dirty="0"/>
              <a:t>Analysis of FRAPPE airborne observations</a:t>
            </a:r>
          </a:p>
          <a:p>
            <a:r>
              <a:rPr lang="en-US" dirty="0"/>
              <a:t>Constrained steady state model and MCM model for comparison</a:t>
            </a:r>
          </a:p>
          <a:p>
            <a:r>
              <a:rPr lang="en-US" dirty="0"/>
              <a:t>Contributions of sources and types of VOCs to photochemistry</a:t>
            </a:r>
          </a:p>
          <a:p>
            <a:r>
              <a:rPr lang="en-US" dirty="0"/>
              <a:t>Effects of oil and gas exploration and extraction (O&amp;GEE) on </a:t>
            </a:r>
            <a:r>
              <a:rPr lang="en-US" dirty="0" err="1"/>
              <a:t>HO</a:t>
            </a:r>
            <a:r>
              <a:rPr lang="en-US" baseline="-25000" dirty="0" err="1"/>
              <a:t>x</a:t>
            </a:r>
            <a:r>
              <a:rPr lang="en-US" dirty="0"/>
              <a:t> and O</a:t>
            </a:r>
            <a:r>
              <a:rPr lang="en-US" baseline="-25000" dirty="0"/>
              <a:t>3</a:t>
            </a:r>
            <a:r>
              <a:rPr lang="en-US" dirty="0"/>
              <a:t> amounts and production</a:t>
            </a:r>
          </a:p>
          <a:p>
            <a:endParaRPr lang="en-US" dirty="0"/>
          </a:p>
        </p:txBody>
      </p:sp>
    </p:spTree>
    <p:extLst>
      <p:ext uri="{BB962C8B-B14F-4D97-AF65-F5344CB8AC3E}">
        <p14:creationId xmlns:p14="http://schemas.microsoft.com/office/powerpoint/2010/main" val="185716658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Measured NOx vs n-pent/</a:t>
            </a:r>
            <a:r>
              <a:rPr lang="en-US" dirty="0" err="1"/>
              <a:t>i</a:t>
            </a:r>
            <a:r>
              <a:rPr lang="en-US" dirty="0"/>
              <a:t>-pent</a:t>
            </a:r>
          </a:p>
        </p:txBody>
      </p:sp>
      <p:pic>
        <p:nvPicPr>
          <p:cNvPr id="4" name="Picture 3"/>
          <p:cNvPicPr>
            <a:picLocks noChangeAspect="1"/>
          </p:cNvPicPr>
          <p:nvPr/>
        </p:nvPicPr>
        <p:blipFill>
          <a:blip r:embed="rId2"/>
          <a:stretch>
            <a:fillRect/>
          </a:stretch>
        </p:blipFill>
        <p:spPr>
          <a:xfrm>
            <a:off x="831780" y="1066800"/>
            <a:ext cx="7480440" cy="5444200"/>
          </a:xfrm>
          <a:prstGeom prst="rect">
            <a:avLst/>
          </a:prstGeom>
          <a:effectLst>
            <a:outerShdw blurRad="152400" dist="88900" dir="2400000" algn="ctr" rotWithShape="0">
              <a:schemeClr val="bg1"/>
            </a:outerShdw>
          </a:effectLst>
        </p:spPr>
      </p:pic>
    </p:spTree>
    <p:extLst>
      <p:ext uri="{BB962C8B-B14F-4D97-AF65-F5344CB8AC3E}">
        <p14:creationId xmlns:p14="http://schemas.microsoft.com/office/powerpoint/2010/main" val="384930365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OH vs n-pentane / </a:t>
            </a:r>
            <a:r>
              <a:rPr lang="en-US" dirty="0" err="1"/>
              <a:t>i</a:t>
            </a:r>
            <a:r>
              <a:rPr lang="en-US" dirty="0"/>
              <a:t>-pentane</a:t>
            </a:r>
          </a:p>
        </p:txBody>
      </p:sp>
      <p:pic>
        <p:nvPicPr>
          <p:cNvPr id="5" name="Picture 4"/>
          <p:cNvPicPr>
            <a:picLocks noChangeAspect="1"/>
          </p:cNvPicPr>
          <p:nvPr/>
        </p:nvPicPr>
        <p:blipFill>
          <a:blip r:embed="rId2"/>
          <a:stretch>
            <a:fillRect/>
          </a:stretch>
        </p:blipFill>
        <p:spPr>
          <a:xfrm>
            <a:off x="1322550" y="1371600"/>
            <a:ext cx="6498899" cy="4462659"/>
          </a:xfrm>
          <a:prstGeom prst="rect">
            <a:avLst/>
          </a:prstGeom>
        </p:spPr>
      </p:pic>
      <p:sp>
        <p:nvSpPr>
          <p:cNvPr id="4" name="TextBox 3"/>
          <p:cNvSpPr txBox="1"/>
          <p:nvPr/>
        </p:nvSpPr>
        <p:spPr>
          <a:xfrm>
            <a:off x="2209800" y="4800600"/>
            <a:ext cx="1219200" cy="369332"/>
          </a:xfrm>
          <a:prstGeom prst="rect">
            <a:avLst/>
          </a:prstGeom>
          <a:noFill/>
        </p:spPr>
        <p:txBody>
          <a:bodyPr wrap="square" rtlCol="0">
            <a:spAutoFit/>
          </a:bodyPr>
          <a:lstStyle/>
          <a:p>
            <a:pPr algn="ctr"/>
            <a:r>
              <a:rPr lang="en-US" dirty="0">
                <a:solidFill>
                  <a:schemeClr val="bg1"/>
                </a:solidFill>
              </a:rPr>
              <a:t>Urban Box</a:t>
            </a:r>
          </a:p>
        </p:txBody>
      </p:sp>
    </p:spTree>
    <p:extLst>
      <p:ext uri="{BB962C8B-B14F-4D97-AF65-F5344CB8AC3E}">
        <p14:creationId xmlns:p14="http://schemas.microsoft.com/office/powerpoint/2010/main" val="326732832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OH measured / model ratio vs n-pentane / </a:t>
            </a:r>
            <a:r>
              <a:rPr lang="en-US" dirty="0" err="1"/>
              <a:t>i</a:t>
            </a:r>
            <a:r>
              <a:rPr lang="en-US" dirty="0"/>
              <a:t>-pentane</a:t>
            </a:r>
          </a:p>
        </p:txBody>
      </p:sp>
      <p:pic>
        <p:nvPicPr>
          <p:cNvPr id="3" name="Picture 2"/>
          <p:cNvPicPr>
            <a:picLocks noChangeAspect="1"/>
          </p:cNvPicPr>
          <p:nvPr/>
        </p:nvPicPr>
        <p:blipFill>
          <a:blip r:embed="rId2"/>
          <a:stretch>
            <a:fillRect/>
          </a:stretch>
        </p:blipFill>
        <p:spPr>
          <a:xfrm>
            <a:off x="1322550" y="1676400"/>
            <a:ext cx="6498899" cy="4779678"/>
          </a:xfrm>
          <a:prstGeom prst="rect">
            <a:avLst/>
          </a:prstGeom>
        </p:spPr>
      </p:pic>
      <p:sp>
        <p:nvSpPr>
          <p:cNvPr id="4" name="TextBox 3"/>
          <p:cNvSpPr txBox="1"/>
          <p:nvPr/>
        </p:nvSpPr>
        <p:spPr>
          <a:xfrm>
            <a:off x="2057400" y="5410200"/>
            <a:ext cx="1219200" cy="369332"/>
          </a:xfrm>
          <a:prstGeom prst="rect">
            <a:avLst/>
          </a:prstGeom>
          <a:noFill/>
        </p:spPr>
        <p:txBody>
          <a:bodyPr wrap="square" rtlCol="0">
            <a:spAutoFit/>
          </a:bodyPr>
          <a:lstStyle/>
          <a:p>
            <a:pPr algn="ctr"/>
            <a:r>
              <a:rPr lang="en-US" dirty="0">
                <a:solidFill>
                  <a:schemeClr val="bg1"/>
                </a:solidFill>
              </a:rPr>
              <a:t>Urban Box</a:t>
            </a:r>
          </a:p>
        </p:txBody>
      </p:sp>
    </p:spTree>
    <p:extLst>
      <p:ext uri="{BB962C8B-B14F-4D97-AF65-F5344CB8AC3E}">
        <p14:creationId xmlns:p14="http://schemas.microsoft.com/office/powerpoint/2010/main" val="185382840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28600"/>
            <a:ext cx="3789240" cy="1329595"/>
          </a:xfrm>
        </p:spPr>
        <p:txBody>
          <a:bodyPr/>
          <a:lstStyle/>
          <a:p>
            <a:r>
              <a:rPr lang="en-US" dirty="0"/>
              <a:t>OH Reactivity vs </a:t>
            </a:r>
            <a:br>
              <a:rPr lang="en-US" dirty="0"/>
            </a:br>
            <a:r>
              <a:rPr lang="en-US" dirty="0"/>
              <a:t>NOx</a:t>
            </a:r>
          </a:p>
        </p:txBody>
      </p:sp>
      <p:pic>
        <p:nvPicPr>
          <p:cNvPr id="3" name="Picture 2"/>
          <p:cNvPicPr>
            <a:picLocks noChangeAspect="1"/>
          </p:cNvPicPr>
          <p:nvPr/>
        </p:nvPicPr>
        <p:blipFill>
          <a:blip r:embed="rId2"/>
          <a:stretch>
            <a:fillRect/>
          </a:stretch>
        </p:blipFill>
        <p:spPr>
          <a:xfrm>
            <a:off x="152400" y="152400"/>
            <a:ext cx="4936516" cy="3200400"/>
          </a:xfrm>
          <a:prstGeom prst="rect">
            <a:avLst/>
          </a:prstGeom>
        </p:spPr>
      </p:pic>
      <p:sp>
        <p:nvSpPr>
          <p:cNvPr id="4" name="TextBox 3"/>
          <p:cNvSpPr txBox="1"/>
          <p:nvPr/>
        </p:nvSpPr>
        <p:spPr>
          <a:xfrm>
            <a:off x="3429000" y="459440"/>
            <a:ext cx="1219200" cy="369332"/>
          </a:xfrm>
          <a:prstGeom prst="rect">
            <a:avLst/>
          </a:prstGeom>
          <a:noFill/>
        </p:spPr>
        <p:txBody>
          <a:bodyPr wrap="square" rtlCol="0">
            <a:spAutoFit/>
          </a:bodyPr>
          <a:lstStyle/>
          <a:p>
            <a:pPr algn="ctr"/>
            <a:r>
              <a:rPr lang="en-US" dirty="0">
                <a:solidFill>
                  <a:schemeClr val="bg1"/>
                </a:solidFill>
              </a:rPr>
              <a:t>Urban Box</a:t>
            </a:r>
          </a:p>
        </p:txBody>
      </p:sp>
      <p:pic>
        <p:nvPicPr>
          <p:cNvPr id="6" name="Picture 5"/>
          <p:cNvPicPr>
            <a:picLocks noChangeAspect="1"/>
          </p:cNvPicPr>
          <p:nvPr/>
        </p:nvPicPr>
        <p:blipFill>
          <a:blip r:embed="rId3"/>
          <a:stretch>
            <a:fillRect/>
          </a:stretch>
        </p:blipFill>
        <p:spPr>
          <a:xfrm>
            <a:off x="4034324" y="3505200"/>
            <a:ext cx="4936516" cy="3200400"/>
          </a:xfrm>
          <a:prstGeom prst="rect">
            <a:avLst/>
          </a:prstGeom>
        </p:spPr>
      </p:pic>
    </p:spTree>
    <p:extLst>
      <p:ext uri="{BB962C8B-B14F-4D97-AF65-F5344CB8AC3E}">
        <p14:creationId xmlns:p14="http://schemas.microsoft.com/office/powerpoint/2010/main" val="395292158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152400"/>
            <a:ext cx="2819400" cy="1329595"/>
          </a:xfrm>
        </p:spPr>
        <p:txBody>
          <a:bodyPr/>
          <a:lstStyle/>
          <a:p>
            <a:r>
              <a:rPr lang="en-US" dirty="0"/>
              <a:t>OH OVOC </a:t>
            </a:r>
            <a:br>
              <a:rPr lang="en-US" dirty="0"/>
            </a:br>
            <a:r>
              <a:rPr lang="en-US" dirty="0"/>
              <a:t>Reactivity</a:t>
            </a:r>
          </a:p>
        </p:txBody>
      </p:sp>
      <p:pic>
        <p:nvPicPr>
          <p:cNvPr id="3" name="Picture 2"/>
          <p:cNvPicPr>
            <a:picLocks noChangeAspect="1"/>
          </p:cNvPicPr>
          <p:nvPr/>
        </p:nvPicPr>
        <p:blipFill>
          <a:blip r:embed="rId2"/>
          <a:stretch>
            <a:fillRect/>
          </a:stretch>
        </p:blipFill>
        <p:spPr>
          <a:xfrm>
            <a:off x="152400" y="152400"/>
            <a:ext cx="4940142" cy="3200400"/>
          </a:xfrm>
          <a:prstGeom prst="rect">
            <a:avLst/>
          </a:prstGeom>
        </p:spPr>
      </p:pic>
      <p:pic>
        <p:nvPicPr>
          <p:cNvPr id="4" name="Picture 3"/>
          <p:cNvPicPr>
            <a:picLocks noChangeAspect="1"/>
          </p:cNvPicPr>
          <p:nvPr/>
        </p:nvPicPr>
        <p:blipFill>
          <a:blip r:embed="rId3"/>
          <a:stretch>
            <a:fillRect/>
          </a:stretch>
        </p:blipFill>
        <p:spPr>
          <a:xfrm>
            <a:off x="4114800" y="3519411"/>
            <a:ext cx="4913736" cy="3185630"/>
          </a:xfrm>
          <a:prstGeom prst="rect">
            <a:avLst/>
          </a:prstGeom>
        </p:spPr>
      </p:pic>
    </p:spTree>
    <p:extLst>
      <p:ext uri="{BB962C8B-B14F-4D97-AF65-F5344CB8AC3E}">
        <p14:creationId xmlns:p14="http://schemas.microsoft.com/office/powerpoint/2010/main" val="356771730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28600"/>
            <a:ext cx="3810000" cy="1994392"/>
          </a:xfrm>
        </p:spPr>
        <p:txBody>
          <a:bodyPr/>
          <a:lstStyle/>
          <a:p>
            <a:r>
              <a:rPr lang="en-US" dirty="0"/>
              <a:t>OH Reactivity vs</a:t>
            </a:r>
            <a:br>
              <a:rPr lang="en-US" dirty="0"/>
            </a:br>
            <a:r>
              <a:rPr lang="en-US" dirty="0"/>
              <a:t>n-pentane /</a:t>
            </a:r>
            <a:br>
              <a:rPr lang="en-US" dirty="0"/>
            </a:br>
            <a:r>
              <a:rPr lang="en-US" dirty="0" err="1"/>
              <a:t>i</a:t>
            </a:r>
            <a:r>
              <a:rPr lang="en-US" dirty="0"/>
              <a:t>-pentane</a:t>
            </a:r>
          </a:p>
        </p:txBody>
      </p:sp>
      <p:pic>
        <p:nvPicPr>
          <p:cNvPr id="3" name="Picture 2"/>
          <p:cNvPicPr>
            <a:picLocks noChangeAspect="1"/>
          </p:cNvPicPr>
          <p:nvPr/>
        </p:nvPicPr>
        <p:blipFill>
          <a:blip r:embed="rId3"/>
          <a:stretch>
            <a:fillRect/>
          </a:stretch>
        </p:blipFill>
        <p:spPr>
          <a:xfrm>
            <a:off x="76200" y="76200"/>
            <a:ext cx="5054054" cy="3276600"/>
          </a:xfrm>
          <a:prstGeom prst="rect">
            <a:avLst/>
          </a:prstGeom>
        </p:spPr>
      </p:pic>
      <p:pic>
        <p:nvPicPr>
          <p:cNvPr id="4" name="Picture 3"/>
          <p:cNvPicPr>
            <a:picLocks noChangeAspect="1"/>
          </p:cNvPicPr>
          <p:nvPr/>
        </p:nvPicPr>
        <p:blipFill>
          <a:blip r:embed="rId4"/>
          <a:stretch>
            <a:fillRect/>
          </a:stretch>
        </p:blipFill>
        <p:spPr>
          <a:xfrm>
            <a:off x="4010208" y="3505199"/>
            <a:ext cx="5018327" cy="3253439"/>
          </a:xfrm>
          <a:prstGeom prst="rect">
            <a:avLst/>
          </a:prstGeom>
        </p:spPr>
      </p:pic>
    </p:spTree>
    <p:extLst>
      <p:ext uri="{BB962C8B-B14F-4D97-AF65-F5344CB8AC3E}">
        <p14:creationId xmlns:p14="http://schemas.microsoft.com/office/powerpoint/2010/main" val="213376319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28600"/>
            <a:ext cx="3276600" cy="1994392"/>
          </a:xfrm>
        </p:spPr>
        <p:txBody>
          <a:bodyPr/>
          <a:lstStyle/>
          <a:p>
            <a:r>
              <a:rPr lang="en-US" dirty="0"/>
              <a:t>OH Reactivity</a:t>
            </a:r>
            <a:br>
              <a:rPr lang="en-US" dirty="0"/>
            </a:br>
            <a:r>
              <a:rPr lang="en-US" dirty="0"/>
              <a:t>vs Alkane</a:t>
            </a:r>
            <a:br>
              <a:rPr lang="en-US" dirty="0"/>
            </a:br>
            <a:r>
              <a:rPr lang="en-US" dirty="0"/>
              <a:t>Reactivity</a:t>
            </a:r>
          </a:p>
        </p:txBody>
      </p:sp>
      <p:pic>
        <p:nvPicPr>
          <p:cNvPr id="3" name="Picture 2"/>
          <p:cNvPicPr>
            <a:picLocks noChangeAspect="1"/>
          </p:cNvPicPr>
          <p:nvPr/>
        </p:nvPicPr>
        <p:blipFill>
          <a:blip r:embed="rId2"/>
          <a:stretch>
            <a:fillRect/>
          </a:stretch>
        </p:blipFill>
        <p:spPr>
          <a:xfrm>
            <a:off x="76200" y="76200"/>
            <a:ext cx="5057764" cy="3276600"/>
          </a:xfrm>
          <a:prstGeom prst="rect">
            <a:avLst/>
          </a:prstGeom>
        </p:spPr>
      </p:pic>
      <p:pic>
        <p:nvPicPr>
          <p:cNvPr id="4" name="Picture 3"/>
          <p:cNvPicPr>
            <a:picLocks noChangeAspect="1"/>
          </p:cNvPicPr>
          <p:nvPr/>
        </p:nvPicPr>
        <p:blipFill>
          <a:blip r:embed="rId3"/>
          <a:stretch>
            <a:fillRect/>
          </a:stretch>
        </p:blipFill>
        <p:spPr>
          <a:xfrm>
            <a:off x="3962400" y="3474060"/>
            <a:ext cx="5069184" cy="3283999"/>
          </a:xfrm>
          <a:prstGeom prst="rect">
            <a:avLst/>
          </a:prstGeom>
        </p:spPr>
      </p:pic>
    </p:spTree>
    <p:extLst>
      <p:ext uri="{BB962C8B-B14F-4D97-AF65-F5344CB8AC3E}">
        <p14:creationId xmlns:p14="http://schemas.microsoft.com/office/powerpoint/2010/main" val="350669455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304800"/>
            <a:ext cx="3429000" cy="664797"/>
          </a:xfrm>
        </p:spPr>
        <p:txBody>
          <a:bodyPr/>
          <a:lstStyle/>
          <a:p>
            <a:r>
              <a:rPr lang="en-US" dirty="0"/>
              <a:t>P(OH) vs NOx</a:t>
            </a:r>
          </a:p>
        </p:txBody>
      </p:sp>
      <p:pic>
        <p:nvPicPr>
          <p:cNvPr id="3" name="Picture 2"/>
          <p:cNvPicPr>
            <a:picLocks noChangeAspect="1"/>
          </p:cNvPicPr>
          <p:nvPr/>
        </p:nvPicPr>
        <p:blipFill>
          <a:blip r:embed="rId2"/>
          <a:stretch>
            <a:fillRect/>
          </a:stretch>
        </p:blipFill>
        <p:spPr>
          <a:xfrm>
            <a:off x="76199" y="76200"/>
            <a:ext cx="5094871" cy="3276600"/>
          </a:xfrm>
          <a:prstGeom prst="rect">
            <a:avLst/>
          </a:prstGeom>
        </p:spPr>
      </p:pic>
      <p:sp>
        <p:nvSpPr>
          <p:cNvPr id="5" name="TextBox 4"/>
          <p:cNvSpPr txBox="1"/>
          <p:nvPr/>
        </p:nvSpPr>
        <p:spPr>
          <a:xfrm>
            <a:off x="3538035" y="2080675"/>
            <a:ext cx="1219200" cy="369332"/>
          </a:xfrm>
          <a:prstGeom prst="rect">
            <a:avLst/>
          </a:prstGeom>
          <a:noFill/>
        </p:spPr>
        <p:txBody>
          <a:bodyPr wrap="square" rtlCol="0">
            <a:spAutoFit/>
          </a:bodyPr>
          <a:lstStyle/>
          <a:p>
            <a:pPr algn="ctr"/>
            <a:r>
              <a:rPr lang="en-US" dirty="0">
                <a:solidFill>
                  <a:schemeClr val="bg1"/>
                </a:solidFill>
              </a:rPr>
              <a:t>Urban Box</a:t>
            </a:r>
          </a:p>
        </p:txBody>
      </p:sp>
      <p:pic>
        <p:nvPicPr>
          <p:cNvPr id="6" name="Picture 5"/>
          <p:cNvPicPr>
            <a:picLocks noChangeAspect="1"/>
          </p:cNvPicPr>
          <p:nvPr/>
        </p:nvPicPr>
        <p:blipFill>
          <a:blip r:embed="rId3"/>
          <a:stretch>
            <a:fillRect/>
          </a:stretch>
        </p:blipFill>
        <p:spPr>
          <a:xfrm>
            <a:off x="4055852" y="3513826"/>
            <a:ext cx="4994694" cy="3238117"/>
          </a:xfrm>
          <a:prstGeom prst="rect">
            <a:avLst/>
          </a:prstGeom>
        </p:spPr>
      </p:pic>
    </p:spTree>
    <p:extLst>
      <p:ext uri="{BB962C8B-B14F-4D97-AF65-F5344CB8AC3E}">
        <p14:creationId xmlns:p14="http://schemas.microsoft.com/office/powerpoint/2010/main" val="94361210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O3 measured vs Photochemical Age</a:t>
            </a:r>
          </a:p>
        </p:txBody>
      </p:sp>
      <p:pic>
        <p:nvPicPr>
          <p:cNvPr id="3" name="Picture 2"/>
          <p:cNvPicPr>
            <a:picLocks noChangeAspect="1"/>
          </p:cNvPicPr>
          <p:nvPr/>
        </p:nvPicPr>
        <p:blipFill>
          <a:blip r:embed="rId2"/>
          <a:stretch>
            <a:fillRect/>
          </a:stretch>
        </p:blipFill>
        <p:spPr>
          <a:xfrm>
            <a:off x="1371600" y="1143000"/>
            <a:ext cx="6492803" cy="5066215"/>
          </a:xfrm>
          <a:prstGeom prst="rect">
            <a:avLst/>
          </a:prstGeom>
        </p:spPr>
      </p:pic>
      <p:sp>
        <p:nvSpPr>
          <p:cNvPr id="4" name="TextBox 3"/>
          <p:cNvSpPr txBox="1"/>
          <p:nvPr/>
        </p:nvSpPr>
        <p:spPr>
          <a:xfrm>
            <a:off x="2057400" y="5181600"/>
            <a:ext cx="1219200" cy="369332"/>
          </a:xfrm>
          <a:prstGeom prst="rect">
            <a:avLst/>
          </a:prstGeom>
          <a:noFill/>
        </p:spPr>
        <p:txBody>
          <a:bodyPr wrap="square" rtlCol="0">
            <a:spAutoFit/>
          </a:bodyPr>
          <a:lstStyle/>
          <a:p>
            <a:pPr algn="ctr"/>
            <a:r>
              <a:rPr lang="en-US" dirty="0">
                <a:solidFill>
                  <a:schemeClr val="bg1"/>
                </a:solidFill>
              </a:rPr>
              <a:t>Urban Box</a:t>
            </a:r>
          </a:p>
        </p:txBody>
      </p:sp>
      <p:sp>
        <p:nvSpPr>
          <p:cNvPr id="5" name="TextBox 4"/>
          <p:cNvSpPr txBox="1"/>
          <p:nvPr/>
        </p:nvSpPr>
        <p:spPr>
          <a:xfrm>
            <a:off x="5943600" y="3299586"/>
            <a:ext cx="1600200" cy="369332"/>
          </a:xfrm>
          <a:prstGeom prst="rect">
            <a:avLst/>
          </a:prstGeom>
          <a:noFill/>
        </p:spPr>
        <p:txBody>
          <a:bodyPr wrap="square" rtlCol="0">
            <a:spAutoFit/>
          </a:bodyPr>
          <a:lstStyle/>
          <a:p>
            <a:pPr algn="ctr"/>
            <a:r>
              <a:rPr lang="en-US" dirty="0">
                <a:solidFill>
                  <a:schemeClr val="bg1"/>
                </a:solidFill>
              </a:rPr>
              <a:t>n-pent / </a:t>
            </a:r>
            <a:r>
              <a:rPr lang="en-US" dirty="0" err="1">
                <a:solidFill>
                  <a:schemeClr val="bg1"/>
                </a:solidFill>
              </a:rPr>
              <a:t>i</a:t>
            </a:r>
            <a:r>
              <a:rPr lang="en-US" dirty="0">
                <a:solidFill>
                  <a:schemeClr val="bg1"/>
                </a:solidFill>
              </a:rPr>
              <a:t>-pent</a:t>
            </a:r>
          </a:p>
        </p:txBody>
      </p:sp>
    </p:spTree>
    <p:extLst>
      <p:ext uri="{BB962C8B-B14F-4D97-AF65-F5344CB8AC3E}">
        <p14:creationId xmlns:p14="http://schemas.microsoft.com/office/powerpoint/2010/main" val="391307210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154"/>
            <a:ext cx="8382000" cy="664797"/>
          </a:xfrm>
        </p:spPr>
        <p:txBody>
          <a:bodyPr/>
          <a:lstStyle/>
          <a:p>
            <a:r>
              <a:rPr lang="en-US" dirty="0"/>
              <a:t>O3 vs Photochemical Age</a:t>
            </a:r>
          </a:p>
        </p:txBody>
      </p:sp>
      <p:pic>
        <p:nvPicPr>
          <p:cNvPr id="3" name="Picture 2"/>
          <p:cNvPicPr>
            <a:picLocks noChangeAspect="1"/>
          </p:cNvPicPr>
          <p:nvPr/>
        </p:nvPicPr>
        <p:blipFill>
          <a:blip r:embed="rId2"/>
          <a:stretch>
            <a:fillRect/>
          </a:stretch>
        </p:blipFill>
        <p:spPr>
          <a:xfrm>
            <a:off x="324062" y="687950"/>
            <a:ext cx="3866938" cy="2933789"/>
          </a:xfrm>
          <a:prstGeom prst="rect">
            <a:avLst/>
          </a:prstGeom>
        </p:spPr>
      </p:pic>
      <p:sp>
        <p:nvSpPr>
          <p:cNvPr id="4" name="TextBox 3"/>
          <p:cNvSpPr txBox="1"/>
          <p:nvPr/>
        </p:nvSpPr>
        <p:spPr>
          <a:xfrm>
            <a:off x="2895600" y="2938730"/>
            <a:ext cx="1219200" cy="369332"/>
          </a:xfrm>
          <a:prstGeom prst="rect">
            <a:avLst/>
          </a:prstGeom>
          <a:noFill/>
        </p:spPr>
        <p:txBody>
          <a:bodyPr wrap="square" rtlCol="0">
            <a:spAutoFit/>
          </a:bodyPr>
          <a:lstStyle/>
          <a:p>
            <a:pPr algn="ctr"/>
            <a:r>
              <a:rPr lang="en-US" dirty="0">
                <a:solidFill>
                  <a:schemeClr val="bg1"/>
                </a:solidFill>
              </a:rPr>
              <a:t>Urban Box</a:t>
            </a:r>
          </a:p>
        </p:txBody>
      </p:sp>
      <p:pic>
        <p:nvPicPr>
          <p:cNvPr id="9" name="Picture 8"/>
          <p:cNvPicPr>
            <a:picLocks noChangeAspect="1"/>
          </p:cNvPicPr>
          <p:nvPr/>
        </p:nvPicPr>
        <p:blipFill>
          <a:blip r:embed="rId3"/>
          <a:stretch>
            <a:fillRect/>
          </a:stretch>
        </p:blipFill>
        <p:spPr>
          <a:xfrm>
            <a:off x="304504" y="3704312"/>
            <a:ext cx="3886496" cy="2952277"/>
          </a:xfrm>
          <a:prstGeom prst="rect">
            <a:avLst/>
          </a:prstGeom>
        </p:spPr>
      </p:pic>
      <p:sp>
        <p:nvSpPr>
          <p:cNvPr id="7" name="TextBox 6"/>
          <p:cNvSpPr txBox="1"/>
          <p:nvPr/>
        </p:nvSpPr>
        <p:spPr>
          <a:xfrm>
            <a:off x="2895600" y="5959415"/>
            <a:ext cx="1219200" cy="369332"/>
          </a:xfrm>
          <a:prstGeom prst="rect">
            <a:avLst/>
          </a:prstGeom>
          <a:noFill/>
        </p:spPr>
        <p:txBody>
          <a:bodyPr wrap="square" rtlCol="0">
            <a:spAutoFit/>
          </a:bodyPr>
          <a:lstStyle/>
          <a:p>
            <a:pPr algn="ctr"/>
            <a:r>
              <a:rPr lang="en-US" dirty="0">
                <a:solidFill>
                  <a:schemeClr val="bg1"/>
                </a:solidFill>
              </a:rPr>
              <a:t>West Box</a:t>
            </a:r>
          </a:p>
        </p:txBody>
      </p:sp>
      <p:pic>
        <p:nvPicPr>
          <p:cNvPr id="10" name="Picture 9"/>
          <p:cNvPicPr>
            <a:picLocks noChangeAspect="1"/>
          </p:cNvPicPr>
          <p:nvPr/>
        </p:nvPicPr>
        <p:blipFill>
          <a:blip r:embed="rId4"/>
          <a:stretch>
            <a:fillRect/>
          </a:stretch>
        </p:blipFill>
        <p:spPr>
          <a:xfrm>
            <a:off x="4926405" y="3704312"/>
            <a:ext cx="3893534" cy="2957623"/>
          </a:xfrm>
          <a:prstGeom prst="rect">
            <a:avLst/>
          </a:prstGeom>
        </p:spPr>
      </p:pic>
      <p:sp>
        <p:nvSpPr>
          <p:cNvPr id="5" name="TextBox 4"/>
          <p:cNvSpPr txBox="1"/>
          <p:nvPr/>
        </p:nvSpPr>
        <p:spPr>
          <a:xfrm>
            <a:off x="7086600" y="5959415"/>
            <a:ext cx="1676400" cy="369332"/>
          </a:xfrm>
          <a:prstGeom prst="rect">
            <a:avLst/>
          </a:prstGeom>
          <a:noFill/>
        </p:spPr>
        <p:txBody>
          <a:bodyPr wrap="square" rtlCol="0">
            <a:spAutoFit/>
          </a:bodyPr>
          <a:lstStyle/>
          <a:p>
            <a:pPr algn="ctr"/>
            <a:r>
              <a:rPr lang="en-US" dirty="0">
                <a:solidFill>
                  <a:schemeClr val="bg1"/>
                </a:solidFill>
              </a:rPr>
              <a:t>Downwind Box</a:t>
            </a:r>
          </a:p>
        </p:txBody>
      </p:sp>
      <p:pic>
        <p:nvPicPr>
          <p:cNvPr id="11" name="Picture 10"/>
          <p:cNvPicPr>
            <a:picLocks noChangeAspect="1"/>
          </p:cNvPicPr>
          <p:nvPr/>
        </p:nvPicPr>
        <p:blipFill>
          <a:blip r:embed="rId5"/>
          <a:stretch>
            <a:fillRect/>
          </a:stretch>
        </p:blipFill>
        <p:spPr>
          <a:xfrm>
            <a:off x="4926405" y="687951"/>
            <a:ext cx="3898201" cy="2957509"/>
          </a:xfrm>
          <a:prstGeom prst="rect">
            <a:avLst/>
          </a:prstGeom>
        </p:spPr>
      </p:pic>
      <p:sp>
        <p:nvSpPr>
          <p:cNvPr id="6" name="TextBox 5"/>
          <p:cNvSpPr txBox="1"/>
          <p:nvPr/>
        </p:nvSpPr>
        <p:spPr>
          <a:xfrm>
            <a:off x="7079411" y="2913566"/>
            <a:ext cx="1676400" cy="369332"/>
          </a:xfrm>
          <a:prstGeom prst="rect">
            <a:avLst/>
          </a:prstGeom>
          <a:noFill/>
        </p:spPr>
        <p:txBody>
          <a:bodyPr wrap="square" rtlCol="0">
            <a:spAutoFit/>
          </a:bodyPr>
          <a:lstStyle/>
          <a:p>
            <a:pPr algn="ctr"/>
            <a:r>
              <a:rPr lang="en-US" dirty="0">
                <a:solidFill>
                  <a:schemeClr val="bg1"/>
                </a:solidFill>
              </a:rPr>
              <a:t>Northeast Box</a:t>
            </a:r>
          </a:p>
        </p:txBody>
      </p:sp>
    </p:spTree>
    <p:extLst>
      <p:ext uri="{BB962C8B-B14F-4D97-AF65-F5344CB8AC3E}">
        <p14:creationId xmlns:p14="http://schemas.microsoft.com/office/powerpoint/2010/main" val="337853731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C-130 Flight Tracks - FRAPPE</a:t>
            </a:r>
          </a:p>
        </p:txBody>
      </p:sp>
      <p:pic>
        <p:nvPicPr>
          <p:cNvPr id="3" name="Picture 2"/>
          <p:cNvPicPr>
            <a:picLocks noChangeAspect="1"/>
          </p:cNvPicPr>
          <p:nvPr/>
        </p:nvPicPr>
        <p:blipFill>
          <a:blip r:embed="rId2"/>
          <a:stretch>
            <a:fillRect/>
          </a:stretch>
        </p:blipFill>
        <p:spPr>
          <a:xfrm>
            <a:off x="838200" y="1066800"/>
            <a:ext cx="7772400" cy="5060826"/>
          </a:xfrm>
          <a:prstGeom prst="rect">
            <a:avLst/>
          </a:prstGeom>
        </p:spPr>
      </p:pic>
      <p:sp>
        <p:nvSpPr>
          <p:cNvPr id="4" name="TextBox 3"/>
          <p:cNvSpPr txBox="1"/>
          <p:nvPr/>
        </p:nvSpPr>
        <p:spPr>
          <a:xfrm>
            <a:off x="2040148" y="6019800"/>
            <a:ext cx="5105400" cy="707886"/>
          </a:xfrm>
          <a:prstGeom prst="rect">
            <a:avLst/>
          </a:prstGeom>
          <a:noFill/>
        </p:spPr>
        <p:txBody>
          <a:bodyPr wrap="square" rtlCol="0">
            <a:spAutoFit/>
          </a:bodyPr>
          <a:lstStyle/>
          <a:p>
            <a:pPr algn="ctr"/>
            <a:r>
              <a:rPr lang="en-US" sz="2000" dirty="0"/>
              <a:t>NSF/NCAR C-130 Flight Tracks during FRAPPE</a:t>
            </a:r>
          </a:p>
          <a:p>
            <a:pPr algn="ctr"/>
            <a:r>
              <a:rPr lang="en-US" sz="2000" dirty="0"/>
              <a:t>26 July – 18 August 2014, Broomfield, CO</a:t>
            </a:r>
          </a:p>
        </p:txBody>
      </p:sp>
    </p:spTree>
    <p:extLst>
      <p:ext uri="{BB962C8B-B14F-4D97-AF65-F5344CB8AC3E}">
        <p14:creationId xmlns:p14="http://schemas.microsoft.com/office/powerpoint/2010/main" val="15839516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P(O3) net vs Photochemical Age</a:t>
            </a:r>
          </a:p>
        </p:txBody>
      </p:sp>
      <p:pic>
        <p:nvPicPr>
          <p:cNvPr id="3" name="Picture 2"/>
          <p:cNvPicPr>
            <a:picLocks noChangeAspect="1"/>
          </p:cNvPicPr>
          <p:nvPr/>
        </p:nvPicPr>
        <p:blipFill>
          <a:blip r:embed="rId2"/>
          <a:stretch>
            <a:fillRect/>
          </a:stretch>
        </p:blipFill>
        <p:spPr>
          <a:xfrm>
            <a:off x="1325598" y="990600"/>
            <a:ext cx="6492803" cy="5578323"/>
          </a:xfrm>
          <a:prstGeom prst="rect">
            <a:avLst/>
          </a:prstGeom>
        </p:spPr>
      </p:pic>
    </p:spTree>
    <p:extLst>
      <p:ext uri="{BB962C8B-B14F-4D97-AF65-F5344CB8AC3E}">
        <p14:creationId xmlns:p14="http://schemas.microsoft.com/office/powerpoint/2010/main" val="348365587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566"/>
            <a:ext cx="8382000" cy="664797"/>
          </a:xfrm>
        </p:spPr>
        <p:txBody>
          <a:bodyPr/>
          <a:lstStyle/>
          <a:p>
            <a:r>
              <a:rPr lang="en-US" dirty="0"/>
              <a:t>Measured vs Photochemical Age</a:t>
            </a:r>
          </a:p>
        </p:txBody>
      </p:sp>
      <p:pic>
        <p:nvPicPr>
          <p:cNvPr id="3" name="Picture 2"/>
          <p:cNvPicPr>
            <a:picLocks noChangeAspect="1"/>
          </p:cNvPicPr>
          <p:nvPr/>
        </p:nvPicPr>
        <p:blipFill>
          <a:blip r:embed="rId2"/>
          <a:stretch>
            <a:fillRect/>
          </a:stretch>
        </p:blipFill>
        <p:spPr>
          <a:xfrm>
            <a:off x="295762" y="702339"/>
            <a:ext cx="3895238" cy="2955261"/>
          </a:xfrm>
          <a:prstGeom prst="rect">
            <a:avLst/>
          </a:prstGeom>
        </p:spPr>
      </p:pic>
      <p:pic>
        <p:nvPicPr>
          <p:cNvPr id="4" name="Picture 3"/>
          <p:cNvPicPr>
            <a:picLocks noChangeAspect="1"/>
          </p:cNvPicPr>
          <p:nvPr/>
        </p:nvPicPr>
        <p:blipFill>
          <a:blip r:embed="rId3"/>
          <a:stretch>
            <a:fillRect/>
          </a:stretch>
        </p:blipFill>
        <p:spPr>
          <a:xfrm>
            <a:off x="4953001" y="724818"/>
            <a:ext cx="3888665" cy="2951154"/>
          </a:xfrm>
          <a:prstGeom prst="rect">
            <a:avLst/>
          </a:prstGeom>
        </p:spPr>
      </p:pic>
      <p:pic>
        <p:nvPicPr>
          <p:cNvPr id="5" name="Picture 4"/>
          <p:cNvPicPr>
            <a:picLocks noChangeAspect="1"/>
          </p:cNvPicPr>
          <p:nvPr/>
        </p:nvPicPr>
        <p:blipFill>
          <a:blip r:embed="rId4"/>
          <a:stretch>
            <a:fillRect/>
          </a:stretch>
        </p:blipFill>
        <p:spPr>
          <a:xfrm>
            <a:off x="295762" y="3733800"/>
            <a:ext cx="3915870" cy="2971800"/>
          </a:xfrm>
          <a:prstGeom prst="rect">
            <a:avLst/>
          </a:prstGeom>
        </p:spPr>
      </p:pic>
      <p:pic>
        <p:nvPicPr>
          <p:cNvPr id="6" name="Picture 5"/>
          <p:cNvPicPr>
            <a:picLocks noChangeAspect="1"/>
          </p:cNvPicPr>
          <p:nvPr/>
        </p:nvPicPr>
        <p:blipFill>
          <a:blip r:embed="rId5"/>
          <a:stretch>
            <a:fillRect/>
          </a:stretch>
        </p:blipFill>
        <p:spPr>
          <a:xfrm>
            <a:off x="4953000" y="3733800"/>
            <a:ext cx="3890513" cy="2971800"/>
          </a:xfrm>
          <a:prstGeom prst="rect">
            <a:avLst/>
          </a:prstGeom>
        </p:spPr>
      </p:pic>
    </p:spTree>
    <p:extLst>
      <p:ext uri="{BB962C8B-B14F-4D97-AF65-F5344CB8AC3E}">
        <p14:creationId xmlns:p14="http://schemas.microsoft.com/office/powerpoint/2010/main" val="213064977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MILAGRO</a:t>
            </a:r>
          </a:p>
        </p:txBody>
      </p:sp>
    </p:spTree>
    <p:extLst>
      <p:ext uri="{BB962C8B-B14F-4D97-AF65-F5344CB8AC3E}">
        <p14:creationId xmlns:p14="http://schemas.microsoft.com/office/powerpoint/2010/main" val="169558688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Collections - MILAGRO</a:t>
            </a:r>
          </a:p>
        </p:txBody>
      </p:sp>
      <p:pic>
        <p:nvPicPr>
          <p:cNvPr id="3" name="Picture 2"/>
          <p:cNvPicPr>
            <a:picLocks noChangeAspect="1"/>
          </p:cNvPicPr>
          <p:nvPr/>
        </p:nvPicPr>
        <p:blipFill>
          <a:blip r:embed="rId2"/>
          <a:stretch>
            <a:fillRect/>
          </a:stretch>
        </p:blipFill>
        <p:spPr>
          <a:xfrm>
            <a:off x="324074" y="1371600"/>
            <a:ext cx="8495852" cy="4953000"/>
          </a:xfrm>
          <a:prstGeom prst="rect">
            <a:avLst/>
          </a:prstGeom>
        </p:spPr>
      </p:pic>
      <p:sp>
        <p:nvSpPr>
          <p:cNvPr id="4" name="Rectangle 3"/>
          <p:cNvSpPr/>
          <p:nvPr/>
        </p:nvSpPr>
        <p:spPr>
          <a:xfrm>
            <a:off x="5562600" y="1481667"/>
            <a:ext cx="4572000" cy="1077218"/>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Palatino Linotype"/>
                <a:ea typeface="+mj-ea"/>
                <a:cs typeface="+mj-cs"/>
              </a:rPr>
              <a:t>C-130 Flights</a:t>
            </a:r>
            <a:br>
              <a:rPr kumimoji="0" lang="en-US" sz="3200" b="0" i="0" u="none" strike="noStrike" kern="0" cap="none" spc="0" normalizeH="0" baseline="0" noProof="0" dirty="0">
                <a:ln>
                  <a:noFill/>
                </a:ln>
                <a:solidFill>
                  <a:srgbClr val="FF0000"/>
                </a:solidFill>
                <a:effectLst/>
                <a:uLnTx/>
                <a:uFillTx/>
                <a:latin typeface="Palatino Linotype"/>
                <a:ea typeface="+mj-ea"/>
                <a:cs typeface="+mj-cs"/>
              </a:rPr>
            </a:br>
            <a:r>
              <a:rPr kumimoji="0" lang="en-US" sz="3200" b="0" i="0" u="none" strike="noStrike" kern="0" cap="none" spc="0" normalizeH="0" baseline="0" noProof="0" dirty="0">
                <a:ln>
                  <a:noFill/>
                </a:ln>
                <a:solidFill>
                  <a:srgbClr val="0070C0"/>
                </a:solidFill>
                <a:effectLst/>
                <a:uLnTx/>
                <a:uFillTx/>
                <a:latin typeface="Palatino Linotype"/>
                <a:ea typeface="+mj-ea"/>
                <a:cs typeface="+mj-cs"/>
              </a:rPr>
              <a:t>DC-8 Flights</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2609502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Mexico City Outflow</a:t>
            </a:r>
          </a:p>
        </p:txBody>
      </p:sp>
      <p:pic>
        <p:nvPicPr>
          <p:cNvPr id="4" name="Picture 3"/>
          <p:cNvPicPr>
            <a:picLocks noChangeAspect="1"/>
          </p:cNvPicPr>
          <p:nvPr/>
        </p:nvPicPr>
        <p:blipFill>
          <a:blip r:embed="rId2"/>
          <a:stretch>
            <a:fillRect/>
          </a:stretch>
        </p:blipFill>
        <p:spPr>
          <a:xfrm>
            <a:off x="1798079" y="1143000"/>
            <a:ext cx="5547841" cy="5547841"/>
          </a:xfrm>
          <a:prstGeom prst="rect">
            <a:avLst/>
          </a:prstGeom>
        </p:spPr>
      </p:pic>
    </p:spTree>
    <p:extLst>
      <p:ext uri="{BB962C8B-B14F-4D97-AF65-F5344CB8AC3E}">
        <p14:creationId xmlns:p14="http://schemas.microsoft.com/office/powerpoint/2010/main" val="69869621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MILAGRO Measured CO</a:t>
            </a:r>
          </a:p>
        </p:txBody>
      </p:sp>
      <p:pic>
        <p:nvPicPr>
          <p:cNvPr id="3" name="Picture 2"/>
          <p:cNvPicPr>
            <a:picLocks noChangeAspect="1"/>
          </p:cNvPicPr>
          <p:nvPr/>
        </p:nvPicPr>
        <p:blipFill>
          <a:blip r:embed="rId2"/>
          <a:stretch>
            <a:fillRect/>
          </a:stretch>
        </p:blipFill>
        <p:spPr>
          <a:xfrm>
            <a:off x="1106123" y="1143000"/>
            <a:ext cx="6931753" cy="5578323"/>
          </a:xfrm>
          <a:prstGeom prst="rect">
            <a:avLst/>
          </a:prstGeom>
        </p:spPr>
      </p:pic>
    </p:spTree>
    <p:extLst>
      <p:ext uri="{BB962C8B-B14F-4D97-AF65-F5344CB8AC3E}">
        <p14:creationId xmlns:p14="http://schemas.microsoft.com/office/powerpoint/2010/main" val="202151990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6" y="0"/>
            <a:ext cx="8382000" cy="664797"/>
          </a:xfrm>
        </p:spPr>
        <p:txBody>
          <a:bodyPr/>
          <a:lstStyle/>
          <a:p>
            <a:r>
              <a:rPr lang="en-US" dirty="0"/>
              <a:t>MILAGRO </a:t>
            </a:r>
            <a:r>
              <a:rPr lang="en-US" dirty="0" err="1"/>
              <a:t>Meas</a:t>
            </a:r>
            <a:r>
              <a:rPr lang="en-US" dirty="0"/>
              <a:t> &amp; Model HCHO</a:t>
            </a:r>
          </a:p>
        </p:txBody>
      </p:sp>
      <p:pic>
        <p:nvPicPr>
          <p:cNvPr id="3" name="Picture 2"/>
          <p:cNvPicPr>
            <a:picLocks noChangeAspect="1"/>
          </p:cNvPicPr>
          <p:nvPr/>
        </p:nvPicPr>
        <p:blipFill>
          <a:blip r:embed="rId2"/>
          <a:stretch>
            <a:fillRect/>
          </a:stretch>
        </p:blipFill>
        <p:spPr>
          <a:xfrm>
            <a:off x="629232" y="762000"/>
            <a:ext cx="7885536" cy="5731777"/>
          </a:xfrm>
          <a:prstGeom prst="rect">
            <a:avLst/>
          </a:prstGeom>
        </p:spPr>
      </p:pic>
    </p:spTree>
    <p:extLst>
      <p:ext uri="{BB962C8B-B14F-4D97-AF65-F5344CB8AC3E}">
        <p14:creationId xmlns:p14="http://schemas.microsoft.com/office/powerpoint/2010/main" val="375741994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0407"/>
            <a:ext cx="8382000" cy="664797"/>
          </a:xfrm>
        </p:spPr>
        <p:txBody>
          <a:bodyPr/>
          <a:lstStyle/>
          <a:p>
            <a:r>
              <a:rPr lang="en-US" dirty="0"/>
              <a:t>MILAGRO </a:t>
            </a:r>
            <a:r>
              <a:rPr lang="en-US" dirty="0" err="1"/>
              <a:t>Meas</a:t>
            </a:r>
            <a:r>
              <a:rPr lang="en-US" dirty="0"/>
              <a:t> &amp; Model OH</a:t>
            </a:r>
          </a:p>
        </p:txBody>
      </p:sp>
      <p:pic>
        <p:nvPicPr>
          <p:cNvPr id="3" name="Picture 2"/>
          <p:cNvPicPr>
            <a:picLocks noChangeAspect="1"/>
          </p:cNvPicPr>
          <p:nvPr/>
        </p:nvPicPr>
        <p:blipFill>
          <a:blip r:embed="rId2"/>
          <a:stretch>
            <a:fillRect/>
          </a:stretch>
        </p:blipFill>
        <p:spPr>
          <a:xfrm>
            <a:off x="685800" y="838200"/>
            <a:ext cx="7931253" cy="5754851"/>
          </a:xfrm>
          <a:prstGeom prst="rect">
            <a:avLst/>
          </a:prstGeom>
        </p:spPr>
      </p:pic>
    </p:spTree>
    <p:extLst>
      <p:ext uri="{BB962C8B-B14F-4D97-AF65-F5344CB8AC3E}">
        <p14:creationId xmlns:p14="http://schemas.microsoft.com/office/powerpoint/2010/main" val="237355925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528"/>
            <a:ext cx="8382000" cy="664797"/>
          </a:xfrm>
        </p:spPr>
        <p:txBody>
          <a:bodyPr/>
          <a:lstStyle/>
          <a:p>
            <a:r>
              <a:rPr lang="en-US" dirty="0"/>
              <a:t>MILAGRO </a:t>
            </a:r>
            <a:r>
              <a:rPr lang="en-US" dirty="0" err="1"/>
              <a:t>Meas</a:t>
            </a:r>
            <a:r>
              <a:rPr lang="en-US" dirty="0"/>
              <a:t> &amp; Model HO2</a:t>
            </a:r>
          </a:p>
        </p:txBody>
      </p:sp>
      <p:pic>
        <p:nvPicPr>
          <p:cNvPr id="3" name="Picture 2"/>
          <p:cNvPicPr>
            <a:picLocks noChangeAspect="1"/>
          </p:cNvPicPr>
          <p:nvPr/>
        </p:nvPicPr>
        <p:blipFill>
          <a:blip r:embed="rId2"/>
          <a:stretch>
            <a:fillRect/>
          </a:stretch>
        </p:blipFill>
        <p:spPr>
          <a:xfrm>
            <a:off x="600277" y="892110"/>
            <a:ext cx="7943446" cy="5764271"/>
          </a:xfrm>
          <a:prstGeom prst="rect">
            <a:avLst/>
          </a:prstGeom>
        </p:spPr>
      </p:pic>
    </p:spTree>
    <p:extLst>
      <p:ext uri="{BB962C8B-B14F-4D97-AF65-F5344CB8AC3E}">
        <p14:creationId xmlns:p14="http://schemas.microsoft.com/office/powerpoint/2010/main" val="243234443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MILAGRO Unmeasured VOCs with Major Influence on Photochemistry</a:t>
            </a:r>
          </a:p>
        </p:txBody>
      </p:sp>
      <p:pic>
        <p:nvPicPr>
          <p:cNvPr id="3" name="Picture 2"/>
          <p:cNvPicPr>
            <a:picLocks noChangeAspect="1"/>
          </p:cNvPicPr>
          <p:nvPr/>
        </p:nvPicPr>
        <p:blipFill>
          <a:blip r:embed="rId2"/>
          <a:stretch>
            <a:fillRect/>
          </a:stretch>
        </p:blipFill>
        <p:spPr>
          <a:xfrm>
            <a:off x="386733" y="1752600"/>
            <a:ext cx="8370533" cy="4499238"/>
          </a:xfrm>
          <a:prstGeom prst="rect">
            <a:avLst/>
          </a:prstGeom>
          <a:solidFill>
            <a:schemeClr val="tx1"/>
          </a:solidFill>
        </p:spPr>
      </p:pic>
    </p:spTree>
    <p:extLst>
      <p:ext uri="{BB962C8B-B14F-4D97-AF65-F5344CB8AC3E}">
        <p14:creationId xmlns:p14="http://schemas.microsoft.com/office/powerpoint/2010/main" val="259390160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0189"/>
            <a:ext cx="8839200" cy="684212"/>
          </a:xfrm>
        </p:spPr>
        <p:txBody>
          <a:bodyPr/>
          <a:lstStyle/>
          <a:p>
            <a:r>
              <a:rPr lang="en-US" dirty="0"/>
              <a:t>Oil &amp; Gas Wells in Northeast Colorado</a:t>
            </a:r>
          </a:p>
        </p:txBody>
      </p:sp>
      <p:pic>
        <p:nvPicPr>
          <p:cNvPr id="3" name="Picture 2"/>
          <p:cNvPicPr>
            <a:picLocks noChangeAspect="1"/>
          </p:cNvPicPr>
          <p:nvPr/>
        </p:nvPicPr>
        <p:blipFill>
          <a:blip r:embed="rId2"/>
          <a:stretch>
            <a:fillRect/>
          </a:stretch>
        </p:blipFill>
        <p:spPr>
          <a:xfrm>
            <a:off x="381000" y="1371600"/>
            <a:ext cx="8455307" cy="4419600"/>
          </a:xfrm>
          <a:prstGeom prst="rect">
            <a:avLst/>
          </a:prstGeom>
        </p:spPr>
      </p:pic>
    </p:spTree>
    <p:extLst>
      <p:ext uri="{BB962C8B-B14F-4D97-AF65-F5344CB8AC3E}">
        <p14:creationId xmlns:p14="http://schemas.microsoft.com/office/powerpoint/2010/main" val="228413198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MILAGRO Summary</a:t>
            </a:r>
          </a:p>
        </p:txBody>
      </p:sp>
      <p:sp>
        <p:nvSpPr>
          <p:cNvPr id="4" name="Text Placeholder 3"/>
          <p:cNvSpPr>
            <a:spLocks noGrp="1"/>
          </p:cNvSpPr>
          <p:nvPr>
            <p:ph type="body" sz="quarter" idx="10"/>
          </p:nvPr>
        </p:nvSpPr>
        <p:spPr>
          <a:xfrm>
            <a:off x="381000" y="1411552"/>
            <a:ext cx="8382000" cy="3299365"/>
          </a:xfrm>
        </p:spPr>
        <p:txBody>
          <a:bodyPr/>
          <a:lstStyle/>
          <a:p>
            <a:r>
              <a:rPr lang="en-US" dirty="0"/>
              <a:t>CH</a:t>
            </a:r>
            <a:r>
              <a:rPr lang="en-US" baseline="-25000" dirty="0"/>
              <a:t>2</a:t>
            </a:r>
            <a:r>
              <a:rPr lang="en-US" dirty="0"/>
              <a:t>O  and HO</a:t>
            </a:r>
            <a:r>
              <a:rPr lang="en-US" baseline="-25000" dirty="0"/>
              <a:t>2</a:t>
            </a:r>
            <a:r>
              <a:rPr lang="en-US" dirty="0"/>
              <a:t> measurements systematically greater than constrained steady state model</a:t>
            </a:r>
          </a:p>
          <a:p>
            <a:r>
              <a:rPr lang="en-US" dirty="0"/>
              <a:t>OH measurements systematically lower than model</a:t>
            </a:r>
          </a:p>
          <a:p>
            <a:r>
              <a:rPr lang="en-US" dirty="0"/>
              <a:t>Measure-model differences appear to be explained by presence of unmeasured (on the C-130 &amp; DC-8) oxygenated VOCs</a:t>
            </a:r>
          </a:p>
        </p:txBody>
      </p:sp>
    </p:spTree>
    <p:extLst>
      <p:ext uri="{BB962C8B-B14F-4D97-AF65-F5344CB8AC3E}">
        <p14:creationId xmlns:p14="http://schemas.microsoft.com/office/powerpoint/2010/main" val="351907919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5425"/>
            <a:ext cx="8382000" cy="664797"/>
          </a:xfrm>
        </p:spPr>
        <p:txBody>
          <a:bodyPr/>
          <a:lstStyle/>
          <a:p>
            <a:r>
              <a:rPr lang="en-US" dirty="0"/>
              <a:t>C</a:t>
            </a:r>
            <a:r>
              <a:rPr lang="en-US" baseline="-25000" dirty="0"/>
              <a:t>3</a:t>
            </a:r>
            <a:r>
              <a:rPr lang="en-US" dirty="0"/>
              <a:t>-C</a:t>
            </a:r>
            <a:r>
              <a:rPr lang="en-US" baseline="-25000" dirty="0"/>
              <a:t>6</a:t>
            </a:r>
            <a:r>
              <a:rPr lang="en-US" dirty="0"/>
              <a:t> alkanes vs ethane (urban box)</a:t>
            </a:r>
          </a:p>
        </p:txBody>
      </p:sp>
      <p:pic>
        <p:nvPicPr>
          <p:cNvPr id="12" name="Picture 11"/>
          <p:cNvPicPr>
            <a:picLocks noChangeAspect="1"/>
          </p:cNvPicPr>
          <p:nvPr/>
        </p:nvPicPr>
        <p:blipFill>
          <a:blip r:embed="rId2"/>
          <a:stretch>
            <a:fillRect/>
          </a:stretch>
        </p:blipFill>
        <p:spPr>
          <a:xfrm>
            <a:off x="380998" y="1042613"/>
            <a:ext cx="3866354" cy="2682445"/>
          </a:xfrm>
          <a:prstGeom prst="rect">
            <a:avLst/>
          </a:prstGeom>
          <a:effectLst>
            <a:outerShdw blurRad="76200" dist="76200" dir="2700000" algn="tl" rotWithShape="0">
              <a:prstClr val="black">
                <a:alpha val="40000"/>
              </a:prstClr>
            </a:outerShdw>
          </a:effectLst>
        </p:spPr>
      </p:pic>
      <p:pic>
        <p:nvPicPr>
          <p:cNvPr id="13" name="Picture 12"/>
          <p:cNvPicPr>
            <a:picLocks noChangeAspect="1"/>
          </p:cNvPicPr>
          <p:nvPr/>
        </p:nvPicPr>
        <p:blipFill>
          <a:blip r:embed="rId3"/>
          <a:stretch>
            <a:fillRect/>
          </a:stretch>
        </p:blipFill>
        <p:spPr>
          <a:xfrm>
            <a:off x="4892342" y="1042613"/>
            <a:ext cx="3870658" cy="2682445"/>
          </a:xfrm>
          <a:prstGeom prst="rect">
            <a:avLst/>
          </a:prstGeom>
          <a:effectLst>
            <a:outerShdw blurRad="76200" dist="76200" dir="2700000" algn="tl" rotWithShape="0">
              <a:prstClr val="black">
                <a:alpha val="40000"/>
              </a:prstClr>
            </a:outerShdw>
          </a:effectLst>
        </p:spPr>
      </p:pic>
      <p:pic>
        <p:nvPicPr>
          <p:cNvPr id="14" name="Picture 13"/>
          <p:cNvPicPr>
            <a:picLocks noChangeAspect="1"/>
          </p:cNvPicPr>
          <p:nvPr/>
        </p:nvPicPr>
        <p:blipFill>
          <a:blip r:embed="rId4"/>
          <a:stretch>
            <a:fillRect/>
          </a:stretch>
        </p:blipFill>
        <p:spPr>
          <a:xfrm>
            <a:off x="380998" y="3832430"/>
            <a:ext cx="3875246" cy="2834351"/>
          </a:xfrm>
          <a:prstGeom prst="rect">
            <a:avLst/>
          </a:prstGeom>
          <a:effectLst>
            <a:outerShdw blurRad="76200" dist="76200" dir="2700000" algn="tl" rotWithShape="0">
              <a:prstClr val="black">
                <a:alpha val="40000"/>
              </a:prstClr>
            </a:outerShdw>
          </a:effectLst>
        </p:spPr>
      </p:pic>
      <p:pic>
        <p:nvPicPr>
          <p:cNvPr id="15" name="Picture 14"/>
          <p:cNvPicPr>
            <a:picLocks noChangeAspect="1"/>
          </p:cNvPicPr>
          <p:nvPr/>
        </p:nvPicPr>
        <p:blipFill>
          <a:blip r:embed="rId5"/>
          <a:stretch>
            <a:fillRect/>
          </a:stretch>
        </p:blipFill>
        <p:spPr>
          <a:xfrm>
            <a:off x="4892342" y="3832430"/>
            <a:ext cx="3851799" cy="2834351"/>
          </a:xfrm>
          <a:prstGeom prst="rect">
            <a:avLst/>
          </a:prstGeom>
          <a:effectLst>
            <a:outerShdw blurRad="76200" dist="76200" dir="2700000" algn="tl" rotWithShape="0">
              <a:prstClr val="black">
                <a:alpha val="40000"/>
              </a:prstClr>
            </a:outerShdw>
          </a:effectLst>
        </p:spPr>
      </p:pic>
    </p:spTree>
    <p:extLst>
      <p:ext uri="{BB962C8B-B14F-4D97-AF65-F5344CB8AC3E}">
        <p14:creationId xmlns:p14="http://schemas.microsoft.com/office/powerpoint/2010/main" val="247827282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2179"/>
            <a:ext cx="7848600" cy="664797"/>
          </a:xfrm>
        </p:spPr>
        <p:txBody>
          <a:bodyPr/>
          <a:lstStyle/>
          <a:p>
            <a:r>
              <a:rPr lang="en-US" dirty="0"/>
              <a:t>n-pentane / </a:t>
            </a:r>
            <a:r>
              <a:rPr lang="en-US" dirty="0" err="1"/>
              <a:t>i</a:t>
            </a:r>
            <a:r>
              <a:rPr lang="en-US" dirty="0"/>
              <a:t>-pentane vs ethane</a:t>
            </a:r>
          </a:p>
        </p:txBody>
      </p:sp>
      <p:pic>
        <p:nvPicPr>
          <p:cNvPr id="14" name="Picture 13"/>
          <p:cNvPicPr>
            <a:picLocks noChangeAspect="1"/>
          </p:cNvPicPr>
          <p:nvPr/>
        </p:nvPicPr>
        <p:blipFill>
          <a:blip r:embed="rId2"/>
          <a:stretch>
            <a:fillRect/>
          </a:stretch>
        </p:blipFill>
        <p:spPr>
          <a:xfrm>
            <a:off x="4589252" y="3020596"/>
            <a:ext cx="4419600" cy="3610378"/>
          </a:xfrm>
          <a:prstGeom prst="rect">
            <a:avLst/>
          </a:prstGeom>
          <a:effectLst>
            <a:outerShdw blurRad="76200" dist="101600" dir="2700000" algn="tl" rotWithShape="0">
              <a:prstClr val="black">
                <a:alpha val="40000"/>
              </a:prstClr>
            </a:outerShdw>
          </a:effectLst>
        </p:spPr>
      </p:pic>
      <p:sp>
        <p:nvSpPr>
          <p:cNvPr id="5" name="TextBox 4"/>
          <p:cNvSpPr txBox="1"/>
          <p:nvPr/>
        </p:nvSpPr>
        <p:spPr>
          <a:xfrm>
            <a:off x="5237703" y="4191000"/>
            <a:ext cx="3158531" cy="338554"/>
          </a:xfrm>
          <a:prstGeom prst="rect">
            <a:avLst/>
          </a:prstGeom>
          <a:solidFill>
            <a:schemeClr val="accent3">
              <a:lumMod val="60000"/>
              <a:lumOff val="40000"/>
              <a:alpha val="30000"/>
            </a:schemeClr>
          </a:solidFill>
        </p:spPr>
        <p:txBody>
          <a:bodyPr wrap="square" rtlCol="0" anchor="ctr">
            <a:spAutoFit/>
          </a:bodyPr>
          <a:lstStyle/>
          <a:p>
            <a:r>
              <a:rPr lang="en-US" sz="1600" dirty="0">
                <a:solidFill>
                  <a:srgbClr val="FF0000"/>
                </a:solidFill>
              </a:rPr>
              <a:t>O&amp;GEE</a:t>
            </a:r>
          </a:p>
        </p:txBody>
      </p:sp>
      <p:sp>
        <p:nvSpPr>
          <p:cNvPr id="6" name="TextBox 5"/>
          <p:cNvSpPr txBox="1"/>
          <p:nvPr/>
        </p:nvSpPr>
        <p:spPr>
          <a:xfrm>
            <a:off x="5232679" y="5715000"/>
            <a:ext cx="3163555" cy="338554"/>
          </a:xfrm>
          <a:prstGeom prst="rect">
            <a:avLst/>
          </a:prstGeom>
          <a:solidFill>
            <a:schemeClr val="bg2">
              <a:lumMod val="40000"/>
              <a:lumOff val="60000"/>
              <a:alpha val="37000"/>
            </a:schemeClr>
          </a:solidFill>
        </p:spPr>
        <p:txBody>
          <a:bodyPr wrap="square" rtlCol="0" anchor="ctr">
            <a:spAutoFit/>
          </a:bodyPr>
          <a:lstStyle/>
          <a:p>
            <a:r>
              <a:rPr lang="en-US" sz="1600" dirty="0">
                <a:solidFill>
                  <a:srgbClr val="FF0000"/>
                </a:solidFill>
              </a:rPr>
              <a:t>Vehicles/Urban</a:t>
            </a:r>
          </a:p>
        </p:txBody>
      </p:sp>
      <p:sp>
        <p:nvSpPr>
          <p:cNvPr id="9" name="TextBox 8"/>
          <p:cNvSpPr txBox="1"/>
          <p:nvPr/>
        </p:nvSpPr>
        <p:spPr>
          <a:xfrm>
            <a:off x="5221792" y="3886200"/>
            <a:ext cx="3174442" cy="338554"/>
          </a:xfrm>
          <a:prstGeom prst="rect">
            <a:avLst/>
          </a:prstGeom>
          <a:solidFill>
            <a:schemeClr val="accent2">
              <a:lumMod val="60000"/>
              <a:lumOff val="40000"/>
              <a:alpha val="26000"/>
            </a:schemeClr>
          </a:solidFill>
        </p:spPr>
        <p:txBody>
          <a:bodyPr wrap="square" rtlCol="0" anchor="ctr">
            <a:spAutoFit/>
          </a:bodyPr>
          <a:lstStyle/>
          <a:p>
            <a:r>
              <a:rPr lang="en-US" sz="1600" dirty="0">
                <a:solidFill>
                  <a:srgbClr val="FF0000"/>
                </a:solidFill>
              </a:rPr>
              <a:t>Raw natural gas</a:t>
            </a:r>
          </a:p>
        </p:txBody>
      </p:sp>
      <p:sp>
        <p:nvSpPr>
          <p:cNvPr id="10" name="TextBox 9"/>
          <p:cNvSpPr txBox="1"/>
          <p:nvPr/>
        </p:nvSpPr>
        <p:spPr>
          <a:xfrm>
            <a:off x="7086600" y="3460244"/>
            <a:ext cx="1219200" cy="369332"/>
          </a:xfrm>
          <a:prstGeom prst="rect">
            <a:avLst/>
          </a:prstGeom>
          <a:noFill/>
          <a:ln w="25400">
            <a:solidFill>
              <a:schemeClr val="bg1"/>
            </a:solidFill>
          </a:ln>
        </p:spPr>
        <p:txBody>
          <a:bodyPr wrap="square" rtlCol="0">
            <a:spAutoFit/>
          </a:bodyPr>
          <a:lstStyle/>
          <a:p>
            <a:pPr algn="ctr"/>
            <a:r>
              <a:rPr lang="en-US" dirty="0">
                <a:solidFill>
                  <a:schemeClr val="bg1"/>
                </a:solidFill>
              </a:rPr>
              <a:t>Urban Box</a:t>
            </a:r>
          </a:p>
        </p:txBody>
      </p:sp>
      <p:pic>
        <p:nvPicPr>
          <p:cNvPr id="3" name="Picture 2"/>
          <p:cNvPicPr>
            <a:picLocks noChangeAspect="1"/>
          </p:cNvPicPr>
          <p:nvPr/>
        </p:nvPicPr>
        <p:blipFill>
          <a:blip r:embed="rId3"/>
          <a:stretch>
            <a:fillRect/>
          </a:stretch>
        </p:blipFill>
        <p:spPr>
          <a:xfrm>
            <a:off x="285847" y="877740"/>
            <a:ext cx="4199067" cy="3615535"/>
          </a:xfrm>
          <a:prstGeom prst="rect">
            <a:avLst/>
          </a:prstGeom>
        </p:spPr>
      </p:pic>
      <p:sp>
        <p:nvSpPr>
          <p:cNvPr id="11" name="TextBox 10"/>
          <p:cNvSpPr txBox="1"/>
          <p:nvPr/>
        </p:nvSpPr>
        <p:spPr>
          <a:xfrm rot="16200000">
            <a:off x="2180615" y="2467585"/>
            <a:ext cx="2682924" cy="338554"/>
          </a:xfrm>
          <a:prstGeom prst="rect">
            <a:avLst/>
          </a:prstGeom>
          <a:solidFill>
            <a:schemeClr val="accent2">
              <a:lumMod val="60000"/>
              <a:lumOff val="40000"/>
              <a:alpha val="26000"/>
            </a:schemeClr>
          </a:solidFill>
        </p:spPr>
        <p:txBody>
          <a:bodyPr wrap="square" rtlCol="0" anchor="ctr">
            <a:spAutoFit/>
          </a:bodyPr>
          <a:lstStyle/>
          <a:p>
            <a:r>
              <a:rPr lang="en-US" sz="1600" dirty="0">
                <a:solidFill>
                  <a:srgbClr val="FF0000"/>
                </a:solidFill>
              </a:rPr>
              <a:t>Raw natural gas</a:t>
            </a:r>
          </a:p>
        </p:txBody>
      </p:sp>
      <p:sp>
        <p:nvSpPr>
          <p:cNvPr id="12" name="TextBox 11"/>
          <p:cNvSpPr txBox="1"/>
          <p:nvPr/>
        </p:nvSpPr>
        <p:spPr>
          <a:xfrm rot="16200000">
            <a:off x="1765860" y="2467584"/>
            <a:ext cx="2682925" cy="338554"/>
          </a:xfrm>
          <a:prstGeom prst="rect">
            <a:avLst/>
          </a:prstGeom>
          <a:solidFill>
            <a:schemeClr val="accent3">
              <a:lumMod val="60000"/>
              <a:lumOff val="40000"/>
              <a:alpha val="30000"/>
            </a:schemeClr>
          </a:solidFill>
        </p:spPr>
        <p:txBody>
          <a:bodyPr wrap="square" rtlCol="0" anchor="ctr">
            <a:spAutoFit/>
          </a:bodyPr>
          <a:lstStyle/>
          <a:p>
            <a:r>
              <a:rPr lang="en-US" sz="1600" dirty="0">
                <a:solidFill>
                  <a:srgbClr val="FF0000"/>
                </a:solidFill>
              </a:rPr>
              <a:t>O&amp;GEE</a:t>
            </a:r>
          </a:p>
        </p:txBody>
      </p:sp>
      <p:sp>
        <p:nvSpPr>
          <p:cNvPr id="13" name="TextBox 12"/>
          <p:cNvSpPr txBox="1"/>
          <p:nvPr/>
        </p:nvSpPr>
        <p:spPr>
          <a:xfrm rot="16200000">
            <a:off x="-169284" y="2467583"/>
            <a:ext cx="2682926" cy="338554"/>
          </a:xfrm>
          <a:prstGeom prst="rect">
            <a:avLst/>
          </a:prstGeom>
          <a:solidFill>
            <a:schemeClr val="bg2">
              <a:lumMod val="40000"/>
              <a:lumOff val="60000"/>
              <a:alpha val="37000"/>
            </a:schemeClr>
          </a:solidFill>
        </p:spPr>
        <p:txBody>
          <a:bodyPr wrap="square" rtlCol="0" anchor="ctr">
            <a:spAutoFit/>
          </a:bodyPr>
          <a:lstStyle/>
          <a:p>
            <a:r>
              <a:rPr lang="en-US" sz="1600" dirty="0">
                <a:solidFill>
                  <a:srgbClr val="FF0000"/>
                </a:solidFill>
              </a:rPr>
              <a:t>                          Vehicles/Urban</a:t>
            </a:r>
          </a:p>
        </p:txBody>
      </p:sp>
    </p:spTree>
    <p:extLst>
      <p:ext uri="{BB962C8B-B14F-4D97-AF65-F5344CB8AC3E}">
        <p14:creationId xmlns:p14="http://schemas.microsoft.com/office/powerpoint/2010/main" val="156786286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664797"/>
          </a:xfrm>
        </p:spPr>
        <p:txBody>
          <a:bodyPr/>
          <a:lstStyle/>
          <a:p>
            <a:r>
              <a:rPr lang="en-US" dirty="0"/>
              <a:t>Observed Trace Gas Levels Binned</a:t>
            </a:r>
          </a:p>
        </p:txBody>
      </p:sp>
      <p:pic>
        <p:nvPicPr>
          <p:cNvPr id="6" name="Picture 5"/>
          <p:cNvPicPr>
            <a:picLocks noChangeAspect="1"/>
          </p:cNvPicPr>
          <p:nvPr/>
        </p:nvPicPr>
        <p:blipFill>
          <a:blip r:embed="rId2"/>
          <a:stretch>
            <a:fillRect/>
          </a:stretch>
        </p:blipFill>
        <p:spPr>
          <a:xfrm>
            <a:off x="225781" y="3810000"/>
            <a:ext cx="4270019" cy="2897513"/>
          </a:xfrm>
          <a:prstGeom prst="rect">
            <a:avLst/>
          </a:prstGeom>
        </p:spPr>
      </p:pic>
      <p:pic>
        <p:nvPicPr>
          <p:cNvPr id="7" name="Picture 6"/>
          <p:cNvPicPr>
            <a:picLocks noChangeAspect="1"/>
          </p:cNvPicPr>
          <p:nvPr/>
        </p:nvPicPr>
        <p:blipFill>
          <a:blip r:embed="rId3"/>
          <a:stretch>
            <a:fillRect/>
          </a:stretch>
        </p:blipFill>
        <p:spPr>
          <a:xfrm>
            <a:off x="4577024" y="3817557"/>
            <a:ext cx="4267200" cy="2889956"/>
          </a:xfrm>
          <a:prstGeom prst="rect">
            <a:avLst/>
          </a:prstGeom>
        </p:spPr>
      </p:pic>
      <p:pic>
        <p:nvPicPr>
          <p:cNvPr id="9" name="Picture 8"/>
          <p:cNvPicPr>
            <a:picLocks noChangeAspect="1"/>
          </p:cNvPicPr>
          <p:nvPr/>
        </p:nvPicPr>
        <p:blipFill>
          <a:blip r:embed="rId4"/>
          <a:stretch>
            <a:fillRect/>
          </a:stretch>
        </p:blipFill>
        <p:spPr>
          <a:xfrm>
            <a:off x="225781" y="838200"/>
            <a:ext cx="4270019" cy="2891775"/>
          </a:xfrm>
          <a:prstGeom prst="rect">
            <a:avLst/>
          </a:prstGeom>
        </p:spPr>
      </p:pic>
      <p:pic>
        <p:nvPicPr>
          <p:cNvPr id="10" name="Picture 9"/>
          <p:cNvPicPr>
            <a:picLocks noChangeAspect="1"/>
          </p:cNvPicPr>
          <p:nvPr/>
        </p:nvPicPr>
        <p:blipFill>
          <a:blip r:embed="rId5"/>
          <a:stretch>
            <a:fillRect/>
          </a:stretch>
        </p:blipFill>
        <p:spPr>
          <a:xfrm>
            <a:off x="4572000" y="853578"/>
            <a:ext cx="4191000" cy="2876397"/>
          </a:xfrm>
          <a:prstGeom prst="rect">
            <a:avLst/>
          </a:prstGeom>
        </p:spPr>
      </p:pic>
    </p:spTree>
    <p:extLst>
      <p:ext uri="{BB962C8B-B14F-4D97-AF65-F5344CB8AC3E}">
        <p14:creationId xmlns:p14="http://schemas.microsoft.com/office/powerpoint/2010/main" val="286148046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664797"/>
          </a:xfrm>
        </p:spPr>
        <p:txBody>
          <a:bodyPr/>
          <a:lstStyle/>
          <a:p>
            <a:r>
              <a:rPr lang="en-US" dirty="0"/>
              <a:t>Ozone Observations &amp; MCM Model</a:t>
            </a:r>
          </a:p>
        </p:txBody>
      </p:sp>
      <p:pic>
        <p:nvPicPr>
          <p:cNvPr id="13" name="Picture 12"/>
          <p:cNvPicPr>
            <a:picLocks noChangeAspect="1"/>
          </p:cNvPicPr>
          <p:nvPr/>
        </p:nvPicPr>
        <p:blipFill>
          <a:blip r:embed="rId2"/>
          <a:stretch>
            <a:fillRect/>
          </a:stretch>
        </p:blipFill>
        <p:spPr>
          <a:xfrm>
            <a:off x="4572000" y="3769335"/>
            <a:ext cx="4358725" cy="2631465"/>
          </a:xfrm>
          <a:prstGeom prst="rect">
            <a:avLst/>
          </a:prstGeom>
        </p:spPr>
      </p:pic>
      <p:pic>
        <p:nvPicPr>
          <p:cNvPr id="14" name="Picture 13"/>
          <p:cNvPicPr>
            <a:picLocks noChangeAspect="1"/>
          </p:cNvPicPr>
          <p:nvPr/>
        </p:nvPicPr>
        <p:blipFill>
          <a:blip r:embed="rId3"/>
          <a:stretch>
            <a:fillRect/>
          </a:stretch>
        </p:blipFill>
        <p:spPr>
          <a:xfrm>
            <a:off x="4572000" y="1021641"/>
            <a:ext cx="4358725" cy="2631465"/>
          </a:xfrm>
          <a:prstGeom prst="rect">
            <a:avLst/>
          </a:prstGeom>
        </p:spPr>
      </p:pic>
      <p:pic>
        <p:nvPicPr>
          <p:cNvPr id="15" name="Picture 14"/>
          <p:cNvPicPr>
            <a:picLocks noChangeAspect="1"/>
          </p:cNvPicPr>
          <p:nvPr/>
        </p:nvPicPr>
        <p:blipFill>
          <a:blip r:embed="rId4"/>
          <a:stretch>
            <a:fillRect/>
          </a:stretch>
        </p:blipFill>
        <p:spPr>
          <a:xfrm>
            <a:off x="152402" y="1042192"/>
            <a:ext cx="4323301" cy="2610078"/>
          </a:xfrm>
          <a:prstGeom prst="rect">
            <a:avLst/>
          </a:prstGeom>
        </p:spPr>
      </p:pic>
      <p:pic>
        <p:nvPicPr>
          <p:cNvPr id="16" name="Picture 15"/>
          <p:cNvPicPr>
            <a:picLocks noChangeAspect="1"/>
          </p:cNvPicPr>
          <p:nvPr/>
        </p:nvPicPr>
        <p:blipFill>
          <a:blip r:embed="rId5"/>
          <a:stretch>
            <a:fillRect/>
          </a:stretch>
        </p:blipFill>
        <p:spPr>
          <a:xfrm>
            <a:off x="152402" y="3769335"/>
            <a:ext cx="4333863" cy="2610691"/>
          </a:xfrm>
          <a:prstGeom prst="rect">
            <a:avLst/>
          </a:prstGeom>
        </p:spPr>
      </p:pic>
    </p:spTree>
    <p:extLst>
      <p:ext uri="{BB962C8B-B14F-4D97-AF65-F5344CB8AC3E}">
        <p14:creationId xmlns:p14="http://schemas.microsoft.com/office/powerpoint/2010/main" val="3401152245"/>
      </p:ext>
    </p:extLst>
  </p:cSld>
  <p:clrMapOvr>
    <a:masterClrMapping/>
  </p:clrMapOvr>
  <p:transition>
    <p:fade/>
  </p:transition>
</p:sld>
</file>

<file path=ppt/theme/theme1.xml><?xml version="1.0" encoding="utf-8"?>
<a:theme xmlns:a="http://schemas.openxmlformats.org/drawingml/2006/main" name="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4DEA0D9-8046-43CD-8A10-923443DDBE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(Teal brushed metal and curves design)</Template>
  <TotalTime>9389</TotalTime>
  <Words>998</Words>
  <Application>Microsoft Office PowerPoint</Application>
  <PresentationFormat>On-screen Show (4:3)</PresentationFormat>
  <Paragraphs>216</Paragraphs>
  <Slides>50</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Arial</vt:lpstr>
      <vt:lpstr>Calibri</vt:lpstr>
      <vt:lpstr>Courier New</vt:lpstr>
      <vt:lpstr>GreekC</vt:lpstr>
      <vt:lpstr>Palatino Linotype</vt:lpstr>
      <vt:lpstr>Wingdings</vt:lpstr>
      <vt:lpstr>Teal Segoe 4-3 template-template_April-17-2007</vt:lpstr>
      <vt:lpstr>White with Courier font for code slides</vt:lpstr>
      <vt:lpstr>Urban Photochemistry during FRAPPE</vt:lpstr>
      <vt:lpstr>FRAPPE/DISCOVER-AQ Collaborators</vt:lpstr>
      <vt:lpstr>Topics</vt:lpstr>
      <vt:lpstr>C-130 Flight Tracks - FRAPPE</vt:lpstr>
      <vt:lpstr>Oil &amp; Gas Wells in Northeast Colorado</vt:lpstr>
      <vt:lpstr>C3-C6 alkanes vs ethane (urban box)</vt:lpstr>
      <vt:lpstr>n-pentane / i-pentane vs ethane</vt:lpstr>
      <vt:lpstr>Observed Trace Gas Levels Binned</vt:lpstr>
      <vt:lpstr>Ozone Observations &amp; MCM Model</vt:lpstr>
      <vt:lpstr>O3+NO2 Observations &amp; MCM Model</vt:lpstr>
      <vt:lpstr>OH vs NOx</vt:lpstr>
      <vt:lpstr>HO2 vs NOx</vt:lpstr>
      <vt:lpstr>HO2+RO2 vs NOx</vt:lpstr>
      <vt:lpstr>HOx measured / model vs NOx</vt:lpstr>
      <vt:lpstr>HOx measured vs n-pentane/i-pentane</vt:lpstr>
      <vt:lpstr>RO2 Categories vs n-pent / i-pent</vt:lpstr>
      <vt:lpstr>Impact of O&amp;GEE on P(O3)</vt:lpstr>
      <vt:lpstr>Impact of O&amp;GEE on O3 and NO2</vt:lpstr>
      <vt:lpstr>Summary</vt:lpstr>
      <vt:lpstr>Acknowledgements</vt:lpstr>
      <vt:lpstr>Extra Slides</vt:lpstr>
      <vt:lpstr>PowerPoint Presentation</vt:lpstr>
      <vt:lpstr>Ozone</vt:lpstr>
      <vt:lpstr>FRAPPE Data</vt:lpstr>
      <vt:lpstr>P(O3) net vs n-pentane / i-pentane</vt:lpstr>
      <vt:lpstr>Chemical Coordinates – Photochemical Processing Time</vt:lpstr>
      <vt:lpstr>P(O3) net vs  NOx &amp;  n-pent / i-pent</vt:lpstr>
      <vt:lpstr>Chemical Coordinates – Oil and Gas Exploration &amp; Extraction</vt:lpstr>
      <vt:lpstr>Chemical Coordinates - NOx</vt:lpstr>
      <vt:lpstr>Measured NOx vs n-pent/i-pent</vt:lpstr>
      <vt:lpstr>OH vs n-pentane / i-pentane</vt:lpstr>
      <vt:lpstr>OH measured / model ratio vs n-pentane / i-pentane</vt:lpstr>
      <vt:lpstr>OH Reactivity vs  NOx</vt:lpstr>
      <vt:lpstr>OH OVOC  Reactivity</vt:lpstr>
      <vt:lpstr>OH Reactivity vs n-pentane / i-pentane</vt:lpstr>
      <vt:lpstr>OH Reactivity vs Alkane Reactivity</vt:lpstr>
      <vt:lpstr>P(OH) vs NOx</vt:lpstr>
      <vt:lpstr>O3 measured vs Photochemical Age</vt:lpstr>
      <vt:lpstr>O3 vs Photochemical Age</vt:lpstr>
      <vt:lpstr>P(O3) net vs Photochemical Age</vt:lpstr>
      <vt:lpstr>Measured vs Photochemical Age</vt:lpstr>
      <vt:lpstr>MILAGRO</vt:lpstr>
      <vt:lpstr>Data Collections - MILAGRO</vt:lpstr>
      <vt:lpstr>Mexico City Outflow</vt:lpstr>
      <vt:lpstr>MILAGRO Measured CO</vt:lpstr>
      <vt:lpstr>MILAGRO Meas &amp; Model HCHO</vt:lpstr>
      <vt:lpstr>MILAGRO Meas &amp; Model OH</vt:lpstr>
      <vt:lpstr>MILAGRO Meas &amp; Model HO2</vt:lpstr>
      <vt:lpstr>MILAGRO Unmeasured VOCs with Major Influence on Photochemistry</vt:lpstr>
      <vt:lpstr>MILAGRO Summary</vt:lpstr>
    </vt:vector>
  </TitlesOfParts>
  <Company>University of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Photochemistry in Denver and Mexico City</dc:title>
  <dc:creator>Christopher Cantrell</dc:creator>
  <cp:keywords/>
  <cp:lastModifiedBy>Christopher Allen Cantrell</cp:lastModifiedBy>
  <cp:revision>146</cp:revision>
  <dcterms:created xsi:type="dcterms:W3CDTF">2016-11-17T20:06:33Z</dcterms:created>
  <dcterms:modified xsi:type="dcterms:W3CDTF">2017-05-02T18:43:29Z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TC102867279990</vt:lpwstr>
  </property>
</Properties>
</file>