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6"/>
  </p:notesMasterIdLst>
  <p:handoutMasterIdLst>
    <p:handoutMasterId r:id="rId57"/>
  </p:handoutMasterIdLst>
  <p:sldIdLst>
    <p:sldId id="256" r:id="rId2"/>
    <p:sldId id="328" r:id="rId3"/>
    <p:sldId id="327" r:id="rId4"/>
    <p:sldId id="379" r:id="rId5"/>
    <p:sldId id="356" r:id="rId6"/>
    <p:sldId id="278" r:id="rId7"/>
    <p:sldId id="280" r:id="rId8"/>
    <p:sldId id="329" r:id="rId9"/>
    <p:sldId id="330" r:id="rId10"/>
    <p:sldId id="331" r:id="rId11"/>
    <p:sldId id="357" r:id="rId12"/>
    <p:sldId id="293" r:id="rId13"/>
    <p:sldId id="294" r:id="rId14"/>
    <p:sldId id="364" r:id="rId15"/>
    <p:sldId id="307" r:id="rId16"/>
    <p:sldId id="308" r:id="rId17"/>
    <p:sldId id="311" r:id="rId18"/>
    <p:sldId id="312" r:id="rId19"/>
    <p:sldId id="313" r:id="rId20"/>
    <p:sldId id="314" r:id="rId21"/>
    <p:sldId id="315" r:id="rId22"/>
    <p:sldId id="358" r:id="rId23"/>
    <p:sldId id="385" r:id="rId24"/>
    <p:sldId id="321" r:id="rId25"/>
    <p:sldId id="323" r:id="rId26"/>
    <p:sldId id="324" r:id="rId27"/>
    <p:sldId id="359" r:id="rId28"/>
    <p:sldId id="333" r:id="rId29"/>
    <p:sldId id="334" r:id="rId30"/>
    <p:sldId id="336" r:id="rId31"/>
    <p:sldId id="335" r:id="rId32"/>
    <p:sldId id="337" r:id="rId33"/>
    <p:sldId id="338" r:id="rId34"/>
    <p:sldId id="339" r:id="rId35"/>
    <p:sldId id="340" r:id="rId36"/>
    <p:sldId id="341" r:id="rId37"/>
    <p:sldId id="342" r:id="rId38"/>
    <p:sldId id="380" r:id="rId39"/>
    <p:sldId id="360" r:id="rId40"/>
    <p:sldId id="392" r:id="rId41"/>
    <p:sldId id="395" r:id="rId42"/>
    <p:sldId id="394" r:id="rId43"/>
    <p:sldId id="393" r:id="rId44"/>
    <p:sldId id="410" r:id="rId45"/>
    <p:sldId id="373" r:id="rId46"/>
    <p:sldId id="361" r:id="rId47"/>
    <p:sldId id="325" r:id="rId48"/>
    <p:sldId id="381" r:id="rId49"/>
    <p:sldId id="412" r:id="rId50"/>
    <p:sldId id="384" r:id="rId51"/>
    <p:sldId id="411" r:id="rId52"/>
    <p:sldId id="408" r:id="rId53"/>
    <p:sldId id="409" r:id="rId54"/>
    <p:sldId id="287"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Pierce" initials="G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20" autoAdjust="0"/>
    <p:restoredTop sz="84629" autoAdjust="0"/>
  </p:normalViewPr>
  <p:slideViewPr>
    <p:cSldViewPr>
      <p:cViewPr varScale="1">
        <p:scale>
          <a:sx n="74" d="100"/>
          <a:sy n="74" d="100"/>
        </p:scale>
        <p:origin x="19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DDD47-DC7C-4F66-96D3-BD242A3C188A}" type="doc">
      <dgm:prSet loTypeId="urn:microsoft.com/office/officeart/2005/8/layout/hProcess3" loCatId="process" qsTypeId="urn:microsoft.com/office/officeart/2005/8/quickstyle/simple5" qsCatId="simple" csTypeId="urn:microsoft.com/office/officeart/2005/8/colors/accent1_2" csCatId="accent1" phldr="1"/>
      <dgm:spPr/>
    </dgm:pt>
    <dgm:pt modelId="{EE12EC07-398C-4453-B8B6-62A82620593E}">
      <dgm:prSet phldrT="[Text]" custT="1"/>
      <dgm:spPr/>
      <dgm:t>
        <a:bodyPr/>
        <a:lstStyle/>
        <a:p>
          <a:r>
            <a:rPr lang="en-US" sz="1600" b="1" i="0" dirty="0" smtClean="0"/>
            <a:t>2016</a:t>
          </a:r>
        </a:p>
      </dgm:t>
    </dgm:pt>
    <dgm:pt modelId="{F8C74A76-4808-492F-A314-BEE6024E6A6A}" type="parTrans" cxnId="{140B4D79-834D-4805-8B8B-F0F7426FD691}">
      <dgm:prSet/>
      <dgm:spPr/>
      <dgm:t>
        <a:bodyPr/>
        <a:lstStyle/>
        <a:p>
          <a:endParaRPr lang="en-US" i="0"/>
        </a:p>
      </dgm:t>
    </dgm:pt>
    <dgm:pt modelId="{E05025FA-C372-4357-B6C7-6504DE7BBDE0}" type="sibTrans" cxnId="{140B4D79-834D-4805-8B8B-F0F7426FD691}">
      <dgm:prSet/>
      <dgm:spPr/>
      <dgm:t>
        <a:bodyPr/>
        <a:lstStyle/>
        <a:p>
          <a:endParaRPr lang="en-US" i="0"/>
        </a:p>
      </dgm:t>
    </dgm:pt>
    <dgm:pt modelId="{006BD9C5-FF5A-4F21-965A-1302F6427777}">
      <dgm:prSet phldrT="[Text]" custT="1"/>
      <dgm:spPr/>
      <dgm:t>
        <a:bodyPr/>
        <a:lstStyle/>
        <a:p>
          <a:r>
            <a:rPr lang="en-US" sz="1600" b="1" i="0" dirty="0" smtClean="0"/>
            <a:t>2017</a:t>
          </a:r>
        </a:p>
      </dgm:t>
    </dgm:pt>
    <dgm:pt modelId="{43E7242E-193C-49D2-AD81-EB792C878E23}" type="parTrans" cxnId="{EC5D9D7B-8140-40B8-8BF4-82FF42472565}">
      <dgm:prSet/>
      <dgm:spPr/>
      <dgm:t>
        <a:bodyPr/>
        <a:lstStyle/>
        <a:p>
          <a:endParaRPr lang="en-US" i="0"/>
        </a:p>
      </dgm:t>
    </dgm:pt>
    <dgm:pt modelId="{94FE0680-7429-470D-AA3D-86FBE82894D4}" type="sibTrans" cxnId="{EC5D9D7B-8140-40B8-8BF4-82FF42472565}">
      <dgm:prSet/>
      <dgm:spPr/>
      <dgm:t>
        <a:bodyPr/>
        <a:lstStyle/>
        <a:p>
          <a:endParaRPr lang="en-US" i="0"/>
        </a:p>
      </dgm:t>
    </dgm:pt>
    <dgm:pt modelId="{301A79E1-C7B1-4F49-A6F7-401D78355DFA}">
      <dgm:prSet phldrT="[Text]" custT="1"/>
      <dgm:spPr/>
      <dgm:t>
        <a:bodyPr/>
        <a:lstStyle/>
        <a:p>
          <a:r>
            <a:rPr lang="en-US" sz="1600" b="1" i="0" dirty="0" smtClean="0"/>
            <a:t>2018</a:t>
          </a:r>
        </a:p>
      </dgm:t>
    </dgm:pt>
    <dgm:pt modelId="{765573CF-FF80-4B8E-8F38-3A184F4F5865}" type="parTrans" cxnId="{BB03C85F-8EB3-4573-A972-D4E0A5645C26}">
      <dgm:prSet/>
      <dgm:spPr/>
      <dgm:t>
        <a:bodyPr/>
        <a:lstStyle/>
        <a:p>
          <a:endParaRPr lang="en-US" i="0"/>
        </a:p>
      </dgm:t>
    </dgm:pt>
    <dgm:pt modelId="{78EC7623-EE0A-409C-835D-C1D478A2F900}" type="sibTrans" cxnId="{BB03C85F-8EB3-4573-A972-D4E0A5645C26}">
      <dgm:prSet/>
      <dgm:spPr/>
      <dgm:t>
        <a:bodyPr/>
        <a:lstStyle/>
        <a:p>
          <a:endParaRPr lang="en-US" i="0"/>
        </a:p>
      </dgm:t>
    </dgm:pt>
    <dgm:pt modelId="{81D196AF-B305-4030-8D71-5C86537AC383}">
      <dgm:prSet phldrT="[Text]" custT="1"/>
      <dgm:spPr/>
      <dgm:t>
        <a:bodyPr/>
        <a:lstStyle/>
        <a:p>
          <a:r>
            <a:rPr lang="en-US" sz="1600" b="1" i="0" dirty="0" smtClean="0"/>
            <a:t>2019</a:t>
          </a:r>
        </a:p>
      </dgm:t>
    </dgm:pt>
    <dgm:pt modelId="{557F2D73-D47D-4D91-8D92-7714A1465BAF}" type="parTrans" cxnId="{64712EA2-8A7A-4ADA-A9DD-DC3F1D28C46E}">
      <dgm:prSet/>
      <dgm:spPr/>
      <dgm:t>
        <a:bodyPr/>
        <a:lstStyle/>
        <a:p>
          <a:endParaRPr lang="en-US" i="0"/>
        </a:p>
      </dgm:t>
    </dgm:pt>
    <dgm:pt modelId="{4909E2D0-6CD7-485E-AD67-DC3DBAE8DE82}" type="sibTrans" cxnId="{64712EA2-8A7A-4ADA-A9DD-DC3F1D28C46E}">
      <dgm:prSet/>
      <dgm:spPr/>
      <dgm:t>
        <a:bodyPr/>
        <a:lstStyle/>
        <a:p>
          <a:endParaRPr lang="en-US" i="0"/>
        </a:p>
      </dgm:t>
    </dgm:pt>
    <dgm:pt modelId="{03C5807B-BC8C-4295-B215-DD53BC4F7BC5}">
      <dgm:prSet phldrT="[Text]" custT="1"/>
      <dgm:spPr/>
      <dgm:t>
        <a:bodyPr/>
        <a:lstStyle/>
        <a:p>
          <a:r>
            <a:rPr lang="en-US" sz="1600" b="1" i="0" dirty="0" smtClean="0"/>
            <a:t>2020</a:t>
          </a:r>
        </a:p>
      </dgm:t>
    </dgm:pt>
    <dgm:pt modelId="{B0AAD9BD-15DC-4249-80B3-E0906369FDCE}" type="parTrans" cxnId="{5A797F01-9BD2-4245-9CDA-B5043F512066}">
      <dgm:prSet/>
      <dgm:spPr/>
      <dgm:t>
        <a:bodyPr/>
        <a:lstStyle/>
        <a:p>
          <a:endParaRPr lang="en-US" i="0"/>
        </a:p>
      </dgm:t>
    </dgm:pt>
    <dgm:pt modelId="{81072EE1-1B93-430C-A5CF-EA0A00630ED9}" type="sibTrans" cxnId="{5A797F01-9BD2-4245-9CDA-B5043F512066}">
      <dgm:prSet/>
      <dgm:spPr/>
      <dgm:t>
        <a:bodyPr/>
        <a:lstStyle/>
        <a:p>
          <a:endParaRPr lang="en-US" i="0"/>
        </a:p>
      </dgm:t>
    </dgm:pt>
    <dgm:pt modelId="{B3A936BE-1327-4777-AF2E-0464F2B5D9F3}">
      <dgm:prSet phldrT="[Text]" custT="1"/>
      <dgm:spPr/>
      <dgm:t>
        <a:bodyPr/>
        <a:lstStyle/>
        <a:p>
          <a:r>
            <a:rPr lang="en-US" sz="1600" b="1" i="0" dirty="0" smtClean="0"/>
            <a:t>2021</a:t>
          </a:r>
        </a:p>
      </dgm:t>
    </dgm:pt>
    <dgm:pt modelId="{BA48431A-3B40-4491-BA82-DBE9E4DCD7F4}" type="parTrans" cxnId="{6E83DD29-10B8-4893-925A-9F513D31A350}">
      <dgm:prSet/>
      <dgm:spPr/>
      <dgm:t>
        <a:bodyPr/>
        <a:lstStyle/>
        <a:p>
          <a:endParaRPr lang="en-US" i="0"/>
        </a:p>
      </dgm:t>
    </dgm:pt>
    <dgm:pt modelId="{65EBF5C5-D3CB-4AD6-B0CB-5D39AB4A9CC1}" type="sibTrans" cxnId="{6E83DD29-10B8-4893-925A-9F513D31A350}">
      <dgm:prSet/>
      <dgm:spPr/>
      <dgm:t>
        <a:bodyPr/>
        <a:lstStyle/>
        <a:p>
          <a:endParaRPr lang="en-US" i="0"/>
        </a:p>
      </dgm:t>
    </dgm:pt>
    <dgm:pt modelId="{84E5C052-68B2-4CE2-BC3A-1DD86AA4C276}">
      <dgm:prSet phldrT="[Text]" custT="1"/>
      <dgm:spPr/>
      <dgm:t>
        <a:bodyPr/>
        <a:lstStyle/>
        <a:p>
          <a:r>
            <a:rPr lang="en-US" sz="1600" b="1" i="0" dirty="0" smtClean="0"/>
            <a:t>2022</a:t>
          </a:r>
        </a:p>
      </dgm:t>
    </dgm:pt>
    <dgm:pt modelId="{1343FFAC-9C13-4B9B-A355-307E86A4BEA1}" type="parTrans" cxnId="{C120683A-2D92-4046-A406-EA8CC63672ED}">
      <dgm:prSet/>
      <dgm:spPr/>
      <dgm:t>
        <a:bodyPr/>
        <a:lstStyle/>
        <a:p>
          <a:endParaRPr lang="en-US" i="0"/>
        </a:p>
      </dgm:t>
    </dgm:pt>
    <dgm:pt modelId="{9DBFDBE8-4798-464A-8752-1BF1696CBE22}" type="sibTrans" cxnId="{C120683A-2D92-4046-A406-EA8CC63672ED}">
      <dgm:prSet/>
      <dgm:spPr/>
      <dgm:t>
        <a:bodyPr/>
        <a:lstStyle/>
        <a:p>
          <a:endParaRPr lang="en-US" i="0"/>
        </a:p>
      </dgm:t>
    </dgm:pt>
    <dgm:pt modelId="{F4BFC45B-C754-491A-9523-79905EA24204}">
      <dgm:prSet phldrT="[Text]" custT="1"/>
      <dgm:spPr/>
      <dgm:t>
        <a:bodyPr/>
        <a:lstStyle/>
        <a:p>
          <a:r>
            <a:rPr lang="en-US" sz="1600" b="1" i="0" dirty="0" smtClean="0"/>
            <a:t>2023</a:t>
          </a:r>
        </a:p>
      </dgm:t>
    </dgm:pt>
    <dgm:pt modelId="{41ED204C-58CC-4F01-9A8E-488145C43D26}" type="parTrans" cxnId="{BD0652AE-1D02-4D89-B6FD-1EC5B04AF51F}">
      <dgm:prSet/>
      <dgm:spPr/>
      <dgm:t>
        <a:bodyPr/>
        <a:lstStyle/>
        <a:p>
          <a:endParaRPr lang="en-US" i="0"/>
        </a:p>
      </dgm:t>
    </dgm:pt>
    <dgm:pt modelId="{6D0CF90A-74B8-4B7B-BD3B-9D3D1E134763}" type="sibTrans" cxnId="{BD0652AE-1D02-4D89-B6FD-1EC5B04AF51F}">
      <dgm:prSet/>
      <dgm:spPr/>
      <dgm:t>
        <a:bodyPr/>
        <a:lstStyle/>
        <a:p>
          <a:endParaRPr lang="en-US" i="0"/>
        </a:p>
      </dgm:t>
    </dgm:pt>
    <dgm:pt modelId="{5EFCAEC6-30CA-4BDD-97EE-0C8939F7E4D2}">
      <dgm:prSet phldrT="[Text]" custT="1"/>
      <dgm:spPr/>
      <dgm:t>
        <a:bodyPr/>
        <a:lstStyle/>
        <a:p>
          <a:r>
            <a:rPr lang="en-US" sz="1600" b="1" i="0" dirty="0" smtClean="0"/>
            <a:t>2024</a:t>
          </a:r>
        </a:p>
      </dgm:t>
    </dgm:pt>
    <dgm:pt modelId="{E708266D-1083-4301-9E45-DC786E490DD8}" type="parTrans" cxnId="{64CB65D4-8A16-44EE-897E-318C547D0766}">
      <dgm:prSet/>
      <dgm:spPr/>
      <dgm:t>
        <a:bodyPr/>
        <a:lstStyle/>
        <a:p>
          <a:endParaRPr lang="en-US"/>
        </a:p>
      </dgm:t>
    </dgm:pt>
    <dgm:pt modelId="{4EEF1A01-0208-4B13-B874-0BB35711469B}" type="sibTrans" cxnId="{64CB65D4-8A16-44EE-897E-318C547D0766}">
      <dgm:prSet/>
      <dgm:spPr/>
      <dgm:t>
        <a:bodyPr/>
        <a:lstStyle/>
        <a:p>
          <a:endParaRPr lang="en-US"/>
        </a:p>
      </dgm:t>
    </dgm:pt>
    <dgm:pt modelId="{2372BA29-30F1-4D56-ADD6-D22BE6EE3806}">
      <dgm:prSet phldrT="[Text]" custT="1"/>
      <dgm:spPr/>
      <dgm:t>
        <a:bodyPr/>
        <a:lstStyle/>
        <a:p>
          <a:r>
            <a:rPr lang="en-US" sz="1600" b="1" i="0" dirty="0" smtClean="0"/>
            <a:t>2014</a:t>
          </a:r>
        </a:p>
      </dgm:t>
    </dgm:pt>
    <dgm:pt modelId="{4487CAEE-88BC-4811-8AAD-876E5A24832E}" type="parTrans" cxnId="{D6B13D2D-0297-4476-8069-6C0B3636F26D}">
      <dgm:prSet/>
      <dgm:spPr/>
      <dgm:t>
        <a:bodyPr/>
        <a:lstStyle/>
        <a:p>
          <a:endParaRPr lang="en-US"/>
        </a:p>
      </dgm:t>
    </dgm:pt>
    <dgm:pt modelId="{96EFE2B2-89C1-479C-B740-E95D56F6D86B}" type="sibTrans" cxnId="{D6B13D2D-0297-4476-8069-6C0B3636F26D}">
      <dgm:prSet/>
      <dgm:spPr/>
      <dgm:t>
        <a:bodyPr/>
        <a:lstStyle/>
        <a:p>
          <a:endParaRPr lang="en-US"/>
        </a:p>
      </dgm:t>
    </dgm:pt>
    <dgm:pt modelId="{CA93B8CD-5D60-444B-B5BA-1781BAB152A3}">
      <dgm:prSet phldrT="[Text]" custT="1"/>
      <dgm:spPr/>
      <dgm:t>
        <a:bodyPr/>
        <a:lstStyle/>
        <a:p>
          <a:r>
            <a:rPr lang="en-US" sz="1600" b="1" i="0" dirty="0" smtClean="0"/>
            <a:t>2015</a:t>
          </a:r>
        </a:p>
      </dgm:t>
    </dgm:pt>
    <dgm:pt modelId="{5EFA539D-B408-43B0-BE37-77BDD8693DC2}" type="parTrans" cxnId="{E0830812-0C9C-4A62-835A-D0CB29D0D5AE}">
      <dgm:prSet/>
      <dgm:spPr/>
      <dgm:t>
        <a:bodyPr/>
        <a:lstStyle/>
        <a:p>
          <a:endParaRPr lang="en-US"/>
        </a:p>
      </dgm:t>
    </dgm:pt>
    <dgm:pt modelId="{93FBB6D3-12E8-4F7A-996B-DEA94EF15DE6}" type="sibTrans" cxnId="{E0830812-0C9C-4A62-835A-D0CB29D0D5AE}">
      <dgm:prSet/>
      <dgm:spPr/>
      <dgm:t>
        <a:bodyPr/>
        <a:lstStyle/>
        <a:p>
          <a:endParaRPr lang="en-US"/>
        </a:p>
      </dgm:t>
    </dgm:pt>
    <dgm:pt modelId="{B8095547-ACC7-4E6A-A808-F191E34A99EA}" type="pres">
      <dgm:prSet presAssocID="{E09DDD47-DC7C-4F66-96D3-BD242A3C188A}" presName="Name0" presStyleCnt="0">
        <dgm:presLayoutVars>
          <dgm:dir/>
          <dgm:animLvl val="lvl"/>
          <dgm:resizeHandles val="exact"/>
        </dgm:presLayoutVars>
      </dgm:prSet>
      <dgm:spPr/>
    </dgm:pt>
    <dgm:pt modelId="{1D965850-28CF-461A-BF2C-25E0740FA002}" type="pres">
      <dgm:prSet presAssocID="{E09DDD47-DC7C-4F66-96D3-BD242A3C188A}" presName="dummy" presStyleCnt="0"/>
      <dgm:spPr/>
    </dgm:pt>
    <dgm:pt modelId="{E8E5CB7C-F40A-473B-8677-4D402BAEF9F0}" type="pres">
      <dgm:prSet presAssocID="{E09DDD47-DC7C-4F66-96D3-BD242A3C188A}" presName="linH" presStyleCnt="0"/>
      <dgm:spPr/>
    </dgm:pt>
    <dgm:pt modelId="{9735D4D8-3F31-409A-A4AF-B098DDF31032}" type="pres">
      <dgm:prSet presAssocID="{E09DDD47-DC7C-4F66-96D3-BD242A3C188A}" presName="padding1" presStyleCnt="0"/>
      <dgm:spPr/>
    </dgm:pt>
    <dgm:pt modelId="{51D4C268-092A-4AEB-BF96-CE25E8720DBC}" type="pres">
      <dgm:prSet presAssocID="{2372BA29-30F1-4D56-ADD6-D22BE6EE3806}" presName="linV" presStyleCnt="0"/>
      <dgm:spPr/>
    </dgm:pt>
    <dgm:pt modelId="{310FB515-DE16-4FFA-806F-0483D1CEC74D}" type="pres">
      <dgm:prSet presAssocID="{2372BA29-30F1-4D56-ADD6-D22BE6EE3806}" presName="spVertical1" presStyleCnt="0"/>
      <dgm:spPr/>
    </dgm:pt>
    <dgm:pt modelId="{5DCFD501-2318-4C4D-A5FD-B1FE441F2A87}" type="pres">
      <dgm:prSet presAssocID="{2372BA29-30F1-4D56-ADD6-D22BE6EE3806}" presName="parTx" presStyleLbl="revTx" presStyleIdx="0" presStyleCnt="11" custAng="19743234" custLinFactNeighborX="-90849" custLinFactNeighborY="30756">
        <dgm:presLayoutVars>
          <dgm:chMax val="0"/>
          <dgm:chPref val="0"/>
          <dgm:bulletEnabled val="1"/>
        </dgm:presLayoutVars>
      </dgm:prSet>
      <dgm:spPr/>
      <dgm:t>
        <a:bodyPr/>
        <a:lstStyle/>
        <a:p>
          <a:endParaRPr lang="en-US"/>
        </a:p>
      </dgm:t>
    </dgm:pt>
    <dgm:pt modelId="{95ED366D-5929-4696-8A4D-CE42DF224EEF}" type="pres">
      <dgm:prSet presAssocID="{2372BA29-30F1-4D56-ADD6-D22BE6EE3806}" presName="spVertical2" presStyleCnt="0"/>
      <dgm:spPr/>
    </dgm:pt>
    <dgm:pt modelId="{ACC21905-18B8-404A-BDCB-260446552F80}" type="pres">
      <dgm:prSet presAssocID="{2372BA29-30F1-4D56-ADD6-D22BE6EE3806}" presName="spVertical3" presStyleCnt="0"/>
      <dgm:spPr/>
    </dgm:pt>
    <dgm:pt modelId="{A72805A0-ACCD-4458-ABA2-B96AD42D3788}" type="pres">
      <dgm:prSet presAssocID="{96EFE2B2-89C1-479C-B740-E95D56F6D86B}" presName="space" presStyleCnt="0"/>
      <dgm:spPr/>
    </dgm:pt>
    <dgm:pt modelId="{9510F80D-9EA9-4E89-8CD8-B5DD548790C6}" type="pres">
      <dgm:prSet presAssocID="{CA93B8CD-5D60-444B-B5BA-1781BAB152A3}" presName="linV" presStyleCnt="0"/>
      <dgm:spPr/>
    </dgm:pt>
    <dgm:pt modelId="{446BC55B-1822-42D7-A7D4-6A8C2C096E4E}" type="pres">
      <dgm:prSet presAssocID="{CA93B8CD-5D60-444B-B5BA-1781BAB152A3}" presName="spVertical1" presStyleCnt="0"/>
      <dgm:spPr/>
    </dgm:pt>
    <dgm:pt modelId="{BC13EE32-D23E-4499-8272-2580ED78441E}" type="pres">
      <dgm:prSet presAssocID="{CA93B8CD-5D60-444B-B5BA-1781BAB152A3}" presName="parTx" presStyleLbl="revTx" presStyleIdx="1" presStyleCnt="11" custAng="19766918" custLinFactNeighborX="-88494" custLinFactNeighborY="25804">
        <dgm:presLayoutVars>
          <dgm:chMax val="0"/>
          <dgm:chPref val="0"/>
          <dgm:bulletEnabled val="1"/>
        </dgm:presLayoutVars>
      </dgm:prSet>
      <dgm:spPr/>
      <dgm:t>
        <a:bodyPr/>
        <a:lstStyle/>
        <a:p>
          <a:endParaRPr lang="en-US"/>
        </a:p>
      </dgm:t>
    </dgm:pt>
    <dgm:pt modelId="{1D398AE7-E24E-49E9-BAC9-C4A8C70E1D02}" type="pres">
      <dgm:prSet presAssocID="{CA93B8CD-5D60-444B-B5BA-1781BAB152A3}" presName="spVertical2" presStyleCnt="0"/>
      <dgm:spPr/>
    </dgm:pt>
    <dgm:pt modelId="{9D92B4D7-E9F0-4D16-86F7-43A12A30C479}" type="pres">
      <dgm:prSet presAssocID="{CA93B8CD-5D60-444B-B5BA-1781BAB152A3}" presName="spVertical3" presStyleCnt="0"/>
      <dgm:spPr/>
    </dgm:pt>
    <dgm:pt modelId="{33880B6B-533B-4E97-BC7E-4E32D96C28AF}" type="pres">
      <dgm:prSet presAssocID="{93FBB6D3-12E8-4F7A-996B-DEA94EF15DE6}" presName="space" presStyleCnt="0"/>
      <dgm:spPr/>
    </dgm:pt>
    <dgm:pt modelId="{93B0505D-19B6-4AC4-B0ED-402F0EA75F72}" type="pres">
      <dgm:prSet presAssocID="{EE12EC07-398C-4453-B8B6-62A82620593E}" presName="linV" presStyleCnt="0"/>
      <dgm:spPr/>
    </dgm:pt>
    <dgm:pt modelId="{DBFB1800-2BE4-4844-8052-E8C6F92A07F1}" type="pres">
      <dgm:prSet presAssocID="{EE12EC07-398C-4453-B8B6-62A82620593E}" presName="spVertical1" presStyleCnt="0"/>
      <dgm:spPr/>
    </dgm:pt>
    <dgm:pt modelId="{2ABA86BA-9A2B-4A33-AF40-852CD2267E3F}" type="pres">
      <dgm:prSet presAssocID="{EE12EC07-398C-4453-B8B6-62A82620593E}" presName="parTx" presStyleLbl="revTx" presStyleIdx="2" presStyleCnt="11" custAng="19627852" custLinFactNeighborX="-96355" custLinFactNeighborY="33748">
        <dgm:presLayoutVars>
          <dgm:chMax val="0"/>
          <dgm:chPref val="0"/>
          <dgm:bulletEnabled val="1"/>
        </dgm:presLayoutVars>
      </dgm:prSet>
      <dgm:spPr/>
      <dgm:t>
        <a:bodyPr/>
        <a:lstStyle/>
        <a:p>
          <a:endParaRPr lang="en-US"/>
        </a:p>
      </dgm:t>
    </dgm:pt>
    <dgm:pt modelId="{B5B54C2E-1C16-4F88-AD8A-50F48A1F4651}" type="pres">
      <dgm:prSet presAssocID="{EE12EC07-398C-4453-B8B6-62A82620593E}" presName="spVertical2" presStyleCnt="0"/>
      <dgm:spPr/>
    </dgm:pt>
    <dgm:pt modelId="{876AD9FF-61A5-4E32-86FD-F4670DF95B50}" type="pres">
      <dgm:prSet presAssocID="{EE12EC07-398C-4453-B8B6-62A82620593E}" presName="spVertical3" presStyleCnt="0"/>
      <dgm:spPr/>
    </dgm:pt>
    <dgm:pt modelId="{EFCA9045-08D5-4377-86A3-6AD4A1E25918}" type="pres">
      <dgm:prSet presAssocID="{E05025FA-C372-4357-B6C7-6504DE7BBDE0}" presName="space" presStyleCnt="0"/>
      <dgm:spPr/>
    </dgm:pt>
    <dgm:pt modelId="{F1630245-2E9C-4454-8DC6-2FA59DD4D70A}" type="pres">
      <dgm:prSet presAssocID="{006BD9C5-FF5A-4F21-965A-1302F6427777}" presName="linV" presStyleCnt="0"/>
      <dgm:spPr/>
    </dgm:pt>
    <dgm:pt modelId="{EBB8FE55-B1EC-45A1-84A8-AABEEA687ED3}" type="pres">
      <dgm:prSet presAssocID="{006BD9C5-FF5A-4F21-965A-1302F6427777}" presName="spVertical1" presStyleCnt="0"/>
      <dgm:spPr/>
    </dgm:pt>
    <dgm:pt modelId="{5FFA7EFA-FA9A-415F-AE95-78070E7B6A04}" type="pres">
      <dgm:prSet presAssocID="{006BD9C5-FF5A-4F21-965A-1302F6427777}" presName="parTx" presStyleLbl="revTx" presStyleIdx="3" presStyleCnt="11" custAng="19627852" custLinFactNeighborX="-99108" custLinFactNeighborY="33748">
        <dgm:presLayoutVars>
          <dgm:chMax val="0"/>
          <dgm:chPref val="0"/>
          <dgm:bulletEnabled val="1"/>
        </dgm:presLayoutVars>
      </dgm:prSet>
      <dgm:spPr/>
      <dgm:t>
        <a:bodyPr/>
        <a:lstStyle/>
        <a:p>
          <a:endParaRPr lang="en-US"/>
        </a:p>
      </dgm:t>
    </dgm:pt>
    <dgm:pt modelId="{F495C07D-2DE3-446F-BF11-C2DF2E4A32A6}" type="pres">
      <dgm:prSet presAssocID="{006BD9C5-FF5A-4F21-965A-1302F6427777}" presName="spVertical2" presStyleCnt="0"/>
      <dgm:spPr/>
    </dgm:pt>
    <dgm:pt modelId="{C8FB7B20-B5EF-4F71-BE15-8F42B30C0C6B}" type="pres">
      <dgm:prSet presAssocID="{006BD9C5-FF5A-4F21-965A-1302F6427777}" presName="spVertical3" presStyleCnt="0"/>
      <dgm:spPr/>
    </dgm:pt>
    <dgm:pt modelId="{7914C76E-A2EE-4915-8C87-540163E91001}" type="pres">
      <dgm:prSet presAssocID="{94FE0680-7429-470D-AA3D-86FBE82894D4}" presName="space" presStyleCnt="0"/>
      <dgm:spPr/>
    </dgm:pt>
    <dgm:pt modelId="{4BF6D790-941A-4C13-8FBE-1EE9FD7304BA}" type="pres">
      <dgm:prSet presAssocID="{301A79E1-C7B1-4F49-A6F7-401D78355DFA}" presName="linV" presStyleCnt="0"/>
      <dgm:spPr/>
    </dgm:pt>
    <dgm:pt modelId="{46B6B2E3-9525-4EAE-AD5E-5938785D0569}" type="pres">
      <dgm:prSet presAssocID="{301A79E1-C7B1-4F49-A6F7-401D78355DFA}" presName="spVertical1" presStyleCnt="0"/>
      <dgm:spPr/>
    </dgm:pt>
    <dgm:pt modelId="{93DC970B-70AE-4D5A-9C95-684B5D5AEC45}" type="pres">
      <dgm:prSet presAssocID="{301A79E1-C7B1-4F49-A6F7-401D78355DFA}" presName="parTx" presStyleLbl="revTx" presStyleIdx="4" presStyleCnt="11" custAng="19627852" custLinFactNeighborX="-96355" custLinFactNeighborY="33748">
        <dgm:presLayoutVars>
          <dgm:chMax val="0"/>
          <dgm:chPref val="0"/>
          <dgm:bulletEnabled val="1"/>
        </dgm:presLayoutVars>
      </dgm:prSet>
      <dgm:spPr/>
      <dgm:t>
        <a:bodyPr/>
        <a:lstStyle/>
        <a:p>
          <a:endParaRPr lang="en-US"/>
        </a:p>
      </dgm:t>
    </dgm:pt>
    <dgm:pt modelId="{EDC994B4-2B18-4208-ADF7-CA5CDC1C96BE}" type="pres">
      <dgm:prSet presAssocID="{301A79E1-C7B1-4F49-A6F7-401D78355DFA}" presName="spVertical2" presStyleCnt="0"/>
      <dgm:spPr/>
    </dgm:pt>
    <dgm:pt modelId="{D9113520-AAC9-4185-A47F-16042C6E148C}" type="pres">
      <dgm:prSet presAssocID="{301A79E1-C7B1-4F49-A6F7-401D78355DFA}" presName="spVertical3" presStyleCnt="0"/>
      <dgm:spPr/>
    </dgm:pt>
    <dgm:pt modelId="{BF1F49D6-72EB-46E4-A4E0-B6F9B6455365}" type="pres">
      <dgm:prSet presAssocID="{78EC7623-EE0A-409C-835D-C1D478A2F900}" presName="space" presStyleCnt="0"/>
      <dgm:spPr/>
    </dgm:pt>
    <dgm:pt modelId="{961E05D1-186A-4DF5-A6CE-88979FCAC09B}" type="pres">
      <dgm:prSet presAssocID="{81D196AF-B305-4030-8D71-5C86537AC383}" presName="linV" presStyleCnt="0"/>
      <dgm:spPr/>
    </dgm:pt>
    <dgm:pt modelId="{CCB05FDD-8FE1-4826-92C2-0B3FCBFA007C}" type="pres">
      <dgm:prSet presAssocID="{81D196AF-B305-4030-8D71-5C86537AC383}" presName="spVertical1" presStyleCnt="0"/>
      <dgm:spPr/>
    </dgm:pt>
    <dgm:pt modelId="{352DAE5B-9601-43D6-B47A-0BCDD986F35C}" type="pres">
      <dgm:prSet presAssocID="{81D196AF-B305-4030-8D71-5C86537AC383}" presName="parTx" presStyleLbl="revTx" presStyleIdx="5" presStyleCnt="11" custAng="19627852" custLinFactNeighborX="-90849" custLinFactNeighborY="33748">
        <dgm:presLayoutVars>
          <dgm:chMax val="0"/>
          <dgm:chPref val="0"/>
          <dgm:bulletEnabled val="1"/>
        </dgm:presLayoutVars>
      </dgm:prSet>
      <dgm:spPr/>
      <dgm:t>
        <a:bodyPr/>
        <a:lstStyle/>
        <a:p>
          <a:endParaRPr lang="en-US"/>
        </a:p>
      </dgm:t>
    </dgm:pt>
    <dgm:pt modelId="{A62F63CB-3130-4CA6-A7CC-2CDED55F5F72}" type="pres">
      <dgm:prSet presAssocID="{81D196AF-B305-4030-8D71-5C86537AC383}" presName="spVertical2" presStyleCnt="0"/>
      <dgm:spPr/>
    </dgm:pt>
    <dgm:pt modelId="{F394EE4E-B80B-4E37-93CE-A44B2B9952B8}" type="pres">
      <dgm:prSet presAssocID="{81D196AF-B305-4030-8D71-5C86537AC383}" presName="spVertical3" presStyleCnt="0"/>
      <dgm:spPr/>
    </dgm:pt>
    <dgm:pt modelId="{5CAEF00B-3422-4824-8564-C346BD282A1E}" type="pres">
      <dgm:prSet presAssocID="{4909E2D0-6CD7-485E-AD67-DC3DBAE8DE82}" presName="space" presStyleCnt="0"/>
      <dgm:spPr/>
    </dgm:pt>
    <dgm:pt modelId="{10EA1B12-9282-46DF-B2C3-F6ADD806AD23}" type="pres">
      <dgm:prSet presAssocID="{03C5807B-BC8C-4295-B215-DD53BC4F7BC5}" presName="linV" presStyleCnt="0"/>
      <dgm:spPr/>
    </dgm:pt>
    <dgm:pt modelId="{7E634591-480D-4E94-9054-DE0B0BEEFEA8}" type="pres">
      <dgm:prSet presAssocID="{03C5807B-BC8C-4295-B215-DD53BC4F7BC5}" presName="spVertical1" presStyleCnt="0"/>
      <dgm:spPr/>
    </dgm:pt>
    <dgm:pt modelId="{A13EF253-0FD3-4D6B-BB1A-B4D72FC48319}" type="pres">
      <dgm:prSet presAssocID="{03C5807B-BC8C-4295-B215-DD53BC4F7BC5}" presName="parTx" presStyleLbl="revTx" presStyleIdx="6" presStyleCnt="11" custAng="19627852" custLinFactNeighborX="-85343" custLinFactNeighborY="33748">
        <dgm:presLayoutVars>
          <dgm:chMax val="0"/>
          <dgm:chPref val="0"/>
          <dgm:bulletEnabled val="1"/>
        </dgm:presLayoutVars>
      </dgm:prSet>
      <dgm:spPr/>
      <dgm:t>
        <a:bodyPr/>
        <a:lstStyle/>
        <a:p>
          <a:endParaRPr lang="en-US"/>
        </a:p>
      </dgm:t>
    </dgm:pt>
    <dgm:pt modelId="{02030275-CEB6-41F8-BAA2-2682921659E0}" type="pres">
      <dgm:prSet presAssocID="{03C5807B-BC8C-4295-B215-DD53BC4F7BC5}" presName="spVertical2" presStyleCnt="0"/>
      <dgm:spPr/>
    </dgm:pt>
    <dgm:pt modelId="{ED03BC52-71EA-431E-AC73-1CE5B48E2972}" type="pres">
      <dgm:prSet presAssocID="{03C5807B-BC8C-4295-B215-DD53BC4F7BC5}" presName="spVertical3" presStyleCnt="0"/>
      <dgm:spPr/>
    </dgm:pt>
    <dgm:pt modelId="{576E0668-C56A-434A-989D-5A4239C9ACF3}" type="pres">
      <dgm:prSet presAssocID="{81072EE1-1B93-430C-A5CF-EA0A00630ED9}" presName="space" presStyleCnt="0"/>
      <dgm:spPr/>
    </dgm:pt>
    <dgm:pt modelId="{D0864BDE-3EAF-4C90-B0F7-65074CCAD152}" type="pres">
      <dgm:prSet presAssocID="{B3A936BE-1327-4777-AF2E-0464F2B5D9F3}" presName="linV" presStyleCnt="0"/>
      <dgm:spPr/>
    </dgm:pt>
    <dgm:pt modelId="{F33E2C80-0C27-400F-AC42-2D3B0EDECE56}" type="pres">
      <dgm:prSet presAssocID="{B3A936BE-1327-4777-AF2E-0464F2B5D9F3}" presName="spVertical1" presStyleCnt="0"/>
      <dgm:spPr/>
    </dgm:pt>
    <dgm:pt modelId="{E42A3DF6-EAF9-4CCD-B60E-3A6C06E08CF9}" type="pres">
      <dgm:prSet presAssocID="{B3A936BE-1327-4777-AF2E-0464F2B5D9F3}" presName="parTx" presStyleLbl="revTx" presStyleIdx="7" presStyleCnt="11" custAng="19627852" custLinFactNeighborX="-93602" custLinFactNeighborY="33748">
        <dgm:presLayoutVars>
          <dgm:chMax val="0"/>
          <dgm:chPref val="0"/>
          <dgm:bulletEnabled val="1"/>
        </dgm:presLayoutVars>
      </dgm:prSet>
      <dgm:spPr/>
      <dgm:t>
        <a:bodyPr/>
        <a:lstStyle/>
        <a:p>
          <a:endParaRPr lang="en-US"/>
        </a:p>
      </dgm:t>
    </dgm:pt>
    <dgm:pt modelId="{F94F8E20-CD8C-4D72-BBA4-A5A0A40A8F0F}" type="pres">
      <dgm:prSet presAssocID="{B3A936BE-1327-4777-AF2E-0464F2B5D9F3}" presName="spVertical2" presStyleCnt="0"/>
      <dgm:spPr/>
    </dgm:pt>
    <dgm:pt modelId="{88469673-DF9C-4B6C-95BD-8B7F89537E45}" type="pres">
      <dgm:prSet presAssocID="{B3A936BE-1327-4777-AF2E-0464F2B5D9F3}" presName="spVertical3" presStyleCnt="0"/>
      <dgm:spPr/>
    </dgm:pt>
    <dgm:pt modelId="{65CFCBB7-C807-4AAC-820E-7780990049EA}" type="pres">
      <dgm:prSet presAssocID="{65EBF5C5-D3CB-4AD6-B0CB-5D39AB4A9CC1}" presName="space" presStyleCnt="0"/>
      <dgm:spPr/>
    </dgm:pt>
    <dgm:pt modelId="{8416E1EF-7BB7-4493-9827-01BCF5F85745}" type="pres">
      <dgm:prSet presAssocID="{84E5C052-68B2-4CE2-BC3A-1DD86AA4C276}" presName="linV" presStyleCnt="0"/>
      <dgm:spPr/>
    </dgm:pt>
    <dgm:pt modelId="{1E524787-3EB9-4882-9E22-0D00A93257FA}" type="pres">
      <dgm:prSet presAssocID="{84E5C052-68B2-4CE2-BC3A-1DD86AA4C276}" presName="spVertical1" presStyleCnt="0"/>
      <dgm:spPr/>
    </dgm:pt>
    <dgm:pt modelId="{810307A0-54F9-4610-B78D-5E8E9EF400F6}" type="pres">
      <dgm:prSet presAssocID="{84E5C052-68B2-4CE2-BC3A-1DD86AA4C276}" presName="parTx" presStyleLbl="revTx" presStyleIdx="8" presStyleCnt="11" custAng="19627852" custLinFactNeighborX="-90849" custLinFactNeighborY="33748">
        <dgm:presLayoutVars>
          <dgm:chMax val="0"/>
          <dgm:chPref val="0"/>
          <dgm:bulletEnabled val="1"/>
        </dgm:presLayoutVars>
      </dgm:prSet>
      <dgm:spPr/>
      <dgm:t>
        <a:bodyPr/>
        <a:lstStyle/>
        <a:p>
          <a:endParaRPr lang="en-US"/>
        </a:p>
      </dgm:t>
    </dgm:pt>
    <dgm:pt modelId="{E21A15E0-F727-4031-A305-E8CA6B85F63D}" type="pres">
      <dgm:prSet presAssocID="{84E5C052-68B2-4CE2-BC3A-1DD86AA4C276}" presName="spVertical2" presStyleCnt="0"/>
      <dgm:spPr/>
    </dgm:pt>
    <dgm:pt modelId="{E3B902E2-7565-4F75-A772-3C6598B0E689}" type="pres">
      <dgm:prSet presAssocID="{84E5C052-68B2-4CE2-BC3A-1DD86AA4C276}" presName="spVertical3" presStyleCnt="0"/>
      <dgm:spPr/>
    </dgm:pt>
    <dgm:pt modelId="{82F14331-25D7-41D1-A48A-F252F9F7E955}" type="pres">
      <dgm:prSet presAssocID="{9DBFDBE8-4798-464A-8752-1BF1696CBE22}" presName="space" presStyleCnt="0"/>
      <dgm:spPr/>
    </dgm:pt>
    <dgm:pt modelId="{8BA6E70D-9B16-4F25-AFD2-D04809457657}" type="pres">
      <dgm:prSet presAssocID="{F4BFC45B-C754-491A-9523-79905EA24204}" presName="linV" presStyleCnt="0"/>
      <dgm:spPr/>
    </dgm:pt>
    <dgm:pt modelId="{9A3D2201-117E-40B2-A85E-E864A382991B}" type="pres">
      <dgm:prSet presAssocID="{F4BFC45B-C754-491A-9523-79905EA24204}" presName="spVertical1" presStyleCnt="0"/>
      <dgm:spPr/>
    </dgm:pt>
    <dgm:pt modelId="{6166B914-CE16-4466-9354-809495713C10}" type="pres">
      <dgm:prSet presAssocID="{F4BFC45B-C754-491A-9523-79905EA24204}" presName="parTx" presStyleLbl="revTx" presStyleIdx="9" presStyleCnt="11" custAng="19627852" custLinFactNeighborX="-82590" custLinFactNeighborY="33748">
        <dgm:presLayoutVars>
          <dgm:chMax val="0"/>
          <dgm:chPref val="0"/>
          <dgm:bulletEnabled val="1"/>
        </dgm:presLayoutVars>
      </dgm:prSet>
      <dgm:spPr/>
      <dgm:t>
        <a:bodyPr/>
        <a:lstStyle/>
        <a:p>
          <a:endParaRPr lang="en-US"/>
        </a:p>
      </dgm:t>
    </dgm:pt>
    <dgm:pt modelId="{51C59532-4C92-4AE9-8F21-048FE8CD94D1}" type="pres">
      <dgm:prSet presAssocID="{F4BFC45B-C754-491A-9523-79905EA24204}" presName="spVertical2" presStyleCnt="0"/>
      <dgm:spPr/>
    </dgm:pt>
    <dgm:pt modelId="{6FEE02FF-8965-4D94-9FC3-5298942497B4}" type="pres">
      <dgm:prSet presAssocID="{F4BFC45B-C754-491A-9523-79905EA24204}" presName="spVertical3" presStyleCnt="0"/>
      <dgm:spPr/>
    </dgm:pt>
    <dgm:pt modelId="{7EEC15D9-1466-40BF-BE27-1CBEEDF17079}" type="pres">
      <dgm:prSet presAssocID="{6D0CF90A-74B8-4B7B-BD3B-9D3D1E134763}" presName="space" presStyleCnt="0"/>
      <dgm:spPr/>
    </dgm:pt>
    <dgm:pt modelId="{79A59C4E-6C5F-47CC-A6CE-AC1502613CE4}" type="pres">
      <dgm:prSet presAssocID="{5EFCAEC6-30CA-4BDD-97EE-0C8939F7E4D2}" presName="linV" presStyleCnt="0"/>
      <dgm:spPr/>
    </dgm:pt>
    <dgm:pt modelId="{3E088654-E82B-4AFD-ACD5-212007A4E9DE}" type="pres">
      <dgm:prSet presAssocID="{5EFCAEC6-30CA-4BDD-97EE-0C8939F7E4D2}" presName="spVertical1" presStyleCnt="0"/>
      <dgm:spPr/>
    </dgm:pt>
    <dgm:pt modelId="{9AB20691-D5CE-4DC7-8C48-72FF09BC3D7E}" type="pres">
      <dgm:prSet presAssocID="{5EFCAEC6-30CA-4BDD-97EE-0C8939F7E4D2}" presName="parTx" presStyleLbl="revTx" presStyleIdx="10" presStyleCnt="11" custAng="19759409" custLinFactNeighborX="-66015" custLinFactNeighborY="28680">
        <dgm:presLayoutVars>
          <dgm:chMax val="0"/>
          <dgm:chPref val="0"/>
          <dgm:bulletEnabled val="1"/>
        </dgm:presLayoutVars>
      </dgm:prSet>
      <dgm:spPr/>
      <dgm:t>
        <a:bodyPr/>
        <a:lstStyle/>
        <a:p>
          <a:endParaRPr lang="en-US"/>
        </a:p>
      </dgm:t>
    </dgm:pt>
    <dgm:pt modelId="{E17096FE-FF16-4356-A464-B0E3C30B50A3}" type="pres">
      <dgm:prSet presAssocID="{5EFCAEC6-30CA-4BDD-97EE-0C8939F7E4D2}" presName="spVertical2" presStyleCnt="0"/>
      <dgm:spPr/>
    </dgm:pt>
    <dgm:pt modelId="{E42F1255-16CA-45B7-B37E-982FB96A9540}" type="pres">
      <dgm:prSet presAssocID="{5EFCAEC6-30CA-4BDD-97EE-0C8939F7E4D2}" presName="spVertical3" presStyleCnt="0"/>
      <dgm:spPr/>
    </dgm:pt>
    <dgm:pt modelId="{06A8925D-8D5F-45C0-AA4B-92CDA92365A4}" type="pres">
      <dgm:prSet presAssocID="{E09DDD47-DC7C-4F66-96D3-BD242A3C188A}" presName="padding2" presStyleCnt="0"/>
      <dgm:spPr/>
    </dgm:pt>
    <dgm:pt modelId="{83F28AEA-323D-4813-BAEF-DDAC9B5ADC3E}" type="pres">
      <dgm:prSet presAssocID="{E09DDD47-DC7C-4F66-96D3-BD242A3C188A}" presName="negArrow" presStyleCnt="0"/>
      <dgm:spPr/>
    </dgm:pt>
    <dgm:pt modelId="{1836A407-A717-43B6-BAE9-19C51F108320}" type="pres">
      <dgm:prSet presAssocID="{E09DDD47-DC7C-4F66-96D3-BD242A3C188A}" presName="backgroundArrow" presStyleLbl="node1" presStyleIdx="0" presStyleCnt="1" custScaleX="99725" custScaleY="69103" custLinFactNeighborX="2056" custLinFactNeighborY="21092"/>
      <dgm:spPr>
        <a:solidFill>
          <a:srgbClr val="C0C0C0"/>
        </a:solidFill>
      </dgm:spPr>
    </dgm:pt>
  </dgm:ptLst>
  <dgm:cxnLst>
    <dgm:cxn modelId="{EC5D9D7B-8140-40B8-8BF4-82FF42472565}" srcId="{E09DDD47-DC7C-4F66-96D3-BD242A3C188A}" destId="{006BD9C5-FF5A-4F21-965A-1302F6427777}" srcOrd="3" destOrd="0" parTransId="{43E7242E-193C-49D2-AD81-EB792C878E23}" sibTransId="{94FE0680-7429-470D-AA3D-86FBE82894D4}"/>
    <dgm:cxn modelId="{6E83DD29-10B8-4893-925A-9F513D31A350}" srcId="{E09DDD47-DC7C-4F66-96D3-BD242A3C188A}" destId="{B3A936BE-1327-4777-AF2E-0464F2B5D9F3}" srcOrd="7" destOrd="0" parTransId="{BA48431A-3B40-4491-BA82-DBE9E4DCD7F4}" sibTransId="{65EBF5C5-D3CB-4AD6-B0CB-5D39AB4A9CC1}"/>
    <dgm:cxn modelId="{E0830812-0C9C-4A62-835A-D0CB29D0D5AE}" srcId="{E09DDD47-DC7C-4F66-96D3-BD242A3C188A}" destId="{CA93B8CD-5D60-444B-B5BA-1781BAB152A3}" srcOrd="1" destOrd="0" parTransId="{5EFA539D-B408-43B0-BE37-77BDD8693DC2}" sibTransId="{93FBB6D3-12E8-4F7A-996B-DEA94EF15DE6}"/>
    <dgm:cxn modelId="{A1805DEC-E7C0-4DDF-8283-A9CD2F56B0FF}" type="presOf" srcId="{B3A936BE-1327-4777-AF2E-0464F2B5D9F3}" destId="{E42A3DF6-EAF9-4CCD-B60E-3A6C06E08CF9}" srcOrd="0" destOrd="0" presId="urn:microsoft.com/office/officeart/2005/8/layout/hProcess3"/>
    <dgm:cxn modelId="{8372B199-9CBF-448F-A76C-D18A7C53246C}" type="presOf" srcId="{E09DDD47-DC7C-4F66-96D3-BD242A3C188A}" destId="{B8095547-ACC7-4E6A-A808-F191E34A99EA}" srcOrd="0" destOrd="0" presId="urn:microsoft.com/office/officeart/2005/8/layout/hProcess3"/>
    <dgm:cxn modelId="{C120683A-2D92-4046-A406-EA8CC63672ED}" srcId="{E09DDD47-DC7C-4F66-96D3-BD242A3C188A}" destId="{84E5C052-68B2-4CE2-BC3A-1DD86AA4C276}" srcOrd="8" destOrd="0" parTransId="{1343FFAC-9C13-4B9B-A355-307E86A4BEA1}" sibTransId="{9DBFDBE8-4798-464A-8752-1BF1696CBE22}"/>
    <dgm:cxn modelId="{0561FDC1-D619-442E-9F68-D3E23E03634C}" type="presOf" srcId="{84E5C052-68B2-4CE2-BC3A-1DD86AA4C276}" destId="{810307A0-54F9-4610-B78D-5E8E9EF400F6}" srcOrd="0" destOrd="0" presId="urn:microsoft.com/office/officeart/2005/8/layout/hProcess3"/>
    <dgm:cxn modelId="{CBA2E582-0253-4BBD-B36B-90F43537A9A0}" type="presOf" srcId="{EE12EC07-398C-4453-B8B6-62A82620593E}" destId="{2ABA86BA-9A2B-4A33-AF40-852CD2267E3F}" srcOrd="0" destOrd="0" presId="urn:microsoft.com/office/officeart/2005/8/layout/hProcess3"/>
    <dgm:cxn modelId="{CC2BBBE9-82AF-45E4-AD66-9BEF6776BE85}" type="presOf" srcId="{F4BFC45B-C754-491A-9523-79905EA24204}" destId="{6166B914-CE16-4466-9354-809495713C10}" srcOrd="0" destOrd="0" presId="urn:microsoft.com/office/officeart/2005/8/layout/hProcess3"/>
    <dgm:cxn modelId="{D6B13D2D-0297-4476-8069-6C0B3636F26D}" srcId="{E09DDD47-DC7C-4F66-96D3-BD242A3C188A}" destId="{2372BA29-30F1-4D56-ADD6-D22BE6EE3806}" srcOrd="0" destOrd="0" parTransId="{4487CAEE-88BC-4811-8AAD-876E5A24832E}" sibTransId="{96EFE2B2-89C1-479C-B740-E95D56F6D86B}"/>
    <dgm:cxn modelId="{64CB65D4-8A16-44EE-897E-318C547D0766}" srcId="{E09DDD47-DC7C-4F66-96D3-BD242A3C188A}" destId="{5EFCAEC6-30CA-4BDD-97EE-0C8939F7E4D2}" srcOrd="10" destOrd="0" parTransId="{E708266D-1083-4301-9E45-DC786E490DD8}" sibTransId="{4EEF1A01-0208-4B13-B874-0BB35711469B}"/>
    <dgm:cxn modelId="{BD0652AE-1D02-4D89-B6FD-1EC5B04AF51F}" srcId="{E09DDD47-DC7C-4F66-96D3-BD242A3C188A}" destId="{F4BFC45B-C754-491A-9523-79905EA24204}" srcOrd="9" destOrd="0" parTransId="{41ED204C-58CC-4F01-9A8E-488145C43D26}" sibTransId="{6D0CF90A-74B8-4B7B-BD3B-9D3D1E134763}"/>
    <dgm:cxn modelId="{75EF239E-A5DB-4BF1-9319-E2C924CADB1E}" type="presOf" srcId="{81D196AF-B305-4030-8D71-5C86537AC383}" destId="{352DAE5B-9601-43D6-B47A-0BCDD986F35C}" srcOrd="0" destOrd="0" presId="urn:microsoft.com/office/officeart/2005/8/layout/hProcess3"/>
    <dgm:cxn modelId="{5935CAD1-357C-40C6-8E08-198E460CD2B9}" type="presOf" srcId="{301A79E1-C7B1-4F49-A6F7-401D78355DFA}" destId="{93DC970B-70AE-4D5A-9C95-684B5D5AEC45}" srcOrd="0" destOrd="0" presId="urn:microsoft.com/office/officeart/2005/8/layout/hProcess3"/>
    <dgm:cxn modelId="{64712EA2-8A7A-4ADA-A9DD-DC3F1D28C46E}" srcId="{E09DDD47-DC7C-4F66-96D3-BD242A3C188A}" destId="{81D196AF-B305-4030-8D71-5C86537AC383}" srcOrd="5" destOrd="0" parTransId="{557F2D73-D47D-4D91-8D92-7714A1465BAF}" sibTransId="{4909E2D0-6CD7-485E-AD67-DC3DBAE8DE82}"/>
    <dgm:cxn modelId="{5A797F01-9BD2-4245-9CDA-B5043F512066}" srcId="{E09DDD47-DC7C-4F66-96D3-BD242A3C188A}" destId="{03C5807B-BC8C-4295-B215-DD53BC4F7BC5}" srcOrd="6" destOrd="0" parTransId="{B0AAD9BD-15DC-4249-80B3-E0906369FDCE}" sibTransId="{81072EE1-1B93-430C-A5CF-EA0A00630ED9}"/>
    <dgm:cxn modelId="{C498A09C-04AA-49A1-8245-E1AD6D888DFE}" type="presOf" srcId="{5EFCAEC6-30CA-4BDD-97EE-0C8939F7E4D2}" destId="{9AB20691-D5CE-4DC7-8C48-72FF09BC3D7E}" srcOrd="0" destOrd="0" presId="urn:microsoft.com/office/officeart/2005/8/layout/hProcess3"/>
    <dgm:cxn modelId="{BB03C85F-8EB3-4573-A972-D4E0A5645C26}" srcId="{E09DDD47-DC7C-4F66-96D3-BD242A3C188A}" destId="{301A79E1-C7B1-4F49-A6F7-401D78355DFA}" srcOrd="4" destOrd="0" parTransId="{765573CF-FF80-4B8E-8F38-3A184F4F5865}" sibTransId="{78EC7623-EE0A-409C-835D-C1D478A2F900}"/>
    <dgm:cxn modelId="{8D6FF2C4-A8C3-44DC-B90D-3A2CC76F8DBB}" type="presOf" srcId="{03C5807B-BC8C-4295-B215-DD53BC4F7BC5}" destId="{A13EF253-0FD3-4D6B-BB1A-B4D72FC48319}" srcOrd="0" destOrd="0" presId="urn:microsoft.com/office/officeart/2005/8/layout/hProcess3"/>
    <dgm:cxn modelId="{0010B564-29C7-42D4-8761-259173E085AC}" type="presOf" srcId="{006BD9C5-FF5A-4F21-965A-1302F6427777}" destId="{5FFA7EFA-FA9A-415F-AE95-78070E7B6A04}" srcOrd="0" destOrd="0" presId="urn:microsoft.com/office/officeart/2005/8/layout/hProcess3"/>
    <dgm:cxn modelId="{A9FE559F-2FF1-4415-B2C4-8596BD48E03F}" type="presOf" srcId="{2372BA29-30F1-4D56-ADD6-D22BE6EE3806}" destId="{5DCFD501-2318-4C4D-A5FD-B1FE441F2A87}" srcOrd="0" destOrd="0" presId="urn:microsoft.com/office/officeart/2005/8/layout/hProcess3"/>
    <dgm:cxn modelId="{140B4D79-834D-4805-8B8B-F0F7426FD691}" srcId="{E09DDD47-DC7C-4F66-96D3-BD242A3C188A}" destId="{EE12EC07-398C-4453-B8B6-62A82620593E}" srcOrd="2" destOrd="0" parTransId="{F8C74A76-4808-492F-A314-BEE6024E6A6A}" sibTransId="{E05025FA-C372-4357-B6C7-6504DE7BBDE0}"/>
    <dgm:cxn modelId="{CA47EF3C-5BA3-443D-9D4D-A994E85F5477}" type="presOf" srcId="{CA93B8CD-5D60-444B-B5BA-1781BAB152A3}" destId="{BC13EE32-D23E-4499-8272-2580ED78441E}" srcOrd="0" destOrd="0" presId="urn:microsoft.com/office/officeart/2005/8/layout/hProcess3"/>
    <dgm:cxn modelId="{4549A146-B5FB-4C08-AC77-EE28A7F70725}" type="presParOf" srcId="{B8095547-ACC7-4E6A-A808-F191E34A99EA}" destId="{1D965850-28CF-461A-BF2C-25E0740FA002}" srcOrd="0" destOrd="0" presId="urn:microsoft.com/office/officeart/2005/8/layout/hProcess3"/>
    <dgm:cxn modelId="{85EBFAD0-3B77-4120-8A84-29CAC91BEE26}" type="presParOf" srcId="{B8095547-ACC7-4E6A-A808-F191E34A99EA}" destId="{E8E5CB7C-F40A-473B-8677-4D402BAEF9F0}" srcOrd="1" destOrd="0" presId="urn:microsoft.com/office/officeart/2005/8/layout/hProcess3"/>
    <dgm:cxn modelId="{A0926D43-DD5A-4117-BC56-837E3C1B8485}" type="presParOf" srcId="{E8E5CB7C-F40A-473B-8677-4D402BAEF9F0}" destId="{9735D4D8-3F31-409A-A4AF-B098DDF31032}" srcOrd="0" destOrd="0" presId="urn:microsoft.com/office/officeart/2005/8/layout/hProcess3"/>
    <dgm:cxn modelId="{C115F631-0BB4-4C82-BD3E-A7C30E1CEFAD}" type="presParOf" srcId="{E8E5CB7C-F40A-473B-8677-4D402BAEF9F0}" destId="{51D4C268-092A-4AEB-BF96-CE25E8720DBC}" srcOrd="1" destOrd="0" presId="urn:microsoft.com/office/officeart/2005/8/layout/hProcess3"/>
    <dgm:cxn modelId="{79D11586-E9C7-4B17-A302-6E7263D1AF47}" type="presParOf" srcId="{51D4C268-092A-4AEB-BF96-CE25E8720DBC}" destId="{310FB515-DE16-4FFA-806F-0483D1CEC74D}" srcOrd="0" destOrd="0" presId="urn:microsoft.com/office/officeart/2005/8/layout/hProcess3"/>
    <dgm:cxn modelId="{8758686E-A08A-41EE-A936-74C67D42E33F}" type="presParOf" srcId="{51D4C268-092A-4AEB-BF96-CE25E8720DBC}" destId="{5DCFD501-2318-4C4D-A5FD-B1FE441F2A87}" srcOrd="1" destOrd="0" presId="urn:microsoft.com/office/officeart/2005/8/layout/hProcess3"/>
    <dgm:cxn modelId="{BAECBDDA-5F53-4721-B23D-E26CBBDF8F3C}" type="presParOf" srcId="{51D4C268-092A-4AEB-BF96-CE25E8720DBC}" destId="{95ED366D-5929-4696-8A4D-CE42DF224EEF}" srcOrd="2" destOrd="0" presId="urn:microsoft.com/office/officeart/2005/8/layout/hProcess3"/>
    <dgm:cxn modelId="{C1DD0502-3F30-4D69-8EF0-2D418D1E7884}" type="presParOf" srcId="{51D4C268-092A-4AEB-BF96-CE25E8720DBC}" destId="{ACC21905-18B8-404A-BDCB-260446552F80}" srcOrd="3" destOrd="0" presId="urn:microsoft.com/office/officeart/2005/8/layout/hProcess3"/>
    <dgm:cxn modelId="{092FEB4F-EFB0-4C32-8013-E451D1FAAD91}" type="presParOf" srcId="{E8E5CB7C-F40A-473B-8677-4D402BAEF9F0}" destId="{A72805A0-ACCD-4458-ABA2-B96AD42D3788}" srcOrd="2" destOrd="0" presId="urn:microsoft.com/office/officeart/2005/8/layout/hProcess3"/>
    <dgm:cxn modelId="{85830241-209C-4310-BDFB-7C9F8F2196A8}" type="presParOf" srcId="{E8E5CB7C-F40A-473B-8677-4D402BAEF9F0}" destId="{9510F80D-9EA9-4E89-8CD8-B5DD548790C6}" srcOrd="3" destOrd="0" presId="urn:microsoft.com/office/officeart/2005/8/layout/hProcess3"/>
    <dgm:cxn modelId="{90DEFF15-00D4-4082-AA73-ADE02ED73709}" type="presParOf" srcId="{9510F80D-9EA9-4E89-8CD8-B5DD548790C6}" destId="{446BC55B-1822-42D7-A7D4-6A8C2C096E4E}" srcOrd="0" destOrd="0" presId="urn:microsoft.com/office/officeart/2005/8/layout/hProcess3"/>
    <dgm:cxn modelId="{9386464B-7102-4D90-A82B-BBF587FC267F}" type="presParOf" srcId="{9510F80D-9EA9-4E89-8CD8-B5DD548790C6}" destId="{BC13EE32-D23E-4499-8272-2580ED78441E}" srcOrd="1" destOrd="0" presId="urn:microsoft.com/office/officeart/2005/8/layout/hProcess3"/>
    <dgm:cxn modelId="{85E3F26B-7CB4-48AF-BC53-1DC7D7B72424}" type="presParOf" srcId="{9510F80D-9EA9-4E89-8CD8-B5DD548790C6}" destId="{1D398AE7-E24E-49E9-BAC9-C4A8C70E1D02}" srcOrd="2" destOrd="0" presId="urn:microsoft.com/office/officeart/2005/8/layout/hProcess3"/>
    <dgm:cxn modelId="{03F42848-A293-4676-A507-0C6BE388D4AB}" type="presParOf" srcId="{9510F80D-9EA9-4E89-8CD8-B5DD548790C6}" destId="{9D92B4D7-E9F0-4D16-86F7-43A12A30C479}" srcOrd="3" destOrd="0" presId="urn:microsoft.com/office/officeart/2005/8/layout/hProcess3"/>
    <dgm:cxn modelId="{49DDA56A-B9B3-47F3-93F8-1845FA212BB2}" type="presParOf" srcId="{E8E5CB7C-F40A-473B-8677-4D402BAEF9F0}" destId="{33880B6B-533B-4E97-BC7E-4E32D96C28AF}" srcOrd="4" destOrd="0" presId="urn:microsoft.com/office/officeart/2005/8/layout/hProcess3"/>
    <dgm:cxn modelId="{DC30C65D-1906-4064-9201-0B59F9816838}" type="presParOf" srcId="{E8E5CB7C-F40A-473B-8677-4D402BAEF9F0}" destId="{93B0505D-19B6-4AC4-B0ED-402F0EA75F72}" srcOrd="5" destOrd="0" presId="urn:microsoft.com/office/officeart/2005/8/layout/hProcess3"/>
    <dgm:cxn modelId="{DE7F6A10-14FC-43A8-BEEF-873DC2F2CB08}" type="presParOf" srcId="{93B0505D-19B6-4AC4-B0ED-402F0EA75F72}" destId="{DBFB1800-2BE4-4844-8052-E8C6F92A07F1}" srcOrd="0" destOrd="0" presId="urn:microsoft.com/office/officeart/2005/8/layout/hProcess3"/>
    <dgm:cxn modelId="{429D354E-2CAF-4CC9-9E92-59C460B9E585}" type="presParOf" srcId="{93B0505D-19B6-4AC4-B0ED-402F0EA75F72}" destId="{2ABA86BA-9A2B-4A33-AF40-852CD2267E3F}" srcOrd="1" destOrd="0" presId="urn:microsoft.com/office/officeart/2005/8/layout/hProcess3"/>
    <dgm:cxn modelId="{64828A76-B8B3-4256-ACB2-9A013A942719}" type="presParOf" srcId="{93B0505D-19B6-4AC4-B0ED-402F0EA75F72}" destId="{B5B54C2E-1C16-4F88-AD8A-50F48A1F4651}" srcOrd="2" destOrd="0" presId="urn:microsoft.com/office/officeart/2005/8/layout/hProcess3"/>
    <dgm:cxn modelId="{F7582F82-31D2-4BBC-BA8A-6877A93ADA85}" type="presParOf" srcId="{93B0505D-19B6-4AC4-B0ED-402F0EA75F72}" destId="{876AD9FF-61A5-4E32-86FD-F4670DF95B50}" srcOrd="3" destOrd="0" presId="urn:microsoft.com/office/officeart/2005/8/layout/hProcess3"/>
    <dgm:cxn modelId="{4080F594-03AE-41CD-A998-080236F1A5AC}" type="presParOf" srcId="{E8E5CB7C-F40A-473B-8677-4D402BAEF9F0}" destId="{EFCA9045-08D5-4377-86A3-6AD4A1E25918}" srcOrd="6" destOrd="0" presId="urn:microsoft.com/office/officeart/2005/8/layout/hProcess3"/>
    <dgm:cxn modelId="{843D516A-7806-4B57-9E27-3294DB9914C5}" type="presParOf" srcId="{E8E5CB7C-F40A-473B-8677-4D402BAEF9F0}" destId="{F1630245-2E9C-4454-8DC6-2FA59DD4D70A}" srcOrd="7" destOrd="0" presId="urn:microsoft.com/office/officeart/2005/8/layout/hProcess3"/>
    <dgm:cxn modelId="{63AC1BC6-2771-42CF-9754-56DA667FFFF7}" type="presParOf" srcId="{F1630245-2E9C-4454-8DC6-2FA59DD4D70A}" destId="{EBB8FE55-B1EC-45A1-84A8-AABEEA687ED3}" srcOrd="0" destOrd="0" presId="urn:microsoft.com/office/officeart/2005/8/layout/hProcess3"/>
    <dgm:cxn modelId="{0E1F1EF4-A547-45B4-B2A4-FD43511B30D4}" type="presParOf" srcId="{F1630245-2E9C-4454-8DC6-2FA59DD4D70A}" destId="{5FFA7EFA-FA9A-415F-AE95-78070E7B6A04}" srcOrd="1" destOrd="0" presId="urn:microsoft.com/office/officeart/2005/8/layout/hProcess3"/>
    <dgm:cxn modelId="{4BEB52BB-2ED1-4321-8DA9-11858E4ADAAA}" type="presParOf" srcId="{F1630245-2E9C-4454-8DC6-2FA59DD4D70A}" destId="{F495C07D-2DE3-446F-BF11-C2DF2E4A32A6}" srcOrd="2" destOrd="0" presId="urn:microsoft.com/office/officeart/2005/8/layout/hProcess3"/>
    <dgm:cxn modelId="{A5BD39F2-BB2D-4772-ACE3-2D3B847A0B66}" type="presParOf" srcId="{F1630245-2E9C-4454-8DC6-2FA59DD4D70A}" destId="{C8FB7B20-B5EF-4F71-BE15-8F42B30C0C6B}" srcOrd="3" destOrd="0" presId="urn:microsoft.com/office/officeart/2005/8/layout/hProcess3"/>
    <dgm:cxn modelId="{87DA88C6-C25B-41CF-AEF2-32262C4AA9A0}" type="presParOf" srcId="{E8E5CB7C-F40A-473B-8677-4D402BAEF9F0}" destId="{7914C76E-A2EE-4915-8C87-540163E91001}" srcOrd="8" destOrd="0" presId="urn:microsoft.com/office/officeart/2005/8/layout/hProcess3"/>
    <dgm:cxn modelId="{1CF8E588-9338-4D0E-B23F-19FDBC0FBB9B}" type="presParOf" srcId="{E8E5CB7C-F40A-473B-8677-4D402BAEF9F0}" destId="{4BF6D790-941A-4C13-8FBE-1EE9FD7304BA}" srcOrd="9" destOrd="0" presId="urn:microsoft.com/office/officeart/2005/8/layout/hProcess3"/>
    <dgm:cxn modelId="{8DAC1566-58B4-4B2F-A338-F47270ABDFA3}" type="presParOf" srcId="{4BF6D790-941A-4C13-8FBE-1EE9FD7304BA}" destId="{46B6B2E3-9525-4EAE-AD5E-5938785D0569}" srcOrd="0" destOrd="0" presId="urn:microsoft.com/office/officeart/2005/8/layout/hProcess3"/>
    <dgm:cxn modelId="{EDD66D2E-DA91-4CD5-BDB2-D10C2E095167}" type="presParOf" srcId="{4BF6D790-941A-4C13-8FBE-1EE9FD7304BA}" destId="{93DC970B-70AE-4D5A-9C95-684B5D5AEC45}" srcOrd="1" destOrd="0" presId="urn:microsoft.com/office/officeart/2005/8/layout/hProcess3"/>
    <dgm:cxn modelId="{64DA6FDD-5A7D-4C4F-9796-4716CC717B63}" type="presParOf" srcId="{4BF6D790-941A-4C13-8FBE-1EE9FD7304BA}" destId="{EDC994B4-2B18-4208-ADF7-CA5CDC1C96BE}" srcOrd="2" destOrd="0" presId="urn:microsoft.com/office/officeart/2005/8/layout/hProcess3"/>
    <dgm:cxn modelId="{7D92E848-B723-4ACA-AE71-FF60C4AEEFF6}" type="presParOf" srcId="{4BF6D790-941A-4C13-8FBE-1EE9FD7304BA}" destId="{D9113520-AAC9-4185-A47F-16042C6E148C}" srcOrd="3" destOrd="0" presId="urn:microsoft.com/office/officeart/2005/8/layout/hProcess3"/>
    <dgm:cxn modelId="{77FEB7BD-15FD-425E-9719-9BE316BE76EB}" type="presParOf" srcId="{E8E5CB7C-F40A-473B-8677-4D402BAEF9F0}" destId="{BF1F49D6-72EB-46E4-A4E0-B6F9B6455365}" srcOrd="10" destOrd="0" presId="urn:microsoft.com/office/officeart/2005/8/layout/hProcess3"/>
    <dgm:cxn modelId="{BD0BDA54-CA7D-4673-BF49-5ACD50C9CDC7}" type="presParOf" srcId="{E8E5CB7C-F40A-473B-8677-4D402BAEF9F0}" destId="{961E05D1-186A-4DF5-A6CE-88979FCAC09B}" srcOrd="11" destOrd="0" presId="urn:microsoft.com/office/officeart/2005/8/layout/hProcess3"/>
    <dgm:cxn modelId="{7D003D7E-41E6-4F3E-8FFF-3B5CCD11247D}" type="presParOf" srcId="{961E05D1-186A-4DF5-A6CE-88979FCAC09B}" destId="{CCB05FDD-8FE1-4826-92C2-0B3FCBFA007C}" srcOrd="0" destOrd="0" presId="urn:microsoft.com/office/officeart/2005/8/layout/hProcess3"/>
    <dgm:cxn modelId="{2E15B453-7F61-4380-809B-5BD66A836690}" type="presParOf" srcId="{961E05D1-186A-4DF5-A6CE-88979FCAC09B}" destId="{352DAE5B-9601-43D6-B47A-0BCDD986F35C}" srcOrd="1" destOrd="0" presId="urn:microsoft.com/office/officeart/2005/8/layout/hProcess3"/>
    <dgm:cxn modelId="{1CD4FB27-702D-4EC1-A3C9-D701AA01EAE3}" type="presParOf" srcId="{961E05D1-186A-4DF5-A6CE-88979FCAC09B}" destId="{A62F63CB-3130-4CA6-A7CC-2CDED55F5F72}" srcOrd="2" destOrd="0" presId="urn:microsoft.com/office/officeart/2005/8/layout/hProcess3"/>
    <dgm:cxn modelId="{1D4A7FC7-7CEE-4015-9345-D237F7465AB7}" type="presParOf" srcId="{961E05D1-186A-4DF5-A6CE-88979FCAC09B}" destId="{F394EE4E-B80B-4E37-93CE-A44B2B9952B8}" srcOrd="3" destOrd="0" presId="urn:microsoft.com/office/officeart/2005/8/layout/hProcess3"/>
    <dgm:cxn modelId="{6144A4CC-19F7-46F3-B3F4-901C420E70BB}" type="presParOf" srcId="{E8E5CB7C-F40A-473B-8677-4D402BAEF9F0}" destId="{5CAEF00B-3422-4824-8564-C346BD282A1E}" srcOrd="12" destOrd="0" presId="urn:microsoft.com/office/officeart/2005/8/layout/hProcess3"/>
    <dgm:cxn modelId="{FF74E4A6-BA6D-4A5E-9FE9-BF2C15E65EC8}" type="presParOf" srcId="{E8E5CB7C-F40A-473B-8677-4D402BAEF9F0}" destId="{10EA1B12-9282-46DF-B2C3-F6ADD806AD23}" srcOrd="13" destOrd="0" presId="urn:microsoft.com/office/officeart/2005/8/layout/hProcess3"/>
    <dgm:cxn modelId="{0220387A-0C20-4BD3-8104-248177CC8E7E}" type="presParOf" srcId="{10EA1B12-9282-46DF-B2C3-F6ADD806AD23}" destId="{7E634591-480D-4E94-9054-DE0B0BEEFEA8}" srcOrd="0" destOrd="0" presId="urn:microsoft.com/office/officeart/2005/8/layout/hProcess3"/>
    <dgm:cxn modelId="{F3BFDBFF-BCC3-4142-A9E0-9E4A50CC45FD}" type="presParOf" srcId="{10EA1B12-9282-46DF-B2C3-F6ADD806AD23}" destId="{A13EF253-0FD3-4D6B-BB1A-B4D72FC48319}" srcOrd="1" destOrd="0" presId="urn:microsoft.com/office/officeart/2005/8/layout/hProcess3"/>
    <dgm:cxn modelId="{FA6EE2CE-3F20-4DDA-A4B9-0CC87C1479CE}" type="presParOf" srcId="{10EA1B12-9282-46DF-B2C3-F6ADD806AD23}" destId="{02030275-CEB6-41F8-BAA2-2682921659E0}" srcOrd="2" destOrd="0" presId="urn:microsoft.com/office/officeart/2005/8/layout/hProcess3"/>
    <dgm:cxn modelId="{D899AAF4-1F99-408C-B80E-7B8EBF12A895}" type="presParOf" srcId="{10EA1B12-9282-46DF-B2C3-F6ADD806AD23}" destId="{ED03BC52-71EA-431E-AC73-1CE5B48E2972}" srcOrd="3" destOrd="0" presId="urn:microsoft.com/office/officeart/2005/8/layout/hProcess3"/>
    <dgm:cxn modelId="{495B74E5-344E-423F-AFDD-FBAA7B1E2B12}" type="presParOf" srcId="{E8E5CB7C-F40A-473B-8677-4D402BAEF9F0}" destId="{576E0668-C56A-434A-989D-5A4239C9ACF3}" srcOrd="14" destOrd="0" presId="urn:microsoft.com/office/officeart/2005/8/layout/hProcess3"/>
    <dgm:cxn modelId="{81D9D0ED-8677-4AA6-BE74-BFE31A4889AF}" type="presParOf" srcId="{E8E5CB7C-F40A-473B-8677-4D402BAEF9F0}" destId="{D0864BDE-3EAF-4C90-B0F7-65074CCAD152}" srcOrd="15" destOrd="0" presId="urn:microsoft.com/office/officeart/2005/8/layout/hProcess3"/>
    <dgm:cxn modelId="{2D323692-CB46-42E3-8CE0-2F82B58F5399}" type="presParOf" srcId="{D0864BDE-3EAF-4C90-B0F7-65074CCAD152}" destId="{F33E2C80-0C27-400F-AC42-2D3B0EDECE56}" srcOrd="0" destOrd="0" presId="urn:microsoft.com/office/officeart/2005/8/layout/hProcess3"/>
    <dgm:cxn modelId="{52DC2981-078F-4A0C-A660-56941D3C027E}" type="presParOf" srcId="{D0864BDE-3EAF-4C90-B0F7-65074CCAD152}" destId="{E42A3DF6-EAF9-4CCD-B60E-3A6C06E08CF9}" srcOrd="1" destOrd="0" presId="urn:microsoft.com/office/officeart/2005/8/layout/hProcess3"/>
    <dgm:cxn modelId="{B30CC472-BCD5-428D-B6EC-99B61200DA7E}" type="presParOf" srcId="{D0864BDE-3EAF-4C90-B0F7-65074CCAD152}" destId="{F94F8E20-CD8C-4D72-BBA4-A5A0A40A8F0F}" srcOrd="2" destOrd="0" presId="urn:microsoft.com/office/officeart/2005/8/layout/hProcess3"/>
    <dgm:cxn modelId="{BBBB9763-E177-452C-B008-B760E9B1DC03}" type="presParOf" srcId="{D0864BDE-3EAF-4C90-B0F7-65074CCAD152}" destId="{88469673-DF9C-4B6C-95BD-8B7F89537E45}" srcOrd="3" destOrd="0" presId="urn:microsoft.com/office/officeart/2005/8/layout/hProcess3"/>
    <dgm:cxn modelId="{39C0D290-FE2C-47D2-845E-B2A3462ED620}" type="presParOf" srcId="{E8E5CB7C-F40A-473B-8677-4D402BAEF9F0}" destId="{65CFCBB7-C807-4AAC-820E-7780990049EA}" srcOrd="16" destOrd="0" presId="urn:microsoft.com/office/officeart/2005/8/layout/hProcess3"/>
    <dgm:cxn modelId="{B98FEA23-FD9F-4650-A871-DC63AC6FBB96}" type="presParOf" srcId="{E8E5CB7C-F40A-473B-8677-4D402BAEF9F0}" destId="{8416E1EF-7BB7-4493-9827-01BCF5F85745}" srcOrd="17" destOrd="0" presId="urn:microsoft.com/office/officeart/2005/8/layout/hProcess3"/>
    <dgm:cxn modelId="{1A4C3F56-3CC8-4584-882F-A0ECEA16ED58}" type="presParOf" srcId="{8416E1EF-7BB7-4493-9827-01BCF5F85745}" destId="{1E524787-3EB9-4882-9E22-0D00A93257FA}" srcOrd="0" destOrd="0" presId="urn:microsoft.com/office/officeart/2005/8/layout/hProcess3"/>
    <dgm:cxn modelId="{922B1F14-B447-4926-B54F-52ABDACAA3AB}" type="presParOf" srcId="{8416E1EF-7BB7-4493-9827-01BCF5F85745}" destId="{810307A0-54F9-4610-B78D-5E8E9EF400F6}" srcOrd="1" destOrd="0" presId="urn:microsoft.com/office/officeart/2005/8/layout/hProcess3"/>
    <dgm:cxn modelId="{74AD94DA-41C7-4E46-AF30-8D02E32E09EB}" type="presParOf" srcId="{8416E1EF-7BB7-4493-9827-01BCF5F85745}" destId="{E21A15E0-F727-4031-A305-E8CA6B85F63D}" srcOrd="2" destOrd="0" presId="urn:microsoft.com/office/officeart/2005/8/layout/hProcess3"/>
    <dgm:cxn modelId="{A96196D6-2497-4DE6-BDA1-34E49B358471}" type="presParOf" srcId="{8416E1EF-7BB7-4493-9827-01BCF5F85745}" destId="{E3B902E2-7565-4F75-A772-3C6598B0E689}" srcOrd="3" destOrd="0" presId="urn:microsoft.com/office/officeart/2005/8/layout/hProcess3"/>
    <dgm:cxn modelId="{81F92B3E-DB44-4BA7-87F7-FA52FE0B8B77}" type="presParOf" srcId="{E8E5CB7C-F40A-473B-8677-4D402BAEF9F0}" destId="{82F14331-25D7-41D1-A48A-F252F9F7E955}" srcOrd="18" destOrd="0" presId="urn:microsoft.com/office/officeart/2005/8/layout/hProcess3"/>
    <dgm:cxn modelId="{56208D8B-F960-472C-B5D8-807F07EA39F0}" type="presParOf" srcId="{E8E5CB7C-F40A-473B-8677-4D402BAEF9F0}" destId="{8BA6E70D-9B16-4F25-AFD2-D04809457657}" srcOrd="19" destOrd="0" presId="urn:microsoft.com/office/officeart/2005/8/layout/hProcess3"/>
    <dgm:cxn modelId="{BD094860-6D7E-4868-84BF-4892FBFA956D}" type="presParOf" srcId="{8BA6E70D-9B16-4F25-AFD2-D04809457657}" destId="{9A3D2201-117E-40B2-A85E-E864A382991B}" srcOrd="0" destOrd="0" presId="urn:microsoft.com/office/officeart/2005/8/layout/hProcess3"/>
    <dgm:cxn modelId="{0F2814BE-7449-47CA-81E8-FC60FA107C55}" type="presParOf" srcId="{8BA6E70D-9B16-4F25-AFD2-D04809457657}" destId="{6166B914-CE16-4466-9354-809495713C10}" srcOrd="1" destOrd="0" presId="urn:microsoft.com/office/officeart/2005/8/layout/hProcess3"/>
    <dgm:cxn modelId="{A28CD776-FEF7-4F42-86B5-688B80C3E67C}" type="presParOf" srcId="{8BA6E70D-9B16-4F25-AFD2-D04809457657}" destId="{51C59532-4C92-4AE9-8F21-048FE8CD94D1}" srcOrd="2" destOrd="0" presId="urn:microsoft.com/office/officeart/2005/8/layout/hProcess3"/>
    <dgm:cxn modelId="{31363892-FBF4-4F66-8FFC-3317C895703D}" type="presParOf" srcId="{8BA6E70D-9B16-4F25-AFD2-D04809457657}" destId="{6FEE02FF-8965-4D94-9FC3-5298942497B4}" srcOrd="3" destOrd="0" presId="urn:microsoft.com/office/officeart/2005/8/layout/hProcess3"/>
    <dgm:cxn modelId="{E5A949A1-42D0-427F-96CA-DF07F432EA03}" type="presParOf" srcId="{E8E5CB7C-F40A-473B-8677-4D402BAEF9F0}" destId="{7EEC15D9-1466-40BF-BE27-1CBEEDF17079}" srcOrd="20" destOrd="0" presId="urn:microsoft.com/office/officeart/2005/8/layout/hProcess3"/>
    <dgm:cxn modelId="{F247F0C5-5E0A-4853-812B-F08559C503BA}" type="presParOf" srcId="{E8E5CB7C-F40A-473B-8677-4D402BAEF9F0}" destId="{79A59C4E-6C5F-47CC-A6CE-AC1502613CE4}" srcOrd="21" destOrd="0" presId="urn:microsoft.com/office/officeart/2005/8/layout/hProcess3"/>
    <dgm:cxn modelId="{62876B1E-F85F-4BC4-83F0-37E7BBB3B223}" type="presParOf" srcId="{79A59C4E-6C5F-47CC-A6CE-AC1502613CE4}" destId="{3E088654-E82B-4AFD-ACD5-212007A4E9DE}" srcOrd="0" destOrd="0" presId="urn:microsoft.com/office/officeart/2005/8/layout/hProcess3"/>
    <dgm:cxn modelId="{76E65EDF-D428-4A3F-9D1D-7740FBA5781F}" type="presParOf" srcId="{79A59C4E-6C5F-47CC-A6CE-AC1502613CE4}" destId="{9AB20691-D5CE-4DC7-8C48-72FF09BC3D7E}" srcOrd="1" destOrd="0" presId="urn:microsoft.com/office/officeart/2005/8/layout/hProcess3"/>
    <dgm:cxn modelId="{58A246A4-B442-48AA-8440-9523D3320455}" type="presParOf" srcId="{79A59C4E-6C5F-47CC-A6CE-AC1502613CE4}" destId="{E17096FE-FF16-4356-A464-B0E3C30B50A3}" srcOrd="2" destOrd="0" presId="urn:microsoft.com/office/officeart/2005/8/layout/hProcess3"/>
    <dgm:cxn modelId="{8C40AE83-4802-4432-917F-4731E7DE7F11}" type="presParOf" srcId="{79A59C4E-6C5F-47CC-A6CE-AC1502613CE4}" destId="{E42F1255-16CA-45B7-B37E-982FB96A9540}" srcOrd="3" destOrd="0" presId="urn:microsoft.com/office/officeart/2005/8/layout/hProcess3"/>
    <dgm:cxn modelId="{F262C8A6-E716-4BBE-A7E5-1A325DD65AD8}" type="presParOf" srcId="{E8E5CB7C-F40A-473B-8677-4D402BAEF9F0}" destId="{06A8925D-8D5F-45C0-AA4B-92CDA92365A4}" srcOrd="22" destOrd="0" presId="urn:microsoft.com/office/officeart/2005/8/layout/hProcess3"/>
    <dgm:cxn modelId="{494F040C-DDA8-4419-BB46-5C191109A6F2}" type="presParOf" srcId="{E8E5CB7C-F40A-473B-8677-4D402BAEF9F0}" destId="{83F28AEA-323D-4813-BAEF-DDAC9B5ADC3E}" srcOrd="23" destOrd="0" presId="urn:microsoft.com/office/officeart/2005/8/layout/hProcess3"/>
    <dgm:cxn modelId="{7C934E78-868F-4DAB-9E19-9872233FDD27}" type="presParOf" srcId="{E8E5CB7C-F40A-473B-8677-4D402BAEF9F0}" destId="{1836A407-A717-43B6-BAE9-19C51F108320}" srcOrd="2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6A407-A717-43B6-BAE9-19C51F108320}">
      <dsp:nvSpPr>
        <dsp:cNvPr id="0" name=""/>
        <dsp:cNvSpPr/>
      </dsp:nvSpPr>
      <dsp:spPr>
        <a:xfrm>
          <a:off x="22798" y="348732"/>
          <a:ext cx="8267443" cy="1094591"/>
        </a:xfrm>
        <a:prstGeom prst="rightArrow">
          <a:avLst/>
        </a:prstGeom>
        <a:solidFill>
          <a:srgbClr val="C0C0C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AB20691-D5CE-4DC7-8C48-72FF09BC3D7E}">
      <dsp:nvSpPr>
        <dsp:cNvPr id="0" name=""/>
        <dsp:cNvSpPr/>
      </dsp:nvSpPr>
      <dsp:spPr>
        <a:xfrm rot="19759409">
          <a:off x="6964571" y="524208"/>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2024</a:t>
          </a:r>
        </a:p>
      </dsp:txBody>
      <dsp:txXfrm>
        <a:off x="6964571" y="524208"/>
        <a:ext cx="555583" cy="792000"/>
      </dsp:txXfrm>
    </dsp:sp>
    <dsp:sp modelId="{6166B914-CE16-4466-9354-809495713C10}">
      <dsp:nvSpPr>
        <dsp:cNvPr id="0" name=""/>
        <dsp:cNvSpPr/>
      </dsp:nvSpPr>
      <dsp:spPr>
        <a:xfrm rot="19627852">
          <a:off x="6205783"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2023</a:t>
          </a:r>
        </a:p>
      </dsp:txBody>
      <dsp:txXfrm>
        <a:off x="6205783" y="544277"/>
        <a:ext cx="555583" cy="792000"/>
      </dsp:txXfrm>
    </dsp:sp>
    <dsp:sp modelId="{810307A0-54F9-4610-B78D-5E8E9EF400F6}">
      <dsp:nvSpPr>
        <dsp:cNvPr id="0" name=""/>
        <dsp:cNvSpPr/>
      </dsp:nvSpPr>
      <dsp:spPr>
        <a:xfrm rot="19627852">
          <a:off x="5493196"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2022</a:t>
          </a:r>
        </a:p>
      </dsp:txBody>
      <dsp:txXfrm>
        <a:off x="5493196" y="544277"/>
        <a:ext cx="555583" cy="792000"/>
      </dsp:txXfrm>
    </dsp:sp>
    <dsp:sp modelId="{E42A3DF6-EAF9-4CCD-B60E-3A6C06E08CF9}">
      <dsp:nvSpPr>
        <dsp:cNvPr id="0" name=""/>
        <dsp:cNvSpPr/>
      </dsp:nvSpPr>
      <dsp:spPr>
        <a:xfrm rot="19627852">
          <a:off x="4811200"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2021</a:t>
          </a:r>
        </a:p>
      </dsp:txBody>
      <dsp:txXfrm>
        <a:off x="4811200" y="544277"/>
        <a:ext cx="555583" cy="792000"/>
      </dsp:txXfrm>
    </dsp:sp>
    <dsp:sp modelId="{A13EF253-0FD3-4D6B-BB1A-B4D72FC48319}">
      <dsp:nvSpPr>
        <dsp:cNvPr id="0" name=""/>
        <dsp:cNvSpPr/>
      </dsp:nvSpPr>
      <dsp:spPr>
        <a:xfrm rot="19627852">
          <a:off x="4190386"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2020</a:t>
          </a:r>
        </a:p>
      </dsp:txBody>
      <dsp:txXfrm>
        <a:off x="4190386" y="544277"/>
        <a:ext cx="555583" cy="792000"/>
      </dsp:txXfrm>
    </dsp:sp>
    <dsp:sp modelId="{352DAE5B-9601-43D6-B47A-0BCDD986F35C}">
      <dsp:nvSpPr>
        <dsp:cNvPr id="0" name=""/>
        <dsp:cNvSpPr/>
      </dsp:nvSpPr>
      <dsp:spPr>
        <a:xfrm rot="19627852">
          <a:off x="3493094"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2019</a:t>
          </a:r>
        </a:p>
      </dsp:txBody>
      <dsp:txXfrm>
        <a:off x="3493094" y="544277"/>
        <a:ext cx="555583" cy="792000"/>
      </dsp:txXfrm>
    </dsp:sp>
    <dsp:sp modelId="{93DC970B-70AE-4D5A-9C95-684B5D5AEC45}">
      <dsp:nvSpPr>
        <dsp:cNvPr id="0" name=""/>
        <dsp:cNvSpPr/>
      </dsp:nvSpPr>
      <dsp:spPr>
        <a:xfrm rot="19627852">
          <a:off x="2795803"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2018</a:t>
          </a:r>
        </a:p>
      </dsp:txBody>
      <dsp:txXfrm>
        <a:off x="2795803" y="544277"/>
        <a:ext cx="555583" cy="792000"/>
      </dsp:txXfrm>
    </dsp:sp>
    <dsp:sp modelId="{5FFA7EFA-FA9A-415F-AE95-78070E7B6A04}">
      <dsp:nvSpPr>
        <dsp:cNvPr id="0" name=""/>
        <dsp:cNvSpPr/>
      </dsp:nvSpPr>
      <dsp:spPr>
        <a:xfrm rot="19627852">
          <a:off x="2113808"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2017</a:t>
          </a:r>
        </a:p>
      </dsp:txBody>
      <dsp:txXfrm>
        <a:off x="2113808" y="544277"/>
        <a:ext cx="555583" cy="792000"/>
      </dsp:txXfrm>
    </dsp:sp>
    <dsp:sp modelId="{2ABA86BA-9A2B-4A33-AF40-852CD2267E3F}">
      <dsp:nvSpPr>
        <dsp:cNvPr id="0" name=""/>
        <dsp:cNvSpPr/>
      </dsp:nvSpPr>
      <dsp:spPr>
        <a:xfrm rot="19627852">
          <a:off x="1462402" y="544277"/>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2016</a:t>
          </a:r>
        </a:p>
      </dsp:txBody>
      <dsp:txXfrm>
        <a:off x="1462402" y="544277"/>
        <a:ext cx="555583" cy="792000"/>
      </dsp:txXfrm>
    </dsp:sp>
    <dsp:sp modelId="{BC13EE32-D23E-4499-8272-2580ED78441E}">
      <dsp:nvSpPr>
        <dsp:cNvPr id="0" name=""/>
        <dsp:cNvSpPr/>
      </dsp:nvSpPr>
      <dsp:spPr>
        <a:xfrm rot="19766918">
          <a:off x="839376" y="512819"/>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2015</a:t>
          </a:r>
        </a:p>
      </dsp:txBody>
      <dsp:txXfrm>
        <a:off x="839376" y="512819"/>
        <a:ext cx="555583" cy="792000"/>
      </dsp:txXfrm>
    </dsp:sp>
    <dsp:sp modelId="{5DCFD501-2318-4C4D-A5FD-B1FE441F2A87}">
      <dsp:nvSpPr>
        <dsp:cNvPr id="0" name=""/>
        <dsp:cNvSpPr/>
      </dsp:nvSpPr>
      <dsp:spPr>
        <a:xfrm rot="19743234">
          <a:off x="164092" y="532429"/>
          <a:ext cx="5555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0" kern="1200" dirty="0" smtClean="0"/>
            <a:t>2014</a:t>
          </a:r>
        </a:p>
      </dsp:txBody>
      <dsp:txXfrm>
        <a:off x="164092" y="532429"/>
        <a:ext cx="555583" cy="79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D8E7BCE-1ADA-499F-91EC-808F69E25DFD}" type="datetimeFigureOut">
              <a:rPr lang="en-US" smtClean="0"/>
              <a:pPr/>
              <a:t>5/1/17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5A55AC-6822-4108-8EF6-A26F22BD0D62}" type="slidenum">
              <a:rPr lang="en-US" smtClean="0"/>
              <a:pPr/>
              <a:t>‹#›</a:t>
            </a:fld>
            <a:endParaRPr lang="en-US"/>
          </a:p>
        </p:txBody>
      </p:sp>
    </p:spTree>
    <p:extLst>
      <p:ext uri="{BB962C8B-B14F-4D97-AF65-F5344CB8AC3E}">
        <p14:creationId xmlns:p14="http://schemas.microsoft.com/office/powerpoint/2010/main" val="123104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ACF26E-B034-416A-A9AF-0B500CA86C11}" type="datetimeFigureOut">
              <a:rPr lang="en-US" smtClean="0"/>
              <a:pPr/>
              <a:t>5/1/17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92FB72-C772-4F5A-BDE2-BF1A4C1C98AC}" type="slidenum">
              <a:rPr lang="en-US" smtClean="0"/>
              <a:pPr/>
              <a:t>‹#›</a:t>
            </a:fld>
            <a:endParaRPr lang="en-US"/>
          </a:p>
        </p:txBody>
      </p:sp>
    </p:spTree>
    <p:extLst>
      <p:ext uri="{BB962C8B-B14F-4D97-AF65-F5344CB8AC3E}">
        <p14:creationId xmlns:p14="http://schemas.microsoft.com/office/powerpoint/2010/main" val="6630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1</a:t>
            </a:fld>
            <a:endParaRPr lang="en-US"/>
          </a:p>
        </p:txBody>
      </p:sp>
    </p:spTree>
    <p:extLst>
      <p:ext uri="{BB962C8B-B14F-4D97-AF65-F5344CB8AC3E}">
        <p14:creationId xmlns:p14="http://schemas.microsoft.com/office/powerpoint/2010/main" val="144507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7C0AA-A3B6-43F8-9E39-52E4D65D2238}" type="slidenum">
              <a:rPr lang="en-US" smtClean="0"/>
              <a:pPr/>
              <a:t>28</a:t>
            </a:fld>
            <a:endParaRPr lang="en-US"/>
          </a:p>
        </p:txBody>
      </p:sp>
    </p:spTree>
    <p:extLst>
      <p:ext uri="{BB962C8B-B14F-4D97-AF65-F5344CB8AC3E}">
        <p14:creationId xmlns:p14="http://schemas.microsoft.com/office/powerpoint/2010/main" val="270034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7C0AA-A3B6-43F8-9E39-52E4D65D2238}" type="slidenum">
              <a:rPr lang="en-US" smtClean="0"/>
              <a:pPr/>
              <a:t>29</a:t>
            </a:fld>
            <a:endParaRPr lang="en-US"/>
          </a:p>
        </p:txBody>
      </p:sp>
    </p:spTree>
    <p:extLst>
      <p:ext uri="{BB962C8B-B14F-4D97-AF65-F5344CB8AC3E}">
        <p14:creationId xmlns:p14="http://schemas.microsoft.com/office/powerpoint/2010/main" val="270034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7C0AA-A3B6-43F8-9E39-52E4D65D2238}" type="slidenum">
              <a:rPr lang="en-US" smtClean="0"/>
              <a:pPr/>
              <a:t>30</a:t>
            </a:fld>
            <a:endParaRPr lang="en-US"/>
          </a:p>
        </p:txBody>
      </p:sp>
    </p:spTree>
    <p:extLst>
      <p:ext uri="{BB962C8B-B14F-4D97-AF65-F5344CB8AC3E}">
        <p14:creationId xmlns:p14="http://schemas.microsoft.com/office/powerpoint/2010/main" val="270034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7C0AA-A3B6-43F8-9E39-52E4D65D2238}" type="slidenum">
              <a:rPr lang="en-US" smtClean="0"/>
              <a:pPr/>
              <a:t>31</a:t>
            </a:fld>
            <a:endParaRPr lang="en-US"/>
          </a:p>
        </p:txBody>
      </p:sp>
    </p:spTree>
    <p:extLst>
      <p:ext uri="{BB962C8B-B14F-4D97-AF65-F5344CB8AC3E}">
        <p14:creationId xmlns:p14="http://schemas.microsoft.com/office/powerpoint/2010/main" val="270034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7C0AA-A3B6-43F8-9E39-52E4D65D2238}" type="slidenum">
              <a:rPr lang="en-US" smtClean="0"/>
              <a:pPr/>
              <a:t>32</a:t>
            </a:fld>
            <a:endParaRPr lang="en-US"/>
          </a:p>
        </p:txBody>
      </p:sp>
    </p:spTree>
    <p:extLst>
      <p:ext uri="{BB962C8B-B14F-4D97-AF65-F5344CB8AC3E}">
        <p14:creationId xmlns:p14="http://schemas.microsoft.com/office/powerpoint/2010/main" val="270034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4 significant rulemaking in past decade.</a:t>
            </a:r>
          </a:p>
          <a:p>
            <a:r>
              <a:rPr lang="en-US" sz="1800" dirty="0" smtClean="0"/>
              <a:t>Some </a:t>
            </a:r>
            <a:r>
              <a:rPr lang="en-US" sz="1800" dirty="0"/>
              <a:t>driven in large measure by O3</a:t>
            </a:r>
          </a:p>
          <a:p>
            <a:r>
              <a:rPr lang="en-US" sz="1800" dirty="0" err="1" smtClean="0"/>
              <a:t>O&amp;g</a:t>
            </a:r>
            <a:r>
              <a:rPr lang="en-US" sz="1800" dirty="0" smtClean="0"/>
              <a:t> </a:t>
            </a:r>
            <a:r>
              <a:rPr lang="en-US" sz="1800" dirty="0"/>
              <a:t>measures one in a suite of </a:t>
            </a:r>
            <a:r>
              <a:rPr lang="en-US" sz="1800" dirty="0" smtClean="0"/>
              <a:t>complementary </a:t>
            </a:r>
            <a:r>
              <a:rPr lang="en-US" sz="1800" dirty="0"/>
              <a:t>strategies.  Power plants. </a:t>
            </a:r>
            <a:r>
              <a:rPr lang="en-US" sz="1800" dirty="0" smtClean="0"/>
              <a:t>Vehicles.</a:t>
            </a:r>
            <a:endParaRPr lang="en-US" sz="1800" dirty="0"/>
          </a:p>
          <a:p>
            <a:r>
              <a:rPr lang="en-US" sz="1800" dirty="0" smtClean="0"/>
              <a:t>Re</a:t>
            </a:r>
            <a:r>
              <a:rPr lang="en-US" sz="1800" dirty="0"/>
              <a:t>: power plants, CACJA.  Have significant NG in CO.  Promoting clean burning natural gas.  Minimizing leakage of the at gas is one of ways ensure envt’l benefits are fully realized, and that the valuable resources enjoys maximum beneficial use</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B53A1E4-2E57-4515-9CD3-66788C9DCDF6}" type="slidenum">
              <a:rPr lang="en-US" smtClean="0"/>
              <a:pPr/>
              <a:t>34</a:t>
            </a:fld>
            <a:endParaRPr lang="en-US" dirty="0"/>
          </a:p>
        </p:txBody>
      </p:sp>
    </p:spTree>
    <p:extLst>
      <p:ext uri="{BB962C8B-B14F-4D97-AF65-F5344CB8AC3E}">
        <p14:creationId xmlns:p14="http://schemas.microsoft.com/office/powerpoint/2010/main" val="140584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40</a:t>
            </a:fld>
            <a:endParaRPr lang="en-US"/>
          </a:p>
        </p:txBody>
      </p:sp>
    </p:spTree>
    <p:extLst>
      <p:ext uri="{BB962C8B-B14F-4D97-AF65-F5344CB8AC3E}">
        <p14:creationId xmlns:p14="http://schemas.microsoft.com/office/powerpoint/2010/main" val="162365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41</a:t>
            </a:fld>
            <a:endParaRPr lang="en-US"/>
          </a:p>
        </p:txBody>
      </p:sp>
    </p:spTree>
    <p:extLst>
      <p:ext uri="{BB962C8B-B14F-4D97-AF65-F5344CB8AC3E}">
        <p14:creationId xmlns:p14="http://schemas.microsoft.com/office/powerpoint/2010/main" val="3638769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42</a:t>
            </a:fld>
            <a:endParaRPr lang="en-US"/>
          </a:p>
        </p:txBody>
      </p:sp>
    </p:spTree>
    <p:extLst>
      <p:ext uri="{BB962C8B-B14F-4D97-AF65-F5344CB8AC3E}">
        <p14:creationId xmlns:p14="http://schemas.microsoft.com/office/powerpoint/2010/main" val="1007697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EPA defines RACT as the lowest emissions limit a particular source can meet by applying technology that is reasonably available, considering both technological and economic feasibility.</a:t>
            </a:r>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43</a:t>
            </a:fld>
            <a:endParaRPr lang="en-US"/>
          </a:p>
        </p:txBody>
      </p:sp>
    </p:spTree>
    <p:extLst>
      <p:ext uri="{BB962C8B-B14F-4D97-AF65-F5344CB8AC3E}">
        <p14:creationId xmlns:p14="http://schemas.microsoft.com/office/powerpoint/2010/main" val="352889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2FB72-C772-4F5A-BDE2-BF1A4C1C98AC}" type="slidenum">
              <a:rPr lang="en-US" smtClean="0"/>
              <a:pPr/>
              <a:t>2</a:t>
            </a:fld>
            <a:endParaRPr lang="en-US"/>
          </a:p>
        </p:txBody>
      </p:sp>
    </p:spTree>
    <p:extLst>
      <p:ext uri="{BB962C8B-B14F-4D97-AF65-F5344CB8AC3E}">
        <p14:creationId xmlns:p14="http://schemas.microsoft.com/office/powerpoint/2010/main" val="237025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44</a:t>
            </a:fld>
            <a:endParaRPr lang="en-US"/>
          </a:p>
        </p:txBody>
      </p:sp>
    </p:spTree>
    <p:extLst>
      <p:ext uri="{BB962C8B-B14F-4D97-AF65-F5344CB8AC3E}">
        <p14:creationId xmlns:p14="http://schemas.microsoft.com/office/powerpoint/2010/main" val="26323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47</a:t>
            </a:fld>
            <a:endParaRPr lang="en-US"/>
          </a:p>
        </p:txBody>
      </p:sp>
    </p:spTree>
    <p:extLst>
      <p:ext uri="{BB962C8B-B14F-4D97-AF65-F5344CB8AC3E}">
        <p14:creationId xmlns:p14="http://schemas.microsoft.com/office/powerpoint/2010/main" val="2416046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charset="0"/>
              <a:buNone/>
              <a:defRPr/>
            </a:pPr>
            <a:endParaRPr lang="en-US" altLang="en-US" sz="1200" dirty="0" smtClean="0">
              <a:solidFill>
                <a:schemeClr val="accent3">
                  <a:lumMod val="50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70BF51F-8A85-4AC5-9421-A3AAB8F4C55B}" type="slidenum">
              <a:rPr lang="en-US" smtClean="0"/>
              <a:pPr/>
              <a:t>49</a:t>
            </a:fld>
            <a:endParaRPr lang="en-US" dirty="0"/>
          </a:p>
        </p:txBody>
      </p:sp>
    </p:spTree>
    <p:extLst>
      <p:ext uri="{BB962C8B-B14F-4D97-AF65-F5344CB8AC3E}">
        <p14:creationId xmlns:p14="http://schemas.microsoft.com/office/powerpoint/2010/main" val="1547998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err="1" smtClean="0"/>
              <a:t>Speciated</a:t>
            </a:r>
            <a:r>
              <a:rPr lang="en-US" dirty="0" smtClean="0"/>
              <a:t> inventories will vary in quality as VOCs are reported generally as a lump sum of &gt;C3 hydrocarbons</a:t>
            </a:r>
          </a:p>
          <a:p>
            <a:pPr lvl="1"/>
            <a:endParaRPr lang="en-US" dirty="0" smtClean="0"/>
          </a:p>
          <a:p>
            <a:pPr lvl="1"/>
            <a:r>
              <a:rPr lang="en-US" dirty="0" smtClean="0"/>
              <a:t>CDPHE does track HAPs, though there a many minor sources below reporting thresholds that could add up—this needs to be evaluated</a:t>
            </a:r>
          </a:p>
          <a:p>
            <a:endParaRPr lang="en-US" dirty="0"/>
          </a:p>
        </p:txBody>
      </p:sp>
      <p:sp>
        <p:nvSpPr>
          <p:cNvPr id="4" name="Slide Number Placeholder 3"/>
          <p:cNvSpPr>
            <a:spLocks noGrp="1"/>
          </p:cNvSpPr>
          <p:nvPr>
            <p:ph type="sldNum" sz="quarter" idx="10"/>
          </p:nvPr>
        </p:nvSpPr>
        <p:spPr/>
        <p:txBody>
          <a:bodyPr/>
          <a:lstStyle/>
          <a:p>
            <a:fld id="{B23A4271-8E72-4128-937E-153B40F4A79E}" type="slidenum">
              <a:rPr lang="en-US" smtClean="0"/>
              <a:pPr/>
              <a:t>50</a:t>
            </a:fld>
            <a:endParaRPr lang="en-US"/>
          </a:p>
        </p:txBody>
      </p:sp>
    </p:spTree>
    <p:extLst>
      <p:ext uri="{BB962C8B-B14F-4D97-AF65-F5344CB8AC3E}">
        <p14:creationId xmlns:p14="http://schemas.microsoft.com/office/powerpoint/2010/main" val="426855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52</a:t>
            </a:fld>
            <a:endParaRPr lang="en-US"/>
          </a:p>
        </p:txBody>
      </p:sp>
    </p:spTree>
    <p:extLst>
      <p:ext uri="{BB962C8B-B14F-4D97-AF65-F5344CB8AC3E}">
        <p14:creationId xmlns:p14="http://schemas.microsoft.com/office/powerpoint/2010/main" val="351527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53</a:t>
            </a:fld>
            <a:endParaRPr lang="en-US"/>
          </a:p>
        </p:txBody>
      </p:sp>
    </p:spTree>
    <p:extLst>
      <p:ext uri="{BB962C8B-B14F-4D97-AF65-F5344CB8AC3E}">
        <p14:creationId xmlns:p14="http://schemas.microsoft.com/office/powerpoint/2010/main" val="263129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4</a:t>
            </a:fld>
            <a:endParaRPr lang="en-US"/>
          </a:p>
        </p:txBody>
      </p:sp>
    </p:spTree>
    <p:extLst>
      <p:ext uri="{BB962C8B-B14F-4D97-AF65-F5344CB8AC3E}">
        <p14:creationId xmlns:p14="http://schemas.microsoft.com/office/powerpoint/2010/main" val="371102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DMA/NFR violates the current</a:t>
            </a:r>
            <a:r>
              <a:rPr lang="en-US" baseline="0" dirty="0" smtClean="0"/>
              <a:t> NAAQS, but good news for rest of state.</a:t>
            </a:r>
          </a:p>
          <a:p>
            <a:r>
              <a:rPr lang="en-US" baseline="0" dirty="0" err="1" smtClean="0"/>
              <a:t>Rangely</a:t>
            </a:r>
            <a:r>
              <a:rPr lang="en-US" baseline="0" dirty="0" smtClean="0"/>
              <a:t> not exceeding through 10/2016.</a:t>
            </a:r>
          </a:p>
          <a:p>
            <a:r>
              <a:rPr lang="en-US" baseline="0" dirty="0" smtClean="0"/>
              <a:t>New Boulder site showing levels somewhat similar to Rocky Flats.</a:t>
            </a:r>
          </a:p>
          <a:p>
            <a:r>
              <a:rPr lang="en-US" baseline="0" dirty="0" smtClean="0"/>
              <a:t>New Paradox site</a:t>
            </a:r>
          </a:p>
          <a:p>
            <a:r>
              <a:rPr lang="en-US" baseline="0" dirty="0" smtClean="0"/>
              <a:t>New Elk Springs site (re-location of Lay Peak)</a:t>
            </a:r>
          </a:p>
          <a:p>
            <a:r>
              <a:rPr lang="en-US" baseline="0" dirty="0" smtClean="0"/>
              <a:t>NOAA BAO site gone…relocating ozone to their Table </a:t>
            </a:r>
            <a:r>
              <a:rPr lang="en-US" baseline="0" dirty="0" err="1" smtClean="0"/>
              <a:t>Mtn</a:t>
            </a:r>
            <a:r>
              <a:rPr lang="en-US" baseline="0" dirty="0" smtClean="0"/>
              <a:t> site N of Boulder?</a:t>
            </a:r>
          </a:p>
          <a:p>
            <a:endParaRPr lang="en-US" baseline="0" dirty="0" smtClean="0"/>
          </a:p>
          <a:p>
            <a:r>
              <a:rPr lang="en-US" baseline="0" dirty="0" smtClean="0"/>
              <a:t>Note sites on west slope and SW….many are not APCD sites.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6</a:t>
            </a:fld>
            <a:endParaRPr lang="en-US"/>
          </a:p>
        </p:txBody>
      </p:sp>
    </p:spTree>
    <p:extLst>
      <p:ext uri="{BB962C8B-B14F-4D97-AF65-F5344CB8AC3E}">
        <p14:creationId xmlns:p14="http://schemas.microsoft.com/office/powerpoint/2010/main" val="169930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cyclic nature due to meteorology….Need many years to see a trend.</a:t>
            </a:r>
          </a:p>
          <a:p>
            <a:endParaRPr lang="en-US" dirty="0" smtClean="0"/>
          </a:p>
          <a:p>
            <a:r>
              <a:rPr lang="en-US" baseline="0" dirty="0" smtClean="0"/>
              <a:t>Slight decreasing trend.</a:t>
            </a:r>
          </a:p>
          <a:p>
            <a:r>
              <a:rPr lang="en-US" baseline="0" dirty="0" smtClean="0"/>
              <a:t>Overall, the high peaks tend to be decreasing.</a:t>
            </a:r>
          </a:p>
          <a:p>
            <a:endParaRPr lang="en-US" baseline="0" dirty="0" smtClean="0"/>
          </a:p>
          <a:p>
            <a:r>
              <a:rPr lang="en-US" baseline="0" dirty="0" smtClean="0"/>
              <a:t>Keep in mind, population and industry have increased significantly over this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7</a:t>
            </a:fld>
            <a:endParaRPr lang="en-US"/>
          </a:p>
        </p:txBody>
      </p:sp>
    </p:spTree>
    <p:extLst>
      <p:ext uri="{BB962C8B-B14F-4D97-AF65-F5344CB8AC3E}">
        <p14:creationId xmlns:p14="http://schemas.microsoft.com/office/powerpoint/2010/main" val="104170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cyclic nature due to meteorology….Need many years to see a trend.</a:t>
            </a:r>
          </a:p>
          <a:p>
            <a:endParaRPr lang="en-US" dirty="0" smtClean="0"/>
          </a:p>
          <a:p>
            <a:r>
              <a:rPr lang="en-US" baseline="0" dirty="0" smtClean="0"/>
              <a:t>Slight decreasing trend.</a:t>
            </a:r>
          </a:p>
          <a:p>
            <a:endParaRPr lang="en-US" baseline="0" dirty="0" smtClean="0"/>
          </a:p>
          <a:p>
            <a:r>
              <a:rPr lang="en-US" baseline="0" dirty="0" smtClean="0"/>
              <a:t>Keep in mind, population and industry have increased significantly over this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8</a:t>
            </a:fld>
            <a:endParaRPr lang="en-US"/>
          </a:p>
        </p:txBody>
      </p:sp>
    </p:spTree>
    <p:extLst>
      <p:ext uri="{BB962C8B-B14F-4D97-AF65-F5344CB8AC3E}">
        <p14:creationId xmlns:p14="http://schemas.microsoft.com/office/powerpoint/2010/main" val="104170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cyclic nature.</a:t>
            </a:r>
          </a:p>
          <a:p>
            <a:r>
              <a:rPr lang="en-US" dirty="0" smtClean="0"/>
              <a:t>Need many years to see a trend.</a:t>
            </a:r>
          </a:p>
          <a:p>
            <a:endParaRPr lang="en-US" dirty="0" smtClean="0"/>
          </a:p>
          <a:p>
            <a:r>
              <a:rPr lang="en-US" baseline="0" dirty="0" smtClean="0"/>
              <a:t>Decreasing trend.</a:t>
            </a:r>
          </a:p>
          <a:p>
            <a:r>
              <a:rPr lang="en-US" baseline="0" dirty="0" err="1" smtClean="0"/>
              <a:t>Rangely</a:t>
            </a:r>
            <a:r>
              <a:rPr lang="en-US" baseline="0" dirty="0" smtClean="0"/>
              <a:t> no longer exceeding.</a:t>
            </a:r>
          </a:p>
          <a:p>
            <a:endParaRPr lang="en-US" baseline="0" dirty="0" smtClean="0"/>
          </a:p>
          <a:p>
            <a:r>
              <a:rPr lang="en-US" baseline="0" dirty="0" smtClean="0"/>
              <a:t>Keep in mind, population and industry have increased significantly over this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9</a:t>
            </a:fld>
            <a:endParaRPr lang="en-US"/>
          </a:p>
        </p:txBody>
      </p:sp>
    </p:spTree>
    <p:extLst>
      <p:ext uri="{BB962C8B-B14F-4D97-AF65-F5344CB8AC3E}">
        <p14:creationId xmlns:p14="http://schemas.microsoft.com/office/powerpoint/2010/main" val="104170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cyclic nature due to meteorology….Need many years to see a trend.</a:t>
            </a:r>
          </a:p>
          <a:p>
            <a:endParaRPr lang="en-US" dirty="0" smtClean="0"/>
          </a:p>
          <a:p>
            <a:r>
              <a:rPr lang="en-US" baseline="0" dirty="0" smtClean="0"/>
              <a:t>Slight decreasing trend in recent years.</a:t>
            </a:r>
          </a:p>
          <a:p>
            <a:endParaRPr lang="en-US" baseline="0" dirty="0" smtClean="0"/>
          </a:p>
          <a:p>
            <a:r>
              <a:rPr lang="en-US" baseline="0" dirty="0" smtClean="0"/>
              <a:t>Keep in mind, population and industry have increased significantly over this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CB92FB72-C772-4F5A-BDE2-BF1A4C1C98AC}" type="slidenum">
              <a:rPr lang="en-US" smtClean="0"/>
              <a:pPr/>
              <a:t>10</a:t>
            </a:fld>
            <a:endParaRPr lang="en-US"/>
          </a:p>
        </p:txBody>
      </p:sp>
    </p:spTree>
    <p:extLst>
      <p:ext uri="{BB962C8B-B14F-4D97-AF65-F5344CB8AC3E}">
        <p14:creationId xmlns:p14="http://schemas.microsoft.com/office/powerpoint/2010/main" val="104170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98AF5-32F2-466E-8887-4188D4B8C0C3}" type="slidenum">
              <a:rPr lang="en-US"/>
              <a:pPr/>
              <a:t>14</a:t>
            </a:fld>
            <a:endParaRPr lang="en-US" dirty="0"/>
          </a:p>
        </p:txBody>
      </p:sp>
      <p:sp>
        <p:nvSpPr>
          <p:cNvPr id="174082" name="Rectangle 2"/>
          <p:cNvSpPr>
            <a:spLocks noGrp="1" noRot="1" noChangeAspect="1" noChangeArrowheads="1" noTextEdit="1"/>
          </p:cNvSpPr>
          <p:nvPr>
            <p:ph type="sldImg"/>
          </p:nvPr>
        </p:nvSpPr>
        <p:spPr>
          <a:xfrm>
            <a:off x="1181100" y="696913"/>
            <a:ext cx="4648200" cy="3486150"/>
          </a:xfrm>
          <a:ln/>
        </p:spPr>
      </p:sp>
      <p:sp>
        <p:nvSpPr>
          <p:cNvPr id="174083" name="Rectangle 3"/>
          <p:cNvSpPr>
            <a:spLocks noGrp="1" noChangeArrowheads="1"/>
          </p:cNvSpPr>
          <p:nvPr>
            <p:ph type="body" idx="1"/>
          </p:nvPr>
        </p:nvSpPr>
        <p:spPr>
          <a:xfrm>
            <a:off x="935039" y="4416425"/>
            <a:ext cx="5140325" cy="4183063"/>
          </a:xfrm>
        </p:spPr>
        <p:txBody>
          <a:bodyPr/>
          <a:lstStyle/>
          <a:p>
            <a:r>
              <a:rPr lang="en-US" dirty="0"/>
              <a:t>Urban and oil/gas rural areas.</a:t>
            </a:r>
          </a:p>
          <a:p>
            <a:r>
              <a:rPr lang="en-US" dirty="0"/>
              <a:t>Some overlap in sites between 2003 and 2006.</a:t>
            </a:r>
          </a:p>
          <a:p>
            <a:endParaRPr lang="en-US" b="1" dirty="0">
              <a:latin typeface="Tahoma" pitchFamily="34" charset="0"/>
            </a:endParaRPr>
          </a:p>
        </p:txBody>
      </p:sp>
    </p:spTree>
    <p:extLst>
      <p:ext uri="{BB962C8B-B14F-4D97-AF65-F5344CB8AC3E}">
        <p14:creationId xmlns:p14="http://schemas.microsoft.com/office/powerpoint/2010/main" val="185332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12/15/2016</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86D5000-B9AF-4DB5-8E9C-96E65CBADC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12/15/2016</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6D5000-B9AF-4DB5-8E9C-96E65CBADC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12/15/2016</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6D5000-B9AF-4DB5-8E9C-96E65CBADC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12/15/2016</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6D5000-B9AF-4DB5-8E9C-96E65CBADC1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12/15/2016</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6D5000-B9AF-4DB5-8E9C-96E65CBADC1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12/15/2016</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86D5000-B9AF-4DB5-8E9C-96E65CBADC1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12/15/2016</a:t>
            </a:r>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86D5000-B9AF-4DB5-8E9C-96E65CBADC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12/15/2016</a:t>
            </a:r>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86D5000-B9AF-4DB5-8E9C-96E65CBADC1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12/15/2016</a:t>
            </a:r>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86D5000-B9AF-4DB5-8E9C-96E65CBADC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12/15/2016</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86D5000-B9AF-4DB5-8E9C-96E65CBADC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12/15/2016</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86D5000-B9AF-4DB5-8E9C-96E65CBADC1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12/15/2016</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86D5000-B9AF-4DB5-8E9C-96E65CBADC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8.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927848" cy="2057400"/>
          </a:xfrm>
        </p:spPr>
        <p:txBody>
          <a:bodyPr>
            <a:normAutofit fontScale="90000"/>
          </a:bodyPr>
          <a:lstStyle/>
          <a:p>
            <a:r>
              <a:rPr lang="en-US" sz="5400" dirty="0" smtClean="0">
                <a:solidFill>
                  <a:srgbClr val="FF0000"/>
                </a:solidFill>
              </a:rPr>
              <a:t>Ozone in the North Front Range and Policies</a:t>
            </a:r>
            <a:endParaRPr lang="en-US" sz="6000" dirty="0">
              <a:solidFill>
                <a:srgbClr val="FF0000"/>
              </a:solidFill>
            </a:endParaRPr>
          </a:p>
        </p:txBody>
      </p:sp>
      <p:sp>
        <p:nvSpPr>
          <p:cNvPr id="3" name="Subtitle 2"/>
          <p:cNvSpPr>
            <a:spLocks noGrp="1"/>
          </p:cNvSpPr>
          <p:nvPr>
            <p:ph type="subTitle" idx="1"/>
          </p:nvPr>
        </p:nvSpPr>
        <p:spPr>
          <a:xfrm>
            <a:off x="1600200" y="3581400"/>
            <a:ext cx="6787896" cy="1371600"/>
          </a:xfrm>
        </p:spPr>
        <p:txBody>
          <a:bodyPr>
            <a:normAutofit/>
          </a:bodyPr>
          <a:lstStyle/>
          <a:p>
            <a:r>
              <a:rPr lang="en-US" sz="2800" dirty="0" smtClean="0">
                <a:solidFill>
                  <a:srgbClr val="0000FF"/>
                </a:solidFill>
              </a:rPr>
              <a:t>FRAPPÉ Science Team Meeting</a:t>
            </a:r>
            <a:r>
              <a:rPr lang="en-US" sz="2800" dirty="0">
                <a:solidFill>
                  <a:srgbClr val="0000FF"/>
                </a:solidFill>
              </a:rPr>
              <a:t/>
            </a:r>
            <a:br>
              <a:rPr lang="en-US" sz="2800" dirty="0">
                <a:solidFill>
                  <a:srgbClr val="0000FF"/>
                </a:solidFill>
              </a:rPr>
            </a:br>
            <a:r>
              <a:rPr lang="en-US" sz="2800" dirty="0" smtClean="0">
                <a:solidFill>
                  <a:srgbClr val="0000FF"/>
                </a:solidFill>
              </a:rPr>
              <a:t>5/2/2017</a:t>
            </a:r>
            <a:endParaRPr lang="en-US" dirty="0"/>
          </a:p>
        </p:txBody>
      </p:sp>
      <p:sp>
        <p:nvSpPr>
          <p:cNvPr id="24578" name="AutoShape 2" descr="https://ci6.googleusercontent.com/proxy/DZg4b0HT-qB15obFrG6Dx8WLCQaf35ab5B-6FS1SJLytqATbGZnbl-P0vm_uxFdkKs2ljUHa9smW6P015SbwCxDfwxd0cnEAci6kqhXgfGA1CUbkNMaHtipVK-tzcJb1F1-8OU_2ZUJ7S5XLIpFlnaKP45VylgleWuHXzx_4bDrrm5jvan5a1JPoDDOX7KHODOWjTIhfhIkNeRLREWaNG1s9=s0-d-e1-ft#https://6bc585c3ac975c15d2250e882c44ab669f6363cd.googledrive.com/host/0B8gdupL6hOgVNDVKVVJBcXhoaWs/images/co_cdphe_div_air_72_rgb_email.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LOGO with APCD.png"/>
          <p:cNvPicPr>
            <a:picLocks noChangeAspect="1"/>
          </p:cNvPicPr>
          <p:nvPr/>
        </p:nvPicPr>
        <p:blipFill>
          <a:blip r:embed="rId3" cstate="print"/>
          <a:stretch>
            <a:fillRect/>
          </a:stretch>
        </p:blipFill>
        <p:spPr>
          <a:xfrm>
            <a:off x="304800" y="5562600"/>
            <a:ext cx="4572000" cy="11842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7772400" cy="1219200"/>
          </a:xfrm>
        </p:spPr>
        <p:txBody>
          <a:bodyPr>
            <a:normAutofit fontScale="90000"/>
          </a:bodyPr>
          <a:lstStyle/>
          <a:p>
            <a:pPr lvl="0" algn="ctr">
              <a:defRPr/>
            </a:pPr>
            <a:r>
              <a:rPr lang="en-US" sz="4900" b="0" dirty="0" smtClean="0">
                <a:solidFill>
                  <a:srgbClr val="FF0000"/>
                </a:solidFill>
                <a:effectLst/>
              </a:rPr>
              <a:t>Southwest area</a:t>
            </a:r>
            <a:r>
              <a:rPr lang="en-US" sz="4800" b="0" dirty="0" smtClean="0">
                <a:solidFill>
                  <a:srgbClr val="FF0000"/>
                </a:solidFill>
                <a:effectLst/>
              </a:rPr>
              <a:t/>
            </a:r>
            <a:br>
              <a:rPr lang="en-US" sz="4800" b="0" dirty="0" smtClean="0">
                <a:solidFill>
                  <a:srgbClr val="FF0000"/>
                </a:solidFill>
                <a:effectLst/>
              </a:rPr>
            </a:br>
            <a:r>
              <a:rPr lang="en-US" sz="4000" b="0" dirty="0" smtClean="0">
                <a:effectLst/>
              </a:rPr>
              <a:t>Ozone Trends</a:t>
            </a:r>
            <a:endParaRPr lang="en-US" sz="4000" b="0" dirty="0">
              <a:effectLst/>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7" name="Slide Number Placeholder 6"/>
          <p:cNvSpPr>
            <a:spLocks noGrp="1"/>
          </p:cNvSpPr>
          <p:nvPr>
            <p:ph type="sldNum" sz="quarter" idx="12"/>
          </p:nvPr>
        </p:nvSpPr>
        <p:spPr/>
        <p:txBody>
          <a:bodyPr/>
          <a:lstStyle/>
          <a:p>
            <a:fld id="{586D5000-B9AF-4DB5-8E9C-96E65CBADC1E}" type="slidenum">
              <a:rPr lang="en-US" smtClean="0"/>
              <a:pPr/>
              <a:t>10</a:t>
            </a:fld>
            <a:endParaRPr lang="en-US"/>
          </a:p>
        </p:txBody>
      </p:sp>
      <p:pic>
        <p:nvPicPr>
          <p:cNvPr id="1028" name="Picture 4"/>
          <p:cNvPicPr>
            <a:picLocks noChangeAspect="1" noChangeArrowheads="1"/>
          </p:cNvPicPr>
          <p:nvPr/>
        </p:nvPicPr>
        <p:blipFill>
          <a:blip r:embed="rId4" cstate="print"/>
          <a:srcRect/>
          <a:stretch>
            <a:fillRect/>
          </a:stretch>
        </p:blipFill>
        <p:spPr bwMode="auto">
          <a:xfrm>
            <a:off x="685800" y="1295400"/>
            <a:ext cx="7772400" cy="50665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2362200"/>
          </a:xfrm>
        </p:spPr>
        <p:txBody>
          <a:bodyPr>
            <a:noAutofit/>
          </a:bodyPr>
          <a:lstStyle/>
          <a:p>
            <a:pPr algn="ctr"/>
            <a:r>
              <a:rPr lang="en-US" sz="7200" dirty="0" smtClean="0">
                <a:solidFill>
                  <a:srgbClr val="FF0000"/>
                </a:solidFill>
              </a:rPr>
              <a:t>CDPHE precursor monitoring</a:t>
            </a:r>
            <a:endParaRPr lang="en-US" sz="72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52" y="228600"/>
            <a:ext cx="8382000" cy="762000"/>
          </a:xfrm>
        </p:spPr>
        <p:txBody>
          <a:bodyPr>
            <a:normAutofit/>
          </a:bodyPr>
          <a:lstStyle/>
          <a:p>
            <a:r>
              <a:rPr lang="en-US" dirty="0" smtClean="0">
                <a:solidFill>
                  <a:srgbClr val="FF0000"/>
                </a:solidFill>
              </a:rPr>
              <a:t>CDPHE Ozone Precursor Studies</a:t>
            </a:r>
            <a:endParaRPr lang="en-US" dirty="0">
              <a:solidFill>
                <a:srgbClr val="FF0000"/>
              </a:solidFill>
            </a:endParaRPr>
          </a:p>
        </p:txBody>
      </p:sp>
      <p:sp>
        <p:nvSpPr>
          <p:cNvPr id="3" name="Content Placeholder 2"/>
          <p:cNvSpPr>
            <a:spLocks noGrp="1"/>
          </p:cNvSpPr>
          <p:nvPr>
            <p:ph idx="1"/>
          </p:nvPr>
        </p:nvSpPr>
        <p:spPr>
          <a:xfrm>
            <a:off x="762000" y="990600"/>
            <a:ext cx="7924800" cy="5105400"/>
          </a:xfrm>
        </p:spPr>
        <p:txBody>
          <a:bodyPr>
            <a:normAutofit/>
          </a:bodyPr>
          <a:lstStyle/>
          <a:p>
            <a:r>
              <a:rPr lang="en-US" sz="2800" dirty="0" smtClean="0"/>
              <a:t>All in North Front Range</a:t>
            </a:r>
          </a:p>
          <a:p>
            <a:r>
              <a:rPr lang="en-US" sz="2800" b="1" dirty="0" smtClean="0"/>
              <a:t>2003</a:t>
            </a:r>
          </a:p>
          <a:p>
            <a:pPr lvl="1"/>
            <a:r>
              <a:rPr lang="en-US" dirty="0" smtClean="0"/>
              <a:t>July – September 2003</a:t>
            </a:r>
          </a:p>
          <a:p>
            <a:pPr lvl="1"/>
            <a:r>
              <a:rPr lang="en-US" dirty="0" smtClean="0"/>
              <a:t>2 primary sites,  3-hour AM &amp; PM samples</a:t>
            </a:r>
          </a:p>
          <a:p>
            <a:pPr lvl="1"/>
            <a:r>
              <a:rPr lang="en-US" dirty="0" smtClean="0"/>
              <a:t>3 secondary sites, 3-hour AM &amp; PM samples</a:t>
            </a:r>
          </a:p>
          <a:p>
            <a:r>
              <a:rPr lang="en-US" sz="2800" b="1" dirty="0" smtClean="0"/>
              <a:t>2006</a:t>
            </a:r>
          </a:p>
          <a:p>
            <a:pPr lvl="1"/>
            <a:r>
              <a:rPr lang="en-US" dirty="0" smtClean="0"/>
              <a:t>June – July 2006</a:t>
            </a:r>
          </a:p>
          <a:p>
            <a:pPr lvl="1"/>
            <a:r>
              <a:rPr lang="en-US" dirty="0" smtClean="0"/>
              <a:t>4 primary sites,  3-hour AM samples</a:t>
            </a:r>
          </a:p>
          <a:p>
            <a:pPr lvl="1"/>
            <a:r>
              <a:rPr lang="en-US" dirty="0" smtClean="0"/>
              <a:t>2 secondary sites, 3-hour PM samples</a:t>
            </a:r>
          </a:p>
          <a:p>
            <a:r>
              <a:rPr lang="en-US" sz="2800" b="1" dirty="0" smtClean="0">
                <a:solidFill>
                  <a:srgbClr val="0000FF"/>
                </a:solidFill>
              </a:rPr>
              <a:t>2012 – present (CAMP, Platteville)</a:t>
            </a:r>
          </a:p>
          <a:p>
            <a:pPr lvl="1"/>
            <a:r>
              <a:rPr lang="en-US" dirty="0" smtClean="0"/>
              <a:t>December 2011 - present</a:t>
            </a:r>
          </a:p>
          <a:p>
            <a:pPr lvl="1"/>
            <a:r>
              <a:rPr lang="en-US" dirty="0" smtClean="0"/>
              <a:t>2 primary sites,  3-hour AM samples</a:t>
            </a:r>
          </a:p>
        </p:txBody>
      </p:sp>
      <p:sp>
        <p:nvSpPr>
          <p:cNvPr id="4" name="Slide Number Placeholder 3"/>
          <p:cNvSpPr>
            <a:spLocks noGrp="1"/>
          </p:cNvSpPr>
          <p:nvPr>
            <p:ph type="sldNum" sz="quarter" idx="12"/>
          </p:nvPr>
        </p:nvSpPr>
        <p:spPr/>
        <p:txBody>
          <a:bodyPr/>
          <a:lstStyle/>
          <a:p>
            <a:fld id="{2E310833-14A0-45B7-9CDF-2B5B26B2D3B8}" type="slidenum">
              <a:rPr lang="en-US" smtClean="0"/>
              <a:pPr/>
              <a:t>12</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72609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088"/>
            <a:ext cx="8229600" cy="819912"/>
          </a:xfrm>
        </p:spPr>
        <p:txBody>
          <a:bodyPr/>
          <a:lstStyle/>
          <a:p>
            <a:r>
              <a:rPr lang="en-US" dirty="0" smtClean="0">
                <a:solidFill>
                  <a:srgbClr val="FF0000"/>
                </a:solidFill>
              </a:rPr>
              <a:t>CDPHE sampling overview</a:t>
            </a:r>
            <a:endParaRPr lang="en-US" dirty="0">
              <a:solidFill>
                <a:srgbClr val="FF0000"/>
              </a:solidFill>
            </a:endParaRPr>
          </a:p>
        </p:txBody>
      </p:sp>
      <p:sp>
        <p:nvSpPr>
          <p:cNvPr id="3" name="Content Placeholder 2"/>
          <p:cNvSpPr>
            <a:spLocks noGrp="1"/>
          </p:cNvSpPr>
          <p:nvPr>
            <p:ph idx="1"/>
          </p:nvPr>
        </p:nvSpPr>
        <p:spPr>
          <a:xfrm>
            <a:off x="457200" y="1219200"/>
            <a:ext cx="8458200" cy="5257800"/>
          </a:xfrm>
        </p:spPr>
        <p:txBody>
          <a:bodyPr>
            <a:normAutofit/>
          </a:bodyPr>
          <a:lstStyle/>
          <a:p>
            <a:r>
              <a:rPr lang="en-US" dirty="0" smtClean="0"/>
              <a:t>All sampling done for 3-hours, every 6</a:t>
            </a:r>
            <a:r>
              <a:rPr lang="en-US" baseline="30000" dirty="0" smtClean="0"/>
              <a:t>th</a:t>
            </a:r>
            <a:r>
              <a:rPr lang="en-US" dirty="0" smtClean="0"/>
              <a:t> day</a:t>
            </a:r>
          </a:p>
          <a:p>
            <a:pPr lvl="1"/>
            <a:r>
              <a:rPr lang="en-US" dirty="0" smtClean="0"/>
              <a:t>Most 6:00 a.m. – 9:00 a.m.     </a:t>
            </a:r>
            <a:r>
              <a:rPr lang="en-US" dirty="0" smtClean="0">
                <a:sym typeface="Wingdings" pitchFamily="2" charset="2"/>
              </a:rPr>
              <a:t> un-reacted mix</a:t>
            </a:r>
            <a:endParaRPr lang="en-US" dirty="0" smtClean="0"/>
          </a:p>
          <a:p>
            <a:pPr lvl="1"/>
            <a:r>
              <a:rPr lang="en-US" dirty="0" smtClean="0"/>
              <a:t>Some limited 1:00 p.m. – 4:00 p.m.     </a:t>
            </a:r>
            <a:r>
              <a:rPr lang="en-US" dirty="0" smtClean="0">
                <a:sym typeface="Wingdings" pitchFamily="2" charset="2"/>
              </a:rPr>
              <a:t> reacted mix</a:t>
            </a:r>
            <a:endParaRPr lang="en-US" dirty="0" smtClean="0"/>
          </a:p>
          <a:p>
            <a:r>
              <a:rPr lang="en-US" dirty="0" smtClean="0">
                <a:solidFill>
                  <a:srgbClr val="0000FF"/>
                </a:solidFill>
              </a:rPr>
              <a:t>Non-methane organic compounds (NMOCs)</a:t>
            </a:r>
          </a:p>
          <a:p>
            <a:pPr lvl="1"/>
            <a:r>
              <a:rPr lang="en-US" dirty="0" smtClean="0"/>
              <a:t>EPA Method TO-12 + speciation</a:t>
            </a:r>
          </a:p>
          <a:p>
            <a:pPr lvl="1"/>
            <a:r>
              <a:rPr lang="en-US" dirty="0" smtClean="0"/>
              <a:t>Whole air canisters</a:t>
            </a:r>
          </a:p>
          <a:p>
            <a:r>
              <a:rPr lang="en-US" dirty="0" smtClean="0"/>
              <a:t>Carbonyls</a:t>
            </a:r>
          </a:p>
          <a:p>
            <a:pPr lvl="1"/>
            <a:r>
              <a:rPr lang="en-US" dirty="0" smtClean="0"/>
              <a:t>EPA Method TO-11a</a:t>
            </a:r>
          </a:p>
          <a:p>
            <a:pPr lvl="1"/>
            <a:r>
              <a:rPr lang="en-US" dirty="0" smtClean="0"/>
              <a:t>DNPH cartridges with ozone pre-scrubber</a:t>
            </a:r>
          </a:p>
          <a:p>
            <a:r>
              <a:rPr lang="en-US" dirty="0" smtClean="0">
                <a:solidFill>
                  <a:srgbClr val="0000FF"/>
                </a:solidFill>
              </a:rPr>
              <a:t>Methane </a:t>
            </a:r>
            <a:r>
              <a:rPr lang="en-US" sz="2000" dirty="0" smtClean="0">
                <a:solidFill>
                  <a:srgbClr val="0000FF"/>
                </a:solidFill>
              </a:rPr>
              <a:t>(started in 2012)</a:t>
            </a:r>
          </a:p>
          <a:p>
            <a:pPr lvl="1"/>
            <a:r>
              <a:rPr lang="en-US" dirty="0" smtClean="0"/>
              <a:t>Whole air canisters</a:t>
            </a:r>
          </a:p>
          <a:p>
            <a:endParaRPr lang="en-US" dirty="0"/>
          </a:p>
        </p:txBody>
      </p:sp>
      <p:sp>
        <p:nvSpPr>
          <p:cNvPr id="4" name="Slide Number Placeholder 3"/>
          <p:cNvSpPr>
            <a:spLocks noGrp="1"/>
          </p:cNvSpPr>
          <p:nvPr>
            <p:ph type="sldNum" sz="quarter" idx="12"/>
          </p:nvPr>
        </p:nvSpPr>
        <p:spPr/>
        <p:txBody>
          <a:bodyPr/>
          <a:lstStyle/>
          <a:p>
            <a:fld id="{2E310833-14A0-45B7-9CDF-2B5B26B2D3B8}" type="slidenum">
              <a:rPr lang="en-US" smtClean="0"/>
              <a:pPr/>
              <a:t>13</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44706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6C0500BC-FC46-422F-A74D-431DEF503EB8}" type="slidenum">
              <a:rPr lang="en-US" smtClean="0"/>
              <a:pPr/>
              <a:t>14</a:t>
            </a:fld>
            <a:endParaRPr lang="en-US" dirty="0"/>
          </a:p>
        </p:txBody>
      </p:sp>
      <p:sp>
        <p:nvSpPr>
          <p:cNvPr id="173058" name="Rectangle 2"/>
          <p:cNvSpPr>
            <a:spLocks noGrp="1" noChangeArrowheads="1"/>
          </p:cNvSpPr>
          <p:nvPr>
            <p:ph type="title"/>
          </p:nvPr>
        </p:nvSpPr>
        <p:spPr>
          <a:xfrm>
            <a:off x="457200" y="228600"/>
            <a:ext cx="8229600" cy="990600"/>
          </a:xfrm>
        </p:spPr>
        <p:txBody>
          <a:bodyPr>
            <a:noAutofit/>
          </a:bodyPr>
          <a:lstStyle/>
          <a:p>
            <a:pPr algn="ctr"/>
            <a:r>
              <a:rPr lang="en-US" sz="2800" b="1" dirty="0" smtClean="0">
                <a:solidFill>
                  <a:srgbClr val="0000FF"/>
                </a:solidFill>
              </a:rPr>
              <a:t>Ozone Precursor Monitoring </a:t>
            </a:r>
            <a:r>
              <a:rPr lang="en-US" sz="2800" dirty="0" smtClean="0">
                <a:solidFill>
                  <a:srgbClr val="0000FF"/>
                </a:solidFill>
              </a:rPr>
              <a:t/>
            </a:r>
            <a:br>
              <a:rPr lang="en-US" sz="2800" dirty="0" smtClean="0">
                <a:solidFill>
                  <a:srgbClr val="0000FF"/>
                </a:solidFill>
              </a:rPr>
            </a:br>
            <a:r>
              <a:rPr lang="en-US" sz="2800" dirty="0" smtClean="0">
                <a:solidFill>
                  <a:srgbClr val="0000FF"/>
                </a:solidFill>
              </a:rPr>
              <a:t>          2003                    2006/2012-2016</a:t>
            </a:r>
            <a:endParaRPr lang="en-US" sz="2800" dirty="0">
              <a:solidFill>
                <a:srgbClr val="0000FF"/>
              </a:solidFill>
            </a:endParaRPr>
          </a:p>
        </p:txBody>
      </p:sp>
      <p:pic>
        <p:nvPicPr>
          <p:cNvPr id="173060" name="Picture 4" descr="C:\Gordon\AirToxics\Ozone Precursor 2006\2006PrecursorSiteMap1.bmp"/>
          <p:cNvPicPr>
            <a:picLocks noChangeAspect="1" noChangeArrowheads="1"/>
          </p:cNvPicPr>
          <p:nvPr/>
        </p:nvPicPr>
        <p:blipFill>
          <a:blip r:embed="rId3" cstate="print"/>
          <a:srcRect/>
          <a:stretch>
            <a:fillRect/>
          </a:stretch>
        </p:blipFill>
        <p:spPr bwMode="auto">
          <a:xfrm>
            <a:off x="4776611" y="1144675"/>
            <a:ext cx="3705578" cy="5486400"/>
          </a:xfrm>
          <a:prstGeom prst="rect">
            <a:avLst/>
          </a:prstGeom>
          <a:noFill/>
          <a:ln w="9525">
            <a:solidFill>
              <a:schemeClr val="tx1"/>
            </a:solidFill>
            <a:miter lim="800000"/>
            <a:headEnd/>
            <a:tailEnd/>
          </a:ln>
        </p:spPr>
      </p:pic>
      <p:sp>
        <p:nvSpPr>
          <p:cNvPr id="5" name="Oval 4"/>
          <p:cNvSpPr/>
          <p:nvPr/>
        </p:nvSpPr>
        <p:spPr>
          <a:xfrm>
            <a:off x="6477000" y="5181600"/>
            <a:ext cx="914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098595" y="3230246"/>
            <a:ext cx="9906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 with APCD.png"/>
          <p:cNvPicPr>
            <a:picLocks noChangeAspect="1"/>
          </p:cNvPicPr>
          <p:nvPr/>
        </p:nvPicPr>
        <p:blipFill>
          <a:blip r:embed="rId4" cstate="print"/>
          <a:stretch>
            <a:fillRect/>
          </a:stretch>
        </p:blipFill>
        <p:spPr>
          <a:xfrm>
            <a:off x="0" y="6384292"/>
            <a:ext cx="1828800" cy="473708"/>
          </a:xfrm>
          <a:prstGeom prst="rect">
            <a:avLst/>
          </a:prstGeom>
        </p:spPr>
      </p:pic>
      <p:pic>
        <p:nvPicPr>
          <p:cNvPr id="173059" name="Picture 3" descr="C:\Gordon\AirToxics\Ozone Precursor 2003\2003PrecursorSiteMap1.bmp"/>
          <p:cNvPicPr>
            <a:picLocks noChangeAspect="1" noChangeArrowheads="1"/>
          </p:cNvPicPr>
          <p:nvPr/>
        </p:nvPicPr>
        <p:blipFill>
          <a:blip r:embed="rId5" cstate="print"/>
          <a:srcRect/>
          <a:stretch>
            <a:fillRect/>
          </a:stretch>
        </p:blipFill>
        <p:spPr bwMode="auto">
          <a:xfrm>
            <a:off x="685800" y="1143000"/>
            <a:ext cx="3396780" cy="5029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50" y="152400"/>
            <a:ext cx="8229600" cy="819912"/>
          </a:xfrm>
        </p:spPr>
        <p:txBody>
          <a:bodyPr/>
          <a:lstStyle/>
          <a:p>
            <a:r>
              <a:rPr lang="en-US" dirty="0" smtClean="0">
                <a:solidFill>
                  <a:srgbClr val="FF0000"/>
                </a:solidFill>
              </a:rPr>
              <a:t>Methane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310833-14A0-45B7-9CDF-2B5B26B2D3B8}" type="slidenum">
              <a:rPr lang="en-US" smtClean="0"/>
              <a:pPr/>
              <a:t>15</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pic>
        <p:nvPicPr>
          <p:cNvPr id="7" name="Picture 6"/>
          <p:cNvPicPr>
            <a:picLocks noChangeAspect="1"/>
          </p:cNvPicPr>
          <p:nvPr/>
        </p:nvPicPr>
        <p:blipFill>
          <a:blip r:embed="rId3" cstate="print"/>
          <a:stretch>
            <a:fillRect/>
          </a:stretch>
        </p:blipFill>
        <p:spPr>
          <a:xfrm>
            <a:off x="762000" y="1007624"/>
            <a:ext cx="7772400" cy="4946072"/>
          </a:xfrm>
          <a:prstGeom prst="rect">
            <a:avLst/>
          </a:prstGeom>
        </p:spPr>
      </p:pic>
      <p:sp>
        <p:nvSpPr>
          <p:cNvPr id="8" name="TextBox 7"/>
          <p:cNvSpPr txBox="1"/>
          <p:nvPr/>
        </p:nvSpPr>
        <p:spPr>
          <a:xfrm>
            <a:off x="2263788" y="6016886"/>
            <a:ext cx="5948496" cy="461665"/>
          </a:xfrm>
          <a:prstGeom prst="rect">
            <a:avLst/>
          </a:prstGeom>
          <a:noFill/>
        </p:spPr>
        <p:txBody>
          <a:bodyPr wrap="square" rtlCol="0">
            <a:spAutoFit/>
          </a:bodyPr>
          <a:lstStyle/>
          <a:p>
            <a:pPr algn="ctr"/>
            <a:r>
              <a:rPr lang="en-US" sz="2400" dirty="0" smtClean="0">
                <a:solidFill>
                  <a:srgbClr val="0000FF"/>
                </a:solidFill>
              </a:rPr>
              <a:t>Downward trend since 2013</a:t>
            </a:r>
            <a:endParaRPr lang="en-US" sz="2400" dirty="0">
              <a:solidFill>
                <a:srgbClr val="0000FF"/>
              </a:solidFill>
            </a:endParaRPr>
          </a:p>
        </p:txBody>
      </p:sp>
    </p:spTree>
    <p:extLst>
      <p:ext uri="{BB962C8B-B14F-4D97-AF65-F5344CB8AC3E}">
        <p14:creationId xmlns:p14="http://schemas.microsoft.com/office/powerpoint/2010/main" val="413381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50" y="152400"/>
            <a:ext cx="8229600" cy="819912"/>
          </a:xfrm>
        </p:spPr>
        <p:txBody>
          <a:bodyPr/>
          <a:lstStyle/>
          <a:p>
            <a:r>
              <a:rPr lang="en-US" dirty="0" smtClean="0">
                <a:solidFill>
                  <a:srgbClr val="FF0000"/>
                </a:solidFill>
              </a:rPr>
              <a:t>Total NMOC</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310833-14A0-45B7-9CDF-2B5B26B2D3B8}" type="slidenum">
              <a:rPr lang="en-US" smtClean="0"/>
              <a:pPr/>
              <a:t>16</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pic>
        <p:nvPicPr>
          <p:cNvPr id="3" name="Picture 2"/>
          <p:cNvPicPr>
            <a:picLocks noChangeAspect="1"/>
          </p:cNvPicPr>
          <p:nvPr/>
        </p:nvPicPr>
        <p:blipFill>
          <a:blip r:embed="rId3" cstate="print"/>
          <a:stretch>
            <a:fillRect/>
          </a:stretch>
        </p:blipFill>
        <p:spPr>
          <a:xfrm>
            <a:off x="674150" y="972312"/>
            <a:ext cx="7772400" cy="4910744"/>
          </a:xfrm>
          <a:prstGeom prst="rect">
            <a:avLst/>
          </a:prstGeom>
        </p:spPr>
      </p:pic>
      <p:sp>
        <p:nvSpPr>
          <p:cNvPr id="8" name="TextBox 7"/>
          <p:cNvSpPr txBox="1"/>
          <p:nvPr/>
        </p:nvSpPr>
        <p:spPr>
          <a:xfrm>
            <a:off x="2263788" y="6016886"/>
            <a:ext cx="6042012" cy="461665"/>
          </a:xfrm>
          <a:prstGeom prst="rect">
            <a:avLst/>
          </a:prstGeom>
          <a:noFill/>
        </p:spPr>
        <p:txBody>
          <a:bodyPr wrap="square" rtlCol="0">
            <a:spAutoFit/>
          </a:bodyPr>
          <a:lstStyle/>
          <a:p>
            <a:pPr algn="ctr"/>
            <a:r>
              <a:rPr lang="en-US" sz="2400" dirty="0" smtClean="0">
                <a:solidFill>
                  <a:srgbClr val="0000FF"/>
                </a:solidFill>
              </a:rPr>
              <a:t>Significant downward trend since 2013</a:t>
            </a:r>
            <a:endParaRPr lang="en-US" sz="2400" dirty="0">
              <a:solidFill>
                <a:srgbClr val="0000FF"/>
              </a:solidFill>
            </a:endParaRPr>
          </a:p>
        </p:txBody>
      </p:sp>
    </p:spTree>
    <p:extLst>
      <p:ext uri="{BB962C8B-B14F-4D97-AF65-F5344CB8AC3E}">
        <p14:creationId xmlns:p14="http://schemas.microsoft.com/office/powerpoint/2010/main" val="52096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533400"/>
            <a:ext cx="3526632" cy="1981200"/>
          </a:xfrm>
        </p:spPr>
        <p:txBody>
          <a:bodyPr>
            <a:normAutofit/>
          </a:bodyPr>
          <a:lstStyle/>
          <a:p>
            <a:pPr algn="ctr"/>
            <a:r>
              <a:rPr lang="en-US" dirty="0" smtClean="0">
                <a:solidFill>
                  <a:srgbClr val="FF0000"/>
                </a:solidFill>
              </a:rPr>
              <a:t>Oil and gas related compounds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310833-14A0-45B7-9CDF-2B5B26B2D3B8}" type="slidenum">
              <a:rPr lang="en-US" smtClean="0"/>
              <a:pPr/>
              <a:t>17</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9" name="TextBox 8"/>
          <p:cNvSpPr txBox="1"/>
          <p:nvPr/>
        </p:nvSpPr>
        <p:spPr>
          <a:xfrm>
            <a:off x="0" y="3962400"/>
            <a:ext cx="3033132" cy="1569660"/>
          </a:xfrm>
          <a:prstGeom prst="rect">
            <a:avLst/>
          </a:prstGeom>
          <a:noFill/>
        </p:spPr>
        <p:txBody>
          <a:bodyPr wrap="square" rtlCol="0">
            <a:spAutoFit/>
          </a:bodyPr>
          <a:lstStyle/>
          <a:p>
            <a:pPr algn="ctr"/>
            <a:r>
              <a:rPr lang="en-US" sz="2400" dirty="0" smtClean="0">
                <a:solidFill>
                  <a:srgbClr val="0000FF"/>
                </a:solidFill>
              </a:rPr>
              <a:t>Higher in oil and gas development area versus urban area</a:t>
            </a:r>
            <a:endParaRPr lang="en-US" sz="2400" dirty="0">
              <a:solidFill>
                <a:srgbClr val="0000FF"/>
              </a:solidFill>
            </a:endParaRPr>
          </a:p>
        </p:txBody>
      </p:sp>
      <p:pic>
        <p:nvPicPr>
          <p:cNvPr id="10" name="Picture 9"/>
          <p:cNvPicPr>
            <a:picLocks noChangeAspect="1"/>
          </p:cNvPicPr>
          <p:nvPr/>
        </p:nvPicPr>
        <p:blipFill>
          <a:blip r:embed="rId3" cstate="print"/>
          <a:stretch>
            <a:fillRect/>
          </a:stretch>
        </p:blipFill>
        <p:spPr>
          <a:xfrm>
            <a:off x="0" y="0"/>
            <a:ext cx="5364945" cy="3389670"/>
          </a:xfrm>
          <a:prstGeom prst="rect">
            <a:avLst/>
          </a:prstGeom>
        </p:spPr>
      </p:pic>
      <p:pic>
        <p:nvPicPr>
          <p:cNvPr id="11" name="Picture 10"/>
          <p:cNvPicPr>
            <a:picLocks noChangeAspect="1"/>
          </p:cNvPicPr>
          <p:nvPr/>
        </p:nvPicPr>
        <p:blipFill>
          <a:blip r:embed="rId4" cstate="print"/>
          <a:stretch>
            <a:fillRect/>
          </a:stretch>
        </p:blipFill>
        <p:spPr>
          <a:xfrm>
            <a:off x="3200400" y="3468330"/>
            <a:ext cx="5364945" cy="3389670"/>
          </a:xfrm>
          <a:prstGeom prst="rect">
            <a:avLst/>
          </a:prstGeom>
        </p:spPr>
      </p:pic>
    </p:spTree>
    <p:extLst>
      <p:ext uri="{BB962C8B-B14F-4D97-AF65-F5344CB8AC3E}">
        <p14:creationId xmlns:p14="http://schemas.microsoft.com/office/powerpoint/2010/main" val="270163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81000"/>
            <a:ext cx="3526632" cy="2590800"/>
          </a:xfrm>
        </p:spPr>
        <p:txBody>
          <a:bodyPr>
            <a:normAutofit/>
          </a:bodyPr>
          <a:lstStyle/>
          <a:p>
            <a:pPr algn="ctr"/>
            <a:r>
              <a:rPr lang="en-US" dirty="0" smtClean="0">
                <a:solidFill>
                  <a:srgbClr val="FF0000"/>
                </a:solidFill>
              </a:rPr>
              <a:t>Urban / oil and gas related compounds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310833-14A0-45B7-9CDF-2B5B26B2D3B8}" type="slidenum">
              <a:rPr lang="en-US" smtClean="0"/>
              <a:pPr/>
              <a:t>18</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9" name="TextBox 8"/>
          <p:cNvSpPr txBox="1"/>
          <p:nvPr/>
        </p:nvSpPr>
        <p:spPr>
          <a:xfrm>
            <a:off x="85341" y="3505200"/>
            <a:ext cx="3033132" cy="2677656"/>
          </a:xfrm>
          <a:prstGeom prst="rect">
            <a:avLst/>
          </a:prstGeom>
          <a:noFill/>
        </p:spPr>
        <p:txBody>
          <a:bodyPr wrap="square" rtlCol="0">
            <a:spAutoFit/>
          </a:bodyPr>
          <a:lstStyle/>
          <a:p>
            <a:pPr algn="ctr"/>
            <a:r>
              <a:rPr lang="en-US" sz="2400" dirty="0">
                <a:solidFill>
                  <a:srgbClr val="0000FF"/>
                </a:solidFill>
              </a:rPr>
              <a:t>Higher or similar in oil and gas development area versus urban area, but whole area is somewhat urbanized</a:t>
            </a:r>
          </a:p>
        </p:txBody>
      </p:sp>
      <p:pic>
        <p:nvPicPr>
          <p:cNvPr id="10" name="Picture 9"/>
          <p:cNvPicPr>
            <a:picLocks noChangeAspect="1"/>
          </p:cNvPicPr>
          <p:nvPr/>
        </p:nvPicPr>
        <p:blipFill>
          <a:blip r:embed="rId3" cstate="print"/>
          <a:stretch>
            <a:fillRect/>
          </a:stretch>
        </p:blipFill>
        <p:spPr>
          <a:xfrm>
            <a:off x="0" y="0"/>
            <a:ext cx="5364945" cy="3395766"/>
          </a:xfrm>
          <a:prstGeom prst="rect">
            <a:avLst/>
          </a:prstGeom>
        </p:spPr>
      </p:pic>
      <p:pic>
        <p:nvPicPr>
          <p:cNvPr id="11" name="Picture 10"/>
          <p:cNvPicPr>
            <a:picLocks noChangeAspect="1"/>
          </p:cNvPicPr>
          <p:nvPr/>
        </p:nvPicPr>
        <p:blipFill>
          <a:blip r:embed="rId4" cstate="print"/>
          <a:stretch>
            <a:fillRect/>
          </a:stretch>
        </p:blipFill>
        <p:spPr>
          <a:xfrm>
            <a:off x="3118473" y="3462234"/>
            <a:ext cx="5364945" cy="3395766"/>
          </a:xfrm>
          <a:prstGeom prst="rect">
            <a:avLst/>
          </a:prstGeom>
        </p:spPr>
      </p:pic>
    </p:spTree>
    <p:extLst>
      <p:ext uri="{BB962C8B-B14F-4D97-AF65-F5344CB8AC3E}">
        <p14:creationId xmlns:p14="http://schemas.microsoft.com/office/powerpoint/2010/main" val="324448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533400"/>
            <a:ext cx="3526632" cy="1981200"/>
          </a:xfrm>
        </p:spPr>
        <p:txBody>
          <a:bodyPr>
            <a:normAutofit/>
          </a:bodyPr>
          <a:lstStyle/>
          <a:p>
            <a:pPr algn="ctr"/>
            <a:r>
              <a:rPr lang="en-US" dirty="0" smtClean="0">
                <a:solidFill>
                  <a:srgbClr val="FF0000"/>
                </a:solidFill>
              </a:rPr>
              <a:t>Urban related compounds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310833-14A0-45B7-9CDF-2B5B26B2D3B8}" type="slidenum">
              <a:rPr lang="en-US" smtClean="0"/>
              <a:pPr/>
              <a:t>19</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9" name="TextBox 8"/>
          <p:cNvSpPr txBox="1"/>
          <p:nvPr/>
        </p:nvSpPr>
        <p:spPr>
          <a:xfrm>
            <a:off x="0" y="3962400"/>
            <a:ext cx="2971800" cy="1569660"/>
          </a:xfrm>
          <a:prstGeom prst="rect">
            <a:avLst/>
          </a:prstGeom>
          <a:noFill/>
        </p:spPr>
        <p:txBody>
          <a:bodyPr wrap="square" rtlCol="0">
            <a:spAutoFit/>
          </a:bodyPr>
          <a:lstStyle/>
          <a:p>
            <a:pPr algn="ctr"/>
            <a:r>
              <a:rPr lang="en-US" sz="2400" dirty="0" smtClean="0">
                <a:solidFill>
                  <a:srgbClr val="0000FF"/>
                </a:solidFill>
              </a:rPr>
              <a:t>Higher in urban area versus oil and gas development area</a:t>
            </a:r>
            <a:endParaRPr lang="en-US" sz="2400" dirty="0">
              <a:solidFill>
                <a:srgbClr val="0000FF"/>
              </a:solidFill>
            </a:endParaRPr>
          </a:p>
        </p:txBody>
      </p:sp>
      <p:pic>
        <p:nvPicPr>
          <p:cNvPr id="6" name="Picture 5"/>
          <p:cNvPicPr>
            <a:picLocks noChangeAspect="1"/>
          </p:cNvPicPr>
          <p:nvPr/>
        </p:nvPicPr>
        <p:blipFill>
          <a:blip r:embed="rId3" cstate="print"/>
          <a:stretch>
            <a:fillRect/>
          </a:stretch>
        </p:blipFill>
        <p:spPr>
          <a:xfrm>
            <a:off x="0" y="0"/>
            <a:ext cx="5364945" cy="3395766"/>
          </a:xfrm>
          <a:prstGeom prst="rect">
            <a:avLst/>
          </a:prstGeom>
        </p:spPr>
      </p:pic>
      <p:pic>
        <p:nvPicPr>
          <p:cNvPr id="7" name="Picture 6"/>
          <p:cNvPicPr>
            <a:picLocks noChangeAspect="1"/>
          </p:cNvPicPr>
          <p:nvPr/>
        </p:nvPicPr>
        <p:blipFill>
          <a:blip r:embed="rId4" cstate="print"/>
          <a:stretch>
            <a:fillRect/>
          </a:stretch>
        </p:blipFill>
        <p:spPr>
          <a:xfrm>
            <a:off x="3124200" y="3462234"/>
            <a:ext cx="5377138" cy="3395766"/>
          </a:xfrm>
          <a:prstGeom prst="rect">
            <a:avLst/>
          </a:prstGeom>
        </p:spPr>
      </p:pic>
    </p:spTree>
    <p:extLst>
      <p:ext uri="{BB962C8B-B14F-4D97-AF65-F5344CB8AC3E}">
        <p14:creationId xmlns:p14="http://schemas.microsoft.com/office/powerpoint/2010/main" val="39888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Ozone levels and trends across Colorado</a:t>
            </a:r>
          </a:p>
          <a:p>
            <a:r>
              <a:rPr lang="en-US" dirty="0" smtClean="0"/>
              <a:t>Precursor monitoring</a:t>
            </a:r>
          </a:p>
          <a:p>
            <a:r>
              <a:rPr lang="en-US" dirty="0" smtClean="0"/>
              <a:t>Complaint response</a:t>
            </a:r>
          </a:p>
          <a:p>
            <a:r>
              <a:rPr lang="en-US" dirty="0" smtClean="0"/>
              <a:t>PAMS site</a:t>
            </a:r>
          </a:p>
          <a:p>
            <a:r>
              <a:rPr lang="en-US" dirty="0" smtClean="0"/>
              <a:t>Oil and gas regulations</a:t>
            </a:r>
          </a:p>
          <a:p>
            <a:r>
              <a:rPr lang="en-US" dirty="0" smtClean="0"/>
              <a:t>Ozone bump-up SIP</a:t>
            </a:r>
          </a:p>
          <a:p>
            <a:r>
              <a:rPr lang="en-US" dirty="0" smtClean="0"/>
              <a:t>Current and future work</a:t>
            </a:r>
          </a:p>
          <a:p>
            <a:endParaRPr lang="en-US" dirty="0"/>
          </a:p>
        </p:txBody>
      </p:sp>
      <p:sp>
        <p:nvSpPr>
          <p:cNvPr id="3" name="Slide Number Placeholder 2"/>
          <p:cNvSpPr>
            <a:spLocks noGrp="1"/>
          </p:cNvSpPr>
          <p:nvPr>
            <p:ph type="sldNum" sz="quarter" idx="12"/>
          </p:nvPr>
        </p:nvSpPr>
        <p:spPr/>
        <p:txBody>
          <a:bodyPr/>
          <a:lstStyle/>
          <a:p>
            <a:fld id="{586D5000-B9AF-4DB5-8E9C-96E65CBADC1E}" type="slidenum">
              <a:rPr lang="en-US" smtClean="0"/>
              <a:pPr/>
              <a:t>2</a:t>
            </a:fld>
            <a:endParaRPr lang="en-US"/>
          </a:p>
        </p:txBody>
      </p:sp>
      <p:sp>
        <p:nvSpPr>
          <p:cNvPr id="4" name="Title 3"/>
          <p:cNvSpPr>
            <a:spLocks noGrp="1"/>
          </p:cNvSpPr>
          <p:nvPr>
            <p:ph type="title"/>
          </p:nvPr>
        </p:nvSpPr>
        <p:spPr/>
        <p:txBody>
          <a:bodyPr/>
          <a:lstStyle/>
          <a:p>
            <a:r>
              <a:rPr lang="en-US" dirty="0" smtClean="0">
                <a:solidFill>
                  <a:srgbClr val="0000FF"/>
                </a:solidFill>
              </a:rPr>
              <a:t>What will be covered?</a:t>
            </a:r>
            <a:endParaRPr lang="en-US" dirty="0">
              <a:solidFill>
                <a:srgbClr val="0000FF"/>
              </a:solidFill>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76200"/>
            <a:ext cx="8403432" cy="637796"/>
          </a:xfrm>
        </p:spPr>
        <p:txBody>
          <a:bodyPr>
            <a:normAutofit fontScale="90000"/>
          </a:bodyPr>
          <a:lstStyle/>
          <a:p>
            <a:pPr algn="ctr"/>
            <a:r>
              <a:rPr lang="en-US" dirty="0" smtClean="0">
                <a:solidFill>
                  <a:srgbClr val="FF0000"/>
                </a:solidFill>
              </a:rPr>
              <a:t>Top 20 compounds --- 2016</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310833-14A0-45B7-9CDF-2B5B26B2D3B8}" type="slidenum">
              <a:rPr lang="en-US" smtClean="0"/>
              <a:pPr/>
              <a:t>20</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pic>
        <p:nvPicPr>
          <p:cNvPr id="14" name="Picture 13"/>
          <p:cNvPicPr>
            <a:picLocks noChangeAspect="1"/>
          </p:cNvPicPr>
          <p:nvPr/>
        </p:nvPicPr>
        <p:blipFill>
          <a:blip r:embed="rId3"/>
          <a:stretch>
            <a:fillRect/>
          </a:stretch>
        </p:blipFill>
        <p:spPr>
          <a:xfrm>
            <a:off x="152400" y="713996"/>
            <a:ext cx="4383404" cy="5584420"/>
          </a:xfrm>
          <a:prstGeom prst="rect">
            <a:avLst/>
          </a:prstGeom>
        </p:spPr>
      </p:pic>
      <p:sp>
        <p:nvSpPr>
          <p:cNvPr id="11" name="TextBox 10"/>
          <p:cNvSpPr txBox="1"/>
          <p:nvPr/>
        </p:nvSpPr>
        <p:spPr>
          <a:xfrm>
            <a:off x="2209800" y="2582876"/>
            <a:ext cx="1752600" cy="923330"/>
          </a:xfrm>
          <a:prstGeom prst="rect">
            <a:avLst/>
          </a:prstGeom>
          <a:solidFill>
            <a:schemeClr val="bg1"/>
          </a:solidFill>
          <a:ln>
            <a:solidFill>
              <a:schemeClr val="tx1"/>
            </a:solidFill>
          </a:ln>
        </p:spPr>
        <p:txBody>
          <a:bodyPr wrap="square" rtlCol="0">
            <a:spAutoFit/>
          </a:bodyPr>
          <a:lstStyle/>
          <a:p>
            <a:pPr algn="ctr"/>
            <a:r>
              <a:rPr lang="en-US" dirty="0" smtClean="0">
                <a:solidFill>
                  <a:srgbClr val="0000FF"/>
                </a:solidFill>
              </a:rPr>
              <a:t>Alkenes and alkanes in urban areas</a:t>
            </a:r>
            <a:endParaRPr lang="en-US" dirty="0">
              <a:solidFill>
                <a:srgbClr val="0000FF"/>
              </a:solidFill>
            </a:endParaRPr>
          </a:p>
        </p:txBody>
      </p:sp>
      <p:pic>
        <p:nvPicPr>
          <p:cNvPr id="15" name="Picture 14"/>
          <p:cNvPicPr>
            <a:picLocks noChangeAspect="1"/>
          </p:cNvPicPr>
          <p:nvPr/>
        </p:nvPicPr>
        <p:blipFill>
          <a:blip r:embed="rId4"/>
          <a:stretch>
            <a:fillRect/>
          </a:stretch>
        </p:blipFill>
        <p:spPr>
          <a:xfrm>
            <a:off x="4641821" y="710948"/>
            <a:ext cx="4371211" cy="5590517"/>
          </a:xfrm>
          <a:prstGeom prst="rect">
            <a:avLst/>
          </a:prstGeom>
        </p:spPr>
      </p:pic>
      <p:sp>
        <p:nvSpPr>
          <p:cNvPr id="9" name="TextBox 8"/>
          <p:cNvSpPr txBox="1"/>
          <p:nvPr/>
        </p:nvSpPr>
        <p:spPr>
          <a:xfrm>
            <a:off x="6808159" y="2438400"/>
            <a:ext cx="1752600" cy="1477328"/>
          </a:xfrm>
          <a:prstGeom prst="rect">
            <a:avLst/>
          </a:prstGeom>
          <a:solidFill>
            <a:schemeClr val="bg1"/>
          </a:solidFill>
          <a:ln>
            <a:solidFill>
              <a:schemeClr val="tx1"/>
            </a:solidFill>
          </a:ln>
        </p:spPr>
        <p:txBody>
          <a:bodyPr wrap="square" rtlCol="0">
            <a:spAutoFit/>
          </a:bodyPr>
          <a:lstStyle/>
          <a:p>
            <a:pPr algn="ctr"/>
            <a:r>
              <a:rPr lang="en-US" dirty="0">
                <a:solidFill>
                  <a:srgbClr val="C00000"/>
                </a:solidFill>
              </a:rPr>
              <a:t>Alkanes dominate in oil and gas development areas</a:t>
            </a:r>
          </a:p>
        </p:txBody>
      </p:sp>
    </p:spTree>
    <p:extLst>
      <p:ext uri="{BB962C8B-B14F-4D97-AF65-F5344CB8AC3E}">
        <p14:creationId xmlns:p14="http://schemas.microsoft.com/office/powerpoint/2010/main" val="238661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76200"/>
            <a:ext cx="8403432" cy="647554"/>
          </a:xfrm>
        </p:spPr>
        <p:txBody>
          <a:bodyPr>
            <a:normAutofit fontScale="90000"/>
          </a:bodyPr>
          <a:lstStyle/>
          <a:p>
            <a:pPr algn="ctr"/>
            <a:r>
              <a:rPr lang="en-US" dirty="0" smtClean="0">
                <a:solidFill>
                  <a:srgbClr val="FF0000"/>
                </a:solidFill>
              </a:rPr>
              <a:t>Top 20 ozone </a:t>
            </a:r>
            <a:r>
              <a:rPr lang="en-US" dirty="0" err="1" smtClean="0">
                <a:solidFill>
                  <a:srgbClr val="FF0000"/>
                </a:solidFill>
              </a:rPr>
              <a:t>reactivities</a:t>
            </a:r>
            <a:r>
              <a:rPr lang="en-US" dirty="0" smtClean="0">
                <a:solidFill>
                  <a:srgbClr val="FF0000"/>
                </a:solidFill>
              </a:rPr>
              <a:t> --- 2016</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310833-14A0-45B7-9CDF-2B5B26B2D3B8}" type="slidenum">
              <a:rPr lang="en-US" smtClean="0"/>
              <a:pPr/>
              <a:t>21</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pic>
        <p:nvPicPr>
          <p:cNvPr id="7" name="Picture 6"/>
          <p:cNvPicPr>
            <a:picLocks noChangeAspect="1"/>
          </p:cNvPicPr>
          <p:nvPr/>
        </p:nvPicPr>
        <p:blipFill>
          <a:blip r:embed="rId3"/>
          <a:stretch>
            <a:fillRect/>
          </a:stretch>
        </p:blipFill>
        <p:spPr>
          <a:xfrm>
            <a:off x="161353" y="721384"/>
            <a:ext cx="4401693" cy="5596613"/>
          </a:xfrm>
          <a:prstGeom prst="rect">
            <a:avLst/>
          </a:prstGeom>
        </p:spPr>
      </p:pic>
      <p:pic>
        <p:nvPicPr>
          <p:cNvPr id="8" name="Picture 7"/>
          <p:cNvPicPr>
            <a:picLocks noChangeAspect="1"/>
          </p:cNvPicPr>
          <p:nvPr/>
        </p:nvPicPr>
        <p:blipFill>
          <a:blip r:embed="rId4"/>
          <a:stretch>
            <a:fillRect/>
          </a:stretch>
        </p:blipFill>
        <p:spPr>
          <a:xfrm>
            <a:off x="4635485" y="721384"/>
            <a:ext cx="4389500" cy="5590517"/>
          </a:xfrm>
          <a:prstGeom prst="rect">
            <a:avLst/>
          </a:prstGeom>
        </p:spPr>
      </p:pic>
      <p:sp>
        <p:nvSpPr>
          <p:cNvPr id="11" name="TextBox 10"/>
          <p:cNvSpPr txBox="1"/>
          <p:nvPr/>
        </p:nvSpPr>
        <p:spPr>
          <a:xfrm>
            <a:off x="2426674" y="2514600"/>
            <a:ext cx="1752600" cy="1200329"/>
          </a:xfrm>
          <a:prstGeom prst="rect">
            <a:avLst/>
          </a:prstGeom>
          <a:solidFill>
            <a:schemeClr val="bg1"/>
          </a:solidFill>
          <a:ln>
            <a:solidFill>
              <a:schemeClr val="tx1"/>
            </a:solidFill>
          </a:ln>
        </p:spPr>
        <p:txBody>
          <a:bodyPr wrap="square" rtlCol="0">
            <a:spAutoFit/>
          </a:bodyPr>
          <a:lstStyle/>
          <a:p>
            <a:pPr algn="ctr"/>
            <a:r>
              <a:rPr lang="en-US" dirty="0" smtClean="0">
                <a:solidFill>
                  <a:srgbClr val="0000FF"/>
                </a:solidFill>
              </a:rPr>
              <a:t>Alkenes and aromatics </a:t>
            </a:r>
            <a:r>
              <a:rPr lang="en-US" dirty="0">
                <a:solidFill>
                  <a:srgbClr val="0000FF"/>
                </a:solidFill>
              </a:rPr>
              <a:t>dominate in </a:t>
            </a:r>
            <a:r>
              <a:rPr lang="en-US" dirty="0" smtClean="0">
                <a:solidFill>
                  <a:srgbClr val="0000FF"/>
                </a:solidFill>
              </a:rPr>
              <a:t>urban areas</a:t>
            </a:r>
            <a:endParaRPr lang="en-US" dirty="0">
              <a:solidFill>
                <a:srgbClr val="0000FF"/>
              </a:solidFill>
            </a:endParaRPr>
          </a:p>
        </p:txBody>
      </p:sp>
      <p:sp>
        <p:nvSpPr>
          <p:cNvPr id="12" name="TextBox 11"/>
          <p:cNvSpPr txBox="1"/>
          <p:nvPr/>
        </p:nvSpPr>
        <p:spPr>
          <a:xfrm>
            <a:off x="6894672" y="2052712"/>
            <a:ext cx="1752600" cy="1477328"/>
          </a:xfrm>
          <a:prstGeom prst="rect">
            <a:avLst/>
          </a:prstGeom>
          <a:solidFill>
            <a:schemeClr val="bg1"/>
          </a:solidFill>
          <a:ln>
            <a:solidFill>
              <a:schemeClr val="tx1"/>
            </a:solidFill>
          </a:ln>
        </p:spPr>
        <p:txBody>
          <a:bodyPr wrap="square" rtlCol="0">
            <a:spAutoFit/>
          </a:bodyPr>
          <a:lstStyle/>
          <a:p>
            <a:pPr algn="ctr"/>
            <a:r>
              <a:rPr lang="en-US" dirty="0">
                <a:solidFill>
                  <a:srgbClr val="C00000"/>
                </a:solidFill>
              </a:rPr>
              <a:t>Alkanes dominate in oil and gas development areas</a:t>
            </a:r>
          </a:p>
        </p:txBody>
      </p:sp>
    </p:spTree>
    <p:extLst>
      <p:ext uri="{BB962C8B-B14F-4D97-AF65-F5344CB8AC3E}">
        <p14:creationId xmlns:p14="http://schemas.microsoft.com/office/powerpoint/2010/main" val="203921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181600"/>
          </a:xfrm>
        </p:spPr>
        <p:txBody>
          <a:bodyPr>
            <a:noAutofit/>
          </a:bodyPr>
          <a:lstStyle/>
          <a:p>
            <a:pPr algn="ctr"/>
            <a:r>
              <a:rPr lang="en-US" sz="7200" dirty="0" smtClean="0">
                <a:solidFill>
                  <a:srgbClr val="FF0000"/>
                </a:solidFill>
              </a:rPr>
              <a:t>Complaint response / mobile response trailer</a:t>
            </a:r>
            <a:endParaRPr lang="en-US" sz="72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52" y="152400"/>
            <a:ext cx="8382000" cy="724790"/>
          </a:xfrm>
        </p:spPr>
        <p:txBody>
          <a:bodyPr>
            <a:normAutofit/>
          </a:bodyPr>
          <a:lstStyle/>
          <a:p>
            <a:r>
              <a:rPr lang="en-US" dirty="0" smtClean="0">
                <a:solidFill>
                  <a:srgbClr val="FF0000"/>
                </a:solidFill>
              </a:rPr>
              <a:t>Oil and gas complaint response</a:t>
            </a:r>
            <a:endParaRPr lang="en-US" dirty="0">
              <a:solidFill>
                <a:srgbClr val="FF0000"/>
              </a:solidFill>
            </a:endParaRPr>
          </a:p>
        </p:txBody>
      </p:sp>
      <p:sp>
        <p:nvSpPr>
          <p:cNvPr id="3" name="Content Placeholder 2"/>
          <p:cNvSpPr>
            <a:spLocks noGrp="1"/>
          </p:cNvSpPr>
          <p:nvPr>
            <p:ph idx="1"/>
          </p:nvPr>
        </p:nvSpPr>
        <p:spPr>
          <a:xfrm>
            <a:off x="609600" y="990600"/>
            <a:ext cx="8220552" cy="5334000"/>
          </a:xfrm>
        </p:spPr>
        <p:txBody>
          <a:bodyPr>
            <a:normAutofit fontScale="92500"/>
          </a:bodyPr>
          <a:lstStyle/>
          <a:p>
            <a:r>
              <a:rPr lang="en-US" sz="2800" dirty="0" smtClean="0"/>
              <a:t>As-needed</a:t>
            </a:r>
          </a:p>
          <a:p>
            <a:r>
              <a:rPr lang="en-US" dirty="0" smtClean="0"/>
              <a:t>Historically limited</a:t>
            </a:r>
          </a:p>
          <a:p>
            <a:r>
              <a:rPr lang="en-US" dirty="0" smtClean="0"/>
              <a:t>On-site visual and odor investigation</a:t>
            </a:r>
          </a:p>
          <a:p>
            <a:r>
              <a:rPr lang="en-US" dirty="0" smtClean="0"/>
              <a:t>Canister sampling in odor plumes by residents</a:t>
            </a:r>
          </a:p>
          <a:p>
            <a:r>
              <a:rPr lang="en-US" dirty="0" smtClean="0"/>
              <a:t>Governor’s Oil and Gas Task Force</a:t>
            </a:r>
          </a:p>
          <a:p>
            <a:pPr lvl="1"/>
            <a:r>
              <a:rPr lang="en-US" dirty="0" smtClean="0"/>
              <a:t>Established </a:t>
            </a:r>
            <a:r>
              <a:rPr lang="en-US" dirty="0"/>
              <a:t>by Executive Order B </a:t>
            </a:r>
            <a:r>
              <a:rPr lang="en-US" dirty="0" smtClean="0"/>
              <a:t>2014-005</a:t>
            </a:r>
          </a:p>
          <a:p>
            <a:pPr lvl="1"/>
            <a:r>
              <a:rPr lang="en-US" dirty="0"/>
              <a:t>Examine the many facets of the issues surrounding oil and gas operations and provide recommendations for policy or legislation on how best to achieve </a:t>
            </a:r>
            <a:r>
              <a:rPr lang="en-US" dirty="0" smtClean="0"/>
              <a:t>goals</a:t>
            </a:r>
          </a:p>
          <a:p>
            <a:pPr lvl="1"/>
            <a:r>
              <a:rPr lang="en-US" dirty="0"/>
              <a:t>Identify and strive to reach agreement on recommendations for policy or legislation to harmonize state and local regulatory structures as to activities associated with oil and gas </a:t>
            </a:r>
            <a:r>
              <a:rPr lang="en-US" dirty="0" smtClean="0"/>
              <a:t>operations</a:t>
            </a:r>
          </a:p>
          <a:p>
            <a:pPr lvl="1"/>
            <a:r>
              <a:rPr lang="en-US" dirty="0" smtClean="0"/>
              <a:t>Recommendation #31b</a:t>
            </a:r>
            <a:endParaRPr lang="en-US" dirty="0"/>
          </a:p>
          <a:p>
            <a:endParaRPr lang="en-US" dirty="0" smtClean="0"/>
          </a:p>
        </p:txBody>
      </p:sp>
      <p:sp>
        <p:nvSpPr>
          <p:cNvPr id="4" name="Slide Number Placeholder 3"/>
          <p:cNvSpPr>
            <a:spLocks noGrp="1"/>
          </p:cNvSpPr>
          <p:nvPr>
            <p:ph type="sldNum" sz="quarter" idx="12"/>
          </p:nvPr>
        </p:nvSpPr>
        <p:spPr/>
        <p:txBody>
          <a:bodyPr/>
          <a:lstStyle/>
          <a:p>
            <a:fld id="{2E310833-14A0-45B7-9CDF-2B5B26B2D3B8}" type="slidenum">
              <a:rPr lang="en-US" smtClean="0"/>
              <a:pPr/>
              <a:t>23</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397710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52" y="265810"/>
            <a:ext cx="8382000" cy="819912"/>
          </a:xfrm>
        </p:spPr>
        <p:txBody>
          <a:bodyPr>
            <a:normAutofit/>
          </a:bodyPr>
          <a:lstStyle/>
          <a:p>
            <a:r>
              <a:rPr lang="en-US" dirty="0" smtClean="0">
                <a:solidFill>
                  <a:srgbClr val="FF0000"/>
                </a:solidFill>
              </a:rPr>
              <a:t>CDPHE Mobile Response Trailer</a:t>
            </a:r>
            <a:endParaRPr lang="en-US" dirty="0">
              <a:solidFill>
                <a:srgbClr val="FF0000"/>
              </a:solidFill>
            </a:endParaRPr>
          </a:p>
        </p:txBody>
      </p:sp>
      <p:sp>
        <p:nvSpPr>
          <p:cNvPr id="3" name="Content Placeholder 2"/>
          <p:cNvSpPr>
            <a:spLocks noGrp="1"/>
          </p:cNvSpPr>
          <p:nvPr>
            <p:ph idx="1"/>
          </p:nvPr>
        </p:nvSpPr>
        <p:spPr>
          <a:xfrm>
            <a:off x="685800" y="1066800"/>
            <a:ext cx="8016766" cy="5410200"/>
          </a:xfrm>
        </p:spPr>
        <p:txBody>
          <a:bodyPr>
            <a:normAutofit fontScale="77500" lnSpcReduction="20000"/>
          </a:bodyPr>
          <a:lstStyle/>
          <a:p>
            <a:r>
              <a:rPr lang="en-US" sz="3400" b="1" dirty="0" smtClean="0">
                <a:solidFill>
                  <a:srgbClr val="0000FF"/>
                </a:solidFill>
              </a:rPr>
              <a:t>Funding authorized by legislature based on 2015 Governor’s Oil and Gas Task Force recommendation #31b</a:t>
            </a:r>
          </a:p>
          <a:p>
            <a:endParaRPr lang="en-US" dirty="0" smtClean="0"/>
          </a:p>
          <a:p>
            <a:r>
              <a:rPr lang="en-US" sz="2600" dirty="0" smtClean="0"/>
              <a:t>1. CDPHE convert </a:t>
            </a:r>
            <a:r>
              <a:rPr lang="en-US" sz="2600" dirty="0"/>
              <a:t>five temporary FTEs to permanent status so that the Department can continue its air monitoring and leak detection activities. </a:t>
            </a:r>
            <a:endParaRPr lang="en-US" sz="2600" dirty="0" smtClean="0"/>
          </a:p>
          <a:p>
            <a:r>
              <a:rPr lang="en-US" sz="2600" dirty="0" smtClean="0"/>
              <a:t>2. CDPHE </a:t>
            </a:r>
            <a:r>
              <a:rPr lang="en-US" sz="2600" dirty="0"/>
              <a:t>establish a health complaint and information </a:t>
            </a:r>
            <a:r>
              <a:rPr lang="en-US" sz="2600" dirty="0" smtClean="0"/>
              <a:t>line.</a:t>
            </a:r>
          </a:p>
          <a:p>
            <a:r>
              <a:rPr lang="en-US" sz="2600" dirty="0" smtClean="0"/>
              <a:t>3. </a:t>
            </a:r>
            <a:r>
              <a:rPr lang="en-US" sz="2600" dirty="0"/>
              <a:t>E</a:t>
            </a:r>
            <a:r>
              <a:rPr lang="en-US" sz="2600" dirty="0" smtClean="0"/>
              <a:t>ncourages </a:t>
            </a:r>
            <a:r>
              <a:rPr lang="en-US" sz="2600" dirty="0"/>
              <a:t>CDPHE to seek funding from the General Assembly and other sources to conduct a human health risk assessment</a:t>
            </a:r>
            <a:r>
              <a:rPr lang="en-US" sz="2600" dirty="0" smtClean="0"/>
              <a:t>.</a:t>
            </a:r>
          </a:p>
          <a:p>
            <a:r>
              <a:rPr lang="en-US" dirty="0" smtClean="0">
                <a:solidFill>
                  <a:srgbClr val="C00000"/>
                </a:solidFill>
              </a:rPr>
              <a:t>4. Encourages </a:t>
            </a:r>
            <a:r>
              <a:rPr lang="en-US" dirty="0">
                <a:solidFill>
                  <a:srgbClr val="C00000"/>
                </a:solidFill>
              </a:rPr>
              <a:t>CDPHE to seek authorization and funding and urges the General Assembly to consider providing support for a mobile air quality monitoring unit and associated staffing. A mobile air monitoring unit could be used in responding to Tier II complaints and could be dispatched to defined locations to monitor ambient air quality and to help determine potential sources.</a:t>
            </a:r>
            <a:r>
              <a:rPr lang="en-US" dirty="0">
                <a:solidFill>
                  <a:srgbClr val="7030A0"/>
                </a:solidFill>
              </a:rPr>
              <a:t> </a:t>
            </a:r>
          </a:p>
        </p:txBody>
      </p:sp>
      <p:sp>
        <p:nvSpPr>
          <p:cNvPr id="4" name="Slide Number Placeholder 3"/>
          <p:cNvSpPr>
            <a:spLocks noGrp="1"/>
          </p:cNvSpPr>
          <p:nvPr>
            <p:ph type="sldNum" sz="quarter" idx="12"/>
          </p:nvPr>
        </p:nvSpPr>
        <p:spPr/>
        <p:txBody>
          <a:bodyPr/>
          <a:lstStyle/>
          <a:p>
            <a:fld id="{2E310833-14A0-45B7-9CDF-2B5B26B2D3B8}" type="slidenum">
              <a:rPr lang="en-US" smtClean="0"/>
              <a:pPr/>
              <a:t>24</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46273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74200"/>
            <a:ext cx="3867864" cy="4669400"/>
          </a:xfrm>
        </p:spPr>
        <p:txBody>
          <a:bodyPr>
            <a:normAutofit fontScale="92500" lnSpcReduction="10000"/>
          </a:bodyPr>
          <a:lstStyle/>
          <a:p>
            <a:r>
              <a:rPr lang="en-US" dirty="0" smtClean="0"/>
              <a:t>NMOC’s/VOC’s via GC/FID/MS</a:t>
            </a:r>
            <a:endParaRPr lang="en-US" dirty="0"/>
          </a:p>
          <a:p>
            <a:r>
              <a:rPr lang="en-US" dirty="0" smtClean="0"/>
              <a:t>Methane</a:t>
            </a:r>
          </a:p>
          <a:p>
            <a:r>
              <a:rPr lang="en-US" dirty="0" smtClean="0"/>
              <a:t>Ozone</a:t>
            </a:r>
          </a:p>
          <a:p>
            <a:r>
              <a:rPr lang="en-US" dirty="0" smtClean="0"/>
              <a:t>NOx</a:t>
            </a:r>
          </a:p>
          <a:p>
            <a:r>
              <a:rPr lang="en-US" dirty="0" smtClean="0"/>
              <a:t>CO</a:t>
            </a:r>
            <a:r>
              <a:rPr lang="en-US" baseline="-25000" dirty="0" smtClean="0"/>
              <a:t>2</a:t>
            </a:r>
          </a:p>
          <a:p>
            <a:r>
              <a:rPr lang="en-US" dirty="0" smtClean="0"/>
              <a:t>Ammonia</a:t>
            </a:r>
          </a:p>
          <a:p>
            <a:r>
              <a:rPr lang="en-US" dirty="0" smtClean="0"/>
              <a:t>Hydrogen sulfide</a:t>
            </a:r>
          </a:p>
          <a:p>
            <a:r>
              <a:rPr lang="en-US" dirty="0" smtClean="0"/>
              <a:t>Particulates</a:t>
            </a:r>
          </a:p>
          <a:p>
            <a:r>
              <a:rPr lang="en-US" dirty="0" smtClean="0"/>
              <a:t>Meteorology</a:t>
            </a:r>
          </a:p>
          <a:p>
            <a:r>
              <a:rPr lang="en-US" dirty="0" smtClean="0"/>
              <a:t>Sorbent tube analysis</a:t>
            </a:r>
          </a:p>
          <a:p>
            <a:endParaRPr lang="en-US" dirty="0" smtClean="0"/>
          </a:p>
        </p:txBody>
      </p:sp>
      <p:sp>
        <p:nvSpPr>
          <p:cNvPr id="4" name="Slide Number Placeholder 3"/>
          <p:cNvSpPr>
            <a:spLocks noGrp="1"/>
          </p:cNvSpPr>
          <p:nvPr>
            <p:ph type="sldNum" sz="quarter" idx="12"/>
          </p:nvPr>
        </p:nvSpPr>
        <p:spPr/>
        <p:txBody>
          <a:bodyPr/>
          <a:lstStyle/>
          <a:p>
            <a:fld id="{B7F393D2-91D1-48A9-8D08-91AE61E44533}" type="slidenum">
              <a:rPr lang="en-US" smtClean="0"/>
              <a:pPr/>
              <a:t>25</a:t>
            </a:fld>
            <a:endParaRPr lang="en-US"/>
          </a:p>
        </p:txBody>
      </p:sp>
      <p:sp>
        <p:nvSpPr>
          <p:cNvPr id="5" name="Title 4"/>
          <p:cNvSpPr>
            <a:spLocks noGrp="1"/>
          </p:cNvSpPr>
          <p:nvPr>
            <p:ph type="title"/>
          </p:nvPr>
        </p:nvSpPr>
        <p:spPr>
          <a:xfrm>
            <a:off x="417672" y="49912"/>
            <a:ext cx="8229600" cy="1143000"/>
          </a:xfrm>
        </p:spPr>
        <p:txBody>
          <a:bodyPr>
            <a:normAutofit/>
          </a:bodyPr>
          <a:lstStyle/>
          <a:p>
            <a:r>
              <a:rPr lang="en-US" sz="4400" dirty="0" smtClean="0">
                <a:solidFill>
                  <a:srgbClr val="0000FF"/>
                </a:solidFill>
              </a:rPr>
              <a:t>Capabilities</a:t>
            </a:r>
            <a:endParaRPr lang="en-US" sz="4400" dirty="0">
              <a:solidFill>
                <a:srgbClr val="0000FF"/>
              </a:solidFill>
            </a:endParaRPr>
          </a:p>
        </p:txBody>
      </p:sp>
      <p:sp>
        <p:nvSpPr>
          <p:cNvPr id="7" name="Content Placeholder 1"/>
          <p:cNvSpPr txBox="1">
            <a:spLocks/>
          </p:cNvSpPr>
          <p:nvPr/>
        </p:nvSpPr>
        <p:spPr>
          <a:xfrm>
            <a:off x="4191000" y="4038600"/>
            <a:ext cx="4822032"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dirty="0" smtClean="0"/>
              <a:t>Operate 24 hours unattended</a:t>
            </a:r>
          </a:p>
          <a:p>
            <a:pPr lvl="1" fontAlgn="auto">
              <a:spcAft>
                <a:spcPts val="0"/>
              </a:spcAft>
            </a:pPr>
            <a:r>
              <a:rPr lang="en-US" dirty="0" smtClean="0"/>
              <a:t>Remote instrument controls</a:t>
            </a:r>
          </a:p>
          <a:p>
            <a:pPr fontAlgn="auto"/>
            <a:r>
              <a:rPr lang="en-US" dirty="0" smtClean="0"/>
              <a:t>Line power, onboard diesel and batteries</a:t>
            </a:r>
          </a:p>
          <a:p>
            <a:pPr fontAlgn="auto"/>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536" y="-31376"/>
            <a:ext cx="4889840" cy="3792494"/>
          </a:xfrm>
          <a:prstGeom prst="rect">
            <a:avLst/>
          </a:prstGeom>
        </p:spPr>
      </p:pic>
      <p:pic>
        <p:nvPicPr>
          <p:cNvPr id="9" name="Picture 8" descr="LOGO with APCD.png"/>
          <p:cNvPicPr>
            <a:picLocks noChangeAspect="1"/>
          </p:cNvPicPr>
          <p:nvPr/>
        </p:nvPicPr>
        <p:blipFill>
          <a:blip r:embed="rId3"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394201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08830"/>
            <a:ext cx="4299126" cy="2877370"/>
          </a:xfrm>
        </p:spPr>
        <p:txBody>
          <a:bodyPr>
            <a:normAutofit fontScale="85000" lnSpcReduction="10000"/>
          </a:bodyPr>
          <a:lstStyle/>
          <a:p>
            <a:r>
              <a:rPr lang="en-US" dirty="0" smtClean="0"/>
              <a:t>Calibration and field testing in January 2017</a:t>
            </a:r>
          </a:p>
          <a:p>
            <a:r>
              <a:rPr lang="en-US" dirty="0"/>
              <a:t>Deployed in March 2017 to </a:t>
            </a:r>
            <a:r>
              <a:rPr lang="en-US" dirty="0" smtClean="0"/>
              <a:t>drilling site </a:t>
            </a:r>
            <a:r>
              <a:rPr lang="en-US" dirty="0"/>
              <a:t>near </a:t>
            </a:r>
            <a:r>
              <a:rPr lang="en-US" dirty="0" smtClean="0"/>
              <a:t>Erie</a:t>
            </a:r>
          </a:p>
          <a:p>
            <a:r>
              <a:rPr lang="en-US" dirty="0" smtClean="0"/>
              <a:t>Data being evaluated</a:t>
            </a:r>
          </a:p>
          <a:p>
            <a:r>
              <a:rPr lang="en-US" dirty="0" smtClean="0"/>
              <a:t>Additional deployments planned for Greeley and Broomfield</a:t>
            </a:r>
            <a:endParaRPr lang="en-US" dirty="0"/>
          </a:p>
          <a:p>
            <a:pPr marL="109728" indent="0">
              <a:buNone/>
            </a:pPr>
            <a:endParaRPr lang="en-US" dirty="0" smtClean="0"/>
          </a:p>
        </p:txBody>
      </p:sp>
      <p:sp>
        <p:nvSpPr>
          <p:cNvPr id="4" name="Slide Number Placeholder 3"/>
          <p:cNvSpPr>
            <a:spLocks noGrp="1"/>
          </p:cNvSpPr>
          <p:nvPr>
            <p:ph type="sldNum" sz="quarter" idx="12"/>
          </p:nvPr>
        </p:nvSpPr>
        <p:spPr/>
        <p:txBody>
          <a:bodyPr/>
          <a:lstStyle/>
          <a:p>
            <a:fld id="{B7F393D2-91D1-48A9-8D08-91AE61E44533}" type="slidenum">
              <a:rPr lang="en-US" smtClean="0"/>
              <a:pPr/>
              <a:t>26</a:t>
            </a:fld>
            <a:endParaRPr lang="en-US"/>
          </a:p>
        </p:txBody>
      </p:sp>
      <p:sp>
        <p:nvSpPr>
          <p:cNvPr id="5" name="Title 4"/>
          <p:cNvSpPr>
            <a:spLocks noGrp="1"/>
          </p:cNvSpPr>
          <p:nvPr>
            <p:ph type="title"/>
          </p:nvPr>
        </p:nvSpPr>
        <p:spPr>
          <a:xfrm>
            <a:off x="424402" y="125246"/>
            <a:ext cx="8229600" cy="835833"/>
          </a:xfrm>
        </p:spPr>
        <p:txBody>
          <a:bodyPr/>
          <a:lstStyle/>
          <a:p>
            <a:pPr algn="ctr"/>
            <a:r>
              <a:rPr lang="en-US" dirty="0" smtClean="0">
                <a:solidFill>
                  <a:srgbClr val="0000FF"/>
                </a:solidFill>
              </a:rPr>
              <a:t>Status</a:t>
            </a:r>
            <a:endParaRPr lang="en-US" dirty="0">
              <a:solidFill>
                <a:srgbClr val="0000FF"/>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8" y="4032688"/>
            <a:ext cx="9144000" cy="2303853"/>
          </a:xfrm>
          <a:prstGeom prst="rect">
            <a:avLst/>
          </a:prstGeom>
        </p:spPr>
      </p:pic>
      <p:pic>
        <p:nvPicPr>
          <p:cNvPr id="8" name="Picture 7" descr="LOGO with APCD.png"/>
          <p:cNvPicPr>
            <a:picLocks noChangeAspect="1"/>
          </p:cNvPicPr>
          <p:nvPr/>
        </p:nvPicPr>
        <p:blipFill>
          <a:blip r:embed="rId3" cstate="print"/>
          <a:stretch>
            <a:fillRect/>
          </a:stretch>
        </p:blipFill>
        <p:spPr>
          <a:xfrm>
            <a:off x="0" y="6384292"/>
            <a:ext cx="1828800" cy="4737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9202" y="995311"/>
            <a:ext cx="4572000" cy="2746106"/>
          </a:xfrm>
          <a:prstGeom prst="rect">
            <a:avLst/>
          </a:prstGeom>
        </p:spPr>
      </p:pic>
    </p:spTree>
    <p:extLst>
      <p:ext uri="{BB962C8B-B14F-4D97-AF65-F5344CB8AC3E}">
        <p14:creationId xmlns:p14="http://schemas.microsoft.com/office/powerpoint/2010/main" val="292814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657600"/>
          </a:xfrm>
        </p:spPr>
        <p:txBody>
          <a:bodyPr>
            <a:noAutofit/>
          </a:bodyPr>
          <a:lstStyle/>
          <a:p>
            <a:pPr algn="ctr"/>
            <a:r>
              <a:rPr lang="en-US" sz="7200" dirty="0" smtClean="0">
                <a:solidFill>
                  <a:srgbClr val="FF0000"/>
                </a:solidFill>
              </a:rPr>
              <a:t>Photochemical air monitoring stations</a:t>
            </a:r>
            <a:endParaRPr lang="en-US" sz="72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457200" y="1371600"/>
            <a:ext cx="8458200" cy="4876800"/>
          </a:xfrm>
        </p:spPr>
        <p:txBody>
          <a:bodyPr>
            <a:normAutofit fontScale="85000" lnSpcReduction="20000"/>
          </a:bodyPr>
          <a:lstStyle/>
          <a:p>
            <a:r>
              <a:rPr lang="en-US" sz="2800" dirty="0" smtClean="0"/>
              <a:t>Part of 2015 ozone rule</a:t>
            </a:r>
            <a:endParaRPr lang="en-US" sz="2400" dirty="0" smtClean="0">
              <a:solidFill>
                <a:srgbClr val="FF0000"/>
              </a:solidFill>
            </a:endParaRPr>
          </a:p>
          <a:p>
            <a:pPr lvl="1"/>
            <a:r>
              <a:rPr lang="en-US" sz="2600" dirty="0" smtClean="0"/>
              <a:t>Required at </a:t>
            </a:r>
            <a:r>
              <a:rPr lang="en-US" sz="2600" dirty="0"/>
              <a:t>each </a:t>
            </a:r>
            <a:r>
              <a:rPr lang="en-US" sz="2600" dirty="0" err="1"/>
              <a:t>NCore</a:t>
            </a:r>
            <a:r>
              <a:rPr lang="en-US" sz="2600" dirty="0"/>
              <a:t> site </a:t>
            </a:r>
            <a:r>
              <a:rPr lang="en-US" sz="2600" dirty="0" smtClean="0"/>
              <a:t>in </a:t>
            </a:r>
            <a:r>
              <a:rPr lang="en-US" sz="2600" dirty="0"/>
              <a:t>a CBSA with a population of 1,000,000 </a:t>
            </a:r>
            <a:r>
              <a:rPr lang="en-US" sz="2600" dirty="0" smtClean="0"/>
              <a:t>or more by 6/1/2019</a:t>
            </a:r>
          </a:p>
          <a:p>
            <a:pPr lvl="1"/>
            <a:r>
              <a:rPr lang="en-US" sz="2600" dirty="0" smtClean="0"/>
              <a:t>3-month summer monitoring</a:t>
            </a:r>
          </a:p>
          <a:p>
            <a:pPr lvl="1"/>
            <a:r>
              <a:rPr lang="en-US" sz="2600" dirty="0" smtClean="0"/>
              <a:t>43 sites nationwide</a:t>
            </a:r>
          </a:p>
          <a:p>
            <a:pPr lvl="1"/>
            <a:r>
              <a:rPr lang="en-US" sz="2600" dirty="0" smtClean="0"/>
              <a:t>Moderate or higher areas need to develop an Enhanced Monitoring Plan by 10/1/2019</a:t>
            </a:r>
          </a:p>
          <a:p>
            <a:r>
              <a:rPr lang="en-US" sz="2800" dirty="0" smtClean="0">
                <a:solidFill>
                  <a:srgbClr val="C00000"/>
                </a:solidFill>
              </a:rPr>
              <a:t>1 required for Colorado, plus enhanced monitoring</a:t>
            </a:r>
          </a:p>
          <a:p>
            <a:r>
              <a:rPr lang="en-US" sz="2800" dirty="0" smtClean="0"/>
              <a:t>Required equipment</a:t>
            </a:r>
          </a:p>
          <a:p>
            <a:pPr lvl="1"/>
            <a:r>
              <a:rPr lang="en-US" sz="2600" dirty="0" smtClean="0"/>
              <a:t>Auto GC for NMOCs</a:t>
            </a:r>
          </a:p>
          <a:p>
            <a:pPr lvl="1"/>
            <a:r>
              <a:rPr lang="en-US" sz="2600" dirty="0" smtClean="0"/>
              <a:t>Carbonyls</a:t>
            </a:r>
          </a:p>
          <a:p>
            <a:pPr lvl="1"/>
            <a:r>
              <a:rPr lang="en-US" sz="2600" dirty="0" err="1" smtClean="0"/>
              <a:t>NOy</a:t>
            </a:r>
            <a:r>
              <a:rPr lang="en-US" sz="2600" dirty="0" smtClean="0"/>
              <a:t> and true NO</a:t>
            </a:r>
            <a:r>
              <a:rPr lang="en-US" sz="2600" baseline="-25000" dirty="0" smtClean="0"/>
              <a:t>2</a:t>
            </a:r>
          </a:p>
          <a:p>
            <a:pPr lvl="1"/>
            <a:r>
              <a:rPr lang="en-US" sz="2600" dirty="0" smtClean="0"/>
              <a:t>Meteorology</a:t>
            </a:r>
          </a:p>
          <a:p>
            <a:pPr lvl="1"/>
            <a:r>
              <a:rPr lang="en-US" sz="2600" dirty="0" smtClean="0"/>
              <a:t>Mixing height (using </a:t>
            </a:r>
            <a:r>
              <a:rPr lang="en-US" sz="2600" dirty="0" err="1" smtClean="0"/>
              <a:t>ceilometer</a:t>
            </a:r>
            <a:r>
              <a:rPr lang="en-US" sz="2600" dirty="0" smtClean="0"/>
              <a:t>)</a:t>
            </a:r>
          </a:p>
          <a:p>
            <a:r>
              <a:rPr lang="en-US" sz="2800" dirty="0" smtClean="0"/>
              <a:t>Work in progress on a waiver for PAMS site location</a:t>
            </a:r>
          </a:p>
        </p:txBody>
      </p:sp>
      <p:sp>
        <p:nvSpPr>
          <p:cNvPr id="4" name="Slide Number Placeholder 3"/>
          <p:cNvSpPr>
            <a:spLocks noGrp="1"/>
          </p:cNvSpPr>
          <p:nvPr>
            <p:ph type="sldNum" sz="quarter" idx="12"/>
          </p:nvPr>
        </p:nvSpPr>
        <p:spPr/>
        <p:txBody>
          <a:bodyPr/>
          <a:lstStyle/>
          <a:p>
            <a:fld id="{B7F393D2-91D1-48A9-8D08-91AE61E44533}" type="slidenum">
              <a:rPr lang="en-US" smtClean="0"/>
              <a:pPr/>
              <a:t>28</a:t>
            </a:fld>
            <a:endParaRPr lang="en-US"/>
          </a:p>
        </p:txBody>
      </p:sp>
      <p:sp>
        <p:nvSpPr>
          <p:cNvPr id="8193" name="Title 2"/>
          <p:cNvSpPr>
            <a:spLocks noGrp="1"/>
          </p:cNvSpPr>
          <p:nvPr>
            <p:ph type="title"/>
          </p:nvPr>
        </p:nvSpPr>
        <p:spPr>
          <a:xfrm>
            <a:off x="457200" y="76200"/>
            <a:ext cx="8229600" cy="1295400"/>
          </a:xfrm>
        </p:spPr>
        <p:txBody>
          <a:bodyPr>
            <a:normAutofit/>
          </a:bodyPr>
          <a:lstStyle/>
          <a:p>
            <a:r>
              <a:rPr lang="en-US" sz="3600" dirty="0" smtClean="0">
                <a:solidFill>
                  <a:srgbClr val="0000FF"/>
                </a:solidFill>
              </a:rPr>
              <a:t>Photochemical Air Monitoring Stations (PAMS)</a:t>
            </a: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50111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F393D2-91D1-48A9-8D08-91AE61E44533}" type="slidenum">
              <a:rPr lang="en-US" smtClean="0"/>
              <a:pPr/>
              <a:t>29</a:t>
            </a:fld>
            <a:endParaRPr lang="en-US"/>
          </a:p>
        </p:txBody>
      </p:sp>
      <p:sp>
        <p:nvSpPr>
          <p:cNvPr id="8193" name="Title 2"/>
          <p:cNvSpPr>
            <a:spLocks noGrp="1"/>
          </p:cNvSpPr>
          <p:nvPr>
            <p:ph type="title"/>
          </p:nvPr>
        </p:nvSpPr>
        <p:spPr>
          <a:xfrm>
            <a:off x="457200" y="76200"/>
            <a:ext cx="8229600" cy="1066800"/>
          </a:xfrm>
        </p:spPr>
        <p:txBody>
          <a:bodyPr>
            <a:normAutofit/>
          </a:bodyPr>
          <a:lstStyle/>
          <a:p>
            <a:r>
              <a:rPr lang="en-US" sz="4400" dirty="0" smtClean="0">
                <a:solidFill>
                  <a:srgbClr val="0000FF"/>
                </a:solidFill>
              </a:rPr>
              <a:t>PAMS</a:t>
            </a:r>
          </a:p>
        </p:txBody>
      </p:sp>
      <p:pic>
        <p:nvPicPr>
          <p:cNvPr id="6" name="Picture 5" descr="LOGO with APCD.png"/>
          <p:cNvPicPr>
            <a:picLocks noChangeAspect="1"/>
          </p:cNvPicPr>
          <p:nvPr/>
        </p:nvPicPr>
        <p:blipFill>
          <a:blip r:embed="rId3" cstate="print"/>
          <a:stretch>
            <a:fillRect/>
          </a:stretch>
        </p:blipFill>
        <p:spPr>
          <a:xfrm>
            <a:off x="0" y="6384292"/>
            <a:ext cx="1828800" cy="473708"/>
          </a:xfrm>
          <a:prstGeom prst="rect">
            <a:avLst/>
          </a:prstGeom>
        </p:spPr>
      </p:pic>
      <p:pic>
        <p:nvPicPr>
          <p:cNvPr id="7" name="Picture 2" descr="C:\Users\gjharshf\Documents\Monitoring Programs\Continuous Parameters Type\Air Toxics\PAMS\Region 8 Site Selection Group\2017a2_Low_04naa_daily_110624_voc.gif"/>
          <p:cNvPicPr>
            <a:picLocks noChangeAspect="1" noChangeArrowheads="1"/>
          </p:cNvPicPr>
          <p:nvPr/>
        </p:nvPicPr>
        <p:blipFill>
          <a:blip r:embed="rId4" cstate="print"/>
          <a:srcRect/>
          <a:stretch>
            <a:fillRect/>
          </a:stretch>
        </p:blipFill>
        <p:spPr bwMode="auto">
          <a:xfrm>
            <a:off x="2362200" y="0"/>
            <a:ext cx="6400800" cy="6400800"/>
          </a:xfrm>
          <a:prstGeom prst="rect">
            <a:avLst/>
          </a:prstGeom>
          <a:noFill/>
        </p:spPr>
      </p:pic>
      <p:sp>
        <p:nvSpPr>
          <p:cNvPr id="8" name="TextBox 7"/>
          <p:cNvSpPr txBox="1"/>
          <p:nvPr/>
        </p:nvSpPr>
        <p:spPr>
          <a:xfrm>
            <a:off x="228600" y="2057400"/>
            <a:ext cx="2286000" cy="2062103"/>
          </a:xfrm>
          <a:prstGeom prst="rect">
            <a:avLst/>
          </a:prstGeom>
          <a:noFill/>
        </p:spPr>
        <p:txBody>
          <a:bodyPr wrap="square" rtlCol="0">
            <a:spAutoFit/>
          </a:bodyPr>
          <a:lstStyle/>
          <a:p>
            <a:pPr algn="ctr"/>
            <a:r>
              <a:rPr lang="en-US" sz="2400" b="1" dirty="0" smtClean="0">
                <a:solidFill>
                  <a:schemeClr val="accent2">
                    <a:lumMod val="75000"/>
                  </a:schemeClr>
                </a:solidFill>
              </a:rPr>
              <a:t>Daily total VOC emissions</a:t>
            </a:r>
          </a:p>
          <a:p>
            <a:pPr algn="ctr"/>
            <a:endParaRPr lang="en-US" sz="2000" b="1" dirty="0" smtClean="0">
              <a:solidFill>
                <a:schemeClr val="accent2">
                  <a:lumMod val="75000"/>
                </a:schemeClr>
              </a:solidFill>
            </a:endParaRPr>
          </a:p>
          <a:p>
            <a:pPr algn="ctr"/>
            <a:r>
              <a:rPr lang="en-US" b="1" dirty="0" smtClean="0">
                <a:solidFill>
                  <a:srgbClr val="0000FF"/>
                </a:solidFill>
              </a:rPr>
              <a:t>Concentrated in O&amp;G area</a:t>
            </a:r>
            <a:endParaRPr lang="en-US" b="1" dirty="0">
              <a:solidFill>
                <a:srgbClr val="0000FF"/>
              </a:solidFill>
            </a:endParaRPr>
          </a:p>
        </p:txBody>
      </p:sp>
    </p:spTree>
    <p:extLst>
      <p:ext uri="{BB962C8B-B14F-4D97-AF65-F5344CB8AC3E}">
        <p14:creationId xmlns:p14="http://schemas.microsoft.com/office/powerpoint/2010/main" val="50111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52" y="265810"/>
            <a:ext cx="8382000" cy="724790"/>
          </a:xfrm>
        </p:spPr>
        <p:txBody>
          <a:bodyPr>
            <a:normAutofit/>
          </a:bodyPr>
          <a:lstStyle/>
          <a:p>
            <a:r>
              <a:rPr lang="en-US" dirty="0" smtClean="0">
                <a:solidFill>
                  <a:srgbClr val="FF0000"/>
                </a:solidFill>
              </a:rPr>
              <a:t>CDPHE Focus</a:t>
            </a:r>
            <a:endParaRPr lang="en-US" dirty="0">
              <a:solidFill>
                <a:srgbClr val="FF0000"/>
              </a:solidFill>
            </a:endParaRPr>
          </a:p>
        </p:txBody>
      </p:sp>
      <p:sp>
        <p:nvSpPr>
          <p:cNvPr id="3" name="Content Placeholder 2"/>
          <p:cNvSpPr>
            <a:spLocks noGrp="1"/>
          </p:cNvSpPr>
          <p:nvPr>
            <p:ph idx="1"/>
          </p:nvPr>
        </p:nvSpPr>
        <p:spPr>
          <a:xfrm>
            <a:off x="777766" y="990600"/>
            <a:ext cx="7924800" cy="5181600"/>
          </a:xfrm>
        </p:spPr>
        <p:txBody>
          <a:bodyPr>
            <a:normAutofit fontScale="92500" lnSpcReduction="10000"/>
          </a:bodyPr>
          <a:lstStyle/>
          <a:p>
            <a:r>
              <a:rPr lang="en-US" sz="2800" dirty="0" smtClean="0"/>
              <a:t>Ozone has been the dominant focus for criteria air pollutants</a:t>
            </a:r>
          </a:p>
          <a:p>
            <a:r>
              <a:rPr lang="en-US" sz="2800" dirty="0" smtClean="0"/>
              <a:t>North Front Range is non-attainment</a:t>
            </a:r>
          </a:p>
          <a:p>
            <a:r>
              <a:rPr lang="en-US" dirty="0" smtClean="0"/>
              <a:t>2008 NAAQS = 75 </a:t>
            </a:r>
            <a:r>
              <a:rPr lang="en-US" dirty="0"/>
              <a:t>ppb as the 3-year average of </a:t>
            </a:r>
            <a:r>
              <a:rPr lang="en-US" dirty="0" smtClean="0"/>
              <a:t>the 4th </a:t>
            </a:r>
            <a:r>
              <a:rPr lang="en-US" dirty="0"/>
              <a:t>maximum 8-hour </a:t>
            </a:r>
            <a:r>
              <a:rPr lang="en-US" dirty="0" smtClean="0"/>
              <a:t>values</a:t>
            </a:r>
          </a:p>
          <a:p>
            <a:pPr lvl="1"/>
            <a:r>
              <a:rPr lang="en-US" dirty="0" smtClean="0">
                <a:solidFill>
                  <a:srgbClr val="0000FF"/>
                </a:solidFill>
              </a:rPr>
              <a:t>NFR just bumped up from marginal to moderate</a:t>
            </a:r>
          </a:p>
          <a:p>
            <a:pPr lvl="1"/>
            <a:r>
              <a:rPr lang="en-US" dirty="0" smtClean="0">
                <a:solidFill>
                  <a:srgbClr val="0000FF"/>
                </a:solidFill>
              </a:rPr>
              <a:t>May get bumped to serious, depending on 2017</a:t>
            </a:r>
          </a:p>
          <a:p>
            <a:r>
              <a:rPr lang="en-US" dirty="0" smtClean="0"/>
              <a:t>2015 </a:t>
            </a:r>
            <a:r>
              <a:rPr lang="en-US" dirty="0"/>
              <a:t>NAAQS = </a:t>
            </a:r>
            <a:r>
              <a:rPr lang="en-US" dirty="0" smtClean="0"/>
              <a:t>70 </a:t>
            </a:r>
            <a:r>
              <a:rPr lang="en-US" dirty="0"/>
              <a:t>ppb as the 3-year average of the 4th maximum 8-hour </a:t>
            </a:r>
            <a:r>
              <a:rPr lang="en-US" dirty="0" smtClean="0"/>
              <a:t>values</a:t>
            </a:r>
          </a:p>
          <a:p>
            <a:pPr lvl="1"/>
            <a:r>
              <a:rPr lang="en-US" dirty="0" smtClean="0">
                <a:solidFill>
                  <a:srgbClr val="0000FF"/>
                </a:solidFill>
              </a:rPr>
              <a:t>NFR proposed to be designated as marginal</a:t>
            </a:r>
          </a:p>
          <a:p>
            <a:pPr lvl="1"/>
            <a:r>
              <a:rPr lang="en-US" dirty="0" smtClean="0">
                <a:solidFill>
                  <a:srgbClr val="0000FF"/>
                </a:solidFill>
              </a:rPr>
              <a:t>Implementation may get delayed to 2025</a:t>
            </a:r>
            <a:endParaRPr lang="en-US" dirty="0">
              <a:solidFill>
                <a:srgbClr val="0000FF"/>
              </a:solidFill>
            </a:endParaRPr>
          </a:p>
          <a:p>
            <a:r>
              <a:rPr lang="en-US" dirty="0" smtClean="0"/>
              <a:t>Oil and gas development has been primary target of VOC reductions</a:t>
            </a:r>
          </a:p>
          <a:p>
            <a:r>
              <a:rPr lang="en-US" dirty="0" smtClean="0"/>
              <a:t>EGU’s have been the target for </a:t>
            </a:r>
            <a:r>
              <a:rPr lang="en-US" dirty="0" err="1" smtClean="0"/>
              <a:t>NOx</a:t>
            </a:r>
            <a:r>
              <a:rPr lang="en-US" dirty="0" smtClean="0"/>
              <a:t> reductions</a:t>
            </a:r>
            <a:endParaRPr lang="en-US" dirty="0"/>
          </a:p>
          <a:p>
            <a:endParaRPr lang="en-US" dirty="0" smtClean="0"/>
          </a:p>
        </p:txBody>
      </p:sp>
      <p:sp>
        <p:nvSpPr>
          <p:cNvPr id="4" name="Slide Number Placeholder 3"/>
          <p:cNvSpPr>
            <a:spLocks noGrp="1"/>
          </p:cNvSpPr>
          <p:nvPr>
            <p:ph type="sldNum" sz="quarter" idx="12"/>
          </p:nvPr>
        </p:nvSpPr>
        <p:spPr/>
        <p:txBody>
          <a:bodyPr/>
          <a:lstStyle/>
          <a:p>
            <a:fld id="{2E310833-14A0-45B7-9CDF-2B5B26B2D3B8}" type="slidenum">
              <a:rPr lang="en-US" smtClean="0"/>
              <a:pPr/>
              <a:t>3</a:t>
            </a:fld>
            <a:endParaRPr lang="en-US"/>
          </a:p>
        </p:txBody>
      </p:sp>
      <p:pic>
        <p:nvPicPr>
          <p:cNvPr id="5" name="Picture 4" descr="LOGO with APCD.png"/>
          <p:cNvPicPr>
            <a:picLocks noChangeAspect="1"/>
          </p:cNvPicPr>
          <p:nvPr/>
        </p:nvPicPr>
        <p:blipFill>
          <a:blip r:embed="rId2"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431046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F393D2-91D1-48A9-8D08-91AE61E44533}" type="slidenum">
              <a:rPr lang="en-US" smtClean="0"/>
              <a:pPr/>
              <a:t>30</a:t>
            </a:fld>
            <a:endParaRPr lang="en-US"/>
          </a:p>
        </p:txBody>
      </p:sp>
      <p:sp>
        <p:nvSpPr>
          <p:cNvPr id="8193" name="Title 2"/>
          <p:cNvSpPr>
            <a:spLocks noGrp="1"/>
          </p:cNvSpPr>
          <p:nvPr>
            <p:ph type="title"/>
          </p:nvPr>
        </p:nvSpPr>
        <p:spPr>
          <a:xfrm>
            <a:off x="457200" y="76200"/>
            <a:ext cx="8229600" cy="1066800"/>
          </a:xfrm>
        </p:spPr>
        <p:txBody>
          <a:bodyPr>
            <a:normAutofit/>
          </a:bodyPr>
          <a:lstStyle/>
          <a:p>
            <a:r>
              <a:rPr lang="en-US" sz="4400" dirty="0" smtClean="0">
                <a:solidFill>
                  <a:srgbClr val="0000FF"/>
                </a:solidFill>
              </a:rPr>
              <a:t>PAMS</a:t>
            </a: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pic>
        <p:nvPicPr>
          <p:cNvPr id="6" name="Picture 2" descr="C:\Users\gjharshf\Documents\Monitoring Programs\Continuous Parameters Type\Air Toxics\PAMS\Region 8 Site Selection Group\2017a2_Low_04naa_daily_110624_NOx.gif"/>
          <p:cNvPicPr>
            <a:picLocks noChangeAspect="1" noChangeArrowheads="1"/>
          </p:cNvPicPr>
          <p:nvPr/>
        </p:nvPicPr>
        <p:blipFill>
          <a:blip r:embed="rId4" cstate="print"/>
          <a:srcRect l="8056" t="7734" r="9452"/>
          <a:stretch>
            <a:fillRect/>
          </a:stretch>
        </p:blipFill>
        <p:spPr bwMode="auto">
          <a:xfrm>
            <a:off x="2667000" y="0"/>
            <a:ext cx="5722718" cy="6400800"/>
          </a:xfrm>
          <a:prstGeom prst="rect">
            <a:avLst/>
          </a:prstGeom>
          <a:noFill/>
        </p:spPr>
      </p:pic>
      <p:sp>
        <p:nvSpPr>
          <p:cNvPr id="7" name="TextBox 6"/>
          <p:cNvSpPr txBox="1"/>
          <p:nvPr/>
        </p:nvSpPr>
        <p:spPr>
          <a:xfrm>
            <a:off x="228600" y="2057400"/>
            <a:ext cx="2286000" cy="2062103"/>
          </a:xfrm>
          <a:prstGeom prst="rect">
            <a:avLst/>
          </a:prstGeom>
          <a:noFill/>
        </p:spPr>
        <p:txBody>
          <a:bodyPr wrap="square" rtlCol="0">
            <a:spAutoFit/>
          </a:bodyPr>
          <a:lstStyle/>
          <a:p>
            <a:pPr algn="ctr"/>
            <a:r>
              <a:rPr lang="en-US" sz="2400" b="1" dirty="0" smtClean="0">
                <a:solidFill>
                  <a:schemeClr val="accent2">
                    <a:lumMod val="75000"/>
                  </a:schemeClr>
                </a:solidFill>
              </a:rPr>
              <a:t>Daily total </a:t>
            </a:r>
            <a:r>
              <a:rPr lang="en-US" sz="2400" b="1" dirty="0" err="1" smtClean="0">
                <a:solidFill>
                  <a:schemeClr val="accent2">
                    <a:lumMod val="75000"/>
                  </a:schemeClr>
                </a:solidFill>
              </a:rPr>
              <a:t>NOx</a:t>
            </a:r>
            <a:r>
              <a:rPr lang="en-US" sz="2400" b="1" dirty="0" smtClean="0">
                <a:solidFill>
                  <a:schemeClr val="accent2">
                    <a:lumMod val="75000"/>
                  </a:schemeClr>
                </a:solidFill>
              </a:rPr>
              <a:t> emissions</a:t>
            </a:r>
          </a:p>
          <a:p>
            <a:pPr algn="ctr"/>
            <a:endParaRPr lang="en-US" sz="2000" b="1" dirty="0" smtClean="0">
              <a:solidFill>
                <a:schemeClr val="accent2">
                  <a:lumMod val="75000"/>
                </a:schemeClr>
              </a:solidFill>
            </a:endParaRPr>
          </a:p>
          <a:p>
            <a:pPr algn="ctr"/>
            <a:r>
              <a:rPr lang="en-US" b="1" dirty="0" smtClean="0">
                <a:solidFill>
                  <a:srgbClr val="0000FF"/>
                </a:solidFill>
              </a:rPr>
              <a:t>Concentrated in urban area</a:t>
            </a:r>
            <a:endParaRPr lang="en-US" b="1" dirty="0">
              <a:solidFill>
                <a:srgbClr val="0000FF"/>
              </a:solidFill>
            </a:endParaRPr>
          </a:p>
        </p:txBody>
      </p:sp>
    </p:spTree>
    <p:extLst>
      <p:ext uri="{BB962C8B-B14F-4D97-AF65-F5344CB8AC3E}">
        <p14:creationId xmlns:p14="http://schemas.microsoft.com/office/powerpoint/2010/main" val="50111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F393D2-91D1-48A9-8D08-91AE61E44533}" type="slidenum">
              <a:rPr lang="en-US" smtClean="0"/>
              <a:pPr/>
              <a:t>31</a:t>
            </a:fld>
            <a:endParaRPr lang="en-US"/>
          </a:p>
        </p:txBody>
      </p:sp>
      <p:sp>
        <p:nvSpPr>
          <p:cNvPr id="8193" name="Title 2"/>
          <p:cNvSpPr>
            <a:spLocks noGrp="1"/>
          </p:cNvSpPr>
          <p:nvPr>
            <p:ph type="title"/>
          </p:nvPr>
        </p:nvSpPr>
        <p:spPr>
          <a:xfrm>
            <a:off x="152400" y="228600"/>
            <a:ext cx="8229600" cy="1066800"/>
          </a:xfrm>
        </p:spPr>
        <p:txBody>
          <a:bodyPr>
            <a:normAutofit/>
          </a:bodyPr>
          <a:lstStyle/>
          <a:p>
            <a:r>
              <a:rPr lang="en-US" sz="4400" dirty="0" smtClean="0">
                <a:solidFill>
                  <a:srgbClr val="0000FF"/>
                </a:solidFill>
              </a:rPr>
              <a:t>PAMS</a:t>
            </a: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pic>
        <p:nvPicPr>
          <p:cNvPr id="6" name="Picture 5" descr="2016_Hysplit_100m_LaCasa.jpg"/>
          <p:cNvPicPr>
            <a:picLocks noChangeAspect="1"/>
          </p:cNvPicPr>
          <p:nvPr/>
        </p:nvPicPr>
        <p:blipFill>
          <a:blip r:embed="rId4" cstate="print"/>
          <a:srcRect l="24167" t="3535" r="2500" b="13977"/>
          <a:stretch>
            <a:fillRect/>
          </a:stretch>
        </p:blipFill>
        <p:spPr>
          <a:xfrm>
            <a:off x="2063597" y="533400"/>
            <a:ext cx="7088777" cy="5638800"/>
          </a:xfrm>
          <a:prstGeom prst="rect">
            <a:avLst/>
          </a:prstGeom>
        </p:spPr>
      </p:pic>
      <p:sp>
        <p:nvSpPr>
          <p:cNvPr id="7" name="TextBox 6"/>
          <p:cNvSpPr txBox="1"/>
          <p:nvPr/>
        </p:nvSpPr>
        <p:spPr>
          <a:xfrm>
            <a:off x="152400" y="1676400"/>
            <a:ext cx="1826623" cy="2862322"/>
          </a:xfrm>
          <a:prstGeom prst="rect">
            <a:avLst/>
          </a:prstGeom>
          <a:noFill/>
        </p:spPr>
        <p:txBody>
          <a:bodyPr wrap="square" rtlCol="0">
            <a:spAutoFit/>
          </a:bodyPr>
          <a:lstStyle/>
          <a:p>
            <a:pPr algn="ctr"/>
            <a:r>
              <a:rPr lang="en-US" sz="2000" b="1" dirty="0" smtClean="0"/>
              <a:t>8 hr - Back Trajectories for the 10 Highest RFN Ozone Days in 2016 at </a:t>
            </a:r>
            <a:r>
              <a:rPr lang="en-US" sz="2000" b="1" dirty="0" smtClean="0">
                <a:solidFill>
                  <a:srgbClr val="C00000"/>
                </a:solidFill>
              </a:rPr>
              <a:t>La Casa </a:t>
            </a:r>
            <a:r>
              <a:rPr lang="en-US" sz="2000" b="1" dirty="0" smtClean="0"/>
              <a:t>Beginning at 14:00 </a:t>
            </a:r>
            <a:endParaRPr lang="en-US" sz="2000" b="1" dirty="0"/>
          </a:p>
        </p:txBody>
      </p:sp>
      <p:sp>
        <p:nvSpPr>
          <p:cNvPr id="2" name="TextBox 1"/>
          <p:cNvSpPr txBox="1"/>
          <p:nvPr/>
        </p:nvSpPr>
        <p:spPr>
          <a:xfrm>
            <a:off x="2209800" y="4724400"/>
            <a:ext cx="3200399" cy="923330"/>
          </a:xfrm>
          <a:prstGeom prst="rect">
            <a:avLst/>
          </a:prstGeom>
          <a:solidFill>
            <a:srgbClr val="FFFF00"/>
          </a:solidFill>
        </p:spPr>
        <p:txBody>
          <a:bodyPr wrap="square" rtlCol="0">
            <a:spAutoFit/>
          </a:bodyPr>
          <a:lstStyle/>
          <a:p>
            <a:pPr algn="ctr"/>
            <a:r>
              <a:rPr lang="en-US" b="1" dirty="0" smtClean="0">
                <a:solidFill>
                  <a:srgbClr val="C00000"/>
                </a:solidFill>
              </a:rPr>
              <a:t>La Casa gets overlapping influences from urban and oil/gas development</a:t>
            </a:r>
            <a:endParaRPr lang="en-US" b="1" dirty="0">
              <a:solidFill>
                <a:srgbClr val="C00000"/>
              </a:solidFill>
            </a:endParaRPr>
          </a:p>
        </p:txBody>
      </p:sp>
    </p:spTree>
    <p:extLst>
      <p:ext uri="{BB962C8B-B14F-4D97-AF65-F5344CB8AC3E}">
        <p14:creationId xmlns:p14="http://schemas.microsoft.com/office/powerpoint/2010/main" val="50111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F393D2-91D1-48A9-8D08-91AE61E44533}" type="slidenum">
              <a:rPr lang="en-US" smtClean="0"/>
              <a:pPr/>
              <a:t>32</a:t>
            </a:fld>
            <a:endParaRPr lang="en-US"/>
          </a:p>
        </p:txBody>
      </p:sp>
      <p:sp>
        <p:nvSpPr>
          <p:cNvPr id="8193" name="Title 2"/>
          <p:cNvSpPr>
            <a:spLocks noGrp="1"/>
          </p:cNvSpPr>
          <p:nvPr>
            <p:ph type="title"/>
          </p:nvPr>
        </p:nvSpPr>
        <p:spPr>
          <a:xfrm>
            <a:off x="457200" y="76200"/>
            <a:ext cx="8229600" cy="1066800"/>
          </a:xfrm>
        </p:spPr>
        <p:txBody>
          <a:bodyPr>
            <a:normAutofit/>
          </a:bodyPr>
          <a:lstStyle/>
          <a:p>
            <a:r>
              <a:rPr lang="en-US" sz="4400" dirty="0" smtClean="0">
                <a:solidFill>
                  <a:srgbClr val="0000FF"/>
                </a:solidFill>
              </a:rPr>
              <a:t>PAMS</a:t>
            </a: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pic>
        <p:nvPicPr>
          <p:cNvPr id="8" name="Picture 7" descr="2016_Hysplit_100m_RockyFlats.jpg"/>
          <p:cNvPicPr>
            <a:picLocks noChangeAspect="1"/>
          </p:cNvPicPr>
          <p:nvPr/>
        </p:nvPicPr>
        <p:blipFill>
          <a:blip r:embed="rId4" cstate="print"/>
          <a:srcRect l="31667" t="3535" r="2500" b="8756"/>
          <a:stretch>
            <a:fillRect/>
          </a:stretch>
        </p:blipFill>
        <p:spPr>
          <a:xfrm>
            <a:off x="2350258" y="0"/>
            <a:ext cx="6793742" cy="6400800"/>
          </a:xfrm>
          <a:prstGeom prst="rect">
            <a:avLst/>
          </a:prstGeom>
        </p:spPr>
      </p:pic>
      <p:sp>
        <p:nvSpPr>
          <p:cNvPr id="7" name="TextBox 6"/>
          <p:cNvSpPr txBox="1"/>
          <p:nvPr/>
        </p:nvSpPr>
        <p:spPr>
          <a:xfrm>
            <a:off x="152400" y="1676400"/>
            <a:ext cx="1826623" cy="3170099"/>
          </a:xfrm>
          <a:prstGeom prst="rect">
            <a:avLst/>
          </a:prstGeom>
          <a:noFill/>
        </p:spPr>
        <p:txBody>
          <a:bodyPr wrap="square" rtlCol="0">
            <a:spAutoFit/>
          </a:bodyPr>
          <a:lstStyle/>
          <a:p>
            <a:pPr algn="ctr"/>
            <a:r>
              <a:rPr lang="en-US" sz="2000" b="1" dirty="0" smtClean="0"/>
              <a:t>8 hr - Back Trajectories for the 10 highest </a:t>
            </a:r>
            <a:r>
              <a:rPr lang="en-US" sz="2000" b="1" dirty="0"/>
              <a:t>o</a:t>
            </a:r>
            <a:r>
              <a:rPr lang="en-US" sz="2000" b="1" dirty="0" smtClean="0"/>
              <a:t>zone </a:t>
            </a:r>
            <a:r>
              <a:rPr lang="en-US" sz="2000" b="1" dirty="0"/>
              <a:t>d</a:t>
            </a:r>
            <a:r>
              <a:rPr lang="en-US" sz="2000" b="1" dirty="0" smtClean="0"/>
              <a:t>ays in 2016 at </a:t>
            </a:r>
            <a:r>
              <a:rPr lang="en-US" sz="2000" b="1" dirty="0">
                <a:solidFill>
                  <a:srgbClr val="C00000"/>
                </a:solidFill>
              </a:rPr>
              <a:t>R</a:t>
            </a:r>
            <a:r>
              <a:rPr lang="en-US" sz="2000" b="1" dirty="0" smtClean="0">
                <a:solidFill>
                  <a:srgbClr val="C00000"/>
                </a:solidFill>
              </a:rPr>
              <a:t>ocky Flats-North </a:t>
            </a:r>
            <a:r>
              <a:rPr lang="en-US" sz="2000" b="1" dirty="0"/>
              <a:t>b</a:t>
            </a:r>
            <a:r>
              <a:rPr lang="en-US" sz="2000" b="1" dirty="0" smtClean="0"/>
              <a:t>eginning at 14:00 </a:t>
            </a:r>
            <a:endParaRPr lang="en-US" sz="2000" b="1" dirty="0"/>
          </a:p>
        </p:txBody>
      </p:sp>
      <p:sp>
        <p:nvSpPr>
          <p:cNvPr id="10" name="TextBox 9"/>
          <p:cNvSpPr txBox="1"/>
          <p:nvPr/>
        </p:nvSpPr>
        <p:spPr>
          <a:xfrm>
            <a:off x="2511367" y="4615602"/>
            <a:ext cx="3062119" cy="1200329"/>
          </a:xfrm>
          <a:prstGeom prst="rect">
            <a:avLst/>
          </a:prstGeom>
          <a:solidFill>
            <a:srgbClr val="FFFF00"/>
          </a:solidFill>
        </p:spPr>
        <p:txBody>
          <a:bodyPr wrap="square" rtlCol="0">
            <a:spAutoFit/>
          </a:bodyPr>
          <a:lstStyle/>
          <a:p>
            <a:pPr algn="ctr"/>
            <a:r>
              <a:rPr lang="en-US" b="1" dirty="0" smtClean="0">
                <a:solidFill>
                  <a:srgbClr val="C00000"/>
                </a:solidFill>
              </a:rPr>
              <a:t>RFN gets separated influences from urban and oil/gas development</a:t>
            </a:r>
          </a:p>
          <a:p>
            <a:pPr algn="ctr"/>
            <a:r>
              <a:rPr lang="en-US" b="1" dirty="0" smtClean="0">
                <a:solidFill>
                  <a:srgbClr val="C00000"/>
                </a:solidFill>
                <a:sym typeface="Wingdings" panose="05000000000000000000" pitchFamily="2" charset="2"/>
              </a:rPr>
              <a:t> Better scenario</a:t>
            </a:r>
            <a:endParaRPr lang="en-US" b="1" dirty="0">
              <a:solidFill>
                <a:srgbClr val="C00000"/>
              </a:solidFill>
            </a:endParaRPr>
          </a:p>
        </p:txBody>
      </p:sp>
    </p:spTree>
    <p:extLst>
      <p:ext uri="{BB962C8B-B14F-4D97-AF65-F5344CB8AC3E}">
        <p14:creationId xmlns:p14="http://schemas.microsoft.com/office/powerpoint/2010/main" val="501118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2362200"/>
          </a:xfrm>
        </p:spPr>
        <p:txBody>
          <a:bodyPr>
            <a:noAutofit/>
          </a:bodyPr>
          <a:lstStyle/>
          <a:p>
            <a:pPr algn="ctr"/>
            <a:r>
              <a:rPr lang="en-US" sz="7200" dirty="0" smtClean="0">
                <a:solidFill>
                  <a:srgbClr val="FF0000"/>
                </a:solidFill>
              </a:rPr>
              <a:t>Colorado oil and gas regulations</a:t>
            </a:r>
            <a:endParaRPr lang="en-US" sz="72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fontScale="92500" lnSpcReduction="10000"/>
          </a:bodyPr>
          <a:lstStyle/>
          <a:p>
            <a:r>
              <a:rPr lang="en-US" sz="2400" dirty="0" smtClean="0"/>
              <a:t>Colorado has been a national leader in regulating air emissions from the oil and gas production sector</a:t>
            </a:r>
          </a:p>
          <a:p>
            <a:endParaRPr lang="en-US" sz="2400" dirty="0" smtClean="0"/>
          </a:p>
          <a:p>
            <a:r>
              <a:rPr lang="en-US" sz="2400" dirty="0" smtClean="0">
                <a:solidFill>
                  <a:srgbClr val="FF0000"/>
                </a:solidFill>
              </a:rPr>
              <a:t>2004</a:t>
            </a:r>
            <a:r>
              <a:rPr lang="en-US" sz="2400" dirty="0" smtClean="0"/>
              <a:t> rulemaking to reduce VOC emissions from O&amp;G sources in the Denver Metro/North Front Range as part of Ozone Early Action Compact</a:t>
            </a:r>
          </a:p>
          <a:p>
            <a:r>
              <a:rPr lang="en-US" sz="2400" dirty="0" smtClean="0">
                <a:solidFill>
                  <a:srgbClr val="FF0000"/>
                </a:solidFill>
              </a:rPr>
              <a:t>2006</a:t>
            </a:r>
            <a:r>
              <a:rPr lang="en-US" sz="2400" dirty="0" smtClean="0"/>
              <a:t> update to rules and adoption of new requirements with statewide applicability</a:t>
            </a:r>
          </a:p>
          <a:p>
            <a:r>
              <a:rPr lang="en-US" sz="2400" dirty="0" smtClean="0">
                <a:solidFill>
                  <a:srgbClr val="FF0000"/>
                </a:solidFill>
              </a:rPr>
              <a:t>2008</a:t>
            </a:r>
            <a:r>
              <a:rPr lang="en-US" sz="2400" dirty="0" smtClean="0"/>
              <a:t> Ozone Action Plan to address non-compliance with the Federal ozone standard</a:t>
            </a:r>
          </a:p>
          <a:p>
            <a:r>
              <a:rPr lang="en-US" sz="2400" dirty="0" smtClean="0">
                <a:solidFill>
                  <a:srgbClr val="FF0000"/>
                </a:solidFill>
              </a:rPr>
              <a:t>2014</a:t>
            </a:r>
            <a:r>
              <a:rPr lang="en-US" sz="2400" dirty="0" smtClean="0"/>
              <a:t> rulemaking to address VOC and methane emissions, inspections</a:t>
            </a:r>
          </a:p>
          <a:p>
            <a:pPr lvl="1"/>
            <a:r>
              <a:rPr lang="en-US" sz="2000" dirty="0" smtClean="0"/>
              <a:t>Now fully implemented</a:t>
            </a:r>
          </a:p>
          <a:p>
            <a:endParaRPr lang="en-US" sz="2400" b="1" dirty="0" smtClean="0">
              <a:latin typeface="Trebuchet MS" pitchFamily="34" charset="0"/>
            </a:endParaRPr>
          </a:p>
        </p:txBody>
      </p:sp>
      <p:sp>
        <p:nvSpPr>
          <p:cNvPr id="3" name="Title 2"/>
          <p:cNvSpPr>
            <a:spLocks noGrp="1"/>
          </p:cNvSpPr>
          <p:nvPr>
            <p:ph type="title"/>
          </p:nvPr>
        </p:nvSpPr>
        <p:spPr>
          <a:xfrm>
            <a:off x="381000" y="228600"/>
            <a:ext cx="8153400" cy="1219200"/>
          </a:xfrm>
        </p:spPr>
        <p:txBody>
          <a:bodyPr>
            <a:normAutofit fontScale="90000"/>
          </a:bodyPr>
          <a:lstStyle/>
          <a:p>
            <a:r>
              <a:rPr lang="en-US" sz="4400" b="1" dirty="0" smtClean="0">
                <a:solidFill>
                  <a:srgbClr val="0000FF"/>
                </a:solidFill>
              </a:rPr>
              <a:t>Oil and Gas Regulations</a:t>
            </a:r>
            <a:br>
              <a:rPr lang="en-US" sz="4400" b="1" dirty="0" smtClean="0">
                <a:solidFill>
                  <a:srgbClr val="0000FF"/>
                </a:solidFill>
              </a:rPr>
            </a:br>
            <a:r>
              <a:rPr lang="en-US" sz="4400" b="1" dirty="0" smtClean="0">
                <a:solidFill>
                  <a:srgbClr val="0000FF"/>
                </a:solidFill>
              </a:rPr>
              <a:t>(Reg. #7) - Background</a:t>
            </a:r>
            <a:endParaRPr lang="en-US" sz="4400" b="1" dirty="0">
              <a:solidFill>
                <a:srgbClr val="0000FF"/>
              </a:solidFill>
            </a:endParaRPr>
          </a:p>
        </p:txBody>
      </p:sp>
      <p:pic>
        <p:nvPicPr>
          <p:cNvPr id="13" name="Picture 12"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34</a:t>
            </a:fld>
            <a:endParaRPr lang="en-US"/>
          </a:p>
        </p:txBody>
      </p:sp>
    </p:spTree>
    <p:extLst>
      <p:ext uri="{BB962C8B-B14F-4D97-AF65-F5344CB8AC3E}">
        <p14:creationId xmlns:p14="http://schemas.microsoft.com/office/powerpoint/2010/main" val="35649895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419600"/>
          </a:xfrm>
        </p:spPr>
        <p:txBody>
          <a:bodyPr>
            <a:noAutofit/>
          </a:bodyPr>
          <a:lstStyle/>
          <a:p>
            <a:r>
              <a:rPr lang="en-US" sz="2400" dirty="0" smtClean="0"/>
              <a:t>Directive from Governor Hickenlooper to find ways to reduce leakage from natural gas production</a:t>
            </a:r>
          </a:p>
          <a:p>
            <a:pPr lvl="1"/>
            <a:r>
              <a:rPr lang="en-US" sz="2200" dirty="0" smtClean="0"/>
              <a:t>Responsible development</a:t>
            </a:r>
          </a:p>
          <a:p>
            <a:pPr lvl="1"/>
            <a:r>
              <a:rPr lang="en-US" sz="2200" dirty="0" smtClean="0"/>
              <a:t>Reduce waste</a:t>
            </a:r>
          </a:p>
          <a:p>
            <a:pPr lvl="1"/>
            <a:r>
              <a:rPr lang="en-US" sz="2200" dirty="0" smtClean="0"/>
              <a:t>Maximize climate change benefits of natural gas usage</a:t>
            </a:r>
          </a:p>
          <a:p>
            <a:r>
              <a:rPr lang="en-US" sz="2400" dirty="0" smtClean="0"/>
              <a:t>Ensure benefits from existing rules for petroleum storage tanks</a:t>
            </a:r>
          </a:p>
          <a:p>
            <a:r>
              <a:rPr lang="en-US" sz="2400" dirty="0" smtClean="0"/>
              <a:t>Proactively address non-compliance with the ozone National Ambient Air Quality Standard while also reducing methane emissions which contribute to global climate change</a:t>
            </a:r>
          </a:p>
        </p:txBody>
      </p:sp>
      <p:sp>
        <p:nvSpPr>
          <p:cNvPr id="4" name="Title 3"/>
          <p:cNvSpPr>
            <a:spLocks noGrp="1"/>
          </p:cNvSpPr>
          <p:nvPr>
            <p:ph type="title"/>
          </p:nvPr>
        </p:nvSpPr>
        <p:spPr>
          <a:xfrm>
            <a:off x="457200" y="152400"/>
            <a:ext cx="8077200" cy="1295400"/>
          </a:xfrm>
        </p:spPr>
        <p:txBody>
          <a:bodyPr>
            <a:noAutofit/>
          </a:bodyPr>
          <a:lstStyle/>
          <a:p>
            <a:r>
              <a:rPr lang="en-US" sz="4400" b="1" dirty="0" smtClean="0">
                <a:solidFill>
                  <a:srgbClr val="0000FF"/>
                </a:solidFill>
              </a:rPr>
              <a:t>Rationale for</a:t>
            </a:r>
            <a:br>
              <a:rPr lang="en-US" sz="4400" b="1" dirty="0" smtClean="0">
                <a:solidFill>
                  <a:srgbClr val="0000FF"/>
                </a:solidFill>
              </a:rPr>
            </a:br>
            <a:r>
              <a:rPr lang="en-US" sz="4400" b="1" dirty="0" smtClean="0">
                <a:solidFill>
                  <a:srgbClr val="0000FF"/>
                </a:solidFill>
              </a:rPr>
              <a:t>2014 Oil and Gas Rules</a:t>
            </a:r>
            <a:endParaRPr lang="en-US" sz="4400" b="1" dirty="0">
              <a:solidFill>
                <a:srgbClr val="0000FF"/>
              </a:solidFill>
            </a:endParaRPr>
          </a:p>
        </p:txBody>
      </p:sp>
      <p:pic>
        <p:nvPicPr>
          <p:cNvPr id="11" name="Picture 10"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3" name="Slide Number Placeholder 2"/>
          <p:cNvSpPr>
            <a:spLocks noGrp="1"/>
          </p:cNvSpPr>
          <p:nvPr>
            <p:ph type="sldNum" sz="quarter" idx="12"/>
          </p:nvPr>
        </p:nvSpPr>
        <p:spPr/>
        <p:txBody>
          <a:bodyPr/>
          <a:lstStyle/>
          <a:p>
            <a:fld id="{586D5000-B9AF-4DB5-8E9C-96E65CBADC1E}" type="slidenum">
              <a:rPr lang="en-US" smtClean="0"/>
              <a:pPr/>
              <a:t>35</a:t>
            </a:fld>
            <a:endParaRPr lang="en-US"/>
          </a:p>
        </p:txBody>
      </p:sp>
    </p:spTree>
    <p:extLst>
      <p:ext uri="{BB962C8B-B14F-4D97-AF65-F5344CB8AC3E}">
        <p14:creationId xmlns:p14="http://schemas.microsoft.com/office/powerpoint/2010/main" val="33465977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5105400"/>
          </a:xfrm>
        </p:spPr>
        <p:txBody>
          <a:bodyPr>
            <a:noAutofit/>
          </a:bodyPr>
          <a:lstStyle/>
          <a:p>
            <a:r>
              <a:rPr lang="en-US" sz="2400" dirty="0" smtClean="0"/>
              <a:t>Identify and implement strategies that </a:t>
            </a:r>
            <a:r>
              <a:rPr lang="en-US" sz="2400" b="1" dirty="0" smtClean="0"/>
              <a:t>improve the effectiveness and efficiency </a:t>
            </a:r>
            <a:r>
              <a:rPr lang="en-US" sz="2400" dirty="0" smtClean="0"/>
              <a:t>of Colorado’s air quality program</a:t>
            </a:r>
          </a:p>
          <a:p>
            <a:r>
              <a:rPr lang="en-US" sz="2400" dirty="0" smtClean="0"/>
              <a:t>Address the growth in oil and gas development through the </a:t>
            </a:r>
            <a:r>
              <a:rPr lang="en-US" sz="2400" b="1" dirty="0" smtClean="0"/>
              <a:t>adoption of reasonable emission reduction strategies</a:t>
            </a:r>
          </a:p>
          <a:p>
            <a:r>
              <a:rPr lang="en-US" sz="2400" dirty="0" smtClean="0"/>
              <a:t>Find ways to </a:t>
            </a:r>
            <a:r>
              <a:rPr lang="en-US" sz="2400" b="1" dirty="0" smtClean="0"/>
              <a:t>reduce permitting burdens </a:t>
            </a:r>
            <a:r>
              <a:rPr lang="en-US" sz="2400" dirty="0" smtClean="0"/>
              <a:t>for both the Division and the regulated community without impacting environmental benefits from the permitting program</a:t>
            </a:r>
          </a:p>
          <a:p>
            <a:r>
              <a:rPr lang="en-US" sz="2400" dirty="0" smtClean="0"/>
              <a:t>Lay the groundwork for ongoing efforts to </a:t>
            </a:r>
            <a:r>
              <a:rPr lang="en-US" sz="2400" b="1" dirty="0" smtClean="0"/>
              <a:t>reduce oil and gas emissions</a:t>
            </a:r>
            <a:r>
              <a:rPr lang="en-US" sz="2400" dirty="0" smtClean="0"/>
              <a:t> while minimizing burdens that don’t provide environmental value</a:t>
            </a:r>
          </a:p>
        </p:txBody>
      </p:sp>
      <p:sp>
        <p:nvSpPr>
          <p:cNvPr id="3" name="Title 2"/>
          <p:cNvSpPr>
            <a:spLocks noGrp="1"/>
          </p:cNvSpPr>
          <p:nvPr>
            <p:ph type="title"/>
          </p:nvPr>
        </p:nvSpPr>
        <p:spPr>
          <a:xfrm>
            <a:off x="457200" y="152400"/>
            <a:ext cx="8229600" cy="838200"/>
          </a:xfrm>
        </p:spPr>
        <p:txBody>
          <a:bodyPr>
            <a:normAutofit fontScale="90000"/>
          </a:bodyPr>
          <a:lstStyle/>
          <a:p>
            <a:r>
              <a:rPr lang="en-US" sz="4400" dirty="0" smtClean="0">
                <a:solidFill>
                  <a:srgbClr val="0000FF"/>
                </a:solidFill>
              </a:rPr>
              <a:t>2014 Rulemaking Effort Goals</a:t>
            </a:r>
            <a:endParaRPr lang="en-US" sz="4400" dirty="0">
              <a:solidFill>
                <a:srgbClr val="0000FF"/>
              </a:solidFill>
            </a:endParaRPr>
          </a:p>
        </p:txBody>
      </p:sp>
      <p:pic>
        <p:nvPicPr>
          <p:cNvPr id="10" name="Picture 9"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36</a:t>
            </a:fld>
            <a:endParaRPr lang="en-US"/>
          </a:p>
        </p:txBody>
      </p:sp>
    </p:spTree>
    <p:extLst>
      <p:ext uri="{BB962C8B-B14F-4D97-AF65-F5344CB8AC3E}">
        <p14:creationId xmlns:p14="http://schemas.microsoft.com/office/powerpoint/2010/main" val="576087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5105400"/>
          </a:xfrm>
        </p:spPr>
        <p:txBody>
          <a:bodyPr>
            <a:normAutofit/>
          </a:bodyPr>
          <a:lstStyle/>
          <a:p>
            <a:r>
              <a:rPr lang="en-US" sz="2400" dirty="0" smtClean="0"/>
              <a:t>Establishes leak detection and repair requirements for compressor stations and well production facilities</a:t>
            </a:r>
          </a:p>
          <a:p>
            <a:r>
              <a:rPr lang="en-US" sz="2400" dirty="0" smtClean="0"/>
              <a:t>Expands control requirements for storage tanks</a:t>
            </a:r>
          </a:p>
          <a:p>
            <a:r>
              <a:rPr lang="en-US" sz="2400" dirty="0" smtClean="0"/>
              <a:t>Improves capture of emissions at controlled tanks</a:t>
            </a:r>
          </a:p>
          <a:p>
            <a:r>
              <a:rPr lang="en-US" sz="2400" dirty="0" smtClean="0"/>
              <a:t>Expands control requirements for glycol dehydrators</a:t>
            </a:r>
          </a:p>
          <a:p>
            <a:r>
              <a:rPr lang="en-US" sz="2400" dirty="0" smtClean="0"/>
              <a:t>Establishes requirements to minimize emissions during well maintenance and liquids unloading</a:t>
            </a:r>
          </a:p>
          <a:p>
            <a:r>
              <a:rPr lang="en-US" sz="2400" dirty="0" smtClean="0"/>
              <a:t>Expands pneumatic controller requirements statewide</a:t>
            </a:r>
          </a:p>
          <a:p>
            <a:r>
              <a:rPr lang="en-US" sz="2400" dirty="0" smtClean="0"/>
              <a:t>Requires auto-igniters on all combustion devices</a:t>
            </a:r>
          </a:p>
          <a:p>
            <a:pPr>
              <a:buNone/>
            </a:pPr>
            <a:endParaRPr lang="en-US" sz="2400" b="1" dirty="0" smtClean="0">
              <a:latin typeface="Arial Narrow" pitchFamily="34" charset="0"/>
            </a:endParaRPr>
          </a:p>
        </p:txBody>
      </p:sp>
      <p:sp>
        <p:nvSpPr>
          <p:cNvPr id="6" name="Title 5"/>
          <p:cNvSpPr>
            <a:spLocks noGrp="1"/>
          </p:cNvSpPr>
          <p:nvPr>
            <p:ph type="title"/>
          </p:nvPr>
        </p:nvSpPr>
        <p:spPr>
          <a:xfrm>
            <a:off x="304800" y="228600"/>
            <a:ext cx="8686800" cy="838200"/>
          </a:xfrm>
        </p:spPr>
        <p:txBody>
          <a:bodyPr>
            <a:noAutofit/>
          </a:bodyPr>
          <a:lstStyle/>
          <a:p>
            <a:r>
              <a:rPr lang="en-US" sz="4000" b="1" dirty="0" smtClean="0">
                <a:solidFill>
                  <a:srgbClr val="0000FF"/>
                </a:solidFill>
                <a:latin typeface="+mn-lt"/>
              </a:rPr>
              <a:t>Overview of Adopted Strategies</a:t>
            </a:r>
            <a:endParaRPr lang="en-US" sz="4000" b="1" dirty="0">
              <a:solidFill>
                <a:srgbClr val="0000FF"/>
              </a:solidFill>
              <a:latin typeface="+mn-lt"/>
            </a:endParaRPr>
          </a:p>
        </p:txBody>
      </p:sp>
      <p:pic>
        <p:nvPicPr>
          <p:cNvPr id="11" name="Picture 10"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3" name="Slide Number Placeholder 2"/>
          <p:cNvSpPr>
            <a:spLocks noGrp="1"/>
          </p:cNvSpPr>
          <p:nvPr>
            <p:ph type="sldNum" sz="quarter" idx="12"/>
          </p:nvPr>
        </p:nvSpPr>
        <p:spPr/>
        <p:txBody>
          <a:bodyPr/>
          <a:lstStyle/>
          <a:p>
            <a:fld id="{586D5000-B9AF-4DB5-8E9C-96E65CBADC1E}" type="slidenum">
              <a:rPr lang="en-US" smtClean="0"/>
              <a:pPr/>
              <a:t>37</a:t>
            </a:fld>
            <a:endParaRPr lang="en-US"/>
          </a:p>
        </p:txBody>
      </p:sp>
    </p:spTree>
    <p:extLst>
      <p:ext uri="{BB962C8B-B14F-4D97-AF65-F5344CB8AC3E}">
        <p14:creationId xmlns:p14="http://schemas.microsoft.com/office/powerpoint/2010/main" val="42537564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noAutofit/>
          </a:bodyPr>
          <a:lstStyle/>
          <a:p>
            <a:r>
              <a:rPr lang="en-US" sz="2200" dirty="0" smtClean="0"/>
              <a:t>Primary NSPS OOOO Elements</a:t>
            </a:r>
          </a:p>
          <a:p>
            <a:pPr lvl="1"/>
            <a:r>
              <a:rPr lang="en-US" sz="1800" dirty="0" smtClean="0"/>
              <a:t>Gas well completion requirements </a:t>
            </a:r>
          </a:p>
          <a:p>
            <a:pPr lvl="1"/>
            <a:r>
              <a:rPr lang="en-US" sz="1800" dirty="0" smtClean="0"/>
              <a:t>Compressors – centrifugal (wet seals) and reciprocating (rod packing)</a:t>
            </a:r>
          </a:p>
          <a:p>
            <a:pPr lvl="1"/>
            <a:r>
              <a:rPr lang="en-US" sz="1800" dirty="0" smtClean="0"/>
              <a:t>Pneumatic devices – tracks with State requirements (6 </a:t>
            </a:r>
            <a:r>
              <a:rPr lang="en-US" sz="1800" dirty="0" err="1" smtClean="0"/>
              <a:t>scf</a:t>
            </a:r>
            <a:r>
              <a:rPr lang="en-US" sz="1800" dirty="0" smtClean="0"/>
              <a:t>/hr)</a:t>
            </a:r>
          </a:p>
          <a:p>
            <a:pPr lvl="1"/>
            <a:r>
              <a:rPr lang="en-US" sz="1800" dirty="0" smtClean="0"/>
              <a:t>Hydrocarbon storage tanks – many elements track State requirements </a:t>
            </a:r>
          </a:p>
          <a:p>
            <a:pPr lvl="1"/>
            <a:r>
              <a:rPr lang="en-US" sz="1800" dirty="0" smtClean="0"/>
              <a:t>Fugitive emissions – also similar to State approach</a:t>
            </a:r>
          </a:p>
          <a:p>
            <a:endParaRPr lang="en-US" sz="2200" dirty="0" smtClean="0"/>
          </a:p>
          <a:p>
            <a:r>
              <a:rPr lang="en-US" sz="2200" dirty="0" smtClean="0"/>
              <a:t>Colorado Perspective/Efforts</a:t>
            </a:r>
          </a:p>
          <a:p>
            <a:pPr lvl="1"/>
            <a:r>
              <a:rPr lang="en-US" sz="1800" dirty="0" smtClean="0"/>
              <a:t>Colorado and EPA rules very similar by design</a:t>
            </a:r>
          </a:p>
          <a:p>
            <a:pPr lvl="1"/>
            <a:r>
              <a:rPr lang="en-US" sz="1800" dirty="0" smtClean="0"/>
              <a:t>Compliance evaluations done on a case by case approach</a:t>
            </a:r>
          </a:p>
          <a:p>
            <a:endParaRPr lang="en-US" sz="2200" dirty="0"/>
          </a:p>
        </p:txBody>
      </p:sp>
      <p:sp>
        <p:nvSpPr>
          <p:cNvPr id="2" name="Title 1"/>
          <p:cNvSpPr>
            <a:spLocks noGrp="1"/>
          </p:cNvSpPr>
          <p:nvPr>
            <p:ph type="title"/>
          </p:nvPr>
        </p:nvSpPr>
        <p:spPr>
          <a:xfrm>
            <a:off x="457200" y="152400"/>
            <a:ext cx="8229600" cy="1371600"/>
          </a:xfrm>
        </p:spPr>
        <p:txBody>
          <a:bodyPr>
            <a:noAutofit/>
          </a:bodyPr>
          <a:lstStyle/>
          <a:p>
            <a:r>
              <a:rPr lang="en-US" sz="3600" b="1" dirty="0" smtClean="0">
                <a:solidFill>
                  <a:srgbClr val="0000FF"/>
                </a:solidFill>
              </a:rPr>
              <a:t>Federal New Source Performance Standards, Subpart OOOO</a:t>
            </a:r>
            <a:endParaRPr lang="en-US" sz="3600" b="1" dirty="0">
              <a:solidFill>
                <a:srgbClr val="0000FF"/>
              </a:solidFill>
            </a:endParaRPr>
          </a:p>
        </p:txBody>
      </p:sp>
      <p:pic>
        <p:nvPicPr>
          <p:cNvPr id="9" name="Picture 8"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3" name="Slide Number Placeholder 2"/>
          <p:cNvSpPr>
            <a:spLocks noGrp="1"/>
          </p:cNvSpPr>
          <p:nvPr>
            <p:ph type="sldNum" sz="quarter" idx="12"/>
          </p:nvPr>
        </p:nvSpPr>
        <p:spPr/>
        <p:txBody>
          <a:bodyPr/>
          <a:lstStyle/>
          <a:p>
            <a:fld id="{586D5000-B9AF-4DB5-8E9C-96E65CBADC1E}" type="slidenum">
              <a:rPr lang="en-US" smtClean="0"/>
              <a:pPr/>
              <a:t>38</a:t>
            </a:fld>
            <a:endParaRPr lang="en-US"/>
          </a:p>
        </p:txBody>
      </p:sp>
    </p:spTree>
    <p:extLst>
      <p:ext uri="{BB962C8B-B14F-4D97-AF65-F5344CB8AC3E}">
        <p14:creationId xmlns:p14="http://schemas.microsoft.com/office/powerpoint/2010/main" val="79305921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2362200"/>
          </a:xfrm>
        </p:spPr>
        <p:txBody>
          <a:bodyPr>
            <a:noAutofit/>
          </a:bodyPr>
          <a:lstStyle/>
          <a:p>
            <a:pPr algn="ctr"/>
            <a:r>
              <a:rPr lang="en-US" sz="7200" dirty="0" smtClean="0">
                <a:solidFill>
                  <a:srgbClr val="FF0000"/>
                </a:solidFill>
              </a:rPr>
              <a:t>Ozone bump-up SIP</a:t>
            </a:r>
            <a:endParaRPr lang="en-US" sz="72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58848" y="381000"/>
            <a:ext cx="3810000" cy="2743200"/>
          </a:xfrm>
        </p:spPr>
        <p:txBody>
          <a:bodyPr>
            <a:normAutofit/>
          </a:bodyPr>
          <a:lstStyle/>
          <a:p>
            <a:pPr lvl="0" algn="ctr">
              <a:defRPr/>
            </a:pPr>
            <a:r>
              <a:rPr lang="en-US" sz="4900" b="0" dirty="0" smtClean="0">
                <a:solidFill>
                  <a:srgbClr val="FF0000"/>
                </a:solidFill>
                <a:effectLst/>
              </a:rPr>
              <a:t>Gas and Oil Production</a:t>
            </a:r>
            <a:br>
              <a:rPr lang="en-US" sz="4900" b="0" dirty="0" smtClean="0">
                <a:solidFill>
                  <a:srgbClr val="FF0000"/>
                </a:solidFill>
                <a:effectLst/>
              </a:rPr>
            </a:br>
            <a:r>
              <a:rPr lang="en-US" sz="2400" b="0" dirty="0" smtClean="0">
                <a:solidFill>
                  <a:srgbClr val="FF0000"/>
                </a:solidFill>
                <a:effectLst/>
              </a:rPr>
              <a:t>(COGCC, March 2017)</a:t>
            </a:r>
            <a:br>
              <a:rPr lang="en-US" sz="2400" b="0" dirty="0" smtClean="0">
                <a:solidFill>
                  <a:srgbClr val="FF0000"/>
                </a:solidFill>
                <a:effectLst/>
              </a:rPr>
            </a:br>
            <a:r>
              <a:rPr lang="en-US" sz="2000" b="0" dirty="0" smtClean="0">
                <a:solidFill>
                  <a:srgbClr val="0000FF"/>
                </a:solidFill>
                <a:effectLst/>
              </a:rPr>
              <a:t>(2016 incomplete)</a:t>
            </a:r>
            <a:endParaRPr lang="en-US" sz="2000" b="0" dirty="0">
              <a:solidFill>
                <a:srgbClr val="0000FF"/>
              </a:solidFill>
              <a:effectLst/>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7" name="Slide Number Placeholder 6"/>
          <p:cNvSpPr>
            <a:spLocks noGrp="1"/>
          </p:cNvSpPr>
          <p:nvPr>
            <p:ph type="sldNum" sz="quarter" idx="12"/>
          </p:nvPr>
        </p:nvSpPr>
        <p:spPr/>
        <p:txBody>
          <a:bodyPr/>
          <a:lstStyle/>
          <a:p>
            <a:fld id="{586D5000-B9AF-4DB5-8E9C-96E65CBADC1E}" type="slidenum">
              <a:rPr lang="en-US" smtClean="0"/>
              <a:pPr/>
              <a:t>4</a:t>
            </a:fld>
            <a:endParaRPr lang="en-US"/>
          </a:p>
        </p:txBody>
      </p:sp>
      <p:pic>
        <p:nvPicPr>
          <p:cNvPr id="3" name="Picture 2"/>
          <p:cNvPicPr>
            <a:picLocks noChangeAspect="1"/>
          </p:cNvPicPr>
          <p:nvPr/>
        </p:nvPicPr>
        <p:blipFill>
          <a:blip r:embed="rId4" cstate="print"/>
          <a:stretch>
            <a:fillRect/>
          </a:stretch>
        </p:blipFill>
        <p:spPr>
          <a:xfrm>
            <a:off x="0" y="0"/>
            <a:ext cx="5358848" cy="3389670"/>
          </a:xfrm>
          <a:prstGeom prst="rect">
            <a:avLst/>
          </a:prstGeom>
        </p:spPr>
      </p:pic>
      <p:pic>
        <p:nvPicPr>
          <p:cNvPr id="4" name="Picture 3"/>
          <p:cNvPicPr>
            <a:picLocks noChangeAspect="1"/>
          </p:cNvPicPr>
          <p:nvPr/>
        </p:nvPicPr>
        <p:blipFill>
          <a:blip r:embed="rId5" cstate="print"/>
          <a:stretch>
            <a:fillRect/>
          </a:stretch>
        </p:blipFill>
        <p:spPr>
          <a:xfrm>
            <a:off x="3124200" y="3450041"/>
            <a:ext cx="5377138" cy="3407959"/>
          </a:xfrm>
          <a:prstGeom prst="rect">
            <a:avLst/>
          </a:prstGeom>
        </p:spPr>
      </p:pic>
    </p:spTree>
    <p:extLst>
      <p:ext uri="{BB962C8B-B14F-4D97-AF65-F5344CB8AC3E}">
        <p14:creationId xmlns:p14="http://schemas.microsoft.com/office/powerpoint/2010/main" val="1819149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762000"/>
          </a:xfrm>
        </p:spPr>
        <p:txBody>
          <a:bodyPr>
            <a:noAutofit/>
          </a:bodyPr>
          <a:lstStyle/>
          <a:p>
            <a:r>
              <a:rPr lang="en-US" altLang="en-US" sz="4400" dirty="0">
                <a:solidFill>
                  <a:srgbClr val="FF0000"/>
                </a:solidFill>
              </a:rPr>
              <a:t>2008 8-Hour Ozone Standard</a:t>
            </a:r>
            <a:endParaRPr lang="en-US" sz="4400" dirty="0">
              <a:solidFill>
                <a:srgbClr val="FF0000"/>
              </a:solidFill>
            </a:endParaRPr>
          </a:p>
        </p:txBody>
      </p:sp>
      <p:sp>
        <p:nvSpPr>
          <p:cNvPr id="3" name="Content Placeholder 2"/>
          <p:cNvSpPr>
            <a:spLocks noGrp="1"/>
          </p:cNvSpPr>
          <p:nvPr>
            <p:ph idx="1"/>
          </p:nvPr>
        </p:nvSpPr>
        <p:spPr>
          <a:xfrm>
            <a:off x="457200" y="1066800"/>
            <a:ext cx="8229600" cy="5241292"/>
          </a:xfrm>
        </p:spPr>
        <p:txBody>
          <a:bodyPr>
            <a:noAutofit/>
          </a:bodyPr>
          <a:lstStyle/>
          <a:p>
            <a:r>
              <a:rPr lang="en-US" sz="2400" dirty="0"/>
              <a:t>Marginal Nonattainment Area</a:t>
            </a:r>
          </a:p>
          <a:p>
            <a:pPr lvl="1"/>
            <a:r>
              <a:rPr lang="en-US" sz="2000" dirty="0"/>
              <a:t>Designation – July 2012</a:t>
            </a:r>
          </a:p>
          <a:p>
            <a:pPr lvl="1"/>
            <a:r>
              <a:rPr lang="en-US" sz="2000" dirty="0"/>
              <a:t>Attainment deadline – July 2015</a:t>
            </a:r>
          </a:p>
          <a:p>
            <a:pPr lvl="2"/>
            <a:r>
              <a:rPr lang="en-US" sz="1800" dirty="0"/>
              <a:t>Based on 2012-2014 monitoring data </a:t>
            </a:r>
            <a:r>
              <a:rPr lang="en-US" sz="1800" dirty="0" smtClean="0"/>
              <a:t>    </a:t>
            </a:r>
            <a:r>
              <a:rPr lang="en-US" sz="1800" dirty="0" smtClean="0">
                <a:solidFill>
                  <a:srgbClr val="0000FF"/>
                </a:solidFill>
                <a:sym typeface="Wingdings" panose="05000000000000000000" pitchFamily="2" charset="2"/>
              </a:rPr>
              <a:t> d</a:t>
            </a:r>
            <a:r>
              <a:rPr lang="en-US" sz="1800" dirty="0" smtClean="0">
                <a:solidFill>
                  <a:srgbClr val="0000FF"/>
                </a:solidFill>
              </a:rPr>
              <a:t>id </a:t>
            </a:r>
            <a:r>
              <a:rPr lang="en-US" sz="1800" dirty="0">
                <a:solidFill>
                  <a:srgbClr val="0000FF"/>
                </a:solidFill>
              </a:rPr>
              <a:t>not attain</a:t>
            </a:r>
          </a:p>
          <a:p>
            <a:endParaRPr lang="en-US" sz="2400" dirty="0"/>
          </a:p>
          <a:p>
            <a:r>
              <a:rPr lang="en-US" sz="2400" dirty="0"/>
              <a:t>Moderate Nonattainment Area</a:t>
            </a:r>
          </a:p>
          <a:p>
            <a:pPr lvl="1"/>
            <a:r>
              <a:rPr lang="en-US" sz="2000" dirty="0"/>
              <a:t>Bump-up to next highest classification – Published in FR May 2016</a:t>
            </a:r>
          </a:p>
          <a:p>
            <a:pPr lvl="1"/>
            <a:r>
              <a:rPr lang="en-US" sz="2000" dirty="0"/>
              <a:t>Attainment deadline – July 2018</a:t>
            </a:r>
          </a:p>
          <a:p>
            <a:pPr lvl="2"/>
            <a:r>
              <a:rPr lang="en-US" sz="1800" dirty="0"/>
              <a:t>Based on 2015-2017 monitoring data</a:t>
            </a:r>
          </a:p>
          <a:p>
            <a:pPr lvl="1"/>
            <a:r>
              <a:rPr lang="en-US" sz="2000" dirty="0"/>
              <a:t>Required SIP revision that meets Moderate area obligations per:</a:t>
            </a:r>
          </a:p>
          <a:p>
            <a:pPr lvl="2"/>
            <a:r>
              <a:rPr lang="en-US" sz="1800" dirty="0"/>
              <a:t>Clean Air Act – Sec. 182(b)</a:t>
            </a:r>
          </a:p>
          <a:p>
            <a:pPr lvl="2"/>
            <a:r>
              <a:rPr lang="en-US" sz="1800" dirty="0"/>
              <a:t>EPA’s SIP Requirements Rule for the 2008 Ozone Standard (March 2015)</a:t>
            </a:r>
          </a:p>
          <a:p>
            <a:endParaRPr lang="en-US" sz="1800" dirty="0" smtClean="0">
              <a:solidFill>
                <a:srgbClr val="FF0000"/>
              </a:solidFill>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40</a:t>
            </a:fld>
            <a:endParaRPr lang="en-US"/>
          </a:p>
        </p:txBody>
      </p:sp>
    </p:spTree>
    <p:extLst>
      <p:ext uri="{BB962C8B-B14F-4D97-AF65-F5344CB8AC3E}">
        <p14:creationId xmlns:p14="http://schemas.microsoft.com/office/powerpoint/2010/main" val="4035505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762000"/>
          </a:xfrm>
        </p:spPr>
        <p:txBody>
          <a:bodyPr>
            <a:noAutofit/>
          </a:bodyPr>
          <a:lstStyle/>
          <a:p>
            <a:r>
              <a:rPr lang="en-US" altLang="en-US" sz="4400" dirty="0" smtClean="0">
                <a:solidFill>
                  <a:srgbClr val="FF0000"/>
                </a:solidFill>
              </a:rPr>
              <a:t>Ozone bump-up SIP</a:t>
            </a:r>
            <a:endParaRPr lang="en-US" sz="4400" dirty="0">
              <a:solidFill>
                <a:srgbClr val="FF0000"/>
              </a:solidFill>
            </a:endParaRPr>
          </a:p>
        </p:txBody>
      </p:sp>
      <p:sp>
        <p:nvSpPr>
          <p:cNvPr id="3" name="Content Placeholder 2"/>
          <p:cNvSpPr>
            <a:spLocks noGrp="1"/>
          </p:cNvSpPr>
          <p:nvPr>
            <p:ph idx="1"/>
          </p:nvPr>
        </p:nvSpPr>
        <p:spPr>
          <a:xfrm>
            <a:off x="457200" y="1066800"/>
            <a:ext cx="8229600" cy="5241292"/>
          </a:xfrm>
        </p:spPr>
        <p:txBody>
          <a:bodyPr>
            <a:noAutofit/>
          </a:bodyPr>
          <a:lstStyle/>
          <a:p>
            <a:r>
              <a:rPr lang="en-US" sz="2000" dirty="0" smtClean="0"/>
              <a:t>SIP </a:t>
            </a:r>
            <a:r>
              <a:rPr lang="en-US" sz="2000" dirty="0"/>
              <a:t>is the result of a 16-month planning process</a:t>
            </a:r>
          </a:p>
          <a:p>
            <a:r>
              <a:rPr lang="en-US" sz="2000" dirty="0"/>
              <a:t>Significant level of technical, strategy and regulatory analysis</a:t>
            </a:r>
          </a:p>
          <a:p>
            <a:pPr lvl="1"/>
            <a:r>
              <a:rPr lang="en-US" sz="1800" dirty="0" smtClean="0"/>
              <a:t>Detailed base year and future year emission inventories</a:t>
            </a:r>
          </a:p>
          <a:p>
            <a:pPr lvl="1"/>
            <a:r>
              <a:rPr lang="en-US" sz="1800" dirty="0" smtClean="0"/>
              <a:t>Photochemical dispersion modeling and weight of evidence analysis</a:t>
            </a:r>
          </a:p>
          <a:p>
            <a:pPr lvl="1"/>
            <a:r>
              <a:rPr lang="en-US" sz="1800" dirty="0" smtClean="0"/>
              <a:t>Emission reduction measures evaluations</a:t>
            </a:r>
          </a:p>
          <a:p>
            <a:pPr lvl="1"/>
            <a:r>
              <a:rPr lang="en-US" sz="1800" dirty="0" smtClean="0"/>
              <a:t>Establishment of motor vehicle emission budgets</a:t>
            </a:r>
          </a:p>
          <a:p>
            <a:pPr lvl="1"/>
            <a:r>
              <a:rPr lang="en-US" sz="1800" dirty="0" smtClean="0"/>
              <a:t>Proposed regulation revisions</a:t>
            </a:r>
          </a:p>
          <a:p>
            <a:r>
              <a:rPr lang="en-US" sz="2000" dirty="0" smtClean="0"/>
              <a:t>RAQC/APCD </a:t>
            </a:r>
            <a:r>
              <a:rPr lang="en-US" sz="2000" dirty="0"/>
              <a:t>had over 40 public meetings and numerous presentations/discussions with other organizations</a:t>
            </a:r>
          </a:p>
          <a:p>
            <a:r>
              <a:rPr lang="en-US" sz="2000" dirty="0"/>
              <a:t>RAQC Subcommittees considered and evaluated a wide range of strategies for implementation and future evaluation </a:t>
            </a:r>
          </a:p>
          <a:p>
            <a:pPr lvl="1"/>
            <a:r>
              <a:rPr lang="en-US" sz="1800" dirty="0"/>
              <a:t>Stationary/Area Sources Subcommittee</a:t>
            </a:r>
          </a:p>
          <a:p>
            <a:pPr lvl="1"/>
            <a:r>
              <a:rPr lang="en-US" sz="1800" dirty="0"/>
              <a:t>Mobile Sources/Fuels Subcommittee</a:t>
            </a:r>
          </a:p>
          <a:p>
            <a:pPr lvl="1"/>
            <a:r>
              <a:rPr lang="en-US" sz="1800" dirty="0"/>
              <a:t>Transportation/Land Use/Outreach Subcommittee </a:t>
            </a:r>
          </a:p>
          <a:p>
            <a:endParaRPr lang="en-US" sz="1800" dirty="0" smtClean="0"/>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41</a:t>
            </a:fld>
            <a:endParaRPr lang="en-US"/>
          </a:p>
        </p:txBody>
      </p:sp>
    </p:spTree>
    <p:extLst>
      <p:ext uri="{BB962C8B-B14F-4D97-AF65-F5344CB8AC3E}">
        <p14:creationId xmlns:p14="http://schemas.microsoft.com/office/powerpoint/2010/main" val="2530340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762000"/>
          </a:xfrm>
        </p:spPr>
        <p:txBody>
          <a:bodyPr>
            <a:noAutofit/>
          </a:bodyPr>
          <a:lstStyle/>
          <a:p>
            <a:r>
              <a:rPr lang="en-US" altLang="en-US" sz="4400" dirty="0" smtClean="0">
                <a:solidFill>
                  <a:srgbClr val="FF0000"/>
                </a:solidFill>
              </a:rPr>
              <a:t>Rulemaking process</a:t>
            </a:r>
            <a:endParaRPr lang="en-US" sz="4400" dirty="0">
              <a:solidFill>
                <a:srgbClr val="FF0000"/>
              </a:solidFill>
            </a:endParaRPr>
          </a:p>
        </p:txBody>
      </p:sp>
      <p:sp>
        <p:nvSpPr>
          <p:cNvPr id="3" name="Content Placeholder 2"/>
          <p:cNvSpPr>
            <a:spLocks noGrp="1"/>
          </p:cNvSpPr>
          <p:nvPr>
            <p:ph idx="1"/>
          </p:nvPr>
        </p:nvSpPr>
        <p:spPr>
          <a:xfrm>
            <a:off x="457200" y="1066800"/>
            <a:ext cx="8229600" cy="5241292"/>
          </a:xfrm>
        </p:spPr>
        <p:txBody>
          <a:bodyPr>
            <a:noAutofit/>
          </a:bodyPr>
          <a:lstStyle/>
          <a:p>
            <a:r>
              <a:rPr lang="en-US" sz="2400" dirty="0" smtClean="0"/>
              <a:t>Development by RAQC</a:t>
            </a:r>
          </a:p>
          <a:p>
            <a:pPr lvl="1"/>
            <a:r>
              <a:rPr lang="en-US" sz="2000" dirty="0" smtClean="0"/>
              <a:t>Modeling shows attainment by 2017</a:t>
            </a:r>
          </a:p>
          <a:p>
            <a:r>
              <a:rPr lang="en-US" sz="2400" dirty="0" smtClean="0"/>
              <a:t>Approval by AQCC (Nov. 2016)</a:t>
            </a:r>
            <a:endParaRPr lang="en-US" sz="2400" dirty="0"/>
          </a:p>
          <a:p>
            <a:pPr lvl="1"/>
            <a:r>
              <a:rPr lang="en-US" sz="2000" dirty="0"/>
              <a:t>Air Quality Standards: </a:t>
            </a:r>
            <a:r>
              <a:rPr lang="en-US" sz="2000" dirty="0" smtClean="0"/>
              <a:t>Revise </a:t>
            </a:r>
            <a:r>
              <a:rPr lang="en-US" sz="2000" dirty="0"/>
              <a:t>vehicle emission budgets</a:t>
            </a:r>
          </a:p>
          <a:p>
            <a:pPr lvl="1"/>
            <a:r>
              <a:rPr lang="en-US" sz="2000" dirty="0"/>
              <a:t>Regulation 11: Put current state-only NFR I/M area into SIP</a:t>
            </a:r>
          </a:p>
          <a:p>
            <a:pPr lvl="1"/>
            <a:r>
              <a:rPr lang="en-US" sz="2000" dirty="0"/>
              <a:t>Regulation 7: </a:t>
            </a:r>
            <a:r>
              <a:rPr lang="en-US" sz="2000" dirty="0" smtClean="0"/>
              <a:t>Bump-up SIP measures include oil &amp; gas requirements, RACT</a:t>
            </a:r>
          </a:p>
          <a:p>
            <a:r>
              <a:rPr lang="en-US" sz="2400" dirty="0" smtClean="0"/>
              <a:t>Other </a:t>
            </a:r>
            <a:r>
              <a:rPr lang="en-US" sz="2400" dirty="0"/>
              <a:t>“SIP fixes” unrelated to bump-up </a:t>
            </a:r>
            <a:r>
              <a:rPr lang="en-US" sz="2400" dirty="0" smtClean="0"/>
              <a:t>SIP</a:t>
            </a:r>
          </a:p>
          <a:p>
            <a:r>
              <a:rPr lang="en-US" sz="2400" dirty="0" smtClean="0"/>
              <a:t>Legislative review      </a:t>
            </a:r>
            <a:r>
              <a:rPr lang="en-US" sz="2000" dirty="0" smtClean="0">
                <a:solidFill>
                  <a:srgbClr val="0000FF"/>
                </a:solidFill>
              </a:rPr>
              <a:t>(</a:t>
            </a:r>
            <a:r>
              <a:rPr lang="en-US" sz="2000" dirty="0" smtClean="0">
                <a:solidFill>
                  <a:srgbClr val="0000FF"/>
                </a:solidFill>
                <a:sym typeface="Wingdings" panose="05000000000000000000" pitchFamily="2" charset="2"/>
              </a:rPr>
              <a:t>current status)</a:t>
            </a:r>
            <a:endParaRPr lang="en-US" sz="2000" dirty="0" smtClean="0">
              <a:solidFill>
                <a:srgbClr val="0000FF"/>
              </a:solidFill>
            </a:endParaRPr>
          </a:p>
          <a:p>
            <a:r>
              <a:rPr lang="en-US" sz="2400" dirty="0" smtClean="0"/>
              <a:t>Transmittal to EPA</a:t>
            </a:r>
            <a:endParaRPr lang="en-US" sz="2400" dirty="0"/>
          </a:p>
          <a:p>
            <a:endParaRPr lang="en-US" sz="2400" dirty="0" smtClean="0"/>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42</a:t>
            </a:fld>
            <a:endParaRPr lang="en-US"/>
          </a:p>
        </p:txBody>
      </p:sp>
    </p:spTree>
    <p:extLst>
      <p:ext uri="{BB962C8B-B14F-4D97-AF65-F5344CB8AC3E}">
        <p14:creationId xmlns:p14="http://schemas.microsoft.com/office/powerpoint/2010/main" val="3889425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05" y="122554"/>
            <a:ext cx="8382000" cy="762000"/>
          </a:xfrm>
        </p:spPr>
        <p:txBody>
          <a:bodyPr>
            <a:noAutofit/>
          </a:bodyPr>
          <a:lstStyle/>
          <a:p>
            <a:r>
              <a:rPr lang="en-US" altLang="en-US" sz="4400" dirty="0" smtClean="0">
                <a:solidFill>
                  <a:srgbClr val="0000FF"/>
                </a:solidFill>
              </a:rPr>
              <a:t>Required SIP elements</a:t>
            </a:r>
            <a:endParaRPr lang="en-US" sz="4400" dirty="0">
              <a:solidFill>
                <a:srgbClr val="0000FF"/>
              </a:solidFill>
            </a:endParaRPr>
          </a:p>
        </p:txBody>
      </p:sp>
      <p:sp>
        <p:nvSpPr>
          <p:cNvPr id="3" name="Content Placeholder 2"/>
          <p:cNvSpPr>
            <a:spLocks noGrp="1"/>
          </p:cNvSpPr>
          <p:nvPr>
            <p:ph idx="1"/>
          </p:nvPr>
        </p:nvSpPr>
        <p:spPr>
          <a:xfrm>
            <a:off x="457200" y="884554"/>
            <a:ext cx="8229600" cy="5287646"/>
          </a:xfrm>
        </p:spPr>
        <p:txBody>
          <a:bodyPr>
            <a:normAutofit fontScale="92500"/>
          </a:bodyPr>
          <a:lstStyle/>
          <a:p>
            <a:r>
              <a:rPr lang="en-US" sz="2200" dirty="0"/>
              <a:t>2011 Base Year Emissions Inventory</a:t>
            </a:r>
          </a:p>
          <a:p>
            <a:r>
              <a:rPr lang="en-US" sz="2200" dirty="0"/>
              <a:t>Reasonable Further Progress (RFP) Demonstration</a:t>
            </a:r>
          </a:p>
          <a:p>
            <a:pPr lvl="1"/>
            <a:r>
              <a:rPr lang="en-US" sz="1800" dirty="0"/>
              <a:t>15% reduction in VOC emissions by 2017</a:t>
            </a:r>
          </a:p>
          <a:p>
            <a:r>
              <a:rPr lang="en-US" sz="2200" dirty="0"/>
              <a:t>Attainment Demonstration And Weight of Evidence Analysis</a:t>
            </a:r>
          </a:p>
          <a:p>
            <a:r>
              <a:rPr lang="en-US" sz="2200" dirty="0"/>
              <a:t>Reasonably Available Control Measures (RACM) Analysis</a:t>
            </a:r>
          </a:p>
          <a:p>
            <a:pPr lvl="1"/>
            <a:r>
              <a:rPr lang="en-US" sz="1800" dirty="0"/>
              <a:t>Technologically and economically feasible </a:t>
            </a:r>
            <a:r>
              <a:rPr lang="en-US" sz="1800" dirty="0" smtClean="0"/>
              <a:t>measures</a:t>
            </a:r>
          </a:p>
          <a:p>
            <a:pPr lvl="1"/>
            <a:r>
              <a:rPr lang="en-US" sz="1800" dirty="0" smtClean="0"/>
              <a:t>Qualify if quantifiable, enforceable, permanent or surplus</a:t>
            </a:r>
            <a:endParaRPr lang="en-US" sz="1800" dirty="0"/>
          </a:p>
          <a:p>
            <a:r>
              <a:rPr lang="en-US" sz="2200" dirty="0"/>
              <a:t>Stationary Source Control Programs</a:t>
            </a:r>
          </a:p>
          <a:p>
            <a:pPr lvl="1"/>
            <a:r>
              <a:rPr lang="en-US" sz="1800" dirty="0"/>
              <a:t>Reasonably Available Control Technology (RACT) for existing </a:t>
            </a:r>
            <a:r>
              <a:rPr lang="en-US" sz="1800" dirty="0" smtClean="0"/>
              <a:t>sources</a:t>
            </a:r>
          </a:p>
          <a:p>
            <a:pPr lvl="2"/>
            <a:r>
              <a:rPr lang="en-US" sz="1600" dirty="0" smtClean="0"/>
              <a:t>The </a:t>
            </a:r>
            <a:r>
              <a:rPr lang="en-US" sz="1600" dirty="0"/>
              <a:t>lowest emissions limit a particular source can meet by applying technology that is reasonably available, considering both technological and economic feasibility</a:t>
            </a:r>
          </a:p>
          <a:p>
            <a:pPr lvl="1"/>
            <a:r>
              <a:rPr lang="en-US" sz="1800" dirty="0"/>
              <a:t>Nonattainment New Source Review (NSR) for new sources</a:t>
            </a:r>
          </a:p>
          <a:p>
            <a:r>
              <a:rPr lang="en-US" sz="2200" dirty="0"/>
              <a:t>Motor Vehicle Inspection and Maintenance (IM) Program</a:t>
            </a:r>
          </a:p>
          <a:p>
            <a:r>
              <a:rPr lang="en-US" sz="2200" dirty="0"/>
              <a:t>Contingency Measures Plan</a:t>
            </a:r>
          </a:p>
          <a:p>
            <a:r>
              <a:rPr lang="en-US" sz="2200" dirty="0"/>
              <a:t>Motor Vehicle Emissions Budgets (MVEB)	</a:t>
            </a:r>
          </a:p>
          <a:p>
            <a:endParaRPr lang="en-US" sz="1800" dirty="0" smtClean="0"/>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43</a:t>
            </a:fld>
            <a:endParaRPr lang="en-US"/>
          </a:p>
        </p:txBody>
      </p:sp>
    </p:spTree>
    <p:extLst>
      <p:ext uri="{BB962C8B-B14F-4D97-AF65-F5344CB8AC3E}">
        <p14:creationId xmlns:p14="http://schemas.microsoft.com/office/powerpoint/2010/main" val="540826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05" y="122554"/>
            <a:ext cx="8382000" cy="762000"/>
          </a:xfrm>
        </p:spPr>
        <p:txBody>
          <a:bodyPr>
            <a:noAutofit/>
          </a:bodyPr>
          <a:lstStyle/>
          <a:p>
            <a:r>
              <a:rPr lang="en-US" altLang="en-US" sz="4000" dirty="0" smtClean="0">
                <a:solidFill>
                  <a:srgbClr val="0000FF"/>
                </a:solidFill>
              </a:rPr>
              <a:t>Control measures in SIP</a:t>
            </a:r>
            <a:endParaRPr lang="en-US" sz="4000" dirty="0">
              <a:solidFill>
                <a:srgbClr val="0000FF"/>
              </a:solidFill>
            </a:endParaRPr>
          </a:p>
        </p:txBody>
      </p:sp>
      <p:sp>
        <p:nvSpPr>
          <p:cNvPr id="3" name="Content Placeholder 2"/>
          <p:cNvSpPr>
            <a:spLocks noGrp="1"/>
          </p:cNvSpPr>
          <p:nvPr>
            <p:ph idx="1"/>
          </p:nvPr>
        </p:nvSpPr>
        <p:spPr>
          <a:xfrm>
            <a:off x="304800" y="884554"/>
            <a:ext cx="8708232" cy="5287646"/>
          </a:xfrm>
        </p:spPr>
        <p:txBody>
          <a:bodyPr>
            <a:noAutofit/>
          </a:bodyPr>
          <a:lstStyle/>
          <a:p>
            <a:r>
              <a:rPr lang="en-US" sz="2000" dirty="0"/>
              <a:t>Federal On-Road and Non-Road Mobile Source Standards/Regulations</a:t>
            </a:r>
          </a:p>
          <a:p>
            <a:pPr lvl="1"/>
            <a:r>
              <a:rPr lang="en-US" sz="1600" dirty="0" smtClean="0"/>
              <a:t>Light-duty vehicle and fuel standards</a:t>
            </a:r>
          </a:p>
          <a:p>
            <a:pPr lvl="1"/>
            <a:r>
              <a:rPr lang="en-US" sz="1600" dirty="0" smtClean="0"/>
              <a:t>Heavy-duty vehicle and fuel standards</a:t>
            </a:r>
          </a:p>
          <a:p>
            <a:pPr lvl="1"/>
            <a:r>
              <a:rPr lang="en-US" sz="1600" dirty="0" smtClean="0"/>
              <a:t>Non-road </a:t>
            </a:r>
            <a:r>
              <a:rPr lang="en-US" sz="1600" dirty="0"/>
              <a:t>engine standards</a:t>
            </a:r>
          </a:p>
          <a:p>
            <a:r>
              <a:rPr lang="en-US" sz="2000" dirty="0"/>
              <a:t>Inspection and Maintenance Program</a:t>
            </a:r>
          </a:p>
          <a:p>
            <a:pPr lvl="1"/>
            <a:r>
              <a:rPr lang="en-US" sz="1600" dirty="0"/>
              <a:t>AQCC Regulation No. 11 – Including requirement for Larimer and </a:t>
            </a:r>
            <a:r>
              <a:rPr lang="en-US" sz="1600" dirty="0" smtClean="0"/>
              <a:t>Weld</a:t>
            </a:r>
            <a:endParaRPr lang="en-US" sz="1600" dirty="0"/>
          </a:p>
          <a:p>
            <a:r>
              <a:rPr lang="en-US" sz="2000" dirty="0"/>
              <a:t>Oil and Gas Regulations</a:t>
            </a:r>
          </a:p>
          <a:p>
            <a:pPr lvl="1"/>
            <a:r>
              <a:rPr lang="en-US" sz="1600" dirty="0"/>
              <a:t>AQCC Regulation No. 7 – Current and proposed provisions in Sec. XII</a:t>
            </a:r>
          </a:p>
          <a:p>
            <a:r>
              <a:rPr lang="en-US" sz="2000" dirty="0"/>
              <a:t>7.8 Reid Vapor Pressure (RVP) with 1 PSI Ethanol Waiver (8.8 RVP)</a:t>
            </a:r>
          </a:p>
          <a:p>
            <a:r>
              <a:rPr lang="en-US" sz="2000" dirty="0"/>
              <a:t>Stage I Vapor Recovery at Gas Stations </a:t>
            </a:r>
          </a:p>
          <a:p>
            <a:r>
              <a:rPr lang="en-US" sz="2000" dirty="0"/>
              <a:t>Power Plant Emissions Reductions – Clean Air Clean Jobs &amp; Regional Haze</a:t>
            </a:r>
          </a:p>
          <a:p>
            <a:pPr lvl="1"/>
            <a:r>
              <a:rPr lang="en-US" sz="1600" dirty="0"/>
              <a:t>AQCC Regulation No. 3</a:t>
            </a:r>
          </a:p>
          <a:p>
            <a:r>
              <a:rPr lang="en-US" sz="2000" dirty="0"/>
              <a:t>Other Stationary Source Regulations </a:t>
            </a:r>
          </a:p>
          <a:p>
            <a:pPr lvl="1"/>
            <a:r>
              <a:rPr lang="en-US" sz="1600" dirty="0"/>
              <a:t>AQCC Regulation No. 3, No. 6, and No. </a:t>
            </a:r>
            <a:r>
              <a:rPr lang="en-US" sz="1600" dirty="0" smtClean="0"/>
              <a:t>7</a:t>
            </a:r>
          </a:p>
          <a:p>
            <a:endParaRPr lang="en-US" sz="2000" dirty="0"/>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44</a:t>
            </a:fld>
            <a:endParaRPr lang="en-US"/>
          </a:p>
        </p:txBody>
      </p:sp>
    </p:spTree>
    <p:extLst>
      <p:ext uri="{BB962C8B-B14F-4D97-AF65-F5344CB8AC3E}">
        <p14:creationId xmlns:p14="http://schemas.microsoft.com/office/powerpoint/2010/main" val="2819713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4000" dirty="0" smtClean="0">
                <a:solidFill>
                  <a:srgbClr val="0000FF"/>
                </a:solidFill>
              </a:rPr>
              <a:t>Current State-Only Ozone Strategies (not in SIP)</a:t>
            </a:r>
            <a:endParaRPr lang="en-US" sz="4000" dirty="0">
              <a:solidFill>
                <a:srgbClr val="0000FF"/>
              </a:solidFill>
            </a:endParaRPr>
          </a:p>
        </p:txBody>
      </p:sp>
      <p:sp>
        <p:nvSpPr>
          <p:cNvPr id="3" name="Content Placeholder 2"/>
          <p:cNvSpPr>
            <a:spLocks noGrp="1"/>
          </p:cNvSpPr>
          <p:nvPr>
            <p:ph idx="1"/>
          </p:nvPr>
        </p:nvSpPr>
        <p:spPr>
          <a:xfrm>
            <a:off x="838200" y="1752600"/>
            <a:ext cx="7848600" cy="4254691"/>
          </a:xfrm>
        </p:spPr>
        <p:txBody>
          <a:bodyPr>
            <a:normAutofit lnSpcReduction="10000"/>
          </a:bodyPr>
          <a:lstStyle/>
          <a:p>
            <a:r>
              <a:rPr lang="en-US" dirty="0" smtClean="0"/>
              <a:t>Stationary sources</a:t>
            </a:r>
          </a:p>
          <a:p>
            <a:pPr lvl="1"/>
            <a:r>
              <a:rPr lang="en-US" dirty="0" smtClean="0"/>
              <a:t>Oil &amp; gas leak detection</a:t>
            </a:r>
          </a:p>
          <a:p>
            <a:pPr lvl="1"/>
            <a:r>
              <a:rPr lang="en-US" dirty="0" smtClean="0"/>
              <a:t>Energy efficiency and renewables</a:t>
            </a:r>
          </a:p>
          <a:p>
            <a:r>
              <a:rPr lang="en-US" dirty="0" smtClean="0"/>
              <a:t>Mobile sources</a:t>
            </a:r>
          </a:p>
          <a:p>
            <a:pPr lvl="1"/>
            <a:r>
              <a:rPr lang="en-US" dirty="0" smtClean="0"/>
              <a:t>Electric vehicles</a:t>
            </a:r>
          </a:p>
          <a:p>
            <a:pPr lvl="1"/>
            <a:r>
              <a:rPr lang="en-US" dirty="0" smtClean="0"/>
              <a:t>Diesel retrofits</a:t>
            </a:r>
          </a:p>
          <a:p>
            <a:pPr lvl="1"/>
            <a:r>
              <a:rPr lang="en-US" dirty="0" smtClean="0"/>
              <a:t>Alternative fuels</a:t>
            </a:r>
          </a:p>
          <a:p>
            <a:r>
              <a:rPr lang="en-US" dirty="0" smtClean="0"/>
              <a:t>Lawn mower exchanges</a:t>
            </a:r>
          </a:p>
          <a:p>
            <a:r>
              <a:rPr lang="en-US" dirty="0"/>
              <a:t>Education and outreach</a:t>
            </a:r>
          </a:p>
          <a:p>
            <a:r>
              <a:rPr lang="en-US" dirty="0" smtClean="0"/>
              <a:t>Transportation planning</a:t>
            </a:r>
          </a:p>
        </p:txBody>
      </p:sp>
      <p:sp>
        <p:nvSpPr>
          <p:cNvPr id="4" name="Slide Number Placeholder 3"/>
          <p:cNvSpPr>
            <a:spLocks noGrp="1"/>
          </p:cNvSpPr>
          <p:nvPr>
            <p:ph type="sldNum" sz="quarter" idx="12"/>
          </p:nvPr>
        </p:nvSpPr>
        <p:spPr/>
        <p:txBody>
          <a:bodyPr/>
          <a:lstStyle/>
          <a:p>
            <a:fld id="{88E06965-4D6F-4D86-983D-20E7B02B7046}" type="slidenum">
              <a:rPr lang="en-US" smtClean="0"/>
              <a:pPr/>
              <a:t>45</a:t>
            </a:fld>
            <a:endParaRPr lang="en-US" dirty="0"/>
          </a:p>
        </p:txBody>
      </p:sp>
    </p:spTree>
    <p:extLst>
      <p:ext uri="{BB962C8B-B14F-4D97-AF65-F5344CB8AC3E}">
        <p14:creationId xmlns:p14="http://schemas.microsoft.com/office/powerpoint/2010/main" val="17360995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2362200"/>
          </a:xfrm>
        </p:spPr>
        <p:txBody>
          <a:bodyPr>
            <a:noAutofit/>
          </a:bodyPr>
          <a:lstStyle/>
          <a:p>
            <a:pPr algn="ctr"/>
            <a:r>
              <a:rPr lang="en-US" sz="7200" dirty="0" smtClean="0">
                <a:solidFill>
                  <a:srgbClr val="FF0000"/>
                </a:solidFill>
              </a:rPr>
              <a:t>Current and Future Plans</a:t>
            </a:r>
            <a:endParaRPr lang="en-US" sz="72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52" y="265810"/>
            <a:ext cx="8382000" cy="819912"/>
          </a:xfrm>
        </p:spPr>
        <p:txBody>
          <a:bodyPr>
            <a:normAutofit fontScale="90000"/>
          </a:bodyPr>
          <a:lstStyle/>
          <a:p>
            <a:r>
              <a:rPr lang="en-US" dirty="0" smtClean="0">
                <a:solidFill>
                  <a:srgbClr val="FF0000"/>
                </a:solidFill>
              </a:rPr>
              <a:t>Monitoring and data analysis plans</a:t>
            </a:r>
            <a:endParaRPr lang="en-US" dirty="0">
              <a:solidFill>
                <a:srgbClr val="FF0000"/>
              </a:solidFill>
            </a:endParaRPr>
          </a:p>
        </p:txBody>
      </p:sp>
      <p:sp>
        <p:nvSpPr>
          <p:cNvPr id="3" name="Content Placeholder 2"/>
          <p:cNvSpPr>
            <a:spLocks noGrp="1"/>
          </p:cNvSpPr>
          <p:nvPr>
            <p:ph idx="1"/>
          </p:nvPr>
        </p:nvSpPr>
        <p:spPr>
          <a:xfrm>
            <a:off x="777766" y="1143000"/>
            <a:ext cx="8052386" cy="5105400"/>
          </a:xfrm>
        </p:spPr>
        <p:txBody>
          <a:bodyPr>
            <a:normAutofit/>
          </a:bodyPr>
          <a:lstStyle/>
          <a:p>
            <a:r>
              <a:rPr lang="en-US" sz="2800" dirty="0" smtClean="0"/>
              <a:t>Continue ozone precursor sampling</a:t>
            </a:r>
          </a:p>
          <a:p>
            <a:r>
              <a:rPr lang="en-US" sz="2800" dirty="0" smtClean="0"/>
              <a:t>Continue work with Garfield County</a:t>
            </a:r>
          </a:p>
          <a:p>
            <a:r>
              <a:rPr lang="en-US" sz="2800" dirty="0" smtClean="0"/>
              <a:t>Continue to monitor and evaluate nitrogen deposition in RMNP</a:t>
            </a:r>
          </a:p>
          <a:p>
            <a:r>
              <a:rPr lang="en-US" sz="2800" dirty="0" smtClean="0"/>
              <a:t>Possibly add NOx monitors in NFR in oil and gas development area</a:t>
            </a:r>
          </a:p>
          <a:p>
            <a:r>
              <a:rPr lang="en-US" sz="2800" dirty="0" smtClean="0"/>
              <a:t>Full FRAPPÉ and DISCOVER-AQ analysis by NCAR, due by 6/30/2017</a:t>
            </a:r>
          </a:p>
          <a:p>
            <a:pPr lvl="1"/>
            <a:r>
              <a:rPr lang="en-US" sz="2000" dirty="0" smtClean="0"/>
              <a:t>Information to be used in SIP and regulation development</a:t>
            </a:r>
          </a:p>
          <a:p>
            <a:endParaRPr lang="en-US" sz="2400" dirty="0" smtClean="0"/>
          </a:p>
        </p:txBody>
      </p:sp>
      <p:sp>
        <p:nvSpPr>
          <p:cNvPr id="4" name="Slide Number Placeholder 3"/>
          <p:cNvSpPr>
            <a:spLocks noGrp="1"/>
          </p:cNvSpPr>
          <p:nvPr>
            <p:ph type="sldNum" sz="quarter" idx="12"/>
          </p:nvPr>
        </p:nvSpPr>
        <p:spPr/>
        <p:txBody>
          <a:bodyPr/>
          <a:lstStyle/>
          <a:p>
            <a:fld id="{2E310833-14A0-45B7-9CDF-2B5B26B2D3B8}" type="slidenum">
              <a:rPr lang="en-US" smtClean="0"/>
              <a:pPr/>
              <a:t>47</a:t>
            </a:fld>
            <a:endParaRPr lang="en-US"/>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381283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Current  and future policy work</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Ozone State Implementation Plan (SIP)</a:t>
            </a:r>
          </a:p>
          <a:p>
            <a:pPr lvl="1"/>
            <a:r>
              <a:rPr lang="en-US" dirty="0" smtClean="0"/>
              <a:t>NOx and VOC reductions critical</a:t>
            </a:r>
          </a:p>
          <a:p>
            <a:pPr lvl="1"/>
            <a:r>
              <a:rPr lang="en-US" dirty="0" smtClean="0"/>
              <a:t>Emissions inventory improvements</a:t>
            </a:r>
          </a:p>
          <a:p>
            <a:pPr lvl="1"/>
            <a:r>
              <a:rPr lang="en-US" dirty="0" smtClean="0"/>
              <a:t>Modeling improvements needed to capture complex and changing industry, topography, circulation, etc.</a:t>
            </a:r>
          </a:p>
          <a:p>
            <a:pPr lvl="1"/>
            <a:r>
              <a:rPr lang="en-US" dirty="0" smtClean="0"/>
              <a:t>Possible bump-up SIP to “serious”</a:t>
            </a:r>
          </a:p>
          <a:p>
            <a:r>
              <a:rPr lang="en-US" dirty="0" smtClean="0"/>
              <a:t>CTG’s</a:t>
            </a:r>
          </a:p>
          <a:p>
            <a:r>
              <a:rPr lang="en-US" dirty="0" smtClean="0"/>
              <a:t>RACT/RACM</a:t>
            </a:r>
          </a:p>
          <a:p>
            <a:r>
              <a:rPr lang="en-US" dirty="0" smtClean="0"/>
              <a:t>Regional Haze</a:t>
            </a:r>
          </a:p>
          <a:p>
            <a:r>
              <a:rPr lang="en-US" dirty="0" smtClean="0"/>
              <a:t>Nitrogen Deposition</a:t>
            </a:r>
            <a:endParaRPr lang="en-US" dirty="0"/>
          </a:p>
        </p:txBody>
      </p:sp>
      <p:pic>
        <p:nvPicPr>
          <p:cNvPr id="4" name="Picture 3"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5" name="Slide Number Placeholder 4"/>
          <p:cNvSpPr>
            <a:spLocks noGrp="1"/>
          </p:cNvSpPr>
          <p:nvPr>
            <p:ph type="sldNum" sz="quarter" idx="12"/>
          </p:nvPr>
        </p:nvSpPr>
        <p:spPr/>
        <p:txBody>
          <a:bodyPr/>
          <a:lstStyle/>
          <a:p>
            <a:fld id="{586D5000-B9AF-4DB5-8E9C-96E65CBADC1E}" type="slidenum">
              <a:rPr lang="en-US" smtClean="0"/>
              <a:pPr/>
              <a:t>48</a:t>
            </a:fld>
            <a:endParaRPr lang="en-US"/>
          </a:p>
        </p:txBody>
      </p:sp>
    </p:spTree>
    <p:extLst>
      <p:ext uri="{BB962C8B-B14F-4D97-AF65-F5344CB8AC3E}">
        <p14:creationId xmlns:p14="http://schemas.microsoft.com/office/powerpoint/2010/main" val="3807841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75160"/>
            <a:ext cx="8229600" cy="739775"/>
          </a:xfrm>
        </p:spPr>
        <p:txBody>
          <a:bodyPr>
            <a:normAutofit fontScale="90000"/>
          </a:bodyPr>
          <a:lstStyle/>
          <a:p>
            <a:r>
              <a:rPr lang="en-US" altLang="en-US" sz="3600" dirty="0" smtClean="0">
                <a:solidFill>
                  <a:srgbClr val="C00000"/>
                </a:solidFill>
              </a:rPr>
              <a:t>2015 Ozone Standard Implementation</a:t>
            </a:r>
          </a:p>
        </p:txBody>
      </p:sp>
      <p:sp>
        <p:nvSpPr>
          <p:cNvPr id="16387" name="Content Placeholder 2"/>
          <p:cNvSpPr>
            <a:spLocks noGrp="1"/>
          </p:cNvSpPr>
          <p:nvPr>
            <p:ph idx="1"/>
          </p:nvPr>
        </p:nvSpPr>
        <p:spPr>
          <a:xfrm>
            <a:off x="339725" y="2514599"/>
            <a:ext cx="8804275" cy="3609975"/>
          </a:xfrm>
        </p:spPr>
        <p:txBody>
          <a:bodyPr>
            <a:noAutofit/>
          </a:bodyPr>
          <a:lstStyle/>
          <a:p>
            <a:pPr marL="0" indent="0">
              <a:spcBef>
                <a:spcPts val="600"/>
              </a:spcBef>
              <a:buFont typeface="Arial" charset="0"/>
              <a:buNone/>
              <a:defRPr/>
            </a:pPr>
            <a:r>
              <a:rPr lang="en-US" altLang="en-US" sz="2400" dirty="0">
                <a:solidFill>
                  <a:schemeClr val="tx2"/>
                </a:solidFill>
              </a:rPr>
              <a:t>① </a:t>
            </a:r>
            <a:r>
              <a:rPr lang="en-US" altLang="en-US" sz="2400" dirty="0" smtClean="0"/>
              <a:t>70 ppb standard </a:t>
            </a:r>
            <a:r>
              <a:rPr lang="en-US" altLang="en-US" sz="2400" dirty="0"/>
              <a:t>f</a:t>
            </a:r>
            <a:r>
              <a:rPr lang="en-US" altLang="en-US" sz="2400" dirty="0" smtClean="0"/>
              <a:t>inalized – Oct</a:t>
            </a:r>
            <a:r>
              <a:rPr lang="en-US" altLang="en-US" sz="2400" dirty="0"/>
              <a:t>. 2015</a:t>
            </a:r>
          </a:p>
          <a:p>
            <a:pPr marL="0" indent="0">
              <a:spcBef>
                <a:spcPts val="600"/>
              </a:spcBef>
              <a:buFont typeface="Arial" charset="0"/>
              <a:buNone/>
              <a:defRPr/>
            </a:pPr>
            <a:r>
              <a:rPr lang="en-US" altLang="en-US" sz="2400" dirty="0" smtClean="0">
                <a:solidFill>
                  <a:schemeClr val="tx2"/>
                </a:solidFill>
              </a:rPr>
              <a:t>②</a:t>
            </a:r>
            <a:r>
              <a:rPr lang="en-US" altLang="en-US" sz="2400" dirty="0" smtClean="0"/>
              <a:t> State designation recommendations due Oct. 2016; EPA proposed implementation rule for 70 ppb standard</a:t>
            </a:r>
          </a:p>
          <a:p>
            <a:pPr marL="0" indent="0">
              <a:spcBef>
                <a:spcPts val="600"/>
              </a:spcBef>
              <a:buFont typeface="Arial" charset="0"/>
              <a:buNone/>
              <a:defRPr/>
            </a:pPr>
            <a:r>
              <a:rPr lang="en-US" altLang="en-US" sz="2400" dirty="0" smtClean="0">
                <a:solidFill>
                  <a:schemeClr val="tx2"/>
                </a:solidFill>
              </a:rPr>
              <a:t>③</a:t>
            </a:r>
            <a:r>
              <a:rPr lang="en-US" altLang="en-US" sz="2400" dirty="0" smtClean="0"/>
              <a:t> EPA finalizes designations &amp; classifications Oct. 2017</a:t>
            </a:r>
          </a:p>
          <a:p>
            <a:pPr marL="400050" lvl="1" indent="0">
              <a:spcBef>
                <a:spcPts val="600"/>
              </a:spcBef>
              <a:buFont typeface="Arial" charset="0"/>
              <a:buNone/>
              <a:defRPr/>
            </a:pPr>
            <a:r>
              <a:rPr lang="en-US" altLang="en-US" sz="2400" dirty="0" smtClean="0"/>
              <a:t>- </a:t>
            </a:r>
            <a:r>
              <a:rPr lang="en-US" altLang="en-US" sz="2000" dirty="0" smtClean="0"/>
              <a:t>Effective Jan. 2018</a:t>
            </a:r>
          </a:p>
          <a:p>
            <a:pPr marL="0" indent="0">
              <a:buFont typeface="Arial" charset="0"/>
              <a:buNone/>
              <a:defRPr/>
            </a:pPr>
            <a:r>
              <a:rPr lang="en-US" altLang="en-US" sz="2400" dirty="0" smtClean="0">
                <a:solidFill>
                  <a:schemeClr val="tx2"/>
                </a:solidFill>
              </a:rPr>
              <a:t>④ </a:t>
            </a:r>
            <a:r>
              <a:rPr lang="en-US" altLang="en-US" sz="2400" dirty="0" smtClean="0">
                <a:effectLst>
                  <a:outerShdw blurRad="38100" dist="38100" dir="2700000" algn="tl">
                    <a:srgbClr val="000000">
                      <a:alpha val="43137"/>
                    </a:srgbClr>
                  </a:outerShdw>
                </a:effectLst>
              </a:rPr>
              <a:t>Marginal Area </a:t>
            </a:r>
            <a:r>
              <a:rPr lang="en-US" altLang="en-US" sz="2400" dirty="0" smtClean="0"/>
              <a:t>attainment date – Jan. 2021 </a:t>
            </a:r>
          </a:p>
          <a:p>
            <a:pPr marL="0" indent="0">
              <a:spcBef>
                <a:spcPts val="600"/>
              </a:spcBef>
              <a:buFont typeface="Arial" charset="0"/>
              <a:buNone/>
              <a:defRPr/>
            </a:pPr>
            <a:r>
              <a:rPr lang="en-US" altLang="en-US" sz="2400" dirty="0" smtClean="0">
                <a:solidFill>
                  <a:schemeClr val="tx2"/>
                </a:solidFill>
              </a:rPr>
              <a:t>⑤</a:t>
            </a:r>
            <a:r>
              <a:rPr lang="en-US" altLang="en-US" sz="2400" dirty="0" smtClean="0"/>
              <a:t> </a:t>
            </a:r>
            <a:r>
              <a:rPr lang="en-US" altLang="en-US" sz="2400" dirty="0" smtClean="0">
                <a:effectLst>
                  <a:outerShdw blurRad="38100" dist="38100" dir="2700000" algn="tl">
                    <a:srgbClr val="000000">
                      <a:alpha val="43137"/>
                    </a:srgbClr>
                  </a:outerShdw>
                </a:effectLst>
              </a:rPr>
              <a:t>Moderate Area </a:t>
            </a:r>
            <a:r>
              <a:rPr lang="en-US" altLang="en-US" sz="2400" dirty="0"/>
              <a:t>SIP revisions due </a:t>
            </a:r>
            <a:r>
              <a:rPr lang="en-US" altLang="en-US" sz="2400" dirty="0" smtClean="0"/>
              <a:t>Jan. 2021</a:t>
            </a:r>
          </a:p>
          <a:p>
            <a:pPr marL="0" indent="0">
              <a:spcBef>
                <a:spcPts val="600"/>
              </a:spcBef>
              <a:buFont typeface="Arial" charset="0"/>
              <a:buNone/>
              <a:defRPr/>
            </a:pPr>
            <a:r>
              <a:rPr lang="en-US" altLang="en-US" sz="2400" dirty="0" smtClean="0">
                <a:solidFill>
                  <a:schemeClr val="tx2"/>
                </a:solidFill>
              </a:rPr>
              <a:t>⑥ </a:t>
            </a:r>
            <a:r>
              <a:rPr lang="en-US" altLang="en-US" sz="2400" dirty="0" smtClean="0">
                <a:effectLst>
                  <a:outerShdw blurRad="38100" dist="38100" dir="2700000" algn="tl">
                    <a:srgbClr val="000000">
                      <a:alpha val="43137"/>
                    </a:srgbClr>
                  </a:outerShdw>
                </a:effectLst>
              </a:rPr>
              <a:t>Moderate Area </a:t>
            </a:r>
            <a:r>
              <a:rPr lang="en-US" altLang="en-US" sz="2400" dirty="0"/>
              <a:t>attainment date – </a:t>
            </a:r>
            <a:r>
              <a:rPr lang="en-US" altLang="en-US" sz="2400" dirty="0" smtClean="0"/>
              <a:t>Jan. 2024  </a:t>
            </a:r>
          </a:p>
        </p:txBody>
      </p:sp>
      <p:sp>
        <p:nvSpPr>
          <p:cNvPr id="4" name="Slide Number Placeholder 3"/>
          <p:cNvSpPr>
            <a:spLocks noGrp="1"/>
          </p:cNvSpPr>
          <p:nvPr>
            <p:ph type="sldNum" sz="quarter" idx="12"/>
          </p:nvPr>
        </p:nvSpPr>
        <p:spPr>
          <a:xfrm>
            <a:off x="6946900" y="6483350"/>
            <a:ext cx="2133600" cy="365125"/>
          </a:xfrm>
        </p:spPr>
        <p:txBody>
          <a:bodyPr/>
          <a:lstStyle/>
          <a:p>
            <a:pPr>
              <a:defRPr/>
            </a:pPr>
            <a:fld id="{2FB8FCE3-A328-4517-ABD4-B4F623EB1C5A}" type="slidenum">
              <a:rPr lang="en-US" smtClean="0"/>
              <a:pPr>
                <a:defRPr/>
              </a:pPr>
              <a:t>49</a:t>
            </a:fld>
            <a:endParaRPr lang="en-US" dirty="0"/>
          </a:p>
        </p:txBody>
      </p:sp>
      <p:grpSp>
        <p:nvGrpSpPr>
          <p:cNvPr id="22" name="Group 21"/>
          <p:cNvGrpSpPr/>
          <p:nvPr/>
        </p:nvGrpSpPr>
        <p:grpSpPr>
          <a:xfrm>
            <a:off x="596741" y="401897"/>
            <a:ext cx="8290242" cy="1852984"/>
            <a:chOff x="655320" y="1079129"/>
            <a:chExt cx="8290242" cy="1624384"/>
          </a:xfrm>
        </p:grpSpPr>
        <p:graphicFrame>
          <p:nvGraphicFramePr>
            <p:cNvPr id="5" name="Diagram 4"/>
            <p:cNvGraphicFramePr/>
            <p:nvPr/>
          </p:nvGraphicFramePr>
          <p:xfrm>
            <a:off x="655320" y="1079129"/>
            <a:ext cx="8290242" cy="1613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406775" y="1731963"/>
              <a:ext cx="2312988" cy="577850"/>
            </a:xfrm>
            <a:prstGeom prst="rect">
              <a:avLst/>
            </a:prstGeom>
            <a:solidFill>
              <a:schemeClr val="accent3">
                <a:lumMod val="75000"/>
                <a:alpha val="34902"/>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1452563" y="1673225"/>
              <a:ext cx="593725" cy="1006475"/>
            </a:xfrm>
            <a:prstGeom prst="rect">
              <a:avLst/>
            </a:prstGeom>
            <a:solidFill>
              <a:srgbClr val="000000">
                <a:alpha val="0"/>
              </a:srgb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2103438" y="1670050"/>
              <a:ext cx="593725" cy="1006475"/>
            </a:xfrm>
            <a:prstGeom prst="rect">
              <a:avLst/>
            </a:prstGeom>
            <a:solidFill>
              <a:srgbClr val="000000">
                <a:alpha val="0"/>
              </a:srgb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45" name="Rectangle 5"/>
            <p:cNvSpPr>
              <a:spLocks noChangeArrowheads="1"/>
            </p:cNvSpPr>
            <p:nvPr/>
          </p:nvSpPr>
          <p:spPr bwMode="auto">
            <a:xfrm>
              <a:off x="1519238" y="2309813"/>
              <a:ext cx="461962" cy="369887"/>
            </a:xfrm>
            <a:prstGeom prst="rect">
              <a:avLst/>
            </a:prstGeom>
            <a:noFill/>
            <a:ln w="9525">
              <a:noFill/>
              <a:miter lim="800000"/>
              <a:headEnd/>
              <a:tailEnd/>
            </a:ln>
          </p:spPr>
          <p:txBody>
            <a:bodyPr wrap="none">
              <a:spAutoFit/>
            </a:bodyPr>
            <a:lstStyle/>
            <a:p>
              <a:r>
                <a:rPr lang="en-US" altLang="en-US" b="1">
                  <a:solidFill>
                    <a:schemeClr val="tx2"/>
                  </a:solidFill>
                  <a:latin typeface="Calibri" pitchFamily="34" charset="0"/>
                </a:rPr>
                <a:t>①</a:t>
              </a:r>
              <a:endParaRPr lang="en-US" altLang="en-US" b="1">
                <a:solidFill>
                  <a:schemeClr val="tx2"/>
                </a:solidFill>
              </a:endParaRPr>
            </a:p>
          </p:txBody>
        </p:sp>
        <p:sp>
          <p:nvSpPr>
            <p:cNvPr id="14346" name="Rectangle 9"/>
            <p:cNvSpPr>
              <a:spLocks noChangeArrowheads="1"/>
            </p:cNvSpPr>
            <p:nvPr/>
          </p:nvSpPr>
          <p:spPr bwMode="auto">
            <a:xfrm>
              <a:off x="2168525" y="2306638"/>
              <a:ext cx="461963" cy="369887"/>
            </a:xfrm>
            <a:prstGeom prst="rect">
              <a:avLst/>
            </a:prstGeom>
            <a:noFill/>
            <a:ln w="9525">
              <a:noFill/>
              <a:miter lim="800000"/>
              <a:headEnd/>
              <a:tailEnd/>
            </a:ln>
          </p:spPr>
          <p:txBody>
            <a:bodyPr wrap="none">
              <a:spAutoFit/>
            </a:bodyPr>
            <a:lstStyle/>
            <a:p>
              <a:r>
                <a:rPr lang="en-US" altLang="en-US" b="1">
                  <a:solidFill>
                    <a:schemeClr val="tx2"/>
                  </a:solidFill>
                  <a:latin typeface="Calibri" pitchFamily="34" charset="0"/>
                </a:rPr>
                <a:t>②</a:t>
              </a:r>
              <a:endParaRPr lang="en-US" altLang="en-US" b="1">
                <a:solidFill>
                  <a:schemeClr val="tx2"/>
                </a:solidFill>
              </a:endParaRPr>
            </a:p>
          </p:txBody>
        </p:sp>
        <p:sp>
          <p:nvSpPr>
            <p:cNvPr id="14347" name="Rectangle 14"/>
            <p:cNvSpPr>
              <a:spLocks noChangeArrowheads="1"/>
            </p:cNvSpPr>
            <p:nvPr/>
          </p:nvSpPr>
          <p:spPr bwMode="auto">
            <a:xfrm>
              <a:off x="3473450" y="2309813"/>
              <a:ext cx="461963" cy="369887"/>
            </a:xfrm>
            <a:prstGeom prst="rect">
              <a:avLst/>
            </a:prstGeom>
            <a:noFill/>
            <a:ln w="9525">
              <a:noFill/>
              <a:miter lim="800000"/>
              <a:headEnd/>
              <a:tailEnd/>
            </a:ln>
          </p:spPr>
          <p:txBody>
            <a:bodyPr wrap="none">
              <a:spAutoFit/>
            </a:bodyPr>
            <a:lstStyle/>
            <a:p>
              <a:r>
                <a:rPr lang="en-US" altLang="en-US" b="1">
                  <a:solidFill>
                    <a:schemeClr val="tx2"/>
                  </a:solidFill>
                  <a:latin typeface="Calibri" pitchFamily="34" charset="0"/>
                </a:rPr>
                <a:t>③</a:t>
              </a:r>
              <a:endParaRPr lang="en-US" altLang="en-US" b="1">
                <a:solidFill>
                  <a:schemeClr val="tx2"/>
                </a:solidFill>
              </a:endParaRPr>
            </a:p>
          </p:txBody>
        </p:sp>
        <p:sp>
          <p:nvSpPr>
            <p:cNvPr id="21" name="Rectangle 20"/>
            <p:cNvSpPr/>
            <p:nvPr/>
          </p:nvSpPr>
          <p:spPr>
            <a:xfrm>
              <a:off x="3406775" y="1673225"/>
              <a:ext cx="593725" cy="1006475"/>
            </a:xfrm>
            <a:prstGeom prst="rect">
              <a:avLst/>
            </a:prstGeom>
            <a:solidFill>
              <a:srgbClr val="000000">
                <a:alpha val="0"/>
              </a:srgb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7550150" y="1676400"/>
              <a:ext cx="593725" cy="1006475"/>
            </a:xfrm>
            <a:prstGeom prst="rect">
              <a:avLst/>
            </a:prstGeom>
            <a:solidFill>
              <a:srgbClr val="000000">
                <a:alpha val="0"/>
              </a:srgbClr>
            </a:solidFill>
            <a:ln w="28575">
              <a:solidFill>
                <a:schemeClr val="tx2"/>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430838" y="1673225"/>
              <a:ext cx="593725" cy="1006475"/>
            </a:xfrm>
            <a:prstGeom prst="rect">
              <a:avLst/>
            </a:prstGeom>
            <a:solidFill>
              <a:srgbClr val="000000">
                <a:alpha val="0"/>
              </a:srgbClr>
            </a:solidFill>
            <a:ln w="28575">
              <a:solidFill>
                <a:schemeClr val="tx2"/>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51" name="Rectangle 16"/>
            <p:cNvSpPr>
              <a:spLocks noChangeArrowheads="1"/>
            </p:cNvSpPr>
            <p:nvPr/>
          </p:nvSpPr>
          <p:spPr bwMode="auto">
            <a:xfrm>
              <a:off x="5634038" y="2333625"/>
              <a:ext cx="460375" cy="369888"/>
            </a:xfrm>
            <a:prstGeom prst="rect">
              <a:avLst/>
            </a:prstGeom>
            <a:noFill/>
            <a:ln w="9525">
              <a:noFill/>
              <a:miter lim="800000"/>
              <a:headEnd/>
              <a:tailEnd/>
            </a:ln>
          </p:spPr>
          <p:txBody>
            <a:bodyPr wrap="none">
              <a:spAutoFit/>
            </a:bodyPr>
            <a:lstStyle/>
            <a:p>
              <a:r>
                <a:rPr lang="en-US" altLang="en-US" b="1">
                  <a:solidFill>
                    <a:schemeClr val="tx2"/>
                  </a:solidFill>
                  <a:latin typeface="Calibri" pitchFamily="34" charset="0"/>
                </a:rPr>
                <a:t>⑤</a:t>
              </a:r>
              <a:endParaRPr lang="en-US" altLang="en-US" b="1">
                <a:solidFill>
                  <a:schemeClr val="tx2"/>
                </a:solidFill>
              </a:endParaRPr>
            </a:p>
          </p:txBody>
        </p:sp>
        <p:sp>
          <p:nvSpPr>
            <p:cNvPr id="14352" name="Rectangle 15"/>
            <p:cNvSpPr>
              <a:spLocks noChangeArrowheads="1"/>
            </p:cNvSpPr>
            <p:nvPr/>
          </p:nvSpPr>
          <p:spPr bwMode="auto">
            <a:xfrm>
              <a:off x="5351463" y="2332038"/>
              <a:ext cx="461962" cy="369887"/>
            </a:xfrm>
            <a:prstGeom prst="rect">
              <a:avLst/>
            </a:prstGeom>
            <a:noFill/>
            <a:ln w="9525">
              <a:noFill/>
              <a:miter lim="800000"/>
              <a:headEnd/>
              <a:tailEnd/>
            </a:ln>
          </p:spPr>
          <p:txBody>
            <a:bodyPr wrap="none">
              <a:spAutoFit/>
            </a:bodyPr>
            <a:lstStyle/>
            <a:p>
              <a:r>
                <a:rPr lang="en-US" altLang="en-US" b="1">
                  <a:solidFill>
                    <a:schemeClr val="tx2"/>
                  </a:solidFill>
                  <a:latin typeface="Calibri" pitchFamily="34" charset="0"/>
                </a:rPr>
                <a:t>④</a:t>
              </a:r>
              <a:endParaRPr lang="en-US" altLang="en-US" b="1">
                <a:solidFill>
                  <a:schemeClr val="tx2"/>
                </a:solidFill>
              </a:endParaRPr>
            </a:p>
          </p:txBody>
        </p:sp>
        <p:sp>
          <p:nvSpPr>
            <p:cNvPr id="14353" name="Rectangle 5"/>
            <p:cNvSpPr>
              <a:spLocks noChangeArrowheads="1"/>
            </p:cNvSpPr>
            <p:nvPr/>
          </p:nvSpPr>
          <p:spPr bwMode="auto">
            <a:xfrm>
              <a:off x="7626350" y="2324100"/>
              <a:ext cx="461963" cy="368300"/>
            </a:xfrm>
            <a:prstGeom prst="rect">
              <a:avLst/>
            </a:prstGeom>
            <a:noFill/>
            <a:ln w="9525">
              <a:noFill/>
              <a:miter lim="800000"/>
              <a:headEnd/>
              <a:tailEnd/>
            </a:ln>
          </p:spPr>
          <p:txBody>
            <a:bodyPr wrap="none">
              <a:spAutoFit/>
            </a:bodyPr>
            <a:lstStyle/>
            <a:p>
              <a:r>
                <a:rPr lang="en-US" altLang="en-US" b="1">
                  <a:solidFill>
                    <a:schemeClr val="tx2"/>
                  </a:solidFill>
                </a:rPr>
                <a:t>⑥</a:t>
              </a:r>
              <a:endParaRPr lang="en-US" altLang="en-US" b="1"/>
            </a:p>
          </p:txBody>
        </p:sp>
        <p:sp>
          <p:nvSpPr>
            <p:cNvPr id="23" name="Rectangle 22"/>
            <p:cNvSpPr/>
            <p:nvPr/>
          </p:nvSpPr>
          <p:spPr>
            <a:xfrm>
              <a:off x="687388" y="1755775"/>
              <a:ext cx="2016125" cy="577850"/>
            </a:xfrm>
            <a:prstGeom prst="rect">
              <a:avLst/>
            </a:prstGeom>
            <a:solidFill>
              <a:schemeClr val="accent1">
                <a:alpha val="34902"/>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5727700" y="1755775"/>
              <a:ext cx="2360613" cy="577850"/>
            </a:xfrm>
            <a:prstGeom prst="rect">
              <a:avLst/>
            </a:prstGeom>
            <a:solidFill>
              <a:schemeClr val="accent2">
                <a:lumMod val="60000"/>
                <a:lumOff val="40000"/>
                <a:alpha val="34902"/>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24" name="Picture 23" descr="LOGO with APCD.png"/>
          <p:cNvPicPr>
            <a:picLocks noChangeAspect="1"/>
          </p:cNvPicPr>
          <p:nvPr/>
        </p:nvPicPr>
        <p:blipFill>
          <a:blip r:embed="rId8" cstate="print"/>
          <a:stretch>
            <a:fillRect/>
          </a:stretch>
        </p:blipFill>
        <p:spPr>
          <a:xfrm>
            <a:off x="0" y="6384292"/>
            <a:ext cx="1828800" cy="473708"/>
          </a:xfrm>
          <a:prstGeom prst="rect">
            <a:avLst/>
          </a:prstGeom>
        </p:spPr>
      </p:pic>
    </p:spTree>
    <p:extLst>
      <p:ext uri="{BB962C8B-B14F-4D97-AF65-F5344CB8AC3E}">
        <p14:creationId xmlns:p14="http://schemas.microsoft.com/office/powerpoint/2010/main" val="56453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962400"/>
          </a:xfrm>
        </p:spPr>
        <p:txBody>
          <a:bodyPr>
            <a:noAutofit/>
          </a:bodyPr>
          <a:lstStyle/>
          <a:p>
            <a:pPr algn="ctr"/>
            <a:r>
              <a:rPr lang="en-US" sz="7200" dirty="0" smtClean="0">
                <a:solidFill>
                  <a:srgbClr val="FF0000"/>
                </a:solidFill>
              </a:rPr>
              <a:t>Ozone levels and trends across Colorado</a:t>
            </a:r>
            <a:endParaRPr lang="en-US" sz="72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0000FF"/>
                </a:solidFill>
              </a:rPr>
              <a:t>Inventory Assessment</a:t>
            </a:r>
            <a:endParaRPr lang="en-US" dirty="0">
              <a:solidFill>
                <a:srgbClr val="0000FF"/>
              </a:solidFill>
            </a:endParaRPr>
          </a:p>
        </p:txBody>
      </p:sp>
      <p:sp>
        <p:nvSpPr>
          <p:cNvPr id="3" name="Content Placeholder 2"/>
          <p:cNvSpPr>
            <a:spLocks noGrp="1"/>
          </p:cNvSpPr>
          <p:nvPr>
            <p:ph sz="quarter" idx="1"/>
          </p:nvPr>
        </p:nvSpPr>
        <p:spPr>
          <a:xfrm>
            <a:off x="457200" y="1143000"/>
            <a:ext cx="8229600" cy="4864291"/>
          </a:xfrm>
        </p:spPr>
        <p:txBody>
          <a:bodyPr>
            <a:normAutofit fontScale="85000" lnSpcReduction="10000"/>
          </a:bodyPr>
          <a:lstStyle/>
          <a:p>
            <a:r>
              <a:rPr lang="en-US" dirty="0" smtClean="0"/>
              <a:t>Big Inventory Questions</a:t>
            </a:r>
          </a:p>
          <a:p>
            <a:pPr lvl="1"/>
            <a:r>
              <a:rPr lang="en-US" dirty="0" smtClean="0"/>
              <a:t>Inventory quality for Criteria Pollutants + Ozone precursors</a:t>
            </a:r>
          </a:p>
          <a:p>
            <a:pPr lvl="1"/>
            <a:r>
              <a:rPr lang="en-US" dirty="0" smtClean="0"/>
              <a:t>Needs for source apportionment</a:t>
            </a:r>
          </a:p>
          <a:p>
            <a:pPr lvl="2"/>
            <a:r>
              <a:rPr lang="en-US" dirty="0" smtClean="0"/>
              <a:t>Source apportionment modeling currently ongoing</a:t>
            </a:r>
          </a:p>
          <a:p>
            <a:pPr lvl="1"/>
            <a:r>
              <a:rPr lang="en-US" dirty="0" smtClean="0"/>
              <a:t>Studies suggest most emissions come from “fat tail” effects</a:t>
            </a:r>
          </a:p>
          <a:p>
            <a:pPr lvl="1"/>
            <a:r>
              <a:rPr lang="en-US" dirty="0" smtClean="0"/>
              <a:t>Need to know if we are missing anything </a:t>
            </a:r>
          </a:p>
          <a:p>
            <a:pPr lvl="1"/>
            <a:r>
              <a:rPr lang="en-US" dirty="0" smtClean="0"/>
              <a:t>Emission factors need work</a:t>
            </a:r>
          </a:p>
          <a:p>
            <a:r>
              <a:rPr lang="en-US" dirty="0" smtClean="0"/>
              <a:t>VOCs</a:t>
            </a:r>
          </a:p>
          <a:p>
            <a:pPr lvl="1"/>
            <a:r>
              <a:rPr lang="en-US" dirty="0" smtClean="0"/>
              <a:t>Source Speciation Profiles needed </a:t>
            </a:r>
          </a:p>
          <a:p>
            <a:pPr lvl="1"/>
            <a:r>
              <a:rPr lang="en-US" dirty="0" smtClean="0"/>
              <a:t>Can we distinguish things like fuel evaporation, mobile, etc.</a:t>
            </a:r>
          </a:p>
          <a:p>
            <a:r>
              <a:rPr lang="en-US" dirty="0" smtClean="0"/>
              <a:t>NOx</a:t>
            </a:r>
            <a:endParaRPr lang="en-US" dirty="0"/>
          </a:p>
          <a:p>
            <a:pPr lvl="1"/>
            <a:r>
              <a:rPr lang="en-US" dirty="0" smtClean="0"/>
              <a:t>How does the State inventory compare with observations?</a:t>
            </a:r>
          </a:p>
          <a:p>
            <a:r>
              <a:rPr lang="en-US" dirty="0" smtClean="0"/>
              <a:t>SO2, PM, etc.</a:t>
            </a:r>
          </a:p>
          <a:p>
            <a:endParaRPr lang="en-US" dirty="0"/>
          </a:p>
        </p:txBody>
      </p:sp>
      <p:pic>
        <p:nvPicPr>
          <p:cNvPr id="4" name="Picture 3"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5" name="Slide Number Placeholder 4"/>
          <p:cNvSpPr>
            <a:spLocks noGrp="1"/>
          </p:cNvSpPr>
          <p:nvPr>
            <p:ph type="sldNum" sz="quarter" idx="12"/>
          </p:nvPr>
        </p:nvSpPr>
        <p:spPr/>
        <p:txBody>
          <a:bodyPr/>
          <a:lstStyle/>
          <a:p>
            <a:fld id="{586D5000-B9AF-4DB5-8E9C-96E65CBADC1E}" type="slidenum">
              <a:rPr lang="en-US" smtClean="0"/>
              <a:pPr/>
              <a:t>50</a:t>
            </a:fld>
            <a:endParaRPr lang="en-US"/>
          </a:p>
        </p:txBody>
      </p:sp>
    </p:spTree>
    <p:extLst>
      <p:ext uri="{BB962C8B-B14F-4D97-AF65-F5344CB8AC3E}">
        <p14:creationId xmlns:p14="http://schemas.microsoft.com/office/powerpoint/2010/main" val="3217239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62000"/>
          </a:xfrm>
        </p:spPr>
        <p:txBody>
          <a:bodyPr>
            <a:noAutofit/>
          </a:bodyPr>
          <a:lstStyle/>
          <a:p>
            <a:r>
              <a:rPr lang="en-US" sz="3600" dirty="0" smtClean="0">
                <a:solidFill>
                  <a:srgbClr val="0000FF"/>
                </a:solidFill>
              </a:rPr>
              <a:t>Potential </a:t>
            </a:r>
            <a:r>
              <a:rPr lang="en-US" sz="3600" dirty="0">
                <a:solidFill>
                  <a:srgbClr val="0000FF"/>
                </a:solidFill>
              </a:rPr>
              <a:t>ozone </a:t>
            </a:r>
            <a:r>
              <a:rPr lang="en-US" sz="3600" dirty="0" smtClean="0">
                <a:solidFill>
                  <a:srgbClr val="0000FF"/>
                </a:solidFill>
              </a:rPr>
              <a:t>reduction strategies</a:t>
            </a:r>
            <a:endParaRPr lang="en-US" sz="3600" dirty="0">
              <a:solidFill>
                <a:srgbClr val="0000FF"/>
              </a:solidFill>
            </a:endParaRPr>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r>
              <a:rPr lang="en-US" dirty="0" smtClean="0"/>
              <a:t>Reasonably Available Control Technologies (RACT) for stationary major sources</a:t>
            </a:r>
          </a:p>
          <a:p>
            <a:pPr lvl="1"/>
            <a:r>
              <a:rPr lang="en-US" dirty="0" smtClean="0"/>
              <a:t>Existing and new sources</a:t>
            </a:r>
          </a:p>
          <a:p>
            <a:pPr lvl="1"/>
            <a:r>
              <a:rPr lang="en-US" dirty="0" smtClean="0"/>
              <a:t>Requested RACT analyses from ~50 major sources</a:t>
            </a:r>
          </a:p>
          <a:p>
            <a:pPr lvl="1"/>
            <a:r>
              <a:rPr lang="en-US" dirty="0" smtClean="0"/>
              <a:t>Engines, boilers, turbines, breweries, others</a:t>
            </a:r>
          </a:p>
          <a:p>
            <a:pPr lvl="1"/>
            <a:r>
              <a:rPr lang="en-US" dirty="0" smtClean="0"/>
              <a:t>Analyses due December 2017</a:t>
            </a:r>
          </a:p>
          <a:p>
            <a:pPr lvl="1"/>
            <a:r>
              <a:rPr lang="en-US" dirty="0" smtClean="0"/>
              <a:t>Determine RACT in 2018-2019</a:t>
            </a:r>
          </a:p>
          <a:p>
            <a:r>
              <a:rPr lang="en-US" dirty="0"/>
              <a:t>Evaluating additional oil and gas reductions</a:t>
            </a:r>
          </a:p>
          <a:p>
            <a:pPr lvl="1"/>
            <a:r>
              <a:rPr lang="en-US" dirty="0"/>
              <a:t>October 2016 Control Techniques Guidelines trigger RACT</a:t>
            </a:r>
          </a:p>
          <a:p>
            <a:pPr lvl="1"/>
            <a:r>
              <a:rPr lang="en-US" dirty="0"/>
              <a:t>Considering intermittent pneumatic controllers</a:t>
            </a:r>
          </a:p>
          <a:p>
            <a:pPr lvl="1"/>
            <a:r>
              <a:rPr lang="en-US" dirty="0"/>
              <a:t>Other reductions possible</a:t>
            </a:r>
          </a:p>
          <a:p>
            <a:r>
              <a:rPr lang="en-US" dirty="0"/>
              <a:t>Study of gasoline fuel specifications</a:t>
            </a:r>
          </a:p>
          <a:p>
            <a:r>
              <a:rPr lang="en-US" dirty="0"/>
              <a:t>Low-VOC architectural coatings</a:t>
            </a:r>
          </a:p>
          <a:p>
            <a:r>
              <a:rPr lang="en-US" dirty="0"/>
              <a:t>Lawn and garden equipment</a:t>
            </a:r>
          </a:p>
          <a:p>
            <a:r>
              <a:rPr lang="en-US" dirty="0"/>
              <a:t>Volkswagen settlement </a:t>
            </a:r>
            <a:r>
              <a:rPr lang="en-US" dirty="0" smtClean="0"/>
              <a:t>projects</a:t>
            </a:r>
          </a:p>
          <a:p>
            <a:pPr lvl="1"/>
            <a:r>
              <a:rPr lang="en-US" dirty="0" smtClean="0"/>
              <a:t>Charging stations</a:t>
            </a:r>
          </a:p>
          <a:p>
            <a:pPr lvl="1"/>
            <a:r>
              <a:rPr lang="en-US" dirty="0" smtClean="0"/>
              <a:t>Vehicle replacement/repowering</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88E06965-4D6F-4D86-983D-20E7B02B7046}" type="slidenum">
              <a:rPr lang="en-US" smtClean="0"/>
              <a:pPr/>
              <a:t>51</a:t>
            </a:fld>
            <a:endParaRPr lang="en-US" dirty="0"/>
          </a:p>
        </p:txBody>
      </p:sp>
    </p:spTree>
    <p:extLst>
      <p:ext uri="{BB962C8B-B14F-4D97-AF65-F5344CB8AC3E}">
        <p14:creationId xmlns:p14="http://schemas.microsoft.com/office/powerpoint/2010/main" val="1025344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4000" dirty="0" smtClean="0">
                <a:solidFill>
                  <a:srgbClr val="FF0000"/>
                </a:solidFill>
              </a:rPr>
              <a:t>Control Techniques Guidelines</a:t>
            </a:r>
            <a:endParaRPr lang="en-US" sz="4000" dirty="0">
              <a:solidFill>
                <a:srgbClr val="FF0000"/>
              </a:solidFill>
            </a:endParaRPr>
          </a:p>
        </p:txBody>
      </p:sp>
      <p:sp>
        <p:nvSpPr>
          <p:cNvPr id="3" name="Content Placeholder 2"/>
          <p:cNvSpPr>
            <a:spLocks noGrp="1"/>
          </p:cNvSpPr>
          <p:nvPr>
            <p:ph idx="1"/>
          </p:nvPr>
        </p:nvSpPr>
        <p:spPr>
          <a:xfrm>
            <a:off x="457200" y="914400"/>
            <a:ext cx="8229600" cy="5092891"/>
          </a:xfrm>
        </p:spPr>
        <p:txBody>
          <a:bodyPr>
            <a:noAutofit/>
          </a:bodyPr>
          <a:lstStyle/>
          <a:p>
            <a:r>
              <a:rPr lang="en-US" sz="1800" dirty="0" smtClean="0"/>
              <a:t>Control Techniques Guidelines (CTGs)</a:t>
            </a:r>
          </a:p>
          <a:p>
            <a:pPr lvl="1"/>
            <a:r>
              <a:rPr lang="en-US" sz="1400" dirty="0" smtClean="0"/>
              <a:t>Issued by EPA on </a:t>
            </a:r>
            <a:r>
              <a:rPr lang="en-US" sz="1400" dirty="0"/>
              <a:t>October 20, </a:t>
            </a:r>
            <a:r>
              <a:rPr lang="en-US" sz="1400" dirty="0" smtClean="0"/>
              <a:t>2016</a:t>
            </a:r>
          </a:p>
          <a:p>
            <a:pPr lvl="1"/>
            <a:r>
              <a:rPr lang="en-US" sz="1400" dirty="0" smtClean="0"/>
              <a:t>For reducing smog-forming volatile organic compound (VOC) emissions from existing oil and natural gas equipment and processes in certain states and areas with smog problems</a:t>
            </a:r>
          </a:p>
          <a:p>
            <a:r>
              <a:rPr lang="en-US" sz="1800" dirty="0" smtClean="0"/>
              <a:t>CTGs are designed to assist states that are required to address VOC emissions from covered oil and gas sources as part of their state plans for meeting the ozone NAAQS</a:t>
            </a:r>
          </a:p>
          <a:p>
            <a:r>
              <a:rPr lang="en-US" sz="1800" dirty="0" smtClean="0"/>
              <a:t>Affected areas and states will have to address the sources covered in the guidelines as part of state plans for meeting the ozone standards</a:t>
            </a:r>
          </a:p>
          <a:p>
            <a:r>
              <a:rPr lang="en-US" sz="1800" dirty="0" smtClean="0"/>
              <a:t>The </a:t>
            </a:r>
            <a:r>
              <a:rPr lang="en-US" sz="1800" dirty="0"/>
              <a:t>RACT recommendations in the oil and gas CTGs include technologies and approaches, such as replacing high-bleed pneumatic controllers with low-bleed controllers and replacing rod packing on a regular recommended schedule, that are widely available at a reasonable cost to reduce the amount of natural gas – and the VOCs that come with it -- that is vented to the </a:t>
            </a:r>
            <a:r>
              <a:rPr lang="en-US" sz="1800" dirty="0" smtClean="0"/>
              <a:t>air</a:t>
            </a:r>
          </a:p>
          <a:p>
            <a:r>
              <a:rPr lang="en-US" sz="1800" dirty="0" smtClean="0"/>
              <a:t>Stakeholder meetings currently being held</a:t>
            </a:r>
          </a:p>
          <a:p>
            <a:endParaRPr lang="en-US" sz="1800" dirty="0"/>
          </a:p>
          <a:p>
            <a:endParaRPr lang="en-US" sz="1800" dirty="0" smtClean="0">
              <a:solidFill>
                <a:srgbClr val="FF0000"/>
              </a:solidFill>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52</a:t>
            </a:fld>
            <a:endParaRPr lang="en-US"/>
          </a:p>
        </p:txBody>
      </p:sp>
    </p:spTree>
    <p:extLst>
      <p:ext uri="{BB962C8B-B14F-4D97-AF65-F5344CB8AC3E}">
        <p14:creationId xmlns:p14="http://schemas.microsoft.com/office/powerpoint/2010/main" val="28203956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4000" dirty="0" smtClean="0">
                <a:solidFill>
                  <a:srgbClr val="FF0000"/>
                </a:solidFill>
              </a:rPr>
              <a:t>Challenges with ozone</a:t>
            </a:r>
            <a:endParaRPr lang="en-US" sz="4000" dirty="0">
              <a:solidFill>
                <a:srgbClr val="FF0000"/>
              </a:solidFill>
            </a:endParaRPr>
          </a:p>
        </p:txBody>
      </p:sp>
      <p:sp>
        <p:nvSpPr>
          <p:cNvPr id="3" name="Content Placeholder 2"/>
          <p:cNvSpPr>
            <a:spLocks noGrp="1"/>
          </p:cNvSpPr>
          <p:nvPr>
            <p:ph idx="1"/>
          </p:nvPr>
        </p:nvSpPr>
        <p:spPr>
          <a:xfrm>
            <a:off x="457200" y="914400"/>
            <a:ext cx="8229600" cy="5092891"/>
          </a:xfrm>
        </p:spPr>
        <p:txBody>
          <a:bodyPr>
            <a:noAutofit/>
          </a:bodyPr>
          <a:lstStyle/>
          <a:p>
            <a:r>
              <a:rPr lang="en-US" sz="2400" dirty="0"/>
              <a:t>Background and transported ozone</a:t>
            </a:r>
          </a:p>
          <a:p>
            <a:r>
              <a:rPr lang="en-US" sz="2400" dirty="0"/>
              <a:t>Natural events</a:t>
            </a:r>
          </a:p>
          <a:p>
            <a:pPr lvl="1"/>
            <a:r>
              <a:rPr lang="en-US" sz="2000" dirty="0"/>
              <a:t>Wildfires </a:t>
            </a:r>
          </a:p>
          <a:p>
            <a:pPr lvl="1"/>
            <a:r>
              <a:rPr lang="en-US" sz="2000" dirty="0"/>
              <a:t>Stratospheric intrusions</a:t>
            </a:r>
          </a:p>
          <a:p>
            <a:r>
              <a:rPr lang="en-US" sz="2400" dirty="0"/>
              <a:t>Meteorology </a:t>
            </a:r>
          </a:p>
          <a:p>
            <a:r>
              <a:rPr lang="en-US" sz="2400" dirty="0"/>
              <a:t>Elevation</a:t>
            </a:r>
          </a:p>
          <a:p>
            <a:r>
              <a:rPr lang="en-US" sz="2400" dirty="0"/>
              <a:t>Population and economic growth increases </a:t>
            </a:r>
            <a:r>
              <a:rPr lang="en-US" sz="2400" dirty="0" smtClean="0"/>
              <a:t>emissions</a:t>
            </a:r>
          </a:p>
          <a:p>
            <a:endParaRPr lang="en-US" sz="2400" dirty="0"/>
          </a:p>
          <a:p>
            <a:r>
              <a:rPr lang="en-US" sz="2400" dirty="0" smtClean="0">
                <a:solidFill>
                  <a:srgbClr val="0000FF"/>
                </a:solidFill>
              </a:rPr>
              <a:t>NOTE: New Federal policies may change regulations and implementation schedules</a:t>
            </a:r>
            <a:endParaRPr lang="en-US" sz="2400" dirty="0">
              <a:solidFill>
                <a:srgbClr val="0000FF"/>
              </a:solidFill>
            </a:endParaRPr>
          </a:p>
          <a:p>
            <a:endParaRPr lang="en-US" sz="2400" dirty="0"/>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4" name="Slide Number Placeholder 3"/>
          <p:cNvSpPr>
            <a:spLocks noGrp="1"/>
          </p:cNvSpPr>
          <p:nvPr>
            <p:ph type="sldNum" sz="quarter" idx="12"/>
          </p:nvPr>
        </p:nvSpPr>
        <p:spPr/>
        <p:txBody>
          <a:bodyPr/>
          <a:lstStyle/>
          <a:p>
            <a:fld id="{586D5000-B9AF-4DB5-8E9C-96E65CBADC1E}" type="slidenum">
              <a:rPr lang="en-US" smtClean="0"/>
              <a:pPr/>
              <a:t>53</a:t>
            </a:fld>
            <a:endParaRPr lang="en-US"/>
          </a:p>
        </p:txBody>
      </p:sp>
    </p:spTree>
    <p:extLst>
      <p:ext uri="{BB962C8B-B14F-4D97-AF65-F5344CB8AC3E}">
        <p14:creationId xmlns:p14="http://schemas.microsoft.com/office/powerpoint/2010/main" val="3181159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0"/>
            <a:ext cx="7391400" cy="1219200"/>
          </a:xfrm>
        </p:spPr>
        <p:txBody>
          <a:bodyPr>
            <a:noAutofit/>
          </a:bodyPr>
          <a:lstStyle/>
          <a:p>
            <a:pPr algn="ctr"/>
            <a:r>
              <a:rPr lang="en-US" sz="8000" dirty="0" smtClean="0">
                <a:solidFill>
                  <a:srgbClr val="FF0000"/>
                </a:solidFill>
              </a:rPr>
              <a:t>Questions?</a:t>
            </a:r>
            <a:endParaRPr lang="en-US" sz="8000" dirty="0">
              <a:solidFill>
                <a:srgbClr val="FF0000"/>
              </a:solidFill>
            </a:endParaRPr>
          </a:p>
        </p:txBody>
      </p:sp>
      <p:pic>
        <p:nvPicPr>
          <p:cNvPr id="3" name="Picture 2" descr="LOGO with APCD.png"/>
          <p:cNvPicPr>
            <a:picLocks noChangeAspect="1"/>
          </p:cNvPicPr>
          <p:nvPr/>
        </p:nvPicPr>
        <p:blipFill>
          <a:blip r:embed="rId2" cstate="print"/>
          <a:stretch>
            <a:fillRect/>
          </a:stretch>
        </p:blipFill>
        <p:spPr>
          <a:xfrm>
            <a:off x="0" y="6384292"/>
            <a:ext cx="1828800" cy="473708"/>
          </a:xfrm>
          <a:prstGeom prst="rect">
            <a:avLst/>
          </a:prstGeom>
        </p:spPr>
      </p:pic>
      <p:sp>
        <p:nvSpPr>
          <p:cNvPr id="5" name="Slide Number Placeholder 4"/>
          <p:cNvSpPr>
            <a:spLocks noGrp="1"/>
          </p:cNvSpPr>
          <p:nvPr>
            <p:ph type="sldNum" sz="quarter" idx="12"/>
          </p:nvPr>
        </p:nvSpPr>
        <p:spPr/>
        <p:txBody>
          <a:bodyPr/>
          <a:lstStyle/>
          <a:p>
            <a:fld id="{586D5000-B9AF-4DB5-8E9C-96E65CBADC1E}" type="slidenum">
              <a:rPr lang="en-US" smtClean="0"/>
              <a:pPr/>
              <a:t>54</a:t>
            </a:fld>
            <a:endParaRPr lang="en-US"/>
          </a:p>
        </p:txBody>
      </p:sp>
      <p:pic>
        <p:nvPicPr>
          <p:cNvPr id="8" name="Picture 7" descr="08-031-0026 LaCasa-1.jpg"/>
          <p:cNvPicPr>
            <a:picLocks noChangeAspect="1"/>
          </p:cNvPicPr>
          <p:nvPr/>
        </p:nvPicPr>
        <p:blipFill>
          <a:blip r:embed="rId3" cstate="print"/>
          <a:stretch>
            <a:fillRect/>
          </a:stretch>
        </p:blipFill>
        <p:spPr>
          <a:xfrm>
            <a:off x="228600" y="2133600"/>
            <a:ext cx="2385836" cy="2743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298" y="1828800"/>
            <a:ext cx="2400300" cy="3200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0" y="3276600"/>
            <a:ext cx="3352800" cy="2514600"/>
          </a:xfrm>
          <a:prstGeom prst="rect">
            <a:avLst/>
          </a:prstGeom>
        </p:spPr>
      </p:pic>
      <p:sp>
        <p:nvSpPr>
          <p:cNvPr id="4" name="TextBox 3"/>
          <p:cNvSpPr txBox="1"/>
          <p:nvPr/>
        </p:nvSpPr>
        <p:spPr>
          <a:xfrm>
            <a:off x="3135421" y="1828800"/>
            <a:ext cx="3163045" cy="1015663"/>
          </a:xfrm>
          <a:prstGeom prst="rect">
            <a:avLst/>
          </a:prstGeom>
          <a:noFill/>
        </p:spPr>
        <p:txBody>
          <a:bodyPr wrap="none" rtlCol="0">
            <a:spAutoFit/>
          </a:bodyPr>
          <a:lstStyle/>
          <a:p>
            <a:pPr algn="ctr"/>
            <a:r>
              <a:rPr lang="en-US" sz="2400" dirty="0" smtClean="0">
                <a:solidFill>
                  <a:srgbClr val="0000FF"/>
                </a:solidFill>
              </a:rPr>
              <a:t>Gordon Pierce</a:t>
            </a:r>
          </a:p>
          <a:p>
            <a:pPr algn="ctr"/>
            <a:r>
              <a:rPr lang="en-US" dirty="0"/>
              <a:t>g</a:t>
            </a:r>
            <a:r>
              <a:rPr lang="en-US" dirty="0" smtClean="0"/>
              <a:t>ordon.pierce@state.co.us</a:t>
            </a:r>
          </a:p>
          <a:p>
            <a:pPr algn="ctr"/>
            <a:r>
              <a:rPr lang="en-US" dirty="0" smtClean="0"/>
              <a:t>303-692-3238</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O3-map-70ppb-2016 with NAA.jpg"/>
          <p:cNvPicPr>
            <a:picLocks noChangeAspect="1"/>
          </p:cNvPicPr>
          <p:nvPr/>
        </p:nvPicPr>
        <p:blipFill>
          <a:blip r:embed="rId3" cstate="print"/>
          <a:stretch>
            <a:fillRect/>
          </a:stretch>
        </p:blipFill>
        <p:spPr>
          <a:xfrm>
            <a:off x="0" y="1022550"/>
            <a:ext cx="9144000" cy="4812899"/>
          </a:xfrm>
          <a:prstGeom prst="rect">
            <a:avLst/>
          </a:prstGeom>
        </p:spPr>
      </p:pic>
      <p:sp>
        <p:nvSpPr>
          <p:cNvPr id="2" name="Title 1"/>
          <p:cNvSpPr>
            <a:spLocks noGrp="1"/>
          </p:cNvSpPr>
          <p:nvPr>
            <p:ph type="title" idx="4294967295"/>
          </p:nvPr>
        </p:nvSpPr>
        <p:spPr>
          <a:xfrm>
            <a:off x="381000" y="228600"/>
            <a:ext cx="8305800" cy="742950"/>
          </a:xfrm>
        </p:spPr>
        <p:txBody>
          <a:bodyPr>
            <a:noAutofit/>
          </a:bodyPr>
          <a:lstStyle/>
          <a:p>
            <a:r>
              <a:rPr lang="en-US" sz="4000" b="1" dirty="0" smtClean="0">
                <a:solidFill>
                  <a:srgbClr val="FF0000"/>
                </a:solidFill>
                <a:effectLst>
                  <a:outerShdw blurRad="38100" dist="38100" dir="2700000" algn="tl">
                    <a:srgbClr val="000000">
                      <a:alpha val="43137"/>
                    </a:srgbClr>
                  </a:outerShdw>
                </a:effectLst>
              </a:rPr>
              <a:t>The Current 70 ppb Standard</a:t>
            </a:r>
            <a:endParaRPr lang="en-US" sz="4000" dirty="0">
              <a:solidFill>
                <a:srgbClr val="FF0000"/>
              </a:solidFill>
            </a:endParaRPr>
          </a:p>
        </p:txBody>
      </p:sp>
      <p:pic>
        <p:nvPicPr>
          <p:cNvPr id="4" name="Picture 3" descr="LOGO with APCD.png"/>
          <p:cNvPicPr>
            <a:picLocks noChangeAspect="1"/>
          </p:cNvPicPr>
          <p:nvPr/>
        </p:nvPicPr>
        <p:blipFill>
          <a:blip r:embed="rId4" cstate="print"/>
          <a:stretch>
            <a:fillRect/>
          </a:stretch>
        </p:blipFill>
        <p:spPr>
          <a:xfrm>
            <a:off x="0" y="6384292"/>
            <a:ext cx="1828800" cy="473708"/>
          </a:xfrm>
          <a:prstGeom prst="rect">
            <a:avLst/>
          </a:prstGeom>
        </p:spPr>
      </p:pic>
      <p:sp>
        <p:nvSpPr>
          <p:cNvPr id="7" name="Slide Number Placeholder 6"/>
          <p:cNvSpPr>
            <a:spLocks noGrp="1"/>
          </p:cNvSpPr>
          <p:nvPr>
            <p:ph type="sldNum" sz="quarter" idx="12"/>
          </p:nvPr>
        </p:nvSpPr>
        <p:spPr/>
        <p:txBody>
          <a:bodyPr/>
          <a:lstStyle/>
          <a:p>
            <a:fld id="{586D5000-B9AF-4DB5-8E9C-96E65CBADC1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7772400" cy="1219200"/>
          </a:xfrm>
        </p:spPr>
        <p:txBody>
          <a:bodyPr>
            <a:normAutofit fontScale="90000"/>
          </a:bodyPr>
          <a:lstStyle/>
          <a:p>
            <a:pPr lvl="0" algn="ctr">
              <a:defRPr/>
            </a:pPr>
            <a:r>
              <a:rPr lang="en-US" sz="4900" b="0" dirty="0" smtClean="0">
                <a:solidFill>
                  <a:srgbClr val="FF0000"/>
                </a:solidFill>
                <a:effectLst/>
              </a:rPr>
              <a:t>North Front Range</a:t>
            </a:r>
            <a:r>
              <a:rPr lang="en-US" sz="4800" b="0" dirty="0" smtClean="0">
                <a:solidFill>
                  <a:srgbClr val="FF0000"/>
                </a:solidFill>
                <a:effectLst/>
              </a:rPr>
              <a:t/>
            </a:r>
            <a:br>
              <a:rPr lang="en-US" sz="4800" b="0" dirty="0" smtClean="0">
                <a:solidFill>
                  <a:srgbClr val="FF0000"/>
                </a:solidFill>
                <a:effectLst/>
              </a:rPr>
            </a:br>
            <a:r>
              <a:rPr lang="en-US" sz="4000" b="0" dirty="0" smtClean="0">
                <a:effectLst/>
              </a:rPr>
              <a:t>Ozone Trends</a:t>
            </a:r>
            <a:endParaRPr lang="en-US" sz="4000" b="0" dirty="0">
              <a:effectLst/>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7" name="Slide Number Placeholder 6"/>
          <p:cNvSpPr>
            <a:spLocks noGrp="1"/>
          </p:cNvSpPr>
          <p:nvPr>
            <p:ph type="sldNum" sz="quarter" idx="12"/>
          </p:nvPr>
        </p:nvSpPr>
        <p:spPr/>
        <p:txBody>
          <a:bodyPr/>
          <a:lstStyle/>
          <a:p>
            <a:fld id="{586D5000-B9AF-4DB5-8E9C-96E65CBADC1E}" type="slidenum">
              <a:rPr lang="en-US" smtClean="0"/>
              <a:pPr/>
              <a:t>7</a:t>
            </a:fld>
            <a:endParaRPr lang="en-US"/>
          </a:p>
        </p:txBody>
      </p:sp>
      <p:pic>
        <p:nvPicPr>
          <p:cNvPr id="3" name="Picture 2"/>
          <p:cNvPicPr>
            <a:picLocks noChangeAspect="1"/>
          </p:cNvPicPr>
          <p:nvPr/>
        </p:nvPicPr>
        <p:blipFill>
          <a:blip r:embed="rId4" cstate="print"/>
          <a:stretch>
            <a:fillRect/>
          </a:stretch>
        </p:blipFill>
        <p:spPr>
          <a:xfrm>
            <a:off x="685800" y="1317641"/>
            <a:ext cx="7772400" cy="50666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7772400" cy="1219200"/>
          </a:xfrm>
        </p:spPr>
        <p:txBody>
          <a:bodyPr>
            <a:normAutofit fontScale="90000"/>
          </a:bodyPr>
          <a:lstStyle/>
          <a:p>
            <a:pPr lvl="0" algn="ctr">
              <a:defRPr/>
            </a:pPr>
            <a:r>
              <a:rPr lang="en-US" sz="4900" b="0" dirty="0" smtClean="0">
                <a:solidFill>
                  <a:srgbClr val="FF0000"/>
                </a:solidFill>
                <a:effectLst/>
              </a:rPr>
              <a:t>South Front Range</a:t>
            </a:r>
            <a:r>
              <a:rPr lang="en-US" sz="4800" b="0" dirty="0" smtClean="0">
                <a:solidFill>
                  <a:srgbClr val="FF0000"/>
                </a:solidFill>
                <a:effectLst/>
              </a:rPr>
              <a:t/>
            </a:r>
            <a:br>
              <a:rPr lang="en-US" sz="4800" b="0" dirty="0" smtClean="0">
                <a:solidFill>
                  <a:srgbClr val="FF0000"/>
                </a:solidFill>
                <a:effectLst/>
              </a:rPr>
            </a:br>
            <a:r>
              <a:rPr lang="en-US" sz="4000" b="0" dirty="0" smtClean="0">
                <a:effectLst/>
              </a:rPr>
              <a:t>Ozone Trends</a:t>
            </a:r>
            <a:endParaRPr lang="en-US" sz="4000" b="0" dirty="0">
              <a:effectLst/>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7" name="Slide Number Placeholder 6"/>
          <p:cNvSpPr>
            <a:spLocks noGrp="1"/>
          </p:cNvSpPr>
          <p:nvPr>
            <p:ph type="sldNum" sz="quarter" idx="12"/>
          </p:nvPr>
        </p:nvSpPr>
        <p:spPr/>
        <p:txBody>
          <a:bodyPr/>
          <a:lstStyle/>
          <a:p>
            <a:fld id="{586D5000-B9AF-4DB5-8E9C-96E65CBADC1E}" type="slidenum">
              <a:rPr lang="en-US" smtClean="0"/>
              <a:pPr/>
              <a:t>8</a:t>
            </a:fld>
            <a:endParaRPr lang="en-US"/>
          </a:p>
        </p:txBody>
      </p:sp>
      <p:pic>
        <p:nvPicPr>
          <p:cNvPr id="6" name="Picture 2"/>
          <p:cNvPicPr>
            <a:picLocks noChangeAspect="1" noChangeArrowheads="1"/>
          </p:cNvPicPr>
          <p:nvPr/>
        </p:nvPicPr>
        <p:blipFill>
          <a:blip r:embed="rId4" cstate="print"/>
          <a:srcRect/>
          <a:stretch>
            <a:fillRect/>
          </a:stretch>
        </p:blipFill>
        <p:spPr bwMode="auto">
          <a:xfrm>
            <a:off x="685800" y="1295400"/>
            <a:ext cx="7772400" cy="506655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7772400" cy="1219200"/>
          </a:xfrm>
        </p:spPr>
        <p:txBody>
          <a:bodyPr>
            <a:normAutofit fontScale="90000"/>
          </a:bodyPr>
          <a:lstStyle/>
          <a:p>
            <a:pPr lvl="0" algn="ctr">
              <a:defRPr/>
            </a:pPr>
            <a:r>
              <a:rPr lang="en-US" sz="4900" b="0" dirty="0" smtClean="0">
                <a:solidFill>
                  <a:srgbClr val="FF0000"/>
                </a:solidFill>
                <a:effectLst/>
              </a:rPr>
              <a:t>Western Slope</a:t>
            </a:r>
            <a:r>
              <a:rPr lang="en-US" sz="4800" b="0" dirty="0" smtClean="0">
                <a:solidFill>
                  <a:srgbClr val="FF0000"/>
                </a:solidFill>
                <a:effectLst/>
              </a:rPr>
              <a:t/>
            </a:r>
            <a:br>
              <a:rPr lang="en-US" sz="4800" b="0" dirty="0" smtClean="0">
                <a:solidFill>
                  <a:srgbClr val="FF0000"/>
                </a:solidFill>
                <a:effectLst/>
              </a:rPr>
            </a:br>
            <a:r>
              <a:rPr lang="en-US" sz="4000" b="0" dirty="0" smtClean="0">
                <a:effectLst/>
              </a:rPr>
              <a:t>Ozone Trends</a:t>
            </a:r>
            <a:endParaRPr lang="en-US" sz="4000" b="0" dirty="0">
              <a:effectLst/>
            </a:endParaRPr>
          </a:p>
        </p:txBody>
      </p:sp>
      <p:pic>
        <p:nvPicPr>
          <p:cNvPr id="5" name="Picture 4" descr="LOGO with APCD.png"/>
          <p:cNvPicPr>
            <a:picLocks noChangeAspect="1"/>
          </p:cNvPicPr>
          <p:nvPr/>
        </p:nvPicPr>
        <p:blipFill>
          <a:blip r:embed="rId3" cstate="print"/>
          <a:stretch>
            <a:fillRect/>
          </a:stretch>
        </p:blipFill>
        <p:spPr>
          <a:xfrm>
            <a:off x="0" y="6384292"/>
            <a:ext cx="1828800" cy="473708"/>
          </a:xfrm>
          <a:prstGeom prst="rect">
            <a:avLst/>
          </a:prstGeom>
        </p:spPr>
      </p:pic>
      <p:sp>
        <p:nvSpPr>
          <p:cNvPr id="7" name="Slide Number Placeholder 6"/>
          <p:cNvSpPr>
            <a:spLocks noGrp="1"/>
          </p:cNvSpPr>
          <p:nvPr>
            <p:ph type="sldNum" sz="quarter" idx="12"/>
          </p:nvPr>
        </p:nvSpPr>
        <p:spPr/>
        <p:txBody>
          <a:bodyPr/>
          <a:lstStyle/>
          <a:p>
            <a:fld id="{586D5000-B9AF-4DB5-8E9C-96E65CBADC1E}" type="slidenum">
              <a:rPr lang="en-US" smtClean="0"/>
              <a:pPr/>
              <a:t>9</a:t>
            </a:fld>
            <a:endParaRPr lang="en-US"/>
          </a:p>
        </p:txBody>
      </p:sp>
      <p:pic>
        <p:nvPicPr>
          <p:cNvPr id="2050" name="Picture 2"/>
          <p:cNvPicPr>
            <a:picLocks noChangeAspect="1" noChangeArrowheads="1"/>
          </p:cNvPicPr>
          <p:nvPr/>
        </p:nvPicPr>
        <p:blipFill>
          <a:blip r:embed="rId4" cstate="print"/>
          <a:srcRect/>
          <a:stretch>
            <a:fillRect/>
          </a:stretch>
        </p:blipFill>
        <p:spPr bwMode="auto">
          <a:xfrm>
            <a:off x="685800" y="1295400"/>
            <a:ext cx="7772400" cy="5066556"/>
          </a:xfrm>
          <a:prstGeom prst="rect">
            <a:avLst/>
          </a:prstGeom>
          <a:noFill/>
          <a:ln w="9525">
            <a:noFill/>
            <a:miter lim="800000"/>
            <a:headEnd/>
            <a:tailEnd/>
          </a:ln>
          <a:effectLst/>
        </p:spPr>
      </p:pic>
      <p:sp>
        <p:nvSpPr>
          <p:cNvPr id="6" name="TextBox 5"/>
          <p:cNvSpPr txBox="1"/>
          <p:nvPr/>
        </p:nvSpPr>
        <p:spPr>
          <a:xfrm>
            <a:off x="4038600" y="6324600"/>
            <a:ext cx="4312399" cy="369332"/>
          </a:xfrm>
          <a:prstGeom prst="rect">
            <a:avLst/>
          </a:prstGeom>
          <a:noFill/>
        </p:spPr>
        <p:txBody>
          <a:bodyPr wrap="none" rtlCol="0">
            <a:spAutoFit/>
          </a:bodyPr>
          <a:lstStyle/>
          <a:p>
            <a:r>
              <a:rPr lang="en-US" dirty="0" smtClean="0">
                <a:solidFill>
                  <a:schemeClr val="accent2">
                    <a:lumMod val="75000"/>
                  </a:schemeClr>
                </a:solidFill>
              </a:rPr>
              <a:t>Gothic site indicative of background?</a:t>
            </a:r>
            <a:endParaRPr lang="en-US" dirty="0">
              <a:solidFill>
                <a:schemeClr val="accent2">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4014</TotalTime>
  <Words>2755</Words>
  <Application>Microsoft Macintosh PowerPoint</Application>
  <PresentationFormat>On-screen Show (4:3)</PresentationFormat>
  <Paragraphs>473</Paragraphs>
  <Slides>54</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Arial Narrow</vt:lpstr>
      <vt:lpstr>Calibri</vt:lpstr>
      <vt:lpstr>Lucida Sans Unicode</vt:lpstr>
      <vt:lpstr>Tahoma</vt:lpstr>
      <vt:lpstr>Trebuchet MS</vt:lpstr>
      <vt:lpstr>Verdana</vt:lpstr>
      <vt:lpstr>Wingdings</vt:lpstr>
      <vt:lpstr>Wingdings 2</vt:lpstr>
      <vt:lpstr>Wingdings 3</vt:lpstr>
      <vt:lpstr>Concourse</vt:lpstr>
      <vt:lpstr>Ozone in the North Front Range and Policies</vt:lpstr>
      <vt:lpstr>What will be covered?</vt:lpstr>
      <vt:lpstr>CDPHE Focus</vt:lpstr>
      <vt:lpstr>Gas and Oil Production (COGCC, March 2017) (2016 incomplete)</vt:lpstr>
      <vt:lpstr>Ozone levels and trends across Colorado</vt:lpstr>
      <vt:lpstr>The Current 70 ppb Standard</vt:lpstr>
      <vt:lpstr>North Front Range Ozone Trends</vt:lpstr>
      <vt:lpstr>South Front Range Ozone Trends</vt:lpstr>
      <vt:lpstr>Western Slope Ozone Trends</vt:lpstr>
      <vt:lpstr>Southwest area Ozone Trends</vt:lpstr>
      <vt:lpstr>CDPHE precursor monitoring</vt:lpstr>
      <vt:lpstr>CDPHE Ozone Precursor Studies</vt:lpstr>
      <vt:lpstr>CDPHE sampling overview</vt:lpstr>
      <vt:lpstr>Ozone Precursor Monitoring            2003                    2006/2012-2016</vt:lpstr>
      <vt:lpstr>Methane</vt:lpstr>
      <vt:lpstr>Total NMOC</vt:lpstr>
      <vt:lpstr>Oil and gas related compounds</vt:lpstr>
      <vt:lpstr>Urban / oil and gas related compounds</vt:lpstr>
      <vt:lpstr>Urban related compounds</vt:lpstr>
      <vt:lpstr>Top 20 compounds --- 2016</vt:lpstr>
      <vt:lpstr>Top 20 ozone reactivities --- 2016</vt:lpstr>
      <vt:lpstr>Complaint response / mobile response trailer</vt:lpstr>
      <vt:lpstr>Oil and gas complaint response</vt:lpstr>
      <vt:lpstr>CDPHE Mobile Response Trailer</vt:lpstr>
      <vt:lpstr>Capabilities</vt:lpstr>
      <vt:lpstr>Status</vt:lpstr>
      <vt:lpstr>Photochemical air monitoring stations</vt:lpstr>
      <vt:lpstr>Photochemical Air Monitoring Stations (PAMS)</vt:lpstr>
      <vt:lpstr>PAMS</vt:lpstr>
      <vt:lpstr>PAMS</vt:lpstr>
      <vt:lpstr>PAMS</vt:lpstr>
      <vt:lpstr>PAMS</vt:lpstr>
      <vt:lpstr>Colorado oil and gas regulations</vt:lpstr>
      <vt:lpstr>Oil and Gas Regulations (Reg. #7) - Background</vt:lpstr>
      <vt:lpstr>Rationale for 2014 Oil and Gas Rules</vt:lpstr>
      <vt:lpstr>2014 Rulemaking Effort Goals</vt:lpstr>
      <vt:lpstr>Overview of Adopted Strategies</vt:lpstr>
      <vt:lpstr>Federal New Source Performance Standards, Subpart OOOO</vt:lpstr>
      <vt:lpstr>Ozone bump-up SIP</vt:lpstr>
      <vt:lpstr>2008 8-Hour Ozone Standard</vt:lpstr>
      <vt:lpstr>Ozone bump-up SIP</vt:lpstr>
      <vt:lpstr>Rulemaking process</vt:lpstr>
      <vt:lpstr>Required SIP elements</vt:lpstr>
      <vt:lpstr>Control measures in SIP</vt:lpstr>
      <vt:lpstr>Current State-Only Ozone Strategies (not in SIP)</vt:lpstr>
      <vt:lpstr>Current and Future Plans</vt:lpstr>
      <vt:lpstr>Monitoring and data analysis plans</vt:lpstr>
      <vt:lpstr>Current  and future policy work</vt:lpstr>
      <vt:lpstr>2015 Ozone Standard Implementation</vt:lpstr>
      <vt:lpstr>Inventory Assessment</vt:lpstr>
      <vt:lpstr>Potential ozone reduction strategies</vt:lpstr>
      <vt:lpstr>Control Techniques Guidelines</vt:lpstr>
      <vt:lpstr>Challenges with ozone</vt:lpstr>
      <vt:lpstr>Questions?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Summer Ozone Season Review</dc:title>
  <dc:creator>Gordon Pierce</dc:creator>
  <cp:lastModifiedBy>Gabriele Pfister</cp:lastModifiedBy>
  <cp:revision>176</cp:revision>
  <cp:lastPrinted>2017-05-01T22:25:14Z</cp:lastPrinted>
  <dcterms:created xsi:type="dcterms:W3CDTF">2013-10-09T17:40:02Z</dcterms:created>
  <dcterms:modified xsi:type="dcterms:W3CDTF">2017-05-01T23:58:42Z</dcterms:modified>
</cp:coreProperties>
</file>