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6"/>
  </p:notesMasterIdLst>
  <p:sldIdLst>
    <p:sldId id="257" r:id="rId2"/>
    <p:sldId id="278" r:id="rId3"/>
    <p:sldId id="277" r:id="rId4"/>
    <p:sldId id="260" r:id="rId5"/>
    <p:sldId id="259" r:id="rId6"/>
    <p:sldId id="276" r:id="rId7"/>
    <p:sldId id="261" r:id="rId8"/>
    <p:sldId id="275" r:id="rId9"/>
    <p:sldId id="263" r:id="rId10"/>
    <p:sldId id="273" r:id="rId11"/>
    <p:sldId id="279" r:id="rId12"/>
    <p:sldId id="281" r:id="rId13"/>
    <p:sldId id="280" r:id="rId14"/>
    <p:sldId id="2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1" d="100"/>
          <a:sy n="71" d="100"/>
        </p:scale>
        <p:origin x="4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tie\Documents\CSU\RMNP%20Measurements%202014\N%20Paper\AverageConcCluste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tie\Documents\CSU\RMNP%20Measurements%202014\N%20Paper\AverageConcCluste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tie\Documents\CSU\RMNP%20Measurements%202014\N%20Paper\AverageConcCluste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11056150652657"/>
          <c:y val="0.13699637910224727"/>
          <c:w val="0.79733393233961192"/>
          <c:h val="0.770562536825753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Sheet1!$I$122</c:f>
              <c:strCache>
                <c:ptCount val="1"/>
                <c:pt idx="0">
                  <c:v>NW</c:v>
                </c:pt>
              </c:strCache>
            </c:strRef>
          </c:tx>
          <c:spPr>
            <a:solidFill>
              <a:srgbClr val="CC66FF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Sheet1!$J$92:$L$92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Sheet1!$J$122:$L$122</c:f>
              <c:numCache>
                <c:formatCode>General</c:formatCode>
                <c:ptCount val="3"/>
                <c:pt idx="0">
                  <c:v>0.34944229999999998</c:v>
                </c:pt>
                <c:pt idx="1">
                  <c:v>0.51449319999999998</c:v>
                </c:pt>
                <c:pt idx="2">
                  <c:v>0.8052513</c:v>
                </c:pt>
              </c:numCache>
            </c:numRef>
          </c:val>
        </c:ser>
        <c:ser>
          <c:idx val="1"/>
          <c:order val="1"/>
          <c:tx>
            <c:strRef>
              <c:f>Sheet1!$I$123</c:f>
              <c:strCache>
                <c:ptCount val="1"/>
                <c:pt idx="0">
                  <c:v>W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Sheet1!$J$92:$L$92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Sheet1!$J$123:$L$123</c:f>
              <c:numCache>
                <c:formatCode>General</c:formatCode>
                <c:ptCount val="3"/>
                <c:pt idx="1">
                  <c:v>0.42317329999999997</c:v>
                </c:pt>
                <c:pt idx="2">
                  <c:v>0.80044219999999999</c:v>
                </c:pt>
              </c:numCache>
            </c:numRef>
          </c:val>
        </c:ser>
        <c:ser>
          <c:idx val="2"/>
          <c:order val="2"/>
          <c:tx>
            <c:strRef>
              <c:f>Sheet1!$I$124</c:f>
              <c:strCache>
                <c:ptCount val="1"/>
                <c:pt idx="0">
                  <c:v>SW</c:v>
                </c:pt>
              </c:strCache>
            </c:strRef>
          </c:tx>
          <c:spPr>
            <a:solidFill>
              <a:srgbClr val="FF99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Sheet1!$J$92:$L$92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Sheet1!$J$124:$L$124</c:f>
              <c:numCache>
                <c:formatCode>General</c:formatCode>
                <c:ptCount val="3"/>
                <c:pt idx="0">
                  <c:v>0.15329770000000001</c:v>
                </c:pt>
                <c:pt idx="1">
                  <c:v>0.37954929999999998</c:v>
                </c:pt>
                <c:pt idx="2">
                  <c:v>0.76567879999999999</c:v>
                </c:pt>
              </c:numCache>
            </c:numRef>
          </c:val>
        </c:ser>
        <c:ser>
          <c:idx val="3"/>
          <c:order val="3"/>
          <c:tx>
            <c:strRef>
              <c:f>Sheet1!$I$125</c:f>
              <c:strCache>
                <c:ptCount val="1"/>
                <c:pt idx="0">
                  <c:v>re-circulation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Sheet1!$J$92:$L$92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Sheet1!$J$125:$L$125</c:f>
              <c:numCache>
                <c:formatCode>General</c:formatCode>
                <c:ptCount val="3"/>
                <c:pt idx="0">
                  <c:v>0.17952969999999999</c:v>
                </c:pt>
                <c:pt idx="1">
                  <c:v>0.52827780000000002</c:v>
                </c:pt>
                <c:pt idx="2">
                  <c:v>0.92570280000000005</c:v>
                </c:pt>
              </c:numCache>
            </c:numRef>
          </c:val>
        </c:ser>
        <c:ser>
          <c:idx val="4"/>
          <c:order val="4"/>
          <c:tx>
            <c:strRef>
              <c:f>Sheet1!$I$126</c:f>
              <c:strCache>
                <c:ptCount val="1"/>
                <c:pt idx="0">
                  <c:v>SE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Sheet1!$J$92:$L$92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Sheet1!$J$126:$L$126</c:f>
              <c:numCache>
                <c:formatCode>General</c:formatCode>
                <c:ptCount val="3"/>
                <c:pt idx="0">
                  <c:v>0.27055410000000002</c:v>
                </c:pt>
                <c:pt idx="1">
                  <c:v>0.70349459999999997</c:v>
                </c:pt>
                <c:pt idx="2">
                  <c:v>1.312495</c:v>
                </c:pt>
              </c:numCache>
            </c:numRef>
          </c:val>
        </c:ser>
        <c:ser>
          <c:idx val="5"/>
          <c:order val="5"/>
          <c:tx>
            <c:strRef>
              <c:f>Sheet1!$I$127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Sheet1!$J$92:$L$92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Sheet1!$J$127:$L$127</c:f>
              <c:numCache>
                <c:formatCode>General</c:formatCode>
                <c:ptCount val="3"/>
              </c:numCache>
            </c:numRef>
          </c:val>
        </c:ser>
        <c:ser>
          <c:idx val="6"/>
          <c:order val="6"/>
          <c:tx>
            <c:strRef>
              <c:f>Sheet1!$I$128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0000FF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Sheet1!$J$92:$L$92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Sheet1!$J$128:$L$128</c:f>
              <c:numCache>
                <c:formatCode>General</c:formatCode>
                <c:ptCount val="3"/>
                <c:pt idx="0">
                  <c:v>0.31727280000000002</c:v>
                </c:pt>
                <c:pt idx="1">
                  <c:v>0.68868180000000001</c:v>
                </c:pt>
                <c:pt idx="2">
                  <c:v>1.138501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7943504"/>
        <c:axId val="314196392"/>
      </c:barChart>
      <c:catAx>
        <c:axId val="22794350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14196392"/>
        <c:crosses val="autoZero"/>
        <c:auto val="1"/>
        <c:lblAlgn val="ctr"/>
        <c:lblOffset val="100"/>
        <c:noMultiLvlLbl val="0"/>
      </c:catAx>
      <c:valAx>
        <c:axId val="3141963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dirty="0"/>
                  <a:t>NH3 Average (ppb)</a:t>
                </a:r>
              </a:p>
            </c:rich>
          </c:tx>
          <c:layout>
            <c:manualLayout>
              <c:xMode val="edge"/>
              <c:yMode val="edge"/>
              <c:x val="2.4780920670588045E-2"/>
              <c:y val="0.21167882586105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27943504"/>
        <c:crosses val="autoZero"/>
        <c:crossBetween val="between"/>
        <c:majorUnit val="0.25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17273070311841535"/>
          <c:y val="3.1566181964480716E-2"/>
          <c:w val="0.78878050157239155"/>
          <c:h val="7.34507144940215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72278896704668"/>
          <c:y val="5.6776902887139109E-2"/>
          <c:w val="0.80172170487909167"/>
          <c:h val="0.785476070810297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Sheet1!$I$133</c:f>
              <c:strCache>
                <c:ptCount val="1"/>
                <c:pt idx="0">
                  <c:v>NW</c:v>
                </c:pt>
              </c:strCache>
            </c:strRef>
          </c:tx>
          <c:spPr>
            <a:solidFill>
              <a:srgbClr val="CC66FF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Sheet1!$J$92:$L$92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Sheet1!$J$133:$L$133</c:f>
              <c:numCache>
                <c:formatCode>General</c:formatCode>
                <c:ptCount val="3"/>
                <c:pt idx="0">
                  <c:v>0.84100949999999997</c:v>
                </c:pt>
                <c:pt idx="1">
                  <c:v>0.89981670000000002</c:v>
                </c:pt>
                <c:pt idx="2">
                  <c:v>0.74252169999999995</c:v>
                </c:pt>
              </c:numCache>
            </c:numRef>
          </c:val>
        </c:ser>
        <c:ser>
          <c:idx val="1"/>
          <c:order val="1"/>
          <c:tx>
            <c:strRef>
              <c:f>Sheet1!$I$134</c:f>
              <c:strCache>
                <c:ptCount val="1"/>
                <c:pt idx="0">
                  <c:v>W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Sheet1!$J$92:$L$92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Sheet1!$J$134:$L$134</c:f>
              <c:numCache>
                <c:formatCode>General</c:formatCode>
                <c:ptCount val="3"/>
                <c:pt idx="1">
                  <c:v>1.0586880000000001</c:v>
                </c:pt>
                <c:pt idx="2">
                  <c:v>0.83869570000000004</c:v>
                </c:pt>
              </c:numCache>
            </c:numRef>
          </c:val>
        </c:ser>
        <c:ser>
          <c:idx val="2"/>
          <c:order val="2"/>
          <c:tx>
            <c:strRef>
              <c:f>Sheet1!$I$135</c:f>
              <c:strCache>
                <c:ptCount val="1"/>
                <c:pt idx="0">
                  <c:v>SW</c:v>
                </c:pt>
              </c:strCache>
            </c:strRef>
          </c:tx>
          <c:spPr>
            <a:solidFill>
              <a:srgbClr val="FF99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Sheet1!$J$92:$L$92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Sheet1!$J$135:$L$135</c:f>
              <c:numCache>
                <c:formatCode>General</c:formatCode>
                <c:ptCount val="3"/>
                <c:pt idx="0">
                  <c:v>0.64288239999999996</c:v>
                </c:pt>
                <c:pt idx="1">
                  <c:v>0.75133329999999998</c:v>
                </c:pt>
                <c:pt idx="2">
                  <c:v>0.90371999999999997</c:v>
                </c:pt>
              </c:numCache>
            </c:numRef>
          </c:val>
        </c:ser>
        <c:ser>
          <c:idx val="3"/>
          <c:order val="3"/>
          <c:tx>
            <c:strRef>
              <c:f>Sheet1!$I$136</c:f>
              <c:strCache>
                <c:ptCount val="1"/>
                <c:pt idx="0">
                  <c:v>re-circulation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Sheet1!$J$92:$L$92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Sheet1!$J$136:$L$136</c:f>
              <c:numCache>
                <c:formatCode>General</c:formatCode>
                <c:ptCount val="3"/>
                <c:pt idx="0">
                  <c:v>0.9929886</c:v>
                </c:pt>
                <c:pt idx="1">
                  <c:v>1.230931</c:v>
                </c:pt>
                <c:pt idx="2">
                  <c:v>1.2563569999999999</c:v>
                </c:pt>
              </c:numCache>
            </c:numRef>
          </c:val>
        </c:ser>
        <c:ser>
          <c:idx val="4"/>
          <c:order val="4"/>
          <c:tx>
            <c:strRef>
              <c:f>Sheet1!$I$137</c:f>
              <c:strCache>
                <c:ptCount val="1"/>
                <c:pt idx="0">
                  <c:v>SE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Sheet1!$J$92:$L$92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Sheet1!$J$137:$L$137</c:f>
              <c:numCache>
                <c:formatCode>General</c:formatCode>
                <c:ptCount val="3"/>
                <c:pt idx="0">
                  <c:v>1.278845</c:v>
                </c:pt>
                <c:pt idx="1">
                  <c:v>1.824438</c:v>
                </c:pt>
                <c:pt idx="2">
                  <c:v>1.3795649999999999</c:v>
                </c:pt>
              </c:numCache>
            </c:numRef>
          </c:val>
        </c:ser>
        <c:ser>
          <c:idx val="5"/>
          <c:order val="5"/>
          <c:tx>
            <c:strRef>
              <c:f>Sheet1!$I$138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Sheet1!$J$92:$L$92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Sheet1!$J$138:$L$138</c:f>
              <c:numCache>
                <c:formatCode>General</c:formatCode>
                <c:ptCount val="3"/>
                <c:pt idx="0">
                  <c:v>1.021442</c:v>
                </c:pt>
              </c:numCache>
            </c:numRef>
          </c:val>
        </c:ser>
        <c:ser>
          <c:idx val="6"/>
          <c:order val="6"/>
          <c:tx>
            <c:strRef>
              <c:f>Sheet1!$I$139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0000FF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Sheet1!$J$92:$L$92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Sheet1!$J$139:$L$139</c:f>
              <c:numCache>
                <c:formatCode>General</c:formatCode>
                <c:ptCount val="3"/>
                <c:pt idx="0">
                  <c:v>1.6116999999999999</c:v>
                </c:pt>
                <c:pt idx="1">
                  <c:v>1.731169</c:v>
                </c:pt>
                <c:pt idx="2">
                  <c:v>1.4825999999999999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4196000"/>
        <c:axId val="314191688"/>
      </c:barChart>
      <c:catAx>
        <c:axId val="31419600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14191688"/>
        <c:crosses val="autoZero"/>
        <c:auto val="1"/>
        <c:lblAlgn val="ctr"/>
        <c:lblOffset val="100"/>
        <c:noMultiLvlLbl val="0"/>
      </c:catAx>
      <c:valAx>
        <c:axId val="31419168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NOy Average (ppb)</a:t>
                </a:r>
              </a:p>
            </c:rich>
          </c:tx>
          <c:layout>
            <c:manualLayout>
              <c:xMode val="edge"/>
              <c:yMode val="edge"/>
              <c:x val="3.2668395124542532E-2"/>
              <c:y val="0.1086779471714971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14196000"/>
        <c:crosses val="autoZero"/>
        <c:crossBetween val="between"/>
        <c:majorUnit val="0.5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/>
              <a:t>2014</a:t>
            </a:r>
          </a:p>
        </c:rich>
      </c:tx>
      <c:layout>
        <c:manualLayout>
          <c:xMode val="edge"/>
          <c:yMode val="edge"/>
          <c:x val="0.15277777777777779"/>
          <c:y val="0.18396824076355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129507232597434"/>
          <c:y val="0.13899305366690237"/>
          <c:w val="0.73683358501152241"/>
          <c:h val="0.722431436376785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Sheet1!$K$84</c:f>
              <c:strCache>
                <c:ptCount val="1"/>
                <c:pt idx="0">
                  <c:v>MeONO2 (ppt)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Sheet1!$I$114:$I$119</c:f>
              <c:strCache>
                <c:ptCount val="6"/>
                <c:pt idx="0">
                  <c:v>NW</c:v>
                </c:pt>
                <c:pt idx="1">
                  <c:v>SW</c:v>
                </c:pt>
                <c:pt idx="2">
                  <c:v>re-circulation</c:v>
                </c:pt>
                <c:pt idx="3">
                  <c:v>SE</c:v>
                </c:pt>
                <c:pt idx="4">
                  <c:v>E</c:v>
                </c:pt>
                <c:pt idx="5">
                  <c:v>NE</c:v>
                </c:pt>
              </c:strCache>
            </c:strRef>
          </c:cat>
          <c:val>
            <c:numRef>
              <c:f>Sheet1!$M$114:$M$119</c:f>
              <c:numCache>
                <c:formatCode>General</c:formatCode>
                <c:ptCount val="6"/>
                <c:pt idx="0">
                  <c:v>5.5422640000000003</c:v>
                </c:pt>
                <c:pt idx="1">
                  <c:v>6.578824</c:v>
                </c:pt>
                <c:pt idx="2">
                  <c:v>6.0943100000000001</c:v>
                </c:pt>
                <c:pt idx="3">
                  <c:v>5.8975269999999993</c:v>
                </c:pt>
                <c:pt idx="5">
                  <c:v>6.91</c:v>
                </c:pt>
              </c:numCache>
            </c:numRef>
          </c:val>
        </c:ser>
        <c:ser>
          <c:idx val="1"/>
          <c:order val="1"/>
          <c:tx>
            <c:strRef>
              <c:f>Sheet1!$L$84</c:f>
              <c:strCache>
                <c:ptCount val="1"/>
                <c:pt idx="0">
                  <c:v>iPrONO2 (ppt)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Sheet1!$I$114:$I$119</c:f>
              <c:strCache>
                <c:ptCount val="6"/>
                <c:pt idx="0">
                  <c:v>NW</c:v>
                </c:pt>
                <c:pt idx="1">
                  <c:v>SW</c:v>
                </c:pt>
                <c:pt idx="2">
                  <c:v>re-circulation</c:v>
                </c:pt>
                <c:pt idx="3">
                  <c:v>SE</c:v>
                </c:pt>
                <c:pt idx="4">
                  <c:v>E</c:v>
                </c:pt>
                <c:pt idx="5">
                  <c:v>NE</c:v>
                </c:pt>
              </c:strCache>
            </c:strRef>
          </c:cat>
          <c:val>
            <c:numRef>
              <c:f>Sheet1!$N$114:$N$119</c:f>
              <c:numCache>
                <c:formatCode>General</c:formatCode>
                <c:ptCount val="6"/>
                <c:pt idx="0">
                  <c:v>10.684249999999999</c:v>
                </c:pt>
                <c:pt idx="1">
                  <c:v>13.71406</c:v>
                </c:pt>
                <c:pt idx="2">
                  <c:v>8.5516380000000005</c:v>
                </c:pt>
                <c:pt idx="3">
                  <c:v>6.0522869999999998</c:v>
                </c:pt>
                <c:pt idx="5">
                  <c:v>6.0375000000000005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3"/>
        <c:axId val="314197176"/>
        <c:axId val="314193648"/>
      </c:barChart>
      <c:barChart>
        <c:barDir val="col"/>
        <c:grouping val="clustered"/>
        <c:varyColors val="0"/>
        <c:ser>
          <c:idx val="2"/>
          <c:order val="2"/>
          <c:tx>
            <c:strRef>
              <c:f>Sheet1!$I$84</c:f>
              <c:strCache>
                <c:ptCount val="1"/>
                <c:pt idx="0">
                  <c:v>PAN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C66FF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FF99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  <a:effectLst/>
            </c:spPr>
          </c:dPt>
          <c:val>
            <c:numRef>
              <c:f>Sheet1!$K$114:$K$119</c:f>
              <c:numCache>
                <c:formatCode>General</c:formatCode>
                <c:ptCount val="6"/>
                <c:pt idx="0">
                  <c:v>207.7998</c:v>
                </c:pt>
                <c:pt idx="1">
                  <c:v>145.59010000000001</c:v>
                </c:pt>
                <c:pt idx="2">
                  <c:v>225.6885</c:v>
                </c:pt>
                <c:pt idx="3">
                  <c:v>235</c:v>
                </c:pt>
                <c:pt idx="4">
                  <c:v>276.48</c:v>
                </c:pt>
                <c:pt idx="5">
                  <c:v>286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1"/>
        <c:overlap val="-27"/>
        <c:axId val="314192080"/>
        <c:axId val="314195216"/>
      </c:barChart>
      <c:catAx>
        <c:axId val="314197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14193648"/>
        <c:crosses val="autoZero"/>
        <c:auto val="1"/>
        <c:lblAlgn val="ctr"/>
        <c:lblOffset val="100"/>
        <c:noMultiLvlLbl val="0"/>
      </c:catAx>
      <c:valAx>
        <c:axId val="314193648"/>
        <c:scaling>
          <c:orientation val="minMax"/>
          <c:max val="2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R-ONO2 (ppt) </a:t>
                </a:r>
              </a:p>
            </c:rich>
          </c:tx>
          <c:layout>
            <c:manualLayout>
              <c:xMode val="edge"/>
              <c:yMode val="edge"/>
              <c:x val="1.7691363998494588E-3"/>
              <c:y val="0.257974178447488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14197176"/>
        <c:crosses val="autoZero"/>
        <c:crossBetween val="between"/>
        <c:majorUnit val="5"/>
      </c:valAx>
      <c:valAx>
        <c:axId val="31419521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PAN (ppt)</a:t>
                </a:r>
              </a:p>
            </c:rich>
          </c:tx>
          <c:layout>
            <c:manualLayout>
              <c:xMode val="edge"/>
              <c:yMode val="edge"/>
              <c:x val="0.93554155730533683"/>
              <c:y val="0.372921059451780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14192080"/>
        <c:crosses val="max"/>
        <c:crossBetween val="between"/>
        <c:majorUnit val="100"/>
      </c:valAx>
      <c:catAx>
        <c:axId val="314192080"/>
        <c:scaling>
          <c:orientation val="minMax"/>
        </c:scaling>
        <c:delete val="1"/>
        <c:axPos val="b"/>
        <c:majorTickMark val="out"/>
        <c:minorTickMark val="none"/>
        <c:tickLblPos val="nextTo"/>
        <c:crossAx val="314195216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23074584426946632"/>
          <c:y val="3.1785633152982516E-2"/>
          <c:w val="0.51628608923884511"/>
          <c:h val="8.05859428743292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9F267-35B0-45ED-B2FB-6FC56D31F969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AD9D3-AFB2-4F6A-8F31-BEF6722DA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94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2009, 2010, and 2015 on average </a:t>
            </a:r>
            <a:r>
              <a:rPr lang="en-US" dirty="0" err="1" smtClean="0"/>
              <a:t>NOy</a:t>
            </a:r>
            <a:r>
              <a:rPr lang="en-US" dirty="0" smtClean="0"/>
              <a:t> contributed 66% which is similar to 2014 for the July to October period.  Total reactive N concentration (sum of </a:t>
            </a:r>
            <a:r>
              <a:rPr lang="en-US" dirty="0" err="1" smtClean="0"/>
              <a:t>NOy</a:t>
            </a:r>
            <a:r>
              <a:rPr lang="en-US" dirty="0" smtClean="0"/>
              <a:t>, NH3, NH4+) was lowest of the years for which we have data in 2014. In 2009 total atmospheric N was highest at 2.6 ppb, 2015 was second highest at 2.0 ppb followed by 2010 at 1.9 ppb while 2014 was 1.6 ppb.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3178C-20C4-4E2F-B174-0750F01ACF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213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FD69-CCB1-49AB-B97A-09F3581960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60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17ACA-9FEC-40F4-A43A-C5CCC2C018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80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PAN and </a:t>
            </a:r>
            <a:r>
              <a:rPr lang="en-US" dirty="0" err="1" smtClean="0"/>
              <a:t>alkylnitrates</a:t>
            </a:r>
            <a:r>
              <a:rPr lang="en-US" baseline="0" dirty="0" smtClean="0"/>
              <a:t> are similar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FD69-CCB1-49AB-B97A-09F3581960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2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FD69-CCB1-49AB-B97A-09F3581960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97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A535-27D4-4E21-AB41-AA6256DECC36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3075-1CFE-4031-B7B3-B8E9406EC65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078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A535-27D4-4E21-AB41-AA6256DECC36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3075-1CFE-4031-B7B3-B8E9406EC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34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A535-27D4-4E21-AB41-AA6256DECC36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3075-1CFE-4031-B7B3-B8E9406EC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65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A535-27D4-4E21-AB41-AA6256DECC36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3075-1CFE-4031-B7B3-B8E9406EC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36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A535-27D4-4E21-AB41-AA6256DECC36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3075-1CFE-4031-B7B3-B8E9406EC65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26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A535-27D4-4E21-AB41-AA6256DECC36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3075-1CFE-4031-B7B3-B8E9406EC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60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A535-27D4-4E21-AB41-AA6256DECC36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3075-1CFE-4031-B7B3-B8E9406EC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39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A535-27D4-4E21-AB41-AA6256DECC36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3075-1CFE-4031-B7B3-B8E9406EC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089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A535-27D4-4E21-AB41-AA6256DECC36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3075-1CFE-4031-B7B3-B8E9406EC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63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A34A535-27D4-4E21-AB41-AA6256DECC36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C73075-1CFE-4031-B7B3-B8E9406EC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34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A535-27D4-4E21-AB41-AA6256DECC36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3075-1CFE-4031-B7B3-B8E9406EC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73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34A535-27D4-4E21-AB41-AA6256DECC36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9C73075-1CFE-4031-B7B3-B8E9406EC65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59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5769" y="533400"/>
            <a:ext cx="8873651" cy="2517648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Observations of Reactive Nitrogen in </a:t>
            </a:r>
            <a:r>
              <a:rPr lang="en-US" sz="4000" b="1" dirty="0"/>
              <a:t>RMNP</a:t>
            </a:r>
            <a:r>
              <a:rPr lang="en-US" sz="4000" dirty="0"/>
              <a:t> during the Front Range Air Pollution Photochemistry </a:t>
            </a:r>
            <a:r>
              <a:rPr lang="en-US" sz="4000" dirty="0" err="1"/>
              <a:t>Éxperiment</a:t>
            </a:r>
            <a:r>
              <a:rPr lang="en-US" sz="4000" dirty="0"/>
              <a:t> (FRAPPÉ)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8322" y="3487331"/>
            <a:ext cx="8020533" cy="2514600"/>
          </a:xfrm>
        </p:spPr>
        <p:txBody>
          <a:bodyPr>
            <a:noAutofit/>
          </a:bodyPr>
          <a:lstStyle/>
          <a:p>
            <a:r>
              <a:rPr lang="en-US" sz="2000" cap="none" dirty="0"/>
              <a:t>Katherine B. Benedict</a:t>
            </a:r>
            <a:r>
              <a:rPr lang="en-US" sz="2000" cap="none" baseline="30000" dirty="0"/>
              <a:t>1</a:t>
            </a:r>
            <a:r>
              <a:rPr lang="en-US" sz="2000" cap="none" dirty="0"/>
              <a:t>, Anthony J. Prenni</a:t>
            </a:r>
            <a:r>
              <a:rPr lang="en-US" sz="2000" cap="none" baseline="30000" dirty="0"/>
              <a:t>2</a:t>
            </a:r>
            <a:r>
              <a:rPr lang="en-US" sz="2000" cap="none" dirty="0"/>
              <a:t>, Ashley Evanoski-Cole</a:t>
            </a:r>
            <a:r>
              <a:rPr lang="en-US" sz="2000" cap="none" baseline="30000" dirty="0"/>
              <a:t>1</a:t>
            </a:r>
            <a:r>
              <a:rPr lang="en-US" sz="2000" cap="none" dirty="0"/>
              <a:t>, Amy P. Sullivan</a:t>
            </a:r>
            <a:r>
              <a:rPr lang="en-US" sz="2000" cap="none" baseline="30000" dirty="0"/>
              <a:t>1</a:t>
            </a:r>
            <a:r>
              <a:rPr lang="en-US" sz="2000" cap="none" dirty="0"/>
              <a:t> , Emily V. Fischer</a:t>
            </a:r>
            <a:r>
              <a:rPr lang="en-US" sz="2000" cap="none" baseline="30000" dirty="0"/>
              <a:t>1</a:t>
            </a:r>
            <a:r>
              <a:rPr lang="en-US" sz="2000" cap="none" dirty="0"/>
              <a:t>, Barkley Sive</a:t>
            </a:r>
            <a:r>
              <a:rPr lang="en-US" sz="2000" cap="none" baseline="30000" dirty="0"/>
              <a:t>2</a:t>
            </a:r>
            <a:r>
              <a:rPr lang="en-US" sz="2000" cap="none" dirty="0"/>
              <a:t>, Yong Zhou</a:t>
            </a:r>
            <a:r>
              <a:rPr lang="en-US" sz="2000" cap="none" baseline="30000" dirty="0"/>
              <a:t>1</a:t>
            </a:r>
            <a:r>
              <a:rPr lang="en-US" sz="2000" cap="none" dirty="0"/>
              <a:t>, Bret Schichtel</a:t>
            </a:r>
            <a:r>
              <a:rPr lang="en-US" sz="2000" cap="none" baseline="30000" dirty="0"/>
              <a:t>3</a:t>
            </a:r>
            <a:r>
              <a:rPr lang="en-US" sz="2000" cap="none" dirty="0"/>
              <a:t>, Jeffrey L. Collett, Jr.</a:t>
            </a:r>
            <a:r>
              <a:rPr lang="en-US" sz="2000" cap="none" baseline="30000" dirty="0"/>
              <a:t> 1</a:t>
            </a:r>
            <a:r>
              <a:rPr lang="en-US" sz="2000" cap="none" dirty="0"/>
              <a:t> </a:t>
            </a:r>
          </a:p>
          <a:p>
            <a:r>
              <a:rPr lang="en-US" sz="1600" baseline="30000" dirty="0"/>
              <a:t>1</a:t>
            </a:r>
            <a:r>
              <a:rPr lang="en-US" sz="1600" dirty="0"/>
              <a:t>Department of Atmospheric Science, Colorado State University, Fort Collins, CO 80523, USA</a:t>
            </a:r>
          </a:p>
          <a:p>
            <a:r>
              <a:rPr lang="en-US" sz="1600" baseline="30000" dirty="0"/>
              <a:t>2</a:t>
            </a:r>
            <a:r>
              <a:rPr lang="en-US" sz="1600" dirty="0"/>
              <a:t>National Park Service, Air Resources Division, Lakewood, CO 80225, USA</a:t>
            </a:r>
          </a:p>
          <a:p>
            <a:r>
              <a:rPr lang="en-US" sz="1600" baseline="30000" dirty="0"/>
              <a:t>3</a:t>
            </a:r>
            <a:r>
              <a:rPr lang="en-US" sz="1600" dirty="0"/>
              <a:t>National Park Service, Air Resources Division, Fort Collins, CO 80523, USA</a:t>
            </a:r>
          </a:p>
          <a:p>
            <a:endParaRPr lang="en-US" sz="2000" dirty="0"/>
          </a:p>
        </p:txBody>
      </p:sp>
      <p:pic>
        <p:nvPicPr>
          <p:cNvPr id="4" name="Picture 91" descr="ctr_web_gold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78842"/>
            <a:ext cx="1524832" cy="64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2" descr="nps-trans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99119" y="4932013"/>
            <a:ext cx="1047805" cy="135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0" descr="cir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8853" y="6143048"/>
            <a:ext cx="853831" cy="61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852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5346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Similar concentrations were measured at the surface and on the C-130 during the periods where flights passed over ROMO.</a:t>
            </a:r>
          </a:p>
          <a:p>
            <a:r>
              <a:rPr lang="en-US" sz="2400" dirty="0" smtClean="0"/>
              <a:t>FRAPPÉ </a:t>
            </a:r>
            <a:r>
              <a:rPr lang="en-US" sz="2400" dirty="0"/>
              <a:t>provided an opportunity to make comprehensive measurements of compounds that are distinctly related to sources along the Front Range.</a:t>
            </a:r>
          </a:p>
          <a:p>
            <a:r>
              <a:rPr lang="en-US" sz="2400" dirty="0"/>
              <a:t>We need more data to make strong conclusions about sources of reactive nitrogen.</a:t>
            </a:r>
          </a:p>
          <a:p>
            <a:r>
              <a:rPr lang="en-US" sz="2400" dirty="0"/>
              <a:t>Findings suggest high concentrations of ammonia are associated with transport from the Front Range and sources to the west (N. Utah</a:t>
            </a:r>
            <a:r>
              <a:rPr lang="en-US" sz="2400" dirty="0" smtClean="0"/>
              <a:t>).</a:t>
            </a:r>
          </a:p>
          <a:p>
            <a:r>
              <a:rPr lang="en-US" sz="2400" dirty="0" smtClean="0"/>
              <a:t>2014 was a low NH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year likely due to more precipitation in RMNP July-Oct.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24507"/>
            <a:ext cx="3451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Katherine.Benedict@colostate.edu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32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Denuder/filter-pack measurements from ROMO special study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16" y="1845734"/>
            <a:ext cx="9990664" cy="499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778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1733" y="285497"/>
            <a:ext cx="10058400" cy="1449387"/>
          </a:xfrm>
        </p:spPr>
        <p:txBody>
          <a:bodyPr/>
          <a:lstStyle/>
          <a:p>
            <a:r>
              <a:rPr lang="en-US" dirty="0" smtClean="0"/>
              <a:t>Nitrogen deposition </a:t>
            </a:r>
            <a:br>
              <a:rPr lang="en-US" dirty="0" smtClean="0"/>
            </a:br>
            <a:r>
              <a:rPr lang="en-US" dirty="0" smtClean="0"/>
              <a:t>budget for RMNP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716" y="286603"/>
            <a:ext cx="5681964" cy="3657917"/>
          </a:xfrm>
          <a:prstGeom prst="rect">
            <a:avLst/>
          </a:prstGeom>
        </p:spPr>
      </p:pic>
      <p:graphicFrame>
        <p:nvGraphicFramePr>
          <p:cNvPr id="5" name="Content Placeholder 3"/>
          <p:cNvGraphicFramePr>
            <a:graphicFrameLocks/>
          </p:cNvGraphicFramePr>
          <p:nvPr>
            <p:extLst/>
          </p:nvPr>
        </p:nvGraphicFramePr>
        <p:xfrm>
          <a:off x="255386" y="3944520"/>
          <a:ext cx="8059312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818"/>
                <a:gridCol w="1823294"/>
                <a:gridCol w="1405467"/>
                <a:gridCol w="1862666"/>
                <a:gridCol w="226906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Precipitation During</a:t>
                      </a:r>
                      <a:r>
                        <a:rPr lang="en-US" i="0" baseline="0" dirty="0" smtClean="0"/>
                        <a:t> Upslope (mm)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Total</a:t>
                      </a:r>
                      <a:r>
                        <a:rPr lang="en-US" i="0" baseline="0" dirty="0" smtClean="0"/>
                        <a:t> Precipitation 7/1 -10/30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Fraction of Precipitation</a:t>
                      </a:r>
                      <a:r>
                        <a:rPr lang="en-US" i="0" baseline="0" dirty="0" smtClean="0"/>
                        <a:t> During Upslope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Fraction</a:t>
                      </a:r>
                      <a:r>
                        <a:rPr lang="en-US" i="0" baseline="0" dirty="0" smtClean="0"/>
                        <a:t> of time flow upslope (regardless if precipitating)</a:t>
                      </a:r>
                      <a:endParaRPr lang="en-US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159.1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221.7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2014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77.9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246.5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32%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34%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128.4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403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13"/>
          <a:stretch/>
        </p:blipFill>
        <p:spPr>
          <a:xfrm>
            <a:off x="496192" y="2492015"/>
            <a:ext cx="11582043" cy="294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41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we observe transport from NH</a:t>
            </a:r>
            <a:r>
              <a:rPr lang="en-US" baseline="-25000" dirty="0" smtClean="0"/>
              <a:t>3</a:t>
            </a:r>
            <a:r>
              <a:rPr lang="en-US" dirty="0" smtClean="0"/>
              <a:t> source regions to RMNP?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957" y="2115692"/>
            <a:ext cx="3555643" cy="3319908"/>
          </a:xfrm>
        </p:spPr>
        <p:txBody>
          <a:bodyPr>
            <a:normAutofit/>
          </a:bodyPr>
          <a:lstStyle/>
          <a:p>
            <a:r>
              <a:rPr lang="en-US" dirty="0" smtClean="0"/>
              <a:t>Gradient in NH</a:t>
            </a:r>
            <a:r>
              <a:rPr lang="en-US" baseline="-25000" dirty="0" smtClean="0"/>
              <a:t>3</a:t>
            </a:r>
            <a:r>
              <a:rPr lang="en-US" dirty="0" smtClean="0"/>
              <a:t> from RMNP to Greeley.</a:t>
            </a:r>
          </a:p>
          <a:p>
            <a:r>
              <a:rPr lang="en-US" dirty="0" smtClean="0"/>
              <a:t>What are the sources of high concentration ammonia events  at RMNP?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7349"/>
          <a:stretch/>
        </p:blipFill>
        <p:spPr>
          <a:xfrm>
            <a:off x="4603480" y="1861692"/>
            <a:ext cx="6917357" cy="281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0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9318" b="8435"/>
          <a:stretch/>
        </p:blipFill>
        <p:spPr>
          <a:xfrm>
            <a:off x="6441141" y="3056702"/>
            <a:ext cx="5750859" cy="38012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Concerns about Nitrogen in Rocky Mountain National Park</a:t>
            </a:r>
            <a:endParaRPr lang="en-US" dirty="0"/>
          </a:p>
        </p:txBody>
      </p:sp>
      <p:grpSp>
        <p:nvGrpSpPr>
          <p:cNvPr id="4" name="Group 12"/>
          <p:cNvGrpSpPr>
            <a:grpSpLocks noChangeAspect="1"/>
          </p:cNvGrpSpPr>
          <p:nvPr/>
        </p:nvGrpSpPr>
        <p:grpSpPr bwMode="auto">
          <a:xfrm>
            <a:off x="0" y="1737360"/>
            <a:ext cx="6988001" cy="2673275"/>
            <a:chOff x="720" y="2208"/>
            <a:chExt cx="4563" cy="1746"/>
          </a:xfrm>
        </p:grpSpPr>
        <p:sp>
          <p:nvSpPr>
            <p:cNvPr id="5" name="AutoShape 11"/>
            <p:cNvSpPr>
              <a:spLocks noChangeAspect="1" noChangeArrowheads="1" noTextEdit="1"/>
            </p:cNvSpPr>
            <p:nvPr/>
          </p:nvSpPr>
          <p:spPr bwMode="auto">
            <a:xfrm>
              <a:off x="720" y="2208"/>
              <a:ext cx="4563" cy="1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6" name="Picture 13"/>
            <p:cNvPicPr>
              <a:picLocks noChangeAspect="1" noChangeArrowheads="1"/>
            </p:cNvPicPr>
            <p:nvPr/>
          </p:nvPicPr>
          <p:blipFill>
            <a:blip r:embed="rId3" cstate="print">
              <a:lum contrast="28000"/>
            </a:blip>
            <a:srcRect/>
            <a:stretch>
              <a:fillRect/>
            </a:stretch>
          </p:blipFill>
          <p:spPr bwMode="auto">
            <a:xfrm>
              <a:off x="720" y="2208"/>
              <a:ext cx="4569" cy="1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209774" y="4935071"/>
            <a:ext cx="4900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Memorandum of Understanding between EPA, NPS, and State of Colorado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Rocky Mountain National Park Initiative/Nitrogen Deposition Reduction Plan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854453" y="1750699"/>
            <a:ext cx="209774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2017 Milestone Assessment Year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9" idx="2"/>
          </p:cNvCxnSpPr>
          <p:nvPr/>
        </p:nvCxnSpPr>
        <p:spPr>
          <a:xfrm flipH="1">
            <a:off x="9722224" y="2397030"/>
            <a:ext cx="1181100" cy="16639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301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APPE_O3VO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1" t="23293" r="26003"/>
          <a:stretch>
            <a:fillRect/>
          </a:stretch>
        </p:blipFill>
        <p:spPr bwMode="auto">
          <a:xfrm>
            <a:off x="6516710" y="286296"/>
            <a:ext cx="5473521" cy="643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8427554" y="2234485"/>
            <a:ext cx="206062" cy="16742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721389" y="2049819"/>
            <a:ext cx="809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ROMO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Rocky Mountain </a:t>
            </a:r>
            <a:br>
              <a:rPr lang="en-US" dirty="0" smtClean="0"/>
            </a:br>
            <a:r>
              <a:rPr lang="en-US" dirty="0" smtClean="0"/>
              <a:t>Sampling Site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3188" y="1845734"/>
            <a:ext cx="10058400" cy="402336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High-time resolution NH</a:t>
            </a:r>
            <a:r>
              <a:rPr lang="en-US" b="1" baseline="-25000" dirty="0" smtClean="0"/>
              <a:t>3</a:t>
            </a:r>
            <a:r>
              <a:rPr lang="en-US" b="1" dirty="0" smtClean="0"/>
              <a:t> (</a:t>
            </a:r>
            <a:r>
              <a:rPr lang="en-US" b="1" dirty="0" err="1" smtClean="0"/>
              <a:t>Picarro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PAN (GC; Emily Fischer)</a:t>
            </a:r>
          </a:p>
          <a:p>
            <a:r>
              <a:rPr lang="en-US" b="1" dirty="0" err="1" smtClean="0"/>
              <a:t>NO</a:t>
            </a:r>
            <a:r>
              <a:rPr lang="en-US" b="1" baseline="-25000" dirty="0" err="1" smtClean="0"/>
              <a:t>y</a:t>
            </a:r>
            <a:r>
              <a:rPr lang="en-US" b="1" dirty="0" smtClean="0"/>
              <a:t>/NO  (</a:t>
            </a:r>
            <a:r>
              <a:rPr lang="en-US" b="1" dirty="0" err="1" smtClean="0"/>
              <a:t>Castnet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Alkyl nitrates (</a:t>
            </a:r>
            <a:r>
              <a:rPr lang="en-US" b="1" i="1" dirty="0" smtClean="0"/>
              <a:t>in situ </a:t>
            </a:r>
            <a:r>
              <a:rPr lang="en-US" b="1" dirty="0" smtClean="0"/>
              <a:t>GC)</a:t>
            </a:r>
          </a:p>
          <a:p>
            <a:r>
              <a:rPr lang="en-US" b="1" dirty="0" smtClean="0"/>
              <a:t>24-hour average HNO</a:t>
            </a:r>
            <a:r>
              <a:rPr lang="en-US" b="1" baseline="-25000" dirty="0" smtClean="0"/>
              <a:t>3</a:t>
            </a:r>
            <a:r>
              <a:rPr lang="en-US" b="1" dirty="0" smtClean="0"/>
              <a:t>, NO</a:t>
            </a:r>
            <a:r>
              <a:rPr lang="en-US" b="1" baseline="-25000" dirty="0" smtClean="0"/>
              <a:t>3</a:t>
            </a:r>
            <a:r>
              <a:rPr lang="en-US" b="1" baseline="30000" dirty="0" smtClean="0"/>
              <a:t>-</a:t>
            </a:r>
            <a:r>
              <a:rPr lang="en-US" b="1" dirty="0" smtClean="0"/>
              <a:t>, NH</a:t>
            </a:r>
            <a:r>
              <a:rPr lang="en-US" b="1" baseline="-25000" dirty="0" smtClean="0"/>
              <a:t>4</a:t>
            </a:r>
            <a:r>
              <a:rPr lang="en-US" b="1" baseline="30000" dirty="0" smtClean="0"/>
              <a:t>+</a:t>
            </a:r>
            <a:r>
              <a:rPr lang="en-US" b="1" dirty="0" smtClean="0"/>
              <a:t>, NH</a:t>
            </a:r>
            <a:r>
              <a:rPr lang="en-US" b="1" baseline="-25000" dirty="0" smtClean="0"/>
              <a:t>3</a:t>
            </a:r>
          </a:p>
          <a:p>
            <a:endParaRPr lang="en-US" baseline="-25000" dirty="0"/>
          </a:p>
          <a:p>
            <a:r>
              <a:rPr lang="en-US" i="1" dirty="0" smtClean="0"/>
              <a:t>C-130 Data for Comparison (~0.5° </a:t>
            </a:r>
            <a:r>
              <a:rPr lang="en-US" i="1" dirty="0"/>
              <a:t>x 0.5 </a:t>
            </a:r>
            <a:r>
              <a:rPr lang="en-US" i="1" dirty="0" smtClean="0"/>
              <a:t>° box over RMNP): </a:t>
            </a:r>
          </a:p>
          <a:p>
            <a:r>
              <a:rPr lang="en-US" dirty="0"/>
              <a:t>NCAR C-130 PAN CIMS (PI: Frank </a:t>
            </a:r>
            <a:r>
              <a:rPr lang="en-US" dirty="0" err="1"/>
              <a:t>Flocke</a:t>
            </a:r>
            <a:r>
              <a:rPr lang="en-US" dirty="0"/>
              <a:t>) </a:t>
            </a:r>
            <a:endParaRPr lang="en-US" dirty="0" smtClean="0"/>
          </a:p>
          <a:p>
            <a:r>
              <a:rPr lang="en-US" dirty="0" smtClean="0"/>
              <a:t>NH</a:t>
            </a:r>
            <a:r>
              <a:rPr lang="en-US" baseline="-25000" dirty="0" smtClean="0"/>
              <a:t>3</a:t>
            </a:r>
            <a:r>
              <a:rPr lang="en-US" dirty="0" smtClean="0"/>
              <a:t>  Aerodyne </a:t>
            </a:r>
            <a:r>
              <a:rPr lang="en-US" dirty="0"/>
              <a:t>QC-laser tracer </a:t>
            </a:r>
            <a:r>
              <a:rPr lang="en-US" dirty="0" smtClean="0"/>
              <a:t>gas (PI: </a:t>
            </a:r>
            <a:r>
              <a:rPr lang="en-US" dirty="0"/>
              <a:t>Scott </a:t>
            </a:r>
            <a:r>
              <a:rPr lang="en-US" dirty="0" smtClean="0"/>
              <a:t>Herndon)</a:t>
            </a:r>
            <a:endParaRPr lang="en-US" dirty="0"/>
          </a:p>
          <a:p>
            <a:r>
              <a:rPr lang="en-US" dirty="0"/>
              <a:t>Whole Air </a:t>
            </a:r>
            <a:r>
              <a:rPr lang="en-US" dirty="0" smtClean="0"/>
              <a:t>Samples Canisters (PI: Don </a:t>
            </a:r>
            <a:r>
              <a:rPr lang="en-US" dirty="0"/>
              <a:t>Blake)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269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831" y="1841808"/>
            <a:ext cx="8053723" cy="43841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86605"/>
            <a:ext cx="8138160" cy="1450757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The relative contributions of N-containing compounds in the RMNP atmosphere.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55066" y="2356834"/>
            <a:ext cx="3226871" cy="3638870"/>
          </a:xfrm>
        </p:spPr>
        <p:txBody>
          <a:bodyPr>
            <a:normAutofit/>
          </a:bodyPr>
          <a:lstStyle/>
          <a:p>
            <a:r>
              <a:rPr lang="en-US" dirty="0" smtClean="0"/>
              <a:t>Oxidized and Reduced Nitrogen fractions are similar to what we’ve previously observed.</a:t>
            </a:r>
          </a:p>
          <a:p>
            <a:endParaRPr lang="en-US" dirty="0"/>
          </a:p>
          <a:p>
            <a:r>
              <a:rPr lang="en-US" dirty="0" smtClean="0"/>
              <a:t>The compounds not regularly measured vary in their significance to the total nitrogen. 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9129770" y="2064436"/>
            <a:ext cx="760990" cy="656872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>
          <a:xfrm>
            <a:off x="9130421" y="2834136"/>
            <a:ext cx="760339" cy="2840523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>
          <a:xfrm>
            <a:off x="6777376" y="4529667"/>
            <a:ext cx="820212" cy="1144992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3" name="Straight Arrow Connector 22"/>
          <p:cNvCxnSpPr/>
          <p:nvPr/>
        </p:nvCxnSpPr>
        <p:spPr>
          <a:xfrm>
            <a:off x="6777376" y="2064436"/>
            <a:ext cx="820212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74122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:\Users\Katie\AppData\Local\Microsoft\Windows\INetCache\Content.Word\MultiSpeciesTimelineFigure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6"/>
          <a:stretch/>
        </p:blipFill>
        <p:spPr bwMode="auto">
          <a:xfrm>
            <a:off x="1643128" y="1194780"/>
            <a:ext cx="8518303" cy="56632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295" y="-310279"/>
            <a:ext cx="9147706" cy="1450757"/>
          </a:xfrm>
        </p:spPr>
        <p:txBody>
          <a:bodyPr>
            <a:normAutofit/>
          </a:bodyPr>
          <a:lstStyle/>
          <a:p>
            <a:r>
              <a:rPr lang="en-US" dirty="0"/>
              <a:t>A snapshot of what we observed..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47828" y="2038770"/>
            <a:ext cx="12432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Urban tracer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03555" y="2744514"/>
            <a:ext cx="1487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Oil and Gas</a:t>
            </a:r>
          </a:p>
          <a:p>
            <a:pPr algn="ctr"/>
            <a:r>
              <a:rPr lang="en-US" sz="1600" dirty="0"/>
              <a:t>tracer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50644" y="6488668"/>
            <a:ext cx="837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52614" y="3542874"/>
            <a:ext cx="12327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Methyl nitrate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909260" y="3329289"/>
            <a:ext cx="1076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Ethyl nitrate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10560676" y="3036901"/>
            <a:ext cx="1218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C-130 Data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18" idx="1"/>
          </p:cNvCxnSpPr>
          <p:nvPr/>
        </p:nvCxnSpPr>
        <p:spPr>
          <a:xfrm flipH="1" flipV="1">
            <a:off x="7006107" y="2524259"/>
            <a:ext cx="3554569" cy="6973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8" idx="1"/>
          </p:cNvCxnSpPr>
          <p:nvPr/>
        </p:nvCxnSpPr>
        <p:spPr>
          <a:xfrm flipH="1">
            <a:off x="7006107" y="3221567"/>
            <a:ext cx="355456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1"/>
          </p:cNvCxnSpPr>
          <p:nvPr/>
        </p:nvCxnSpPr>
        <p:spPr>
          <a:xfrm flipH="1">
            <a:off x="7418231" y="3221567"/>
            <a:ext cx="3142445" cy="11777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8" idx="1"/>
          </p:cNvCxnSpPr>
          <p:nvPr/>
        </p:nvCxnSpPr>
        <p:spPr>
          <a:xfrm flipH="1">
            <a:off x="7315201" y="3221567"/>
            <a:ext cx="3245475" cy="2861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8" idx="1"/>
          </p:cNvCxnSpPr>
          <p:nvPr/>
        </p:nvCxnSpPr>
        <p:spPr>
          <a:xfrm flipH="1">
            <a:off x="6858001" y="3221567"/>
            <a:ext cx="3702675" cy="4154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44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-36125"/>
            <a:ext cx="10058400" cy="1450757"/>
          </a:xfrm>
        </p:spPr>
        <p:txBody>
          <a:bodyPr/>
          <a:lstStyle/>
          <a:p>
            <a:r>
              <a:rPr lang="en-US" dirty="0" smtClean="0"/>
              <a:t>Alkyl nitrates at Rocky</a:t>
            </a:r>
            <a:endParaRPr lang="en-US" dirty="0"/>
          </a:p>
        </p:txBody>
      </p:sp>
      <p:pic>
        <p:nvPicPr>
          <p:cNvPr id="102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89" y="1737360"/>
            <a:ext cx="5671385" cy="456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126" y="1627094"/>
            <a:ext cx="5751906" cy="467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2695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99091" y="5142842"/>
            <a:ext cx="1492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Marine Tracer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096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280" y="31110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 smtClean="0"/>
              <a:t>Can VOCs help identify sources of nitrogen compounds to RMNP?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 rotWithShape="1">
          <a:blip r:embed="rId3"/>
          <a:srcRect t="30197" b="27709"/>
          <a:stretch/>
        </p:blipFill>
        <p:spPr bwMode="auto">
          <a:xfrm>
            <a:off x="1826292" y="1593567"/>
            <a:ext cx="6648530" cy="24503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/>
          <p:nvPr/>
        </p:nvPicPr>
        <p:blipFill rotWithShape="1">
          <a:blip r:embed="rId4"/>
          <a:srcRect t="8249" r="50962"/>
          <a:stretch/>
        </p:blipFill>
        <p:spPr bwMode="auto">
          <a:xfrm>
            <a:off x="8474822" y="1556983"/>
            <a:ext cx="3028489" cy="27279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/>
          <p:cNvPicPr/>
          <p:nvPr/>
        </p:nvPicPr>
        <p:blipFill rotWithShape="1">
          <a:blip r:embed="rId5"/>
          <a:srcRect t="28550" b="27343"/>
          <a:stretch/>
        </p:blipFill>
        <p:spPr bwMode="auto">
          <a:xfrm>
            <a:off x="1900720" y="4284974"/>
            <a:ext cx="6562243" cy="25336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/>
          <p:cNvPicPr/>
          <p:nvPr/>
        </p:nvPicPr>
        <p:blipFill rotWithShape="1">
          <a:blip r:embed="rId6"/>
          <a:srcRect l="48397" t="6323" r="2724"/>
          <a:stretch/>
        </p:blipFill>
        <p:spPr bwMode="auto">
          <a:xfrm>
            <a:off x="8464552" y="4271527"/>
            <a:ext cx="2753196" cy="25414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8193" y="2447365"/>
            <a:ext cx="766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r>
              <a:rPr lang="en-US" dirty="0" smtClean="0"/>
              <a:t>Cl</a:t>
            </a:r>
            <a:r>
              <a:rPr lang="en-US" baseline="-25000" dirty="0" smtClean="0"/>
              <a:t>4</a:t>
            </a:r>
          </a:p>
          <a:p>
            <a:pPr algn="ctr"/>
            <a:r>
              <a:rPr lang="en-US" dirty="0" smtClean="0"/>
              <a:t>Urban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783" y="4800600"/>
            <a:ext cx="1375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Ethane</a:t>
            </a:r>
          </a:p>
          <a:p>
            <a:pPr algn="ctr"/>
            <a:r>
              <a:rPr lang="en-US" dirty="0" smtClean="0"/>
              <a:t>Oil &amp; Gas/Ag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90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</a:t>
            </a:r>
            <a:r>
              <a:rPr lang="en-US" dirty="0" smtClean="0"/>
              <a:t>-butane/n-butane v N-containing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1667" y="2895817"/>
            <a:ext cx="3101235" cy="250043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At highest ethane and alkyl nitrate concentrations clear DJ Basin signal.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Mixed Denver/DJ Basin air masses for high concentrations of other N species.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193" y="1865507"/>
            <a:ext cx="5346877" cy="4812189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/>
          <a:srcRect t="8249" r="50962"/>
          <a:stretch/>
        </p:blipFill>
        <p:spPr bwMode="auto">
          <a:xfrm>
            <a:off x="3866009" y="2024655"/>
            <a:ext cx="2599184" cy="23412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4"/>
          <a:srcRect l="48397" t="6323" r="2724"/>
          <a:stretch/>
        </p:blipFill>
        <p:spPr bwMode="auto">
          <a:xfrm>
            <a:off x="3960789" y="4365938"/>
            <a:ext cx="2504404" cy="23117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65075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3532" y="194099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00484" y="2125661"/>
            <a:ext cx="2086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2015-2016 July-Sept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r="18860"/>
          <a:stretch/>
        </p:blipFill>
        <p:spPr>
          <a:xfrm>
            <a:off x="59001" y="2448072"/>
            <a:ext cx="3250759" cy="35293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r="19240"/>
          <a:stretch/>
        </p:blipFill>
        <p:spPr>
          <a:xfrm>
            <a:off x="3309760" y="2448072"/>
            <a:ext cx="3267855" cy="35647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755"/>
            <a:ext cx="7118745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nitrogen concentrations change with transport?</a:t>
            </a:r>
            <a:endParaRPr lang="en-US" dirty="0"/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256044461"/>
              </p:ext>
            </p:extLst>
          </p:nvPr>
        </p:nvGraphicFramePr>
        <p:xfrm>
          <a:off x="7018988" y="2448072"/>
          <a:ext cx="5173012" cy="233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2186028401"/>
              </p:ext>
            </p:extLst>
          </p:nvPr>
        </p:nvGraphicFramePr>
        <p:xfrm>
          <a:off x="7018986" y="4619625"/>
          <a:ext cx="5173012" cy="223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4258972885"/>
              </p:ext>
            </p:extLst>
          </p:nvPr>
        </p:nvGraphicFramePr>
        <p:xfrm>
          <a:off x="7072826" y="86324"/>
          <a:ext cx="5065331" cy="2361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90867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308</TotalTime>
  <Words>638</Words>
  <Application>Microsoft Office PowerPoint</Application>
  <PresentationFormat>Widescreen</PresentationFormat>
  <Paragraphs>96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Retrospect</vt:lpstr>
      <vt:lpstr>Observations of Reactive Nitrogen in RMNP during the Front Range Air Pollution Photochemistry Éxperiment (FRAPPÉ)</vt:lpstr>
      <vt:lpstr>Concerns about Nitrogen in Rocky Mountain National Park</vt:lpstr>
      <vt:lpstr>Rocky Mountain  Sampling Site</vt:lpstr>
      <vt:lpstr>The relative contributions of N-containing compounds in the RMNP atmosphere.</vt:lpstr>
      <vt:lpstr>A snapshot of what we observed..</vt:lpstr>
      <vt:lpstr>Alkyl nitrates at Rocky</vt:lpstr>
      <vt:lpstr>Can VOCs help identify sources of nitrogen compounds to RMNP?</vt:lpstr>
      <vt:lpstr>i-butane/n-butane v N-containing species</vt:lpstr>
      <vt:lpstr>How do nitrogen concentrations change with transport?</vt:lpstr>
      <vt:lpstr>Summary</vt:lpstr>
      <vt:lpstr>Denuder/filter-pack measurements from ROMO special study years</vt:lpstr>
      <vt:lpstr>Nitrogen deposition  budget for RMNP</vt:lpstr>
      <vt:lpstr>PowerPoint Presentation</vt:lpstr>
      <vt:lpstr>Can we observe transport from NH3 source regions to RMNP?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Observations of Reactive Nitrogen in RMNP during the Front Range Air Pollution Photochemistry Éxperiment (FRAPPÉ)</dc:title>
  <dc:creator>Katie</dc:creator>
  <cp:lastModifiedBy>Katie</cp:lastModifiedBy>
  <cp:revision>28</cp:revision>
  <dcterms:created xsi:type="dcterms:W3CDTF">2017-03-22T19:22:19Z</dcterms:created>
  <dcterms:modified xsi:type="dcterms:W3CDTF">2017-05-03T15:06:41Z</dcterms:modified>
</cp:coreProperties>
</file>