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7" r:id="rId2"/>
    <p:sldId id="298" r:id="rId3"/>
    <p:sldId id="294" r:id="rId4"/>
    <p:sldId id="295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7" autoAdjust="0"/>
    <p:restoredTop sz="94660"/>
  </p:normalViewPr>
  <p:slideViewPr>
    <p:cSldViewPr snapToGrid="0">
      <p:cViewPr varScale="1">
        <p:scale>
          <a:sx n="52" d="100"/>
          <a:sy n="52" d="100"/>
        </p:scale>
        <p:origin x="84" y="12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C12Ketones_Summary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C12Ketones_Summary.xlsx" TargetMode="Externa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C12Ketones_Summary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C12Ketones_Summary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C12Ketones_Summary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C12Ketones_Summary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C12Ketones_Summary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C12Ketones_Summary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C12Ketones_Summary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C12-ketones\dodecan-4-one_2g_gaw_DHF_220309a_ch2_W_K_220309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2+generations @ </a:t>
            </a:r>
            <a:r>
              <a:rPr lang="en-US" dirty="0"/>
              <a:t>max SOA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433826483002404"/>
          <c:y val="0.13933938316989514"/>
          <c:w val="0.76415307621160533"/>
          <c:h val="0.5733141890971053"/>
        </c:manualLayout>
      </c:layout>
      <c:barChart>
        <c:barDir val="col"/>
        <c:grouping val="percentStacked"/>
        <c:varyColors val="0"/>
        <c:ser>
          <c:idx val="2"/>
          <c:order val="0"/>
          <c:tx>
            <c:strRef>
              <c:f>'paths_all (DHF revised)'!$A$25</c:f>
              <c:strCache>
                <c:ptCount val="1"/>
                <c:pt idx="0">
                  <c:v>ISOMERISATION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numRef>
              <c:f>'paths_all (DHF revised)'!$B$23:$F$23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'paths_all (DHF revised)'!$B$25:$F$25</c:f>
              <c:numCache>
                <c:formatCode>0.00E+00</c:formatCode>
                <c:ptCount val="5"/>
                <c:pt idx="0">
                  <c:v>769661637203.47021</c:v>
                </c:pt>
                <c:pt idx="1">
                  <c:v>698209623138.37317</c:v>
                </c:pt>
                <c:pt idx="2">
                  <c:v>628412955315.60913</c:v>
                </c:pt>
                <c:pt idx="3">
                  <c:v>519791770180.21661</c:v>
                </c:pt>
                <c:pt idx="4">
                  <c:v>516459067956.29541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A10-4802-A182-041FE802519F}"/>
            </c:ext>
          </c:extLst>
        </c:ser>
        <c:ser>
          <c:idx val="7"/>
          <c:order val="1"/>
          <c:tx>
            <c:strRef>
              <c:f>'paths_all (DHF revised)'!$A$29</c:f>
              <c:strCache>
                <c:ptCount val="1"/>
                <c:pt idx="0">
                  <c:v>Higher_gen_C/10</c:v>
                </c:pt>
              </c:strCache>
            </c:strRef>
          </c:tx>
          <c:spPr>
            <a:pattFill prst="dkDnDiag">
              <a:fgClr>
                <a:schemeClr val="accent1">
                  <a:lumMod val="75000"/>
                </a:schemeClr>
              </a:fgClr>
              <a:bgClr>
                <a:srgbClr val="FF0000"/>
              </a:bgClr>
            </a:pattFill>
            <a:ln w="25400">
              <a:noFill/>
            </a:ln>
            <a:effectLst/>
          </c:spPr>
          <c:invertIfNegative val="0"/>
          <c:cat>
            <c:numRef>
              <c:f>'paths_all (DHF revised)'!$B$23:$F$23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'paths_all (DHF revised)'!$B$29:$F$29</c:f>
              <c:numCache>
                <c:formatCode>0.00E+00</c:formatCode>
                <c:ptCount val="5"/>
                <c:pt idx="0">
                  <c:v>646105000000</c:v>
                </c:pt>
                <c:pt idx="1">
                  <c:v>667997000000</c:v>
                </c:pt>
                <c:pt idx="2">
                  <c:v>728330000000</c:v>
                </c:pt>
                <c:pt idx="3">
                  <c:v>932852000000</c:v>
                </c:pt>
                <c:pt idx="4">
                  <c:v>1149070000000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A10-4802-A182-041FE802519F}"/>
            </c:ext>
          </c:extLst>
        </c:ser>
        <c:ser>
          <c:idx val="5"/>
          <c:order val="2"/>
          <c:tx>
            <c:strRef>
              <c:f>'paths_all (DHF revised)'!$A$28</c:f>
              <c:strCache>
                <c:ptCount val="1"/>
                <c:pt idx="0">
                  <c:v>DECOMPOSITION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numRef>
              <c:f>'paths_all (DHF revised)'!$B$23:$F$23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'paths_all (DHF revised)'!$B$28:$F$28</c:f>
              <c:numCache>
                <c:formatCode>0.00E+00</c:formatCode>
                <c:ptCount val="5"/>
                <c:pt idx="0">
                  <c:v>464410244562.33484</c:v>
                </c:pt>
                <c:pt idx="1">
                  <c:v>703456287226.39722</c:v>
                </c:pt>
                <c:pt idx="2">
                  <c:v>877364539259.2771</c:v>
                </c:pt>
                <c:pt idx="3">
                  <c:v>1424759651275.6313</c:v>
                </c:pt>
                <c:pt idx="4">
                  <c:v>2228131817420.6338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A10-4802-A182-041FE802519F}"/>
            </c:ext>
          </c:extLst>
        </c:ser>
        <c:ser>
          <c:idx val="3"/>
          <c:order val="3"/>
          <c:tx>
            <c:strRef>
              <c:f>'paths_all (DHF revised)'!$A$26</c:f>
              <c:strCache>
                <c:ptCount val="1"/>
                <c:pt idx="0">
                  <c:v>DICARBONYLS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numRef>
              <c:f>'paths_all (DHF revised)'!$B$23:$F$23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'paths_all (DHF revised)'!$B$26:$F$26</c:f>
              <c:numCache>
                <c:formatCode>0.00E+00</c:formatCode>
                <c:ptCount val="5"/>
                <c:pt idx="0">
                  <c:v>4334252491.3150005</c:v>
                </c:pt>
                <c:pt idx="1">
                  <c:v>33759312394.449001</c:v>
                </c:pt>
                <c:pt idx="2">
                  <c:v>409772771776.60999</c:v>
                </c:pt>
                <c:pt idx="3">
                  <c:v>683015057013.3501</c:v>
                </c:pt>
                <c:pt idx="4">
                  <c:v>461420091325.82007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A10-4802-A182-041FE802519F}"/>
            </c:ext>
          </c:extLst>
        </c:ser>
        <c:ser>
          <c:idx val="1"/>
          <c:order val="5"/>
          <c:tx>
            <c:strRef>
              <c:f>'paths_all (DHF revised)'!$A$24</c:f>
              <c:strCache>
                <c:ptCount val="1"/>
                <c:pt idx="0">
                  <c:v>CARBONYL-NITRATES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numRef>
              <c:f>'paths_all (DHF revised)'!$B$23:$F$23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'paths_all (DHF revised)'!$B$24:$F$24</c:f>
              <c:numCache>
                <c:formatCode>0.00E+00</c:formatCode>
                <c:ptCount val="5"/>
                <c:pt idx="0">
                  <c:v>1271094900000</c:v>
                </c:pt>
                <c:pt idx="1">
                  <c:v>1270699400000</c:v>
                </c:pt>
                <c:pt idx="2">
                  <c:v>1295371600000</c:v>
                </c:pt>
                <c:pt idx="3">
                  <c:v>1341219000000</c:v>
                </c:pt>
                <c:pt idx="4">
                  <c:v>1351410800000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A10-4802-A182-041FE80251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100"/>
        <c:axId val="1496887823"/>
        <c:axId val="1496890735"/>
      </c:barChart>
      <c:lineChart>
        <c:grouping val="standard"/>
        <c:varyColors val="0"/>
        <c:ser>
          <c:idx val="0"/>
          <c:order val="4"/>
          <c:tx>
            <c:strRef>
              <c:f>'paths_all (DHF revised)'!$A$55</c:f>
              <c:strCache>
                <c:ptCount val="1"/>
                <c:pt idx="0">
                  <c:v>measured mass yields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9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val>
            <c:numRef>
              <c:f>'paths_all (DHF revised)'!$B$55:$F$55</c:f>
              <c:numCache>
                <c:formatCode>General</c:formatCode>
                <c:ptCount val="5"/>
                <c:pt idx="0">
                  <c:v>0.70679999999999998</c:v>
                </c:pt>
                <c:pt idx="1">
                  <c:v>0.50839999999999996</c:v>
                </c:pt>
                <c:pt idx="2">
                  <c:v>0.29759999999999998</c:v>
                </c:pt>
                <c:pt idx="3">
                  <c:v>0.248</c:v>
                </c:pt>
                <c:pt idx="4">
                  <c:v>0.55800000000000005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7A10-4802-A182-041FE802519F}"/>
            </c:ext>
          </c:extLst>
        </c:ser>
        <c:ser>
          <c:idx val="6"/>
          <c:order val="6"/>
          <c:tx>
            <c:strRef>
              <c:f>'paths_all (DHF revised)'!$A$53</c:f>
              <c:strCache>
                <c:ptCount val="1"/>
                <c:pt idx="0">
                  <c:v>modeled mass yields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x"/>
            <c:size val="8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val>
            <c:numRef>
              <c:f>'paths_all (DHF revised)'!$B$53:$F$53</c:f>
              <c:numCache>
                <c:formatCode>0.00</c:formatCode>
                <c:ptCount val="5"/>
                <c:pt idx="0">
                  <c:v>0.85069271518214662</c:v>
                </c:pt>
                <c:pt idx="1">
                  <c:v>0.78513983068753901</c:v>
                </c:pt>
                <c:pt idx="2">
                  <c:v>0.69505685203324608</c:v>
                </c:pt>
                <c:pt idx="3">
                  <c:v>0.56464954473173568</c:v>
                </c:pt>
                <c:pt idx="4">
                  <c:v>0.52179084819417698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7A10-4802-A182-041FE80251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96887823"/>
        <c:axId val="1496890735"/>
      </c:lineChart>
      <c:catAx>
        <c:axId val="14968878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90735"/>
        <c:crosses val="autoZero"/>
        <c:auto val="1"/>
        <c:lblAlgn val="ctr"/>
        <c:lblOffset val="100"/>
        <c:noMultiLvlLbl val="0"/>
      </c:catAx>
      <c:valAx>
        <c:axId val="14968907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8782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2617370239220846E-2"/>
          <c:y val="0.78039052248934859"/>
          <c:w val="0.88305694086529862"/>
          <c:h val="0.1828526611865850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dodecanone products @ SOA</a:t>
            </a:r>
            <a:r>
              <a:rPr lang="en-US" baseline="0"/>
              <a:t> </a:t>
            </a:r>
            <a:r>
              <a:rPr lang="en-US"/>
              <a:t>maximum</a:t>
            </a:r>
          </a:p>
        </c:rich>
      </c:tx>
      <c:layout>
        <c:manualLayout>
          <c:xMode val="edge"/>
          <c:yMode val="edge"/>
          <c:x val="0.33833326993546098"/>
          <c:y val="2.97773178315430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2103021542597033"/>
          <c:y val="0.13933938316989514"/>
          <c:w val="0.84352669684405379"/>
          <c:h val="0.5733141890971053"/>
        </c:manualLayout>
      </c:layout>
      <c:barChart>
        <c:barDir val="col"/>
        <c:grouping val="stacked"/>
        <c:varyColors val="0"/>
        <c:ser>
          <c:idx val="2"/>
          <c:order val="0"/>
          <c:tx>
            <c:strRef>
              <c:f>'12-bar plot'!$A$5</c:f>
              <c:strCache>
                <c:ptCount val="1"/>
                <c:pt idx="0">
                  <c:v>ISOMERISATION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cat>
            <c:numRef>
              <c:f>'12-bar plot'!$B$3:$X$3</c:f>
              <c:numCache>
                <c:formatCode>General</c:formatCode>
                <c:ptCount val="15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4">
                  <c:v>2</c:v>
                </c:pt>
                <c:pt idx="5">
                  <c:v>4</c:v>
                </c:pt>
                <c:pt idx="6">
                  <c:v>6</c:v>
                </c:pt>
                <c:pt idx="8">
                  <c:v>2</c:v>
                </c:pt>
                <c:pt idx="9">
                  <c:v>4</c:v>
                </c:pt>
                <c:pt idx="10">
                  <c:v>6</c:v>
                </c:pt>
                <c:pt idx="12">
                  <c:v>2</c:v>
                </c:pt>
                <c:pt idx="13">
                  <c:v>4</c:v>
                </c:pt>
                <c:pt idx="14">
                  <c:v>6</c:v>
                </c:pt>
              </c:numCache>
            </c:numRef>
          </c:cat>
          <c:val>
            <c:numRef>
              <c:f>'12-bar plot'!$B$5:$X$5</c:f>
              <c:numCache>
                <c:formatCode>0.00E+00</c:formatCode>
                <c:ptCount val="15"/>
                <c:pt idx="0">
                  <c:v>769661637203.47021</c:v>
                </c:pt>
                <c:pt idx="1">
                  <c:v>628412955315.60913</c:v>
                </c:pt>
                <c:pt idx="2">
                  <c:v>516459067956.29541</c:v>
                </c:pt>
                <c:pt idx="4">
                  <c:v>7578809191393.3867</c:v>
                </c:pt>
                <c:pt idx="5">
                  <c:v>5758931116186.7266</c:v>
                </c:pt>
                <c:pt idx="6">
                  <c:v>3996823797640.0825</c:v>
                </c:pt>
                <c:pt idx="8">
                  <c:v>194888411851.16977</c:v>
                </c:pt>
                <c:pt idx="9">
                  <c:v>163914073366.18808</c:v>
                </c:pt>
                <c:pt idx="10">
                  <c:v>157839811804.21268</c:v>
                </c:pt>
                <c:pt idx="12">
                  <c:v>8543359240448.0254</c:v>
                </c:pt>
                <c:pt idx="13">
                  <c:v>6551258144868.5244</c:v>
                </c:pt>
                <c:pt idx="14">
                  <c:v>4671122677400.583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20B-4269-83DC-0D12C5ED2221}"/>
            </c:ext>
          </c:extLst>
        </c:ser>
        <c:ser>
          <c:idx val="7"/>
          <c:order val="1"/>
          <c:tx>
            <c:strRef>
              <c:f>'12-bar plot'!$A$8</c:f>
              <c:strCache>
                <c:ptCount val="1"/>
                <c:pt idx="0">
                  <c:v>3RD-GEN-C/10</c:v>
                </c:pt>
              </c:strCache>
            </c:strRef>
          </c:tx>
          <c:spPr>
            <a:pattFill prst="dkDnDiag">
              <a:fgClr>
                <a:schemeClr val="accent1">
                  <a:lumMod val="75000"/>
                </a:schemeClr>
              </a:fgClr>
              <a:bgClr>
                <a:srgbClr val="FF0000"/>
              </a:bgClr>
            </a:pattFill>
            <a:ln w="25400">
              <a:noFill/>
            </a:ln>
            <a:effectLst/>
          </c:spPr>
          <c:invertIfNegative val="0"/>
          <c:cat>
            <c:numRef>
              <c:f>'12-bar plot'!$B$3:$X$3</c:f>
              <c:numCache>
                <c:formatCode>General</c:formatCode>
                <c:ptCount val="15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4">
                  <c:v>2</c:v>
                </c:pt>
                <c:pt idx="5">
                  <c:v>4</c:v>
                </c:pt>
                <c:pt idx="6">
                  <c:v>6</c:v>
                </c:pt>
                <c:pt idx="8">
                  <c:v>2</c:v>
                </c:pt>
                <c:pt idx="9">
                  <c:v>4</c:v>
                </c:pt>
                <c:pt idx="10">
                  <c:v>6</c:v>
                </c:pt>
                <c:pt idx="12">
                  <c:v>2</c:v>
                </c:pt>
                <c:pt idx="13">
                  <c:v>4</c:v>
                </c:pt>
                <c:pt idx="14">
                  <c:v>6</c:v>
                </c:pt>
              </c:numCache>
            </c:numRef>
          </c:cat>
          <c:val>
            <c:numRef>
              <c:f>'12-bar plot'!$B$8:$X$8</c:f>
              <c:numCache>
                <c:formatCode>0.00E+00</c:formatCode>
                <c:ptCount val="15"/>
                <c:pt idx="0">
                  <c:v>646105000000</c:v>
                </c:pt>
                <c:pt idx="1">
                  <c:v>728330000000</c:v>
                </c:pt>
                <c:pt idx="2">
                  <c:v>1149070000000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2">
                  <c:v>646105000000</c:v>
                </c:pt>
                <c:pt idx="13">
                  <c:v>728330000000</c:v>
                </c:pt>
                <c:pt idx="14">
                  <c:v>1149070000000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20B-4269-83DC-0D12C5ED2221}"/>
            </c:ext>
          </c:extLst>
        </c:ser>
        <c:ser>
          <c:idx val="5"/>
          <c:order val="2"/>
          <c:tx>
            <c:strRef>
              <c:f>'12-bar plot'!$A$7</c:f>
              <c:strCache>
                <c:ptCount val="1"/>
                <c:pt idx="0">
                  <c:v>DECOMPOSITION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numRef>
              <c:f>'12-bar plot'!$B$3:$X$3</c:f>
              <c:numCache>
                <c:formatCode>General</c:formatCode>
                <c:ptCount val="15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4">
                  <c:v>2</c:v>
                </c:pt>
                <c:pt idx="5">
                  <c:v>4</c:v>
                </c:pt>
                <c:pt idx="6">
                  <c:v>6</c:v>
                </c:pt>
                <c:pt idx="8">
                  <c:v>2</c:v>
                </c:pt>
                <c:pt idx="9">
                  <c:v>4</c:v>
                </c:pt>
                <c:pt idx="10">
                  <c:v>6</c:v>
                </c:pt>
                <c:pt idx="12">
                  <c:v>2</c:v>
                </c:pt>
                <c:pt idx="13">
                  <c:v>4</c:v>
                </c:pt>
                <c:pt idx="14">
                  <c:v>6</c:v>
                </c:pt>
              </c:numCache>
            </c:numRef>
          </c:cat>
          <c:val>
            <c:numRef>
              <c:f>'12-bar plot'!$B$7:$X$7</c:f>
              <c:numCache>
                <c:formatCode>0.00E+00</c:formatCode>
                <c:ptCount val="15"/>
                <c:pt idx="0">
                  <c:v>449445884550.39294</c:v>
                </c:pt>
                <c:pt idx="1">
                  <c:v>870436340885.97595</c:v>
                </c:pt>
                <c:pt idx="2">
                  <c:v>821527141810.78247</c:v>
                </c:pt>
                <c:pt idx="4">
                  <c:v>530979696087.06244</c:v>
                </c:pt>
                <c:pt idx="5">
                  <c:v>681041007059.0896</c:v>
                </c:pt>
                <c:pt idx="6">
                  <c:v>132971305174.28123</c:v>
                </c:pt>
                <c:pt idx="8">
                  <c:v>30423569114.162666</c:v>
                </c:pt>
                <c:pt idx="9">
                  <c:v>76034840016.019562</c:v>
                </c:pt>
                <c:pt idx="10">
                  <c:v>53275791758.284561</c:v>
                </c:pt>
                <c:pt idx="12">
                  <c:v>1010849149751.6168</c:v>
                </c:pt>
                <c:pt idx="13">
                  <c:v>1627512187961.085</c:v>
                </c:pt>
                <c:pt idx="14">
                  <c:v>1007774238743.3484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20B-4269-83DC-0D12C5ED2221}"/>
            </c:ext>
          </c:extLst>
        </c:ser>
        <c:ser>
          <c:idx val="1"/>
          <c:order val="3"/>
          <c:tx>
            <c:strRef>
              <c:f>'12-bar plot'!$A$4</c:f>
              <c:strCache>
                <c:ptCount val="1"/>
                <c:pt idx="0">
                  <c:v>CARBONYL-NITRATES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numRef>
              <c:f>'12-bar plot'!$B$3:$X$3</c:f>
              <c:numCache>
                <c:formatCode>General</c:formatCode>
                <c:ptCount val="15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4">
                  <c:v>2</c:v>
                </c:pt>
                <c:pt idx="5">
                  <c:v>4</c:v>
                </c:pt>
                <c:pt idx="6">
                  <c:v>6</c:v>
                </c:pt>
                <c:pt idx="8">
                  <c:v>2</c:v>
                </c:pt>
                <c:pt idx="9">
                  <c:v>4</c:v>
                </c:pt>
                <c:pt idx="10">
                  <c:v>6</c:v>
                </c:pt>
                <c:pt idx="12">
                  <c:v>2</c:v>
                </c:pt>
                <c:pt idx="13">
                  <c:v>4</c:v>
                </c:pt>
                <c:pt idx="14">
                  <c:v>6</c:v>
                </c:pt>
              </c:numCache>
            </c:numRef>
          </c:cat>
          <c:val>
            <c:numRef>
              <c:f>'12-bar plot'!$B$4:$X$4</c:f>
              <c:numCache>
                <c:formatCode>0.00E+00</c:formatCode>
                <c:ptCount val="15"/>
                <c:pt idx="0">
                  <c:v>1271094900000</c:v>
                </c:pt>
                <c:pt idx="1">
                  <c:v>1295371600000</c:v>
                </c:pt>
                <c:pt idx="2">
                  <c:v>1351410800000</c:v>
                </c:pt>
                <c:pt idx="4">
                  <c:v>1178521500000</c:v>
                </c:pt>
                <c:pt idx="5">
                  <c:v>967608800000</c:v>
                </c:pt>
                <c:pt idx="6">
                  <c:v>780216000000</c:v>
                </c:pt>
                <c:pt idx="8">
                  <c:v>618598260000</c:v>
                </c:pt>
                <c:pt idx="9">
                  <c:v>618890610000</c:v>
                </c:pt>
                <c:pt idx="10">
                  <c:v>703589500000</c:v>
                </c:pt>
                <c:pt idx="12">
                  <c:v>3068214660000</c:v>
                </c:pt>
                <c:pt idx="13">
                  <c:v>2881871010000</c:v>
                </c:pt>
                <c:pt idx="14">
                  <c:v>2835216300000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20B-4269-83DC-0D12C5ED2221}"/>
            </c:ext>
          </c:extLst>
        </c:ser>
        <c:ser>
          <c:idx val="3"/>
          <c:order val="4"/>
          <c:tx>
            <c:strRef>
              <c:f>'12-bar plot'!$A$6</c:f>
              <c:strCache>
                <c:ptCount val="1"/>
                <c:pt idx="0">
                  <c:v>DICARBONYLS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numRef>
              <c:f>'12-bar plot'!$B$3:$X$3</c:f>
              <c:numCache>
                <c:formatCode>General</c:formatCode>
                <c:ptCount val="15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4">
                  <c:v>2</c:v>
                </c:pt>
                <c:pt idx="5">
                  <c:v>4</c:v>
                </c:pt>
                <c:pt idx="6">
                  <c:v>6</c:v>
                </c:pt>
                <c:pt idx="8">
                  <c:v>2</c:v>
                </c:pt>
                <c:pt idx="9">
                  <c:v>4</c:v>
                </c:pt>
                <c:pt idx="10">
                  <c:v>6</c:v>
                </c:pt>
                <c:pt idx="12">
                  <c:v>2</c:v>
                </c:pt>
                <c:pt idx="13">
                  <c:v>4</c:v>
                </c:pt>
                <c:pt idx="14">
                  <c:v>6</c:v>
                </c:pt>
              </c:numCache>
            </c:numRef>
          </c:cat>
          <c:val>
            <c:numRef>
              <c:f>'12-bar plot'!$B$6:$X$6</c:f>
              <c:numCache>
                <c:formatCode>0.00E+00</c:formatCode>
                <c:ptCount val="15"/>
                <c:pt idx="0">
                  <c:v>4334252491.3150005</c:v>
                </c:pt>
                <c:pt idx="1">
                  <c:v>409772771776.60999</c:v>
                </c:pt>
                <c:pt idx="2">
                  <c:v>461420091325.82007</c:v>
                </c:pt>
                <c:pt idx="4">
                  <c:v>226354272.581</c:v>
                </c:pt>
                <c:pt idx="5">
                  <c:v>19686591508.723202</c:v>
                </c:pt>
                <c:pt idx="6">
                  <c:v>15005039255.266401</c:v>
                </c:pt>
                <c:pt idx="8">
                  <c:v>540406393.04890001</c:v>
                </c:pt>
                <c:pt idx="9">
                  <c:v>59059736208.6437</c:v>
                </c:pt>
                <c:pt idx="10">
                  <c:v>59529118189.837997</c:v>
                </c:pt>
                <c:pt idx="12">
                  <c:v>5101013156.9449005</c:v>
                </c:pt>
                <c:pt idx="13">
                  <c:v>488519099493.97693</c:v>
                </c:pt>
                <c:pt idx="14">
                  <c:v>535954248770.92438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20B-4269-83DC-0D12C5ED22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100"/>
        <c:axId val="1496887823"/>
        <c:axId val="1496890735"/>
      </c:barChart>
      <c:catAx>
        <c:axId val="1496887823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/>
                  <a:t>isomer: initial position of ketone </a:t>
                </a:r>
                <a:r>
                  <a:rPr lang="en-US" sz="1100" baseline="0"/>
                  <a:t>group</a:t>
                </a:r>
                <a:endParaRPr lang="en-US" sz="110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90735"/>
        <c:crosses val="autoZero"/>
        <c:auto val="1"/>
        <c:lblAlgn val="ctr"/>
        <c:lblOffset val="100"/>
        <c:noMultiLvlLbl val="0"/>
      </c:catAx>
      <c:valAx>
        <c:axId val="14968907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/>
                  <a:t>concentration, molec.cm-3 air equivalent</a:t>
                </a:r>
              </a:p>
            </c:rich>
          </c:tx>
          <c:layout>
            <c:manualLayout>
              <c:xMode val="edge"/>
              <c:yMode val="edge"/>
              <c:x val="9.2118376507284421E-3"/>
              <c:y val="8.3506912235751948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87823"/>
        <c:crosses val="autoZero"/>
        <c:crossBetween val="between"/>
        <c:majorUnit val="2000000000000"/>
      </c:valAx>
      <c:spPr>
        <a:noFill/>
        <a:ln>
          <a:solidFill>
            <a:schemeClr val="tx1">
              <a:lumMod val="50000"/>
              <a:lumOff val="50000"/>
            </a:schemeClr>
          </a:solidFill>
        </a:ln>
        <a:effectLst/>
      </c:spPr>
    </c:plotArea>
    <c:legend>
      <c:legendPos val="b"/>
      <c:layout>
        <c:manualLayout>
          <c:xMode val="edge"/>
          <c:yMode val="edge"/>
          <c:x val="0.11762536929260654"/>
          <c:y val="0.86600031125503485"/>
          <c:w val="0.84855820558662065"/>
          <c:h val="0.1339996887449652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2</a:t>
            </a:r>
            <a:r>
              <a:rPr lang="en-US" dirty="0"/>
              <a:t>+ </a:t>
            </a:r>
            <a:r>
              <a:rPr lang="en-US" dirty="0" smtClean="0"/>
              <a:t>generations @ </a:t>
            </a:r>
            <a:r>
              <a:rPr lang="en-US" dirty="0"/>
              <a:t>60 m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433826483002404"/>
          <c:y val="0.13933938316989514"/>
          <c:w val="0.76415307621160533"/>
          <c:h val="0.5733141890971053"/>
        </c:manualLayout>
      </c:layout>
      <c:barChart>
        <c:barDir val="col"/>
        <c:grouping val="percentStacked"/>
        <c:varyColors val="0"/>
        <c:ser>
          <c:idx val="2"/>
          <c:order val="0"/>
          <c:tx>
            <c:strRef>
              <c:f>'paths_all (DHF revised)'!$A$45</c:f>
              <c:strCache>
                <c:ptCount val="1"/>
                <c:pt idx="0">
                  <c:v>ISOMERISATION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numRef>
              <c:f>'paths_all (DHF revised)'!$B$43:$F$43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'paths_all (DHF revised)'!$B$45:$F$45</c:f>
              <c:numCache>
                <c:formatCode>0.00E+00</c:formatCode>
                <c:ptCount val="5"/>
                <c:pt idx="0">
                  <c:v>1788684068727.26</c:v>
                </c:pt>
                <c:pt idx="1">
                  <c:v>1666500200655.6448</c:v>
                </c:pt>
                <c:pt idx="2">
                  <c:v>1515873180505.9255</c:v>
                </c:pt>
                <c:pt idx="3">
                  <c:v>1190459991427.9373</c:v>
                </c:pt>
                <c:pt idx="4">
                  <c:v>1072356371225.6609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76F-423F-B9FC-241588316280}"/>
            </c:ext>
          </c:extLst>
        </c:ser>
        <c:ser>
          <c:idx val="7"/>
          <c:order val="1"/>
          <c:tx>
            <c:strRef>
              <c:f>'paths_all (DHF revised)'!$A$49</c:f>
              <c:strCache>
                <c:ptCount val="1"/>
                <c:pt idx="0">
                  <c:v>Higher_gen_C/10</c:v>
                </c:pt>
              </c:strCache>
            </c:strRef>
          </c:tx>
          <c:spPr>
            <a:pattFill prst="dkDnDiag">
              <a:fgClr>
                <a:schemeClr val="accent1">
                  <a:lumMod val="75000"/>
                </a:schemeClr>
              </a:fgClr>
              <a:bgClr>
                <a:srgbClr val="FF0000"/>
              </a:bgClr>
            </a:pattFill>
            <a:ln w="25400">
              <a:noFill/>
            </a:ln>
            <a:effectLst/>
          </c:spPr>
          <c:invertIfNegative val="0"/>
          <c:cat>
            <c:numRef>
              <c:f>'paths_all (DHF revised)'!$B$43:$F$43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'paths_all (DHF revised)'!$B$49:$F$49</c:f>
              <c:numCache>
                <c:formatCode>0.00E+00</c:formatCode>
                <c:ptCount val="5"/>
                <c:pt idx="0">
                  <c:v>2203360000000</c:v>
                </c:pt>
                <c:pt idx="1">
                  <c:v>2201690000000</c:v>
                </c:pt>
                <c:pt idx="2">
                  <c:v>2330590000000</c:v>
                </c:pt>
                <c:pt idx="3">
                  <c:v>2590670000000</c:v>
                </c:pt>
                <c:pt idx="4">
                  <c:v>2668080000000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76F-423F-B9FC-241588316280}"/>
            </c:ext>
          </c:extLst>
        </c:ser>
        <c:ser>
          <c:idx val="5"/>
          <c:order val="2"/>
          <c:tx>
            <c:strRef>
              <c:f>'paths_all (DHF revised)'!$A$48</c:f>
              <c:strCache>
                <c:ptCount val="1"/>
                <c:pt idx="0">
                  <c:v>DECOMPOSITION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numRef>
              <c:f>'paths_all (DHF revised)'!$B$43:$F$43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'paths_all (DHF revised)'!$B$48:$F$48</c:f>
              <c:numCache>
                <c:formatCode>0.00E+00</c:formatCode>
                <c:ptCount val="5"/>
                <c:pt idx="0">
                  <c:v>869200141011.82361</c:v>
                </c:pt>
                <c:pt idx="1">
                  <c:v>1227826040725.46</c:v>
                </c:pt>
                <c:pt idx="2">
                  <c:v>1334110739866.6282</c:v>
                </c:pt>
                <c:pt idx="3">
                  <c:v>1892142716400.8579</c:v>
                </c:pt>
                <c:pt idx="4">
                  <c:v>2534506953732.377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76F-423F-B9FC-241588316280}"/>
            </c:ext>
          </c:extLst>
        </c:ser>
        <c:ser>
          <c:idx val="3"/>
          <c:order val="3"/>
          <c:tx>
            <c:strRef>
              <c:f>'paths_all (DHF revised)'!$A$46</c:f>
              <c:strCache>
                <c:ptCount val="1"/>
                <c:pt idx="0">
                  <c:v>DICARBONYLS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numRef>
              <c:f>'paths_all (DHF revised)'!$B$43:$F$43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'paths_all (DHF revised)'!$B$46:$F$46</c:f>
              <c:numCache>
                <c:formatCode>0.00E+00</c:formatCode>
                <c:ptCount val="5"/>
                <c:pt idx="0">
                  <c:v>5583051688.5600004</c:v>
                </c:pt>
                <c:pt idx="1">
                  <c:v>34100327819.450001</c:v>
                </c:pt>
                <c:pt idx="2">
                  <c:v>434702723204.48999</c:v>
                </c:pt>
                <c:pt idx="3">
                  <c:v>729426203671.85999</c:v>
                </c:pt>
                <c:pt idx="4">
                  <c:v>491846297771.14001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76F-423F-B9FC-241588316280}"/>
            </c:ext>
          </c:extLst>
        </c:ser>
        <c:ser>
          <c:idx val="1"/>
          <c:order val="5"/>
          <c:tx>
            <c:strRef>
              <c:f>'paths_all (DHF revised)'!$A$44</c:f>
              <c:strCache>
                <c:ptCount val="1"/>
                <c:pt idx="0">
                  <c:v>CARBONYL-NITRATES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numRef>
              <c:f>'paths_all (DHF revised)'!$B$43:$F$43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'paths_all (DHF revised)'!$B$44:$F$44</c:f>
              <c:numCache>
                <c:formatCode>0.00E+00</c:formatCode>
                <c:ptCount val="5"/>
                <c:pt idx="0">
                  <c:v>1481208200000</c:v>
                </c:pt>
                <c:pt idx="1">
                  <c:v>1489906300000</c:v>
                </c:pt>
                <c:pt idx="2">
                  <c:v>1511064300000</c:v>
                </c:pt>
                <c:pt idx="3">
                  <c:v>1543832000000</c:v>
                </c:pt>
                <c:pt idx="4">
                  <c:v>1542859600000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76F-423F-B9FC-2415883162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100"/>
        <c:axId val="1496887823"/>
        <c:axId val="1496890735"/>
      </c:barChart>
      <c:lineChart>
        <c:grouping val="standard"/>
        <c:varyColors val="0"/>
        <c:ser>
          <c:idx val="0"/>
          <c:order val="4"/>
          <c:tx>
            <c:strRef>
              <c:f>'paths_all (DHF revised)'!$A$55</c:f>
              <c:strCache>
                <c:ptCount val="1"/>
                <c:pt idx="0">
                  <c:v>measured mass yields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9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val>
            <c:numRef>
              <c:f>'paths_all (DHF revised)'!$B$55:$F$55</c:f>
              <c:numCache>
                <c:formatCode>General</c:formatCode>
                <c:ptCount val="5"/>
                <c:pt idx="0">
                  <c:v>0.70679999999999998</c:v>
                </c:pt>
                <c:pt idx="1">
                  <c:v>0.50839999999999996</c:v>
                </c:pt>
                <c:pt idx="2">
                  <c:v>0.29759999999999998</c:v>
                </c:pt>
                <c:pt idx="3">
                  <c:v>0.248</c:v>
                </c:pt>
                <c:pt idx="4">
                  <c:v>0.55800000000000005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F76F-423F-B9FC-241588316280}"/>
            </c:ext>
          </c:extLst>
        </c:ser>
        <c:ser>
          <c:idx val="6"/>
          <c:order val="6"/>
          <c:tx>
            <c:strRef>
              <c:f>'paths_all (DHF revised)'!$A$53</c:f>
              <c:strCache>
                <c:ptCount val="1"/>
                <c:pt idx="0">
                  <c:v>modeled mass yields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x"/>
            <c:size val="8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val>
            <c:numRef>
              <c:f>'paths_all (DHF revised)'!$B$53:$F$53</c:f>
              <c:numCache>
                <c:formatCode>0.00</c:formatCode>
                <c:ptCount val="5"/>
                <c:pt idx="0">
                  <c:v>0.85069271518214662</c:v>
                </c:pt>
                <c:pt idx="1">
                  <c:v>0.78513983068753901</c:v>
                </c:pt>
                <c:pt idx="2">
                  <c:v>0.69505685203324608</c:v>
                </c:pt>
                <c:pt idx="3">
                  <c:v>0.56464954473173568</c:v>
                </c:pt>
                <c:pt idx="4">
                  <c:v>0.52179084819417698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F76F-423F-B9FC-2415883162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96887823"/>
        <c:axId val="1496890735"/>
      </c:lineChart>
      <c:catAx>
        <c:axId val="14968878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90735"/>
        <c:crosses val="autoZero"/>
        <c:auto val="1"/>
        <c:lblAlgn val="ctr"/>
        <c:lblOffset val="100"/>
        <c:noMultiLvlLbl val="0"/>
      </c:catAx>
      <c:valAx>
        <c:axId val="14968907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8782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2617370239220846E-2"/>
          <c:y val="0.78039052248934859"/>
          <c:w val="0.88305694086529862"/>
          <c:h val="0.1828526611865850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200" b="0" i="0" baseline="0">
                <a:effectLst/>
              </a:rPr>
              <a:t>dodecanone products, 1g @ 60 m</a:t>
            </a:r>
            <a:endParaRPr lang="en-US" sz="1200">
              <a:effectLst/>
            </a:endParaRPr>
          </a:p>
          <a:p>
            <a:pPr>
              <a:defRPr sz="1200"/>
            </a:pPr>
            <a:r>
              <a:rPr lang="en-US" sz="1200" b="0" i="0" baseline="0">
                <a:effectLst/>
              </a:rPr>
              <a:t>(all phases)</a:t>
            </a:r>
            <a:endParaRPr lang="en-US" sz="1200">
              <a:effectLst/>
            </a:endParaRPr>
          </a:p>
        </c:rich>
      </c:tx>
      <c:layout>
        <c:manualLayout>
          <c:xMode val="edge"/>
          <c:yMode val="edge"/>
          <c:x val="0.21362428957814486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433826483002404"/>
          <c:y val="0.13933938316989514"/>
          <c:w val="0.76415307621160533"/>
          <c:h val="0.5733141890971053"/>
        </c:manualLayout>
      </c:layout>
      <c:barChart>
        <c:barDir val="col"/>
        <c:grouping val="percentStacked"/>
        <c:varyColors val="0"/>
        <c:ser>
          <c:idx val="2"/>
          <c:order val="0"/>
          <c:tx>
            <c:strRef>
              <c:f>'paths_all (DHF revised)'!$AA$5</c:f>
              <c:strCache>
                <c:ptCount val="1"/>
                <c:pt idx="0">
                  <c:v>ISOMERISATION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'paths_all (DHF revised)'!$AB$3:$AF$3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'paths_all (DHF revised)'!$AB$5:$AF$5</c:f>
              <c:numCache>
                <c:formatCode>0.00E+00</c:formatCode>
                <c:ptCount val="5"/>
                <c:pt idx="0">
                  <c:v>9125618846963.6836</c:v>
                </c:pt>
                <c:pt idx="1">
                  <c:v>8252213572166.5059</c:v>
                </c:pt>
                <c:pt idx="2">
                  <c:v>6943725000528.8301</c:v>
                </c:pt>
                <c:pt idx="3">
                  <c:v>5305147384439.8809</c:v>
                </c:pt>
                <c:pt idx="4">
                  <c:v>4901700183222.4785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700-413F-BBEC-1F62BF8629BB}"/>
            </c:ext>
          </c:extLst>
        </c:ser>
        <c:ser>
          <c:idx val="5"/>
          <c:order val="1"/>
          <c:tx>
            <c:strRef>
              <c:f>'paths_all (DHF revised)'!$AA$8</c:f>
              <c:strCache>
                <c:ptCount val="1"/>
                <c:pt idx="0">
                  <c:v>DECOMPOSITION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numRef>
              <c:f>'paths_all (DHF revised)'!$AB$3:$AF$3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'paths_all (DHF revised)'!$AB$8:$AF$8</c:f>
              <c:numCache>
                <c:formatCode>0.00E+00</c:formatCode>
                <c:ptCount val="5"/>
                <c:pt idx="0">
                  <c:v>1211347796490.4829</c:v>
                </c:pt>
                <c:pt idx="1">
                  <c:v>1680936385376.1956</c:v>
                </c:pt>
                <c:pt idx="2">
                  <c:v>2003145510285.8132</c:v>
                </c:pt>
                <c:pt idx="3">
                  <c:v>3226403026486.3857</c:v>
                </c:pt>
                <c:pt idx="4">
                  <c:v>4472665046686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700-413F-BBEC-1F62BF8629BB}"/>
            </c:ext>
          </c:extLst>
        </c:ser>
        <c:ser>
          <c:idx val="3"/>
          <c:order val="2"/>
          <c:tx>
            <c:strRef>
              <c:f>'paths_all (DHF revised)'!$AA$6</c:f>
              <c:strCache>
                <c:ptCount val="1"/>
                <c:pt idx="0">
                  <c:v>DICARBONYLS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numRef>
              <c:f>'paths_all (DHF revised)'!$AB$3:$AF$3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'paths_all (DHF revised)'!$AB$6:$AF$6</c:f>
              <c:numCache>
                <c:formatCode>0.00E+00</c:formatCode>
                <c:ptCount val="5"/>
                <c:pt idx="0">
                  <c:v>0</c:v>
                </c:pt>
                <c:pt idx="1">
                  <c:v>122150920000</c:v>
                </c:pt>
                <c:pt idx="2">
                  <c:v>875013250000</c:v>
                </c:pt>
                <c:pt idx="3">
                  <c:v>1298375980000</c:v>
                </c:pt>
                <c:pt idx="4">
                  <c:v>854859290000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700-413F-BBEC-1F62BF8629BB}"/>
            </c:ext>
          </c:extLst>
        </c:ser>
        <c:ser>
          <c:idx val="1"/>
          <c:order val="4"/>
          <c:tx>
            <c:strRef>
              <c:f>'paths_all (DHF revised)'!$AA$4</c:f>
              <c:strCache>
                <c:ptCount val="1"/>
                <c:pt idx="0">
                  <c:v>CARBONYL-NITRATES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numRef>
              <c:f>'paths_all (DHF revised)'!$AB$3:$AF$3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'paths_all (DHF revised)'!$AB$4:$AF$4</c:f>
              <c:numCache>
                <c:formatCode>0.00E+00</c:formatCode>
                <c:ptCount val="5"/>
                <c:pt idx="0">
                  <c:v>4412597200000</c:v>
                </c:pt>
                <c:pt idx="1">
                  <c:v>4256791100000</c:v>
                </c:pt>
                <c:pt idx="2">
                  <c:v>4225226100000</c:v>
                </c:pt>
                <c:pt idx="3">
                  <c:v>4201123500000</c:v>
                </c:pt>
                <c:pt idx="4">
                  <c:v>4185697660000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700-413F-BBEC-1F62BF8629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100"/>
        <c:axId val="1496887823"/>
        <c:axId val="1496890735"/>
      </c:barChart>
      <c:lineChart>
        <c:grouping val="standard"/>
        <c:varyColors val="0"/>
        <c:ser>
          <c:idx val="0"/>
          <c:order val="3"/>
          <c:tx>
            <c:strRef>
              <c:f>'paths_all (DHF revised)'!$A$15</c:f>
              <c:strCache>
                <c:ptCount val="1"/>
                <c:pt idx="0">
                  <c:v>measured mass yields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9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val>
            <c:numRef>
              <c:f>'paths_all (DHF revised)'!$B$55:$F$55</c:f>
              <c:numCache>
                <c:formatCode>General</c:formatCode>
                <c:ptCount val="5"/>
                <c:pt idx="0">
                  <c:v>0.70679999999999998</c:v>
                </c:pt>
                <c:pt idx="1">
                  <c:v>0.50839999999999996</c:v>
                </c:pt>
                <c:pt idx="2">
                  <c:v>0.29759999999999998</c:v>
                </c:pt>
                <c:pt idx="3">
                  <c:v>0.248</c:v>
                </c:pt>
                <c:pt idx="4">
                  <c:v>0.55800000000000005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1700-413F-BBEC-1F62BF8629BB}"/>
            </c:ext>
          </c:extLst>
        </c:ser>
        <c:ser>
          <c:idx val="6"/>
          <c:order val="5"/>
          <c:tx>
            <c:strRef>
              <c:f>'paths_all (DHF revised)'!$A$13</c:f>
              <c:strCache>
                <c:ptCount val="1"/>
                <c:pt idx="0">
                  <c:v>modeled mass yields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x"/>
            <c:size val="8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val>
            <c:numRef>
              <c:f>'paths_all (DHF revised)'!$B$53:$F$53</c:f>
              <c:numCache>
                <c:formatCode>0.00</c:formatCode>
                <c:ptCount val="5"/>
                <c:pt idx="0">
                  <c:v>0.85069271518214662</c:v>
                </c:pt>
                <c:pt idx="1">
                  <c:v>0.78513983068753901</c:v>
                </c:pt>
                <c:pt idx="2">
                  <c:v>0.69505685203324608</c:v>
                </c:pt>
                <c:pt idx="3">
                  <c:v>0.56464954473173568</c:v>
                </c:pt>
                <c:pt idx="4">
                  <c:v>0.52179084819417698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1700-413F-BBEC-1F62BF8629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96887823"/>
        <c:axId val="1496890735"/>
      </c:lineChart>
      <c:catAx>
        <c:axId val="14968878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90735"/>
        <c:crosses val="autoZero"/>
        <c:auto val="1"/>
        <c:lblAlgn val="ctr"/>
        <c:lblOffset val="100"/>
        <c:noMultiLvlLbl val="0"/>
      </c:catAx>
      <c:valAx>
        <c:axId val="14968907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8782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2617370239220846E-2"/>
          <c:y val="0.78039052248934859"/>
          <c:w val="0.88305694086529862"/>
          <c:h val="0.1828526611865850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200" b="0" i="0" baseline="0">
                <a:effectLst/>
              </a:rPr>
              <a:t>dodecanone products, 1g @ 60 m</a:t>
            </a:r>
            <a:endParaRPr lang="en-US" sz="1200">
              <a:effectLst/>
            </a:endParaRPr>
          </a:p>
          <a:p>
            <a:pPr>
              <a:defRPr sz="1200"/>
            </a:pPr>
            <a:r>
              <a:rPr lang="en-US" sz="1200" b="0" i="0" baseline="0">
                <a:effectLst/>
              </a:rPr>
              <a:t>(gas phase only)</a:t>
            </a:r>
            <a:endParaRPr lang="en-US" sz="1200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433826483002404"/>
          <c:y val="0.13933938316989514"/>
          <c:w val="0.76415307621160533"/>
          <c:h val="0.5733141890971053"/>
        </c:manualLayout>
      </c:layout>
      <c:barChart>
        <c:barDir val="col"/>
        <c:grouping val="percentStacked"/>
        <c:varyColors val="0"/>
        <c:ser>
          <c:idx val="2"/>
          <c:order val="0"/>
          <c:tx>
            <c:strRef>
              <c:f>'paths_all (DHF revised)'!$A$5</c:f>
              <c:strCache>
                <c:ptCount val="1"/>
                <c:pt idx="0">
                  <c:v>ISOMERISATION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numRef>
              <c:f>'paths_all (DHF revised)'!$B$3:$F$3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'paths_all (DHF revised)'!$B$5:$F$5</c:f>
              <c:numCache>
                <c:formatCode>0.00E+00</c:formatCode>
                <c:ptCount val="5"/>
                <c:pt idx="0">
                  <c:v>3977913780892.2446</c:v>
                </c:pt>
                <c:pt idx="1">
                  <c:v>2930279946747.02</c:v>
                </c:pt>
                <c:pt idx="2">
                  <c:v>3262358575649.3203</c:v>
                </c:pt>
                <c:pt idx="3">
                  <c:v>2271181810665.6001</c:v>
                </c:pt>
                <c:pt idx="4">
                  <c:v>2568951645327.8999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E2D-4E59-8A9C-088AD41462FA}"/>
            </c:ext>
          </c:extLst>
        </c:ser>
        <c:ser>
          <c:idx val="5"/>
          <c:order val="1"/>
          <c:tx>
            <c:strRef>
              <c:f>'paths_all (DHF revised)'!$A$8</c:f>
              <c:strCache>
                <c:ptCount val="1"/>
                <c:pt idx="0">
                  <c:v>DECOMPOSITION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numRef>
              <c:f>'paths_all (DHF revised)'!$B$3:$F$3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'paths_all (DHF revised)'!$B$8:$F$8</c:f>
              <c:numCache>
                <c:formatCode>0.00E+00</c:formatCode>
                <c:ptCount val="5"/>
                <c:pt idx="0">
                  <c:v>992625069973.19812</c:v>
                </c:pt>
                <c:pt idx="1">
                  <c:v>1560645116319.1001</c:v>
                </c:pt>
                <c:pt idx="2">
                  <c:v>1925518211559</c:v>
                </c:pt>
                <c:pt idx="3">
                  <c:v>3072797426816</c:v>
                </c:pt>
                <c:pt idx="4">
                  <c:v>4293920629000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E2D-4E59-8A9C-088AD41462FA}"/>
            </c:ext>
          </c:extLst>
        </c:ser>
        <c:ser>
          <c:idx val="3"/>
          <c:order val="2"/>
          <c:tx>
            <c:strRef>
              <c:f>'paths_all (DHF revised)'!$A$6</c:f>
              <c:strCache>
                <c:ptCount val="1"/>
                <c:pt idx="0">
                  <c:v>DICARBONYLS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numRef>
              <c:f>'paths_all (DHF revised)'!$B$3:$F$3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'paths_all (DHF revised)'!$B$6:$F$6</c:f>
              <c:numCache>
                <c:formatCode>0.00E+00</c:formatCode>
                <c:ptCount val="5"/>
                <c:pt idx="0">
                  <c:v>0</c:v>
                </c:pt>
                <c:pt idx="1">
                  <c:v>88601500000</c:v>
                </c:pt>
                <c:pt idx="2">
                  <c:v>739170000000</c:v>
                </c:pt>
                <c:pt idx="3">
                  <c:v>1131317000000</c:v>
                </c:pt>
                <c:pt idx="4">
                  <c:v>746949000000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E2D-4E59-8A9C-088AD41462FA}"/>
            </c:ext>
          </c:extLst>
        </c:ser>
        <c:ser>
          <c:idx val="1"/>
          <c:order val="3"/>
          <c:tx>
            <c:strRef>
              <c:f>'paths_all (DHF revised)'!$A$4</c:f>
              <c:strCache>
                <c:ptCount val="1"/>
                <c:pt idx="0">
                  <c:v>CARBONYL-NITRATES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numRef>
              <c:f>'paths_all (DHF revised)'!$B$3:$F$3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'paths_all (DHF revised)'!$B$4:$F$4</c:f>
              <c:numCache>
                <c:formatCode>0.00E+00</c:formatCode>
                <c:ptCount val="5"/>
                <c:pt idx="0">
                  <c:v>2021911500000</c:v>
                </c:pt>
                <c:pt idx="1">
                  <c:v>1935718400000</c:v>
                </c:pt>
                <c:pt idx="2">
                  <c:v>2084647600000</c:v>
                </c:pt>
                <c:pt idx="3">
                  <c:v>2137890000000</c:v>
                </c:pt>
                <c:pt idx="4">
                  <c:v>2194371200000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E2D-4E59-8A9C-088AD41462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100"/>
        <c:axId val="1496887823"/>
        <c:axId val="1496890735"/>
      </c:barChart>
      <c:lineChart>
        <c:grouping val="standard"/>
        <c:varyColors val="0"/>
        <c:ser>
          <c:idx val="0"/>
          <c:order val="4"/>
          <c:tx>
            <c:strRef>
              <c:f>'paths_all (DHF revised)'!$A$55</c:f>
              <c:strCache>
                <c:ptCount val="1"/>
                <c:pt idx="0">
                  <c:v>measured mass yields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9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val>
            <c:numRef>
              <c:f>'paths_all (DHF revised)'!$B$55:$F$55</c:f>
              <c:numCache>
                <c:formatCode>General</c:formatCode>
                <c:ptCount val="5"/>
                <c:pt idx="0">
                  <c:v>0.70679999999999998</c:v>
                </c:pt>
                <c:pt idx="1">
                  <c:v>0.50839999999999996</c:v>
                </c:pt>
                <c:pt idx="2">
                  <c:v>0.29759999999999998</c:v>
                </c:pt>
                <c:pt idx="3">
                  <c:v>0.248</c:v>
                </c:pt>
                <c:pt idx="4">
                  <c:v>0.55800000000000005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3E2D-4E59-8A9C-088AD41462FA}"/>
            </c:ext>
          </c:extLst>
        </c:ser>
        <c:ser>
          <c:idx val="6"/>
          <c:order val="5"/>
          <c:tx>
            <c:strRef>
              <c:f>'paths_all (DHF revised)'!$A$53</c:f>
              <c:strCache>
                <c:ptCount val="1"/>
                <c:pt idx="0">
                  <c:v>modeled mass yields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x"/>
            <c:size val="8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val>
            <c:numRef>
              <c:f>'paths_all (DHF revised)'!$B$53:$F$53</c:f>
              <c:numCache>
                <c:formatCode>0.00</c:formatCode>
                <c:ptCount val="5"/>
                <c:pt idx="0">
                  <c:v>0.85069271518214662</c:v>
                </c:pt>
                <c:pt idx="1">
                  <c:v>0.78513983068753901</c:v>
                </c:pt>
                <c:pt idx="2">
                  <c:v>0.69505685203324608</c:v>
                </c:pt>
                <c:pt idx="3">
                  <c:v>0.56464954473173568</c:v>
                </c:pt>
                <c:pt idx="4">
                  <c:v>0.52179084819417698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3E2D-4E59-8A9C-088AD41462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96887823"/>
        <c:axId val="1496890735"/>
      </c:lineChart>
      <c:catAx>
        <c:axId val="14968878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90735"/>
        <c:crosses val="autoZero"/>
        <c:auto val="1"/>
        <c:lblAlgn val="ctr"/>
        <c:lblOffset val="100"/>
        <c:noMultiLvlLbl val="0"/>
      </c:catAx>
      <c:valAx>
        <c:axId val="14968907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8782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2617370239220846E-2"/>
          <c:y val="0.78039052248934859"/>
          <c:w val="0.88305694086529862"/>
          <c:h val="0.1828526611865850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2+generations @ </a:t>
            </a:r>
            <a:r>
              <a:rPr lang="en-US" dirty="0"/>
              <a:t>max SOA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433826483002404"/>
          <c:y val="0.13933938316989514"/>
          <c:w val="0.76415307621160533"/>
          <c:h val="0.5733141890971053"/>
        </c:manualLayout>
      </c:layout>
      <c:barChart>
        <c:barDir val="col"/>
        <c:grouping val="percentStacked"/>
        <c:varyColors val="0"/>
        <c:ser>
          <c:idx val="2"/>
          <c:order val="0"/>
          <c:tx>
            <c:strRef>
              <c:f>'paths_all (DHF revised)'!$A$25</c:f>
              <c:strCache>
                <c:ptCount val="1"/>
                <c:pt idx="0">
                  <c:v>ISOMERISATION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numRef>
              <c:f>'paths_all (DHF revised)'!$B$23:$F$23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'paths_all (DHF revised)'!$B$25:$F$25</c:f>
              <c:numCache>
                <c:formatCode>0.00E+00</c:formatCode>
                <c:ptCount val="5"/>
                <c:pt idx="0">
                  <c:v>769661637203.47021</c:v>
                </c:pt>
                <c:pt idx="1">
                  <c:v>698209623138.37317</c:v>
                </c:pt>
                <c:pt idx="2">
                  <c:v>628412955315.60913</c:v>
                </c:pt>
                <c:pt idx="3">
                  <c:v>519791770180.21661</c:v>
                </c:pt>
                <c:pt idx="4">
                  <c:v>516459067956.29541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A10-4802-A182-041FE802519F}"/>
            </c:ext>
          </c:extLst>
        </c:ser>
        <c:ser>
          <c:idx val="7"/>
          <c:order val="1"/>
          <c:tx>
            <c:strRef>
              <c:f>'paths_all (DHF revised)'!$A$29</c:f>
              <c:strCache>
                <c:ptCount val="1"/>
                <c:pt idx="0">
                  <c:v>Higher_gen_C/10</c:v>
                </c:pt>
              </c:strCache>
            </c:strRef>
          </c:tx>
          <c:spPr>
            <a:pattFill prst="dkDnDiag">
              <a:fgClr>
                <a:schemeClr val="accent1">
                  <a:lumMod val="75000"/>
                </a:schemeClr>
              </a:fgClr>
              <a:bgClr>
                <a:srgbClr val="FF0000"/>
              </a:bgClr>
            </a:pattFill>
            <a:ln w="25400">
              <a:noFill/>
            </a:ln>
            <a:effectLst/>
          </c:spPr>
          <c:invertIfNegative val="0"/>
          <c:cat>
            <c:numRef>
              <c:f>'paths_all (DHF revised)'!$B$23:$F$23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'paths_all (DHF revised)'!$B$29:$F$29</c:f>
              <c:numCache>
                <c:formatCode>0.00E+00</c:formatCode>
                <c:ptCount val="5"/>
                <c:pt idx="0">
                  <c:v>646105000000</c:v>
                </c:pt>
                <c:pt idx="1">
                  <c:v>667997000000</c:v>
                </c:pt>
                <c:pt idx="2">
                  <c:v>728330000000</c:v>
                </c:pt>
                <c:pt idx="3">
                  <c:v>932852000000</c:v>
                </c:pt>
                <c:pt idx="4">
                  <c:v>1149070000000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A10-4802-A182-041FE802519F}"/>
            </c:ext>
          </c:extLst>
        </c:ser>
        <c:ser>
          <c:idx val="5"/>
          <c:order val="2"/>
          <c:tx>
            <c:strRef>
              <c:f>'paths_all (DHF revised)'!$A$28</c:f>
              <c:strCache>
                <c:ptCount val="1"/>
                <c:pt idx="0">
                  <c:v>DECOMPOSITION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numRef>
              <c:f>'paths_all (DHF revised)'!$B$23:$F$23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'paths_all (DHF revised)'!$B$28:$F$28</c:f>
              <c:numCache>
                <c:formatCode>0.00E+00</c:formatCode>
                <c:ptCount val="5"/>
                <c:pt idx="0">
                  <c:v>464410244562.33484</c:v>
                </c:pt>
                <c:pt idx="1">
                  <c:v>703456287226.39722</c:v>
                </c:pt>
                <c:pt idx="2">
                  <c:v>877364539259.2771</c:v>
                </c:pt>
                <c:pt idx="3">
                  <c:v>1424759651275.6313</c:v>
                </c:pt>
                <c:pt idx="4">
                  <c:v>2228131817420.6338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A10-4802-A182-041FE802519F}"/>
            </c:ext>
          </c:extLst>
        </c:ser>
        <c:ser>
          <c:idx val="3"/>
          <c:order val="3"/>
          <c:tx>
            <c:strRef>
              <c:f>'paths_all (DHF revised)'!$A$26</c:f>
              <c:strCache>
                <c:ptCount val="1"/>
                <c:pt idx="0">
                  <c:v>DICARBONYLS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numRef>
              <c:f>'paths_all (DHF revised)'!$B$23:$F$23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'paths_all (DHF revised)'!$B$26:$F$26</c:f>
              <c:numCache>
                <c:formatCode>0.00E+00</c:formatCode>
                <c:ptCount val="5"/>
                <c:pt idx="0">
                  <c:v>4334252491.3150005</c:v>
                </c:pt>
                <c:pt idx="1">
                  <c:v>33759312394.449001</c:v>
                </c:pt>
                <c:pt idx="2">
                  <c:v>409772771776.60999</c:v>
                </c:pt>
                <c:pt idx="3">
                  <c:v>683015057013.3501</c:v>
                </c:pt>
                <c:pt idx="4">
                  <c:v>461420091325.82007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A10-4802-A182-041FE802519F}"/>
            </c:ext>
          </c:extLst>
        </c:ser>
        <c:ser>
          <c:idx val="1"/>
          <c:order val="5"/>
          <c:tx>
            <c:strRef>
              <c:f>'paths_all (DHF revised)'!$A$24</c:f>
              <c:strCache>
                <c:ptCount val="1"/>
                <c:pt idx="0">
                  <c:v>CARBONYL-NITRATES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numRef>
              <c:f>'paths_all (DHF revised)'!$B$23:$F$23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'paths_all (DHF revised)'!$B$24:$F$24</c:f>
              <c:numCache>
                <c:formatCode>0.00E+00</c:formatCode>
                <c:ptCount val="5"/>
                <c:pt idx="0">
                  <c:v>1271094900000</c:v>
                </c:pt>
                <c:pt idx="1">
                  <c:v>1270699400000</c:v>
                </c:pt>
                <c:pt idx="2">
                  <c:v>1295371600000</c:v>
                </c:pt>
                <c:pt idx="3">
                  <c:v>1341219000000</c:v>
                </c:pt>
                <c:pt idx="4">
                  <c:v>1351410800000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A10-4802-A182-041FE80251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100"/>
        <c:axId val="1496887823"/>
        <c:axId val="1496890735"/>
      </c:barChart>
      <c:lineChart>
        <c:grouping val="standard"/>
        <c:varyColors val="0"/>
        <c:ser>
          <c:idx val="0"/>
          <c:order val="4"/>
          <c:tx>
            <c:strRef>
              <c:f>'paths_all (DHF revised)'!$A$55</c:f>
              <c:strCache>
                <c:ptCount val="1"/>
                <c:pt idx="0">
                  <c:v>measured mass yields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9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val>
            <c:numRef>
              <c:f>'paths_all (DHF revised)'!$B$55:$F$55</c:f>
              <c:numCache>
                <c:formatCode>General</c:formatCode>
                <c:ptCount val="5"/>
                <c:pt idx="0">
                  <c:v>0.70679999999999998</c:v>
                </c:pt>
                <c:pt idx="1">
                  <c:v>0.50839999999999996</c:v>
                </c:pt>
                <c:pt idx="2">
                  <c:v>0.29759999999999998</c:v>
                </c:pt>
                <c:pt idx="3">
                  <c:v>0.248</c:v>
                </c:pt>
                <c:pt idx="4">
                  <c:v>0.55800000000000005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7A10-4802-A182-041FE802519F}"/>
            </c:ext>
          </c:extLst>
        </c:ser>
        <c:ser>
          <c:idx val="6"/>
          <c:order val="6"/>
          <c:tx>
            <c:strRef>
              <c:f>'paths_all (DHF revised)'!$A$53</c:f>
              <c:strCache>
                <c:ptCount val="1"/>
                <c:pt idx="0">
                  <c:v>modeled mass yields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x"/>
            <c:size val="8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val>
            <c:numRef>
              <c:f>'paths_all (DHF revised)'!$B$53:$F$53</c:f>
              <c:numCache>
                <c:formatCode>0.00</c:formatCode>
                <c:ptCount val="5"/>
                <c:pt idx="0">
                  <c:v>0.85069271518214662</c:v>
                </c:pt>
                <c:pt idx="1">
                  <c:v>0.78513983068753901</c:v>
                </c:pt>
                <c:pt idx="2">
                  <c:v>0.69505685203324608</c:v>
                </c:pt>
                <c:pt idx="3">
                  <c:v>0.56464954473173568</c:v>
                </c:pt>
                <c:pt idx="4">
                  <c:v>0.52179084819417698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7A10-4802-A182-041FE80251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96887823"/>
        <c:axId val="1496890735"/>
      </c:lineChart>
      <c:catAx>
        <c:axId val="14968878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90735"/>
        <c:crosses val="autoZero"/>
        <c:auto val="1"/>
        <c:lblAlgn val="ctr"/>
        <c:lblOffset val="100"/>
        <c:noMultiLvlLbl val="0"/>
      </c:catAx>
      <c:valAx>
        <c:axId val="14968907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8782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2617370239220846E-2"/>
          <c:y val="0.78039052248934859"/>
          <c:w val="0.88305694086529862"/>
          <c:h val="0.1828526611865850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2</a:t>
            </a:r>
            <a:r>
              <a:rPr lang="en-US" dirty="0"/>
              <a:t>+ </a:t>
            </a:r>
            <a:r>
              <a:rPr lang="en-US" dirty="0" smtClean="0"/>
              <a:t>generations @ </a:t>
            </a:r>
            <a:r>
              <a:rPr lang="en-US" dirty="0"/>
              <a:t>60 m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433826483002404"/>
          <c:y val="0.13933938316989514"/>
          <c:w val="0.76415307621160533"/>
          <c:h val="0.5733141890971053"/>
        </c:manualLayout>
      </c:layout>
      <c:barChart>
        <c:barDir val="col"/>
        <c:grouping val="percentStacked"/>
        <c:varyColors val="0"/>
        <c:ser>
          <c:idx val="2"/>
          <c:order val="0"/>
          <c:tx>
            <c:strRef>
              <c:f>'paths_all (DHF revised)'!$A$45</c:f>
              <c:strCache>
                <c:ptCount val="1"/>
                <c:pt idx="0">
                  <c:v>ISOMERISATION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numRef>
              <c:f>'paths_all (DHF revised)'!$B$43:$F$43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'paths_all (DHF revised)'!$B$45:$F$45</c:f>
              <c:numCache>
                <c:formatCode>0.00E+00</c:formatCode>
                <c:ptCount val="5"/>
                <c:pt idx="0">
                  <c:v>1788684068727.26</c:v>
                </c:pt>
                <c:pt idx="1">
                  <c:v>1666500200655.6448</c:v>
                </c:pt>
                <c:pt idx="2">
                  <c:v>1515873180505.9255</c:v>
                </c:pt>
                <c:pt idx="3">
                  <c:v>1190459991427.9373</c:v>
                </c:pt>
                <c:pt idx="4">
                  <c:v>1072356371225.6609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76F-423F-B9FC-241588316280}"/>
            </c:ext>
          </c:extLst>
        </c:ser>
        <c:ser>
          <c:idx val="7"/>
          <c:order val="1"/>
          <c:tx>
            <c:strRef>
              <c:f>'paths_all (DHF revised)'!$A$49</c:f>
              <c:strCache>
                <c:ptCount val="1"/>
                <c:pt idx="0">
                  <c:v>Higher_gen_C/10</c:v>
                </c:pt>
              </c:strCache>
            </c:strRef>
          </c:tx>
          <c:spPr>
            <a:pattFill prst="dkDnDiag">
              <a:fgClr>
                <a:schemeClr val="accent1">
                  <a:lumMod val="75000"/>
                </a:schemeClr>
              </a:fgClr>
              <a:bgClr>
                <a:srgbClr val="FF0000"/>
              </a:bgClr>
            </a:pattFill>
            <a:ln w="25400">
              <a:noFill/>
            </a:ln>
            <a:effectLst/>
          </c:spPr>
          <c:invertIfNegative val="0"/>
          <c:cat>
            <c:numRef>
              <c:f>'paths_all (DHF revised)'!$B$43:$F$43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'paths_all (DHF revised)'!$B$49:$F$49</c:f>
              <c:numCache>
                <c:formatCode>0.00E+00</c:formatCode>
                <c:ptCount val="5"/>
                <c:pt idx="0">
                  <c:v>2203360000000</c:v>
                </c:pt>
                <c:pt idx="1">
                  <c:v>2201690000000</c:v>
                </c:pt>
                <c:pt idx="2">
                  <c:v>2330590000000</c:v>
                </c:pt>
                <c:pt idx="3">
                  <c:v>2590670000000</c:v>
                </c:pt>
                <c:pt idx="4">
                  <c:v>2668080000000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76F-423F-B9FC-241588316280}"/>
            </c:ext>
          </c:extLst>
        </c:ser>
        <c:ser>
          <c:idx val="5"/>
          <c:order val="2"/>
          <c:tx>
            <c:strRef>
              <c:f>'paths_all (DHF revised)'!$A$48</c:f>
              <c:strCache>
                <c:ptCount val="1"/>
                <c:pt idx="0">
                  <c:v>DECOMPOSITION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numRef>
              <c:f>'paths_all (DHF revised)'!$B$43:$F$43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'paths_all (DHF revised)'!$B$48:$F$48</c:f>
              <c:numCache>
                <c:formatCode>0.00E+00</c:formatCode>
                <c:ptCount val="5"/>
                <c:pt idx="0">
                  <c:v>869200141011.82361</c:v>
                </c:pt>
                <c:pt idx="1">
                  <c:v>1227826040725.46</c:v>
                </c:pt>
                <c:pt idx="2">
                  <c:v>1334110739866.6282</c:v>
                </c:pt>
                <c:pt idx="3">
                  <c:v>1892142716400.8579</c:v>
                </c:pt>
                <c:pt idx="4">
                  <c:v>2534506953732.377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76F-423F-B9FC-241588316280}"/>
            </c:ext>
          </c:extLst>
        </c:ser>
        <c:ser>
          <c:idx val="3"/>
          <c:order val="3"/>
          <c:tx>
            <c:strRef>
              <c:f>'paths_all (DHF revised)'!$A$46</c:f>
              <c:strCache>
                <c:ptCount val="1"/>
                <c:pt idx="0">
                  <c:v>DICARBONYLS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numRef>
              <c:f>'paths_all (DHF revised)'!$B$43:$F$43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'paths_all (DHF revised)'!$B$46:$F$46</c:f>
              <c:numCache>
                <c:formatCode>0.00E+00</c:formatCode>
                <c:ptCount val="5"/>
                <c:pt idx="0">
                  <c:v>5583051688.5600004</c:v>
                </c:pt>
                <c:pt idx="1">
                  <c:v>34100327819.450001</c:v>
                </c:pt>
                <c:pt idx="2">
                  <c:v>434702723204.48999</c:v>
                </c:pt>
                <c:pt idx="3">
                  <c:v>729426203671.85999</c:v>
                </c:pt>
                <c:pt idx="4">
                  <c:v>491846297771.14001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76F-423F-B9FC-241588316280}"/>
            </c:ext>
          </c:extLst>
        </c:ser>
        <c:ser>
          <c:idx val="1"/>
          <c:order val="5"/>
          <c:tx>
            <c:strRef>
              <c:f>'paths_all (DHF revised)'!$A$44</c:f>
              <c:strCache>
                <c:ptCount val="1"/>
                <c:pt idx="0">
                  <c:v>CARBONYL-NITRATES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numRef>
              <c:f>'paths_all (DHF revised)'!$B$43:$F$43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'paths_all (DHF revised)'!$B$44:$F$44</c:f>
              <c:numCache>
                <c:formatCode>0.00E+00</c:formatCode>
                <c:ptCount val="5"/>
                <c:pt idx="0">
                  <c:v>1481208200000</c:v>
                </c:pt>
                <c:pt idx="1">
                  <c:v>1489906300000</c:v>
                </c:pt>
                <c:pt idx="2">
                  <c:v>1511064300000</c:v>
                </c:pt>
                <c:pt idx="3">
                  <c:v>1543832000000</c:v>
                </c:pt>
                <c:pt idx="4">
                  <c:v>1542859600000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76F-423F-B9FC-2415883162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100"/>
        <c:axId val="1496887823"/>
        <c:axId val="1496890735"/>
      </c:barChart>
      <c:lineChart>
        <c:grouping val="standard"/>
        <c:varyColors val="0"/>
        <c:ser>
          <c:idx val="0"/>
          <c:order val="4"/>
          <c:tx>
            <c:strRef>
              <c:f>'paths_all (DHF revised)'!$A$55</c:f>
              <c:strCache>
                <c:ptCount val="1"/>
                <c:pt idx="0">
                  <c:v>measured mass yields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9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val>
            <c:numRef>
              <c:f>'paths_all (DHF revised)'!$B$55:$F$55</c:f>
              <c:numCache>
                <c:formatCode>General</c:formatCode>
                <c:ptCount val="5"/>
                <c:pt idx="0">
                  <c:v>0.70679999999999998</c:v>
                </c:pt>
                <c:pt idx="1">
                  <c:v>0.50839999999999996</c:v>
                </c:pt>
                <c:pt idx="2">
                  <c:v>0.29759999999999998</c:v>
                </c:pt>
                <c:pt idx="3">
                  <c:v>0.248</c:v>
                </c:pt>
                <c:pt idx="4">
                  <c:v>0.55800000000000005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F76F-423F-B9FC-241588316280}"/>
            </c:ext>
          </c:extLst>
        </c:ser>
        <c:ser>
          <c:idx val="6"/>
          <c:order val="6"/>
          <c:tx>
            <c:strRef>
              <c:f>'paths_all (DHF revised)'!$A$53</c:f>
              <c:strCache>
                <c:ptCount val="1"/>
                <c:pt idx="0">
                  <c:v>modeled mass yields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x"/>
            <c:size val="8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val>
            <c:numRef>
              <c:f>'paths_all (DHF revised)'!$B$53:$F$53</c:f>
              <c:numCache>
                <c:formatCode>0.00</c:formatCode>
                <c:ptCount val="5"/>
                <c:pt idx="0">
                  <c:v>0.85069271518214662</c:v>
                </c:pt>
                <c:pt idx="1">
                  <c:v>0.78513983068753901</c:v>
                </c:pt>
                <c:pt idx="2">
                  <c:v>0.69505685203324608</c:v>
                </c:pt>
                <c:pt idx="3">
                  <c:v>0.56464954473173568</c:v>
                </c:pt>
                <c:pt idx="4">
                  <c:v>0.52179084819417698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F76F-423F-B9FC-2415883162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96887823"/>
        <c:axId val="1496890735"/>
      </c:lineChart>
      <c:catAx>
        <c:axId val="14968878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90735"/>
        <c:crosses val="autoZero"/>
        <c:auto val="1"/>
        <c:lblAlgn val="ctr"/>
        <c:lblOffset val="100"/>
        <c:noMultiLvlLbl val="0"/>
      </c:catAx>
      <c:valAx>
        <c:axId val="14968907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8782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2617370239220846E-2"/>
          <c:y val="0.78039052248934859"/>
          <c:w val="0.88305694086529862"/>
          <c:h val="0.1828526611865850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200" b="0" i="0" baseline="0">
                <a:effectLst/>
              </a:rPr>
              <a:t>dodecanone products, 1g @ 60 m</a:t>
            </a:r>
            <a:endParaRPr lang="en-US" sz="1200">
              <a:effectLst/>
            </a:endParaRPr>
          </a:p>
          <a:p>
            <a:pPr>
              <a:defRPr sz="1200"/>
            </a:pPr>
            <a:r>
              <a:rPr lang="en-US" sz="1200" b="0" i="0" baseline="0">
                <a:effectLst/>
              </a:rPr>
              <a:t>(all phases)</a:t>
            </a:r>
            <a:endParaRPr lang="en-US" sz="1200">
              <a:effectLst/>
            </a:endParaRPr>
          </a:p>
        </c:rich>
      </c:tx>
      <c:layout>
        <c:manualLayout>
          <c:xMode val="edge"/>
          <c:yMode val="edge"/>
          <c:x val="0.21362428957814486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433826483002404"/>
          <c:y val="0.13933938316989514"/>
          <c:w val="0.76415307621160533"/>
          <c:h val="0.5733141890971053"/>
        </c:manualLayout>
      </c:layout>
      <c:barChart>
        <c:barDir val="col"/>
        <c:grouping val="percentStacked"/>
        <c:varyColors val="0"/>
        <c:ser>
          <c:idx val="2"/>
          <c:order val="0"/>
          <c:tx>
            <c:strRef>
              <c:f>'paths_all (DHF revised)'!$AA$5</c:f>
              <c:strCache>
                <c:ptCount val="1"/>
                <c:pt idx="0">
                  <c:v>ISOMERISATION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'paths_all (DHF revised)'!$AB$3:$AF$3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'paths_all (DHF revised)'!$AB$5:$AF$5</c:f>
              <c:numCache>
                <c:formatCode>0.00E+00</c:formatCode>
                <c:ptCount val="5"/>
                <c:pt idx="0">
                  <c:v>9125618846963.6836</c:v>
                </c:pt>
                <c:pt idx="1">
                  <c:v>8252213572166.5059</c:v>
                </c:pt>
                <c:pt idx="2">
                  <c:v>6943725000528.8301</c:v>
                </c:pt>
                <c:pt idx="3">
                  <c:v>5305147384439.8809</c:v>
                </c:pt>
                <c:pt idx="4">
                  <c:v>4901700183222.4785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3FF-4AB1-A94E-C3A7FC79448D}"/>
            </c:ext>
          </c:extLst>
        </c:ser>
        <c:ser>
          <c:idx val="5"/>
          <c:order val="1"/>
          <c:tx>
            <c:strRef>
              <c:f>'paths_all (DHF revised)'!$AA$8</c:f>
              <c:strCache>
                <c:ptCount val="1"/>
                <c:pt idx="0">
                  <c:v>DECOMPOSITION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numRef>
              <c:f>'paths_all (DHF revised)'!$AB$3:$AF$3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'paths_all (DHF revised)'!$AB$8:$AF$8</c:f>
              <c:numCache>
                <c:formatCode>0.00E+00</c:formatCode>
                <c:ptCount val="5"/>
                <c:pt idx="0">
                  <c:v>1211347796490.4829</c:v>
                </c:pt>
                <c:pt idx="1">
                  <c:v>1680936385376.1956</c:v>
                </c:pt>
                <c:pt idx="2">
                  <c:v>2003145510285.8132</c:v>
                </c:pt>
                <c:pt idx="3">
                  <c:v>3226403026486.3857</c:v>
                </c:pt>
                <c:pt idx="4">
                  <c:v>4472665046686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3FF-4AB1-A94E-C3A7FC79448D}"/>
            </c:ext>
          </c:extLst>
        </c:ser>
        <c:ser>
          <c:idx val="3"/>
          <c:order val="2"/>
          <c:tx>
            <c:strRef>
              <c:f>'paths_all (DHF revised)'!$AA$6</c:f>
              <c:strCache>
                <c:ptCount val="1"/>
                <c:pt idx="0">
                  <c:v>DICARBONYLS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numRef>
              <c:f>'paths_all (DHF revised)'!$AB$3:$AF$3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'paths_all (DHF revised)'!$AB$6:$AF$6</c:f>
              <c:numCache>
                <c:formatCode>0.00E+00</c:formatCode>
                <c:ptCount val="5"/>
                <c:pt idx="0">
                  <c:v>0</c:v>
                </c:pt>
                <c:pt idx="1">
                  <c:v>122150920000</c:v>
                </c:pt>
                <c:pt idx="2">
                  <c:v>875013250000</c:v>
                </c:pt>
                <c:pt idx="3">
                  <c:v>1298375980000</c:v>
                </c:pt>
                <c:pt idx="4">
                  <c:v>854859290000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3FF-4AB1-A94E-C3A7FC79448D}"/>
            </c:ext>
          </c:extLst>
        </c:ser>
        <c:ser>
          <c:idx val="1"/>
          <c:order val="4"/>
          <c:tx>
            <c:strRef>
              <c:f>'paths_all (DHF revised)'!$AA$4</c:f>
              <c:strCache>
                <c:ptCount val="1"/>
                <c:pt idx="0">
                  <c:v>CARBONYL-NITRATES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numRef>
              <c:f>'paths_all (DHF revised)'!$AB$3:$AF$3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'paths_all (DHF revised)'!$AB$4:$AF$4</c:f>
              <c:numCache>
                <c:formatCode>0.00E+00</c:formatCode>
                <c:ptCount val="5"/>
                <c:pt idx="0">
                  <c:v>4412597200000</c:v>
                </c:pt>
                <c:pt idx="1">
                  <c:v>4256791100000</c:v>
                </c:pt>
                <c:pt idx="2">
                  <c:v>4225226100000</c:v>
                </c:pt>
                <c:pt idx="3">
                  <c:v>4201123500000</c:v>
                </c:pt>
                <c:pt idx="4">
                  <c:v>4185697660000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3FF-4AB1-A94E-C3A7FC7944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100"/>
        <c:axId val="1496887823"/>
        <c:axId val="1496890735"/>
      </c:barChart>
      <c:lineChart>
        <c:grouping val="standard"/>
        <c:varyColors val="0"/>
        <c:ser>
          <c:idx val="0"/>
          <c:order val="3"/>
          <c:tx>
            <c:strRef>
              <c:f>'paths_all (DHF revised)'!$A$15</c:f>
              <c:strCache>
                <c:ptCount val="1"/>
                <c:pt idx="0">
                  <c:v>measured mass yields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9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val>
            <c:numRef>
              <c:f>'paths_all (DHF revised)'!$B$15:$F$15</c:f>
              <c:numCache>
                <c:formatCode>0.00</c:formatCode>
                <c:ptCount val="5"/>
                <c:pt idx="0">
                  <c:v>0.70679999999999998</c:v>
                </c:pt>
                <c:pt idx="1">
                  <c:v>0.50839999999999996</c:v>
                </c:pt>
                <c:pt idx="2">
                  <c:v>0.29759999999999998</c:v>
                </c:pt>
                <c:pt idx="3">
                  <c:v>0.248</c:v>
                </c:pt>
                <c:pt idx="4">
                  <c:v>0.55800000000000005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63FF-4AB1-A94E-C3A7FC79448D}"/>
            </c:ext>
          </c:extLst>
        </c:ser>
        <c:ser>
          <c:idx val="6"/>
          <c:order val="5"/>
          <c:tx>
            <c:strRef>
              <c:f>'paths_all (DHF revised)'!$A$13</c:f>
              <c:strCache>
                <c:ptCount val="1"/>
                <c:pt idx="0">
                  <c:v>modeled mass yields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x"/>
            <c:size val="8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val>
            <c:numRef>
              <c:f>'paths_all (DHF revised)'!$B$13:$F$13</c:f>
              <c:numCache>
                <c:formatCode>0.00</c:formatCode>
                <c:ptCount val="5"/>
                <c:pt idx="0">
                  <c:v>0.70298416908433115</c:v>
                </c:pt>
                <c:pt idx="1">
                  <c:v>0.67515208882750721</c:v>
                </c:pt>
                <c:pt idx="2">
                  <c:v>0.57405713798719404</c:v>
                </c:pt>
                <c:pt idx="3">
                  <c:v>0.45895268996627669</c:v>
                </c:pt>
                <c:pt idx="4">
                  <c:v>0.42732896627926847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63FF-4AB1-A94E-C3A7FC7944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96887823"/>
        <c:axId val="1496890735"/>
      </c:lineChart>
      <c:catAx>
        <c:axId val="14968878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90735"/>
        <c:crosses val="autoZero"/>
        <c:auto val="1"/>
        <c:lblAlgn val="ctr"/>
        <c:lblOffset val="100"/>
        <c:noMultiLvlLbl val="0"/>
      </c:catAx>
      <c:valAx>
        <c:axId val="14968907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8782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2617370239220846E-2"/>
          <c:y val="0.78039052248934859"/>
          <c:w val="0.88305694086529862"/>
          <c:h val="0.1828526611865850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200" b="0" i="0" baseline="0">
                <a:effectLst/>
              </a:rPr>
              <a:t>dodecanone products, 1g @ 60 m</a:t>
            </a:r>
            <a:endParaRPr lang="en-US" sz="1200">
              <a:effectLst/>
            </a:endParaRPr>
          </a:p>
          <a:p>
            <a:pPr>
              <a:defRPr sz="1200"/>
            </a:pPr>
            <a:r>
              <a:rPr lang="en-US" sz="1200" b="0" i="0" baseline="0">
                <a:effectLst/>
              </a:rPr>
              <a:t>(gas phase only)</a:t>
            </a:r>
            <a:endParaRPr lang="en-US" sz="1200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433826483002404"/>
          <c:y val="0.13933938316989514"/>
          <c:w val="0.76415307621160533"/>
          <c:h val="0.5733141890971053"/>
        </c:manualLayout>
      </c:layout>
      <c:barChart>
        <c:barDir val="col"/>
        <c:grouping val="percentStacked"/>
        <c:varyColors val="0"/>
        <c:ser>
          <c:idx val="2"/>
          <c:order val="0"/>
          <c:tx>
            <c:strRef>
              <c:f>'paths_all (DHF revised)'!$A$5</c:f>
              <c:strCache>
                <c:ptCount val="1"/>
                <c:pt idx="0">
                  <c:v>ISOMERISATION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numRef>
              <c:f>'paths_all (DHF revised)'!$B$3:$F$3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'paths_all (DHF revised)'!$B$5:$F$5</c:f>
              <c:numCache>
                <c:formatCode>0.00E+00</c:formatCode>
                <c:ptCount val="5"/>
                <c:pt idx="0">
                  <c:v>3977913780892.2446</c:v>
                </c:pt>
                <c:pt idx="1">
                  <c:v>2930279946747.02</c:v>
                </c:pt>
                <c:pt idx="2">
                  <c:v>3262358575649.3203</c:v>
                </c:pt>
                <c:pt idx="3">
                  <c:v>2271181810665.6001</c:v>
                </c:pt>
                <c:pt idx="4">
                  <c:v>2568951645327.8999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7B-4EF2-8255-E9B976CBD72D}"/>
            </c:ext>
          </c:extLst>
        </c:ser>
        <c:ser>
          <c:idx val="5"/>
          <c:order val="1"/>
          <c:tx>
            <c:strRef>
              <c:f>'paths_all (DHF revised)'!$A$8</c:f>
              <c:strCache>
                <c:ptCount val="1"/>
                <c:pt idx="0">
                  <c:v>DECOMPOSITION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numRef>
              <c:f>'paths_all (DHF revised)'!$B$3:$F$3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'paths_all (DHF revised)'!$B$8:$F$8</c:f>
              <c:numCache>
                <c:formatCode>0.00E+00</c:formatCode>
                <c:ptCount val="5"/>
                <c:pt idx="0">
                  <c:v>992625069973.19812</c:v>
                </c:pt>
                <c:pt idx="1">
                  <c:v>1560645116319.1001</c:v>
                </c:pt>
                <c:pt idx="2">
                  <c:v>1925518211559</c:v>
                </c:pt>
                <c:pt idx="3">
                  <c:v>3072797426816</c:v>
                </c:pt>
                <c:pt idx="4">
                  <c:v>4293920629000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7B-4EF2-8255-E9B976CBD72D}"/>
            </c:ext>
          </c:extLst>
        </c:ser>
        <c:ser>
          <c:idx val="3"/>
          <c:order val="2"/>
          <c:tx>
            <c:strRef>
              <c:f>'paths_all (DHF revised)'!$A$6</c:f>
              <c:strCache>
                <c:ptCount val="1"/>
                <c:pt idx="0">
                  <c:v>DICARBONYLS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numRef>
              <c:f>'paths_all (DHF revised)'!$B$3:$F$3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'paths_all (DHF revised)'!$B$6:$F$6</c:f>
              <c:numCache>
                <c:formatCode>0.00E+00</c:formatCode>
                <c:ptCount val="5"/>
                <c:pt idx="0">
                  <c:v>0</c:v>
                </c:pt>
                <c:pt idx="1">
                  <c:v>88601500000</c:v>
                </c:pt>
                <c:pt idx="2">
                  <c:v>739170000000</c:v>
                </c:pt>
                <c:pt idx="3">
                  <c:v>1131317000000</c:v>
                </c:pt>
                <c:pt idx="4">
                  <c:v>746949000000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07B-4EF2-8255-E9B976CBD72D}"/>
            </c:ext>
          </c:extLst>
        </c:ser>
        <c:ser>
          <c:idx val="1"/>
          <c:order val="3"/>
          <c:tx>
            <c:strRef>
              <c:f>'paths_all (DHF revised)'!$A$4</c:f>
              <c:strCache>
                <c:ptCount val="1"/>
                <c:pt idx="0">
                  <c:v>CARBONYL-NITRATES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numRef>
              <c:f>'paths_all (DHF revised)'!$B$3:$F$3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'paths_all (DHF revised)'!$B$4:$F$4</c:f>
              <c:numCache>
                <c:formatCode>0.00E+00</c:formatCode>
                <c:ptCount val="5"/>
                <c:pt idx="0">
                  <c:v>2021911500000</c:v>
                </c:pt>
                <c:pt idx="1">
                  <c:v>1935718400000</c:v>
                </c:pt>
                <c:pt idx="2">
                  <c:v>2084647600000</c:v>
                </c:pt>
                <c:pt idx="3">
                  <c:v>2137890000000</c:v>
                </c:pt>
                <c:pt idx="4">
                  <c:v>2194371200000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07B-4EF2-8255-E9B976CBD7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100"/>
        <c:axId val="1496887823"/>
        <c:axId val="1496890735"/>
      </c:barChart>
      <c:lineChart>
        <c:grouping val="standard"/>
        <c:varyColors val="0"/>
        <c:ser>
          <c:idx val="0"/>
          <c:order val="4"/>
          <c:tx>
            <c:strRef>
              <c:f>'paths_all (DHF revised)'!$A$55</c:f>
              <c:strCache>
                <c:ptCount val="1"/>
                <c:pt idx="0">
                  <c:v>measured mass yields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9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val>
            <c:numRef>
              <c:f>'paths_all (DHF revised)'!$B$15:$F$15</c:f>
              <c:numCache>
                <c:formatCode>0.00</c:formatCode>
                <c:ptCount val="5"/>
                <c:pt idx="0">
                  <c:v>0.70679999999999998</c:v>
                </c:pt>
                <c:pt idx="1">
                  <c:v>0.50839999999999996</c:v>
                </c:pt>
                <c:pt idx="2">
                  <c:v>0.29759999999999998</c:v>
                </c:pt>
                <c:pt idx="3">
                  <c:v>0.248</c:v>
                </c:pt>
                <c:pt idx="4">
                  <c:v>0.55800000000000005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707B-4EF2-8255-E9B976CBD72D}"/>
            </c:ext>
          </c:extLst>
        </c:ser>
        <c:ser>
          <c:idx val="6"/>
          <c:order val="5"/>
          <c:tx>
            <c:strRef>
              <c:f>'paths_all (DHF revised)'!$A$53</c:f>
              <c:strCache>
                <c:ptCount val="1"/>
                <c:pt idx="0">
                  <c:v>modeled mass yields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x"/>
            <c:size val="8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val>
            <c:numRef>
              <c:f>'paths_all (DHF revised)'!$B$53:$F$53</c:f>
              <c:numCache>
                <c:formatCode>0.00</c:formatCode>
                <c:ptCount val="5"/>
                <c:pt idx="0">
                  <c:v>0.85069271518214662</c:v>
                </c:pt>
                <c:pt idx="1">
                  <c:v>0.78513983068753901</c:v>
                </c:pt>
                <c:pt idx="2">
                  <c:v>0.69505685203324608</c:v>
                </c:pt>
                <c:pt idx="3">
                  <c:v>0.56464954473173568</c:v>
                </c:pt>
                <c:pt idx="4">
                  <c:v>0.52179084819417698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707B-4EF2-8255-E9B976CBD7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96887823"/>
        <c:axId val="1496890735"/>
      </c:lineChart>
      <c:catAx>
        <c:axId val="14968878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90735"/>
        <c:crosses val="autoZero"/>
        <c:auto val="1"/>
        <c:lblAlgn val="ctr"/>
        <c:lblOffset val="100"/>
        <c:noMultiLvlLbl val="0"/>
      </c:catAx>
      <c:valAx>
        <c:axId val="14968907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8782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2617370239220846E-2"/>
          <c:y val="0.78039052248934859"/>
          <c:w val="0.88305694086529862"/>
          <c:h val="0.1828526611865850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dodecan-4-one: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sz="1400" b="0" i="0" baseline="0">
                <a:effectLst/>
              </a:rPr>
              <a:t>top 20 species types in Aerosol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sz="1400" b="0" i="0" baseline="0">
                <a:effectLst/>
              </a:rPr>
              <a:t>@ max aer</a:t>
            </a:r>
            <a:endParaRPr lang="en-US" sz="1400">
              <a:effectLst/>
            </a:endParaRPr>
          </a:p>
        </c:rich>
      </c:tx>
      <c:layout>
        <c:manualLayout>
          <c:xMode val="edge"/>
          <c:yMode val="edge"/>
          <c:x val="0.3302485727637659"/>
          <c:y val="6.3341250989707044E-3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8204535220773191"/>
          <c:y val="0.16750593824228027"/>
          <c:w val="0.6816959813839214"/>
          <c:h val="0.64762705798138864"/>
        </c:manualLayout>
      </c:layout>
      <c:barChart>
        <c:barDir val="bar"/>
        <c:grouping val="clustered"/>
        <c:varyColors val="1"/>
        <c:ser>
          <c:idx val="0"/>
          <c:order val="0"/>
          <c:spPr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accent4"/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0-2607-4707-882B-DC4F38820986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2607-4707-882B-DC4F38820986}"/>
              </c:ext>
            </c:extLst>
          </c:dPt>
          <c:dPt>
            <c:idx val="2"/>
            <c:invertIfNegative val="0"/>
            <c:bubble3D val="0"/>
            <c:spPr>
              <a:pattFill prst="dkUpDiag">
                <a:fgClr>
                  <a:schemeClr val="accent5"/>
                </a:fgClr>
                <a:bgClr>
                  <a:schemeClr val="accent4"/>
                </a:bgClr>
              </a:patt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2-2607-4707-882B-DC4F38820986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2607-4707-882B-DC4F38820986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4"/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4-2607-4707-882B-DC4F38820986}"/>
              </c:ext>
            </c:extLst>
          </c:dPt>
          <c:dPt>
            <c:idx val="5"/>
            <c:invertIfNegative val="0"/>
            <c:bubble3D val="0"/>
            <c:spPr>
              <a:pattFill prst="dkUpDiag">
                <a:fgClr>
                  <a:schemeClr val="accent5"/>
                </a:fgClr>
                <a:bgClr>
                  <a:schemeClr val="accent4"/>
                </a:bgClr>
              </a:patt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2607-4707-882B-DC4F38820986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6-2607-4707-882B-DC4F38820986}"/>
              </c:ext>
            </c:extLst>
          </c:dPt>
          <c:dPt>
            <c:idx val="7"/>
            <c:invertIfNegative val="0"/>
            <c:bubble3D val="0"/>
            <c:spPr>
              <a:pattFill prst="dkUpDiag">
                <a:fgClr>
                  <a:schemeClr val="accent5"/>
                </a:fgClr>
                <a:bgClr>
                  <a:schemeClr val="accent4"/>
                </a:bgClr>
              </a:patt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2607-4707-882B-DC4F38820986}"/>
              </c:ext>
            </c:extLst>
          </c:dPt>
          <c:dPt>
            <c:idx val="8"/>
            <c:invertIfNegative val="0"/>
            <c:bubble3D val="0"/>
            <c:spPr>
              <a:pattFill prst="dkUpDiag">
                <a:fgClr>
                  <a:schemeClr val="accent2"/>
                </a:fgClr>
                <a:bgClr>
                  <a:schemeClr val="accent5"/>
                </a:bgClr>
              </a:patt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8-2607-4707-882B-DC4F38820986}"/>
              </c:ext>
            </c:extLst>
          </c:dPt>
          <c:dPt>
            <c:idx val="9"/>
            <c:invertIfNegative val="0"/>
            <c:bubble3D val="0"/>
            <c:spPr>
              <a:solidFill>
                <a:schemeClr val="accent4"/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9-2607-4707-882B-DC4F38820986}"/>
              </c:ext>
            </c:extLst>
          </c:dPt>
          <c:dPt>
            <c:idx val="10"/>
            <c:invertIfNegative val="0"/>
            <c:bubble3D val="0"/>
            <c:spPr>
              <a:pattFill prst="dkUpDiag">
                <a:fgClr>
                  <a:schemeClr val="accent2"/>
                </a:fgClr>
                <a:bgClr>
                  <a:schemeClr val="accent4"/>
                </a:bgClr>
              </a:patt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A-2607-4707-882B-DC4F38820986}"/>
              </c:ext>
            </c:extLst>
          </c:dPt>
          <c:dPt>
            <c:idx val="11"/>
            <c:invertIfNegative val="0"/>
            <c:bubble3D val="0"/>
            <c:spPr>
              <a:pattFill prst="dkUpDiag">
                <a:fgClr>
                  <a:schemeClr val="accent2"/>
                </a:fgClr>
                <a:bgClr>
                  <a:schemeClr val="accent5"/>
                </a:bgClr>
              </a:patt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B-2607-4707-882B-DC4F38820986}"/>
              </c:ext>
            </c:extLst>
          </c:dPt>
          <c:dPt>
            <c:idx val="12"/>
            <c:invertIfNegative val="0"/>
            <c:bubble3D val="0"/>
            <c:spPr>
              <a:solidFill>
                <a:schemeClr val="accent4"/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C-2607-4707-882B-DC4F38820986}"/>
              </c:ext>
            </c:extLst>
          </c:dPt>
          <c:dPt>
            <c:idx val="13"/>
            <c:invertIfNegative val="0"/>
            <c:bubble3D val="0"/>
            <c:spPr>
              <a:solidFill>
                <a:schemeClr val="accent4"/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D-2607-4707-882B-DC4F38820986}"/>
              </c:ext>
            </c:extLst>
          </c:dPt>
          <c:dPt>
            <c:idx val="14"/>
            <c:invertIfNegative val="0"/>
            <c:bubble3D val="0"/>
            <c:spPr>
              <a:pattFill prst="dkUpDiag">
                <a:fgClr>
                  <a:schemeClr val="accent5"/>
                </a:fgClr>
                <a:bgClr>
                  <a:schemeClr val="accent2"/>
                </a:bgClr>
              </a:patt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E-2607-4707-882B-DC4F38820986}"/>
              </c:ext>
            </c:extLst>
          </c:dPt>
          <c:dPt>
            <c:idx val="15"/>
            <c:invertIfNegative val="0"/>
            <c:bubble3D val="0"/>
            <c:spPr>
              <a:pattFill prst="dkUpDiag">
                <a:fgClr>
                  <a:schemeClr val="accent5"/>
                </a:fgClr>
                <a:bgClr>
                  <a:schemeClr val="accent4"/>
                </a:bgClr>
              </a:patt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F-2607-4707-882B-DC4F38820986}"/>
              </c:ext>
            </c:extLst>
          </c:dPt>
          <c:dPt>
            <c:idx val="16"/>
            <c:invertIfNegative val="0"/>
            <c:bubble3D val="0"/>
            <c:spPr>
              <a:pattFill prst="dkUpDiag">
                <a:fgClr>
                  <a:schemeClr val="accent5"/>
                </a:fgClr>
                <a:bgClr>
                  <a:schemeClr val="accent4"/>
                </a:bgClr>
              </a:patt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10-2607-4707-882B-DC4F38820986}"/>
              </c:ext>
            </c:extLst>
          </c:dPt>
          <c:dPt>
            <c:idx val="17"/>
            <c:invertIfNegative val="0"/>
            <c:bubble3D val="0"/>
            <c:spPr>
              <a:solidFill>
                <a:schemeClr val="accent5"/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11-2607-4707-882B-DC4F38820986}"/>
              </c:ext>
            </c:extLst>
          </c:dPt>
          <c:dPt>
            <c:idx val="18"/>
            <c:invertIfNegative val="0"/>
            <c:bubble3D val="0"/>
            <c:spPr>
              <a:pattFill prst="dkUpDiag">
                <a:fgClr>
                  <a:schemeClr val="accent5"/>
                </a:fgClr>
                <a:bgClr>
                  <a:schemeClr val="accent6"/>
                </a:bgClr>
              </a:patt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12-2607-4707-882B-DC4F38820986}"/>
              </c:ext>
            </c:extLst>
          </c:dPt>
          <c:dPt>
            <c:idx val="19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13-2607-4707-882B-DC4F38820986}"/>
              </c:ext>
            </c:extLst>
          </c:dPt>
          <c:dPt>
            <c:idx val="2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4-2607-4707-882B-DC4F38820986}"/>
              </c:ext>
            </c:extLst>
          </c:dPt>
          <c:dPt>
            <c:idx val="2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5-2607-4707-882B-DC4F38820986}"/>
              </c:ext>
            </c:extLst>
          </c:dPt>
          <c:dPt>
            <c:idx val="2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6-2607-4707-882B-DC4F38820986}"/>
              </c:ext>
            </c:extLst>
          </c:dPt>
          <c:dPt>
            <c:idx val="2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7-2607-4707-882B-DC4F38820986}"/>
              </c:ext>
            </c:extLst>
          </c:dPt>
          <c:dPt>
            <c:idx val="2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8-2607-4707-882B-DC4F38820986}"/>
              </c:ext>
            </c:extLst>
          </c:dPt>
          <c:dPt>
            <c:idx val="2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9-2607-4707-882B-DC4F38820986}"/>
              </c:ext>
            </c:extLst>
          </c:dPt>
          <c:dPt>
            <c:idx val="2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A-2607-4707-882B-DC4F38820986}"/>
              </c:ext>
            </c:extLst>
          </c:dPt>
          <c:dPt>
            <c:idx val="2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B-2607-4707-882B-DC4F38820986}"/>
              </c:ext>
            </c:extLst>
          </c:dPt>
          <c:dPt>
            <c:idx val="2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C-2607-4707-882B-DC4F38820986}"/>
              </c:ext>
            </c:extLst>
          </c:dPt>
          <c:dPt>
            <c:idx val="2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D-2607-4707-882B-DC4F38820986}"/>
              </c:ext>
            </c:extLst>
          </c:dPt>
          <c:dPt>
            <c:idx val="3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E-2607-4707-882B-DC4F38820986}"/>
              </c:ext>
            </c:extLst>
          </c:dPt>
          <c:dPt>
            <c:idx val="3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F-2607-4707-882B-DC4F38820986}"/>
              </c:ext>
            </c:extLst>
          </c:dPt>
          <c:dPt>
            <c:idx val="3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20-2607-4707-882B-DC4F38820986}"/>
              </c:ext>
            </c:extLst>
          </c:dPt>
          <c:dPt>
            <c:idx val="3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21-2607-4707-882B-DC4F38820986}"/>
              </c:ext>
            </c:extLst>
          </c:dPt>
          <c:dPt>
            <c:idx val="3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22-2607-4707-882B-DC4F38820986}"/>
              </c:ext>
            </c:extLst>
          </c:dPt>
          <c:dPt>
            <c:idx val="3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23-2607-4707-882B-DC4F38820986}"/>
              </c:ext>
            </c:extLst>
          </c:dPt>
          <c:dPt>
            <c:idx val="3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24-2607-4707-882B-DC4F38820986}"/>
              </c:ext>
            </c:extLst>
          </c:dPt>
          <c:dPt>
            <c:idx val="3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25-2607-4707-882B-DC4F38820986}"/>
              </c:ext>
            </c:extLst>
          </c:dPt>
          <c:dPt>
            <c:idx val="3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26-2607-4707-882B-DC4F38820986}"/>
              </c:ext>
            </c:extLst>
          </c:dPt>
          <c:dPt>
            <c:idx val="3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27-2607-4707-882B-DC4F38820986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B03357E6-5AA0-4189-9E09-1669DB71DFC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0-2607-4707-882B-DC4F38820986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1A175F9D-3A75-42C2-BF06-E8F69DCDDDF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1-2607-4707-882B-DC4F38820986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E4D34E49-B062-48B7-984C-152610D72E0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2-2607-4707-882B-DC4F38820986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1D9F6F5D-88EE-428B-9C6E-62192ED8B7C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3-2607-4707-882B-DC4F38820986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3CD3E636-C3F1-4023-BF33-EC185CC9491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4-2607-4707-882B-DC4F38820986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fld id="{1ADED7A3-52E2-4174-A34D-C53AD5650CD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5-2607-4707-882B-DC4F38820986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fld id="{DC457C6B-F903-41F9-A4F8-FE554F124B8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6-2607-4707-882B-DC4F38820986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fld id="{19608FC8-F7BF-4F9F-9875-134982B6842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7-2607-4707-882B-DC4F38820986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fld id="{4FAEBBD9-F6B1-48C5-B47B-9AC2AE0923B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8-2607-4707-882B-DC4F38820986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fld id="{5D763579-28D0-400A-BDD0-13CE5B98141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9-2607-4707-882B-DC4F38820986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fld id="{3EF87BE6-18FD-4BC0-8E02-924407CD429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A-2607-4707-882B-DC4F38820986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fld id="{FDB10F68-9765-445A-ABD4-031C5431577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B-2607-4707-882B-DC4F38820986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fld id="{58B48AA8-036C-42BB-AFAD-34FF3370025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C-2607-4707-882B-DC4F38820986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fld id="{5390CC1A-A844-4A62-B0B4-DC2E92CFC06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D-2607-4707-882B-DC4F38820986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fld id="{56BC130A-F4ED-4BD6-AE26-3934AA219FC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E-2607-4707-882B-DC4F38820986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fld id="{25A1636E-F2F3-43D5-98F1-F96FBA7CB16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F-2607-4707-882B-DC4F38820986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fld id="{0594FE81-9AD4-4965-8E33-CF032803D30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0-2607-4707-882B-DC4F38820986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fld id="{BBCB8056-0B46-4BFD-8D6D-A7CEDA9E1CB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1-2607-4707-882B-DC4F38820986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fld id="{A1D80C49-C6B3-46EF-A918-B050E9A3AA8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2-2607-4707-882B-DC4F38820986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fld id="{FF7AF9EA-4122-4B0B-9858-2FED5D9F44D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3-2607-4707-882B-DC4F3882098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/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</c:ext>
            </c:extLst>
          </c:dLbls>
          <c:cat>
            <c:strRef>
              <c:f>top_20_spp!$D$6:$D$25</c:f>
              <c:strCache>
                <c:ptCount val="20"/>
                <c:pt idx="0">
                  <c:v>C12H22O3   </c:v>
                </c:pt>
                <c:pt idx="1">
                  <c:v>C12H23N1O4 </c:v>
                </c:pt>
                <c:pt idx="2">
                  <c:v>C12H23N1O5 </c:v>
                </c:pt>
                <c:pt idx="3">
                  <c:v>C12H20O4   </c:v>
                </c:pt>
                <c:pt idx="4">
                  <c:v>C8H16O2    </c:v>
                </c:pt>
                <c:pt idx="5">
                  <c:v>C12H21N1O6 </c:v>
                </c:pt>
                <c:pt idx="6">
                  <c:v>C12H22N2O7 </c:v>
                </c:pt>
                <c:pt idx="7">
                  <c:v>C12H23N1O5 </c:v>
                </c:pt>
                <c:pt idx="8">
                  <c:v>C12H21N1O5 </c:v>
                </c:pt>
                <c:pt idx="9">
                  <c:v>C7H14O2    </c:v>
                </c:pt>
                <c:pt idx="10">
                  <c:v>C12H20O4   </c:v>
                </c:pt>
                <c:pt idx="11">
                  <c:v>C12H21N1O6 </c:v>
                </c:pt>
                <c:pt idx="12">
                  <c:v>C8H16O3    </c:v>
                </c:pt>
                <c:pt idx="13">
                  <c:v>C8H14O3    </c:v>
                </c:pt>
                <c:pt idx="14">
                  <c:v>C12H21N1O6 </c:v>
                </c:pt>
                <c:pt idx="15">
                  <c:v>C12H22N2O8 </c:v>
                </c:pt>
                <c:pt idx="16">
                  <c:v>C8H15N1O5  </c:v>
                </c:pt>
                <c:pt idx="17">
                  <c:v>C12H20N2O8 </c:v>
                </c:pt>
                <c:pt idx="18">
                  <c:v>C12H19N1O5 </c:v>
                </c:pt>
                <c:pt idx="19">
                  <c:v>C12H22O2   </c:v>
                </c:pt>
              </c:strCache>
            </c:strRef>
          </c:cat>
          <c:val>
            <c:numRef>
              <c:f>top_20_spp!$F$6:$F$25</c:f>
              <c:numCache>
                <c:formatCode>0.00E+00</c:formatCode>
                <c:ptCount val="20"/>
                <c:pt idx="0">
                  <c:v>3475716380000</c:v>
                </c:pt>
                <c:pt idx="1">
                  <c:v>967608800000</c:v>
                </c:pt>
                <c:pt idx="2">
                  <c:v>807076097800</c:v>
                </c:pt>
                <c:pt idx="3">
                  <c:v>574848670000</c:v>
                </c:pt>
                <c:pt idx="4">
                  <c:v>376131260000</c:v>
                </c:pt>
                <c:pt idx="5">
                  <c:v>206392905900</c:v>
                </c:pt>
                <c:pt idx="6">
                  <c:v>186717602000</c:v>
                </c:pt>
                <c:pt idx="7">
                  <c:v>108752000000</c:v>
                </c:pt>
                <c:pt idx="8">
                  <c:v>91460101200</c:v>
                </c:pt>
                <c:pt idx="9">
                  <c:v>86296000000</c:v>
                </c:pt>
                <c:pt idx="10">
                  <c:v>75023719752</c:v>
                </c:pt>
                <c:pt idx="11">
                  <c:v>58718648107.699997</c:v>
                </c:pt>
                <c:pt idx="12">
                  <c:v>47144647000</c:v>
                </c:pt>
                <c:pt idx="13">
                  <c:v>44231295730</c:v>
                </c:pt>
                <c:pt idx="14">
                  <c:v>36200300000</c:v>
                </c:pt>
                <c:pt idx="15">
                  <c:v>35370330469</c:v>
                </c:pt>
                <c:pt idx="16">
                  <c:v>26480463900</c:v>
                </c:pt>
                <c:pt idx="17">
                  <c:v>23770505900</c:v>
                </c:pt>
                <c:pt idx="18">
                  <c:v>20172924800</c:v>
                </c:pt>
                <c:pt idx="19">
                  <c:v>19686591508.723202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top_20_spp!$E$6:$E$25</c15:f>
                <c15:dlblRangeCache>
                  <c:ptCount val="20"/>
                  <c:pt idx="0">
                    <c:v>TCHE</c:v>
                  </c:pt>
                  <c:pt idx="1">
                    <c:v>NC</c:v>
                  </c:pt>
                  <c:pt idx="2">
                    <c:v>NCH</c:v>
                  </c:pt>
                  <c:pt idx="3">
                    <c:v>CCCE</c:v>
                  </c:pt>
                  <c:pt idx="4">
                    <c:v>THE</c:v>
                  </c:pt>
                  <c:pt idx="5">
                    <c:v>TNCHE</c:v>
                  </c:pt>
                  <c:pt idx="6">
                    <c:v>NNC</c:v>
                  </c:pt>
                  <c:pt idx="7">
                    <c:v>TNHE</c:v>
                  </c:pt>
                  <c:pt idx="8">
                    <c:v>NCC</c:v>
                  </c:pt>
                  <c:pt idx="9">
                    <c:v>THE</c:v>
                  </c:pt>
                  <c:pt idx="10">
                    <c:v>TCCHE</c:v>
                  </c:pt>
                  <c:pt idx="11">
                    <c:v>NCCH</c:v>
                  </c:pt>
                  <c:pt idx="12">
                    <c:v>THHE</c:v>
                  </c:pt>
                  <c:pt idx="13">
                    <c:v>TCHE</c:v>
                  </c:pt>
                  <c:pt idx="14">
                    <c:v>NCCE</c:v>
                  </c:pt>
                  <c:pt idx="15">
                    <c:v>NNCH</c:v>
                  </c:pt>
                  <c:pt idx="16">
                    <c:v>TNHE</c:v>
                  </c:pt>
                  <c:pt idx="17">
                    <c:v>TNNCE</c:v>
                  </c:pt>
                  <c:pt idx="18">
                    <c:v>TNUCE</c:v>
                  </c:pt>
                  <c:pt idx="19">
                    <c:v>CC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28-2607-4707-882B-DC4F3882098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169252015"/>
        <c:axId val="169256175"/>
      </c:barChart>
      <c:catAx>
        <c:axId val="169252015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/>
                  <a:t>molecular formula</a:t>
                </a:r>
              </a:p>
            </c:rich>
          </c:tx>
          <c:layout>
            <c:manualLayout>
              <c:xMode val="edge"/>
              <c:yMode val="edge"/>
              <c:x val="5.2601807602936097E-2"/>
              <c:y val="0.40042153821681381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9256175"/>
        <c:crosses val="autoZero"/>
        <c:auto val="1"/>
        <c:lblAlgn val="ctr"/>
        <c:lblOffset val="100"/>
        <c:tickLblSkip val="1"/>
        <c:noMultiLvlLbl val="0"/>
      </c:catAx>
      <c:valAx>
        <c:axId val="16925617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>
                    <a:solidFill>
                      <a:schemeClr val="tx1"/>
                    </a:solidFill>
                  </a:rPr>
                  <a:t>aerosol concentration, molec.cm-3.air.equivalent</a:t>
                </a:r>
              </a:p>
            </c:rich>
          </c:tx>
          <c:layout>
            <c:manualLayout>
              <c:xMode val="edge"/>
              <c:yMode val="edge"/>
              <c:x val="0.33461748694866311"/>
              <c:y val="0.95050903672670373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0.0E+00" sourceLinked="0"/>
        <c:majorTickMark val="none"/>
        <c:minorTickMark val="in"/>
        <c:tickLblPos val="nextTo"/>
        <c:spPr>
          <a:noFill/>
          <a:ln>
            <a:noFill/>
          </a:ln>
          <a:effectLst/>
        </c:spPr>
        <c:txPr>
          <a:bodyPr rot="54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9252015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0.33977</cdr:x>
      <cdr:y>0.14144</cdr:y>
    </cdr:from>
    <cdr:to>
      <cdr:x>0.52013</cdr:x>
      <cdr:y>0.21961</cdr:y>
    </cdr:to>
    <cdr:sp macro="" textlink="">
      <cdr:nvSpPr>
        <cdr:cNvPr id="2" name="TextBox 7"/>
        <cdr:cNvSpPr txBox="1"/>
      </cdr:nvSpPr>
      <cdr:spPr>
        <a:xfrm xmlns:a="http://schemas.openxmlformats.org/drawingml/2006/main">
          <a:off x="2679700" y="482600"/>
          <a:ext cx="1422400" cy="266700"/>
        </a:xfrm>
        <a:prstGeom xmlns:a="http://schemas.openxmlformats.org/drawingml/2006/main" prst="rect">
          <a:avLst/>
        </a:prstGeom>
        <a:solidFill xmlns:a="http://schemas.openxmlformats.org/drawingml/2006/main">
          <a:schemeClr val="lt1"/>
        </a:solidFill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100" dirty="0"/>
            <a:t>particle</a:t>
          </a:r>
        </a:p>
      </cdr:txBody>
    </cdr:sp>
  </cdr:relSizeAnchor>
  <cdr:relSizeAnchor xmlns:cdr="http://schemas.openxmlformats.org/drawingml/2006/chartDrawing">
    <cdr:from>
      <cdr:x>0.55878</cdr:x>
      <cdr:y>0.14144</cdr:y>
    </cdr:from>
    <cdr:to>
      <cdr:x>0.73913</cdr:x>
      <cdr:y>0.21961</cdr:y>
    </cdr:to>
    <cdr:sp macro="" textlink="">
      <cdr:nvSpPr>
        <cdr:cNvPr id="3" name="TextBox 7"/>
        <cdr:cNvSpPr txBox="1"/>
      </cdr:nvSpPr>
      <cdr:spPr>
        <a:xfrm xmlns:a="http://schemas.openxmlformats.org/drawingml/2006/main">
          <a:off x="4406900" y="482600"/>
          <a:ext cx="1422400" cy="266700"/>
        </a:xfrm>
        <a:prstGeom xmlns:a="http://schemas.openxmlformats.org/drawingml/2006/main" prst="rect">
          <a:avLst/>
        </a:prstGeom>
        <a:solidFill xmlns:a="http://schemas.openxmlformats.org/drawingml/2006/main">
          <a:schemeClr val="lt1"/>
        </a:solidFill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100"/>
            <a:t>wall</a:t>
          </a:r>
        </a:p>
      </cdr:txBody>
    </cdr:sp>
  </cdr:relSizeAnchor>
  <cdr:relSizeAnchor xmlns:cdr="http://schemas.openxmlformats.org/drawingml/2006/chartDrawing">
    <cdr:from>
      <cdr:x>0.78905</cdr:x>
      <cdr:y>0.14144</cdr:y>
    </cdr:from>
    <cdr:to>
      <cdr:x>0.9694</cdr:x>
      <cdr:y>0.21961</cdr:y>
    </cdr:to>
    <cdr:sp macro="" textlink="">
      <cdr:nvSpPr>
        <cdr:cNvPr id="4" name="TextBox 7"/>
        <cdr:cNvSpPr txBox="1"/>
      </cdr:nvSpPr>
      <cdr:spPr>
        <a:xfrm xmlns:a="http://schemas.openxmlformats.org/drawingml/2006/main">
          <a:off x="6223000" y="482600"/>
          <a:ext cx="1422400" cy="2667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100"/>
            <a:t>total</a:t>
          </a:r>
        </a:p>
      </cdr:txBody>
    </cdr:sp>
  </cdr:relSizeAnchor>
  <cdr:relSizeAnchor xmlns:cdr="http://schemas.openxmlformats.org/drawingml/2006/chartDrawing">
    <cdr:from>
      <cdr:x>0.11802</cdr:x>
      <cdr:y>0.13648</cdr:y>
    </cdr:from>
    <cdr:to>
      <cdr:x>0.29838</cdr:x>
      <cdr:y>0.21465</cdr:y>
    </cdr:to>
    <cdr:sp macro="" textlink="">
      <cdr:nvSpPr>
        <cdr:cNvPr id="5" name="TextBox 7"/>
        <cdr:cNvSpPr txBox="1"/>
      </cdr:nvSpPr>
      <cdr:spPr>
        <a:xfrm xmlns:a="http://schemas.openxmlformats.org/drawingml/2006/main">
          <a:off x="930752" y="465659"/>
          <a:ext cx="1422445" cy="26671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100" dirty="0" smtClean="0"/>
            <a:t>gas</a:t>
          </a:r>
          <a:endParaRPr lang="en-US" sz="11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904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117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245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087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45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992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996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616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274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332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0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81455-17F8-4BEA-9017-CC272A159ADA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853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8.xml"/><Relationship Id="rId5" Type="http://schemas.openxmlformats.org/officeDocument/2006/relationships/chart" Target="../charts/chart7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4190216"/>
              </p:ext>
            </p:extLst>
          </p:nvPr>
        </p:nvGraphicFramePr>
        <p:xfrm>
          <a:off x="5600937" y="3426546"/>
          <a:ext cx="3500137" cy="3411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-1" y="6581002"/>
            <a:ext cx="44082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Mechanisms and simulations of 2022-04-06 &amp; 2022-03-09 a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83069" y="34014"/>
            <a:ext cx="3187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Figure 1: </a:t>
            </a:r>
            <a:r>
              <a:rPr lang="en-US" dirty="0" err="1" smtClean="0"/>
              <a:t>dodecanone</a:t>
            </a:r>
            <a:r>
              <a:rPr lang="en-US" dirty="0" smtClean="0"/>
              <a:t> products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72189" y="475238"/>
            <a:ext cx="490031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 smtClean="0"/>
              <a:t>Decomp</a:t>
            </a:r>
            <a:r>
              <a:rPr lang="en-US" sz="1400" dirty="0" smtClean="0"/>
              <a:t> products limited to C≥6 to avoid double-counting molar yield. (C6+C6 = 2 molecules)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SOA yield points </a:t>
            </a:r>
            <a:r>
              <a:rPr lang="en-US" sz="1400" dirty="0"/>
              <a:t>are quoted at time of max </a:t>
            </a:r>
            <a:r>
              <a:rPr lang="en-US" sz="1400" dirty="0" smtClean="0"/>
              <a:t>SOA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“</a:t>
            </a:r>
            <a:r>
              <a:rPr lang="en-US" sz="1400" dirty="0" err="1" smtClean="0"/>
              <a:t>dicarbonyls</a:t>
            </a:r>
            <a:r>
              <a:rPr lang="en-US" sz="1400" dirty="0"/>
              <a:t>” class contains </a:t>
            </a:r>
            <a:r>
              <a:rPr lang="en-US" sz="1400" dirty="0" smtClean="0"/>
              <a:t>0,1,2,2,3 products for 2,3,4,5,6 isomers respectively.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1-generation plot is for simulation with ONLY one generation of chemistry</a:t>
            </a:r>
          </a:p>
          <a:p>
            <a:endParaRPr lang="en-US" sz="1400" dirty="0" smtClean="0"/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4831193"/>
              </p:ext>
            </p:extLst>
          </p:nvPr>
        </p:nvGraphicFramePr>
        <p:xfrm>
          <a:off x="8691862" y="3426546"/>
          <a:ext cx="3500137" cy="3411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296" y="2075676"/>
            <a:ext cx="4591050" cy="450532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917753" y="1805870"/>
            <a:ext cx="1683182" cy="286232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Symbols =&gt; show yields for 2+ generation calculation in all cases.</a:t>
            </a:r>
          </a:p>
          <a:p>
            <a:pPr algn="ctr"/>
            <a:r>
              <a:rPr lang="en-US" dirty="0" smtClean="0"/>
              <a:t>Bars show product paths for calculation named in header</a:t>
            </a:r>
            <a:endParaRPr lang="en-US" dirty="0"/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7139520"/>
              </p:ext>
            </p:extLst>
          </p:nvPr>
        </p:nvGraphicFramePr>
        <p:xfrm>
          <a:off x="8691862" y="75418"/>
          <a:ext cx="3543322" cy="3411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4494054"/>
              </p:ext>
            </p:extLst>
          </p:nvPr>
        </p:nvGraphicFramePr>
        <p:xfrm>
          <a:off x="5600934" y="84943"/>
          <a:ext cx="3500139" cy="3411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52710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5444474"/>
              </p:ext>
            </p:extLst>
          </p:nvPr>
        </p:nvGraphicFramePr>
        <p:xfrm>
          <a:off x="5600937" y="3426546"/>
          <a:ext cx="3500137" cy="3411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-1" y="6581002"/>
            <a:ext cx="44082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Mechanisms and simulations of 2022-04-06 &amp; 2022-03-09 a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83069" y="34014"/>
            <a:ext cx="3187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Figure 1: </a:t>
            </a:r>
            <a:r>
              <a:rPr lang="en-US" dirty="0" err="1" smtClean="0"/>
              <a:t>dodecanone</a:t>
            </a:r>
            <a:r>
              <a:rPr lang="en-US" dirty="0" smtClean="0"/>
              <a:t> products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72189" y="475238"/>
            <a:ext cx="490031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 smtClean="0"/>
              <a:t>Decomp</a:t>
            </a:r>
            <a:r>
              <a:rPr lang="en-US" sz="1400" dirty="0" smtClean="0"/>
              <a:t> products limited to C≥6 to avoid double-counting molar yield. (C6+C6 = 2 molecules)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SOA yield points </a:t>
            </a:r>
            <a:r>
              <a:rPr lang="en-US" sz="1400" dirty="0"/>
              <a:t>are quoted at time of max </a:t>
            </a:r>
            <a:r>
              <a:rPr lang="en-US" sz="1400" dirty="0" smtClean="0"/>
              <a:t>SOA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“</a:t>
            </a:r>
            <a:r>
              <a:rPr lang="en-US" sz="1400" dirty="0" err="1" smtClean="0"/>
              <a:t>dicarbonyls</a:t>
            </a:r>
            <a:r>
              <a:rPr lang="en-US" sz="1400" dirty="0"/>
              <a:t>” class contains </a:t>
            </a:r>
            <a:r>
              <a:rPr lang="en-US" sz="1400" dirty="0" smtClean="0"/>
              <a:t>0,1,2,2,3 products for 2,3,4,5,6 isomers respectively.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1-generation plot is for simulation with ONLY one generation of chemistry</a:t>
            </a:r>
          </a:p>
          <a:p>
            <a:endParaRPr lang="en-US" sz="1400" dirty="0" smtClean="0"/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296231"/>
              </p:ext>
            </p:extLst>
          </p:nvPr>
        </p:nvGraphicFramePr>
        <p:xfrm>
          <a:off x="8691862" y="3426546"/>
          <a:ext cx="3500137" cy="3411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296" y="2075676"/>
            <a:ext cx="4591050" cy="450532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820087" y="2220068"/>
            <a:ext cx="1800659" cy="147732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Symbols and bars refer to calculation named in header in every case</a:t>
            </a:r>
            <a:endParaRPr lang="en-US" dirty="0"/>
          </a:p>
        </p:txBody>
      </p:sp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4192403"/>
              </p:ext>
            </p:extLst>
          </p:nvPr>
        </p:nvGraphicFramePr>
        <p:xfrm>
          <a:off x="8673291" y="75418"/>
          <a:ext cx="3621453" cy="3411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5720104"/>
              </p:ext>
            </p:extLst>
          </p:nvPr>
        </p:nvGraphicFramePr>
        <p:xfrm>
          <a:off x="5620746" y="84943"/>
          <a:ext cx="3500789" cy="3411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3904297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705599" y="299189"/>
            <a:ext cx="469582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Letters indicate species type in addition to original carbonyl group:</a:t>
            </a:r>
          </a:p>
          <a:p>
            <a:endParaRPr lang="en-US" dirty="0" smtClean="0"/>
          </a:p>
          <a:p>
            <a:r>
              <a:rPr lang="en-US" dirty="0" smtClean="0"/>
              <a:t>C, orange, carbonyl (“D” or “K</a:t>
            </a:r>
            <a:r>
              <a:rPr lang="en-US" dirty="0"/>
              <a:t>” in GECKO convention</a:t>
            </a:r>
            <a:r>
              <a:rPr lang="en-US" dirty="0" smtClean="0"/>
              <a:t>);</a:t>
            </a:r>
          </a:p>
          <a:p>
            <a:r>
              <a:rPr lang="en-US" dirty="0"/>
              <a:t>H, yellow, hydroxy (“O</a:t>
            </a:r>
            <a:r>
              <a:rPr lang="en-US" dirty="0" smtClean="0"/>
              <a:t>”);</a:t>
            </a:r>
            <a:endParaRPr lang="en-US" dirty="0"/>
          </a:p>
          <a:p>
            <a:r>
              <a:rPr lang="en-US" dirty="0" smtClean="0"/>
              <a:t>N, blue, nitrate (“N”);</a:t>
            </a:r>
          </a:p>
          <a:p>
            <a:r>
              <a:rPr lang="en-US" dirty="0"/>
              <a:t>U, </a:t>
            </a:r>
            <a:r>
              <a:rPr lang="en-US" dirty="0" smtClean="0"/>
              <a:t>green</a:t>
            </a:r>
            <a:r>
              <a:rPr lang="en-US" dirty="0"/>
              <a:t>, unsaturated (“U</a:t>
            </a:r>
            <a:r>
              <a:rPr lang="en-US" dirty="0" smtClean="0"/>
              <a:t>”);</a:t>
            </a:r>
            <a:endParaRPr lang="en-US" dirty="0"/>
          </a:p>
          <a:p>
            <a:r>
              <a:rPr lang="en-US" dirty="0" smtClean="0"/>
              <a:t>TE, black outline, cyclic ether (“TE”)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8307" y="175364"/>
            <a:ext cx="2617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2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906005" y="6581001"/>
            <a:ext cx="32859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Mechanisms and simulations of 2022-03-09 a</a:t>
            </a:r>
            <a:endParaRPr lang="en-US" sz="1200" dirty="0">
              <a:solidFill>
                <a:schemeClr val="accent6"/>
              </a:solidFill>
            </a:endParaRPr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8235512"/>
              </p:ext>
            </p:extLst>
          </p:nvPr>
        </p:nvGraphicFramePr>
        <p:xfrm>
          <a:off x="388306" y="790575"/>
          <a:ext cx="6012493" cy="5657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13620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906005" y="6581001"/>
            <a:ext cx="32859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Mechanisms and simulations of 2022-03-09 a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8306" y="175364"/>
            <a:ext cx="5390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3: </a:t>
            </a:r>
            <a:r>
              <a:rPr lang="en-US" dirty="0" err="1" smtClean="0"/>
              <a:t>Dodecanone</a:t>
            </a:r>
            <a:r>
              <a:rPr lang="en-US" dirty="0" smtClean="0"/>
              <a:t> </a:t>
            </a:r>
            <a:r>
              <a:rPr lang="en-US" dirty="0"/>
              <a:t>Products @ time of peak </a:t>
            </a:r>
            <a:r>
              <a:rPr lang="en-US" dirty="0" smtClean="0"/>
              <a:t>aerosol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5488468"/>
              </p:ext>
            </p:extLst>
          </p:nvPr>
        </p:nvGraphicFramePr>
        <p:xfrm>
          <a:off x="2152650" y="1723003"/>
          <a:ext cx="7886700" cy="3411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994328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56118</TotalTime>
  <Words>354</Words>
  <Application>Microsoft Office PowerPoint</Application>
  <PresentationFormat>Widescreen</PresentationFormat>
  <Paragraphs>51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NCAR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 Lee-Taylor</dc:creator>
  <cp:lastModifiedBy>Julia Lee-Taylor</cp:lastModifiedBy>
  <cp:revision>228</cp:revision>
  <dcterms:created xsi:type="dcterms:W3CDTF">2020-11-03T21:51:34Z</dcterms:created>
  <dcterms:modified xsi:type="dcterms:W3CDTF">2022-07-18T18:43:32Z</dcterms:modified>
</cp:coreProperties>
</file>