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4" r:id="rId4"/>
    <p:sldId id="257" r:id="rId5"/>
    <p:sldId id="260" r:id="rId6"/>
    <p:sldId id="261" r:id="rId7"/>
    <p:sldId id="258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4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44597-1BAF-4906-92C7-4C858CC5F18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Decanols</a:t>
            </a:r>
            <a:r>
              <a:rPr lang="en-US" dirty="0" smtClean="0"/>
              <a:t>: 0.1% cutoff runs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1 generation</a:t>
            </a:r>
          </a:p>
          <a:p>
            <a:r>
              <a:rPr lang="en-US" dirty="0" smtClean="0"/>
              <a:t>Branching ratio cutoff is 0.1%</a:t>
            </a:r>
          </a:p>
          <a:p>
            <a:r>
              <a:rPr lang="en-US" dirty="0" smtClean="0"/>
              <a:t>Gas/</a:t>
            </a:r>
            <a:r>
              <a:rPr lang="en-US" dirty="0" err="1" smtClean="0"/>
              <a:t>aer</a:t>
            </a:r>
            <a:r>
              <a:rPr lang="en-US" dirty="0" smtClean="0"/>
              <a:t>/wall all included</a:t>
            </a:r>
          </a:p>
          <a:p>
            <a:r>
              <a:rPr lang="en-US" dirty="0" smtClean="0"/>
              <a:t>NB: species “names” are re-used in the different mechanisms (i.e. they are indicative but non-specific with regard to structure).</a:t>
            </a:r>
          </a:p>
          <a:p>
            <a:r>
              <a:rPr lang="en-US" dirty="0"/>
              <a:t>Mechanisms are: </a:t>
            </a:r>
            <a:endParaRPr lang="en-US" dirty="0" smtClean="0"/>
          </a:p>
          <a:p>
            <a:pPr lvl="1"/>
            <a:r>
              <a:rPr lang="en-US" dirty="0" smtClean="0"/>
              <a:t>decan1ol_1g_gaw_201104 (identical to decan1ol_1g_gaw_201008, 1% cutoff)</a:t>
            </a:r>
          </a:p>
          <a:p>
            <a:pPr lvl="1"/>
            <a:r>
              <a:rPr lang="en-US" dirty="0" smtClean="0"/>
              <a:t>decan2ol_1g_gaw_201104, decan3ol_1g_gaw_201104 </a:t>
            </a:r>
          </a:p>
          <a:p>
            <a:pPr lvl="1"/>
            <a:r>
              <a:rPr lang="en-US" dirty="0" smtClean="0"/>
              <a:t>decan4ol_1g_gaw_201214, decan5ol_1g_gaw_201201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3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3" y="13889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/>
              <a:t>1</a:t>
            </a:r>
            <a:r>
              <a:rPr lang="en-US" sz="1200" b="1" dirty="0" smtClean="0"/>
              <a:t>-decanol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446410" y="552442"/>
            <a:ext cx="810426" cy="9066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941806" y="57045"/>
            <a:ext cx="810426" cy="18974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65" idx="2"/>
            <a:endCxn id="84" idx="0"/>
          </p:cNvCxnSpPr>
          <p:nvPr/>
        </p:nvCxnSpPr>
        <p:spPr>
          <a:xfrm rot="5400000">
            <a:off x="745465" y="2344733"/>
            <a:ext cx="230990" cy="8671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648805" y="-649954"/>
            <a:ext cx="821123" cy="33221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5400000">
            <a:off x="1135497" y="2031710"/>
            <a:ext cx="328516" cy="104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858533" y="3676652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1O000K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5357" y="219861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NO0008</a:t>
            </a:r>
          </a:p>
          <a:p>
            <a:pPr algn="ctr"/>
            <a:r>
              <a:rPr lang="el-GR" sz="1200" dirty="0" smtClean="0">
                <a:solidFill>
                  <a:schemeClr val="accent6"/>
                </a:solidFill>
              </a:rPr>
              <a:t>β</a:t>
            </a:r>
            <a:r>
              <a:rPr lang="en-US" sz="1200" dirty="0" smtClean="0">
                <a:solidFill>
                  <a:schemeClr val="accent6"/>
                </a:solidFill>
              </a:rPr>
              <a:t>-HN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259" y="2201168"/>
            <a:ext cx="716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1O0008</a:t>
            </a:r>
            <a:r>
              <a:rPr lang="en-US" sz="1200" dirty="0"/>
              <a:t> </a:t>
            </a:r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-25464" y="2893823"/>
            <a:ext cx="90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D09000 + CH2O 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55690" y="291455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2O000K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92" name="Elbow Connector 91"/>
          <p:cNvCxnSpPr>
            <a:stCxn id="90" idx="2"/>
            <a:endCxn id="113" idx="0"/>
          </p:cNvCxnSpPr>
          <p:nvPr/>
        </p:nvCxnSpPr>
        <p:spPr>
          <a:xfrm rot="16200000" flipH="1">
            <a:off x="1146011" y="3525015"/>
            <a:ext cx="300430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90" idx="2"/>
            <a:endCxn id="98" idx="0"/>
          </p:cNvCxnSpPr>
          <p:nvPr/>
        </p:nvCxnSpPr>
        <p:spPr>
          <a:xfrm rot="5400000">
            <a:off x="837280" y="3228229"/>
            <a:ext cx="309533" cy="6055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50172" y="36857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NO000K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15" name="Elbow Connector 114"/>
          <p:cNvCxnSpPr>
            <a:stCxn id="113" idx="2"/>
            <a:endCxn id="123" idx="0"/>
          </p:cNvCxnSpPr>
          <p:nvPr/>
        </p:nvCxnSpPr>
        <p:spPr>
          <a:xfrm rot="5400000">
            <a:off x="1137599" y="4292224"/>
            <a:ext cx="313957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3" idx="2"/>
            <a:endCxn id="120" idx="0"/>
          </p:cNvCxnSpPr>
          <p:nvPr/>
        </p:nvCxnSpPr>
        <p:spPr>
          <a:xfrm rot="5400000">
            <a:off x="814778" y="3965171"/>
            <a:ext cx="309725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36518" y="444804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06665" y="4452274"/>
            <a:ext cx="96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2O000P</a:t>
            </a:r>
          </a:p>
          <a:p>
            <a:pPr algn="ctr"/>
            <a:r>
              <a:rPr lang="en-US" sz="1200" dirty="0" smtClean="0"/>
              <a:t>HHH-RO2 </a:t>
            </a:r>
          </a:p>
        </p:txBody>
      </p:sp>
      <p:cxnSp>
        <p:nvCxnSpPr>
          <p:cNvPr id="128" name="Elbow Connector 127"/>
          <p:cNvCxnSpPr>
            <a:stCxn id="123" idx="2"/>
            <a:endCxn id="135" idx="0"/>
          </p:cNvCxnSpPr>
          <p:nvPr/>
        </p:nvCxnSpPr>
        <p:spPr>
          <a:xfrm rot="16200000" flipH="1">
            <a:off x="1136539" y="5068904"/>
            <a:ext cx="321126" cy="111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23" idx="2"/>
            <a:endCxn id="132" idx="0"/>
          </p:cNvCxnSpPr>
          <p:nvPr/>
        </p:nvCxnSpPr>
        <p:spPr>
          <a:xfrm rot="5400000">
            <a:off x="807955" y="4756753"/>
            <a:ext cx="326365" cy="6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33553" y="5240304"/>
            <a:ext cx="103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NO000P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80192" y="5235065"/>
            <a:ext cx="8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1O000J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cxnSp>
        <p:nvCxnSpPr>
          <p:cNvPr id="141" name="Straight Arrow Connector 140"/>
          <p:cNvCxnSpPr>
            <a:stCxn id="135" idx="2"/>
            <a:endCxn id="143" idx="0"/>
          </p:cNvCxnSpPr>
          <p:nvPr/>
        </p:nvCxnSpPr>
        <p:spPr>
          <a:xfrm>
            <a:off x="1302700" y="5696730"/>
            <a:ext cx="1956" cy="273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734121" y="5970098"/>
            <a:ext cx="1141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HHHC</a:t>
            </a:r>
          </a:p>
        </p:txBody>
      </p:sp>
      <p:cxnSp>
        <p:nvCxnSpPr>
          <p:cNvPr id="153" name="Elbow Connector 152"/>
          <p:cNvCxnSpPr>
            <a:stCxn id="21" idx="2"/>
            <a:endCxn id="295" idx="0"/>
          </p:cNvCxnSpPr>
          <p:nvPr/>
        </p:nvCxnSpPr>
        <p:spPr>
          <a:xfrm rot="5400000">
            <a:off x="1800459" y="1804599"/>
            <a:ext cx="427237" cy="5633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305" idx="0"/>
          </p:cNvCxnSpPr>
          <p:nvPr/>
        </p:nvCxnSpPr>
        <p:spPr>
          <a:xfrm rot="16200000" flipH="1">
            <a:off x="2120028" y="2048372"/>
            <a:ext cx="364492" cy="13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776733" y="1670392"/>
            <a:ext cx="325962" cy="7304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5753321" y="1025940"/>
            <a:ext cx="1083198" cy="859334"/>
            <a:chOff x="2080738" y="948188"/>
            <a:chExt cx="1083198" cy="859334"/>
          </a:xfrm>
        </p:grpSpPr>
        <p:sp>
          <p:nvSpPr>
            <p:cNvPr id="261" name="TextBox 260"/>
            <p:cNvSpPr txBox="1"/>
            <p:nvPr/>
          </p:nvSpPr>
          <p:spPr>
            <a:xfrm>
              <a:off x="2080738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608614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2935081" y="-1936230"/>
            <a:ext cx="823048" cy="58966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833577" y="-3834726"/>
            <a:ext cx="821123" cy="9691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548387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438693" y="-4439841"/>
            <a:ext cx="847023" cy="109278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8792478" y="-10658"/>
            <a:ext cx="32369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 =&gt; D00000 (aldehyde)</a:t>
            </a:r>
          </a:p>
          <a:p>
            <a:r>
              <a:rPr lang="en-US" sz="1050" i="1" dirty="0" smtClean="0"/>
              <a:t>position #2 =&gt; species names ending in ‘8’</a:t>
            </a:r>
          </a:p>
          <a:p>
            <a:r>
              <a:rPr lang="en-US" sz="1050" i="1" dirty="0" smtClean="0"/>
              <a:t>…</a:t>
            </a:r>
          </a:p>
          <a:p>
            <a:r>
              <a:rPr lang="en-US" sz="1050" i="1" dirty="0" smtClean="0"/>
              <a:t>position #9 =&gt; species names ending in ‘1’</a:t>
            </a:r>
          </a:p>
          <a:p>
            <a:r>
              <a:rPr lang="en-US" sz="1050" i="1" dirty="0" smtClean="0"/>
              <a:t>position #10 </a:t>
            </a:r>
            <a:r>
              <a:rPr lang="en-US" sz="1050" i="1" dirty="0"/>
              <a:t>=&gt; species names ending in </a:t>
            </a:r>
            <a:r>
              <a:rPr lang="en-US" sz="1050" i="1" dirty="0" smtClean="0"/>
              <a:t>‘0’</a:t>
            </a:r>
            <a:endParaRPr lang="en-US" sz="1050" i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3802513" y="195104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-11887" y="1010738"/>
            <a:ext cx="821927" cy="15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-46016" y="980924"/>
            <a:ext cx="891755" cy="1087895"/>
            <a:chOff x="293951" y="980924"/>
            <a:chExt cx="891755" cy="1087895"/>
          </a:xfrm>
        </p:grpSpPr>
        <p:grpSp>
          <p:nvGrpSpPr>
            <p:cNvPr id="35" name="Group 34"/>
            <p:cNvGrpSpPr/>
            <p:nvPr/>
          </p:nvGrpSpPr>
          <p:grpSpPr>
            <a:xfrm>
              <a:off x="293951" y="980924"/>
              <a:ext cx="891755" cy="1087895"/>
              <a:chOff x="293951" y="980924"/>
              <a:chExt cx="891755" cy="108789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1" y="1422488"/>
                <a:ext cx="8917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CC3399"/>
                    </a:solidFill>
                  </a:rPr>
                  <a:t>D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00000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C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65840" y="1028403"/>
            <a:ext cx="878230" cy="844249"/>
            <a:chOff x="1205807" y="1028403"/>
            <a:chExt cx="878230" cy="844249"/>
          </a:xfrm>
        </p:grpSpPr>
        <p:grpSp>
          <p:nvGrpSpPr>
            <p:cNvPr id="34" name="Group 33"/>
            <p:cNvGrpSpPr/>
            <p:nvPr/>
          </p:nvGrpSpPr>
          <p:grpSpPr>
            <a:xfrm>
              <a:off x="1205807" y="1038337"/>
              <a:ext cx="878230" cy="834315"/>
              <a:chOff x="1683151" y="973208"/>
              <a:chExt cx="878230" cy="8343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683151" y="13458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2O0008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91974" y="973208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554087" y="1028403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825560" y="168413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/>
              <a:t>decan1ol_1g_gaw_201104</a:t>
            </a:r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264005" y="-1265153"/>
            <a:ext cx="821524" cy="45529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4409644" y="991444"/>
            <a:ext cx="1083198" cy="892306"/>
            <a:chOff x="4984071" y="1038336"/>
            <a:chExt cx="1083198" cy="892306"/>
          </a:xfrm>
        </p:grpSpPr>
        <p:sp>
          <p:nvSpPr>
            <p:cNvPr id="239" name="TextBox 238"/>
            <p:cNvSpPr txBox="1"/>
            <p:nvPr/>
          </p:nvSpPr>
          <p:spPr>
            <a:xfrm>
              <a:off x="4984071" y="146897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512874" y="103833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54149" y="1004151"/>
            <a:ext cx="1083198" cy="868501"/>
            <a:chOff x="2176177" y="1004151"/>
            <a:chExt cx="1083198" cy="868501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868501"/>
              <a:chOff x="2561381" y="939021"/>
              <a:chExt cx="1083198" cy="868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2O0007</a:t>
                </a:r>
              </a:p>
              <a:p>
                <a:pPr algn="ctr"/>
                <a:r>
                  <a:rPr lang="el-GR" sz="1200" dirty="0" smtClean="0"/>
                  <a:t>γ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γ</a:t>
                </a:r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783535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559224" y="-2560373"/>
            <a:ext cx="868417" cy="71902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7046975" y="1038337"/>
            <a:ext cx="1083198" cy="892306"/>
            <a:chOff x="7129036" y="1038337"/>
            <a:chExt cx="1083198" cy="892306"/>
          </a:xfrm>
        </p:grpSpPr>
        <p:sp>
          <p:nvSpPr>
            <p:cNvPr id="250" name="TextBox 249"/>
            <p:cNvSpPr txBox="1"/>
            <p:nvPr/>
          </p:nvSpPr>
          <p:spPr>
            <a:xfrm>
              <a:off x="7129036" y="1468978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657839" y="103833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8398701" y="1051171"/>
            <a:ext cx="1083198" cy="857405"/>
            <a:chOff x="1940062" y="868056"/>
            <a:chExt cx="1083198" cy="857405"/>
          </a:xfrm>
        </p:grpSpPr>
        <p:sp>
          <p:nvSpPr>
            <p:cNvPr id="289" name="TextBox 288"/>
            <p:cNvSpPr txBox="1"/>
            <p:nvPr/>
          </p:nvSpPr>
          <p:spPr>
            <a:xfrm>
              <a:off x="1940062" y="1263796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409636" y="86805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246120" y="-3247269"/>
            <a:ext cx="846350" cy="85420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1878435" y="372354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1O000J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1293291" y="229988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1865275" y="2237144"/>
            <a:ext cx="887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1O0007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cxnSp>
        <p:nvCxnSpPr>
          <p:cNvPr id="312" name="Straight Arrow Connector 311"/>
          <p:cNvCxnSpPr>
            <a:stCxn id="305" idx="2"/>
            <a:endCxn id="322" idx="0"/>
          </p:cNvCxnSpPr>
          <p:nvPr/>
        </p:nvCxnSpPr>
        <p:spPr>
          <a:xfrm>
            <a:off x="2308800" y="2698809"/>
            <a:ext cx="5907" cy="286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1875592" y="298489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2O000J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324" name="Elbow Connector 323"/>
          <p:cNvCxnSpPr>
            <a:stCxn id="322" idx="2"/>
            <a:endCxn id="294" idx="0"/>
          </p:cNvCxnSpPr>
          <p:nvPr/>
        </p:nvCxnSpPr>
        <p:spPr>
          <a:xfrm rot="16200000" flipH="1">
            <a:off x="2177636" y="3583631"/>
            <a:ext cx="276984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904000" y="3322434"/>
            <a:ext cx="286580" cy="534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340758" y="37331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NO000J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331" name="Elbow Connector 330"/>
          <p:cNvCxnSpPr>
            <a:stCxn id="294" idx="2"/>
            <a:endCxn id="336" idx="0"/>
          </p:cNvCxnSpPr>
          <p:nvPr/>
        </p:nvCxnSpPr>
        <p:spPr>
          <a:xfrm rot="16200000" flipH="1">
            <a:off x="2163362" y="4339398"/>
            <a:ext cx="313957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294" idx="2"/>
            <a:endCxn id="334" idx="0"/>
          </p:cNvCxnSpPr>
          <p:nvPr/>
        </p:nvCxnSpPr>
        <p:spPr>
          <a:xfrm rot="5400000">
            <a:off x="1899679" y="4076503"/>
            <a:ext cx="309165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385857" y="4494375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838290" y="4499167"/>
            <a:ext cx="96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2O000O</a:t>
            </a:r>
          </a:p>
          <a:p>
            <a:pPr algn="ctr"/>
            <a:r>
              <a:rPr lang="en-US" sz="1200" dirty="0" smtClean="0"/>
              <a:t>HHH-RO2 </a:t>
            </a:r>
          </a:p>
        </p:txBody>
      </p:sp>
      <p:cxnSp>
        <p:nvCxnSpPr>
          <p:cNvPr id="337" name="Elbow Connector 336"/>
          <p:cNvCxnSpPr>
            <a:stCxn id="336" idx="2"/>
            <a:endCxn id="353" idx="0"/>
          </p:cNvCxnSpPr>
          <p:nvPr/>
        </p:nvCxnSpPr>
        <p:spPr>
          <a:xfrm rot="16200000" flipH="1">
            <a:off x="2167544" y="5116417"/>
            <a:ext cx="321126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Elbow Connector 337"/>
          <p:cNvCxnSpPr>
            <a:stCxn id="336" idx="2"/>
            <a:endCxn id="339" idx="0"/>
          </p:cNvCxnSpPr>
          <p:nvPr/>
        </p:nvCxnSpPr>
        <p:spPr>
          <a:xfrm rot="5400000">
            <a:off x="1857164" y="4821230"/>
            <a:ext cx="326365" cy="6055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1200347" y="5287197"/>
            <a:ext cx="103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NO000O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1914179" y="5281958"/>
            <a:ext cx="83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1O000O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3069211" y="2556366"/>
            <a:ext cx="273752" cy="526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5400000">
            <a:off x="3426027" y="1926512"/>
            <a:ext cx="337579" cy="2512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379" idx="2"/>
            <a:endCxn id="426" idx="0"/>
          </p:cNvCxnSpPr>
          <p:nvPr/>
        </p:nvCxnSpPr>
        <p:spPr>
          <a:xfrm rot="5400000">
            <a:off x="3181952" y="3550866"/>
            <a:ext cx="443714" cy="1557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Elbow Connector 380"/>
          <p:cNvCxnSpPr>
            <a:stCxn id="379" idx="2"/>
            <a:endCxn id="427" idx="0"/>
          </p:cNvCxnSpPr>
          <p:nvPr/>
        </p:nvCxnSpPr>
        <p:spPr>
          <a:xfrm rot="5400000">
            <a:off x="2873229" y="3402261"/>
            <a:ext cx="603833" cy="613108"/>
          </a:xfrm>
          <a:prstGeom prst="bentConnector3">
            <a:avLst>
              <a:gd name="adj1" fmla="val 344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3163569" y="1672708"/>
            <a:ext cx="346233" cy="767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26" idx="2"/>
            <a:endCxn id="431" idx="0"/>
          </p:cNvCxnSpPr>
          <p:nvPr/>
        </p:nvCxnSpPr>
        <p:spPr>
          <a:xfrm rot="5400000">
            <a:off x="3211561" y="4380016"/>
            <a:ext cx="182097" cy="46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429476" y="1014848"/>
            <a:ext cx="1832565" cy="4125858"/>
            <a:chOff x="2581875" y="1014848"/>
            <a:chExt cx="1832565" cy="4125858"/>
          </a:xfrm>
        </p:grpSpPr>
        <p:grpSp>
          <p:nvGrpSpPr>
            <p:cNvPr id="58" name="Group 57"/>
            <p:cNvGrpSpPr/>
            <p:nvPr/>
          </p:nvGrpSpPr>
          <p:grpSpPr>
            <a:xfrm>
              <a:off x="3331242" y="1014848"/>
              <a:ext cx="1083198" cy="868501"/>
              <a:chOff x="3600871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600871" y="1014848"/>
                <a:ext cx="1083198" cy="868501"/>
                <a:chOff x="2291752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291752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2O0006</a:t>
                  </a:r>
                </a:p>
                <a:p>
                  <a:pPr algn="ctr"/>
                  <a:r>
                    <a:rPr lang="el-GR" sz="1200" dirty="0" smtClean="0"/>
                    <a:t>δ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520176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 smtClean="0"/>
                    <a:t>δ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4051338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20149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2679427" y="2956345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DO0000 Aldehyde HC</a:t>
              </a:r>
              <a:endParaRPr lang="en-US" sz="1200" dirty="0">
                <a:solidFill>
                  <a:schemeClr val="accent5"/>
                </a:solidFill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209257" y="2945234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2O000I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2666211" y="222958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3039203" y="385061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1O000I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2581875" y="401073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3026584" y="4494375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KO0008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40" name="Elbow Connector 439"/>
          <p:cNvCxnSpPr>
            <a:stCxn id="65" idx="2"/>
            <a:endCxn id="90" idx="0"/>
          </p:cNvCxnSpPr>
          <p:nvPr/>
        </p:nvCxnSpPr>
        <p:spPr>
          <a:xfrm rot="16200000" flipH="1">
            <a:off x="1168818" y="2788570"/>
            <a:ext cx="251724" cy="2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Elbow Connector 440"/>
          <p:cNvCxnSpPr>
            <a:stCxn id="375" idx="2"/>
            <a:endCxn id="379" idx="0"/>
          </p:cNvCxnSpPr>
          <p:nvPr/>
        </p:nvCxnSpPr>
        <p:spPr>
          <a:xfrm rot="16200000" flipH="1">
            <a:off x="3344124" y="2807658"/>
            <a:ext cx="262641" cy="12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441"/>
          <p:cNvSpPr txBox="1"/>
          <p:nvPr/>
        </p:nvSpPr>
        <p:spPr>
          <a:xfrm>
            <a:off x="4567294" y="2206904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43" name="TextBox 442"/>
          <p:cNvSpPr txBox="1"/>
          <p:nvPr/>
        </p:nvSpPr>
        <p:spPr>
          <a:xfrm>
            <a:off x="3961380" y="220413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807741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515677" y="1768568"/>
            <a:ext cx="320384" cy="550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3945829" y="294523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2O000H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4578479" y="2946360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2O000G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448" name="Elbow Connector 447"/>
          <p:cNvCxnSpPr>
            <a:stCxn id="442" idx="2"/>
            <a:endCxn id="446" idx="0"/>
          </p:cNvCxnSpPr>
          <p:nvPr/>
        </p:nvCxnSpPr>
        <p:spPr>
          <a:xfrm rot="5400000">
            <a:off x="4540700" y="2498540"/>
            <a:ext cx="276664" cy="616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Elbow Connector 448"/>
          <p:cNvCxnSpPr>
            <a:stCxn id="442" idx="2"/>
            <a:endCxn id="447" idx="0"/>
          </p:cNvCxnSpPr>
          <p:nvPr/>
        </p:nvCxnSpPr>
        <p:spPr>
          <a:xfrm rot="16200000" flipH="1">
            <a:off x="4856461" y="2799500"/>
            <a:ext cx="277791" cy="15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4240173" y="370067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1O000H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3665357" y="38512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NO000H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52" name="Elbow Connector 451"/>
          <p:cNvCxnSpPr>
            <a:stCxn id="446" idx="2"/>
            <a:endCxn id="451" idx="0"/>
          </p:cNvCxnSpPr>
          <p:nvPr/>
        </p:nvCxnSpPr>
        <p:spPr>
          <a:xfrm rot="5400000">
            <a:off x="4015393" y="3495977"/>
            <a:ext cx="444357" cy="2661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46" idx="2"/>
            <a:endCxn id="450" idx="0"/>
          </p:cNvCxnSpPr>
          <p:nvPr/>
        </p:nvCxnSpPr>
        <p:spPr>
          <a:xfrm rot="16200000" flipH="1">
            <a:off x="4378092" y="3399476"/>
            <a:ext cx="293775" cy="3086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3715651" y="4494934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4274075" y="4499166"/>
            <a:ext cx="96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+CH2O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456" name="Elbow Connector 455"/>
          <p:cNvCxnSpPr>
            <a:stCxn id="450" idx="2"/>
            <a:endCxn id="454" idx="0"/>
          </p:cNvCxnSpPr>
          <p:nvPr/>
        </p:nvCxnSpPr>
        <p:spPr>
          <a:xfrm rot="5400000">
            <a:off x="4233729" y="4049375"/>
            <a:ext cx="332596" cy="5585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Elbow Connector 456"/>
          <p:cNvCxnSpPr>
            <a:stCxn id="450" idx="2"/>
            <a:endCxn id="455" idx="0"/>
          </p:cNvCxnSpPr>
          <p:nvPr/>
        </p:nvCxnSpPr>
        <p:spPr>
          <a:xfrm rot="16200000" flipH="1">
            <a:off x="4550687" y="4290938"/>
            <a:ext cx="336828" cy="796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5041694" y="369937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1O000G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62" name="TextBox 461"/>
          <p:cNvSpPr txBox="1"/>
          <p:nvPr/>
        </p:nvSpPr>
        <p:spPr>
          <a:xfrm>
            <a:off x="4950410" y="4516459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3" name="Elbow Connector 462"/>
          <p:cNvCxnSpPr>
            <a:stCxn id="447" idx="2"/>
            <a:endCxn id="461" idx="0"/>
          </p:cNvCxnSpPr>
          <p:nvPr/>
        </p:nvCxnSpPr>
        <p:spPr>
          <a:xfrm rot="16200000" flipH="1">
            <a:off x="5096389" y="3314955"/>
            <a:ext cx="291350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2" idx="0"/>
          </p:cNvCxnSpPr>
          <p:nvPr/>
        </p:nvCxnSpPr>
        <p:spPr>
          <a:xfrm rot="5400000">
            <a:off x="5240458" y="4276107"/>
            <a:ext cx="355419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xtBox 468"/>
          <p:cNvSpPr txBox="1"/>
          <p:nvPr/>
        </p:nvSpPr>
        <p:spPr>
          <a:xfrm>
            <a:off x="6127440" y="2245439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70" name="TextBox 469"/>
          <p:cNvSpPr txBox="1"/>
          <p:nvPr/>
        </p:nvSpPr>
        <p:spPr>
          <a:xfrm>
            <a:off x="5521526" y="224266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949084" y="1896832"/>
            <a:ext cx="357395" cy="3342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5775604" y="294796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2O000F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73" name="TextBox 472"/>
          <p:cNvSpPr txBox="1"/>
          <p:nvPr/>
        </p:nvSpPr>
        <p:spPr>
          <a:xfrm>
            <a:off x="6408254" y="294909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2O000E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474" name="Elbow Connector 473"/>
          <p:cNvCxnSpPr>
            <a:stCxn id="469" idx="2"/>
            <a:endCxn id="472" idx="0"/>
          </p:cNvCxnSpPr>
          <p:nvPr/>
        </p:nvCxnSpPr>
        <p:spPr>
          <a:xfrm rot="5400000">
            <a:off x="6253561" y="2653988"/>
            <a:ext cx="240862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469" idx="2"/>
            <a:endCxn id="473" idx="0"/>
          </p:cNvCxnSpPr>
          <p:nvPr/>
        </p:nvCxnSpPr>
        <p:spPr>
          <a:xfrm rot="16200000" flipH="1">
            <a:off x="6569323" y="2685320"/>
            <a:ext cx="241989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TextBox 475"/>
          <p:cNvSpPr txBox="1"/>
          <p:nvPr/>
        </p:nvSpPr>
        <p:spPr>
          <a:xfrm>
            <a:off x="5870433" y="366930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1O000F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77" name="TextBox 476"/>
          <p:cNvSpPr txBox="1"/>
          <p:nvPr/>
        </p:nvSpPr>
        <p:spPr>
          <a:xfrm>
            <a:off x="5496728" y="395935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NO000F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78" name="Elbow Connector 477"/>
          <p:cNvCxnSpPr>
            <a:stCxn id="472" idx="2"/>
            <a:endCxn id="477" idx="0"/>
          </p:cNvCxnSpPr>
          <p:nvPr/>
        </p:nvCxnSpPr>
        <p:spPr>
          <a:xfrm rot="5400000">
            <a:off x="5793284" y="3552190"/>
            <a:ext cx="549720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472" idx="2"/>
            <a:endCxn id="476" idx="0"/>
          </p:cNvCxnSpPr>
          <p:nvPr/>
        </p:nvCxnSpPr>
        <p:spPr>
          <a:xfrm rot="16200000" flipH="1">
            <a:off x="6125157" y="3484918"/>
            <a:ext cx="259678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5768163" y="4462498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82" name="Elbow Connector 481"/>
          <p:cNvCxnSpPr>
            <a:stCxn id="476" idx="2"/>
            <a:endCxn id="480" idx="0"/>
          </p:cNvCxnSpPr>
          <p:nvPr/>
        </p:nvCxnSpPr>
        <p:spPr>
          <a:xfrm rot="5400000">
            <a:off x="6075651" y="4228601"/>
            <a:ext cx="331524" cy="1362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6334998" y="4462707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85" name="Elbow Connector 484"/>
          <p:cNvCxnSpPr>
            <a:stCxn id="473" idx="2"/>
            <a:endCxn id="491" idx="0"/>
          </p:cNvCxnSpPr>
          <p:nvPr/>
        </p:nvCxnSpPr>
        <p:spPr>
          <a:xfrm rot="16200000" flipH="1">
            <a:off x="6755877" y="3487976"/>
            <a:ext cx="273349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491" idx="2"/>
            <a:endCxn id="484" idx="0"/>
          </p:cNvCxnSpPr>
          <p:nvPr/>
        </p:nvCxnSpPr>
        <p:spPr>
          <a:xfrm rot="5400000">
            <a:off x="6687593" y="4198292"/>
            <a:ext cx="316935" cy="2118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241147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TextBox 490"/>
          <p:cNvSpPr txBox="1"/>
          <p:nvPr/>
        </p:nvSpPr>
        <p:spPr>
          <a:xfrm>
            <a:off x="6512892" y="368410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1O000E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95" name="TextBox 494"/>
          <p:cNvSpPr txBox="1"/>
          <p:nvPr/>
        </p:nvSpPr>
        <p:spPr>
          <a:xfrm>
            <a:off x="7593307" y="2279357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96" name="TextBox 495"/>
          <p:cNvSpPr txBox="1"/>
          <p:nvPr/>
        </p:nvSpPr>
        <p:spPr>
          <a:xfrm>
            <a:off x="6987393" y="22765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7334569" y="2022582"/>
            <a:ext cx="345944" cy="162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7241471" y="301768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2O000D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99" name="TextBox 498"/>
          <p:cNvSpPr txBox="1"/>
          <p:nvPr/>
        </p:nvSpPr>
        <p:spPr>
          <a:xfrm>
            <a:off x="7874121" y="301881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2O000C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00" name="Elbow Connector 499"/>
          <p:cNvCxnSpPr>
            <a:stCxn id="495" idx="2"/>
            <a:endCxn id="498" idx="0"/>
          </p:cNvCxnSpPr>
          <p:nvPr/>
        </p:nvCxnSpPr>
        <p:spPr>
          <a:xfrm rot="5400000">
            <a:off x="7701527" y="2705807"/>
            <a:ext cx="276664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500"/>
          <p:cNvCxnSpPr>
            <a:stCxn id="495" idx="2"/>
            <a:endCxn id="499" idx="0"/>
          </p:cNvCxnSpPr>
          <p:nvPr/>
        </p:nvCxnSpPr>
        <p:spPr>
          <a:xfrm rot="16200000" flipH="1">
            <a:off x="8017289" y="2737139"/>
            <a:ext cx="277791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7522797" y="373823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1O000D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066835" y="38528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4" name="Elbow Connector 503"/>
          <p:cNvCxnSpPr>
            <a:stCxn id="498" idx="2"/>
            <a:endCxn id="503" idx="0"/>
          </p:cNvCxnSpPr>
          <p:nvPr/>
        </p:nvCxnSpPr>
        <p:spPr>
          <a:xfrm rot="5400000">
            <a:off x="7399386" y="3585915"/>
            <a:ext cx="373490" cy="1603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498" idx="2"/>
            <a:endCxn id="502" idx="0"/>
          </p:cNvCxnSpPr>
          <p:nvPr/>
        </p:nvCxnSpPr>
        <p:spPr>
          <a:xfrm rot="16200000" flipH="1">
            <a:off x="7684672" y="3460991"/>
            <a:ext cx="258880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>
            <a:off x="6905786" y="4485326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7" name="Elbow Connector 506"/>
          <p:cNvCxnSpPr>
            <a:stCxn id="502" idx="2"/>
            <a:endCxn id="506" idx="0"/>
          </p:cNvCxnSpPr>
          <p:nvPr/>
        </p:nvCxnSpPr>
        <p:spPr>
          <a:xfrm rot="5400000">
            <a:off x="7493691" y="4017105"/>
            <a:ext cx="285430" cy="651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TextBox 507"/>
          <p:cNvSpPr txBox="1"/>
          <p:nvPr/>
        </p:nvSpPr>
        <p:spPr>
          <a:xfrm>
            <a:off x="8211170" y="4508981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9" name="Elbow Connector 508"/>
          <p:cNvCxnSpPr>
            <a:stCxn id="499" idx="2"/>
            <a:endCxn id="512" idx="0"/>
          </p:cNvCxnSpPr>
          <p:nvPr/>
        </p:nvCxnSpPr>
        <p:spPr>
          <a:xfrm rot="16200000" flipH="1">
            <a:off x="8338973" y="3440466"/>
            <a:ext cx="238180" cy="318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Elbow Connector 509"/>
          <p:cNvCxnSpPr>
            <a:stCxn id="512" idx="2"/>
            <a:endCxn id="508" idx="0"/>
          </p:cNvCxnSpPr>
          <p:nvPr/>
        </p:nvCxnSpPr>
        <p:spPr>
          <a:xfrm rot="5400000">
            <a:off x="8452396" y="4344212"/>
            <a:ext cx="328658" cy="8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626633" y="1892584"/>
            <a:ext cx="348714" cy="424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TextBox 511"/>
          <p:cNvSpPr txBox="1"/>
          <p:nvPr/>
        </p:nvSpPr>
        <p:spPr>
          <a:xfrm>
            <a:off x="8178050" y="3718658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1O000C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15" name="TextBox 514"/>
          <p:cNvSpPr txBox="1"/>
          <p:nvPr/>
        </p:nvSpPr>
        <p:spPr>
          <a:xfrm>
            <a:off x="7502782" y="4497049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16" name="Elbow Connector 515"/>
          <p:cNvCxnSpPr>
            <a:stCxn id="502" idx="2"/>
            <a:endCxn id="515" idx="0"/>
          </p:cNvCxnSpPr>
          <p:nvPr/>
        </p:nvCxnSpPr>
        <p:spPr>
          <a:xfrm rot="5400000">
            <a:off x="7786328" y="4321464"/>
            <a:ext cx="297153" cy="54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TextBox 518"/>
          <p:cNvSpPr txBox="1"/>
          <p:nvPr/>
        </p:nvSpPr>
        <p:spPr>
          <a:xfrm>
            <a:off x="7874121" y="407007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20" name="Elbow Connector 519"/>
          <p:cNvCxnSpPr>
            <a:stCxn id="499" idx="2"/>
            <a:endCxn id="519" idx="0"/>
          </p:cNvCxnSpPr>
          <p:nvPr/>
        </p:nvCxnSpPr>
        <p:spPr>
          <a:xfrm rot="16200000" flipH="1">
            <a:off x="8011303" y="3768137"/>
            <a:ext cx="589592" cy="142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9120529" y="2285946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24" name="TextBox 523"/>
          <p:cNvSpPr txBox="1"/>
          <p:nvPr/>
        </p:nvSpPr>
        <p:spPr>
          <a:xfrm>
            <a:off x="8514615" y="228317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16200000" flipH="1">
            <a:off x="8759715" y="2089161"/>
            <a:ext cx="374600" cy="134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TextBox 525"/>
          <p:cNvSpPr txBox="1"/>
          <p:nvPr/>
        </p:nvSpPr>
        <p:spPr>
          <a:xfrm>
            <a:off x="9120383" y="3024275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2O000B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16200000" flipH="1">
            <a:off x="9404594" y="2883645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TextBox 529"/>
          <p:cNvSpPr txBox="1"/>
          <p:nvPr/>
        </p:nvSpPr>
        <p:spPr>
          <a:xfrm>
            <a:off x="9307925" y="374482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1O000B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31" name="TextBox 530"/>
          <p:cNvSpPr txBox="1"/>
          <p:nvPr/>
        </p:nvSpPr>
        <p:spPr>
          <a:xfrm>
            <a:off x="8743369" y="375654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9228553" y="3439871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9516692" y="3514472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TextBox 533"/>
          <p:cNvSpPr txBox="1"/>
          <p:nvPr/>
        </p:nvSpPr>
        <p:spPr>
          <a:xfrm>
            <a:off x="8749529" y="4503638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5" name="Elbow Connector 534"/>
          <p:cNvCxnSpPr>
            <a:stCxn id="530" idx="2"/>
            <a:endCxn id="534" idx="0"/>
          </p:cNvCxnSpPr>
          <p:nvPr/>
        </p:nvCxnSpPr>
        <p:spPr>
          <a:xfrm rot="5400000">
            <a:off x="9302266" y="4058863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9051779" y="1797097"/>
            <a:ext cx="377370" cy="6003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1" name="TextBox 540"/>
          <p:cNvSpPr txBox="1"/>
          <p:nvPr/>
        </p:nvSpPr>
        <p:spPr>
          <a:xfrm>
            <a:off x="9334802" y="4491915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2O000N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542" name="Elbow Connector 541"/>
          <p:cNvCxnSpPr>
            <a:stCxn id="530" idx="2"/>
            <a:endCxn id="541" idx="0"/>
          </p:cNvCxnSpPr>
          <p:nvPr/>
        </p:nvCxnSpPr>
        <p:spPr>
          <a:xfrm rot="5400000">
            <a:off x="9600763" y="4345638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8696652" y="529101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NO000N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9219907" y="5295246"/>
            <a:ext cx="96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DO9001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+CH2O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50" name="Elbow Connector 549"/>
          <p:cNvCxnSpPr>
            <a:stCxn id="541" idx="2"/>
            <a:endCxn id="548" idx="0"/>
          </p:cNvCxnSpPr>
          <p:nvPr/>
        </p:nvCxnSpPr>
        <p:spPr>
          <a:xfrm rot="5400000">
            <a:off x="9252124" y="4803222"/>
            <a:ext cx="337434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Elbow Connector 550"/>
          <p:cNvCxnSpPr>
            <a:stCxn id="541" idx="2"/>
            <a:endCxn id="549" idx="0"/>
          </p:cNvCxnSpPr>
          <p:nvPr/>
        </p:nvCxnSpPr>
        <p:spPr>
          <a:xfrm rot="5400000">
            <a:off x="9551499" y="5106829"/>
            <a:ext cx="341666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4" name="TextBox 563"/>
          <p:cNvSpPr txBox="1"/>
          <p:nvPr/>
        </p:nvSpPr>
        <p:spPr>
          <a:xfrm>
            <a:off x="10305235" y="2272700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9699321" y="226993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10305089" y="3011029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2O000A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16200000" flipH="1">
            <a:off x="10589300" y="2870399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TextBox 567"/>
          <p:cNvSpPr txBox="1"/>
          <p:nvPr/>
        </p:nvSpPr>
        <p:spPr>
          <a:xfrm>
            <a:off x="10492631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1O000A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69" name="TextBox 568"/>
          <p:cNvSpPr txBox="1"/>
          <p:nvPr/>
        </p:nvSpPr>
        <p:spPr>
          <a:xfrm>
            <a:off x="9928075" y="374329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10413259" y="3426625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701398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TextBox 571"/>
          <p:cNvSpPr txBox="1"/>
          <p:nvPr/>
        </p:nvSpPr>
        <p:spPr>
          <a:xfrm>
            <a:off x="9934235" y="449039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10486972" y="4045617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10212985" y="1760350"/>
            <a:ext cx="389351" cy="6353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10519508" y="447866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2O000M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576" name="Elbow Connector 575"/>
          <p:cNvCxnSpPr>
            <a:stCxn id="568" idx="2"/>
            <a:endCxn id="575" idx="0"/>
          </p:cNvCxnSpPr>
          <p:nvPr/>
        </p:nvCxnSpPr>
        <p:spPr>
          <a:xfrm rot="5400000">
            <a:off x="10785469" y="4332392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9904804" y="532466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NO000M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9" name="Elbow Connector 578"/>
          <p:cNvCxnSpPr>
            <a:stCxn id="575" idx="2"/>
            <a:endCxn id="577" idx="0"/>
          </p:cNvCxnSpPr>
          <p:nvPr/>
        </p:nvCxnSpPr>
        <p:spPr>
          <a:xfrm rot="5400000">
            <a:off x="10425107" y="4825145"/>
            <a:ext cx="384326" cy="6147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Elbow Connector 579"/>
          <p:cNvCxnSpPr>
            <a:stCxn id="575" idx="2"/>
            <a:endCxn id="585" idx="0"/>
          </p:cNvCxnSpPr>
          <p:nvPr/>
        </p:nvCxnSpPr>
        <p:spPr>
          <a:xfrm rot="16200000" flipH="1">
            <a:off x="10745636" y="5119319"/>
            <a:ext cx="382732" cy="24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16200000" flipH="1">
            <a:off x="9920921" y="2052414"/>
            <a:ext cx="386581" cy="4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TextBox 584"/>
          <p:cNvSpPr txBox="1"/>
          <p:nvPr/>
        </p:nvSpPr>
        <p:spPr>
          <a:xfrm>
            <a:off x="10530477" y="5323066"/>
            <a:ext cx="83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1O000OM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5085926" y="6088231"/>
            <a:ext cx="925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HHHC</a:t>
            </a:r>
          </a:p>
        </p:txBody>
      </p:sp>
      <p:cxnSp>
        <p:nvCxnSpPr>
          <p:cNvPr id="590" name="Elbow Connector 589"/>
          <p:cNvCxnSpPr>
            <a:stCxn id="585" idx="2"/>
            <a:endCxn id="587" idx="0"/>
          </p:cNvCxnSpPr>
          <p:nvPr/>
        </p:nvCxnSpPr>
        <p:spPr>
          <a:xfrm rot="5400000">
            <a:off x="8097321" y="3236169"/>
            <a:ext cx="303500" cy="54006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Elbow Connector 592"/>
          <p:cNvCxnSpPr>
            <a:stCxn id="353" idx="2"/>
            <a:endCxn id="587" idx="0"/>
          </p:cNvCxnSpPr>
          <p:nvPr/>
        </p:nvCxnSpPr>
        <p:spPr>
          <a:xfrm rot="16200000" flipH="1">
            <a:off x="3768617" y="4308090"/>
            <a:ext cx="344608" cy="32156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TextBox 595"/>
          <p:cNvSpPr txBox="1"/>
          <p:nvPr/>
        </p:nvSpPr>
        <p:spPr>
          <a:xfrm>
            <a:off x="11392152" y="2307835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97" name="TextBox 596"/>
          <p:cNvSpPr txBox="1"/>
          <p:nvPr/>
        </p:nvSpPr>
        <p:spPr>
          <a:xfrm>
            <a:off x="10786238" y="230506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98" name="TextBox 597"/>
          <p:cNvSpPr txBox="1"/>
          <p:nvPr/>
        </p:nvSpPr>
        <p:spPr>
          <a:xfrm>
            <a:off x="11392006" y="3046164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2O0009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99" name="Elbow Connector 598"/>
          <p:cNvCxnSpPr>
            <a:stCxn id="596" idx="2"/>
            <a:endCxn id="598" idx="0"/>
          </p:cNvCxnSpPr>
          <p:nvPr/>
        </p:nvCxnSpPr>
        <p:spPr>
          <a:xfrm rot="16200000" flipH="1">
            <a:off x="11676217" y="2905534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596" idx="0"/>
          </p:cNvCxnSpPr>
          <p:nvPr/>
        </p:nvCxnSpPr>
        <p:spPr>
          <a:xfrm rot="16200000" flipH="1">
            <a:off x="11369891" y="1865475"/>
            <a:ext cx="398586" cy="4861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597" idx="0"/>
          </p:cNvCxnSpPr>
          <p:nvPr/>
        </p:nvCxnSpPr>
        <p:spPr>
          <a:xfrm rot="5400000">
            <a:off x="11077827" y="2056775"/>
            <a:ext cx="395816" cy="100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" name="TextBox 603"/>
          <p:cNvSpPr txBox="1"/>
          <p:nvPr/>
        </p:nvSpPr>
        <p:spPr>
          <a:xfrm>
            <a:off x="11461247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1O0009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605" name="TextBox 604"/>
          <p:cNvSpPr txBox="1"/>
          <p:nvPr/>
        </p:nvSpPr>
        <p:spPr>
          <a:xfrm>
            <a:off x="10980374" y="388458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06" name="Elbow Connector 605"/>
          <p:cNvCxnSpPr>
            <a:stCxn id="598" idx="2"/>
            <a:endCxn id="605" idx="0"/>
          </p:cNvCxnSpPr>
          <p:nvPr/>
        </p:nvCxnSpPr>
        <p:spPr>
          <a:xfrm rot="5400000">
            <a:off x="11429792" y="3497526"/>
            <a:ext cx="376752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Elbow Connector 606"/>
          <p:cNvCxnSpPr>
            <a:stCxn id="598" idx="2"/>
            <a:endCxn id="604" idx="0"/>
          </p:cNvCxnSpPr>
          <p:nvPr/>
        </p:nvCxnSpPr>
        <p:spPr>
          <a:xfrm rot="16200000" flipH="1">
            <a:off x="11746732" y="3577943"/>
            <a:ext cx="223745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TextBox 610"/>
          <p:cNvSpPr txBox="1"/>
          <p:nvPr/>
        </p:nvSpPr>
        <p:spPr>
          <a:xfrm>
            <a:off x="10980374" y="4766423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12" name="Elbow Connector 611"/>
          <p:cNvCxnSpPr>
            <a:stCxn id="604" idx="2"/>
            <a:endCxn id="611" idx="0"/>
          </p:cNvCxnSpPr>
          <p:nvPr/>
        </p:nvCxnSpPr>
        <p:spPr>
          <a:xfrm rot="5400000">
            <a:off x="11356333" y="4222394"/>
            <a:ext cx="573184" cy="5148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11481960" y="450096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2O000L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614" name="Elbow Connector 613"/>
          <p:cNvCxnSpPr>
            <a:stCxn id="604" idx="2"/>
            <a:endCxn id="613" idx="0"/>
          </p:cNvCxnSpPr>
          <p:nvPr/>
        </p:nvCxnSpPr>
        <p:spPr>
          <a:xfrm rot="5400000">
            <a:off x="11739858" y="4340455"/>
            <a:ext cx="307721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TextBox 618"/>
          <p:cNvSpPr txBox="1"/>
          <p:nvPr/>
        </p:nvSpPr>
        <p:spPr>
          <a:xfrm>
            <a:off x="11548447" y="52687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1O000L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620" name="TextBox 619"/>
          <p:cNvSpPr txBox="1"/>
          <p:nvPr/>
        </p:nvSpPr>
        <p:spPr>
          <a:xfrm>
            <a:off x="10832353" y="6024863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21" name="Elbow Connector 620"/>
          <p:cNvCxnSpPr>
            <a:stCxn id="619" idx="2"/>
            <a:endCxn id="620" idx="0"/>
          </p:cNvCxnSpPr>
          <p:nvPr/>
        </p:nvCxnSpPr>
        <p:spPr>
          <a:xfrm rot="5400000">
            <a:off x="11465310" y="5502610"/>
            <a:ext cx="294411" cy="7500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TextBox 621"/>
          <p:cNvSpPr txBox="1"/>
          <p:nvPr/>
        </p:nvSpPr>
        <p:spPr>
          <a:xfrm>
            <a:off x="11473323" y="610619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23" name="Elbow Connector 622"/>
          <p:cNvCxnSpPr>
            <a:stCxn id="619" idx="2"/>
            <a:endCxn id="622" idx="0"/>
          </p:cNvCxnSpPr>
          <p:nvPr/>
        </p:nvCxnSpPr>
        <p:spPr>
          <a:xfrm rot="5400000">
            <a:off x="11745130" y="5863760"/>
            <a:ext cx="375740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Elbow Connector 623"/>
          <p:cNvCxnSpPr>
            <a:stCxn id="613" idx="2"/>
            <a:endCxn id="619" idx="0"/>
          </p:cNvCxnSpPr>
          <p:nvPr/>
        </p:nvCxnSpPr>
        <p:spPr>
          <a:xfrm rot="16200000" flipH="1">
            <a:off x="11784237" y="5065462"/>
            <a:ext cx="306162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2" name="TextBox 641"/>
          <p:cNvSpPr txBox="1"/>
          <p:nvPr/>
        </p:nvSpPr>
        <p:spPr>
          <a:xfrm>
            <a:off x="6199274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43" name="Elbow Connector 642"/>
          <p:cNvCxnSpPr>
            <a:stCxn id="473" idx="2"/>
            <a:endCxn id="642" idx="0"/>
          </p:cNvCxnSpPr>
          <p:nvPr/>
        </p:nvCxnSpPr>
        <p:spPr>
          <a:xfrm rot="5400000">
            <a:off x="6455462" y="3593685"/>
            <a:ext cx="560561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4685839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NO000G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50" name="Elbow Connector 649"/>
          <p:cNvCxnSpPr>
            <a:stCxn id="447" idx="2"/>
            <a:endCxn id="649" idx="0"/>
          </p:cNvCxnSpPr>
          <p:nvPr/>
        </p:nvCxnSpPr>
        <p:spPr>
          <a:xfrm rot="16200000" flipH="1">
            <a:off x="4782490" y="3628855"/>
            <a:ext cx="563294" cy="1216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TextBox 659"/>
          <p:cNvSpPr txBox="1"/>
          <p:nvPr/>
        </p:nvSpPr>
        <p:spPr>
          <a:xfrm>
            <a:off x="11067525" y="538367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NO000L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61" name="Elbow Connector 660"/>
          <p:cNvCxnSpPr>
            <a:stCxn id="613" idx="2"/>
            <a:endCxn id="660" idx="0"/>
          </p:cNvCxnSpPr>
          <p:nvPr/>
        </p:nvCxnSpPr>
        <p:spPr>
          <a:xfrm rot="5400000">
            <a:off x="11469333" y="4965932"/>
            <a:ext cx="421048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2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3" y="13889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/>
              <a:t>1</a:t>
            </a:r>
            <a:r>
              <a:rPr lang="en-US" sz="1200" b="1" dirty="0" smtClean="0"/>
              <a:t>-decanol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446410" y="552442"/>
            <a:ext cx="810426" cy="9066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941806" y="57045"/>
            <a:ext cx="810426" cy="18974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65" idx="2"/>
            <a:endCxn id="84" idx="0"/>
          </p:cNvCxnSpPr>
          <p:nvPr/>
        </p:nvCxnSpPr>
        <p:spPr>
          <a:xfrm rot="5400000">
            <a:off x="745465" y="2344733"/>
            <a:ext cx="230990" cy="8671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648805" y="-649954"/>
            <a:ext cx="821123" cy="33221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5400000">
            <a:off x="1135497" y="2031710"/>
            <a:ext cx="328516" cy="104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858533" y="3676652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1O000K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5357" y="219861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NO0008</a:t>
            </a:r>
          </a:p>
          <a:p>
            <a:pPr algn="ctr"/>
            <a:r>
              <a:rPr lang="el-GR" sz="1200" dirty="0" smtClean="0">
                <a:solidFill>
                  <a:schemeClr val="accent6"/>
                </a:solidFill>
              </a:rPr>
              <a:t>β</a:t>
            </a:r>
            <a:r>
              <a:rPr lang="en-US" sz="1200" dirty="0" smtClean="0">
                <a:solidFill>
                  <a:schemeClr val="accent6"/>
                </a:solidFill>
              </a:rPr>
              <a:t>-HN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259" y="2201168"/>
            <a:ext cx="716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1O0008</a:t>
            </a:r>
            <a:r>
              <a:rPr lang="en-US" sz="1200" dirty="0"/>
              <a:t> </a:t>
            </a:r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-25464" y="2893823"/>
            <a:ext cx="90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D09000 + CH2O 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55690" y="291455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2O000K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92" name="Elbow Connector 91"/>
          <p:cNvCxnSpPr>
            <a:stCxn id="90" idx="2"/>
            <a:endCxn id="113" idx="0"/>
          </p:cNvCxnSpPr>
          <p:nvPr/>
        </p:nvCxnSpPr>
        <p:spPr>
          <a:xfrm rot="16200000" flipH="1">
            <a:off x="1146011" y="3525015"/>
            <a:ext cx="300430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90" idx="2"/>
            <a:endCxn id="98" idx="0"/>
          </p:cNvCxnSpPr>
          <p:nvPr/>
        </p:nvCxnSpPr>
        <p:spPr>
          <a:xfrm rot="5400000">
            <a:off x="837280" y="3228229"/>
            <a:ext cx="309533" cy="6055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50172" y="36857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NO000K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15" name="Elbow Connector 114"/>
          <p:cNvCxnSpPr>
            <a:stCxn id="113" idx="2"/>
            <a:endCxn id="123" idx="0"/>
          </p:cNvCxnSpPr>
          <p:nvPr/>
        </p:nvCxnSpPr>
        <p:spPr>
          <a:xfrm rot="5400000">
            <a:off x="1137599" y="4292224"/>
            <a:ext cx="313957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3" idx="2"/>
            <a:endCxn id="120" idx="0"/>
          </p:cNvCxnSpPr>
          <p:nvPr/>
        </p:nvCxnSpPr>
        <p:spPr>
          <a:xfrm rot="5400000">
            <a:off x="814778" y="3965171"/>
            <a:ext cx="309725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36518" y="444804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KO000F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06665" y="4452274"/>
            <a:ext cx="96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2O000P</a:t>
            </a:r>
          </a:p>
          <a:p>
            <a:pPr algn="ctr"/>
            <a:r>
              <a:rPr lang="en-US" sz="1200" dirty="0" smtClean="0"/>
              <a:t>HHH-RO2 </a:t>
            </a:r>
          </a:p>
        </p:txBody>
      </p:sp>
      <p:cxnSp>
        <p:nvCxnSpPr>
          <p:cNvPr id="128" name="Elbow Connector 127"/>
          <p:cNvCxnSpPr>
            <a:stCxn id="123" idx="2"/>
            <a:endCxn id="135" idx="0"/>
          </p:cNvCxnSpPr>
          <p:nvPr/>
        </p:nvCxnSpPr>
        <p:spPr>
          <a:xfrm rot="16200000" flipH="1">
            <a:off x="1136539" y="5068904"/>
            <a:ext cx="321126" cy="111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23" idx="2"/>
            <a:endCxn id="132" idx="0"/>
          </p:cNvCxnSpPr>
          <p:nvPr/>
        </p:nvCxnSpPr>
        <p:spPr>
          <a:xfrm rot="5400000">
            <a:off x="807955" y="4756753"/>
            <a:ext cx="326365" cy="6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33553" y="5240304"/>
            <a:ext cx="103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NO000P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80192" y="5235065"/>
            <a:ext cx="8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1O000J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cxnSp>
        <p:nvCxnSpPr>
          <p:cNvPr id="141" name="Straight Arrow Connector 140"/>
          <p:cNvCxnSpPr>
            <a:stCxn id="135" idx="2"/>
            <a:endCxn id="143" idx="0"/>
          </p:cNvCxnSpPr>
          <p:nvPr/>
        </p:nvCxnSpPr>
        <p:spPr>
          <a:xfrm>
            <a:off x="1302700" y="5696730"/>
            <a:ext cx="1956" cy="273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734121" y="5970098"/>
            <a:ext cx="1141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KO000D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HHHC</a:t>
            </a:r>
          </a:p>
        </p:txBody>
      </p:sp>
      <p:cxnSp>
        <p:nvCxnSpPr>
          <p:cNvPr id="153" name="Elbow Connector 152"/>
          <p:cNvCxnSpPr>
            <a:stCxn id="21" idx="2"/>
            <a:endCxn id="295" idx="0"/>
          </p:cNvCxnSpPr>
          <p:nvPr/>
        </p:nvCxnSpPr>
        <p:spPr>
          <a:xfrm rot="5400000">
            <a:off x="1800459" y="1804599"/>
            <a:ext cx="427237" cy="5633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305" idx="0"/>
          </p:cNvCxnSpPr>
          <p:nvPr/>
        </p:nvCxnSpPr>
        <p:spPr>
          <a:xfrm rot="16200000" flipH="1">
            <a:off x="2120028" y="2048372"/>
            <a:ext cx="364492" cy="13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776733" y="1670392"/>
            <a:ext cx="325962" cy="7304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5753321" y="1025940"/>
            <a:ext cx="1083198" cy="859334"/>
            <a:chOff x="2080738" y="948188"/>
            <a:chExt cx="1083198" cy="859334"/>
          </a:xfrm>
        </p:grpSpPr>
        <p:sp>
          <p:nvSpPr>
            <p:cNvPr id="261" name="TextBox 260"/>
            <p:cNvSpPr txBox="1"/>
            <p:nvPr/>
          </p:nvSpPr>
          <p:spPr>
            <a:xfrm>
              <a:off x="2080738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608614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2935081" y="-1936230"/>
            <a:ext cx="823048" cy="58966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833577" y="-3834726"/>
            <a:ext cx="821123" cy="9691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548387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438693" y="-4439841"/>
            <a:ext cx="847023" cy="109278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8792478" y="-10658"/>
            <a:ext cx="32369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 =&gt; D00000 (aldehyde)</a:t>
            </a:r>
          </a:p>
          <a:p>
            <a:r>
              <a:rPr lang="en-US" sz="1050" i="1" dirty="0" smtClean="0"/>
              <a:t>position #2 =&gt; species names ending in ‘8’</a:t>
            </a:r>
          </a:p>
          <a:p>
            <a:r>
              <a:rPr lang="en-US" sz="1050" i="1" dirty="0" smtClean="0"/>
              <a:t>…</a:t>
            </a:r>
          </a:p>
          <a:p>
            <a:r>
              <a:rPr lang="en-US" sz="1050" i="1" dirty="0" smtClean="0"/>
              <a:t>position #9 =&gt; species names ending in ‘1’</a:t>
            </a:r>
          </a:p>
          <a:p>
            <a:r>
              <a:rPr lang="en-US" sz="1050" i="1" dirty="0" smtClean="0"/>
              <a:t>position #10 </a:t>
            </a:r>
            <a:r>
              <a:rPr lang="en-US" sz="1050" i="1" dirty="0"/>
              <a:t>=&gt; species names ending in </a:t>
            </a:r>
            <a:r>
              <a:rPr lang="en-US" sz="1050" i="1" dirty="0" smtClean="0"/>
              <a:t>‘0’</a:t>
            </a:r>
            <a:endParaRPr lang="en-US" sz="1050" i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3802513" y="195104"/>
            <a:ext cx="4408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</a:t>
            </a:r>
            <a:r>
              <a:rPr lang="en-US" sz="1200" dirty="0" smtClean="0">
                <a:solidFill>
                  <a:schemeClr val="accent6"/>
                </a:solidFill>
              </a:rPr>
              <a:t>Nitrogen</a:t>
            </a:r>
          </a:p>
          <a:p>
            <a:pPr algn="ctr"/>
            <a:r>
              <a:rPr lang="en-US" sz="1200" b="1" i="1" dirty="0" smtClean="0"/>
              <a:t>DHF-forming species</a:t>
            </a:r>
            <a:endParaRPr lang="en-US" sz="1200" b="1" i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-11887" y="1010738"/>
            <a:ext cx="821927" cy="15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-46016" y="980924"/>
            <a:ext cx="891755" cy="1087895"/>
            <a:chOff x="293951" y="980924"/>
            <a:chExt cx="891755" cy="1087895"/>
          </a:xfrm>
        </p:grpSpPr>
        <p:grpSp>
          <p:nvGrpSpPr>
            <p:cNvPr id="35" name="Group 34"/>
            <p:cNvGrpSpPr/>
            <p:nvPr/>
          </p:nvGrpSpPr>
          <p:grpSpPr>
            <a:xfrm>
              <a:off x="293951" y="980924"/>
              <a:ext cx="891755" cy="1087895"/>
              <a:chOff x="293951" y="980924"/>
              <a:chExt cx="891755" cy="108789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1" y="1422488"/>
                <a:ext cx="8917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CC3399"/>
                    </a:solidFill>
                  </a:rPr>
                  <a:t>D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00000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C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65840" y="1028403"/>
            <a:ext cx="878230" cy="844249"/>
            <a:chOff x="1205807" y="1028403"/>
            <a:chExt cx="878230" cy="844249"/>
          </a:xfrm>
        </p:grpSpPr>
        <p:grpSp>
          <p:nvGrpSpPr>
            <p:cNvPr id="34" name="Group 33"/>
            <p:cNvGrpSpPr/>
            <p:nvPr/>
          </p:nvGrpSpPr>
          <p:grpSpPr>
            <a:xfrm>
              <a:off x="1205807" y="1038337"/>
              <a:ext cx="878230" cy="834315"/>
              <a:chOff x="1683151" y="973208"/>
              <a:chExt cx="878230" cy="8343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683151" y="13458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2O0008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91974" y="973208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554087" y="1028403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825560" y="168413"/>
            <a:ext cx="347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Decan-1-ol_1g_gaw_DHF_211011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264005" y="-1265153"/>
            <a:ext cx="821524" cy="45529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4409644" y="991444"/>
            <a:ext cx="1083198" cy="892306"/>
            <a:chOff x="4984071" y="1038336"/>
            <a:chExt cx="1083198" cy="892306"/>
          </a:xfrm>
        </p:grpSpPr>
        <p:sp>
          <p:nvSpPr>
            <p:cNvPr id="239" name="TextBox 238"/>
            <p:cNvSpPr txBox="1"/>
            <p:nvPr/>
          </p:nvSpPr>
          <p:spPr>
            <a:xfrm>
              <a:off x="4984071" y="146897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512874" y="103833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54149" y="1004151"/>
            <a:ext cx="1083198" cy="868501"/>
            <a:chOff x="2176177" y="1004151"/>
            <a:chExt cx="1083198" cy="868501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868501"/>
              <a:chOff x="2561381" y="939021"/>
              <a:chExt cx="1083198" cy="868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2O0007</a:t>
                </a:r>
              </a:p>
              <a:p>
                <a:pPr algn="ctr"/>
                <a:r>
                  <a:rPr lang="el-GR" sz="1200" dirty="0" smtClean="0"/>
                  <a:t>γ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γ</a:t>
                </a:r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783535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559224" y="-2560373"/>
            <a:ext cx="868417" cy="71902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7046975" y="1038337"/>
            <a:ext cx="1083198" cy="892306"/>
            <a:chOff x="7129036" y="1038337"/>
            <a:chExt cx="1083198" cy="892306"/>
          </a:xfrm>
        </p:grpSpPr>
        <p:sp>
          <p:nvSpPr>
            <p:cNvPr id="250" name="TextBox 249"/>
            <p:cNvSpPr txBox="1"/>
            <p:nvPr/>
          </p:nvSpPr>
          <p:spPr>
            <a:xfrm>
              <a:off x="7129036" y="1468978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657839" y="103833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8398701" y="1051171"/>
            <a:ext cx="1083198" cy="857405"/>
            <a:chOff x="1940062" y="868056"/>
            <a:chExt cx="1083198" cy="857405"/>
          </a:xfrm>
        </p:grpSpPr>
        <p:sp>
          <p:nvSpPr>
            <p:cNvPr id="289" name="TextBox 288"/>
            <p:cNvSpPr txBox="1"/>
            <p:nvPr/>
          </p:nvSpPr>
          <p:spPr>
            <a:xfrm>
              <a:off x="1940062" y="1263796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409636" y="86805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246120" y="-3247269"/>
            <a:ext cx="846350" cy="85420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1878435" y="372354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1O000J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1293291" y="229988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1865275" y="2237144"/>
            <a:ext cx="887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1O0007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cxnSp>
        <p:nvCxnSpPr>
          <p:cNvPr id="312" name="Straight Arrow Connector 311"/>
          <p:cNvCxnSpPr>
            <a:stCxn id="305" idx="2"/>
            <a:endCxn id="322" idx="0"/>
          </p:cNvCxnSpPr>
          <p:nvPr/>
        </p:nvCxnSpPr>
        <p:spPr>
          <a:xfrm>
            <a:off x="2308800" y="2698809"/>
            <a:ext cx="5907" cy="286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1875592" y="298489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2O000J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324" name="Elbow Connector 323"/>
          <p:cNvCxnSpPr>
            <a:stCxn id="322" idx="2"/>
            <a:endCxn id="294" idx="0"/>
          </p:cNvCxnSpPr>
          <p:nvPr/>
        </p:nvCxnSpPr>
        <p:spPr>
          <a:xfrm rot="16200000" flipH="1">
            <a:off x="2177636" y="3583631"/>
            <a:ext cx="276984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904000" y="3322434"/>
            <a:ext cx="286580" cy="534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340758" y="37331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NO000J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331" name="Elbow Connector 330"/>
          <p:cNvCxnSpPr>
            <a:stCxn id="294" idx="2"/>
            <a:endCxn id="336" idx="0"/>
          </p:cNvCxnSpPr>
          <p:nvPr/>
        </p:nvCxnSpPr>
        <p:spPr>
          <a:xfrm rot="16200000" flipH="1">
            <a:off x="2163362" y="4339398"/>
            <a:ext cx="313957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294" idx="2"/>
            <a:endCxn id="334" idx="0"/>
          </p:cNvCxnSpPr>
          <p:nvPr/>
        </p:nvCxnSpPr>
        <p:spPr>
          <a:xfrm rot="5400000">
            <a:off x="1899679" y="4076503"/>
            <a:ext cx="309165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385857" y="4494375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KO000D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838290" y="4499167"/>
            <a:ext cx="96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2O000O</a:t>
            </a:r>
          </a:p>
          <a:p>
            <a:pPr algn="ctr"/>
            <a:r>
              <a:rPr lang="en-US" sz="1200" dirty="0" smtClean="0"/>
              <a:t>HHH-RO2 </a:t>
            </a:r>
          </a:p>
        </p:txBody>
      </p:sp>
      <p:cxnSp>
        <p:nvCxnSpPr>
          <p:cNvPr id="337" name="Elbow Connector 336"/>
          <p:cNvCxnSpPr>
            <a:stCxn id="336" idx="2"/>
            <a:endCxn id="353" idx="0"/>
          </p:cNvCxnSpPr>
          <p:nvPr/>
        </p:nvCxnSpPr>
        <p:spPr>
          <a:xfrm rot="16200000" flipH="1">
            <a:off x="2167544" y="5116417"/>
            <a:ext cx="321126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Elbow Connector 337"/>
          <p:cNvCxnSpPr>
            <a:stCxn id="336" idx="2"/>
            <a:endCxn id="339" idx="0"/>
          </p:cNvCxnSpPr>
          <p:nvPr/>
        </p:nvCxnSpPr>
        <p:spPr>
          <a:xfrm rot="5400000">
            <a:off x="1857164" y="4821230"/>
            <a:ext cx="326365" cy="6055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1200347" y="5287197"/>
            <a:ext cx="103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NO000O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1914179" y="5281958"/>
            <a:ext cx="83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1O000O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3069211" y="2556366"/>
            <a:ext cx="273752" cy="526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5400000">
            <a:off x="3426027" y="1926512"/>
            <a:ext cx="337579" cy="2512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379" idx="2"/>
            <a:endCxn id="426" idx="0"/>
          </p:cNvCxnSpPr>
          <p:nvPr/>
        </p:nvCxnSpPr>
        <p:spPr>
          <a:xfrm rot="5400000">
            <a:off x="3181952" y="3550866"/>
            <a:ext cx="443714" cy="1557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Elbow Connector 380"/>
          <p:cNvCxnSpPr>
            <a:stCxn id="379" idx="2"/>
            <a:endCxn id="427" idx="0"/>
          </p:cNvCxnSpPr>
          <p:nvPr/>
        </p:nvCxnSpPr>
        <p:spPr>
          <a:xfrm rot="5400000">
            <a:off x="2873229" y="3402261"/>
            <a:ext cx="603833" cy="613108"/>
          </a:xfrm>
          <a:prstGeom prst="bentConnector3">
            <a:avLst>
              <a:gd name="adj1" fmla="val 344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3163569" y="1672708"/>
            <a:ext cx="346233" cy="767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26" idx="2"/>
            <a:endCxn id="431" idx="0"/>
          </p:cNvCxnSpPr>
          <p:nvPr/>
        </p:nvCxnSpPr>
        <p:spPr>
          <a:xfrm rot="5400000">
            <a:off x="3211561" y="4380016"/>
            <a:ext cx="182097" cy="46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429476" y="1014848"/>
            <a:ext cx="1832565" cy="4125858"/>
            <a:chOff x="2581875" y="1014848"/>
            <a:chExt cx="1832565" cy="4125858"/>
          </a:xfrm>
        </p:grpSpPr>
        <p:grpSp>
          <p:nvGrpSpPr>
            <p:cNvPr id="58" name="Group 57"/>
            <p:cNvGrpSpPr/>
            <p:nvPr/>
          </p:nvGrpSpPr>
          <p:grpSpPr>
            <a:xfrm>
              <a:off x="3331242" y="1014848"/>
              <a:ext cx="1083198" cy="868501"/>
              <a:chOff x="3600871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600871" y="1014848"/>
                <a:ext cx="1083198" cy="868501"/>
                <a:chOff x="2291752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291752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2O0006</a:t>
                  </a:r>
                </a:p>
                <a:p>
                  <a:pPr algn="ctr"/>
                  <a:r>
                    <a:rPr lang="el-GR" sz="1200" dirty="0" smtClean="0"/>
                    <a:t>δ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520176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 smtClean="0"/>
                    <a:t>δ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4051338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20149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2679427" y="2956345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accent5"/>
                  </a:solidFill>
                </a:rPr>
                <a:t>DO0001 </a:t>
              </a:r>
              <a:r>
                <a:rPr lang="en-US" sz="1200" b="1" i="1" dirty="0" smtClean="0">
                  <a:solidFill>
                    <a:schemeClr val="accent5"/>
                  </a:solidFill>
                </a:rPr>
                <a:t>Aldehyde HC</a:t>
              </a:r>
              <a:endParaRPr lang="en-US" sz="1200" b="1" i="1" dirty="0">
                <a:solidFill>
                  <a:schemeClr val="accent5"/>
                </a:solidFill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209257" y="2945234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2O000I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2666211" y="222958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3039203" y="385061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1O000I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2581875" y="401073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3026584" y="4494375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0070C0"/>
                  </a:solidFill>
                </a:rPr>
                <a:t>KO000B</a:t>
              </a:r>
              <a:endParaRPr lang="en-US" sz="1200" b="1" i="1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b="1" i="1" dirty="0" smtClean="0">
                  <a:solidFill>
                    <a:srgbClr val="0070C0"/>
                  </a:solidFill>
                </a:rPr>
                <a:t>HHC</a:t>
              </a:r>
              <a:endParaRPr lang="en-US" sz="1200" b="1" i="1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40" name="Elbow Connector 439"/>
          <p:cNvCxnSpPr>
            <a:stCxn id="65" idx="2"/>
            <a:endCxn id="90" idx="0"/>
          </p:cNvCxnSpPr>
          <p:nvPr/>
        </p:nvCxnSpPr>
        <p:spPr>
          <a:xfrm rot="16200000" flipH="1">
            <a:off x="1168818" y="2788570"/>
            <a:ext cx="251724" cy="2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Elbow Connector 440"/>
          <p:cNvCxnSpPr>
            <a:stCxn id="375" idx="2"/>
            <a:endCxn id="379" idx="0"/>
          </p:cNvCxnSpPr>
          <p:nvPr/>
        </p:nvCxnSpPr>
        <p:spPr>
          <a:xfrm rot="16200000" flipH="1">
            <a:off x="3344124" y="2807658"/>
            <a:ext cx="262641" cy="12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441"/>
          <p:cNvSpPr txBox="1"/>
          <p:nvPr/>
        </p:nvSpPr>
        <p:spPr>
          <a:xfrm>
            <a:off x="4567294" y="2206904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43" name="TextBox 442"/>
          <p:cNvSpPr txBox="1"/>
          <p:nvPr/>
        </p:nvSpPr>
        <p:spPr>
          <a:xfrm>
            <a:off x="3961380" y="220413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807741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515677" y="1768568"/>
            <a:ext cx="320384" cy="550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3945829" y="294523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2O000H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4578479" y="2946360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2O000G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448" name="Elbow Connector 447"/>
          <p:cNvCxnSpPr>
            <a:stCxn id="442" idx="2"/>
            <a:endCxn id="446" idx="0"/>
          </p:cNvCxnSpPr>
          <p:nvPr/>
        </p:nvCxnSpPr>
        <p:spPr>
          <a:xfrm rot="5400000">
            <a:off x="4540700" y="2498540"/>
            <a:ext cx="276664" cy="616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Elbow Connector 448"/>
          <p:cNvCxnSpPr>
            <a:stCxn id="442" idx="2"/>
            <a:endCxn id="447" idx="0"/>
          </p:cNvCxnSpPr>
          <p:nvPr/>
        </p:nvCxnSpPr>
        <p:spPr>
          <a:xfrm rot="16200000" flipH="1">
            <a:off x="4856461" y="2799500"/>
            <a:ext cx="277791" cy="15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4240173" y="370067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1O000H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3665357" y="38512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NO000H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52" name="Elbow Connector 451"/>
          <p:cNvCxnSpPr>
            <a:stCxn id="446" idx="2"/>
            <a:endCxn id="451" idx="0"/>
          </p:cNvCxnSpPr>
          <p:nvPr/>
        </p:nvCxnSpPr>
        <p:spPr>
          <a:xfrm rot="5400000">
            <a:off x="4015393" y="3495977"/>
            <a:ext cx="444357" cy="2661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46" idx="2"/>
            <a:endCxn id="450" idx="0"/>
          </p:cNvCxnSpPr>
          <p:nvPr/>
        </p:nvCxnSpPr>
        <p:spPr>
          <a:xfrm rot="16200000" flipH="1">
            <a:off x="4378092" y="3399476"/>
            <a:ext cx="293775" cy="3086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3715651" y="4494934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KO000I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4274075" y="4499166"/>
            <a:ext cx="96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+CH2O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456" name="Elbow Connector 455"/>
          <p:cNvCxnSpPr>
            <a:stCxn id="450" idx="2"/>
            <a:endCxn id="454" idx="0"/>
          </p:cNvCxnSpPr>
          <p:nvPr/>
        </p:nvCxnSpPr>
        <p:spPr>
          <a:xfrm rot="5400000">
            <a:off x="4233729" y="4049375"/>
            <a:ext cx="332596" cy="5585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Elbow Connector 456"/>
          <p:cNvCxnSpPr>
            <a:stCxn id="450" idx="2"/>
            <a:endCxn id="455" idx="0"/>
          </p:cNvCxnSpPr>
          <p:nvPr/>
        </p:nvCxnSpPr>
        <p:spPr>
          <a:xfrm rot="16200000" flipH="1">
            <a:off x="4550687" y="4290938"/>
            <a:ext cx="336828" cy="796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5041694" y="369937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1O000G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62" name="TextBox 461"/>
          <p:cNvSpPr txBox="1"/>
          <p:nvPr/>
        </p:nvSpPr>
        <p:spPr>
          <a:xfrm>
            <a:off x="4950410" y="4516459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KO000A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463" name="Elbow Connector 462"/>
          <p:cNvCxnSpPr>
            <a:stCxn id="447" idx="2"/>
            <a:endCxn id="461" idx="0"/>
          </p:cNvCxnSpPr>
          <p:nvPr/>
        </p:nvCxnSpPr>
        <p:spPr>
          <a:xfrm rot="16200000" flipH="1">
            <a:off x="5096389" y="3314955"/>
            <a:ext cx="291350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2" idx="0"/>
          </p:cNvCxnSpPr>
          <p:nvPr/>
        </p:nvCxnSpPr>
        <p:spPr>
          <a:xfrm rot="5400000">
            <a:off x="5240458" y="4276107"/>
            <a:ext cx="355419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xtBox 468"/>
          <p:cNvSpPr txBox="1"/>
          <p:nvPr/>
        </p:nvSpPr>
        <p:spPr>
          <a:xfrm>
            <a:off x="6127440" y="2245439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70" name="TextBox 469"/>
          <p:cNvSpPr txBox="1"/>
          <p:nvPr/>
        </p:nvSpPr>
        <p:spPr>
          <a:xfrm>
            <a:off x="5521526" y="224266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949084" y="1896832"/>
            <a:ext cx="357395" cy="3342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5775604" y="294796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2O000F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73" name="TextBox 472"/>
          <p:cNvSpPr txBox="1"/>
          <p:nvPr/>
        </p:nvSpPr>
        <p:spPr>
          <a:xfrm>
            <a:off x="6408254" y="294909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2O000E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474" name="Elbow Connector 473"/>
          <p:cNvCxnSpPr>
            <a:stCxn id="469" idx="2"/>
            <a:endCxn id="472" idx="0"/>
          </p:cNvCxnSpPr>
          <p:nvPr/>
        </p:nvCxnSpPr>
        <p:spPr>
          <a:xfrm rot="5400000">
            <a:off x="6253561" y="2653988"/>
            <a:ext cx="240862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469" idx="2"/>
            <a:endCxn id="473" idx="0"/>
          </p:cNvCxnSpPr>
          <p:nvPr/>
        </p:nvCxnSpPr>
        <p:spPr>
          <a:xfrm rot="16200000" flipH="1">
            <a:off x="6569323" y="2685320"/>
            <a:ext cx="241989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TextBox 475"/>
          <p:cNvSpPr txBox="1"/>
          <p:nvPr/>
        </p:nvSpPr>
        <p:spPr>
          <a:xfrm>
            <a:off x="5870433" y="366930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1O000F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77" name="TextBox 476"/>
          <p:cNvSpPr txBox="1"/>
          <p:nvPr/>
        </p:nvSpPr>
        <p:spPr>
          <a:xfrm>
            <a:off x="5496728" y="395935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NO000F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78" name="Elbow Connector 477"/>
          <p:cNvCxnSpPr>
            <a:stCxn id="472" idx="2"/>
            <a:endCxn id="477" idx="0"/>
          </p:cNvCxnSpPr>
          <p:nvPr/>
        </p:nvCxnSpPr>
        <p:spPr>
          <a:xfrm rot="5400000">
            <a:off x="5793284" y="3552190"/>
            <a:ext cx="549720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472" idx="2"/>
            <a:endCxn id="476" idx="0"/>
          </p:cNvCxnSpPr>
          <p:nvPr/>
        </p:nvCxnSpPr>
        <p:spPr>
          <a:xfrm rot="16200000" flipH="1">
            <a:off x="6125157" y="3484918"/>
            <a:ext cx="259678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5768163" y="4462498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KO000H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482" name="Elbow Connector 481"/>
          <p:cNvCxnSpPr>
            <a:stCxn id="476" idx="2"/>
            <a:endCxn id="480" idx="0"/>
          </p:cNvCxnSpPr>
          <p:nvPr/>
        </p:nvCxnSpPr>
        <p:spPr>
          <a:xfrm rot="5400000">
            <a:off x="6075651" y="4228601"/>
            <a:ext cx="331524" cy="1362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6334998" y="4462707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KO0009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485" name="Elbow Connector 484"/>
          <p:cNvCxnSpPr>
            <a:stCxn id="473" idx="2"/>
            <a:endCxn id="491" idx="0"/>
          </p:cNvCxnSpPr>
          <p:nvPr/>
        </p:nvCxnSpPr>
        <p:spPr>
          <a:xfrm rot="16200000" flipH="1">
            <a:off x="6755877" y="3487976"/>
            <a:ext cx="273349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491" idx="2"/>
            <a:endCxn id="484" idx="0"/>
          </p:cNvCxnSpPr>
          <p:nvPr/>
        </p:nvCxnSpPr>
        <p:spPr>
          <a:xfrm rot="5400000">
            <a:off x="6687593" y="4198292"/>
            <a:ext cx="316935" cy="2118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241147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TextBox 490"/>
          <p:cNvSpPr txBox="1"/>
          <p:nvPr/>
        </p:nvSpPr>
        <p:spPr>
          <a:xfrm>
            <a:off x="6512892" y="368410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1O000E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495" name="TextBox 494"/>
          <p:cNvSpPr txBox="1"/>
          <p:nvPr/>
        </p:nvSpPr>
        <p:spPr>
          <a:xfrm>
            <a:off x="7593307" y="2279357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96" name="TextBox 495"/>
          <p:cNvSpPr txBox="1"/>
          <p:nvPr/>
        </p:nvSpPr>
        <p:spPr>
          <a:xfrm>
            <a:off x="6987393" y="22765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7334569" y="2022582"/>
            <a:ext cx="345944" cy="162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7241471" y="301768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2O000D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99" name="TextBox 498"/>
          <p:cNvSpPr txBox="1"/>
          <p:nvPr/>
        </p:nvSpPr>
        <p:spPr>
          <a:xfrm>
            <a:off x="7874121" y="301881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2O000C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00" name="Elbow Connector 499"/>
          <p:cNvCxnSpPr>
            <a:stCxn id="495" idx="2"/>
            <a:endCxn id="498" idx="0"/>
          </p:cNvCxnSpPr>
          <p:nvPr/>
        </p:nvCxnSpPr>
        <p:spPr>
          <a:xfrm rot="5400000">
            <a:off x="7701527" y="2705807"/>
            <a:ext cx="276664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500"/>
          <p:cNvCxnSpPr>
            <a:stCxn id="495" idx="2"/>
            <a:endCxn id="499" idx="0"/>
          </p:cNvCxnSpPr>
          <p:nvPr/>
        </p:nvCxnSpPr>
        <p:spPr>
          <a:xfrm rot="16200000" flipH="1">
            <a:off x="8017289" y="2737139"/>
            <a:ext cx="277791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7522797" y="373823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1O000D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066835" y="38528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4" name="Elbow Connector 503"/>
          <p:cNvCxnSpPr>
            <a:stCxn id="498" idx="2"/>
            <a:endCxn id="503" idx="0"/>
          </p:cNvCxnSpPr>
          <p:nvPr/>
        </p:nvCxnSpPr>
        <p:spPr>
          <a:xfrm rot="5400000">
            <a:off x="7399386" y="3585915"/>
            <a:ext cx="373490" cy="1603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498" idx="2"/>
            <a:endCxn id="502" idx="0"/>
          </p:cNvCxnSpPr>
          <p:nvPr/>
        </p:nvCxnSpPr>
        <p:spPr>
          <a:xfrm rot="16200000" flipH="1">
            <a:off x="7684672" y="3460991"/>
            <a:ext cx="258880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>
            <a:off x="6905786" y="4485326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KO000G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507" name="Elbow Connector 506"/>
          <p:cNvCxnSpPr>
            <a:stCxn id="502" idx="2"/>
            <a:endCxn id="506" idx="0"/>
          </p:cNvCxnSpPr>
          <p:nvPr/>
        </p:nvCxnSpPr>
        <p:spPr>
          <a:xfrm rot="5400000">
            <a:off x="7493691" y="4017105"/>
            <a:ext cx="285430" cy="651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TextBox 507"/>
          <p:cNvSpPr txBox="1"/>
          <p:nvPr/>
        </p:nvSpPr>
        <p:spPr>
          <a:xfrm>
            <a:off x="8211170" y="4508981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KO0008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509" name="Elbow Connector 508"/>
          <p:cNvCxnSpPr>
            <a:stCxn id="499" idx="2"/>
            <a:endCxn id="512" idx="0"/>
          </p:cNvCxnSpPr>
          <p:nvPr/>
        </p:nvCxnSpPr>
        <p:spPr>
          <a:xfrm rot="16200000" flipH="1">
            <a:off x="8338973" y="3440466"/>
            <a:ext cx="238180" cy="318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Elbow Connector 509"/>
          <p:cNvCxnSpPr>
            <a:stCxn id="512" idx="2"/>
            <a:endCxn id="508" idx="0"/>
          </p:cNvCxnSpPr>
          <p:nvPr/>
        </p:nvCxnSpPr>
        <p:spPr>
          <a:xfrm rot="5400000">
            <a:off x="8452396" y="4344212"/>
            <a:ext cx="328658" cy="8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626633" y="1892584"/>
            <a:ext cx="348714" cy="424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TextBox 511"/>
          <p:cNvSpPr txBox="1"/>
          <p:nvPr/>
        </p:nvSpPr>
        <p:spPr>
          <a:xfrm>
            <a:off x="8178050" y="3718658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1O000C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15" name="TextBox 514"/>
          <p:cNvSpPr txBox="1"/>
          <p:nvPr/>
        </p:nvSpPr>
        <p:spPr>
          <a:xfrm>
            <a:off x="7502782" y="4497049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DO0003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516" name="Elbow Connector 515"/>
          <p:cNvCxnSpPr>
            <a:stCxn id="502" idx="2"/>
            <a:endCxn id="515" idx="0"/>
          </p:cNvCxnSpPr>
          <p:nvPr/>
        </p:nvCxnSpPr>
        <p:spPr>
          <a:xfrm rot="5400000">
            <a:off x="7786328" y="4321464"/>
            <a:ext cx="297153" cy="54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TextBox 518"/>
          <p:cNvSpPr txBox="1"/>
          <p:nvPr/>
        </p:nvSpPr>
        <p:spPr>
          <a:xfrm>
            <a:off x="7874121" y="407007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20" name="Elbow Connector 519"/>
          <p:cNvCxnSpPr>
            <a:stCxn id="499" idx="2"/>
            <a:endCxn id="519" idx="0"/>
          </p:cNvCxnSpPr>
          <p:nvPr/>
        </p:nvCxnSpPr>
        <p:spPr>
          <a:xfrm rot="16200000" flipH="1">
            <a:off x="8011303" y="3768137"/>
            <a:ext cx="589592" cy="142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9120529" y="2285946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24" name="TextBox 523"/>
          <p:cNvSpPr txBox="1"/>
          <p:nvPr/>
        </p:nvSpPr>
        <p:spPr>
          <a:xfrm>
            <a:off x="8514615" y="228317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16200000" flipH="1">
            <a:off x="8759715" y="2089161"/>
            <a:ext cx="374600" cy="134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TextBox 525"/>
          <p:cNvSpPr txBox="1"/>
          <p:nvPr/>
        </p:nvSpPr>
        <p:spPr>
          <a:xfrm>
            <a:off x="9120383" y="3024275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2O000B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16200000" flipH="1">
            <a:off x="9404594" y="2883645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TextBox 529"/>
          <p:cNvSpPr txBox="1"/>
          <p:nvPr/>
        </p:nvSpPr>
        <p:spPr>
          <a:xfrm>
            <a:off x="9307925" y="374482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1O000B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31" name="TextBox 530"/>
          <p:cNvSpPr txBox="1"/>
          <p:nvPr/>
        </p:nvSpPr>
        <p:spPr>
          <a:xfrm>
            <a:off x="8743369" y="375654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9228553" y="3439871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9516692" y="3514472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TextBox 533"/>
          <p:cNvSpPr txBox="1"/>
          <p:nvPr/>
        </p:nvSpPr>
        <p:spPr>
          <a:xfrm>
            <a:off x="8749529" y="4503638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KO000E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535" name="Elbow Connector 534"/>
          <p:cNvCxnSpPr>
            <a:stCxn id="530" idx="2"/>
            <a:endCxn id="534" idx="0"/>
          </p:cNvCxnSpPr>
          <p:nvPr/>
        </p:nvCxnSpPr>
        <p:spPr>
          <a:xfrm rot="5400000">
            <a:off x="9302266" y="4058863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9051779" y="1797097"/>
            <a:ext cx="377370" cy="6003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1" name="TextBox 540"/>
          <p:cNvSpPr txBox="1"/>
          <p:nvPr/>
        </p:nvSpPr>
        <p:spPr>
          <a:xfrm>
            <a:off x="9334802" y="4491915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2O000N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542" name="Elbow Connector 541"/>
          <p:cNvCxnSpPr>
            <a:stCxn id="530" idx="2"/>
            <a:endCxn id="541" idx="0"/>
          </p:cNvCxnSpPr>
          <p:nvPr/>
        </p:nvCxnSpPr>
        <p:spPr>
          <a:xfrm rot="5400000">
            <a:off x="9600763" y="4345638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8696652" y="529101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NO000N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9219907" y="5295246"/>
            <a:ext cx="96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DO9001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+CH2O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50" name="Elbow Connector 549"/>
          <p:cNvCxnSpPr>
            <a:stCxn id="541" idx="2"/>
            <a:endCxn id="548" idx="0"/>
          </p:cNvCxnSpPr>
          <p:nvPr/>
        </p:nvCxnSpPr>
        <p:spPr>
          <a:xfrm rot="5400000">
            <a:off x="9252124" y="4803222"/>
            <a:ext cx="337434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Elbow Connector 550"/>
          <p:cNvCxnSpPr>
            <a:stCxn id="541" idx="2"/>
            <a:endCxn id="549" idx="0"/>
          </p:cNvCxnSpPr>
          <p:nvPr/>
        </p:nvCxnSpPr>
        <p:spPr>
          <a:xfrm rot="5400000">
            <a:off x="9551499" y="5106829"/>
            <a:ext cx="341666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4" name="TextBox 563"/>
          <p:cNvSpPr txBox="1"/>
          <p:nvPr/>
        </p:nvSpPr>
        <p:spPr>
          <a:xfrm>
            <a:off x="10305235" y="2272700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9699321" y="226993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10305089" y="3011029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2O000A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16200000" flipH="1">
            <a:off x="10589300" y="2870399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TextBox 567"/>
          <p:cNvSpPr txBox="1"/>
          <p:nvPr/>
        </p:nvSpPr>
        <p:spPr>
          <a:xfrm>
            <a:off x="10492631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1O000A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569" name="TextBox 568"/>
          <p:cNvSpPr txBox="1"/>
          <p:nvPr/>
        </p:nvSpPr>
        <p:spPr>
          <a:xfrm>
            <a:off x="9928075" y="374329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10413259" y="3426625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701398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TextBox 571"/>
          <p:cNvSpPr txBox="1"/>
          <p:nvPr/>
        </p:nvSpPr>
        <p:spPr>
          <a:xfrm>
            <a:off x="9934235" y="449039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KO000C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10486972" y="4045617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10212985" y="1760350"/>
            <a:ext cx="389351" cy="6353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10519508" y="447866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2O000M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576" name="Elbow Connector 575"/>
          <p:cNvCxnSpPr>
            <a:stCxn id="568" idx="2"/>
            <a:endCxn id="575" idx="0"/>
          </p:cNvCxnSpPr>
          <p:nvPr/>
        </p:nvCxnSpPr>
        <p:spPr>
          <a:xfrm rot="5400000">
            <a:off x="10785469" y="4332392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9904804" y="532466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NO000M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9" name="Elbow Connector 578"/>
          <p:cNvCxnSpPr>
            <a:stCxn id="575" idx="2"/>
            <a:endCxn id="577" idx="0"/>
          </p:cNvCxnSpPr>
          <p:nvPr/>
        </p:nvCxnSpPr>
        <p:spPr>
          <a:xfrm rot="5400000">
            <a:off x="10425107" y="4825145"/>
            <a:ext cx="384326" cy="6147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Elbow Connector 579"/>
          <p:cNvCxnSpPr>
            <a:stCxn id="575" idx="2"/>
            <a:endCxn id="585" idx="0"/>
          </p:cNvCxnSpPr>
          <p:nvPr/>
        </p:nvCxnSpPr>
        <p:spPr>
          <a:xfrm rot="16200000" flipH="1">
            <a:off x="10745636" y="5119319"/>
            <a:ext cx="382732" cy="24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16200000" flipH="1">
            <a:off x="9920921" y="2052414"/>
            <a:ext cx="386581" cy="4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TextBox 584"/>
          <p:cNvSpPr txBox="1"/>
          <p:nvPr/>
        </p:nvSpPr>
        <p:spPr>
          <a:xfrm>
            <a:off x="10530477" y="5323066"/>
            <a:ext cx="83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1O000OM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5085926" y="6088231"/>
            <a:ext cx="925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KO000O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HHHC</a:t>
            </a:r>
          </a:p>
        </p:txBody>
      </p:sp>
      <p:cxnSp>
        <p:nvCxnSpPr>
          <p:cNvPr id="590" name="Elbow Connector 589"/>
          <p:cNvCxnSpPr>
            <a:stCxn id="585" idx="2"/>
            <a:endCxn id="587" idx="0"/>
          </p:cNvCxnSpPr>
          <p:nvPr/>
        </p:nvCxnSpPr>
        <p:spPr>
          <a:xfrm rot="5400000">
            <a:off x="8097321" y="3236169"/>
            <a:ext cx="303500" cy="54006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Elbow Connector 592"/>
          <p:cNvCxnSpPr>
            <a:stCxn id="353" idx="2"/>
            <a:endCxn id="587" idx="0"/>
          </p:cNvCxnSpPr>
          <p:nvPr/>
        </p:nvCxnSpPr>
        <p:spPr>
          <a:xfrm rot="16200000" flipH="1">
            <a:off x="3768617" y="4308090"/>
            <a:ext cx="344608" cy="32156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TextBox 595"/>
          <p:cNvSpPr txBox="1"/>
          <p:nvPr/>
        </p:nvSpPr>
        <p:spPr>
          <a:xfrm>
            <a:off x="11392152" y="2307835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97" name="TextBox 596"/>
          <p:cNvSpPr txBox="1"/>
          <p:nvPr/>
        </p:nvSpPr>
        <p:spPr>
          <a:xfrm>
            <a:off x="10786238" y="230506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98" name="TextBox 597"/>
          <p:cNvSpPr txBox="1"/>
          <p:nvPr/>
        </p:nvSpPr>
        <p:spPr>
          <a:xfrm>
            <a:off x="11392006" y="3046164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2O0009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99" name="Elbow Connector 598"/>
          <p:cNvCxnSpPr>
            <a:stCxn id="596" idx="2"/>
            <a:endCxn id="598" idx="0"/>
          </p:cNvCxnSpPr>
          <p:nvPr/>
        </p:nvCxnSpPr>
        <p:spPr>
          <a:xfrm rot="16200000" flipH="1">
            <a:off x="11676217" y="2905534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596" idx="0"/>
          </p:cNvCxnSpPr>
          <p:nvPr/>
        </p:nvCxnSpPr>
        <p:spPr>
          <a:xfrm rot="16200000" flipH="1">
            <a:off x="11369891" y="1865475"/>
            <a:ext cx="398586" cy="4861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597" idx="0"/>
          </p:cNvCxnSpPr>
          <p:nvPr/>
        </p:nvCxnSpPr>
        <p:spPr>
          <a:xfrm rot="5400000">
            <a:off x="11077827" y="2056775"/>
            <a:ext cx="395816" cy="100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" name="TextBox 603"/>
          <p:cNvSpPr txBox="1"/>
          <p:nvPr/>
        </p:nvSpPr>
        <p:spPr>
          <a:xfrm>
            <a:off x="11461247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1O0009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605" name="TextBox 604"/>
          <p:cNvSpPr txBox="1"/>
          <p:nvPr/>
        </p:nvSpPr>
        <p:spPr>
          <a:xfrm>
            <a:off x="10980374" y="388458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06" name="Elbow Connector 605"/>
          <p:cNvCxnSpPr>
            <a:stCxn id="598" idx="2"/>
            <a:endCxn id="605" idx="0"/>
          </p:cNvCxnSpPr>
          <p:nvPr/>
        </p:nvCxnSpPr>
        <p:spPr>
          <a:xfrm rot="5400000">
            <a:off x="11429792" y="3497526"/>
            <a:ext cx="376752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Elbow Connector 606"/>
          <p:cNvCxnSpPr>
            <a:stCxn id="598" idx="2"/>
            <a:endCxn id="604" idx="0"/>
          </p:cNvCxnSpPr>
          <p:nvPr/>
        </p:nvCxnSpPr>
        <p:spPr>
          <a:xfrm rot="16200000" flipH="1">
            <a:off x="11746732" y="3577943"/>
            <a:ext cx="223745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TextBox 610"/>
          <p:cNvSpPr txBox="1"/>
          <p:nvPr/>
        </p:nvSpPr>
        <p:spPr>
          <a:xfrm>
            <a:off x="10980374" y="4766423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DO0002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612" name="Elbow Connector 611"/>
          <p:cNvCxnSpPr>
            <a:stCxn id="604" idx="2"/>
            <a:endCxn id="611" idx="0"/>
          </p:cNvCxnSpPr>
          <p:nvPr/>
        </p:nvCxnSpPr>
        <p:spPr>
          <a:xfrm rot="5400000">
            <a:off x="11356333" y="4222394"/>
            <a:ext cx="573184" cy="5148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11481960" y="450096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2O000L</a:t>
            </a:r>
          </a:p>
          <a:p>
            <a:pPr algn="ctr"/>
            <a:r>
              <a:rPr lang="en-US" sz="1200" dirty="0" smtClean="0"/>
              <a:t>HHH-RO2</a:t>
            </a:r>
            <a:endParaRPr lang="en-US" sz="1200" dirty="0"/>
          </a:p>
        </p:txBody>
      </p:sp>
      <p:cxnSp>
        <p:nvCxnSpPr>
          <p:cNvPr id="614" name="Elbow Connector 613"/>
          <p:cNvCxnSpPr>
            <a:stCxn id="604" idx="2"/>
            <a:endCxn id="613" idx="0"/>
          </p:cNvCxnSpPr>
          <p:nvPr/>
        </p:nvCxnSpPr>
        <p:spPr>
          <a:xfrm rot="5400000">
            <a:off x="11739858" y="4340455"/>
            <a:ext cx="307721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TextBox 618"/>
          <p:cNvSpPr txBox="1"/>
          <p:nvPr/>
        </p:nvSpPr>
        <p:spPr>
          <a:xfrm>
            <a:off x="11548447" y="52687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1O000L</a:t>
            </a:r>
          </a:p>
          <a:p>
            <a:pPr algn="ctr"/>
            <a:r>
              <a:rPr lang="en-US" sz="1200" dirty="0" smtClean="0"/>
              <a:t>HH-RO</a:t>
            </a:r>
          </a:p>
        </p:txBody>
      </p:sp>
      <p:sp>
        <p:nvSpPr>
          <p:cNvPr id="620" name="TextBox 619"/>
          <p:cNvSpPr txBox="1"/>
          <p:nvPr/>
        </p:nvSpPr>
        <p:spPr>
          <a:xfrm>
            <a:off x="10832353" y="6024863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KO000B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Ketone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621" name="Elbow Connector 620"/>
          <p:cNvCxnSpPr>
            <a:stCxn id="619" idx="2"/>
            <a:endCxn id="620" idx="0"/>
          </p:cNvCxnSpPr>
          <p:nvPr/>
        </p:nvCxnSpPr>
        <p:spPr>
          <a:xfrm rot="5400000">
            <a:off x="11465310" y="5502610"/>
            <a:ext cx="294411" cy="7500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TextBox 621"/>
          <p:cNvSpPr txBox="1"/>
          <p:nvPr/>
        </p:nvSpPr>
        <p:spPr>
          <a:xfrm>
            <a:off x="11473323" y="6106192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DO0004</a:t>
            </a:r>
            <a:endParaRPr lang="en-US" sz="12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HHHC</a:t>
            </a:r>
            <a:endParaRPr lang="en-US" sz="1200" b="1" i="1" dirty="0">
              <a:solidFill>
                <a:srgbClr val="0070C0"/>
              </a:solidFill>
            </a:endParaRPr>
          </a:p>
        </p:txBody>
      </p:sp>
      <p:cxnSp>
        <p:nvCxnSpPr>
          <p:cNvPr id="623" name="Elbow Connector 622"/>
          <p:cNvCxnSpPr>
            <a:stCxn id="619" idx="2"/>
            <a:endCxn id="622" idx="0"/>
          </p:cNvCxnSpPr>
          <p:nvPr/>
        </p:nvCxnSpPr>
        <p:spPr>
          <a:xfrm rot="5400000">
            <a:off x="11745130" y="5863760"/>
            <a:ext cx="375740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Elbow Connector 623"/>
          <p:cNvCxnSpPr>
            <a:stCxn id="613" idx="2"/>
            <a:endCxn id="619" idx="0"/>
          </p:cNvCxnSpPr>
          <p:nvPr/>
        </p:nvCxnSpPr>
        <p:spPr>
          <a:xfrm rot="16200000" flipH="1">
            <a:off x="11784237" y="5065462"/>
            <a:ext cx="306162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2" name="TextBox 641"/>
          <p:cNvSpPr txBox="1"/>
          <p:nvPr/>
        </p:nvSpPr>
        <p:spPr>
          <a:xfrm>
            <a:off x="6199274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43" name="Elbow Connector 642"/>
          <p:cNvCxnSpPr>
            <a:stCxn id="473" idx="2"/>
            <a:endCxn id="642" idx="0"/>
          </p:cNvCxnSpPr>
          <p:nvPr/>
        </p:nvCxnSpPr>
        <p:spPr>
          <a:xfrm rot="5400000">
            <a:off x="6455462" y="3593685"/>
            <a:ext cx="560561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4685839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NO000G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50" name="Elbow Connector 649"/>
          <p:cNvCxnSpPr>
            <a:stCxn id="447" idx="2"/>
            <a:endCxn id="649" idx="0"/>
          </p:cNvCxnSpPr>
          <p:nvPr/>
        </p:nvCxnSpPr>
        <p:spPr>
          <a:xfrm rot="16200000" flipH="1">
            <a:off x="4782490" y="3628855"/>
            <a:ext cx="563294" cy="1216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TextBox 659"/>
          <p:cNvSpPr txBox="1"/>
          <p:nvPr/>
        </p:nvSpPr>
        <p:spPr>
          <a:xfrm>
            <a:off x="11067525" y="538367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NO000L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61" name="Elbow Connector 660"/>
          <p:cNvCxnSpPr>
            <a:stCxn id="613" idx="2"/>
            <a:endCxn id="660" idx="0"/>
          </p:cNvCxnSpPr>
          <p:nvPr/>
        </p:nvCxnSpPr>
        <p:spPr>
          <a:xfrm rot="5400000">
            <a:off x="11469333" y="4965932"/>
            <a:ext cx="421048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14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/>
          <p:cNvGrpSpPr/>
          <p:nvPr/>
        </p:nvGrpSpPr>
        <p:grpSpPr>
          <a:xfrm>
            <a:off x="8505437" y="1049332"/>
            <a:ext cx="1752657" cy="4124806"/>
            <a:chOff x="5387833" y="1002360"/>
            <a:chExt cx="1752657" cy="4124806"/>
          </a:xfrm>
        </p:grpSpPr>
        <p:sp>
          <p:nvSpPr>
            <p:cNvPr id="355" name="TextBox 354"/>
            <p:cNvSpPr txBox="1"/>
            <p:nvPr/>
          </p:nvSpPr>
          <p:spPr>
            <a:xfrm>
              <a:off x="5919962" y="2206228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1O0001</a:t>
              </a:r>
            </a:p>
            <a:p>
              <a:pPr algn="ctr"/>
              <a:r>
                <a:rPr lang="en-US" sz="1200" dirty="0" smtClean="0"/>
                <a:t>H-RO</a:t>
              </a:r>
              <a:endParaRPr lang="en-US" sz="1200" dirty="0"/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5659690" y="3993418"/>
              <a:ext cx="1044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NO000B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grpSp>
          <p:nvGrpSpPr>
            <p:cNvPr id="371" name="Group 370"/>
            <p:cNvGrpSpPr/>
            <p:nvPr/>
          </p:nvGrpSpPr>
          <p:grpSpPr>
            <a:xfrm>
              <a:off x="5550250" y="1002360"/>
              <a:ext cx="1083198" cy="683835"/>
              <a:chOff x="2202490" y="926533"/>
              <a:chExt cx="1083198" cy="683835"/>
            </a:xfrm>
          </p:grpSpPr>
          <p:sp>
            <p:nvSpPr>
              <p:cNvPr id="388" name="TextBox 387"/>
              <p:cNvSpPr txBox="1"/>
              <p:nvPr/>
            </p:nvSpPr>
            <p:spPr>
              <a:xfrm>
                <a:off x="2202490" y="1333369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2O0002</a:t>
                </a:r>
              </a:p>
            </p:txBody>
          </p:sp>
          <p:sp>
            <p:nvSpPr>
              <p:cNvPr id="395" name="TextBox 394"/>
              <p:cNvSpPr txBox="1"/>
              <p:nvPr/>
            </p:nvSpPr>
            <p:spPr>
              <a:xfrm>
                <a:off x="2718566" y="926533"/>
                <a:ext cx="511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#8</a:t>
                </a:r>
                <a:endParaRPr lang="en-US" sz="1200" dirty="0"/>
              </a:p>
            </p:txBody>
          </p:sp>
        </p:grpSp>
        <p:sp>
          <p:nvSpPr>
            <p:cNvPr id="372" name="TextBox 371"/>
            <p:cNvSpPr txBox="1"/>
            <p:nvPr/>
          </p:nvSpPr>
          <p:spPr>
            <a:xfrm>
              <a:off x="5387833" y="2198584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NO0002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cxnSp>
          <p:nvCxnSpPr>
            <p:cNvPr id="373" name="Elbow Connector 372"/>
            <p:cNvCxnSpPr>
              <a:stCxn id="388" idx="2"/>
              <a:endCxn id="355" idx="0"/>
            </p:cNvCxnSpPr>
            <p:nvPr/>
          </p:nvCxnSpPr>
          <p:spPr>
            <a:xfrm rot="16200000" flipH="1">
              <a:off x="5965447" y="1812597"/>
              <a:ext cx="520033" cy="2672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Elbow Connector 373"/>
            <p:cNvCxnSpPr>
              <a:stCxn id="388" idx="2"/>
              <a:endCxn id="372" idx="0"/>
            </p:cNvCxnSpPr>
            <p:nvPr/>
          </p:nvCxnSpPr>
          <p:spPr>
            <a:xfrm rot="5400000">
              <a:off x="5703205" y="1809939"/>
              <a:ext cx="512389" cy="26490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Elbow Connector 374"/>
            <p:cNvCxnSpPr>
              <a:stCxn id="355" idx="2"/>
              <a:endCxn id="377" idx="0"/>
            </p:cNvCxnSpPr>
            <p:nvPr/>
          </p:nvCxnSpPr>
          <p:spPr>
            <a:xfrm rot="5400000">
              <a:off x="6237747" y="2789223"/>
              <a:ext cx="242661" cy="127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5981916" y="2910554"/>
              <a:ext cx="7543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2O000B</a:t>
              </a:r>
            </a:p>
            <a:p>
              <a:pPr algn="ctr"/>
              <a:r>
                <a:rPr lang="en-US" sz="1200" dirty="0" smtClean="0"/>
                <a:t>HH-RO2</a:t>
              </a:r>
              <a:endParaRPr lang="en-US" sz="1200" dirty="0"/>
            </a:p>
          </p:txBody>
        </p:sp>
        <p:cxnSp>
          <p:nvCxnSpPr>
            <p:cNvPr id="378" name="Elbow Connector 377"/>
            <p:cNvCxnSpPr>
              <a:stCxn id="377" idx="2"/>
              <a:endCxn id="380" idx="0"/>
            </p:cNvCxnSpPr>
            <p:nvPr/>
          </p:nvCxnSpPr>
          <p:spPr>
            <a:xfrm rot="16200000" flipH="1">
              <a:off x="6310097" y="3421198"/>
              <a:ext cx="308839" cy="21087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Elbow Connector 378"/>
            <p:cNvCxnSpPr>
              <a:stCxn id="377" idx="2"/>
              <a:endCxn id="369" idx="0"/>
            </p:cNvCxnSpPr>
            <p:nvPr/>
          </p:nvCxnSpPr>
          <p:spPr>
            <a:xfrm rot="5400000">
              <a:off x="5960014" y="3594354"/>
              <a:ext cx="621199" cy="1769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TextBox 379"/>
            <p:cNvSpPr txBox="1"/>
            <p:nvPr/>
          </p:nvSpPr>
          <p:spPr>
            <a:xfrm>
              <a:off x="5999421" y="3681058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1O000B</a:t>
              </a:r>
            </a:p>
            <a:p>
              <a:pPr algn="ctr"/>
              <a:r>
                <a:rPr lang="en-US" sz="1200" dirty="0" smtClean="0"/>
                <a:t>HH-RO</a:t>
              </a:r>
              <a:endParaRPr lang="en-US" sz="1200" dirty="0"/>
            </a:p>
          </p:txBody>
        </p:sp>
        <p:cxnSp>
          <p:nvCxnSpPr>
            <p:cNvPr id="381" name="Elbow Connector 380"/>
            <p:cNvCxnSpPr>
              <a:stCxn id="380" idx="2"/>
              <a:endCxn id="382" idx="0"/>
            </p:cNvCxnSpPr>
            <p:nvPr/>
          </p:nvCxnSpPr>
          <p:spPr>
            <a:xfrm rot="5400000">
              <a:off x="6051386" y="4146931"/>
              <a:ext cx="522778" cy="51436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TextBox 381"/>
            <p:cNvSpPr txBox="1"/>
            <p:nvPr/>
          </p:nvSpPr>
          <p:spPr>
            <a:xfrm>
              <a:off x="5597799" y="4665501"/>
              <a:ext cx="9155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KO0003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09" name="Elbow Connector 408"/>
          <p:cNvCxnSpPr>
            <a:stCxn id="400" idx="2"/>
            <a:endCxn id="417" idx="0"/>
          </p:cNvCxnSpPr>
          <p:nvPr/>
        </p:nvCxnSpPr>
        <p:spPr>
          <a:xfrm rot="5400000">
            <a:off x="10524288" y="4369523"/>
            <a:ext cx="428759" cy="53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02026" y="14792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 smtClean="0"/>
              <a:t>2-decanol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899090" y="1017637"/>
            <a:ext cx="824881" cy="87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1304422" y="612304"/>
            <a:ext cx="824883" cy="8194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843406" y="73320"/>
            <a:ext cx="801400" cy="1873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943741" y="1894315"/>
            <a:ext cx="449247" cy="83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364473" y="-447746"/>
            <a:ext cx="812097" cy="29267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78906" y="214065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44978" y="2160716"/>
            <a:ext cx="113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1O0007</a:t>
            </a:r>
          </a:p>
          <a:p>
            <a:pPr algn="ctr"/>
            <a:r>
              <a:rPr lang="en-US" sz="1200" dirty="0" smtClean="0"/>
              <a:t>H-RO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47520" y="2859732"/>
            <a:ext cx="140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980625" y="1888433"/>
            <a:ext cx="531248" cy="13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5400000">
            <a:off x="2708759" y="1740526"/>
            <a:ext cx="524854" cy="419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1657714" y="1671776"/>
            <a:ext cx="429181" cy="5085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172" idx="0"/>
          </p:cNvCxnSpPr>
          <p:nvPr/>
        </p:nvCxnSpPr>
        <p:spPr>
          <a:xfrm rot="5400000">
            <a:off x="2617890" y="2269627"/>
            <a:ext cx="466931" cy="9201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170" idx="0"/>
          </p:cNvCxnSpPr>
          <p:nvPr/>
        </p:nvCxnSpPr>
        <p:spPr>
          <a:xfrm rot="5400000">
            <a:off x="2961564" y="2609771"/>
            <a:ext cx="463400" cy="2363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170" idx="2"/>
            <a:endCxn id="186" idx="0"/>
          </p:cNvCxnSpPr>
          <p:nvPr/>
        </p:nvCxnSpPr>
        <p:spPr>
          <a:xfrm rot="16200000" flipH="1">
            <a:off x="3065991" y="3430407"/>
            <a:ext cx="274181" cy="2559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0" idx="2"/>
            <a:endCxn id="185" idx="0"/>
          </p:cNvCxnSpPr>
          <p:nvPr/>
        </p:nvCxnSpPr>
        <p:spPr>
          <a:xfrm rot="5400000">
            <a:off x="2799056" y="3416239"/>
            <a:ext cx="270987" cy="2811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194"/>
          <p:cNvCxnSpPr>
            <a:stCxn id="172" idx="2"/>
            <a:endCxn id="198" idx="0"/>
          </p:cNvCxnSpPr>
          <p:nvPr/>
        </p:nvCxnSpPr>
        <p:spPr>
          <a:xfrm rot="5400000">
            <a:off x="2191628" y="3484553"/>
            <a:ext cx="259380" cy="1399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72" idx="2"/>
            <a:endCxn id="197" idx="0"/>
          </p:cNvCxnSpPr>
          <p:nvPr/>
        </p:nvCxnSpPr>
        <p:spPr>
          <a:xfrm rot="5400000">
            <a:off x="1894334" y="3201333"/>
            <a:ext cx="273454" cy="7204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207"/>
          <p:cNvCxnSpPr>
            <a:stCxn id="198" idx="2"/>
            <a:endCxn id="212" idx="0"/>
          </p:cNvCxnSpPr>
          <p:nvPr/>
        </p:nvCxnSpPr>
        <p:spPr>
          <a:xfrm rot="16200000" flipH="1">
            <a:off x="2097108" y="4300117"/>
            <a:ext cx="364368" cy="558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98" idx="2"/>
            <a:endCxn id="211" idx="0"/>
          </p:cNvCxnSpPr>
          <p:nvPr/>
        </p:nvCxnSpPr>
        <p:spPr>
          <a:xfrm rot="5400000">
            <a:off x="1812998" y="4085246"/>
            <a:ext cx="377727" cy="4989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276782" y="2959633"/>
            <a:ext cx="1444276" cy="1957802"/>
            <a:chOff x="2825428" y="2959633"/>
            <a:chExt cx="1444276" cy="1957802"/>
          </a:xfrm>
        </p:grpSpPr>
        <p:sp>
          <p:nvSpPr>
            <p:cNvPr id="170" name="TextBox 169"/>
            <p:cNvSpPr txBox="1"/>
            <p:nvPr/>
          </p:nvSpPr>
          <p:spPr>
            <a:xfrm>
              <a:off x="3074887" y="2959633"/>
              <a:ext cx="10977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2O000H</a:t>
              </a:r>
            </a:p>
            <a:p>
              <a:pPr algn="ctr"/>
              <a:r>
                <a:rPr lang="en-US" sz="1200" dirty="0" smtClean="0"/>
                <a:t>HH-RO2 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825428" y="3692285"/>
              <a:ext cx="1034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NO000H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489712" y="3695479"/>
              <a:ext cx="779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1O000H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355704" y="445577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KO0008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48378" y="2963164"/>
            <a:ext cx="1856230" cy="2378075"/>
            <a:chOff x="1527205" y="2963164"/>
            <a:chExt cx="1856230" cy="2378075"/>
          </a:xfrm>
        </p:grpSpPr>
        <p:sp>
          <p:nvSpPr>
            <p:cNvPr id="197" name="TextBox 196"/>
            <p:cNvSpPr txBox="1"/>
            <p:nvPr/>
          </p:nvSpPr>
          <p:spPr>
            <a:xfrm>
              <a:off x="1527205" y="3698283"/>
              <a:ext cx="1044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156787" y="2963164"/>
              <a:ext cx="12266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2O000I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170076" y="3684209"/>
              <a:ext cx="9202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1O000I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726082" y="4523601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KO0009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2083896" y="4510242"/>
              <a:ext cx="12043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DO9000 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+ CH2O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Di-</a:t>
              </a:r>
              <a:r>
                <a:rPr lang="en-US" sz="1200" dirty="0" err="1" smtClean="0">
                  <a:solidFill>
                    <a:schemeClr val="accent2"/>
                  </a:solidFill>
                </a:rPr>
                <a:t>hydroxy</a:t>
              </a:r>
              <a:r>
                <a:rPr lang="en-US" sz="1200" dirty="0" smtClean="0">
                  <a:solidFill>
                    <a:schemeClr val="accent2"/>
                  </a:solidFill>
                </a:rPr>
                <a:t>- aldehyde</a:t>
              </a:r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5443275" y="1070757"/>
            <a:ext cx="1174055" cy="651313"/>
            <a:chOff x="2571318" y="948188"/>
            <a:chExt cx="1083198" cy="551783"/>
          </a:xfrm>
        </p:grpSpPr>
        <p:sp>
          <p:nvSpPr>
            <p:cNvPr id="261" name="TextBox 260"/>
            <p:cNvSpPr txBox="1"/>
            <p:nvPr/>
          </p:nvSpPr>
          <p:spPr>
            <a:xfrm>
              <a:off x="2571318" y="1265301"/>
              <a:ext cx="1083198" cy="234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2O0004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3089257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250980" y="-1334254"/>
            <a:ext cx="835483" cy="47231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0" name="Group 329"/>
          <p:cNvGrpSpPr/>
          <p:nvPr/>
        </p:nvGrpSpPr>
        <p:grpSpPr>
          <a:xfrm>
            <a:off x="4618737" y="1722069"/>
            <a:ext cx="2759543" cy="3452069"/>
            <a:chOff x="8258414" y="2090385"/>
            <a:chExt cx="2759543" cy="3452069"/>
          </a:xfrm>
        </p:grpSpPr>
        <p:cxnSp>
          <p:nvCxnSpPr>
            <p:cNvPr id="296" name="Elbow Connector 295"/>
            <p:cNvCxnSpPr>
              <a:stCxn id="261" idx="2"/>
              <a:endCxn id="313" idx="0"/>
            </p:cNvCxnSpPr>
            <p:nvPr/>
          </p:nvCxnSpPr>
          <p:spPr>
            <a:xfrm rot="16200000" flipH="1">
              <a:off x="9557856" y="2189447"/>
              <a:ext cx="498881" cy="30075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/>
            <p:cNvCxnSpPr>
              <a:stCxn id="261" idx="2"/>
              <a:endCxn id="314" idx="0"/>
            </p:cNvCxnSpPr>
            <p:nvPr/>
          </p:nvCxnSpPr>
          <p:spPr>
            <a:xfrm rot="5400000">
              <a:off x="9139035" y="2064650"/>
              <a:ext cx="492146" cy="54361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Elbow Connector 297"/>
            <p:cNvCxnSpPr>
              <a:stCxn id="313" idx="2"/>
              <a:endCxn id="316" idx="0"/>
            </p:cNvCxnSpPr>
            <p:nvPr/>
          </p:nvCxnSpPr>
          <p:spPr>
            <a:xfrm rot="16200000" flipH="1">
              <a:off x="9916068" y="3092538"/>
              <a:ext cx="304082" cy="22086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Elbow Connector 298"/>
            <p:cNvCxnSpPr>
              <a:stCxn id="313" idx="2"/>
              <a:endCxn id="315" idx="0"/>
            </p:cNvCxnSpPr>
            <p:nvPr/>
          </p:nvCxnSpPr>
          <p:spPr>
            <a:xfrm rot="5400000">
              <a:off x="9335902" y="2744065"/>
              <a:ext cx="314906" cy="92864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/>
            <p:cNvCxnSpPr>
              <a:stCxn id="315" idx="2"/>
              <a:endCxn id="318" idx="0"/>
            </p:cNvCxnSpPr>
            <p:nvPr/>
          </p:nvCxnSpPr>
          <p:spPr>
            <a:xfrm rot="16200000" flipH="1">
              <a:off x="9018110" y="3838427"/>
              <a:ext cx="255915" cy="23406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Elbow Connector 300"/>
            <p:cNvCxnSpPr>
              <a:stCxn id="315" idx="2"/>
              <a:endCxn id="317" idx="0"/>
            </p:cNvCxnSpPr>
            <p:nvPr/>
          </p:nvCxnSpPr>
          <p:spPr>
            <a:xfrm rot="5400000">
              <a:off x="8746013" y="3805633"/>
              <a:ext cx="261153" cy="30489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Arrow Connector 301"/>
            <p:cNvCxnSpPr>
              <a:stCxn id="318" idx="2"/>
              <a:endCxn id="320" idx="0"/>
            </p:cNvCxnSpPr>
            <p:nvPr/>
          </p:nvCxnSpPr>
          <p:spPr>
            <a:xfrm flipH="1">
              <a:off x="9261260" y="4545083"/>
              <a:ext cx="1840" cy="3487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/>
            <p:cNvCxnSpPr>
              <a:stCxn id="316" idx="2"/>
              <a:endCxn id="321" idx="0"/>
            </p:cNvCxnSpPr>
            <p:nvPr/>
          </p:nvCxnSpPr>
          <p:spPr>
            <a:xfrm rot="16200000" flipH="1">
              <a:off x="10143845" y="3851378"/>
              <a:ext cx="270867" cy="20146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Elbow Connector 303"/>
            <p:cNvCxnSpPr>
              <a:stCxn id="316" idx="2"/>
              <a:endCxn id="309" idx="0"/>
            </p:cNvCxnSpPr>
            <p:nvPr/>
          </p:nvCxnSpPr>
          <p:spPr>
            <a:xfrm rot="5400000">
              <a:off x="9868212" y="3769137"/>
              <a:ext cx="262791" cy="35787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9" name="Group 328"/>
            <p:cNvGrpSpPr/>
            <p:nvPr/>
          </p:nvGrpSpPr>
          <p:grpSpPr>
            <a:xfrm>
              <a:off x="8258414" y="2582532"/>
              <a:ext cx="2759543" cy="2959922"/>
              <a:chOff x="8258414" y="2582532"/>
              <a:chExt cx="2759543" cy="2959922"/>
            </a:xfrm>
          </p:grpSpPr>
          <p:grpSp>
            <p:nvGrpSpPr>
              <p:cNvPr id="306" name="Group 305"/>
              <p:cNvGrpSpPr/>
              <p:nvPr/>
            </p:nvGrpSpPr>
            <p:grpSpPr>
              <a:xfrm>
                <a:off x="8258414" y="2582532"/>
                <a:ext cx="2759543" cy="2959922"/>
                <a:chOff x="2520944" y="2164999"/>
                <a:chExt cx="2759543" cy="2959922"/>
              </a:xfrm>
            </p:grpSpPr>
            <p:sp>
              <p:nvSpPr>
                <p:cNvPr id="318" name="TextBox 317"/>
                <p:cNvSpPr txBox="1"/>
                <p:nvPr/>
              </p:nvSpPr>
              <p:spPr>
                <a:xfrm>
                  <a:off x="2955095" y="3665885"/>
                  <a:ext cx="114106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1O000F</a:t>
                  </a:r>
                </a:p>
                <a:p>
                  <a:pPr algn="ctr"/>
                  <a:r>
                    <a:rPr lang="en-US" sz="1200" dirty="0" smtClean="0"/>
                    <a:t>HH-RO</a:t>
                  </a:r>
                </a:p>
              </p:txBody>
            </p:sp>
            <p:sp>
              <p:nvSpPr>
                <p:cNvPr id="309" name="TextBox 308"/>
                <p:cNvSpPr txBox="1"/>
                <p:nvPr/>
              </p:nvSpPr>
              <p:spPr>
                <a:xfrm>
                  <a:off x="3560741" y="3661937"/>
                  <a:ext cx="10449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NO000E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HHN</a:t>
                  </a:r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13" name="TextBox 312"/>
                <p:cNvSpPr txBox="1"/>
                <p:nvPr/>
              </p:nvSpPr>
              <p:spPr>
                <a:xfrm>
                  <a:off x="3781090" y="2171734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1O0003</a:t>
                  </a:r>
                </a:p>
                <a:p>
                  <a:pPr algn="ctr"/>
                  <a:r>
                    <a:rPr lang="en-US" sz="1200" dirty="0" smtClean="0"/>
                    <a:t>H-RO</a:t>
                  </a:r>
                  <a:endParaRPr lang="en-US" sz="1200" dirty="0"/>
                </a:p>
              </p:txBody>
            </p:sp>
            <p:sp>
              <p:nvSpPr>
                <p:cNvPr id="314" name="TextBox 313"/>
                <p:cNvSpPr txBox="1"/>
                <p:nvPr/>
              </p:nvSpPr>
              <p:spPr>
                <a:xfrm>
                  <a:off x="2936713" y="2164999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6"/>
                      </a:solidFill>
                    </a:rPr>
                    <a:t>NO0004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6"/>
                      </a:solidFill>
                    </a:rPr>
                    <a:t>HN</a:t>
                  </a:r>
                  <a:endParaRPr lang="en-US" sz="12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15" name="TextBox 314"/>
                <p:cNvSpPr txBox="1"/>
                <p:nvPr/>
              </p:nvSpPr>
              <p:spPr>
                <a:xfrm>
                  <a:off x="2742705" y="2948305"/>
                  <a:ext cx="109771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2O000F</a:t>
                  </a:r>
                </a:p>
                <a:p>
                  <a:pPr algn="ctr"/>
                  <a:r>
                    <a:rPr lang="en-US" sz="1200" dirty="0" smtClean="0"/>
                    <a:t>HH-RO2 </a:t>
                  </a:r>
                </a:p>
              </p:txBody>
            </p:sp>
            <p:sp>
              <p:nvSpPr>
                <p:cNvPr id="316" name="TextBox 315"/>
                <p:cNvSpPr txBox="1"/>
                <p:nvPr/>
              </p:nvSpPr>
              <p:spPr>
                <a:xfrm>
                  <a:off x="3827750" y="2937481"/>
                  <a:ext cx="12266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2O000E</a:t>
                  </a:r>
                </a:p>
                <a:p>
                  <a:pPr algn="ctr"/>
                  <a:r>
                    <a:rPr lang="en-US" sz="1200" dirty="0" smtClean="0"/>
                    <a:t>HH-RO2</a:t>
                  </a:r>
                </a:p>
              </p:txBody>
            </p:sp>
            <p:sp>
              <p:nvSpPr>
                <p:cNvPr id="317" name="TextBox 316"/>
                <p:cNvSpPr txBox="1"/>
                <p:nvPr/>
              </p:nvSpPr>
              <p:spPr>
                <a:xfrm>
                  <a:off x="2520944" y="3671123"/>
                  <a:ext cx="9314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NO000F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HHN</a:t>
                  </a:r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>
                  <a:off x="3084675" y="4476309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KO0006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HHC</a:t>
                  </a:r>
                </a:p>
              </p:txBody>
            </p:sp>
            <p:sp>
              <p:nvSpPr>
                <p:cNvPr id="321" name="TextBox 320"/>
                <p:cNvSpPr txBox="1"/>
                <p:nvPr/>
              </p:nvSpPr>
              <p:spPr>
                <a:xfrm>
                  <a:off x="4072007" y="3670013"/>
                  <a:ext cx="114106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1O000E</a:t>
                  </a:r>
                </a:p>
                <a:p>
                  <a:pPr algn="ctr"/>
                  <a:r>
                    <a:rPr lang="en-US" sz="1200" dirty="0" smtClean="0"/>
                    <a:t>HH-RO</a:t>
                  </a:r>
                </a:p>
              </p:txBody>
            </p:sp>
            <p:sp>
              <p:nvSpPr>
                <p:cNvPr id="323" name="TextBox 322"/>
                <p:cNvSpPr txBox="1"/>
                <p:nvPr/>
              </p:nvSpPr>
              <p:spPr>
                <a:xfrm>
                  <a:off x="3995698" y="4478590"/>
                  <a:ext cx="128478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DO8000 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+ D02000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aldehydes</a:t>
                  </a:r>
                </a:p>
              </p:txBody>
            </p:sp>
          </p:grpSp>
          <p:cxnSp>
            <p:nvCxnSpPr>
              <p:cNvPr id="326" name="Elbow Connector 325"/>
              <p:cNvCxnSpPr>
                <a:stCxn id="321" idx="2"/>
                <a:endCxn id="323" idx="0"/>
              </p:cNvCxnSpPr>
              <p:nvPr/>
            </p:nvCxnSpPr>
            <p:spPr>
              <a:xfrm rot="5400000">
                <a:off x="10204332" y="4720443"/>
                <a:ext cx="346912" cy="4449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202430" y="-2285703"/>
            <a:ext cx="847418" cy="6637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7403539" y="1085931"/>
            <a:ext cx="1083198" cy="648073"/>
            <a:chOff x="2561381" y="974783"/>
            <a:chExt cx="1083198" cy="648073"/>
          </a:xfrm>
        </p:grpSpPr>
        <p:sp>
          <p:nvSpPr>
            <p:cNvPr id="341" name="TextBox 340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2O0003</a:t>
              </a:r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3089619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364" idx="0"/>
          </p:cNvCxnSpPr>
          <p:nvPr/>
        </p:nvCxnSpPr>
        <p:spPr>
          <a:xfrm rot="16200000" flipH="1">
            <a:off x="8262017" y="2737818"/>
            <a:ext cx="246222" cy="250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61" idx="2"/>
            <a:endCxn id="363" idx="0"/>
          </p:cNvCxnSpPr>
          <p:nvPr/>
        </p:nvCxnSpPr>
        <p:spPr>
          <a:xfrm rot="5400000">
            <a:off x="7849716" y="2597708"/>
            <a:ext cx="267464" cy="552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Elbow Connector 347"/>
          <p:cNvCxnSpPr>
            <a:stCxn id="363" idx="2"/>
            <a:endCxn id="356" idx="0"/>
          </p:cNvCxnSpPr>
          <p:nvPr/>
        </p:nvCxnSpPr>
        <p:spPr>
          <a:xfrm rot="16200000" flipH="1">
            <a:off x="7660233" y="3516319"/>
            <a:ext cx="243866" cy="149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363" idx="2"/>
            <a:endCxn id="365" idx="0"/>
          </p:cNvCxnSpPr>
          <p:nvPr/>
        </p:nvCxnSpPr>
        <p:spPr>
          <a:xfrm rot="5400000">
            <a:off x="7374650" y="3385824"/>
            <a:ext cx="249105" cy="4160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>
            <a:stCxn id="356" idx="2"/>
            <a:endCxn id="367" idx="0"/>
          </p:cNvCxnSpPr>
          <p:nvPr/>
        </p:nvCxnSpPr>
        <p:spPr>
          <a:xfrm flipH="1">
            <a:off x="7855251" y="4174842"/>
            <a:ext cx="1840" cy="348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Elbow Connector 350"/>
          <p:cNvCxnSpPr>
            <a:stCxn id="364" idx="2"/>
            <a:endCxn id="368" idx="0"/>
          </p:cNvCxnSpPr>
          <p:nvPr/>
        </p:nvCxnSpPr>
        <p:spPr>
          <a:xfrm rot="16200000" flipH="1">
            <a:off x="8618510" y="3340161"/>
            <a:ext cx="257661" cy="473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Elbow Connector 351"/>
          <p:cNvCxnSpPr>
            <a:stCxn id="364" idx="2"/>
            <a:endCxn id="358" idx="0"/>
          </p:cNvCxnSpPr>
          <p:nvPr/>
        </p:nvCxnSpPr>
        <p:spPr>
          <a:xfrm rot="5400000">
            <a:off x="8349415" y="3548041"/>
            <a:ext cx="261160" cy="612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4" name="Group 353"/>
          <p:cNvGrpSpPr/>
          <p:nvPr/>
        </p:nvGrpSpPr>
        <p:grpSpPr>
          <a:xfrm>
            <a:off x="6773947" y="2271782"/>
            <a:ext cx="2780665" cy="2713484"/>
            <a:chOff x="2407761" y="2224490"/>
            <a:chExt cx="2780665" cy="2713484"/>
          </a:xfrm>
        </p:grpSpPr>
        <p:sp>
          <p:nvSpPr>
            <p:cNvPr id="368" name="TextBox 367"/>
            <p:cNvSpPr txBox="1"/>
            <p:nvPr/>
          </p:nvSpPr>
          <p:spPr>
            <a:xfrm>
              <a:off x="4047357" y="3658438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1O000C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560741" y="3661937"/>
              <a:ext cx="1044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NO000C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2407761" y="3671124"/>
              <a:ext cx="1034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NO000D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2920370" y="3665885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1O000D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3480132" y="2231225"/>
              <a:ext cx="8266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1O0002</a:t>
              </a:r>
            </a:p>
            <a:p>
              <a:pPr algn="ctr"/>
              <a:r>
                <a:rPr lang="en-US" sz="1200" dirty="0" smtClean="0"/>
                <a:t>H-RO</a:t>
              </a:r>
              <a:endParaRPr lang="en-US" sz="1200" dirty="0"/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2924976" y="222449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NO0003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792195" y="2960354"/>
              <a:ext cx="10977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2O000D</a:t>
              </a:r>
            </a:p>
            <a:p>
              <a:pPr algn="ctr"/>
              <a:r>
                <a:rPr lang="en-US" sz="1200" dirty="0" smtClean="0"/>
                <a:t>HH-RO2 </a:t>
              </a: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3531093" y="2939112"/>
              <a:ext cx="12266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2O000C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3049950" y="447630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KO0005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</a:p>
          </p:txBody>
        </p:sp>
      </p:grpSp>
      <p:sp>
        <p:nvSpPr>
          <p:cNvPr id="376" name="TextBox 375"/>
          <p:cNvSpPr txBox="1"/>
          <p:nvPr/>
        </p:nvSpPr>
        <p:spPr>
          <a:xfrm>
            <a:off x="8263042" y="4488252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1O0000</a:t>
            </a:r>
          </a:p>
          <a:p>
            <a:pPr algn="ctr"/>
            <a:r>
              <a:rPr lang="en-US" sz="1200" dirty="0" smtClean="0"/>
              <a:t>H-RO</a:t>
            </a:r>
            <a:endParaRPr lang="en-US" sz="1200" dirty="0"/>
          </a:p>
        </p:txBody>
      </p:sp>
      <p:sp>
        <p:nvSpPr>
          <p:cNvPr id="387" name="TextBox 386"/>
          <p:cNvSpPr txBox="1"/>
          <p:nvPr/>
        </p:nvSpPr>
        <p:spPr>
          <a:xfrm>
            <a:off x="9708123" y="3735048"/>
            <a:ext cx="104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390" name="Group 389"/>
          <p:cNvGrpSpPr/>
          <p:nvPr/>
        </p:nvGrpSpPr>
        <p:grpSpPr>
          <a:xfrm>
            <a:off x="9970032" y="1110888"/>
            <a:ext cx="865660" cy="600580"/>
            <a:chOff x="2561381" y="1022276"/>
            <a:chExt cx="1083198" cy="600580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30419" y="1022276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sp>
        <p:nvSpPr>
          <p:cNvPr id="391" name="TextBox 390"/>
          <p:cNvSpPr txBox="1"/>
          <p:nvPr/>
        </p:nvSpPr>
        <p:spPr>
          <a:xfrm>
            <a:off x="9595749" y="227323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37979" y="1808353"/>
            <a:ext cx="561769" cy="367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422567" y="2858987"/>
            <a:ext cx="281712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>
            <a:off x="9950221" y="2999965"/>
            <a:ext cx="1226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2O000A</a:t>
            </a:r>
          </a:p>
          <a:p>
            <a:pPr algn="ctr"/>
            <a:r>
              <a:rPr lang="en-US" sz="1200" dirty="0" smtClean="0"/>
              <a:t>HH-RO2</a:t>
            </a:r>
            <a:endParaRPr lang="en-US" sz="1200" dirty="0"/>
          </a:p>
        </p:txBody>
      </p:sp>
      <p:cxnSp>
        <p:nvCxnSpPr>
          <p:cNvPr id="398" name="Elbow Connector 397"/>
          <p:cNvCxnSpPr>
            <a:stCxn id="396" idx="2"/>
            <a:endCxn id="400" idx="0"/>
          </p:cNvCxnSpPr>
          <p:nvPr/>
        </p:nvCxnSpPr>
        <p:spPr>
          <a:xfrm rot="16200000" flipH="1">
            <a:off x="10535181" y="3489993"/>
            <a:ext cx="258710" cy="2019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Elbow Connector 398"/>
          <p:cNvCxnSpPr>
            <a:stCxn id="396" idx="2"/>
            <a:endCxn id="387" idx="0"/>
          </p:cNvCxnSpPr>
          <p:nvPr/>
        </p:nvCxnSpPr>
        <p:spPr>
          <a:xfrm rot="5400000">
            <a:off x="10260355" y="3431858"/>
            <a:ext cx="273418" cy="3329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10194993" y="3720340"/>
            <a:ext cx="11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1O000A</a:t>
            </a:r>
          </a:p>
          <a:p>
            <a:pPr algn="ctr"/>
            <a:r>
              <a:rPr lang="en-US" sz="1200" dirty="0" smtClean="0"/>
              <a:t>HH-RO</a:t>
            </a:r>
            <a:endParaRPr lang="en-US" sz="1200" dirty="0"/>
          </a:p>
        </p:txBody>
      </p:sp>
      <p:cxnSp>
        <p:nvCxnSpPr>
          <p:cNvPr id="401" name="Elbow Connector 400"/>
          <p:cNvCxnSpPr>
            <a:stCxn id="400" idx="2"/>
            <a:endCxn id="402" idx="0"/>
          </p:cNvCxnSpPr>
          <p:nvPr/>
        </p:nvCxnSpPr>
        <p:spPr>
          <a:xfrm rot="5400000">
            <a:off x="10321995" y="4000922"/>
            <a:ext cx="262450" cy="6246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9683117" y="4444455"/>
            <a:ext cx="91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442560" y="-3525833"/>
            <a:ext cx="824882" cy="90957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68" idx="2"/>
            <a:endCxn id="376" idx="0"/>
          </p:cNvCxnSpPr>
          <p:nvPr/>
        </p:nvCxnSpPr>
        <p:spPr>
          <a:xfrm rot="5400000">
            <a:off x="8682690" y="4186863"/>
            <a:ext cx="320857" cy="2819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Box 416"/>
          <p:cNvSpPr txBox="1"/>
          <p:nvPr/>
        </p:nvSpPr>
        <p:spPr>
          <a:xfrm>
            <a:off x="10269228" y="4610764"/>
            <a:ext cx="885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2O000L</a:t>
            </a:r>
          </a:p>
          <a:p>
            <a:pPr algn="ctr"/>
            <a:r>
              <a:rPr lang="en-US" sz="1200" dirty="0" smtClean="0"/>
              <a:t>HHH-RO2</a:t>
            </a:r>
          </a:p>
        </p:txBody>
      </p:sp>
      <p:cxnSp>
        <p:nvCxnSpPr>
          <p:cNvPr id="418" name="Elbow Connector 417"/>
          <p:cNvCxnSpPr>
            <a:stCxn id="417" idx="2"/>
            <a:endCxn id="420" idx="0"/>
          </p:cNvCxnSpPr>
          <p:nvPr/>
        </p:nvCxnSpPr>
        <p:spPr>
          <a:xfrm rot="5400000">
            <a:off x="10577166" y="5171588"/>
            <a:ext cx="233799" cy="354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Box 418"/>
          <p:cNvSpPr txBox="1"/>
          <p:nvPr/>
        </p:nvSpPr>
        <p:spPr>
          <a:xfrm>
            <a:off x="9624296" y="5311467"/>
            <a:ext cx="103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NO000L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10105790" y="5306228"/>
            <a:ext cx="11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1O000L</a:t>
            </a:r>
          </a:p>
          <a:p>
            <a:pPr algn="ctr"/>
            <a:r>
              <a:rPr lang="en-US" sz="1200" dirty="0" smtClean="0"/>
              <a:t>HHH-RO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10173173" y="5971515"/>
            <a:ext cx="904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428" name="Elbow Connector 427"/>
          <p:cNvCxnSpPr>
            <a:stCxn id="417" idx="2"/>
            <a:endCxn id="419" idx="0"/>
          </p:cNvCxnSpPr>
          <p:nvPr/>
        </p:nvCxnSpPr>
        <p:spPr>
          <a:xfrm rot="5400000">
            <a:off x="10307139" y="4906801"/>
            <a:ext cx="239038" cy="5702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8792478" y="-10658"/>
            <a:ext cx="323697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 =&gt; species names ending in 8,  J, M</a:t>
            </a:r>
          </a:p>
          <a:p>
            <a:r>
              <a:rPr lang="en-US" sz="1050" i="1" dirty="0" smtClean="0"/>
              <a:t>position #3 =&gt; species names ending in 7</a:t>
            </a:r>
          </a:p>
          <a:p>
            <a:r>
              <a:rPr lang="en-US" sz="1050" i="1" dirty="0" smtClean="0"/>
              <a:t>position #4 =&gt; species names ending in 6</a:t>
            </a:r>
          </a:p>
          <a:p>
            <a:r>
              <a:rPr lang="en-US" sz="1050" i="1" dirty="0" err="1" smtClean="0"/>
              <a:t>etc</a:t>
            </a:r>
            <a:endParaRPr lang="en-US" sz="1050" i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3385175" y="1050610"/>
            <a:ext cx="1716012" cy="3887363"/>
            <a:chOff x="4202201" y="1050610"/>
            <a:chExt cx="1716012" cy="3887363"/>
          </a:xfrm>
        </p:grpSpPr>
        <p:grpSp>
          <p:nvGrpSpPr>
            <p:cNvPr id="274" name="Group 273"/>
            <p:cNvGrpSpPr/>
            <p:nvPr/>
          </p:nvGrpSpPr>
          <p:grpSpPr>
            <a:xfrm>
              <a:off x="4202201" y="1421684"/>
              <a:ext cx="1716012" cy="3516289"/>
              <a:chOff x="5602013" y="1421684"/>
              <a:chExt cx="1716012" cy="3516289"/>
            </a:xfrm>
          </p:grpSpPr>
          <p:cxnSp>
            <p:nvCxnSpPr>
              <p:cNvPr id="232" name="Elbow Connector 231"/>
              <p:cNvCxnSpPr>
                <a:stCxn id="227" idx="2"/>
                <a:endCxn id="240" idx="0"/>
              </p:cNvCxnSpPr>
              <p:nvPr/>
            </p:nvCxnSpPr>
            <p:spPr>
              <a:xfrm rot="5400000">
                <a:off x="6196403" y="2444314"/>
                <a:ext cx="452704" cy="57793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/>
              <p:cNvSpPr txBox="1"/>
              <p:nvPr/>
            </p:nvSpPr>
            <p:spPr>
              <a:xfrm>
                <a:off x="6272608" y="2229931"/>
                <a:ext cx="8782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1O0005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5602013" y="3684209"/>
                <a:ext cx="10449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NO000G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5909141" y="1421684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2O0005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5684858" y="222362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NO0005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229" name="Elbow Connector 228"/>
              <p:cNvCxnSpPr>
                <a:stCxn id="225" idx="2"/>
                <a:endCxn id="227" idx="0"/>
              </p:cNvCxnSpPr>
              <p:nvPr/>
            </p:nvCxnSpPr>
            <p:spPr>
              <a:xfrm rot="16200000" flipH="1">
                <a:off x="6315607" y="1833815"/>
                <a:ext cx="531248" cy="260983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Elbow Connector 229"/>
              <p:cNvCxnSpPr>
                <a:stCxn id="225" idx="2"/>
                <a:endCxn id="228" idx="0"/>
              </p:cNvCxnSpPr>
              <p:nvPr/>
            </p:nvCxnSpPr>
            <p:spPr>
              <a:xfrm rot="5400000">
                <a:off x="6024887" y="1797770"/>
                <a:ext cx="524941" cy="326767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Elbow Connector 230"/>
              <p:cNvCxnSpPr>
                <a:stCxn id="227" idx="2"/>
                <a:endCxn id="234" idx="0"/>
              </p:cNvCxnSpPr>
              <p:nvPr/>
            </p:nvCxnSpPr>
            <p:spPr>
              <a:xfrm rot="5400000">
                <a:off x="6487132" y="2724499"/>
                <a:ext cx="442160" cy="702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TextBox 233"/>
              <p:cNvSpPr txBox="1"/>
              <p:nvPr/>
            </p:nvSpPr>
            <p:spPr>
              <a:xfrm>
                <a:off x="6091377" y="2949090"/>
                <a:ext cx="12266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2O000G</a:t>
                </a:r>
              </a:p>
              <a:p>
                <a:pPr algn="ctr"/>
                <a:r>
                  <a:rPr lang="en-US" sz="1200" dirty="0" smtClean="0"/>
                  <a:t>HH-RO2</a:t>
                </a:r>
                <a:endParaRPr lang="en-US" sz="1200" dirty="0"/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5694672" y="2959634"/>
                <a:ext cx="8782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KO0000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HC</a:t>
                </a:r>
              </a:p>
            </p:txBody>
          </p:sp>
          <p:cxnSp>
            <p:nvCxnSpPr>
              <p:cNvPr id="241" name="Elbow Connector 240"/>
              <p:cNvCxnSpPr>
                <a:stCxn id="234" idx="2"/>
                <a:endCxn id="243" idx="0"/>
              </p:cNvCxnSpPr>
              <p:nvPr/>
            </p:nvCxnSpPr>
            <p:spPr>
              <a:xfrm rot="5400000">
                <a:off x="6563715" y="3551299"/>
                <a:ext cx="281530" cy="44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Elbow Connector 241"/>
              <p:cNvCxnSpPr>
                <a:stCxn id="234" idx="2"/>
                <a:endCxn id="221" idx="0"/>
              </p:cNvCxnSpPr>
              <p:nvPr/>
            </p:nvCxnSpPr>
            <p:spPr>
              <a:xfrm rot="5400000">
                <a:off x="6277860" y="3257368"/>
                <a:ext cx="273454" cy="580229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TextBox 242"/>
              <p:cNvSpPr txBox="1"/>
              <p:nvPr/>
            </p:nvSpPr>
            <p:spPr>
              <a:xfrm>
                <a:off x="6133724" y="3692285"/>
                <a:ext cx="11410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1O000G</a:t>
                </a:r>
              </a:p>
              <a:p>
                <a:pPr algn="ctr"/>
                <a:r>
                  <a:rPr lang="en-US" sz="1200" dirty="0" smtClean="0"/>
                  <a:t>HH-RO</a:t>
                </a:r>
                <a:endParaRPr lang="en-US" sz="1200" dirty="0"/>
              </a:p>
            </p:txBody>
          </p:sp>
          <p:cxnSp>
            <p:nvCxnSpPr>
              <p:cNvPr id="245" name="Elbow Connector 244"/>
              <p:cNvCxnSpPr>
                <a:stCxn id="243" idx="2"/>
                <a:endCxn id="246" idx="0"/>
              </p:cNvCxnSpPr>
              <p:nvPr/>
            </p:nvCxnSpPr>
            <p:spPr>
              <a:xfrm rot="5400000">
                <a:off x="6540588" y="4312637"/>
                <a:ext cx="322358" cy="4984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TextBox 245"/>
              <p:cNvSpPr txBox="1"/>
              <p:nvPr/>
            </p:nvSpPr>
            <p:spPr>
              <a:xfrm>
                <a:off x="6294161" y="4476308"/>
                <a:ext cx="8102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KO0007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5050927" y="1050610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</a:t>
              </a:r>
              <a:r>
                <a:rPr lang="en-US" sz="1200" dirty="0"/>
                <a:t>5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22184" y="1088485"/>
            <a:ext cx="1428357" cy="1586020"/>
            <a:chOff x="2400562" y="1088485"/>
            <a:chExt cx="1428357" cy="1586020"/>
          </a:xfrm>
        </p:grpSpPr>
        <p:sp>
          <p:nvSpPr>
            <p:cNvPr id="57" name="TextBox 56"/>
            <p:cNvSpPr txBox="1"/>
            <p:nvPr/>
          </p:nvSpPr>
          <p:spPr>
            <a:xfrm>
              <a:off x="2950689" y="221923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1O0006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0562" y="221284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2717852" y="1088485"/>
              <a:ext cx="1083198" cy="599501"/>
              <a:chOff x="2874997" y="1088485"/>
              <a:chExt cx="1083198" cy="599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74997" y="1410987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2O0006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374637" y="1088485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910806" y="1016350"/>
            <a:ext cx="810228" cy="879783"/>
            <a:chOff x="1291798" y="1028348"/>
            <a:chExt cx="810228" cy="879783"/>
          </a:xfrm>
        </p:grpSpPr>
        <p:grpSp>
          <p:nvGrpSpPr>
            <p:cNvPr id="35" name="Group 34"/>
            <p:cNvGrpSpPr/>
            <p:nvPr/>
          </p:nvGrpSpPr>
          <p:grpSpPr>
            <a:xfrm>
              <a:off x="1291798" y="1028348"/>
              <a:ext cx="810228" cy="879783"/>
              <a:chOff x="293952" y="980924"/>
              <a:chExt cx="810228" cy="879783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2" y="1399042"/>
                <a:ext cx="8102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K00000</a:t>
                </a:r>
              </a:p>
              <a:p>
                <a:pPr algn="ctr"/>
                <a:r>
                  <a:rPr lang="el-GR" sz="1200" dirty="0" smtClean="0">
                    <a:solidFill>
                      <a:srgbClr val="CC3399"/>
                    </a:solidFill>
                  </a:rPr>
                  <a:t>α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-ketone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1616593" y="1064234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87472" y="1061820"/>
            <a:ext cx="878230" cy="649649"/>
            <a:chOff x="1616112" y="1038337"/>
            <a:chExt cx="878230" cy="649649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2O0007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5867"/>
            <a:ext cx="878230" cy="649649"/>
            <a:chOff x="1616112" y="1038337"/>
            <a:chExt cx="878230" cy="649649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2O0008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473043" y="574420"/>
            <a:ext cx="798930" cy="86926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  <a:endCxn id="84" idx="0"/>
          </p:cNvCxnSpPr>
          <p:nvPr/>
        </p:nvCxnSpPr>
        <p:spPr>
          <a:xfrm rot="5400000">
            <a:off x="1860933" y="2510523"/>
            <a:ext cx="237351" cy="461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186" idx="2"/>
            <a:endCxn id="191" idx="0"/>
          </p:cNvCxnSpPr>
          <p:nvPr/>
        </p:nvCxnSpPr>
        <p:spPr>
          <a:xfrm rot="5400000">
            <a:off x="3139305" y="4264013"/>
            <a:ext cx="298626" cy="84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-143759" y="1685515"/>
            <a:ext cx="1795154" cy="4771670"/>
            <a:chOff x="-143759" y="1685515"/>
            <a:chExt cx="1795154" cy="4771670"/>
          </a:xfrm>
        </p:grpSpPr>
        <p:cxnSp>
          <p:nvCxnSpPr>
            <p:cNvPr id="74" name="Elbow Connector 73"/>
            <p:cNvCxnSpPr>
              <a:stCxn id="201" idx="2"/>
              <a:endCxn id="65" idx="0"/>
            </p:cNvCxnSpPr>
            <p:nvPr/>
          </p:nvCxnSpPr>
          <p:spPr>
            <a:xfrm rot="16200000" flipH="1">
              <a:off x="478340" y="1645052"/>
              <a:ext cx="434696" cy="51562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645239" y="3688375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1O000J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28331" y="2120212"/>
              <a:ext cx="850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1O0008</a:t>
              </a:r>
            </a:p>
            <a:p>
              <a:pPr algn="ctr"/>
              <a:r>
                <a:rPr lang="en-US" sz="1200" dirty="0" smtClean="0"/>
                <a:t>H-RO</a:t>
              </a:r>
              <a:endParaRPr lang="en-US" sz="12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50986" y="2856316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2O000J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cxnSp>
          <p:nvCxnSpPr>
            <p:cNvPr id="92" name="Elbow Connector 91"/>
            <p:cNvCxnSpPr>
              <a:stCxn id="90" idx="2"/>
              <a:endCxn id="113" idx="0"/>
            </p:cNvCxnSpPr>
            <p:nvPr/>
          </p:nvCxnSpPr>
          <p:spPr>
            <a:xfrm rot="5400000">
              <a:off x="902031" y="3500305"/>
              <a:ext cx="370394" cy="574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stCxn id="90" idx="2"/>
              <a:endCxn id="98" idx="0"/>
            </p:cNvCxnSpPr>
            <p:nvPr/>
          </p:nvCxnSpPr>
          <p:spPr>
            <a:xfrm rot="5400000">
              <a:off x="580839" y="3176493"/>
              <a:ext cx="367774" cy="65075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56198" y="3685755"/>
              <a:ext cx="76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NO000J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115" name="Elbow Connector 114"/>
            <p:cNvCxnSpPr>
              <a:stCxn id="113" idx="2"/>
              <a:endCxn id="123" idx="0"/>
            </p:cNvCxnSpPr>
            <p:nvPr/>
          </p:nvCxnSpPr>
          <p:spPr>
            <a:xfrm rot="5400000">
              <a:off x="915236" y="4318780"/>
              <a:ext cx="337859" cy="37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lbow Connector 115"/>
            <p:cNvCxnSpPr>
              <a:stCxn id="113" idx="2"/>
              <a:endCxn id="120" idx="0"/>
            </p:cNvCxnSpPr>
            <p:nvPr/>
          </p:nvCxnSpPr>
          <p:spPr>
            <a:xfrm rot="5400000">
              <a:off x="589533" y="3988845"/>
              <a:ext cx="333627" cy="65601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23224" y="4483667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DO0001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aldehyde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01136" y="4487899"/>
              <a:ext cx="9656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2O000M</a:t>
              </a:r>
            </a:p>
            <a:p>
              <a:pPr algn="ctr"/>
              <a:r>
                <a:rPr lang="en-US" sz="1200" dirty="0" smtClean="0"/>
                <a:t>HHH-RO2 </a:t>
              </a:r>
            </a:p>
          </p:txBody>
        </p:sp>
        <p:cxnSp>
          <p:nvCxnSpPr>
            <p:cNvPr id="128" name="Elbow Connector 127"/>
            <p:cNvCxnSpPr>
              <a:stCxn id="123" idx="2"/>
              <a:endCxn id="135" idx="0"/>
            </p:cNvCxnSpPr>
            <p:nvPr/>
          </p:nvCxnSpPr>
          <p:spPr>
            <a:xfrm rot="5400000">
              <a:off x="903358" y="5127067"/>
              <a:ext cx="358120" cy="311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Elbow Connector 128"/>
            <p:cNvCxnSpPr>
              <a:stCxn id="123" idx="2"/>
              <a:endCxn id="132" idx="0"/>
            </p:cNvCxnSpPr>
            <p:nvPr/>
          </p:nvCxnSpPr>
          <p:spPr>
            <a:xfrm rot="5400000">
              <a:off x="564202" y="4793149"/>
              <a:ext cx="363359" cy="6761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-109428" y="5312923"/>
              <a:ext cx="1034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NO000M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10326" y="5307684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1O000M</a:t>
              </a:r>
            </a:p>
            <a:p>
              <a:pPr algn="ctr"/>
              <a:r>
                <a:rPr lang="en-US" sz="1200" dirty="0" smtClean="0"/>
                <a:t>HHH-RO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-130938" y="5995520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KO000B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HHHC</a:t>
              </a: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-143759" y="209858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NO0008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cxnSp>
          <p:nvCxnSpPr>
            <p:cNvPr id="247" name="Elbow Connector 246"/>
            <p:cNvCxnSpPr>
              <a:stCxn id="201" idx="2"/>
              <a:endCxn id="244" idx="0"/>
            </p:cNvCxnSpPr>
            <p:nvPr/>
          </p:nvCxnSpPr>
          <p:spPr>
            <a:xfrm rot="5400000">
              <a:off x="160080" y="1820792"/>
              <a:ext cx="413073" cy="14252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Elbow Connector 258"/>
            <p:cNvCxnSpPr>
              <a:stCxn id="65" idx="2"/>
              <a:endCxn id="90" idx="0"/>
            </p:cNvCxnSpPr>
            <p:nvPr/>
          </p:nvCxnSpPr>
          <p:spPr>
            <a:xfrm rot="16200000" flipH="1">
              <a:off x="884581" y="2650795"/>
              <a:ext cx="274439" cy="13660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Elbow Connector 263"/>
            <p:cNvCxnSpPr>
              <a:stCxn id="135" idx="2"/>
              <a:endCxn id="143" idx="0"/>
            </p:cNvCxnSpPr>
            <p:nvPr/>
          </p:nvCxnSpPr>
          <p:spPr>
            <a:xfrm rot="5400000">
              <a:off x="647144" y="5561802"/>
              <a:ext cx="226171" cy="64126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-62009" y="2855537"/>
              <a:ext cx="9262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D09000 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+ CH2O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cxnSp>
          <p:nvCxnSpPr>
            <p:cNvPr id="266" name="Elbow Connector 265"/>
            <p:cNvCxnSpPr>
              <a:stCxn id="65" idx="2"/>
              <a:endCxn id="265" idx="0"/>
            </p:cNvCxnSpPr>
            <p:nvPr/>
          </p:nvCxnSpPr>
          <p:spPr>
            <a:xfrm rot="5400000">
              <a:off x="540475" y="2442512"/>
              <a:ext cx="273660" cy="5523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4835006" y="-2918280"/>
            <a:ext cx="846581" cy="79023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6" name="Group 405"/>
          <p:cNvGrpSpPr/>
          <p:nvPr/>
        </p:nvGrpSpPr>
        <p:grpSpPr>
          <a:xfrm>
            <a:off x="11263336" y="1085931"/>
            <a:ext cx="865660" cy="612174"/>
            <a:chOff x="2561381" y="1010682"/>
            <a:chExt cx="1083198" cy="612174"/>
          </a:xfrm>
        </p:grpSpPr>
        <p:sp>
          <p:nvSpPr>
            <p:cNvPr id="407" name="TextBox 406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3039455" y="1010682"/>
              <a:ext cx="591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6095894" y="-4179167"/>
            <a:ext cx="811519" cy="103890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Elbow Connector 423"/>
          <p:cNvCxnSpPr>
            <a:stCxn id="420" idx="2"/>
            <a:endCxn id="423" idx="0"/>
          </p:cNvCxnSpPr>
          <p:nvPr/>
        </p:nvCxnSpPr>
        <p:spPr>
          <a:xfrm rot="5400000">
            <a:off x="10548978" y="5844168"/>
            <a:ext cx="203622" cy="510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80" idx="2"/>
            <a:endCxn id="426" idx="0"/>
          </p:cNvCxnSpPr>
          <p:nvPr/>
        </p:nvCxnSpPr>
        <p:spPr>
          <a:xfrm rot="16200000" flipH="1">
            <a:off x="9477632" y="4399622"/>
            <a:ext cx="421712" cy="18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Box 425"/>
          <p:cNvSpPr txBox="1"/>
          <p:nvPr/>
        </p:nvSpPr>
        <p:spPr>
          <a:xfrm>
            <a:off x="9231623" y="4611407"/>
            <a:ext cx="91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602560" y="181826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decan2ol_1g_gaw_201104</a:t>
            </a:r>
            <a:endParaRPr lang="en-US" dirty="0"/>
          </a:p>
        </p:txBody>
      </p:sp>
      <p:grpSp>
        <p:nvGrpSpPr>
          <p:cNvPr id="220" name="Group 219"/>
          <p:cNvGrpSpPr/>
          <p:nvPr/>
        </p:nvGrpSpPr>
        <p:grpSpPr>
          <a:xfrm>
            <a:off x="10767519" y="1698104"/>
            <a:ext cx="1636886" cy="4892157"/>
            <a:chOff x="-148696" y="1615504"/>
            <a:chExt cx="1636886" cy="4892157"/>
          </a:xfrm>
        </p:grpSpPr>
        <p:cxnSp>
          <p:nvCxnSpPr>
            <p:cNvPr id="222" name="Elbow Connector 221"/>
            <p:cNvCxnSpPr>
              <a:stCxn id="407" idx="2"/>
              <a:endCxn id="224" idx="0"/>
            </p:cNvCxnSpPr>
            <p:nvPr/>
          </p:nvCxnSpPr>
          <p:spPr>
            <a:xfrm rot="16200000" flipH="1">
              <a:off x="614372" y="1781083"/>
              <a:ext cx="504707" cy="1735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TextBox 222"/>
            <p:cNvSpPr txBox="1"/>
            <p:nvPr/>
          </p:nvSpPr>
          <p:spPr>
            <a:xfrm>
              <a:off x="538700" y="3699707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1O0009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28331" y="2120212"/>
              <a:ext cx="850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1O0000</a:t>
              </a:r>
            </a:p>
            <a:p>
              <a:pPr algn="ctr"/>
              <a:r>
                <a:rPr lang="en-US" sz="1200" dirty="0" smtClean="0"/>
                <a:t>H-RO</a:t>
              </a:r>
              <a:endParaRPr lang="en-US" sz="1200" dirty="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42243" y="281694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2O0009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cxnSp>
          <p:nvCxnSpPr>
            <p:cNvPr id="235" name="Elbow Connector 234"/>
            <p:cNvCxnSpPr>
              <a:stCxn id="226" idx="2"/>
              <a:endCxn id="223" idx="0"/>
            </p:cNvCxnSpPr>
            <p:nvPr/>
          </p:nvCxnSpPr>
          <p:spPr>
            <a:xfrm rot="16200000" flipH="1">
              <a:off x="569035" y="3290927"/>
              <a:ext cx="421102" cy="39645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/>
            <p:cNvCxnSpPr>
              <a:stCxn id="226" idx="2"/>
              <a:endCxn id="238" idx="0"/>
            </p:cNvCxnSpPr>
            <p:nvPr/>
          </p:nvCxnSpPr>
          <p:spPr>
            <a:xfrm rot="5400000">
              <a:off x="306779" y="3411176"/>
              <a:ext cx="407150" cy="14200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56198" y="3685755"/>
              <a:ext cx="76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NO0009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239" name="Elbow Connector 238"/>
            <p:cNvCxnSpPr>
              <a:stCxn id="223" idx="2"/>
              <a:endCxn id="250" idx="0"/>
            </p:cNvCxnSpPr>
            <p:nvPr/>
          </p:nvCxnSpPr>
          <p:spPr>
            <a:xfrm rot="5400000">
              <a:off x="805504" y="4309291"/>
              <a:ext cx="320230" cy="2439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Elbow Connector 247"/>
            <p:cNvCxnSpPr>
              <a:stCxn id="223" idx="2"/>
              <a:endCxn id="249" idx="0"/>
            </p:cNvCxnSpPr>
            <p:nvPr/>
          </p:nvCxnSpPr>
          <p:spPr>
            <a:xfrm rot="5400000">
              <a:off x="587394" y="3936749"/>
              <a:ext cx="165799" cy="6150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>
              <a:off x="-42344" y="4327171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DO0000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aldehyde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70583" y="4481602"/>
              <a:ext cx="9656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2O000K</a:t>
              </a:r>
            </a:p>
            <a:p>
              <a:pPr algn="ctr"/>
              <a:r>
                <a:rPr lang="en-US" sz="1200" dirty="0" smtClean="0"/>
                <a:t>HHH-RO2 </a:t>
              </a:r>
            </a:p>
          </p:txBody>
        </p:sp>
        <p:cxnSp>
          <p:nvCxnSpPr>
            <p:cNvPr id="251" name="Elbow Connector 250"/>
            <p:cNvCxnSpPr>
              <a:stCxn id="250" idx="2"/>
              <a:endCxn id="254" idx="0"/>
            </p:cNvCxnSpPr>
            <p:nvPr/>
          </p:nvCxnSpPr>
          <p:spPr>
            <a:xfrm rot="5400000">
              <a:off x="740924" y="5119999"/>
              <a:ext cx="389231" cy="3576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>
              <a:stCxn id="250" idx="2"/>
              <a:endCxn id="253" idx="0"/>
            </p:cNvCxnSpPr>
            <p:nvPr/>
          </p:nvCxnSpPr>
          <p:spPr>
            <a:xfrm rot="5400000">
              <a:off x="535055" y="4776732"/>
              <a:ext cx="251833" cy="58490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TextBox 252"/>
            <p:cNvSpPr txBox="1"/>
            <p:nvPr/>
          </p:nvSpPr>
          <p:spPr>
            <a:xfrm>
              <a:off x="-148696" y="5195100"/>
              <a:ext cx="1034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NO000K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347121" y="5332498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1O000K</a:t>
              </a:r>
            </a:p>
            <a:p>
              <a:pPr algn="ctr"/>
              <a:r>
                <a:rPr lang="en-US" sz="1200" dirty="0" smtClean="0"/>
                <a:t>HHH-RO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58649" y="6045996"/>
              <a:ext cx="114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KO000A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HHHC</a:t>
              </a: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-143759" y="209858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NO0000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cxnSp>
          <p:nvCxnSpPr>
            <p:cNvPr id="257" name="Elbow Connector 256"/>
            <p:cNvCxnSpPr>
              <a:stCxn id="407" idx="2"/>
              <a:endCxn id="256" idx="0"/>
            </p:cNvCxnSpPr>
            <p:nvPr/>
          </p:nvCxnSpPr>
          <p:spPr>
            <a:xfrm rot="5400000">
              <a:off x="296112" y="1614750"/>
              <a:ext cx="483084" cy="48459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Elbow Connector 257"/>
            <p:cNvCxnSpPr>
              <a:stCxn id="224" idx="2"/>
              <a:endCxn id="226" idx="0"/>
            </p:cNvCxnSpPr>
            <p:nvPr/>
          </p:nvCxnSpPr>
          <p:spPr>
            <a:xfrm rot="5400000">
              <a:off x="649898" y="2513337"/>
              <a:ext cx="235063" cy="37214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Elbow Connector 266"/>
            <p:cNvCxnSpPr>
              <a:stCxn id="254" idx="2"/>
              <a:endCxn id="255" idx="0"/>
            </p:cNvCxnSpPr>
            <p:nvPr/>
          </p:nvCxnSpPr>
          <p:spPr>
            <a:xfrm rot="5400000">
              <a:off x="697504" y="5825843"/>
              <a:ext cx="251833" cy="18847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28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813" y="5762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 smtClean="0"/>
              <a:t>3-decanol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403882" y="677941"/>
            <a:ext cx="891699" cy="57439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772141" y="884074"/>
            <a:ext cx="891699" cy="1621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159068" y="497146"/>
            <a:ext cx="902396" cy="9466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5022034" y="1025940"/>
            <a:ext cx="1083198" cy="859334"/>
            <a:chOff x="2080738" y="948188"/>
            <a:chExt cx="1083198" cy="859334"/>
          </a:xfrm>
        </p:grpSpPr>
        <p:sp>
          <p:nvSpPr>
            <p:cNvPr id="261" name="TextBox 260"/>
            <p:cNvSpPr txBox="1"/>
            <p:nvPr/>
          </p:nvSpPr>
          <p:spPr>
            <a:xfrm>
              <a:off x="2080738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608614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398120" y="-741905"/>
            <a:ext cx="904321" cy="3426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662258" y="-3006044"/>
            <a:ext cx="902396" cy="79530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548387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267374" y="-3611159"/>
            <a:ext cx="928296" cy="9189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9366906" y="-10658"/>
            <a:ext cx="280854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</a:t>
            </a:r>
            <a:r>
              <a:rPr lang="en-US" sz="1050" i="1" dirty="0"/>
              <a:t> </a:t>
            </a:r>
            <a:r>
              <a:rPr lang="en-US" sz="1050" i="1" dirty="0" smtClean="0"/>
              <a:t>=&gt; species names ending in ‘8’</a:t>
            </a:r>
          </a:p>
          <a:p>
            <a:r>
              <a:rPr lang="en-US" sz="1050" i="1" dirty="0" smtClean="0"/>
              <a:t>position #2 =&gt; species names ending in ‘7’</a:t>
            </a:r>
          </a:p>
          <a:p>
            <a:r>
              <a:rPr lang="en-US" sz="1050" i="1" dirty="0"/>
              <a:t>position </a:t>
            </a:r>
            <a:r>
              <a:rPr lang="en-US" sz="1050" i="1" dirty="0" smtClean="0"/>
              <a:t>#3 =&gt; reacts to ketone</a:t>
            </a:r>
          </a:p>
          <a:p>
            <a:r>
              <a:rPr lang="en-US" sz="1050" i="1" dirty="0" smtClean="0"/>
              <a:t>position #4 =&gt; species names ending in ‘6’</a:t>
            </a:r>
          </a:p>
          <a:p>
            <a:r>
              <a:rPr lang="en-US" sz="1050" i="1" dirty="0" smtClean="0"/>
              <a:t>position #</a:t>
            </a:r>
            <a:r>
              <a:rPr lang="en-US" sz="1050" i="1" dirty="0"/>
              <a:t>5</a:t>
            </a:r>
            <a:r>
              <a:rPr lang="en-US" sz="1050" i="1" dirty="0" smtClean="0"/>
              <a:t> </a:t>
            </a:r>
            <a:r>
              <a:rPr lang="en-US" sz="1050" i="1" dirty="0"/>
              <a:t>=&gt; species names ending in </a:t>
            </a:r>
            <a:r>
              <a:rPr lang="en-US" sz="1050" i="1" dirty="0" smtClean="0"/>
              <a:t>‘5’ (</a:t>
            </a:r>
            <a:r>
              <a:rPr lang="en-US" sz="1050" i="1" dirty="0" err="1" smtClean="0"/>
              <a:t>etc</a:t>
            </a:r>
            <a:r>
              <a:rPr lang="en-US" sz="1050" i="1" dirty="0" smtClean="0"/>
              <a:t>)</a:t>
            </a:r>
            <a:endParaRPr lang="en-US" sz="1050" i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4875335" y="195417"/>
            <a:ext cx="4408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Nitrogen, </a:t>
            </a:r>
            <a:r>
              <a:rPr lang="en-US" sz="1200" dirty="0" smtClean="0">
                <a:solidFill>
                  <a:srgbClr val="7030A0"/>
                </a:solidFill>
              </a:rPr>
              <a:t>Oxygenation</a:t>
            </a:r>
            <a:endParaRPr lang="en-US" sz="1200" dirty="0">
              <a:solidFill>
                <a:srgbClr val="7030A0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919827" y="205388"/>
            <a:ext cx="903200" cy="15310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60048" y="980924"/>
            <a:ext cx="891755" cy="903229"/>
            <a:chOff x="293951" y="980924"/>
            <a:chExt cx="891755" cy="903229"/>
          </a:xfrm>
        </p:grpSpPr>
        <p:grpSp>
          <p:nvGrpSpPr>
            <p:cNvPr id="35" name="Group 34"/>
            <p:cNvGrpSpPr/>
            <p:nvPr/>
          </p:nvGrpSpPr>
          <p:grpSpPr>
            <a:xfrm>
              <a:off x="293951" y="980924"/>
              <a:ext cx="891755" cy="903229"/>
              <a:chOff x="293951" y="980924"/>
              <a:chExt cx="891755" cy="90322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1" y="1422488"/>
                <a:ext cx="89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2O0008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/>
                  <a:t>γ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44" name="Elbow Connector 43"/>
          <p:cNvCxnSpPr>
            <a:stCxn id="65" idx="2"/>
            <a:endCxn id="84" idx="0"/>
          </p:cNvCxnSpPr>
          <p:nvPr/>
        </p:nvCxnSpPr>
        <p:spPr>
          <a:xfrm rot="5400000">
            <a:off x="1721552" y="2741330"/>
            <a:ext cx="256813" cy="202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16200000" flipH="1">
            <a:off x="1566943" y="1868244"/>
            <a:ext cx="380032" cy="3888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987843" y="2250130"/>
            <a:ext cx="1321835" cy="1367363"/>
            <a:chOff x="730264" y="2198614"/>
            <a:chExt cx="1321835" cy="1367363"/>
          </a:xfrm>
        </p:grpSpPr>
        <p:sp>
          <p:nvSpPr>
            <p:cNvPr id="39" name="TextBox 38"/>
            <p:cNvSpPr txBox="1"/>
            <p:nvPr/>
          </p:nvSpPr>
          <p:spPr>
            <a:xfrm>
              <a:off x="730264" y="2198614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NO0007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35508" y="2201168"/>
              <a:ext cx="7165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1O0007 RO</a:t>
              </a:r>
              <a:endParaRPr lang="en-US" sz="12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47394" y="2919646"/>
              <a:ext cx="8871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D08000 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+ D02000 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1306008" y="1993603"/>
            <a:ext cx="377478" cy="1355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123420" y="1028403"/>
            <a:ext cx="878230" cy="844249"/>
            <a:chOff x="1205807" y="1028403"/>
            <a:chExt cx="878230" cy="844249"/>
          </a:xfrm>
        </p:grpSpPr>
        <p:grpSp>
          <p:nvGrpSpPr>
            <p:cNvPr id="34" name="Group 33"/>
            <p:cNvGrpSpPr/>
            <p:nvPr/>
          </p:nvGrpSpPr>
          <p:grpSpPr>
            <a:xfrm>
              <a:off x="1205807" y="1038337"/>
              <a:ext cx="878230" cy="834315"/>
              <a:chOff x="1683151" y="973208"/>
              <a:chExt cx="878230" cy="8343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683151" y="13458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2O0007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91974" y="973208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554087" y="1028403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740997" y="-84782"/>
            <a:ext cx="902797" cy="21109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3706264" y="991444"/>
            <a:ext cx="1083198" cy="892306"/>
            <a:chOff x="4984071" y="1038336"/>
            <a:chExt cx="1083198" cy="892306"/>
          </a:xfrm>
        </p:grpSpPr>
        <p:sp>
          <p:nvSpPr>
            <p:cNvPr id="239" name="TextBox 238"/>
            <p:cNvSpPr txBox="1"/>
            <p:nvPr/>
          </p:nvSpPr>
          <p:spPr>
            <a:xfrm>
              <a:off x="4984071" y="146897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512874" y="103833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57454" y="1004151"/>
            <a:ext cx="1083198" cy="1053167"/>
            <a:chOff x="2176177" y="1004151"/>
            <a:chExt cx="1083198" cy="1053167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1053167"/>
              <a:chOff x="2561381" y="939021"/>
              <a:chExt cx="1083198" cy="105316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K00000</a:t>
                </a:r>
                <a:endParaRPr lang="en-US" sz="1200" dirty="0">
                  <a:solidFill>
                    <a:srgbClr val="CC3399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  <a:endParaRPr lang="en-US" sz="1200" dirty="0">
                  <a:solidFill>
                    <a:srgbClr val="CC3399"/>
                  </a:solidFill>
                </a:endParaRPr>
              </a:p>
              <a:p>
                <a:pPr algn="ctr"/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678028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4143619" y="-1487405"/>
            <a:ext cx="949690" cy="49630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6558403" y="1038337"/>
            <a:ext cx="1083198" cy="892306"/>
            <a:chOff x="7129036" y="1038337"/>
            <a:chExt cx="1083198" cy="892306"/>
          </a:xfrm>
        </p:grpSpPr>
        <p:sp>
          <p:nvSpPr>
            <p:cNvPr id="250" name="TextBox 249"/>
            <p:cNvSpPr txBox="1"/>
            <p:nvPr/>
          </p:nvSpPr>
          <p:spPr>
            <a:xfrm>
              <a:off x="7129036" y="1468978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657839" y="103833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8398701" y="1051171"/>
            <a:ext cx="1083198" cy="857405"/>
            <a:chOff x="1940062" y="868056"/>
            <a:chExt cx="1083198" cy="857405"/>
          </a:xfrm>
        </p:grpSpPr>
        <p:sp>
          <p:nvSpPr>
            <p:cNvPr id="289" name="TextBox 288"/>
            <p:cNvSpPr txBox="1"/>
            <p:nvPr/>
          </p:nvSpPr>
          <p:spPr>
            <a:xfrm>
              <a:off x="1940062" y="1263796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409636" y="86805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5074802" y="-2418588"/>
            <a:ext cx="927623" cy="68033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2770275" y="2644289"/>
            <a:ext cx="273752" cy="3503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5400000">
            <a:off x="2914180" y="2051501"/>
            <a:ext cx="337579" cy="12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2639998" y="1774251"/>
            <a:ext cx="334510" cy="5527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091784" y="1014848"/>
            <a:ext cx="1533421" cy="2587828"/>
            <a:chOff x="3099962" y="1014848"/>
            <a:chExt cx="1533421" cy="2587828"/>
          </a:xfrm>
        </p:grpSpPr>
        <p:grpSp>
          <p:nvGrpSpPr>
            <p:cNvPr id="58" name="Group 57"/>
            <p:cNvGrpSpPr/>
            <p:nvPr/>
          </p:nvGrpSpPr>
          <p:grpSpPr>
            <a:xfrm>
              <a:off x="3550185" y="1014848"/>
              <a:ext cx="1083198" cy="868501"/>
              <a:chOff x="3819814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819814" y="1014848"/>
                <a:ext cx="1083198" cy="868501"/>
                <a:chOff x="2510695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510695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2O0006</a:t>
                  </a:r>
                </a:p>
                <a:p>
                  <a:pPr algn="ctr"/>
                  <a:r>
                    <a:rPr lang="en-US" sz="1200" dirty="0"/>
                    <a:t>b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739119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/>
                    <a:t>β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4270281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67041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3324192" y="2956345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D07000 + D03000 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3099962" y="221785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42" name="TextBox 441"/>
          <p:cNvSpPr txBox="1"/>
          <p:nvPr/>
        </p:nvSpPr>
        <p:spPr>
          <a:xfrm>
            <a:off x="3863914" y="2206904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1O0005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43" name="TextBox 442"/>
          <p:cNvSpPr txBox="1"/>
          <p:nvPr/>
        </p:nvSpPr>
        <p:spPr>
          <a:xfrm>
            <a:off x="3258000" y="220413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NO0005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104361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3812297" y="1768568"/>
            <a:ext cx="320384" cy="550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2" idx="2"/>
            <a:endCxn id="446" idx="0"/>
          </p:cNvCxnSpPr>
          <p:nvPr/>
        </p:nvCxnSpPr>
        <p:spPr>
          <a:xfrm rot="5400000">
            <a:off x="3792243" y="2504979"/>
            <a:ext cx="328180" cy="6553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Elbow Connector 448"/>
          <p:cNvCxnSpPr>
            <a:stCxn id="442" idx="2"/>
            <a:endCxn id="447" idx="0"/>
          </p:cNvCxnSpPr>
          <p:nvPr/>
        </p:nvCxnSpPr>
        <p:spPr>
          <a:xfrm rot="16200000" flipH="1">
            <a:off x="4220226" y="2732356"/>
            <a:ext cx="266003" cy="1384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Elbow Connector 451"/>
          <p:cNvCxnSpPr>
            <a:stCxn id="446" idx="2"/>
            <a:endCxn id="451" idx="0"/>
          </p:cNvCxnSpPr>
          <p:nvPr/>
        </p:nvCxnSpPr>
        <p:spPr>
          <a:xfrm rot="5400000">
            <a:off x="3190717" y="3301902"/>
            <a:ext cx="281424" cy="5944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46" idx="2"/>
            <a:endCxn id="450" idx="0"/>
          </p:cNvCxnSpPr>
          <p:nvPr/>
        </p:nvCxnSpPr>
        <p:spPr>
          <a:xfrm rot="5400000">
            <a:off x="3477815" y="3601350"/>
            <a:ext cx="293775" cy="79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595089" y="2996749"/>
            <a:ext cx="1464776" cy="2165573"/>
            <a:chOff x="2633726" y="2945233"/>
            <a:chExt cx="1464776" cy="2165573"/>
          </a:xfrm>
        </p:grpSpPr>
        <p:sp>
          <p:nvSpPr>
            <p:cNvPr id="446" name="TextBox 445"/>
            <p:cNvSpPr txBox="1"/>
            <p:nvPr/>
          </p:nvSpPr>
          <p:spPr>
            <a:xfrm>
              <a:off x="3242449" y="2945233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2O000G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3220272" y="370067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1O000G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2633726" y="368832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NO000G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55" name="TextBox 454"/>
            <p:cNvSpPr txBox="1"/>
            <p:nvPr/>
          </p:nvSpPr>
          <p:spPr>
            <a:xfrm>
              <a:off x="2854865" y="4464475"/>
              <a:ext cx="9696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DO8000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+ D02000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Aldehydes</a:t>
              </a:r>
            </a:p>
          </p:txBody>
        </p:sp>
      </p:grpSp>
      <p:cxnSp>
        <p:nvCxnSpPr>
          <p:cNvPr id="457" name="Elbow Connector 456"/>
          <p:cNvCxnSpPr>
            <a:stCxn id="450" idx="2"/>
            <a:endCxn id="455" idx="0"/>
          </p:cNvCxnSpPr>
          <p:nvPr/>
        </p:nvCxnSpPr>
        <p:spPr>
          <a:xfrm rot="5400000">
            <a:off x="3309841" y="4205081"/>
            <a:ext cx="302137" cy="319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211935" y="1890970"/>
            <a:ext cx="357395" cy="3460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Elbow Connector 473"/>
          <p:cNvCxnSpPr>
            <a:stCxn id="469" idx="2"/>
            <a:endCxn id="480" idx="0"/>
          </p:cNvCxnSpPr>
          <p:nvPr/>
        </p:nvCxnSpPr>
        <p:spPr>
          <a:xfrm rot="5400000">
            <a:off x="5418085" y="2494677"/>
            <a:ext cx="185741" cy="610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469" idx="2"/>
            <a:endCxn id="473" idx="0"/>
          </p:cNvCxnSpPr>
          <p:nvPr/>
        </p:nvCxnSpPr>
        <p:spPr>
          <a:xfrm rot="16200000" flipH="1">
            <a:off x="5720806" y="2802550"/>
            <a:ext cx="218543" cy="27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Elbow Connector 484"/>
          <p:cNvCxnSpPr>
            <a:stCxn id="473" idx="2"/>
            <a:endCxn id="491" idx="0"/>
          </p:cNvCxnSpPr>
          <p:nvPr/>
        </p:nvCxnSpPr>
        <p:spPr>
          <a:xfrm rot="16200000" flipH="1">
            <a:off x="5713930" y="3517283"/>
            <a:ext cx="273349" cy="134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491" idx="2"/>
            <a:endCxn id="484" idx="0"/>
          </p:cNvCxnSpPr>
          <p:nvPr/>
        </p:nvCxnSpPr>
        <p:spPr>
          <a:xfrm rot="5400000">
            <a:off x="5603982" y="4094711"/>
            <a:ext cx="225710" cy="2809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5509860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6769798" y="1946383"/>
            <a:ext cx="345944" cy="314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Elbow Connector 499"/>
          <p:cNvCxnSpPr>
            <a:stCxn id="495" idx="2"/>
            <a:endCxn id="498" idx="0"/>
          </p:cNvCxnSpPr>
          <p:nvPr/>
        </p:nvCxnSpPr>
        <p:spPr>
          <a:xfrm rot="5400000">
            <a:off x="6887946" y="2559253"/>
            <a:ext cx="276963" cy="6405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500"/>
          <p:cNvCxnSpPr>
            <a:stCxn id="495" idx="2"/>
            <a:endCxn id="499" idx="0"/>
          </p:cNvCxnSpPr>
          <p:nvPr/>
        </p:nvCxnSpPr>
        <p:spPr>
          <a:xfrm rot="16200000" flipH="1">
            <a:off x="7430309" y="2657390"/>
            <a:ext cx="277791" cy="445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Elbow Connector 503"/>
          <p:cNvCxnSpPr>
            <a:stCxn id="498" idx="2"/>
            <a:endCxn id="503" idx="0"/>
          </p:cNvCxnSpPr>
          <p:nvPr/>
        </p:nvCxnSpPr>
        <p:spPr>
          <a:xfrm rot="5400000">
            <a:off x="6501179" y="3517206"/>
            <a:ext cx="242555" cy="1674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498" idx="2"/>
            <a:endCxn id="502" idx="0"/>
          </p:cNvCxnSpPr>
          <p:nvPr/>
        </p:nvCxnSpPr>
        <p:spPr>
          <a:xfrm rot="16200000" flipH="1">
            <a:off x="6771744" y="3414083"/>
            <a:ext cx="246858" cy="3779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Elbow Connector 506"/>
          <p:cNvCxnSpPr>
            <a:stCxn id="502" idx="2"/>
            <a:endCxn id="506" idx="0"/>
          </p:cNvCxnSpPr>
          <p:nvPr/>
        </p:nvCxnSpPr>
        <p:spPr>
          <a:xfrm rot="5400000">
            <a:off x="6785911" y="4128167"/>
            <a:ext cx="238252" cy="3582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Elbow Connector 508"/>
          <p:cNvCxnSpPr>
            <a:stCxn id="499" idx="2"/>
            <a:endCxn id="512" idx="0"/>
          </p:cNvCxnSpPr>
          <p:nvPr/>
        </p:nvCxnSpPr>
        <p:spPr>
          <a:xfrm rot="16200000" flipH="1">
            <a:off x="7858738" y="3413471"/>
            <a:ext cx="238180" cy="3721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Elbow Connector 509"/>
          <p:cNvCxnSpPr>
            <a:stCxn id="512" idx="2"/>
            <a:endCxn id="508" idx="0"/>
          </p:cNvCxnSpPr>
          <p:nvPr/>
        </p:nvCxnSpPr>
        <p:spPr>
          <a:xfrm rot="5400000">
            <a:off x="7925168" y="4141270"/>
            <a:ext cx="199705" cy="2778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048982" y="1981662"/>
            <a:ext cx="348714" cy="2466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6099620" y="2276587"/>
            <a:ext cx="2503420" cy="2796169"/>
            <a:chOff x="6344321" y="2276587"/>
            <a:chExt cx="2503420" cy="2796169"/>
          </a:xfrm>
        </p:grpSpPr>
        <p:sp>
          <p:nvSpPr>
            <p:cNvPr id="495" name="TextBox 494"/>
            <p:cNvSpPr txBox="1"/>
            <p:nvPr/>
          </p:nvSpPr>
          <p:spPr>
            <a:xfrm>
              <a:off x="7171279" y="2279357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1O0003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496" name="TextBox 495"/>
            <p:cNvSpPr txBox="1"/>
            <p:nvPr/>
          </p:nvSpPr>
          <p:spPr>
            <a:xfrm>
              <a:off x="6591123" y="2276587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NO0003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344321" y="3017985"/>
              <a:ext cx="1423664" cy="2054771"/>
              <a:chOff x="6344321" y="3017985"/>
              <a:chExt cx="1423664" cy="2054771"/>
            </a:xfrm>
          </p:grpSpPr>
          <p:sp>
            <p:nvSpPr>
              <p:cNvPr id="502" name="TextBox 501"/>
              <p:cNvSpPr txBox="1"/>
              <p:nvPr/>
            </p:nvSpPr>
            <p:spPr>
              <a:xfrm>
                <a:off x="6889755" y="372650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1O000D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498" name="TextBox 497"/>
              <p:cNvSpPr txBox="1"/>
              <p:nvPr/>
            </p:nvSpPr>
            <p:spPr>
              <a:xfrm>
                <a:off x="6526037" y="3017985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2O000D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03" name="TextBox 502"/>
              <p:cNvSpPr txBox="1"/>
              <p:nvPr/>
            </p:nvSpPr>
            <p:spPr>
              <a:xfrm>
                <a:off x="6344321" y="3722205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NO000D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06" name="TextBox 505"/>
              <p:cNvSpPr txBox="1"/>
              <p:nvPr/>
            </p:nvSpPr>
            <p:spPr>
              <a:xfrm>
                <a:off x="6565491" y="4426425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KO0004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435869" y="3018813"/>
              <a:ext cx="1411872" cy="2007546"/>
              <a:chOff x="7487385" y="3018813"/>
              <a:chExt cx="1411872" cy="2007546"/>
            </a:xfrm>
          </p:grpSpPr>
          <p:sp>
            <p:nvSpPr>
              <p:cNvPr id="499" name="TextBox 498"/>
              <p:cNvSpPr txBox="1"/>
              <p:nvPr/>
            </p:nvSpPr>
            <p:spPr>
              <a:xfrm>
                <a:off x="7663107" y="3018813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2O000C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08" name="TextBox 507"/>
              <p:cNvSpPr txBox="1"/>
              <p:nvPr/>
            </p:nvSpPr>
            <p:spPr>
              <a:xfrm>
                <a:off x="7730124" y="4380028"/>
                <a:ext cx="9044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DO7000 + D03000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12" name="TextBox 511"/>
              <p:cNvSpPr txBox="1"/>
              <p:nvPr/>
            </p:nvSpPr>
            <p:spPr>
              <a:xfrm>
                <a:off x="8021027" y="37186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1O000C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19" name="TextBox 518"/>
              <p:cNvSpPr txBox="1"/>
              <p:nvPr/>
            </p:nvSpPr>
            <p:spPr>
              <a:xfrm>
                <a:off x="7487385" y="371865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NO000C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520" name="Elbow Connector 519"/>
          <p:cNvCxnSpPr>
            <a:stCxn id="499" idx="2"/>
            <a:endCxn id="519" idx="0"/>
          </p:cNvCxnSpPr>
          <p:nvPr/>
        </p:nvCxnSpPr>
        <p:spPr>
          <a:xfrm rot="5400000">
            <a:off x="7591918" y="3518843"/>
            <a:ext cx="238179" cy="1614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5400000">
            <a:off x="8637365" y="1980241"/>
            <a:ext cx="374600" cy="2312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5400000">
            <a:off x="9003530" y="2778770"/>
            <a:ext cx="276664" cy="2143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8741463" y="3463317"/>
            <a:ext cx="270603" cy="3158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9029602" y="3491026"/>
            <a:ext cx="258880" cy="2487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8269914" y="2283176"/>
            <a:ext cx="1452597" cy="2741957"/>
            <a:chOff x="8514615" y="2283176"/>
            <a:chExt cx="1452597" cy="2741957"/>
          </a:xfrm>
        </p:grpSpPr>
        <p:sp>
          <p:nvSpPr>
            <p:cNvPr id="523" name="TextBox 522"/>
            <p:cNvSpPr txBox="1"/>
            <p:nvPr/>
          </p:nvSpPr>
          <p:spPr>
            <a:xfrm>
              <a:off x="9073637" y="2285946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1O0002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8514615" y="2283176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NO0002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524426" y="3024275"/>
              <a:ext cx="1442786" cy="2000858"/>
              <a:chOff x="8743369" y="3024275"/>
              <a:chExt cx="1442786" cy="2000858"/>
            </a:xfrm>
          </p:grpSpPr>
          <p:sp>
            <p:nvSpPr>
              <p:cNvPr id="526" name="TextBox 525"/>
              <p:cNvSpPr txBox="1"/>
              <p:nvPr/>
            </p:nvSpPr>
            <p:spPr>
              <a:xfrm>
                <a:off x="9073491" y="3024275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2O000B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30" name="TextBox 529"/>
              <p:cNvSpPr txBox="1"/>
              <p:nvPr/>
            </p:nvSpPr>
            <p:spPr>
              <a:xfrm>
                <a:off x="9307925" y="3744820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1O000B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31" name="TextBox 530"/>
              <p:cNvSpPr txBox="1"/>
              <p:nvPr/>
            </p:nvSpPr>
            <p:spPr>
              <a:xfrm>
                <a:off x="8743369" y="3756543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NO000B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34" name="TextBox 533"/>
              <p:cNvSpPr txBox="1"/>
              <p:nvPr/>
            </p:nvSpPr>
            <p:spPr>
              <a:xfrm>
                <a:off x="9043012" y="4378802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KO0003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535" name="Elbow Connector 534"/>
          <p:cNvCxnSpPr>
            <a:stCxn id="530" idx="2"/>
            <a:endCxn id="534" idx="0"/>
          </p:cNvCxnSpPr>
          <p:nvPr/>
        </p:nvCxnSpPr>
        <p:spPr>
          <a:xfrm rot="5400000">
            <a:off x="9047781" y="4143186"/>
            <a:ext cx="172317" cy="2989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8905982" y="1942893"/>
            <a:ext cx="377370" cy="3087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5400000">
            <a:off x="10241567" y="2746205"/>
            <a:ext cx="276664" cy="2529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9956055" y="3445944"/>
            <a:ext cx="270603" cy="324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224875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10074843" y="4071375"/>
            <a:ext cx="258516" cy="502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10103513" y="1869821"/>
            <a:ext cx="389351" cy="4164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5400000">
            <a:off x="9830768" y="2010711"/>
            <a:ext cx="386581" cy="1318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490189" y="2269930"/>
            <a:ext cx="1487878" cy="2838720"/>
            <a:chOff x="9490189" y="2269930"/>
            <a:chExt cx="1487878" cy="2838720"/>
          </a:xfrm>
        </p:grpSpPr>
        <p:sp>
          <p:nvSpPr>
            <p:cNvPr id="564" name="TextBox 563"/>
            <p:cNvSpPr txBox="1"/>
            <p:nvPr/>
          </p:nvSpPr>
          <p:spPr>
            <a:xfrm>
              <a:off x="10086292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1O0001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565" name="TextBox 564"/>
            <p:cNvSpPr txBox="1"/>
            <p:nvPr/>
          </p:nvSpPr>
          <p:spPr>
            <a:xfrm>
              <a:off x="9519015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NO0001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9490189" y="3011029"/>
              <a:ext cx="1487878" cy="2097621"/>
              <a:chOff x="9966712" y="3011029"/>
              <a:chExt cx="1487878" cy="2097621"/>
            </a:xfrm>
          </p:grpSpPr>
          <p:sp>
            <p:nvSpPr>
              <p:cNvPr id="566" name="TextBox 565"/>
              <p:cNvSpPr txBox="1"/>
              <p:nvPr/>
            </p:nvSpPr>
            <p:spPr>
              <a:xfrm>
                <a:off x="10305089" y="3011029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2O000A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>
                <a:off x="10492631" y="373157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1O000A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>
                <a:off x="9966712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NO000A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72" name="TextBox 571"/>
              <p:cNvSpPr txBox="1"/>
              <p:nvPr/>
            </p:nvSpPr>
            <p:spPr>
              <a:xfrm>
                <a:off x="10024388" y="4451755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KO0002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87" name="TextBox 586"/>
              <p:cNvSpPr txBox="1"/>
              <p:nvPr/>
            </p:nvSpPr>
            <p:spPr>
              <a:xfrm>
                <a:off x="10528927" y="4462319"/>
                <a:ext cx="92566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KO0001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</a:p>
            </p:txBody>
          </p:sp>
        </p:grpSp>
      </p:grpSp>
      <p:cxnSp>
        <p:nvCxnSpPr>
          <p:cNvPr id="590" name="Elbow Connector 589"/>
          <p:cNvCxnSpPr>
            <a:stCxn id="568" idx="2"/>
            <a:endCxn id="587" idx="0"/>
          </p:cNvCxnSpPr>
          <p:nvPr/>
        </p:nvCxnSpPr>
        <p:spPr>
          <a:xfrm rot="16200000" flipH="1">
            <a:off x="10350689" y="4297772"/>
            <a:ext cx="269080" cy="600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778516" y="2242669"/>
            <a:ext cx="1517906" cy="2751698"/>
            <a:chOff x="4958822" y="2242669"/>
            <a:chExt cx="1517906" cy="2751698"/>
          </a:xfrm>
        </p:grpSpPr>
        <p:sp>
          <p:nvSpPr>
            <p:cNvPr id="469" name="TextBox 468"/>
            <p:cNvSpPr txBox="1"/>
            <p:nvPr/>
          </p:nvSpPr>
          <p:spPr>
            <a:xfrm>
              <a:off x="5576459" y="2245439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1O0004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470" name="TextBox 469"/>
            <p:cNvSpPr txBox="1"/>
            <p:nvPr/>
          </p:nvSpPr>
          <p:spPr>
            <a:xfrm>
              <a:off x="4958822" y="224266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NO0004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5599367" y="2925647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2O000E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4980849" y="2892845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KO0000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5351558" y="4348036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KO0005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5598498" y="3660661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1O000E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642" name="TextBox 641"/>
            <p:cNvSpPr txBox="1"/>
            <p:nvPr/>
          </p:nvSpPr>
          <p:spPr>
            <a:xfrm>
              <a:off x="5049993" y="366901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643" name="Elbow Connector 642"/>
          <p:cNvCxnSpPr>
            <a:stCxn id="473" idx="2"/>
            <a:endCxn id="642" idx="0"/>
          </p:cNvCxnSpPr>
          <p:nvPr/>
        </p:nvCxnSpPr>
        <p:spPr>
          <a:xfrm rot="5400000">
            <a:off x="5435499" y="3260615"/>
            <a:ext cx="281707" cy="5351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770476" y="2934572"/>
            <a:ext cx="1380549" cy="2144743"/>
            <a:chOff x="3847750" y="2934572"/>
            <a:chExt cx="1380549" cy="2144743"/>
          </a:xfrm>
        </p:grpSpPr>
        <p:sp>
          <p:nvSpPr>
            <p:cNvPr id="447" name="TextBox 446"/>
            <p:cNvSpPr txBox="1"/>
            <p:nvPr/>
          </p:nvSpPr>
          <p:spPr>
            <a:xfrm>
              <a:off x="4074874" y="2934572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2O000F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4350069" y="372399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1O000F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462" name="TextBox 461"/>
            <p:cNvSpPr txBox="1"/>
            <p:nvPr/>
          </p:nvSpPr>
          <p:spPr>
            <a:xfrm>
              <a:off x="4057580" y="4432984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KO0006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463" name="Elbow Connector 462"/>
            <p:cNvCxnSpPr>
              <a:stCxn id="447" idx="2"/>
              <a:endCxn id="461" idx="0"/>
            </p:cNvCxnSpPr>
            <p:nvPr/>
          </p:nvCxnSpPr>
          <p:spPr>
            <a:xfrm rot="16200000" flipH="1">
              <a:off x="4480571" y="3415380"/>
              <a:ext cx="327756" cy="28946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Elbow Connector 465"/>
            <p:cNvCxnSpPr>
              <a:stCxn id="461" idx="2"/>
              <a:endCxn id="462" idx="0"/>
            </p:cNvCxnSpPr>
            <p:nvPr/>
          </p:nvCxnSpPr>
          <p:spPr>
            <a:xfrm rot="5400000">
              <a:off x="4502276" y="4146076"/>
              <a:ext cx="247326" cy="3264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9" name="TextBox 648"/>
            <p:cNvSpPr txBox="1"/>
            <p:nvPr/>
          </p:nvSpPr>
          <p:spPr>
            <a:xfrm>
              <a:off x="3847750" y="3727221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NO000F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650" name="Elbow Connector 649"/>
            <p:cNvCxnSpPr>
              <a:stCxn id="447" idx="2"/>
              <a:endCxn id="649" idx="0"/>
            </p:cNvCxnSpPr>
            <p:nvPr/>
          </p:nvCxnSpPr>
          <p:spPr>
            <a:xfrm rot="5400000">
              <a:off x="4227798" y="3455304"/>
              <a:ext cx="330984" cy="21285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9" name="TextBox 698"/>
          <p:cNvSpPr txBox="1"/>
          <p:nvPr/>
        </p:nvSpPr>
        <p:spPr>
          <a:xfrm>
            <a:off x="4147728" y="980924"/>
            <a:ext cx="302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/>
              <a:t>γ</a:t>
            </a:r>
            <a:endParaRPr lang="en-US" sz="1200" dirty="0"/>
          </a:p>
        </p:txBody>
      </p:sp>
      <p:sp>
        <p:nvSpPr>
          <p:cNvPr id="148" name="TextBox 147"/>
          <p:cNvSpPr txBox="1"/>
          <p:nvPr/>
        </p:nvSpPr>
        <p:spPr>
          <a:xfrm>
            <a:off x="2354445" y="64081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decan3ol_1g_gaw_201104</a:t>
            </a:r>
            <a:endParaRPr lang="en-US" dirty="0"/>
          </a:p>
        </p:txBody>
      </p:sp>
      <p:cxnSp>
        <p:nvCxnSpPr>
          <p:cNvPr id="173" name="Elbow Connector 172"/>
          <p:cNvCxnSpPr>
            <a:stCxn id="180" idx="2"/>
            <a:endCxn id="183" idx="0"/>
          </p:cNvCxnSpPr>
          <p:nvPr/>
        </p:nvCxnSpPr>
        <p:spPr>
          <a:xfrm rot="5400000">
            <a:off x="11474562" y="2771357"/>
            <a:ext cx="276664" cy="2529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Elbow Connector 173"/>
          <p:cNvCxnSpPr>
            <a:stCxn id="183" idx="2"/>
            <a:endCxn id="185" idx="0"/>
          </p:cNvCxnSpPr>
          <p:nvPr/>
        </p:nvCxnSpPr>
        <p:spPr>
          <a:xfrm rot="5400000">
            <a:off x="11189050" y="3471096"/>
            <a:ext cx="270603" cy="324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183" idx="2"/>
            <a:endCxn id="184" idx="0"/>
          </p:cNvCxnSpPr>
          <p:nvPr/>
        </p:nvCxnSpPr>
        <p:spPr>
          <a:xfrm rot="16200000" flipH="1">
            <a:off x="11457870" y="3526378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/>
          <p:cNvCxnSpPr>
            <a:stCxn id="184" idx="2"/>
            <a:endCxn id="186" idx="0"/>
          </p:cNvCxnSpPr>
          <p:nvPr/>
        </p:nvCxnSpPr>
        <p:spPr>
          <a:xfrm rot="5400000">
            <a:off x="11319291" y="4081668"/>
            <a:ext cx="232205" cy="505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Elbow Connector 176"/>
          <p:cNvCxnSpPr>
            <a:stCxn id="403" idx="2"/>
            <a:endCxn id="180" idx="0"/>
          </p:cNvCxnSpPr>
          <p:nvPr/>
        </p:nvCxnSpPr>
        <p:spPr>
          <a:xfrm rot="16200000" flipH="1">
            <a:off x="11338450" y="1896915"/>
            <a:ext cx="388603" cy="4132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Elbow Connector 177"/>
          <p:cNvCxnSpPr>
            <a:stCxn id="403" idx="2"/>
            <a:endCxn id="181" idx="0"/>
          </p:cNvCxnSpPr>
          <p:nvPr/>
        </p:nvCxnSpPr>
        <p:spPr>
          <a:xfrm rot="5400000">
            <a:off x="11065705" y="2034669"/>
            <a:ext cx="385833" cy="1349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/>
          <p:cNvGrpSpPr/>
          <p:nvPr/>
        </p:nvGrpSpPr>
        <p:grpSpPr>
          <a:xfrm>
            <a:off x="10723184" y="2295082"/>
            <a:ext cx="1436300" cy="2801845"/>
            <a:chOff x="9490189" y="2269930"/>
            <a:chExt cx="1436300" cy="2801845"/>
          </a:xfrm>
        </p:grpSpPr>
        <p:sp>
          <p:nvSpPr>
            <p:cNvPr id="180" name="TextBox 179"/>
            <p:cNvSpPr txBox="1"/>
            <p:nvPr/>
          </p:nvSpPr>
          <p:spPr>
            <a:xfrm>
              <a:off x="10086292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1O0000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9519015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NO0000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182" name="Group 181"/>
            <p:cNvGrpSpPr/>
            <p:nvPr/>
          </p:nvGrpSpPr>
          <p:grpSpPr>
            <a:xfrm>
              <a:off x="9490189" y="3011029"/>
              <a:ext cx="1404149" cy="2060746"/>
              <a:chOff x="9966712" y="3011029"/>
              <a:chExt cx="1404149" cy="2060746"/>
            </a:xfrm>
          </p:grpSpPr>
          <p:sp>
            <p:nvSpPr>
              <p:cNvPr id="183" name="TextBox 182"/>
              <p:cNvSpPr txBox="1"/>
              <p:nvPr/>
            </p:nvSpPr>
            <p:spPr>
              <a:xfrm>
                <a:off x="10305089" y="3011029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2O0009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10492631" y="373157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1O0009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9966712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NO0009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10020982" y="4425444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DO0001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Aldehyde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90" name="Elbow Connector 189"/>
          <p:cNvCxnSpPr>
            <a:stCxn id="184" idx="2"/>
            <a:endCxn id="217" idx="0"/>
          </p:cNvCxnSpPr>
          <p:nvPr/>
        </p:nvCxnSpPr>
        <p:spPr>
          <a:xfrm rot="16200000" flipH="1">
            <a:off x="11576310" y="4330298"/>
            <a:ext cx="283771" cy="5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>
            <a:stCxn id="202" idx="2"/>
            <a:endCxn id="205" idx="0"/>
          </p:cNvCxnSpPr>
          <p:nvPr/>
        </p:nvCxnSpPr>
        <p:spPr>
          <a:xfrm rot="16200000" flipH="1">
            <a:off x="822158" y="2777013"/>
            <a:ext cx="276664" cy="1076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194"/>
          <p:cNvCxnSpPr>
            <a:stCxn id="205" idx="2"/>
            <a:endCxn id="207" idx="0"/>
          </p:cNvCxnSpPr>
          <p:nvPr/>
        </p:nvCxnSpPr>
        <p:spPr>
          <a:xfrm rot="5400000">
            <a:off x="536646" y="3223768"/>
            <a:ext cx="270603" cy="6847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205" idx="2"/>
            <a:endCxn id="206" idx="0"/>
          </p:cNvCxnSpPr>
          <p:nvPr/>
        </p:nvCxnSpPr>
        <p:spPr>
          <a:xfrm rot="5400000">
            <a:off x="850543" y="3538821"/>
            <a:ext cx="271759" cy="55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Elbow Connector 197"/>
          <p:cNvCxnSpPr>
            <a:stCxn id="12" idx="2"/>
            <a:endCxn id="202" idx="0"/>
          </p:cNvCxnSpPr>
          <p:nvPr/>
        </p:nvCxnSpPr>
        <p:spPr>
          <a:xfrm rot="16200000" flipH="1">
            <a:off x="582963" y="1907116"/>
            <a:ext cx="346677" cy="3007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2" idx="2"/>
            <a:endCxn id="203" idx="0"/>
          </p:cNvCxnSpPr>
          <p:nvPr/>
        </p:nvCxnSpPr>
        <p:spPr>
          <a:xfrm rot="5400000">
            <a:off x="310218" y="1932351"/>
            <a:ext cx="343907" cy="2475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/>
          <p:nvPr/>
        </p:nvGrpSpPr>
        <p:grpSpPr>
          <a:xfrm>
            <a:off x="-109526" y="2228060"/>
            <a:ext cx="1548671" cy="1936188"/>
            <a:chOff x="9490189" y="2269930"/>
            <a:chExt cx="1548671" cy="1936188"/>
          </a:xfrm>
        </p:grpSpPr>
        <p:sp>
          <p:nvSpPr>
            <p:cNvPr id="202" name="TextBox 201"/>
            <p:cNvSpPr txBox="1"/>
            <p:nvPr/>
          </p:nvSpPr>
          <p:spPr>
            <a:xfrm>
              <a:off x="10086292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1O0008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9519015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NO0008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204" name="Group 203"/>
            <p:cNvGrpSpPr/>
            <p:nvPr/>
          </p:nvGrpSpPr>
          <p:grpSpPr>
            <a:xfrm>
              <a:off x="9490189" y="3011029"/>
              <a:ext cx="1548671" cy="1195089"/>
              <a:chOff x="9966712" y="3011029"/>
              <a:chExt cx="1548671" cy="1195089"/>
            </a:xfrm>
          </p:grpSpPr>
          <p:sp>
            <p:nvSpPr>
              <p:cNvPr id="205" name="TextBox 204"/>
              <p:cNvSpPr txBox="1"/>
              <p:nvPr/>
            </p:nvSpPr>
            <p:spPr>
              <a:xfrm>
                <a:off x="10665701" y="3011029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2O000H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10595663" y="3744453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1O000H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9966712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NO000H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210" name="Elbow Connector 209"/>
          <p:cNvCxnSpPr>
            <a:stCxn id="206" idx="2"/>
            <a:endCxn id="232" idx="0"/>
          </p:cNvCxnSpPr>
          <p:nvPr/>
        </p:nvCxnSpPr>
        <p:spPr>
          <a:xfrm rot="5400000">
            <a:off x="801295" y="4305073"/>
            <a:ext cx="298071" cy="164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210"/>
          <p:cNvCxnSpPr>
            <a:stCxn id="217" idx="2"/>
            <a:endCxn id="219" idx="0"/>
          </p:cNvCxnSpPr>
          <p:nvPr/>
        </p:nvCxnSpPr>
        <p:spPr>
          <a:xfrm rot="5400000">
            <a:off x="11364795" y="4851051"/>
            <a:ext cx="270603" cy="4961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stCxn id="217" idx="2"/>
            <a:endCxn id="218" idx="0"/>
          </p:cNvCxnSpPr>
          <p:nvPr/>
        </p:nvCxnSpPr>
        <p:spPr>
          <a:xfrm rot="16200000" flipH="1">
            <a:off x="11652934" y="5059066"/>
            <a:ext cx="258880" cy="684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/>
          <p:cNvGrpSpPr/>
          <p:nvPr/>
        </p:nvGrpSpPr>
        <p:grpSpPr>
          <a:xfrm>
            <a:off x="10812904" y="4502162"/>
            <a:ext cx="1442786" cy="1193933"/>
            <a:chOff x="8563063" y="3024275"/>
            <a:chExt cx="1442786" cy="1193933"/>
          </a:xfrm>
        </p:grpSpPr>
        <p:sp>
          <p:nvSpPr>
            <p:cNvPr id="217" name="TextBox 216"/>
            <p:cNvSpPr txBox="1"/>
            <p:nvPr/>
          </p:nvSpPr>
          <p:spPr>
            <a:xfrm>
              <a:off x="9073491" y="3024275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2O000I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9127619" y="374482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1O000I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563063" y="375654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222" name="Elbow Connector 221"/>
          <p:cNvCxnSpPr>
            <a:stCxn id="218" idx="2"/>
            <a:endCxn id="227" idx="0"/>
          </p:cNvCxnSpPr>
          <p:nvPr/>
        </p:nvCxnSpPr>
        <p:spPr>
          <a:xfrm rot="5400000">
            <a:off x="11570663" y="5715124"/>
            <a:ext cx="276664" cy="2151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11149206" y="5961036"/>
            <a:ext cx="90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-62874" y="2941877"/>
            <a:ext cx="887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DO0000 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Aldehyde</a:t>
            </a:r>
            <a:endParaRPr lang="en-US" sz="1200" dirty="0">
              <a:solidFill>
                <a:srgbClr val="7030A0"/>
              </a:solidFill>
            </a:endParaRPr>
          </a:p>
        </p:txBody>
      </p:sp>
      <p:cxnSp>
        <p:nvCxnSpPr>
          <p:cNvPr id="229" name="Elbow Connector 228"/>
          <p:cNvCxnSpPr>
            <a:stCxn id="202" idx="2"/>
            <a:endCxn id="228" idx="0"/>
          </p:cNvCxnSpPr>
          <p:nvPr/>
        </p:nvCxnSpPr>
        <p:spPr>
          <a:xfrm rot="5400000">
            <a:off x="518990" y="2554191"/>
            <a:ext cx="249382" cy="525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457279" y="4462319"/>
            <a:ext cx="96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D07000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DO3000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</p:spTree>
    <p:extLst>
      <p:ext uri="{BB962C8B-B14F-4D97-AF65-F5344CB8AC3E}">
        <p14:creationId xmlns:p14="http://schemas.microsoft.com/office/powerpoint/2010/main" val="42216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Straight Arrow Connector 81"/>
          <p:cNvCxnSpPr/>
          <p:nvPr/>
        </p:nvCxnSpPr>
        <p:spPr>
          <a:xfrm flipH="1">
            <a:off x="859692" y="1607961"/>
            <a:ext cx="34880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3802513" y="195104"/>
            <a:ext cx="4408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Nitrogen, </a:t>
            </a:r>
            <a:r>
              <a:rPr lang="en-US" sz="1200" dirty="0" smtClean="0">
                <a:solidFill>
                  <a:srgbClr val="7030A0"/>
                </a:solidFill>
              </a:rPr>
              <a:t>Oxygenation</a:t>
            </a:r>
            <a:r>
              <a:rPr lang="en-US" sz="1200" dirty="0" smtClean="0">
                <a:solidFill>
                  <a:schemeClr val="accent2"/>
                </a:solidFill>
              </a:rPr>
              <a:t> 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44738" y="22825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 smtClean="0"/>
              <a:t>4-decanol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925588" y="86723"/>
            <a:ext cx="721066" cy="192746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5400000">
            <a:off x="3882062" y="1031957"/>
            <a:ext cx="709827" cy="257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65" idx="2"/>
            <a:endCxn id="84" idx="0"/>
          </p:cNvCxnSpPr>
          <p:nvPr/>
        </p:nvCxnSpPr>
        <p:spPr>
          <a:xfrm rot="5400000">
            <a:off x="2093572" y="2345862"/>
            <a:ext cx="262058" cy="8960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3513619" y="711350"/>
            <a:ext cx="757663" cy="7148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16200000" flipH="1">
            <a:off x="2333237" y="1861804"/>
            <a:ext cx="328516" cy="350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2027227" y="1903451"/>
            <a:ext cx="325962" cy="2643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811594" y="128178"/>
            <a:ext cx="733688" cy="18571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6726764" y="-1786991"/>
            <a:ext cx="731763" cy="56855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409153" y="-2469381"/>
            <a:ext cx="757663" cy="70762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9366906" y="-10658"/>
            <a:ext cx="280854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 =&gt; species names ending in ‘8’</a:t>
            </a:r>
          </a:p>
          <a:p>
            <a:r>
              <a:rPr lang="en-US" sz="1050" i="1" dirty="0" smtClean="0"/>
              <a:t>position #2 =&gt; species names ending in ‘7’</a:t>
            </a:r>
          </a:p>
          <a:p>
            <a:r>
              <a:rPr lang="en-US" sz="1050" i="1" dirty="0"/>
              <a:t>position </a:t>
            </a:r>
            <a:r>
              <a:rPr lang="en-US" sz="1050" i="1" dirty="0" smtClean="0"/>
              <a:t>#3 =&gt; reacts to ketone</a:t>
            </a:r>
          </a:p>
          <a:p>
            <a:r>
              <a:rPr lang="en-US" sz="1050" i="1" dirty="0" smtClean="0"/>
              <a:t>position #4 =&gt; species names ending in ‘6’</a:t>
            </a:r>
          </a:p>
          <a:p>
            <a:r>
              <a:rPr lang="en-US" sz="1050" i="1" dirty="0" smtClean="0"/>
              <a:t>position #</a:t>
            </a:r>
            <a:r>
              <a:rPr lang="en-US" sz="1050" i="1" dirty="0"/>
              <a:t>5</a:t>
            </a:r>
            <a:r>
              <a:rPr lang="en-US" sz="1050" i="1" dirty="0" smtClean="0"/>
              <a:t> </a:t>
            </a:r>
            <a:r>
              <a:rPr lang="en-US" sz="1050" i="1" dirty="0"/>
              <a:t>=&gt; species names ending in </a:t>
            </a:r>
            <a:r>
              <a:rPr lang="en-US" sz="1050" i="1" dirty="0" smtClean="0"/>
              <a:t>‘5’ (</a:t>
            </a:r>
            <a:r>
              <a:rPr lang="en-US" sz="1050" i="1" dirty="0" err="1" smtClean="0"/>
              <a:t>etc</a:t>
            </a:r>
            <a:r>
              <a:rPr lang="en-US" sz="1050" i="1" dirty="0" smtClean="0"/>
              <a:t>)</a:t>
            </a:r>
            <a:endParaRPr lang="en-US" sz="1050" i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2058892" y="-768473"/>
            <a:ext cx="732567" cy="364935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224444" y="992912"/>
            <a:ext cx="756281" cy="891241"/>
            <a:chOff x="293952" y="992912"/>
            <a:chExt cx="756281" cy="891241"/>
          </a:xfrm>
        </p:grpSpPr>
        <p:sp>
          <p:nvSpPr>
            <p:cNvPr id="12" name="TextBox 11"/>
            <p:cNvSpPr txBox="1"/>
            <p:nvPr/>
          </p:nvSpPr>
          <p:spPr>
            <a:xfrm>
              <a:off x="293952" y="1422488"/>
              <a:ext cx="752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2O0008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4271619" y="668153"/>
            <a:ext cx="732164" cy="7756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3682498" y="992912"/>
            <a:ext cx="1083198" cy="1237833"/>
            <a:chOff x="2176177" y="1004151"/>
            <a:chExt cx="1083198" cy="1237833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1237833"/>
              <a:chOff x="2561381" y="939021"/>
              <a:chExt cx="1083198" cy="123783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K00000</a:t>
                </a:r>
                <a:endParaRPr lang="en-US" sz="1200" dirty="0">
                  <a:solidFill>
                    <a:srgbClr val="CC3399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  <a:endParaRPr lang="en-US" sz="1200" dirty="0">
                  <a:solidFill>
                    <a:srgbClr val="CC3399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C</a:t>
                </a:r>
                <a:endParaRPr lang="en-US" sz="1200" dirty="0">
                  <a:solidFill>
                    <a:srgbClr val="CC3399"/>
                  </a:solidFill>
                </a:endParaRPr>
              </a:p>
              <a:p>
                <a:pPr algn="ctr"/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  <a:p>
                <a:pPr algn="ctr"/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678028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5439947" y="-500174"/>
            <a:ext cx="779057" cy="31592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139307" y="-1199535"/>
            <a:ext cx="756990" cy="4535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3651889" y="2719167"/>
            <a:ext cx="253171" cy="2318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16200000" flipH="1">
            <a:off x="3545927" y="1898369"/>
            <a:ext cx="337579" cy="3593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3271746" y="1980457"/>
            <a:ext cx="334510" cy="1920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903838" y="1040748"/>
            <a:ext cx="1410645" cy="2567247"/>
            <a:chOff x="3099962" y="1014848"/>
            <a:chExt cx="1410645" cy="2567247"/>
          </a:xfrm>
        </p:grpSpPr>
        <p:grpSp>
          <p:nvGrpSpPr>
            <p:cNvPr id="58" name="Group 57"/>
            <p:cNvGrpSpPr/>
            <p:nvPr/>
          </p:nvGrpSpPr>
          <p:grpSpPr>
            <a:xfrm>
              <a:off x="3189573" y="1014848"/>
              <a:ext cx="1083198" cy="868501"/>
              <a:chOff x="3459202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459202" y="1014848"/>
                <a:ext cx="1083198" cy="868501"/>
                <a:chOff x="2150083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150083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2O0006</a:t>
                  </a:r>
                </a:p>
                <a:p>
                  <a:pPr algn="ctr"/>
                  <a:r>
                    <a:rPr lang="en-US" sz="1200" dirty="0"/>
                    <a:t>b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378507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 smtClean="0"/>
                    <a:t>β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3909669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#3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67041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3442730" y="2935764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D07000 + D03000 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3099962" y="221785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444" name="Elbow Connector 443"/>
          <p:cNvCxnSpPr>
            <a:endCxn id="442" idx="0"/>
          </p:cNvCxnSpPr>
          <p:nvPr/>
        </p:nvCxnSpPr>
        <p:spPr>
          <a:xfrm rot="16200000" flipH="1">
            <a:off x="4882049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622183" y="1800766"/>
            <a:ext cx="320384" cy="486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755327" y="1890970"/>
            <a:ext cx="357395" cy="3460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053252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7078894" y="1946383"/>
            <a:ext cx="345944" cy="314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370957" y="1968783"/>
            <a:ext cx="348714" cy="2724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5400000">
            <a:off x="8452769" y="1950192"/>
            <a:ext cx="374600" cy="291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5400000">
            <a:off x="8728374" y="2718258"/>
            <a:ext cx="276664" cy="3353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8425114" y="3482636"/>
            <a:ext cx="270603" cy="277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8713252" y="3471707"/>
            <a:ext cx="258880" cy="2873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Elbow Connector 534"/>
          <p:cNvCxnSpPr>
            <a:stCxn id="530" idx="2"/>
            <a:endCxn id="840" idx="0"/>
          </p:cNvCxnSpPr>
          <p:nvPr/>
        </p:nvCxnSpPr>
        <p:spPr>
          <a:xfrm rot="5400000">
            <a:off x="8706581" y="4162525"/>
            <a:ext cx="235824" cy="323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8721387" y="1972942"/>
            <a:ext cx="377370" cy="2486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5400000">
            <a:off x="10022625" y="2784843"/>
            <a:ext cx="276664" cy="1757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9756431" y="3426625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044570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393839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271247" y="2266609"/>
            <a:ext cx="1442786" cy="2849745"/>
            <a:chOff x="9670496" y="2266609"/>
            <a:chExt cx="1442786" cy="2849745"/>
          </a:xfrm>
        </p:grpSpPr>
        <p:sp>
          <p:nvSpPr>
            <p:cNvPr id="564" name="TextBox 563"/>
            <p:cNvSpPr txBox="1"/>
            <p:nvPr/>
          </p:nvSpPr>
          <p:spPr>
            <a:xfrm>
              <a:off x="10227961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1O0001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565" name="TextBox 564"/>
            <p:cNvSpPr txBox="1"/>
            <p:nvPr/>
          </p:nvSpPr>
          <p:spPr>
            <a:xfrm>
              <a:off x="9670496" y="2266609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NO0001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670496" y="3011029"/>
              <a:ext cx="1442786" cy="2105325"/>
              <a:chOff x="10043986" y="3011029"/>
              <a:chExt cx="1442786" cy="2105325"/>
            </a:xfrm>
          </p:grpSpPr>
          <p:sp>
            <p:nvSpPr>
              <p:cNvPr id="566" name="TextBox 565"/>
              <p:cNvSpPr txBox="1"/>
              <p:nvPr/>
            </p:nvSpPr>
            <p:spPr>
              <a:xfrm>
                <a:off x="10421000" y="3011029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2O000A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>
                <a:off x="10608542" y="373157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1O000A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>
                <a:off x="10043986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NO000A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72" name="TextBox 571"/>
              <p:cNvSpPr txBox="1"/>
              <p:nvPr/>
            </p:nvSpPr>
            <p:spPr>
              <a:xfrm>
                <a:off x="10342382" y="4470023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KO0004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9986446" y="4181551"/>
            <a:ext cx="276784" cy="3001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9897449" y="1921337"/>
            <a:ext cx="389351" cy="3133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5400000">
            <a:off x="9631270" y="1962441"/>
            <a:ext cx="383260" cy="2250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100083" y="1050609"/>
            <a:ext cx="1467067" cy="2569446"/>
            <a:chOff x="3559167" y="1050609"/>
            <a:chExt cx="1467067" cy="2569446"/>
          </a:xfrm>
        </p:grpSpPr>
        <p:grpSp>
          <p:nvGrpSpPr>
            <p:cNvPr id="9" name="Group 8"/>
            <p:cNvGrpSpPr/>
            <p:nvPr/>
          </p:nvGrpSpPr>
          <p:grpSpPr>
            <a:xfrm>
              <a:off x="3559167" y="2204134"/>
              <a:ext cx="1381716" cy="1415921"/>
              <a:chOff x="3559167" y="2204134"/>
              <a:chExt cx="1381716" cy="1415921"/>
            </a:xfrm>
          </p:grpSpPr>
          <p:sp>
            <p:nvSpPr>
              <p:cNvPr id="442" name="TextBox 441"/>
              <p:cNvSpPr txBox="1"/>
              <p:nvPr/>
            </p:nvSpPr>
            <p:spPr>
              <a:xfrm>
                <a:off x="4100686" y="2206904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1O0005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43" name="TextBox 442"/>
              <p:cNvSpPr txBox="1"/>
              <p:nvPr/>
            </p:nvSpPr>
            <p:spPr>
              <a:xfrm>
                <a:off x="3559167" y="220413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NO0005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55" name="TextBox 454"/>
              <p:cNvSpPr txBox="1"/>
              <p:nvPr/>
            </p:nvSpPr>
            <p:spPr>
              <a:xfrm>
                <a:off x="3664710" y="2973724"/>
                <a:ext cx="9696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D06000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D04000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943036" y="1050609"/>
              <a:ext cx="1083198" cy="833141"/>
              <a:chOff x="3943036" y="1050609"/>
              <a:chExt cx="1083198" cy="833141"/>
            </a:xfrm>
          </p:grpSpPr>
          <p:grpSp>
            <p:nvGrpSpPr>
              <p:cNvPr id="152" name="Group 151"/>
              <p:cNvGrpSpPr/>
              <p:nvPr/>
            </p:nvGrpSpPr>
            <p:grpSpPr>
              <a:xfrm>
                <a:off x="3943036" y="1050609"/>
                <a:ext cx="1083198" cy="833141"/>
                <a:chOff x="4984071" y="1097501"/>
                <a:chExt cx="1083198" cy="833141"/>
              </a:xfrm>
            </p:grpSpPr>
            <p:sp>
              <p:nvSpPr>
                <p:cNvPr id="239" name="TextBox 238"/>
                <p:cNvSpPr txBox="1"/>
                <p:nvPr/>
              </p:nvSpPr>
              <p:spPr>
                <a:xfrm>
                  <a:off x="4984071" y="146897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2O0005</a:t>
                  </a:r>
                </a:p>
                <a:p>
                  <a:pPr algn="ctr"/>
                  <a:r>
                    <a:rPr lang="en-US" sz="1200" dirty="0" smtClean="0"/>
                    <a:t>RO2</a:t>
                  </a:r>
                  <a:endParaRPr lang="en-US" sz="1200" dirty="0"/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5525496" y="109750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#5</a:t>
                  </a:r>
                  <a:endParaRPr lang="en-US" sz="1200" dirty="0"/>
                </a:p>
              </p:txBody>
            </p:sp>
          </p:grpSp>
          <p:sp>
            <p:nvSpPr>
              <p:cNvPr id="699" name="TextBox 698"/>
              <p:cNvSpPr txBox="1"/>
              <p:nvPr/>
            </p:nvSpPr>
            <p:spPr>
              <a:xfrm>
                <a:off x="4146772" y="1073615"/>
                <a:ext cx="2692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/>
                  <a:t>β</a:t>
                </a:r>
                <a:endParaRPr lang="en-US" sz="1200" dirty="0"/>
              </a:p>
            </p:txBody>
          </p:sp>
        </p:grpSp>
      </p:grpSp>
      <p:cxnSp>
        <p:nvCxnSpPr>
          <p:cNvPr id="753" name="Elbow Connector 752"/>
          <p:cNvCxnSpPr>
            <a:stCxn id="65" idx="2"/>
            <a:endCxn id="752" idx="0"/>
          </p:cNvCxnSpPr>
          <p:nvPr/>
        </p:nvCxnSpPr>
        <p:spPr>
          <a:xfrm rot="5400000">
            <a:off x="2404454" y="2655876"/>
            <a:ext cx="261190" cy="2751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7" name="Elbow Connector 756"/>
          <p:cNvCxnSpPr>
            <a:stCxn id="65" idx="2"/>
            <a:endCxn id="756" idx="0"/>
          </p:cNvCxnSpPr>
          <p:nvPr/>
        </p:nvCxnSpPr>
        <p:spPr>
          <a:xfrm rot="16200000" flipH="1">
            <a:off x="2685260" y="2650174"/>
            <a:ext cx="262057" cy="2873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7" name="Elbow Connector 776"/>
          <p:cNvCxnSpPr>
            <a:stCxn id="756" idx="2"/>
            <a:endCxn id="776" idx="0"/>
          </p:cNvCxnSpPr>
          <p:nvPr/>
        </p:nvCxnSpPr>
        <p:spPr>
          <a:xfrm rot="5400000">
            <a:off x="2523558" y="3238994"/>
            <a:ext cx="288857" cy="5839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8" name="Elbow Connector 777"/>
          <p:cNvCxnSpPr>
            <a:stCxn id="756" idx="2"/>
            <a:endCxn id="775" idx="0"/>
          </p:cNvCxnSpPr>
          <p:nvPr/>
        </p:nvCxnSpPr>
        <p:spPr>
          <a:xfrm rot="16200000" flipH="1">
            <a:off x="2810655" y="3535875"/>
            <a:ext cx="301208" cy="25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" name="Elbow Connector 779"/>
          <p:cNvCxnSpPr>
            <a:stCxn id="775" idx="2"/>
            <a:endCxn id="779" idx="0"/>
          </p:cNvCxnSpPr>
          <p:nvPr/>
        </p:nvCxnSpPr>
        <p:spPr>
          <a:xfrm rot="5400000">
            <a:off x="2749542" y="4237635"/>
            <a:ext cx="301208" cy="124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" name="Elbow Connector 782"/>
          <p:cNvCxnSpPr>
            <a:stCxn id="84" idx="2"/>
            <a:endCxn id="786" idx="0"/>
          </p:cNvCxnSpPr>
          <p:nvPr/>
        </p:nvCxnSpPr>
        <p:spPr>
          <a:xfrm rot="16200000" flipH="1">
            <a:off x="1636830" y="3526325"/>
            <a:ext cx="301207" cy="216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333040" y="1028403"/>
            <a:ext cx="2068618" cy="4783018"/>
            <a:chOff x="315605" y="1028403"/>
            <a:chExt cx="2068618" cy="4783018"/>
          </a:xfrm>
        </p:grpSpPr>
        <p:grpSp>
          <p:nvGrpSpPr>
            <p:cNvPr id="45" name="Group 44"/>
            <p:cNvGrpSpPr/>
            <p:nvPr/>
          </p:nvGrpSpPr>
          <p:grpSpPr>
            <a:xfrm>
              <a:off x="865840" y="1028403"/>
              <a:ext cx="878230" cy="844249"/>
              <a:chOff x="1205807" y="1028403"/>
              <a:chExt cx="878230" cy="84424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205807" y="141098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2O0007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1554087" y="1028403"/>
                <a:ext cx="4961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#2</a:t>
                </a:r>
                <a:endParaRPr lang="en-US" sz="12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15605" y="2198614"/>
              <a:ext cx="2068618" cy="3612807"/>
              <a:chOff x="315605" y="2198614"/>
              <a:chExt cx="2068618" cy="361280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01475" y="219861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NO0007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296870" y="2201168"/>
                <a:ext cx="7165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1O0007 RO</a:t>
                </a:r>
                <a:endParaRPr lang="en-US" sz="12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315605" y="2924891"/>
                <a:ext cx="8871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2O8000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D02000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52" name="TextBox 751"/>
              <p:cNvSpPr txBox="1"/>
              <p:nvPr/>
            </p:nvSpPr>
            <p:spPr>
              <a:xfrm>
                <a:off x="1002636" y="2924023"/>
                <a:ext cx="7548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7030A0"/>
                    </a:solidFill>
                  </a:rPr>
                  <a:t>KO0001</a:t>
                </a:r>
                <a:endParaRPr lang="en-US" sz="1200" dirty="0">
                  <a:solidFill>
                    <a:srgbClr val="7030A0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7030A0"/>
                    </a:solidFill>
                  </a:rPr>
                  <a:t>HC</a:t>
                </a:r>
                <a:endParaRPr lang="en-US" sz="1200" dirty="0">
                  <a:solidFill>
                    <a:srgbClr val="7030A0"/>
                  </a:solidFill>
                </a:endParaRPr>
              </a:p>
              <a:p>
                <a:pPr algn="ctr"/>
                <a:endParaRPr lang="en-US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756" name="TextBox 755"/>
              <p:cNvSpPr txBox="1"/>
              <p:nvPr/>
            </p:nvSpPr>
            <p:spPr>
              <a:xfrm>
                <a:off x="1517699" y="2924890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2O000E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775" name="TextBox 774"/>
              <p:cNvSpPr txBox="1"/>
              <p:nvPr/>
            </p:nvSpPr>
            <p:spPr>
              <a:xfrm>
                <a:off x="1505993" y="3687763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1O000E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776" name="TextBox 775"/>
              <p:cNvSpPr txBox="1"/>
              <p:nvPr/>
            </p:nvSpPr>
            <p:spPr>
              <a:xfrm>
                <a:off x="919447" y="3675412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79" name="TextBox 778"/>
              <p:cNvSpPr txBox="1"/>
              <p:nvPr/>
            </p:nvSpPr>
            <p:spPr>
              <a:xfrm>
                <a:off x="1335474" y="4450636"/>
                <a:ext cx="9696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DO4000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D06000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</a:p>
            </p:txBody>
          </p:sp>
          <p:sp>
            <p:nvSpPr>
              <p:cNvPr id="786" name="TextBox 785"/>
              <p:cNvSpPr txBox="1"/>
              <p:nvPr/>
            </p:nvSpPr>
            <p:spPr>
              <a:xfrm>
                <a:off x="337272" y="3687763"/>
                <a:ext cx="887119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Further </a:t>
                </a:r>
                <a:r>
                  <a:rPr lang="en-US" sz="1200" dirty="0" err="1" smtClean="0">
                    <a:solidFill>
                      <a:schemeClr val="accent2"/>
                    </a:solidFill>
                  </a:rPr>
                  <a:t>fragmen-tation</a:t>
                </a:r>
                <a:r>
                  <a:rPr lang="en-US" sz="1200" dirty="0" smtClean="0">
                    <a:solidFill>
                      <a:schemeClr val="accent2"/>
                    </a:solidFill>
                  </a:rPr>
                  <a:t> products: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NO8000,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D07000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+CH2O,</a:t>
                </a: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NO8000,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DO8000,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NO8002,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KO8000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cxnSp>
        <p:nvCxnSpPr>
          <p:cNvPr id="789" name="Elbow Connector 788"/>
          <p:cNvCxnSpPr>
            <a:stCxn id="442" idx="2"/>
            <a:endCxn id="455" idx="0"/>
          </p:cNvCxnSpPr>
          <p:nvPr/>
        </p:nvCxnSpPr>
        <p:spPr>
          <a:xfrm rot="5400000">
            <a:off x="4723507" y="2635529"/>
            <a:ext cx="305155" cy="3712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2" name="Elbow Connector 811"/>
          <p:cNvCxnSpPr>
            <a:stCxn id="469" idx="2"/>
            <a:endCxn id="810" idx="0"/>
          </p:cNvCxnSpPr>
          <p:nvPr/>
        </p:nvCxnSpPr>
        <p:spPr>
          <a:xfrm rot="5400000">
            <a:off x="5908358" y="2530012"/>
            <a:ext cx="274194" cy="6283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Elbow Connector 812"/>
          <p:cNvCxnSpPr>
            <a:stCxn id="469" idx="2"/>
            <a:endCxn id="811" idx="0"/>
          </p:cNvCxnSpPr>
          <p:nvPr/>
        </p:nvCxnSpPr>
        <p:spPr>
          <a:xfrm rot="16200000" flipH="1">
            <a:off x="6405644" y="2661104"/>
            <a:ext cx="275022" cy="3670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6" name="Elbow Connector 815"/>
          <p:cNvCxnSpPr>
            <a:stCxn id="810" idx="2"/>
            <a:endCxn id="815" idx="0"/>
          </p:cNvCxnSpPr>
          <p:nvPr/>
        </p:nvCxnSpPr>
        <p:spPr>
          <a:xfrm rot="5400000">
            <a:off x="5395393" y="3352187"/>
            <a:ext cx="245096" cy="4266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" name="Elbow Connector 816"/>
          <p:cNvCxnSpPr>
            <a:stCxn id="810" idx="2"/>
            <a:endCxn id="814" idx="0"/>
          </p:cNvCxnSpPr>
          <p:nvPr/>
        </p:nvCxnSpPr>
        <p:spPr>
          <a:xfrm rot="16200000" flipH="1">
            <a:off x="5691034" y="3483193"/>
            <a:ext cx="246858" cy="166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" name="Elbow Connector 818"/>
          <p:cNvCxnSpPr>
            <a:stCxn id="814" idx="2"/>
            <a:endCxn id="818" idx="0"/>
          </p:cNvCxnSpPr>
          <p:nvPr/>
        </p:nvCxnSpPr>
        <p:spPr>
          <a:xfrm rot="5400000">
            <a:off x="5599404" y="4091480"/>
            <a:ext cx="238252" cy="3582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1" name="Elbow Connector 820"/>
          <p:cNvCxnSpPr>
            <a:stCxn id="811" idx="2"/>
            <a:endCxn id="512" idx="0"/>
          </p:cNvCxnSpPr>
          <p:nvPr/>
        </p:nvCxnSpPr>
        <p:spPr>
          <a:xfrm rot="16200000" flipH="1">
            <a:off x="6800448" y="3370009"/>
            <a:ext cx="254143" cy="401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2" name="Elbow Connector 821"/>
          <p:cNvCxnSpPr>
            <a:stCxn id="512" idx="2"/>
            <a:endCxn id="820" idx="0"/>
          </p:cNvCxnSpPr>
          <p:nvPr/>
        </p:nvCxnSpPr>
        <p:spPr>
          <a:xfrm rot="5400000">
            <a:off x="6864965" y="4079934"/>
            <a:ext cx="183742" cy="3430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4865501" y="1025940"/>
            <a:ext cx="2701986" cy="4010129"/>
            <a:chOff x="4607922" y="1025940"/>
            <a:chExt cx="2701986" cy="4010129"/>
          </a:xfrm>
        </p:grpSpPr>
        <p:grpSp>
          <p:nvGrpSpPr>
            <p:cNvPr id="260" name="Group 259"/>
            <p:cNvGrpSpPr/>
            <p:nvPr/>
          </p:nvGrpSpPr>
          <p:grpSpPr>
            <a:xfrm>
              <a:off x="5307847" y="1025940"/>
              <a:ext cx="1083198" cy="859334"/>
              <a:chOff x="2080738" y="948188"/>
              <a:chExt cx="1083198" cy="859334"/>
            </a:xfrm>
          </p:grpSpPr>
          <p:sp>
            <p:nvSpPr>
              <p:cNvPr id="261" name="TextBox 260"/>
              <p:cNvSpPr txBox="1"/>
              <p:nvPr/>
            </p:nvSpPr>
            <p:spPr>
              <a:xfrm>
                <a:off x="2080738" y="1345857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2O0004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2608614" y="94818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#</a:t>
                </a:r>
                <a:r>
                  <a:rPr lang="en-US" sz="1200" dirty="0" smtClean="0"/>
                  <a:t>6</a:t>
                </a:r>
                <a:endParaRPr lang="en-US" sz="12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607922" y="2242669"/>
              <a:ext cx="2701986" cy="2793400"/>
              <a:chOff x="4607922" y="2242669"/>
              <a:chExt cx="2701986" cy="2793400"/>
            </a:xfrm>
          </p:grpSpPr>
          <p:sp>
            <p:nvSpPr>
              <p:cNvPr id="469" name="TextBox 468"/>
              <p:cNvSpPr txBox="1"/>
              <p:nvPr/>
            </p:nvSpPr>
            <p:spPr>
              <a:xfrm>
                <a:off x="5681966" y="2245439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1O0004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70" name="TextBox 469"/>
              <p:cNvSpPr txBox="1"/>
              <p:nvPr/>
            </p:nvSpPr>
            <p:spPr>
              <a:xfrm>
                <a:off x="5064329" y="2242669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NO0004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607922" y="2981298"/>
                <a:ext cx="1471276" cy="2054771"/>
                <a:chOff x="4466253" y="2981298"/>
                <a:chExt cx="1471276" cy="2054771"/>
              </a:xfrm>
            </p:grpSpPr>
            <p:sp>
              <p:nvSpPr>
                <p:cNvPr id="810" name="TextBox 809"/>
                <p:cNvSpPr txBox="1"/>
                <p:nvPr/>
              </p:nvSpPr>
              <p:spPr>
                <a:xfrm>
                  <a:off x="4907176" y="2981298"/>
                  <a:ext cx="8496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2O000D</a:t>
                  </a:r>
                </a:p>
                <a:p>
                  <a:pPr algn="ctr"/>
                  <a:r>
                    <a:rPr lang="en-US" sz="1200" dirty="0" smtClean="0"/>
                    <a:t>H-RO2</a:t>
                  </a:r>
                </a:p>
              </p:txBody>
            </p:sp>
            <p:sp>
              <p:nvSpPr>
                <p:cNvPr id="814" name="TextBox 813"/>
                <p:cNvSpPr txBox="1"/>
                <p:nvPr/>
              </p:nvSpPr>
              <p:spPr>
                <a:xfrm>
                  <a:off x="5059299" y="3689821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1O000D</a:t>
                  </a:r>
                </a:p>
                <a:p>
                  <a:pPr algn="ctr"/>
                  <a:r>
                    <a:rPr lang="en-US" sz="1200" dirty="0" smtClean="0"/>
                    <a:t>HH-RO</a:t>
                  </a:r>
                </a:p>
              </p:txBody>
            </p:sp>
            <p:sp>
              <p:nvSpPr>
                <p:cNvPr id="815" name="TextBox 814"/>
                <p:cNvSpPr txBox="1"/>
                <p:nvPr/>
              </p:nvSpPr>
              <p:spPr>
                <a:xfrm>
                  <a:off x="4466253" y="3688059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NO000D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HHN</a:t>
                  </a:r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18" name="TextBox 817"/>
                <p:cNvSpPr txBox="1"/>
                <p:nvPr/>
              </p:nvSpPr>
              <p:spPr>
                <a:xfrm>
                  <a:off x="4735035" y="4389738"/>
                  <a:ext cx="81022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KO0005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Ketone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HHC</a:t>
                  </a:r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5836823" y="2982126"/>
                <a:ext cx="1473085" cy="2007546"/>
                <a:chOff x="5836823" y="2982126"/>
                <a:chExt cx="1473085" cy="2007546"/>
              </a:xfrm>
            </p:grpSpPr>
            <p:sp>
              <p:nvSpPr>
                <p:cNvPr id="512" name="TextBox 511"/>
                <p:cNvSpPr txBox="1"/>
                <p:nvPr/>
              </p:nvSpPr>
              <p:spPr>
                <a:xfrm>
                  <a:off x="6431678" y="3697934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1O000C</a:t>
                  </a:r>
                </a:p>
                <a:p>
                  <a:pPr algn="ctr"/>
                  <a:r>
                    <a:rPr lang="en-US" sz="1200" dirty="0" smtClean="0"/>
                    <a:t>HH-RO</a:t>
                  </a:r>
                </a:p>
              </p:txBody>
            </p:sp>
            <p:sp>
              <p:nvSpPr>
                <p:cNvPr id="811" name="TextBox 810"/>
                <p:cNvSpPr txBox="1"/>
                <p:nvPr/>
              </p:nvSpPr>
              <p:spPr>
                <a:xfrm>
                  <a:off x="6044246" y="2982126"/>
                  <a:ext cx="8496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2O000C</a:t>
                  </a:r>
                </a:p>
                <a:p>
                  <a:pPr algn="ctr"/>
                  <a:r>
                    <a:rPr lang="en-US" sz="1200" dirty="0" smtClean="0"/>
                    <a:t>H-RO2</a:t>
                  </a:r>
                </a:p>
              </p:txBody>
            </p:sp>
            <p:sp>
              <p:nvSpPr>
                <p:cNvPr id="820" name="TextBox 819"/>
                <p:cNvSpPr txBox="1"/>
                <p:nvPr/>
              </p:nvSpPr>
              <p:spPr>
                <a:xfrm>
                  <a:off x="6075513" y="4343341"/>
                  <a:ext cx="90441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DO7000 + D03000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Aldehydes</a:t>
                  </a:r>
                  <a:endParaRPr lang="en-US" sz="12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823" name="TextBox 822"/>
                <p:cNvSpPr txBox="1"/>
                <p:nvPr/>
              </p:nvSpPr>
              <p:spPr>
                <a:xfrm>
                  <a:off x="5836823" y="3681970"/>
                  <a:ext cx="8782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NO000C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HHN</a:t>
                  </a:r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</p:grpSp>
        </p:grpSp>
      </p:grpSp>
      <p:cxnSp>
        <p:nvCxnSpPr>
          <p:cNvPr id="824" name="Elbow Connector 823"/>
          <p:cNvCxnSpPr>
            <a:stCxn id="811" idx="2"/>
            <a:endCxn id="823" idx="0"/>
          </p:cNvCxnSpPr>
          <p:nvPr/>
        </p:nvCxnSpPr>
        <p:spPr>
          <a:xfrm rot="5400000">
            <a:off x="6511003" y="3466306"/>
            <a:ext cx="238179" cy="1931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6655518" y="1038337"/>
            <a:ext cx="1446111" cy="2501545"/>
            <a:chOff x="6565365" y="1038337"/>
            <a:chExt cx="1446111" cy="2501545"/>
          </a:xfrm>
        </p:grpSpPr>
        <p:grpSp>
          <p:nvGrpSpPr>
            <p:cNvPr id="156" name="Group 155"/>
            <p:cNvGrpSpPr/>
            <p:nvPr/>
          </p:nvGrpSpPr>
          <p:grpSpPr>
            <a:xfrm>
              <a:off x="6777346" y="1038337"/>
              <a:ext cx="1083198" cy="892306"/>
              <a:chOff x="7129036" y="1038337"/>
              <a:chExt cx="1083198" cy="892306"/>
            </a:xfrm>
          </p:grpSpPr>
          <p:sp>
            <p:nvSpPr>
              <p:cNvPr id="250" name="TextBox 249"/>
              <p:cNvSpPr txBox="1"/>
              <p:nvPr/>
            </p:nvSpPr>
            <p:spPr>
              <a:xfrm>
                <a:off x="7129036" y="1468978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2O0003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255" name="TextBox 254"/>
              <p:cNvSpPr txBox="1"/>
              <p:nvPr/>
            </p:nvSpPr>
            <p:spPr>
              <a:xfrm>
                <a:off x="7657839" y="1038337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#7</a:t>
                </a:r>
                <a:endParaRPr lang="en-US" sz="1200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565365" y="2276587"/>
              <a:ext cx="1446111" cy="1263295"/>
              <a:chOff x="6565365" y="2276587"/>
              <a:chExt cx="1446111" cy="1263295"/>
            </a:xfrm>
          </p:grpSpPr>
          <p:sp>
            <p:nvSpPr>
              <p:cNvPr id="495" name="TextBox 494"/>
              <p:cNvSpPr txBox="1"/>
              <p:nvPr/>
            </p:nvSpPr>
            <p:spPr>
              <a:xfrm>
                <a:off x="7171279" y="2279357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1O0003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96" name="TextBox 495"/>
              <p:cNvSpPr txBox="1"/>
              <p:nvPr/>
            </p:nvSpPr>
            <p:spPr>
              <a:xfrm>
                <a:off x="6565365" y="227658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NO0003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835" name="TextBox 834"/>
              <p:cNvSpPr txBox="1"/>
              <p:nvPr/>
            </p:nvSpPr>
            <p:spPr>
              <a:xfrm>
                <a:off x="7000132" y="2893551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KO0000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836" name="Elbow Connector 835"/>
          <p:cNvCxnSpPr>
            <a:stCxn id="495" idx="2"/>
            <a:endCxn id="835" idx="0"/>
          </p:cNvCxnSpPr>
          <p:nvPr/>
        </p:nvCxnSpPr>
        <p:spPr>
          <a:xfrm rot="5400000">
            <a:off x="7512201" y="2724220"/>
            <a:ext cx="152529" cy="186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982694" y="1051171"/>
            <a:ext cx="1471795" cy="4037469"/>
            <a:chOff x="8137241" y="1051171"/>
            <a:chExt cx="1471795" cy="4037469"/>
          </a:xfrm>
        </p:grpSpPr>
        <p:grpSp>
          <p:nvGrpSpPr>
            <p:cNvPr id="257" name="Group 256"/>
            <p:cNvGrpSpPr/>
            <p:nvPr/>
          </p:nvGrpSpPr>
          <p:grpSpPr>
            <a:xfrm>
              <a:off x="8398701" y="1051171"/>
              <a:ext cx="1083198" cy="857405"/>
              <a:chOff x="1940062" y="868056"/>
              <a:chExt cx="1083198" cy="857405"/>
            </a:xfrm>
          </p:grpSpPr>
          <p:sp>
            <p:nvSpPr>
              <p:cNvPr id="289" name="TextBox 288"/>
              <p:cNvSpPr txBox="1"/>
              <p:nvPr/>
            </p:nvSpPr>
            <p:spPr>
              <a:xfrm>
                <a:off x="1940062" y="1263796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2O0002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2409636" y="868056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#8</a:t>
                </a:r>
                <a:endParaRPr lang="en-US" sz="1200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137241" y="2283176"/>
              <a:ext cx="1471795" cy="2805464"/>
              <a:chOff x="8137241" y="2283176"/>
              <a:chExt cx="1471795" cy="2805464"/>
            </a:xfrm>
          </p:grpSpPr>
          <p:sp>
            <p:nvSpPr>
              <p:cNvPr id="523" name="TextBox 522"/>
              <p:cNvSpPr txBox="1"/>
              <p:nvPr/>
            </p:nvSpPr>
            <p:spPr>
              <a:xfrm>
                <a:off x="8768839" y="2285946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1O0002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524" name="TextBox 523"/>
              <p:cNvSpPr txBox="1"/>
              <p:nvPr/>
            </p:nvSpPr>
            <p:spPr>
              <a:xfrm>
                <a:off x="8209817" y="2283176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NO0002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526" name="TextBox 525"/>
              <p:cNvSpPr txBox="1"/>
              <p:nvPr/>
            </p:nvSpPr>
            <p:spPr>
              <a:xfrm>
                <a:off x="8428726" y="3024275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2O000B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530" name="TextBox 529"/>
              <p:cNvSpPr txBox="1"/>
              <p:nvPr/>
            </p:nvSpPr>
            <p:spPr>
              <a:xfrm>
                <a:off x="8701797" y="3744820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1O000B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31" name="TextBox 530"/>
              <p:cNvSpPr txBox="1"/>
              <p:nvPr/>
            </p:nvSpPr>
            <p:spPr>
              <a:xfrm>
                <a:off x="8137241" y="3756543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NO000B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40" name="TextBox 839"/>
              <p:cNvSpPr txBox="1"/>
              <p:nvPr/>
            </p:nvSpPr>
            <p:spPr>
              <a:xfrm>
                <a:off x="8364959" y="4442309"/>
                <a:ext cx="9044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DO6000 + D04000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132" name="TextBox 131"/>
          <p:cNvSpPr txBox="1"/>
          <p:nvPr/>
        </p:nvSpPr>
        <p:spPr>
          <a:xfrm>
            <a:off x="-161862" y="15374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decan4ol_1g_gaw_201214</a:t>
            </a:r>
            <a:endParaRPr lang="en-US" dirty="0"/>
          </a:p>
        </p:txBody>
      </p:sp>
      <p:grpSp>
        <p:nvGrpSpPr>
          <p:cNvPr id="155" name="Group 154"/>
          <p:cNvGrpSpPr/>
          <p:nvPr/>
        </p:nvGrpSpPr>
        <p:grpSpPr>
          <a:xfrm>
            <a:off x="10512338" y="2266609"/>
            <a:ext cx="1488128" cy="2822030"/>
            <a:chOff x="9625154" y="2269930"/>
            <a:chExt cx="1488128" cy="2822030"/>
          </a:xfrm>
        </p:grpSpPr>
        <p:sp>
          <p:nvSpPr>
            <p:cNvPr id="157" name="TextBox 156"/>
            <p:cNvSpPr txBox="1"/>
            <p:nvPr/>
          </p:nvSpPr>
          <p:spPr>
            <a:xfrm>
              <a:off x="10227961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1O0000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9660684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NO0000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9625154" y="3011029"/>
              <a:ext cx="1488128" cy="2080931"/>
              <a:chOff x="9998644" y="3011029"/>
              <a:chExt cx="1488128" cy="2080931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10421000" y="3011029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2O0009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10608542" y="373157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1O0009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10043986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NO0009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9998644" y="4445629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KO0003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66" name="Elbow Connector 165"/>
          <p:cNvCxnSpPr>
            <a:stCxn id="157" idx="2"/>
            <a:endCxn id="161" idx="0"/>
          </p:cNvCxnSpPr>
          <p:nvPr/>
        </p:nvCxnSpPr>
        <p:spPr>
          <a:xfrm rot="5400000">
            <a:off x="11309058" y="2781522"/>
            <a:ext cx="276664" cy="1757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/>
          <p:cNvCxnSpPr>
            <a:stCxn id="161" idx="2"/>
            <a:endCxn id="162" idx="0"/>
          </p:cNvCxnSpPr>
          <p:nvPr/>
        </p:nvCxnSpPr>
        <p:spPr>
          <a:xfrm rot="16200000" flipH="1">
            <a:off x="11331003" y="3497905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/>
          <p:cNvCxnSpPr>
            <a:stCxn id="161" idx="2"/>
            <a:endCxn id="164" idx="0"/>
          </p:cNvCxnSpPr>
          <p:nvPr/>
        </p:nvCxnSpPr>
        <p:spPr>
          <a:xfrm rot="5400000">
            <a:off x="11042864" y="3423304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Elbow Connector 172"/>
          <p:cNvCxnSpPr>
            <a:stCxn id="162" idx="2"/>
            <a:endCxn id="165" idx="0"/>
          </p:cNvCxnSpPr>
          <p:nvPr/>
        </p:nvCxnSpPr>
        <p:spPr>
          <a:xfrm rot="5400000">
            <a:off x="11113207" y="3994164"/>
            <a:ext cx="252390" cy="6438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Elbow Connector 176"/>
          <p:cNvCxnSpPr>
            <a:stCxn id="403" idx="2"/>
          </p:cNvCxnSpPr>
          <p:nvPr/>
        </p:nvCxnSpPr>
        <p:spPr>
          <a:xfrm rot="16200000" flipH="1">
            <a:off x="11258374" y="1976992"/>
            <a:ext cx="344613" cy="2091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lbow Connector 179"/>
          <p:cNvCxnSpPr>
            <a:stCxn id="403" idx="2"/>
            <a:endCxn id="158" idx="0"/>
          </p:cNvCxnSpPr>
          <p:nvPr/>
        </p:nvCxnSpPr>
        <p:spPr>
          <a:xfrm rot="5400000">
            <a:off x="10977870" y="1918362"/>
            <a:ext cx="357360" cy="3391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11149646" y="4426330"/>
            <a:ext cx="8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85" name="Elbow Connector 184"/>
          <p:cNvCxnSpPr>
            <a:stCxn id="162" idx="2"/>
            <a:endCxn id="183" idx="0"/>
          </p:cNvCxnSpPr>
          <p:nvPr/>
        </p:nvCxnSpPr>
        <p:spPr>
          <a:xfrm rot="5400000">
            <a:off x="11439850" y="4304829"/>
            <a:ext cx="236412" cy="65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9" name="Group 188"/>
          <p:cNvGrpSpPr/>
          <p:nvPr/>
        </p:nvGrpSpPr>
        <p:grpSpPr>
          <a:xfrm>
            <a:off x="-2790" y="2095876"/>
            <a:ext cx="1458990" cy="1385533"/>
            <a:chOff x="9660684" y="2269930"/>
            <a:chExt cx="1458990" cy="1385533"/>
          </a:xfrm>
        </p:grpSpPr>
        <p:sp>
          <p:nvSpPr>
            <p:cNvPr id="190" name="TextBox 189"/>
            <p:cNvSpPr txBox="1"/>
            <p:nvPr/>
          </p:nvSpPr>
          <p:spPr>
            <a:xfrm>
              <a:off x="10279477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1O0008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9660684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NO0008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10293963" y="3009132"/>
              <a:ext cx="810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KO0002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HC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201" name="Elbow Connector 200"/>
          <p:cNvCxnSpPr>
            <a:stCxn id="12" idx="2"/>
            <a:endCxn id="191" idx="0"/>
          </p:cNvCxnSpPr>
          <p:nvPr/>
        </p:nvCxnSpPr>
        <p:spPr>
          <a:xfrm rot="5400000">
            <a:off x="412551" y="1907928"/>
            <a:ext cx="211723" cy="1641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/>
          <p:cNvCxnSpPr>
            <a:stCxn id="12" idx="2"/>
            <a:endCxn id="190" idx="0"/>
          </p:cNvCxnSpPr>
          <p:nvPr/>
        </p:nvCxnSpPr>
        <p:spPr>
          <a:xfrm rot="16200000" flipH="1">
            <a:off x="711054" y="1773597"/>
            <a:ext cx="214493" cy="435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Elbow Connector 202"/>
          <p:cNvCxnSpPr>
            <a:stCxn id="190" idx="2"/>
            <a:endCxn id="200" idx="0"/>
          </p:cNvCxnSpPr>
          <p:nvPr/>
        </p:nvCxnSpPr>
        <p:spPr>
          <a:xfrm rot="5400000">
            <a:off x="898470" y="2697445"/>
            <a:ext cx="274767" cy="4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4" idx="2"/>
            <a:endCxn id="209" idx="0"/>
          </p:cNvCxnSpPr>
          <p:nvPr/>
        </p:nvCxnSpPr>
        <p:spPr>
          <a:xfrm rot="5400000">
            <a:off x="2484941" y="-357974"/>
            <a:ext cx="717017" cy="28128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1091636" y="1406938"/>
            <a:ext cx="69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100000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14" name="TextBox 213"/>
          <p:cNvSpPr txBox="1"/>
          <p:nvPr/>
        </p:nvSpPr>
        <p:spPr>
          <a:xfrm>
            <a:off x="1083600" y="1058598"/>
            <a:ext cx="37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61047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12691" y="25396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O00000</a:t>
            </a:r>
          </a:p>
          <a:p>
            <a:pPr algn="ctr"/>
            <a:r>
              <a:rPr lang="en-US" sz="1200" b="1" dirty="0"/>
              <a:t>5</a:t>
            </a:r>
            <a:r>
              <a:rPr lang="en-US" sz="1200" b="1" dirty="0" smtClean="0"/>
              <a:t>-decanol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3388708" y="-518110"/>
            <a:ext cx="695356" cy="316283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4980700" y="1052735"/>
            <a:ext cx="684117" cy="99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3944541" y="74319"/>
            <a:ext cx="731953" cy="20145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16200000" flipH="1">
            <a:off x="2062783" y="1964836"/>
            <a:ext cx="328516" cy="1441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1782530" y="1826177"/>
            <a:ext cx="325962" cy="4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5384184" y="649251"/>
            <a:ext cx="707978" cy="8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7054658" y="-1021222"/>
            <a:ext cx="706053" cy="4179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0" name="Group 389"/>
          <p:cNvGrpSpPr/>
          <p:nvPr/>
        </p:nvGrpSpPr>
        <p:grpSpPr>
          <a:xfrm>
            <a:off x="10565575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2O0000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846513" y="-1813078"/>
            <a:ext cx="731953" cy="57893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9366906" y="-10658"/>
            <a:ext cx="280854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NB: #n refers to carbon position, 1-10</a:t>
            </a:r>
          </a:p>
          <a:p>
            <a:r>
              <a:rPr lang="en-US" sz="1050" i="1" dirty="0" smtClean="0"/>
              <a:t>position #1, 10 =&gt; no reaction</a:t>
            </a:r>
          </a:p>
          <a:p>
            <a:r>
              <a:rPr lang="en-US" sz="1050" i="1" dirty="0" smtClean="0"/>
              <a:t>position #2 =&gt; species names ending in ‘6’</a:t>
            </a:r>
          </a:p>
          <a:p>
            <a:r>
              <a:rPr lang="en-US" sz="1050" i="1" dirty="0"/>
              <a:t>position </a:t>
            </a:r>
            <a:r>
              <a:rPr lang="en-US" sz="1050" i="1" dirty="0" smtClean="0"/>
              <a:t>#3 =&gt; reacts to ketone</a:t>
            </a:r>
          </a:p>
          <a:p>
            <a:r>
              <a:rPr lang="en-US" sz="1050" i="1" dirty="0" smtClean="0"/>
              <a:t>position #4 =&gt; species names ending in ‘5’</a:t>
            </a:r>
          </a:p>
          <a:p>
            <a:r>
              <a:rPr lang="en-US" sz="1050" i="1" dirty="0" smtClean="0"/>
              <a:t>position #</a:t>
            </a:r>
            <a:r>
              <a:rPr lang="en-US" sz="1050" i="1" dirty="0"/>
              <a:t>5</a:t>
            </a:r>
            <a:r>
              <a:rPr lang="en-US" sz="1050" i="1" dirty="0" smtClean="0"/>
              <a:t> </a:t>
            </a:r>
            <a:r>
              <a:rPr lang="en-US" sz="1050" i="1" dirty="0"/>
              <a:t>=&gt; species names ending in </a:t>
            </a:r>
            <a:r>
              <a:rPr lang="en-US" sz="1050" i="1" dirty="0" smtClean="0"/>
              <a:t>‘4’ (</a:t>
            </a:r>
            <a:r>
              <a:rPr lang="en-US" sz="1050" i="1" dirty="0" err="1" smtClean="0"/>
              <a:t>etc</a:t>
            </a:r>
            <a:r>
              <a:rPr lang="en-US" sz="1050" i="1" dirty="0" smtClean="0"/>
              <a:t>)</a:t>
            </a:r>
            <a:endParaRPr lang="en-US" sz="1050" i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4938759" y="194688"/>
            <a:ext cx="4408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Nitrogen, </a:t>
            </a:r>
            <a:r>
              <a:rPr lang="en-US" sz="1200" dirty="0" smtClean="0">
                <a:solidFill>
                  <a:srgbClr val="7030A0"/>
                </a:solidFill>
              </a:rPr>
              <a:t>Oxygenation</a:t>
            </a:r>
            <a:r>
              <a:rPr lang="en-US" sz="1200" dirty="0" smtClean="0">
                <a:solidFill>
                  <a:schemeClr val="accent2"/>
                </a:solidFill>
              </a:rPr>
              <a:t> 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35" idx="0"/>
          </p:cNvCxnSpPr>
          <p:nvPr/>
        </p:nvCxnSpPr>
        <p:spPr>
          <a:xfrm rot="5400000">
            <a:off x="2712797" y="-1194021"/>
            <a:ext cx="695356" cy="45146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378991" y="992912"/>
            <a:ext cx="891755" cy="706575"/>
            <a:chOff x="293951" y="992912"/>
            <a:chExt cx="891755" cy="706575"/>
          </a:xfrm>
        </p:grpSpPr>
        <p:sp>
          <p:nvSpPr>
            <p:cNvPr id="12" name="TextBox 11"/>
            <p:cNvSpPr txBox="1"/>
            <p:nvPr/>
          </p:nvSpPr>
          <p:spPr>
            <a:xfrm>
              <a:off x="293951" y="1422488"/>
              <a:ext cx="8917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-25464" y="19239"/>
            <a:ext cx="1615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1st Generation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5400000">
            <a:off x="4557292" y="624664"/>
            <a:ext cx="669546" cy="8514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5864428" y="169008"/>
            <a:ext cx="753347" cy="18465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505833" y="-472397"/>
            <a:ext cx="731280" cy="3107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16200000" flipH="1">
            <a:off x="3243274" y="1969204"/>
            <a:ext cx="337579" cy="2176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2969092" y="1909622"/>
            <a:ext cx="334510" cy="333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596689" y="1716477"/>
            <a:ext cx="305937" cy="5666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287346" y="1988247"/>
            <a:ext cx="320384" cy="375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728179" y="1815075"/>
            <a:ext cx="360164" cy="5005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001737" y="2042078"/>
            <a:ext cx="360165" cy="465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6834193" y="1946383"/>
            <a:ext cx="345944" cy="314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126256" y="1968783"/>
            <a:ext cx="348714" cy="2724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5400000">
            <a:off x="8092157" y="1950192"/>
            <a:ext cx="374600" cy="291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Elbow Connector 527"/>
          <p:cNvCxnSpPr>
            <a:stCxn id="495" idx="2"/>
            <a:endCxn id="526" idx="0"/>
          </p:cNvCxnSpPr>
          <p:nvPr/>
        </p:nvCxnSpPr>
        <p:spPr>
          <a:xfrm rot="5400000">
            <a:off x="7131663" y="2715783"/>
            <a:ext cx="279928" cy="3304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6664349" y="3299420"/>
            <a:ext cx="258880" cy="6252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5400000">
            <a:off x="6952489" y="3575836"/>
            <a:ext cx="247157" cy="60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Elbow Connector 534"/>
          <p:cNvCxnSpPr>
            <a:stCxn id="530" idx="2"/>
            <a:endCxn id="840" idx="0"/>
          </p:cNvCxnSpPr>
          <p:nvPr/>
        </p:nvCxnSpPr>
        <p:spPr>
          <a:xfrm rot="5400000">
            <a:off x="6756515" y="4126342"/>
            <a:ext cx="224101" cy="354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8360775" y="1972942"/>
            <a:ext cx="377370" cy="2486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16200000" flipH="1">
            <a:off x="9700660" y="2870399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9434466" y="3336472"/>
            <a:ext cx="270603" cy="5430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9722605" y="3591379"/>
            <a:ext cx="258880" cy="215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Elbow Connector 572"/>
          <p:cNvCxnSpPr>
            <a:stCxn id="568" idx="2"/>
            <a:endCxn id="182" idx="0"/>
          </p:cNvCxnSpPr>
          <p:nvPr/>
        </p:nvCxnSpPr>
        <p:spPr>
          <a:xfrm rot="5400000">
            <a:off x="9551776" y="4204103"/>
            <a:ext cx="321889" cy="3001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9472453" y="1908458"/>
            <a:ext cx="389351" cy="3391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5400000">
            <a:off x="9180390" y="1952756"/>
            <a:ext cx="386581" cy="2477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4786113" y="1064160"/>
            <a:ext cx="1083198" cy="1166585"/>
            <a:chOff x="3947333" y="1064160"/>
            <a:chExt cx="1083198" cy="1166585"/>
          </a:xfrm>
        </p:grpSpPr>
        <p:sp>
          <p:nvSpPr>
            <p:cNvPr id="21" name="TextBox 20"/>
            <p:cNvSpPr txBox="1"/>
            <p:nvPr/>
          </p:nvSpPr>
          <p:spPr>
            <a:xfrm>
              <a:off x="3947333" y="1399748"/>
              <a:ext cx="10831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K00000</a:t>
              </a:r>
              <a:endParaRPr lang="en-US" sz="1200" dirty="0">
                <a:solidFill>
                  <a:srgbClr val="CC3399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aldehyde</a:t>
              </a:r>
              <a:endParaRPr lang="en-US" sz="1200" dirty="0">
                <a:solidFill>
                  <a:srgbClr val="CC3399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C</a:t>
              </a:r>
              <a:endParaRPr lang="en-US" sz="1200" dirty="0">
                <a:solidFill>
                  <a:srgbClr val="CC3399"/>
                </a:solidFill>
              </a:endParaRPr>
            </a:p>
            <a:p>
              <a:pPr algn="ctr"/>
              <a:endParaRPr lang="en-US" sz="1200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450682" y="1064160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  <p:sp>
          <p:nvSpPr>
            <p:cNvPr id="699" name="TextBox 698"/>
            <p:cNvSpPr txBox="1"/>
            <p:nvPr/>
          </p:nvSpPr>
          <p:spPr>
            <a:xfrm>
              <a:off x="4146772" y="1073615"/>
              <a:ext cx="2692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/>
                <a:t>α</a:t>
              </a:r>
              <a:endParaRPr lang="en-US" sz="1200" dirty="0"/>
            </a:p>
          </p:txBody>
        </p:sp>
      </p:grpSp>
      <p:cxnSp>
        <p:nvCxnSpPr>
          <p:cNvPr id="753" name="Elbow Connector 752"/>
          <p:cNvCxnSpPr>
            <a:stCxn id="65" idx="2"/>
            <a:endCxn id="776" idx="0"/>
          </p:cNvCxnSpPr>
          <p:nvPr/>
        </p:nvCxnSpPr>
        <p:spPr>
          <a:xfrm rot="5400000">
            <a:off x="1900439" y="2562987"/>
            <a:ext cx="298830" cy="4985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296940" y="1028403"/>
            <a:ext cx="1360470" cy="2394925"/>
            <a:chOff x="292380" y="1028403"/>
            <a:chExt cx="1360470" cy="2394925"/>
          </a:xfrm>
        </p:grpSpPr>
        <p:grpSp>
          <p:nvGrpSpPr>
            <p:cNvPr id="45" name="Group 44"/>
            <p:cNvGrpSpPr/>
            <p:nvPr/>
          </p:nvGrpSpPr>
          <p:grpSpPr>
            <a:xfrm>
              <a:off x="711292" y="1028403"/>
              <a:ext cx="878230" cy="844249"/>
              <a:chOff x="1205807" y="1028403"/>
              <a:chExt cx="878230" cy="84424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205807" y="141098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2O0007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1554087" y="1028403"/>
                <a:ext cx="4961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#2</a:t>
                </a:r>
                <a:endParaRPr lang="en-US" sz="1200" dirty="0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92380" y="2198614"/>
              <a:ext cx="1360470" cy="1224714"/>
              <a:chOff x="292380" y="2198614"/>
              <a:chExt cx="1360470" cy="1224714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292380" y="219861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NO0007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36259" y="2201168"/>
                <a:ext cx="7165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1O0007 RO</a:t>
                </a:r>
                <a:endParaRPr lang="en-US" sz="1200" dirty="0"/>
              </a:p>
            </p:txBody>
          </p:sp>
          <p:sp>
            <p:nvSpPr>
              <p:cNvPr id="776" name="TextBox 775"/>
              <p:cNvSpPr txBox="1"/>
              <p:nvPr/>
            </p:nvSpPr>
            <p:spPr>
              <a:xfrm>
                <a:off x="356918" y="2961663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70C0"/>
                    </a:solidFill>
                  </a:rPr>
                  <a:t>K</a:t>
                </a:r>
                <a:r>
                  <a:rPr lang="en-US" sz="1200" dirty="0" smtClean="0">
                    <a:solidFill>
                      <a:srgbClr val="0070C0"/>
                    </a:solidFill>
                  </a:rPr>
                  <a:t>O0003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789" name="Elbow Connector 788"/>
          <p:cNvCxnSpPr>
            <a:stCxn id="442" idx="2"/>
            <a:endCxn id="198" idx="0"/>
          </p:cNvCxnSpPr>
          <p:nvPr/>
        </p:nvCxnSpPr>
        <p:spPr>
          <a:xfrm rot="16200000" flipH="1">
            <a:off x="4865673" y="2781761"/>
            <a:ext cx="339648" cy="50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Elbow Connector 812"/>
          <p:cNvCxnSpPr>
            <a:stCxn id="469" idx="2"/>
            <a:endCxn id="157" idx="0"/>
          </p:cNvCxnSpPr>
          <p:nvPr/>
        </p:nvCxnSpPr>
        <p:spPr>
          <a:xfrm rot="5400000">
            <a:off x="5913801" y="2627398"/>
            <a:ext cx="211591" cy="3710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6" name="Elbow Connector 835"/>
          <p:cNvCxnSpPr>
            <a:stCxn id="495" idx="2"/>
            <a:endCxn id="835" idx="0"/>
          </p:cNvCxnSpPr>
          <p:nvPr/>
        </p:nvCxnSpPr>
        <p:spPr>
          <a:xfrm rot="5400000">
            <a:off x="6854601" y="2414197"/>
            <a:ext cx="255405" cy="909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5218865" y="1025940"/>
            <a:ext cx="1481276" cy="2539086"/>
            <a:chOff x="5218865" y="1025940"/>
            <a:chExt cx="1481276" cy="2539086"/>
          </a:xfrm>
        </p:grpSpPr>
        <p:grpSp>
          <p:nvGrpSpPr>
            <p:cNvPr id="15" name="Group 14"/>
            <p:cNvGrpSpPr/>
            <p:nvPr/>
          </p:nvGrpSpPr>
          <p:grpSpPr>
            <a:xfrm>
              <a:off x="5616943" y="1025940"/>
              <a:ext cx="1083198" cy="859334"/>
              <a:chOff x="5282089" y="1025940"/>
              <a:chExt cx="1083198" cy="859334"/>
            </a:xfrm>
          </p:grpSpPr>
          <p:grpSp>
            <p:nvGrpSpPr>
              <p:cNvPr id="260" name="Group 259"/>
              <p:cNvGrpSpPr/>
              <p:nvPr/>
            </p:nvGrpSpPr>
            <p:grpSpPr>
              <a:xfrm>
                <a:off x="5282089" y="1025940"/>
                <a:ext cx="1083198" cy="859334"/>
                <a:chOff x="2080738" y="948188"/>
                <a:chExt cx="1083198" cy="859334"/>
              </a:xfrm>
            </p:grpSpPr>
            <p:sp>
              <p:nvSpPr>
                <p:cNvPr id="261" name="TextBox 260"/>
                <p:cNvSpPr txBox="1"/>
                <p:nvPr/>
              </p:nvSpPr>
              <p:spPr>
                <a:xfrm>
                  <a:off x="2080738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2O0004</a:t>
                  </a:r>
                </a:p>
                <a:p>
                  <a:pPr algn="ctr"/>
                  <a:r>
                    <a:rPr lang="en-US" sz="1200" dirty="0" smtClean="0"/>
                    <a:t>RO2</a:t>
                  </a:r>
                  <a:endParaRPr lang="en-US" sz="1200" dirty="0"/>
                </a:p>
              </p:txBody>
            </p:sp>
            <p:sp>
              <p:nvSpPr>
                <p:cNvPr id="262" name="TextBox 261"/>
                <p:cNvSpPr txBox="1"/>
                <p:nvPr/>
              </p:nvSpPr>
              <p:spPr>
                <a:xfrm>
                  <a:off x="2608614" y="948188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#</a:t>
                  </a:r>
                  <a:r>
                    <a:rPr lang="en-US" sz="1200" dirty="0" smtClean="0"/>
                    <a:t>6</a:t>
                  </a:r>
                  <a:endParaRPr lang="en-US" sz="1200" dirty="0"/>
                </a:p>
              </p:txBody>
            </p:sp>
          </p:grpSp>
          <p:sp>
            <p:nvSpPr>
              <p:cNvPr id="154" name="TextBox 153"/>
              <p:cNvSpPr txBox="1"/>
              <p:nvPr/>
            </p:nvSpPr>
            <p:spPr>
              <a:xfrm>
                <a:off x="5480201" y="1051171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218865" y="2245438"/>
              <a:ext cx="1406330" cy="1319588"/>
              <a:chOff x="5115833" y="2245438"/>
              <a:chExt cx="1406330" cy="1319588"/>
            </a:xfrm>
          </p:grpSpPr>
          <p:sp>
            <p:nvSpPr>
              <p:cNvPr id="469" name="TextBox 468"/>
              <p:cNvSpPr txBox="1"/>
              <p:nvPr/>
            </p:nvSpPr>
            <p:spPr>
              <a:xfrm>
                <a:off x="5681966" y="2245439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1O0004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70" name="TextBox 469"/>
              <p:cNvSpPr txBox="1"/>
              <p:nvPr/>
            </p:nvSpPr>
            <p:spPr>
              <a:xfrm>
                <a:off x="5115833" y="224543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NO0004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5315107" y="2918695"/>
                <a:ext cx="8319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2x D05000 Aldehydes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cxnSp>
        <p:nvCxnSpPr>
          <p:cNvPr id="167" name="Elbow Connector 166"/>
          <p:cNvCxnSpPr>
            <a:stCxn id="165" idx="2"/>
            <a:endCxn id="174" idx="0"/>
          </p:cNvCxnSpPr>
          <p:nvPr/>
        </p:nvCxnSpPr>
        <p:spPr>
          <a:xfrm rot="5400000">
            <a:off x="7549455" y="3513631"/>
            <a:ext cx="227256" cy="1572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/>
          <p:cNvCxnSpPr>
            <a:stCxn id="165" idx="2"/>
            <a:endCxn id="166" idx="0"/>
          </p:cNvCxnSpPr>
          <p:nvPr/>
        </p:nvCxnSpPr>
        <p:spPr>
          <a:xfrm rot="16200000" flipH="1">
            <a:off x="7814790" y="3405506"/>
            <a:ext cx="219734" cy="3659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168"/>
          <p:cNvCxnSpPr>
            <a:stCxn id="166" idx="2"/>
            <a:endCxn id="170" idx="0"/>
          </p:cNvCxnSpPr>
          <p:nvPr/>
        </p:nvCxnSpPr>
        <p:spPr>
          <a:xfrm rot="5400000">
            <a:off x="7827842" y="4116047"/>
            <a:ext cx="235824" cy="323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70"/>
          <p:cNvCxnSpPr>
            <a:stCxn id="495" idx="2"/>
            <a:endCxn id="165" idx="0"/>
          </p:cNvCxnSpPr>
          <p:nvPr/>
        </p:nvCxnSpPr>
        <p:spPr>
          <a:xfrm rot="16200000" flipH="1">
            <a:off x="7451299" y="2726553"/>
            <a:ext cx="275921" cy="3048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6042039" y="1038337"/>
            <a:ext cx="2504702" cy="4003825"/>
            <a:chOff x="6196587" y="1038337"/>
            <a:chExt cx="2504702" cy="4003825"/>
          </a:xfrm>
        </p:grpSpPr>
        <p:grpSp>
          <p:nvGrpSpPr>
            <p:cNvPr id="156" name="Group 155"/>
            <p:cNvGrpSpPr/>
            <p:nvPr/>
          </p:nvGrpSpPr>
          <p:grpSpPr>
            <a:xfrm>
              <a:off x="6777346" y="1038337"/>
              <a:ext cx="1083198" cy="892306"/>
              <a:chOff x="7129036" y="1038337"/>
              <a:chExt cx="1083198" cy="892306"/>
            </a:xfrm>
          </p:grpSpPr>
          <p:sp>
            <p:nvSpPr>
              <p:cNvPr id="250" name="TextBox 249"/>
              <p:cNvSpPr txBox="1"/>
              <p:nvPr/>
            </p:nvSpPr>
            <p:spPr>
              <a:xfrm>
                <a:off x="7129036" y="1468978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2O0003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255" name="TextBox 254"/>
              <p:cNvSpPr txBox="1"/>
              <p:nvPr/>
            </p:nvSpPr>
            <p:spPr>
              <a:xfrm>
                <a:off x="7657839" y="1038337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#7</a:t>
                </a:r>
                <a:endParaRPr lang="en-US" sz="1200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196587" y="2276587"/>
              <a:ext cx="2504702" cy="2765575"/>
              <a:chOff x="6196587" y="2276587"/>
              <a:chExt cx="2504702" cy="2765575"/>
            </a:xfrm>
          </p:grpSpPr>
          <p:sp>
            <p:nvSpPr>
              <p:cNvPr id="495" name="TextBox 494"/>
              <p:cNvSpPr txBox="1"/>
              <p:nvPr/>
            </p:nvSpPr>
            <p:spPr>
              <a:xfrm>
                <a:off x="7171279" y="2279357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1O0003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96" name="TextBox 495"/>
              <p:cNvSpPr txBox="1"/>
              <p:nvPr/>
            </p:nvSpPr>
            <p:spPr>
              <a:xfrm>
                <a:off x="6565365" y="227658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NO0003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6196587" y="2996427"/>
                <a:ext cx="2504702" cy="2045735"/>
                <a:chOff x="6196587" y="2996427"/>
                <a:chExt cx="2504702" cy="2045735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196587" y="2996427"/>
                  <a:ext cx="1489226" cy="1880776"/>
                  <a:chOff x="6196587" y="2996427"/>
                  <a:chExt cx="1489226" cy="1880776"/>
                </a:xfrm>
              </p:grpSpPr>
              <p:sp>
                <p:nvSpPr>
                  <p:cNvPr id="526" name="TextBox 525"/>
                  <p:cNvSpPr txBox="1"/>
                  <p:nvPr/>
                </p:nvSpPr>
                <p:spPr>
                  <a:xfrm>
                    <a:off x="6836131" y="3020950"/>
                    <a:ext cx="84968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/>
                      <a:t>2O000C</a:t>
                    </a:r>
                  </a:p>
                  <a:p>
                    <a:pPr algn="ctr"/>
                    <a:r>
                      <a:rPr lang="en-US" sz="1200" dirty="0" smtClean="0"/>
                      <a:t>H-RO2</a:t>
                    </a:r>
                  </a:p>
                </p:txBody>
              </p:sp>
              <p:sp>
                <p:nvSpPr>
                  <p:cNvPr id="530" name="TextBox 529"/>
                  <p:cNvSpPr txBox="1"/>
                  <p:nvPr/>
                </p:nvSpPr>
                <p:spPr>
                  <a:xfrm>
                    <a:off x="6761143" y="3729772"/>
                    <a:ext cx="87823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/>
                      <a:t>1O000C</a:t>
                    </a:r>
                  </a:p>
                  <a:p>
                    <a:pPr algn="ctr"/>
                    <a:r>
                      <a:rPr lang="en-US" sz="1200" dirty="0" smtClean="0"/>
                      <a:t>HH-RO</a:t>
                    </a:r>
                  </a:p>
                </p:txBody>
              </p:sp>
              <p:sp>
                <p:nvSpPr>
                  <p:cNvPr id="531" name="TextBox 530"/>
                  <p:cNvSpPr txBox="1"/>
                  <p:nvPr/>
                </p:nvSpPr>
                <p:spPr>
                  <a:xfrm>
                    <a:off x="6196587" y="3741495"/>
                    <a:ext cx="87823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NO000C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HHN</a:t>
                    </a:r>
                    <a:endParaRPr lang="en-US" sz="12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835" name="TextBox 834"/>
                  <p:cNvSpPr txBox="1"/>
                  <p:nvPr/>
                </p:nvSpPr>
                <p:spPr>
                  <a:xfrm>
                    <a:off x="6277209" y="2996427"/>
                    <a:ext cx="810228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KO0001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Ketone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HC</a:t>
                    </a:r>
                    <a:endParaRPr lang="en-US" sz="12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840" name="TextBox 839"/>
                  <p:cNvSpPr txBox="1"/>
                  <p:nvPr/>
                </p:nvSpPr>
                <p:spPr>
                  <a:xfrm>
                    <a:off x="6393760" y="4415538"/>
                    <a:ext cx="904415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KO0004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HHC</a:t>
                    </a:r>
                    <a:endParaRPr lang="en-US" sz="12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7299911" y="3016943"/>
                  <a:ext cx="1401378" cy="2025219"/>
                  <a:chOff x="7544612" y="3016943"/>
                  <a:chExt cx="1401378" cy="2025219"/>
                </a:xfrm>
              </p:grpSpPr>
              <p:sp>
                <p:nvSpPr>
                  <p:cNvPr id="165" name="TextBox 164"/>
                  <p:cNvSpPr txBox="1"/>
                  <p:nvPr/>
                </p:nvSpPr>
                <p:spPr>
                  <a:xfrm>
                    <a:off x="7716096" y="3016943"/>
                    <a:ext cx="84968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/>
                      <a:t>2O000B</a:t>
                    </a:r>
                  </a:p>
                  <a:p>
                    <a:pPr algn="ctr"/>
                    <a:r>
                      <a:rPr lang="en-US" sz="1200" dirty="0" smtClean="0"/>
                      <a:t>H-RO2</a:t>
                    </a:r>
                  </a:p>
                </p:txBody>
              </p:sp>
              <p:sp>
                <p:nvSpPr>
                  <p:cNvPr id="166" name="TextBox 165"/>
                  <p:cNvSpPr txBox="1"/>
                  <p:nvPr/>
                </p:nvSpPr>
                <p:spPr>
                  <a:xfrm>
                    <a:off x="8067760" y="3698342"/>
                    <a:ext cx="87823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/>
                      <a:t>1O000B</a:t>
                    </a:r>
                  </a:p>
                  <a:p>
                    <a:pPr algn="ctr"/>
                    <a:r>
                      <a:rPr lang="en-US" sz="1200" dirty="0" smtClean="0"/>
                      <a:t>HH-RO</a:t>
                    </a:r>
                  </a:p>
                </p:txBody>
              </p:sp>
              <p:sp>
                <p:nvSpPr>
                  <p:cNvPr id="170" name="TextBox 169"/>
                  <p:cNvSpPr txBox="1"/>
                  <p:nvPr/>
                </p:nvSpPr>
                <p:spPr>
                  <a:xfrm>
                    <a:off x="7730922" y="4395831"/>
                    <a:ext cx="904415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accent2"/>
                        </a:solidFill>
                      </a:rPr>
                      <a:t>DO6000 + D04000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chemeClr val="accent2"/>
                        </a:solidFill>
                      </a:rPr>
                      <a:t>Aldehydes</a:t>
                    </a:r>
                    <a:endParaRPr lang="en-US" sz="1200" dirty="0">
                      <a:solidFill>
                        <a:schemeClr val="accent2"/>
                      </a:solidFill>
                    </a:endParaRPr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>
                    <a:off x="7544612" y="3705864"/>
                    <a:ext cx="87823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NO000B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rgbClr val="0070C0"/>
                        </a:solidFill>
                      </a:rPr>
                      <a:t>HHN</a:t>
                    </a:r>
                    <a:endParaRPr lang="en-US" sz="12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1" name="Group 30"/>
          <p:cNvGrpSpPr/>
          <p:nvPr/>
        </p:nvGrpSpPr>
        <p:grpSpPr>
          <a:xfrm>
            <a:off x="7694658" y="1051171"/>
            <a:ext cx="1399219" cy="2556823"/>
            <a:chOff x="8209817" y="1051171"/>
            <a:chExt cx="1399219" cy="2556823"/>
          </a:xfrm>
        </p:grpSpPr>
        <p:grpSp>
          <p:nvGrpSpPr>
            <p:cNvPr id="257" name="Group 256"/>
            <p:cNvGrpSpPr/>
            <p:nvPr/>
          </p:nvGrpSpPr>
          <p:grpSpPr>
            <a:xfrm>
              <a:off x="8398701" y="1051171"/>
              <a:ext cx="1083198" cy="857405"/>
              <a:chOff x="1940062" y="868056"/>
              <a:chExt cx="1083198" cy="857405"/>
            </a:xfrm>
          </p:grpSpPr>
          <p:sp>
            <p:nvSpPr>
              <p:cNvPr id="289" name="TextBox 288"/>
              <p:cNvSpPr txBox="1"/>
              <p:nvPr/>
            </p:nvSpPr>
            <p:spPr>
              <a:xfrm>
                <a:off x="1940062" y="1263796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2O0002</a:t>
                </a:r>
              </a:p>
              <a:p>
                <a:pPr algn="ctr"/>
                <a:r>
                  <a:rPr lang="en-US" sz="1200" dirty="0" smtClean="0"/>
                  <a:t>RO2</a:t>
                </a:r>
                <a:endParaRPr lang="en-US" sz="1200" dirty="0"/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2409636" y="868056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#8</a:t>
                </a:r>
                <a:endParaRPr lang="en-US" sz="1200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209817" y="2283176"/>
              <a:ext cx="1399219" cy="1324818"/>
              <a:chOff x="8209817" y="2283176"/>
              <a:chExt cx="1399219" cy="1324818"/>
            </a:xfrm>
          </p:grpSpPr>
          <p:sp>
            <p:nvSpPr>
              <p:cNvPr id="523" name="TextBox 522"/>
              <p:cNvSpPr txBox="1"/>
              <p:nvPr/>
            </p:nvSpPr>
            <p:spPr>
              <a:xfrm>
                <a:off x="8768839" y="2285946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1O0002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524" name="TextBox 523"/>
              <p:cNvSpPr txBox="1"/>
              <p:nvPr/>
            </p:nvSpPr>
            <p:spPr>
              <a:xfrm>
                <a:off x="8209817" y="2283176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NO0002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8531975" y="2961663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KO0000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HC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78" name="Elbow Connector 177"/>
          <p:cNvCxnSpPr>
            <a:stCxn id="523" idx="2"/>
            <a:endCxn id="177" idx="0"/>
          </p:cNvCxnSpPr>
          <p:nvPr/>
        </p:nvCxnSpPr>
        <p:spPr>
          <a:xfrm rot="5400000">
            <a:off x="8440829" y="2728713"/>
            <a:ext cx="214052" cy="251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3924726" y="1084046"/>
            <a:ext cx="1565485" cy="2516377"/>
            <a:chOff x="3924726" y="1084046"/>
            <a:chExt cx="1565485" cy="2516377"/>
          </a:xfrm>
        </p:grpSpPr>
        <p:grpSp>
          <p:nvGrpSpPr>
            <p:cNvPr id="11" name="Group 10"/>
            <p:cNvGrpSpPr/>
            <p:nvPr/>
          </p:nvGrpSpPr>
          <p:grpSpPr>
            <a:xfrm>
              <a:off x="3924726" y="1084046"/>
              <a:ext cx="1083198" cy="762796"/>
              <a:chOff x="3319414" y="1084046"/>
              <a:chExt cx="1083198" cy="762796"/>
            </a:xfrm>
          </p:grpSpPr>
          <p:grpSp>
            <p:nvGrpSpPr>
              <p:cNvPr id="152" name="Group 151"/>
              <p:cNvGrpSpPr/>
              <p:nvPr/>
            </p:nvGrpSpPr>
            <p:grpSpPr>
              <a:xfrm>
                <a:off x="3319414" y="1084046"/>
                <a:ext cx="1083198" cy="762796"/>
                <a:chOff x="4984071" y="1167846"/>
                <a:chExt cx="1083198" cy="762796"/>
              </a:xfrm>
            </p:grpSpPr>
            <p:sp>
              <p:nvSpPr>
                <p:cNvPr id="239" name="TextBox 238"/>
                <p:cNvSpPr txBox="1"/>
                <p:nvPr/>
              </p:nvSpPr>
              <p:spPr>
                <a:xfrm>
                  <a:off x="4984071" y="146897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2O0005</a:t>
                  </a:r>
                </a:p>
                <a:p>
                  <a:pPr algn="ctr"/>
                  <a:r>
                    <a:rPr lang="en-US" sz="1200" dirty="0" smtClean="0"/>
                    <a:t>RO2</a:t>
                  </a:r>
                  <a:endParaRPr lang="en-US" sz="1200" dirty="0"/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5525669" y="1167846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#4</a:t>
                  </a:r>
                  <a:endParaRPr lang="en-US" sz="1200" dirty="0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575535" y="1087302"/>
                <a:ext cx="2686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3989636" y="2152779"/>
              <a:ext cx="1500575" cy="1447644"/>
              <a:chOff x="3925241" y="2152779"/>
              <a:chExt cx="1500575" cy="1447644"/>
            </a:xfrm>
          </p:grpSpPr>
          <p:sp>
            <p:nvSpPr>
              <p:cNvPr id="442" name="TextBox 441"/>
              <p:cNvSpPr txBox="1"/>
              <p:nvPr/>
            </p:nvSpPr>
            <p:spPr>
              <a:xfrm>
                <a:off x="4548496" y="2152779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1O0005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43" name="TextBox 442"/>
              <p:cNvSpPr txBox="1"/>
              <p:nvPr/>
            </p:nvSpPr>
            <p:spPr>
              <a:xfrm>
                <a:off x="3925241" y="2167226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NO0005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4521401" y="2954092"/>
                <a:ext cx="9044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D06000 + D04000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cxnSp>
        <p:nvCxnSpPr>
          <p:cNvPr id="201" name="Elbow Connector 200"/>
          <p:cNvCxnSpPr>
            <a:stCxn id="375" idx="2"/>
            <a:endCxn id="202" idx="0"/>
          </p:cNvCxnSpPr>
          <p:nvPr/>
        </p:nvCxnSpPr>
        <p:spPr>
          <a:xfrm rot="5400000">
            <a:off x="2846727" y="2394265"/>
            <a:ext cx="359943" cy="9883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Elbow Connector 203"/>
          <p:cNvCxnSpPr>
            <a:stCxn id="375" idx="2"/>
            <a:endCxn id="203" idx="0"/>
          </p:cNvCxnSpPr>
          <p:nvPr/>
        </p:nvCxnSpPr>
        <p:spPr>
          <a:xfrm rot="5400000">
            <a:off x="3131851" y="2678521"/>
            <a:ext cx="359075" cy="4190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375" idx="2"/>
            <a:endCxn id="205" idx="0"/>
          </p:cNvCxnSpPr>
          <p:nvPr/>
        </p:nvCxnSpPr>
        <p:spPr>
          <a:xfrm rot="16200000" flipH="1">
            <a:off x="3412656" y="2816734"/>
            <a:ext cx="359942" cy="1434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205" idx="2"/>
            <a:endCxn id="208" idx="0"/>
          </p:cNvCxnSpPr>
          <p:nvPr/>
        </p:nvCxnSpPr>
        <p:spPr>
          <a:xfrm rot="5400000">
            <a:off x="3227940" y="3382539"/>
            <a:ext cx="288857" cy="5839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205" idx="2"/>
            <a:endCxn id="207" idx="0"/>
          </p:cNvCxnSpPr>
          <p:nvPr/>
        </p:nvCxnSpPr>
        <p:spPr>
          <a:xfrm rot="16200000" flipH="1">
            <a:off x="3515037" y="3679420"/>
            <a:ext cx="301208" cy="25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stCxn id="207" idx="2"/>
            <a:endCxn id="211" idx="0"/>
          </p:cNvCxnSpPr>
          <p:nvPr/>
        </p:nvCxnSpPr>
        <p:spPr>
          <a:xfrm rot="5400000">
            <a:off x="3453924" y="4381180"/>
            <a:ext cx="301208" cy="124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212"/>
          <p:cNvCxnSpPr>
            <a:stCxn id="202" idx="2"/>
            <a:endCxn id="214" idx="0"/>
          </p:cNvCxnSpPr>
          <p:nvPr/>
        </p:nvCxnSpPr>
        <p:spPr>
          <a:xfrm rot="5400000">
            <a:off x="2363812" y="3662621"/>
            <a:ext cx="301207" cy="361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Elbow Connector 220"/>
          <p:cNvCxnSpPr>
            <a:stCxn id="375" idx="2"/>
            <a:endCxn id="219" idx="0"/>
          </p:cNvCxnSpPr>
          <p:nvPr/>
        </p:nvCxnSpPr>
        <p:spPr>
          <a:xfrm rot="16200000" flipH="1">
            <a:off x="3717438" y="2511952"/>
            <a:ext cx="366216" cy="7592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lbow Connector 226"/>
          <p:cNvCxnSpPr>
            <a:stCxn id="219" idx="2"/>
            <a:endCxn id="228" idx="0"/>
          </p:cNvCxnSpPr>
          <p:nvPr/>
        </p:nvCxnSpPr>
        <p:spPr>
          <a:xfrm rot="16200000" flipH="1">
            <a:off x="4169170" y="3647399"/>
            <a:ext cx="303348" cy="812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052772" y="1040748"/>
            <a:ext cx="2752280" cy="5291964"/>
            <a:chOff x="1189879" y="1040748"/>
            <a:chExt cx="2752280" cy="5291964"/>
          </a:xfrm>
        </p:grpSpPr>
        <p:grpSp>
          <p:nvGrpSpPr>
            <p:cNvPr id="163" name="Group 162"/>
            <p:cNvGrpSpPr/>
            <p:nvPr/>
          </p:nvGrpSpPr>
          <p:grpSpPr>
            <a:xfrm>
              <a:off x="1667457" y="1040748"/>
              <a:ext cx="1410645" cy="1667745"/>
              <a:chOff x="3099962" y="1014848"/>
              <a:chExt cx="1410645" cy="1667745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3331242" y="1014848"/>
                <a:ext cx="1083198" cy="868501"/>
                <a:chOff x="3600871" y="1014848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3600871" y="1421684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2O0006</a:t>
                  </a:r>
                </a:p>
                <a:p>
                  <a:pPr algn="ctr"/>
                  <a:r>
                    <a:rPr lang="en-US" sz="1200" dirty="0" smtClean="0"/>
                    <a:t>RO2</a:t>
                  </a:r>
                  <a:endParaRPr lang="en-US" sz="1200" dirty="0"/>
                </a:p>
              </p:txBody>
            </p:sp>
            <p:sp>
              <p:nvSpPr>
                <p:cNvPr id="188" name="TextBox 187"/>
                <p:cNvSpPr txBox="1"/>
                <p:nvPr/>
              </p:nvSpPr>
              <p:spPr>
                <a:xfrm>
                  <a:off x="4051338" y="1014848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#3</a:t>
                  </a:r>
                  <a:endParaRPr lang="en-US" sz="1200" dirty="0"/>
                </a:p>
              </p:txBody>
            </p:sp>
          </p:grpSp>
          <p:sp>
            <p:nvSpPr>
              <p:cNvPr id="375" name="TextBox 374"/>
              <p:cNvSpPr txBox="1"/>
              <p:nvPr/>
            </p:nvSpPr>
            <p:spPr>
              <a:xfrm>
                <a:off x="3670410" y="2220928"/>
                <a:ext cx="8401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1O0006</a:t>
                </a:r>
              </a:p>
              <a:p>
                <a:pPr algn="ctr"/>
                <a:r>
                  <a:rPr lang="en-US" sz="1200" dirty="0" smtClean="0"/>
                  <a:t>RO</a:t>
                </a:r>
                <a:endParaRPr lang="en-US" sz="1200" dirty="0"/>
              </a:p>
            </p:txBody>
          </p:sp>
          <p:sp>
            <p:nvSpPr>
              <p:cNvPr id="425" name="TextBox 424"/>
              <p:cNvSpPr txBox="1"/>
              <p:nvPr/>
            </p:nvSpPr>
            <p:spPr>
              <a:xfrm>
                <a:off x="3099962" y="2217859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NO0006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HN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189879" y="3067568"/>
              <a:ext cx="2752280" cy="3265144"/>
              <a:chOff x="1189879" y="3067568"/>
              <a:chExt cx="2752280" cy="3265144"/>
            </a:xfrm>
          </p:grpSpPr>
          <p:sp>
            <p:nvSpPr>
              <p:cNvPr id="202" name="TextBox 201"/>
              <p:cNvSpPr txBox="1"/>
              <p:nvPr/>
            </p:nvSpPr>
            <p:spPr>
              <a:xfrm>
                <a:off x="1226045" y="3068436"/>
                <a:ext cx="8871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2O8000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D02000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1861560" y="3067568"/>
                <a:ext cx="7548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7030A0"/>
                    </a:solidFill>
                  </a:rPr>
                  <a:t>KO0002</a:t>
                </a:r>
                <a:endParaRPr lang="en-US" sz="1200" dirty="0">
                  <a:solidFill>
                    <a:srgbClr val="7030A0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7030A0"/>
                    </a:solidFill>
                  </a:rPr>
                  <a:t>HC</a:t>
                </a:r>
                <a:endParaRPr lang="en-US" sz="1200" dirty="0">
                  <a:solidFill>
                    <a:srgbClr val="7030A0"/>
                  </a:solidFill>
                </a:endParaRPr>
              </a:p>
              <a:p>
                <a:pPr algn="ctr"/>
                <a:endParaRPr lang="en-US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2376623" y="3068435"/>
                <a:ext cx="849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2O000D</a:t>
                </a:r>
              </a:p>
              <a:p>
                <a:pPr algn="ctr"/>
                <a:r>
                  <a:rPr lang="en-US" sz="1200" dirty="0" smtClean="0"/>
                  <a:t>H-RO2</a:t>
                </a: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2364917" y="383130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1O000D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1778371" y="381895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NO000D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11" name="TextBox 210"/>
              <p:cNvSpPr txBox="1"/>
              <p:nvPr/>
            </p:nvSpPr>
            <p:spPr>
              <a:xfrm>
                <a:off x="2194398" y="4594181"/>
                <a:ext cx="9696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DO5001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D05000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1189879" y="3831308"/>
                <a:ext cx="887119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Further </a:t>
                </a:r>
                <a:r>
                  <a:rPr lang="en-US" sz="1200" dirty="0" err="1" smtClean="0">
                    <a:solidFill>
                      <a:schemeClr val="accent2"/>
                    </a:solidFill>
                  </a:rPr>
                  <a:t>fragmen-tation</a:t>
                </a:r>
                <a:r>
                  <a:rPr lang="en-US" sz="1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products: NO8000, </a:t>
                </a: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D07000</a:t>
                </a: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+CH2O,</a:t>
                </a: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NO8000, </a:t>
                </a: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DO8000</a:t>
                </a:r>
                <a:r>
                  <a:rPr lang="en-US" sz="1200" dirty="0" smtClean="0">
                    <a:solidFill>
                      <a:schemeClr val="accent2"/>
                    </a:solidFill>
                  </a:rPr>
                  <a:t>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NO7001,</a:t>
                </a:r>
                <a:endParaRPr lang="en-US" sz="12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NO8002,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KO8000</a:t>
                </a:r>
              </a:p>
              <a:p>
                <a:pPr algn="ctr"/>
                <a:r>
                  <a:rPr lang="en-US" sz="1200" dirty="0" err="1" smtClean="0">
                    <a:solidFill>
                      <a:schemeClr val="accent2"/>
                    </a:solidFill>
                  </a:rPr>
                  <a:t>etc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2932462" y="3074709"/>
                <a:ext cx="969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2O7000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+ D03000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3055040" y="3839722"/>
                <a:ext cx="887119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Further </a:t>
                </a:r>
                <a:r>
                  <a:rPr lang="en-US" sz="1200" dirty="0" err="1" smtClean="0">
                    <a:solidFill>
                      <a:schemeClr val="accent2"/>
                    </a:solidFill>
                  </a:rPr>
                  <a:t>fragmen-tation</a:t>
                </a:r>
                <a:r>
                  <a:rPr lang="en-US" sz="1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products: </a:t>
                </a:r>
                <a:r>
                  <a:rPr lang="en-US" sz="1200" dirty="0" smtClean="0">
                    <a:solidFill>
                      <a:schemeClr val="accent2"/>
                    </a:solidFill>
                  </a:rPr>
                  <a:t>NO7000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,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D06000</a:t>
                </a:r>
                <a:endParaRPr lang="en-US" sz="12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+CH2O,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NO7000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, 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DO7000,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NO7001, </a:t>
                </a:r>
                <a:endParaRPr lang="en-US" sz="12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NO7002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,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KO7000 </a:t>
                </a:r>
                <a:r>
                  <a:rPr lang="en-US" sz="1200" dirty="0" err="1" smtClean="0">
                    <a:solidFill>
                      <a:schemeClr val="accent2"/>
                    </a:solidFill>
                  </a:rPr>
                  <a:t>etc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340" name="Group 339"/>
          <p:cNvGrpSpPr/>
          <p:nvPr/>
        </p:nvGrpSpPr>
        <p:grpSpPr>
          <a:xfrm>
            <a:off x="8955964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810681" y="2269930"/>
            <a:ext cx="1491234" cy="2891529"/>
            <a:chOff x="9699321" y="2269930"/>
            <a:chExt cx="1491234" cy="2891529"/>
          </a:xfrm>
        </p:grpSpPr>
        <p:sp>
          <p:nvSpPr>
            <p:cNvPr id="564" name="TextBox 563"/>
            <p:cNvSpPr txBox="1"/>
            <p:nvPr/>
          </p:nvSpPr>
          <p:spPr>
            <a:xfrm>
              <a:off x="10305235" y="2272700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1O0001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565" name="TextBox 564"/>
            <p:cNvSpPr txBox="1"/>
            <p:nvPr/>
          </p:nvSpPr>
          <p:spPr>
            <a:xfrm>
              <a:off x="9699321" y="226993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NO0001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566" name="TextBox 565"/>
            <p:cNvSpPr txBox="1"/>
            <p:nvPr/>
          </p:nvSpPr>
          <p:spPr>
            <a:xfrm>
              <a:off x="10305089" y="3011029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2O000A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9747769" y="3731574"/>
              <a:ext cx="1442786" cy="1429885"/>
              <a:chOff x="9747769" y="3731574"/>
              <a:chExt cx="1442786" cy="1429885"/>
            </a:xfrm>
          </p:grpSpPr>
          <p:sp>
            <p:nvSpPr>
              <p:cNvPr id="568" name="TextBox 567"/>
              <p:cNvSpPr txBox="1"/>
              <p:nvPr/>
            </p:nvSpPr>
            <p:spPr>
              <a:xfrm>
                <a:off x="10312325" y="373157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1O000A</a:t>
                </a:r>
              </a:p>
              <a:p>
                <a:pPr algn="ctr"/>
                <a:r>
                  <a:rPr lang="en-US" sz="1200" dirty="0" smtClean="0"/>
                  <a:t>HH-RO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>
                <a:off x="9747769" y="3743297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NO000A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HHN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9999071" y="4515128"/>
                <a:ext cx="9044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DO5000 + D05000</a:t>
                </a:r>
              </a:p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Aldehydes</a:t>
                </a:r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p:grpSp>
      </p:grpSp>
      <p:cxnSp>
        <p:nvCxnSpPr>
          <p:cNvPr id="179" name="Elbow Connector 178"/>
          <p:cNvCxnSpPr>
            <a:stCxn id="403" idx="2"/>
            <a:endCxn id="159" idx="0"/>
          </p:cNvCxnSpPr>
          <p:nvPr/>
        </p:nvCxnSpPr>
        <p:spPr>
          <a:xfrm rot="16200000" flipH="1">
            <a:off x="11043919" y="1972503"/>
            <a:ext cx="376697" cy="2501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lbow Connector 179"/>
          <p:cNvCxnSpPr>
            <a:stCxn id="403" idx="2"/>
            <a:endCxn id="161" idx="0"/>
          </p:cNvCxnSpPr>
          <p:nvPr/>
        </p:nvCxnSpPr>
        <p:spPr>
          <a:xfrm rot="5400000">
            <a:off x="10751856" y="1927857"/>
            <a:ext cx="373927" cy="3367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159" idx="2"/>
            <a:endCxn id="162" idx="0"/>
          </p:cNvCxnSpPr>
          <p:nvPr/>
        </p:nvCxnSpPr>
        <p:spPr>
          <a:xfrm rot="5400000">
            <a:off x="11074942" y="2728608"/>
            <a:ext cx="263417" cy="3014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62" idx="2"/>
            <a:endCxn id="173" idx="0"/>
          </p:cNvCxnSpPr>
          <p:nvPr/>
        </p:nvCxnSpPr>
        <p:spPr>
          <a:xfrm rot="16200000" flipH="1">
            <a:off x="11083640" y="3444992"/>
            <a:ext cx="272127" cy="3275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162" idx="2"/>
            <a:endCxn id="175" idx="0"/>
          </p:cNvCxnSpPr>
          <p:nvPr/>
        </p:nvCxnSpPr>
        <p:spPr>
          <a:xfrm rot="5400000">
            <a:off x="10795500" y="3496104"/>
            <a:ext cx="283850" cy="2370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73" idx="2"/>
            <a:endCxn id="186" idx="0"/>
          </p:cNvCxnSpPr>
          <p:nvPr/>
        </p:nvCxnSpPr>
        <p:spPr>
          <a:xfrm rot="16200000" flipH="1">
            <a:off x="11287796" y="4302155"/>
            <a:ext cx="314366" cy="1230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stCxn id="173" idx="2"/>
            <a:endCxn id="176" idx="0"/>
          </p:cNvCxnSpPr>
          <p:nvPr/>
        </p:nvCxnSpPr>
        <p:spPr>
          <a:xfrm rot="5400000">
            <a:off x="10975213" y="4106873"/>
            <a:ext cx="308643" cy="507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>
            <a:stCxn id="186" idx="2"/>
            <a:endCxn id="195" idx="0"/>
          </p:cNvCxnSpPr>
          <p:nvPr/>
        </p:nvCxnSpPr>
        <p:spPr>
          <a:xfrm rot="5400000">
            <a:off x="11312701" y="5079921"/>
            <a:ext cx="291197" cy="963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86" idx="2"/>
            <a:endCxn id="196" idx="0"/>
          </p:cNvCxnSpPr>
          <p:nvPr/>
        </p:nvCxnSpPr>
        <p:spPr>
          <a:xfrm rot="5400000">
            <a:off x="11024561" y="4803505"/>
            <a:ext cx="302920" cy="6609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10331348" y="2283176"/>
            <a:ext cx="1599985" cy="4265694"/>
            <a:chOff x="10331348" y="2283176"/>
            <a:chExt cx="1599985" cy="4265694"/>
          </a:xfrm>
        </p:grpSpPr>
        <p:sp>
          <p:nvSpPr>
            <p:cNvPr id="159" name="TextBox 158"/>
            <p:cNvSpPr txBox="1"/>
            <p:nvPr/>
          </p:nvSpPr>
          <p:spPr>
            <a:xfrm>
              <a:off x="10937262" y="2285946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1O0000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0331348" y="2283176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NO0000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0631098" y="3011028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2O0009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0944352" y="374482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1O0009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0379796" y="375654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NO0009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10423392" y="4515128"/>
              <a:ext cx="9044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DO0000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Aldehyde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1081651" y="4520851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2O000F</a:t>
              </a:r>
            </a:p>
            <a:p>
              <a:pPr algn="ctr"/>
              <a:r>
                <a:rPr lang="en-US" sz="1200" dirty="0" smtClean="0"/>
                <a:t>HH-RO2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0970991" y="527371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1O000F</a:t>
              </a:r>
            </a:p>
            <a:p>
              <a:pPr algn="ctr"/>
              <a:r>
                <a:rPr lang="en-US" sz="1200" dirty="0" smtClean="0"/>
                <a:t>HHH-RO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10406435" y="5285436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NO000F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0672297" y="5902539"/>
              <a:ext cx="9044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DO6001 + D04000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216" name="Elbow Connector 215"/>
          <p:cNvCxnSpPr>
            <a:stCxn id="195" idx="2"/>
            <a:endCxn id="215" idx="0"/>
          </p:cNvCxnSpPr>
          <p:nvPr/>
        </p:nvCxnSpPr>
        <p:spPr>
          <a:xfrm rot="5400000">
            <a:off x="11183726" y="5676158"/>
            <a:ext cx="167161" cy="2856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7" name="Group 216"/>
          <p:cNvGrpSpPr/>
          <p:nvPr/>
        </p:nvGrpSpPr>
        <p:grpSpPr>
          <a:xfrm>
            <a:off x="78858" y="2218210"/>
            <a:ext cx="1491234" cy="2770658"/>
            <a:chOff x="10331348" y="2283176"/>
            <a:chExt cx="1491234" cy="2770658"/>
          </a:xfrm>
        </p:grpSpPr>
        <p:sp>
          <p:nvSpPr>
            <p:cNvPr id="218" name="TextBox 217"/>
            <p:cNvSpPr txBox="1"/>
            <p:nvPr/>
          </p:nvSpPr>
          <p:spPr>
            <a:xfrm>
              <a:off x="10937262" y="2285946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1O0008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0331348" y="2283176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NO0008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0631098" y="3011028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2O000E</a:t>
              </a:r>
            </a:p>
            <a:p>
              <a:pPr algn="ctr"/>
              <a:r>
                <a:rPr lang="en-US" sz="1200" dirty="0" smtClean="0"/>
                <a:t>H-RO2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0944352" y="3744820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1O000E</a:t>
              </a:r>
            </a:p>
            <a:p>
              <a:pPr algn="ctr"/>
              <a:r>
                <a:rPr lang="en-US" sz="1200" dirty="0" smtClean="0"/>
                <a:t>HH-RO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10379796" y="375654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NO000E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HHN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10697789" y="4407503"/>
              <a:ext cx="9044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D06000 + DO4000</a:t>
              </a:r>
            </a:p>
            <a:p>
              <a:pPr algn="ctr"/>
              <a:r>
                <a:rPr lang="en-US" sz="1200" dirty="0" smtClean="0">
                  <a:solidFill>
                    <a:schemeClr val="accent2"/>
                  </a:solidFill>
                </a:rPr>
                <a:t>Aldehydes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35" name="TextBox 234"/>
          <p:cNvSpPr txBox="1"/>
          <p:nvPr/>
        </p:nvSpPr>
        <p:spPr>
          <a:xfrm>
            <a:off x="364030" y="14109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2O0008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236" name="Elbow Connector 235"/>
          <p:cNvCxnSpPr>
            <a:stCxn id="235" idx="2"/>
            <a:endCxn id="218" idx="0"/>
          </p:cNvCxnSpPr>
          <p:nvPr/>
        </p:nvCxnSpPr>
        <p:spPr>
          <a:xfrm rot="16200000" flipH="1">
            <a:off x="779844" y="1895953"/>
            <a:ext cx="348328" cy="3017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235" idx="2"/>
            <a:endCxn id="220" idx="0"/>
          </p:cNvCxnSpPr>
          <p:nvPr/>
        </p:nvCxnSpPr>
        <p:spPr>
          <a:xfrm rot="5400000">
            <a:off x="487780" y="1902845"/>
            <a:ext cx="345558" cy="2851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18" idx="2"/>
            <a:endCxn id="222" idx="0"/>
          </p:cNvCxnSpPr>
          <p:nvPr/>
        </p:nvCxnSpPr>
        <p:spPr>
          <a:xfrm rot="5400000">
            <a:off x="822452" y="2663642"/>
            <a:ext cx="263417" cy="3014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/>
          <p:cNvCxnSpPr>
            <a:stCxn id="222" idx="2"/>
            <a:endCxn id="223" idx="0"/>
          </p:cNvCxnSpPr>
          <p:nvPr/>
        </p:nvCxnSpPr>
        <p:spPr>
          <a:xfrm rot="16200000" flipH="1">
            <a:off x="831150" y="3380026"/>
            <a:ext cx="272127" cy="3275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22" idx="2"/>
            <a:endCxn id="224" idx="0"/>
          </p:cNvCxnSpPr>
          <p:nvPr/>
        </p:nvCxnSpPr>
        <p:spPr>
          <a:xfrm rot="5400000">
            <a:off x="543010" y="3431138"/>
            <a:ext cx="283850" cy="2370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Elbow Connector 241"/>
          <p:cNvCxnSpPr>
            <a:stCxn id="223" idx="2"/>
            <a:endCxn id="234" idx="0"/>
          </p:cNvCxnSpPr>
          <p:nvPr/>
        </p:nvCxnSpPr>
        <p:spPr>
          <a:xfrm rot="5400000">
            <a:off x="913733" y="4125293"/>
            <a:ext cx="201018" cy="2334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042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313135"/>
              </p:ext>
            </p:extLst>
          </p:nvPr>
        </p:nvGraphicFramePr>
        <p:xfrm>
          <a:off x="2032000" y="719666"/>
          <a:ext cx="72150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10">
                  <a:extLst>
                    <a:ext uri="{9D8B030D-6E8A-4147-A177-3AD203B41FA5}">
                      <a16:colId xmlns:a16="http://schemas.microsoft.com/office/drawing/2014/main" val="4057419462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2508115824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382708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gen (201104)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gens (201215)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species (</a:t>
                      </a:r>
                      <a:r>
                        <a:rPr lang="en-US" dirty="0" err="1" smtClean="0"/>
                        <a:t>maxsp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20893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reactions (</a:t>
                      </a:r>
                      <a:r>
                        <a:rPr lang="en-US" dirty="0" err="1" smtClean="0"/>
                        <a:t>maxre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84101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762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9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4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19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9104" y="257577"/>
            <a:ext cx="81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between 1 and 3 generation mechanisms: 3-decanol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9151</TotalTime>
  <Words>1850</Words>
  <Application>Microsoft Office PowerPoint</Application>
  <PresentationFormat>Widescreen</PresentationFormat>
  <Paragraphs>1218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Decanols: 0.1% cutoff runs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37</cp:revision>
  <dcterms:created xsi:type="dcterms:W3CDTF">2020-11-03T21:57:19Z</dcterms:created>
  <dcterms:modified xsi:type="dcterms:W3CDTF">2021-10-12T17:57:41Z</dcterms:modified>
</cp:coreProperties>
</file>