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9" r:id="rId3"/>
    <p:sldId id="257" r:id="rId4"/>
    <p:sldId id="265" r:id="rId5"/>
    <p:sldId id="266" r:id="rId6"/>
    <p:sldId id="267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5" autoAdjust="0"/>
    <p:restoredTop sz="94660"/>
  </p:normalViewPr>
  <p:slideViewPr>
    <p:cSldViewPr snapToGrid="0">
      <p:cViewPr varScale="1">
        <p:scale>
          <a:sx n="72" d="100"/>
          <a:sy n="72" d="100"/>
        </p:scale>
        <p:origin x="96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4597-1BAF-4906-92C7-4C858CC5F182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065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4597-1BAF-4906-92C7-4C858CC5F182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36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4597-1BAF-4906-92C7-4C858CC5F182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900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4597-1BAF-4906-92C7-4C858CC5F182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008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4597-1BAF-4906-92C7-4C858CC5F182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414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4597-1BAF-4906-92C7-4C858CC5F182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74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4597-1BAF-4906-92C7-4C858CC5F182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297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4597-1BAF-4906-92C7-4C858CC5F182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182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4597-1BAF-4906-92C7-4C858CC5F182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48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4597-1BAF-4906-92C7-4C858CC5F182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280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44597-1BAF-4906-92C7-4C858CC5F182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01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44597-1BAF-4906-92C7-4C858CC5F182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E9AB2-97E4-44D1-BA71-B454F8C32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64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C10 Alkyl Nitrates: 0.1% cutoff runs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1 generation</a:t>
            </a:r>
          </a:p>
          <a:p>
            <a:r>
              <a:rPr lang="en-US" dirty="0" smtClean="0"/>
              <a:t>Branching ratio cutoff is 0.1%</a:t>
            </a:r>
          </a:p>
          <a:p>
            <a:r>
              <a:rPr lang="en-US" dirty="0" smtClean="0"/>
              <a:t>Gas/</a:t>
            </a:r>
            <a:r>
              <a:rPr lang="en-US" dirty="0" err="1" smtClean="0"/>
              <a:t>aer</a:t>
            </a:r>
            <a:r>
              <a:rPr lang="en-US" dirty="0" smtClean="0"/>
              <a:t>/wall all included</a:t>
            </a:r>
          </a:p>
          <a:p>
            <a:r>
              <a:rPr lang="en-US" dirty="0" smtClean="0"/>
              <a:t>NB: species “names” are re-used in the different mechanisms (i.e. they are indicative but non-specific with regard to structure).</a:t>
            </a:r>
          </a:p>
          <a:p>
            <a:r>
              <a:rPr lang="en-US" dirty="0"/>
              <a:t>Mechanisms are: </a:t>
            </a:r>
            <a:endParaRPr lang="en-US" dirty="0" smtClean="0"/>
          </a:p>
          <a:p>
            <a:pPr lvl="1"/>
            <a:r>
              <a:rPr lang="en-US" dirty="0" smtClean="0"/>
              <a:t>decXnitr_1g_gaw_210405 </a:t>
            </a:r>
            <a:r>
              <a:rPr lang="en-US" dirty="0" smtClean="0"/>
              <a:t>(X=1:5)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834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6824" y="138896"/>
            <a:ext cx="1174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N</a:t>
            </a:r>
            <a:r>
              <a:rPr lang="en-US" sz="1200" b="1" dirty="0" smtClean="0"/>
              <a:t>00000</a:t>
            </a:r>
          </a:p>
          <a:p>
            <a:pPr algn="ctr"/>
            <a:r>
              <a:rPr lang="en-US" sz="1200" b="1" dirty="0" smtClean="0"/>
              <a:t>decan-1-nitrate</a:t>
            </a:r>
            <a:endParaRPr lang="en-US" sz="1200" b="1" dirty="0"/>
          </a:p>
        </p:txBody>
      </p:sp>
      <p:cxnSp>
        <p:nvCxnSpPr>
          <p:cNvPr id="7" name="Elbow Connector 6"/>
          <p:cNvCxnSpPr>
            <a:stCxn id="4" idx="2"/>
            <a:endCxn id="14" idx="0"/>
          </p:cNvCxnSpPr>
          <p:nvPr/>
        </p:nvCxnSpPr>
        <p:spPr>
          <a:xfrm rot="16200000" flipH="1">
            <a:off x="537554" y="643586"/>
            <a:ext cx="810426" cy="724376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4" idx="2"/>
            <a:endCxn id="21" idx="0"/>
          </p:cNvCxnSpPr>
          <p:nvPr/>
        </p:nvCxnSpPr>
        <p:spPr>
          <a:xfrm rot="16200000" flipH="1">
            <a:off x="1032950" y="148189"/>
            <a:ext cx="810426" cy="171516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4" idx="2"/>
            <a:endCxn id="225" idx="0"/>
          </p:cNvCxnSpPr>
          <p:nvPr/>
        </p:nvCxnSpPr>
        <p:spPr>
          <a:xfrm rot="16200000" flipH="1">
            <a:off x="1739949" y="-558810"/>
            <a:ext cx="821123" cy="313986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lbow Connector 73"/>
          <p:cNvCxnSpPr>
            <a:stCxn id="14" idx="2"/>
            <a:endCxn id="65" idx="0"/>
          </p:cNvCxnSpPr>
          <p:nvPr/>
        </p:nvCxnSpPr>
        <p:spPr>
          <a:xfrm rot="5400000">
            <a:off x="1135497" y="2031710"/>
            <a:ext cx="328516" cy="104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858533" y="3676652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1N000K</a:t>
            </a:r>
          </a:p>
          <a:p>
            <a:pPr algn="ctr"/>
            <a:r>
              <a:rPr lang="en-US" sz="1200" dirty="0" smtClean="0"/>
              <a:t>HN-RO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35357" y="2198614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NN0008</a:t>
            </a:r>
          </a:p>
          <a:p>
            <a:pPr algn="ctr"/>
            <a:r>
              <a:rPr lang="el-GR" sz="1200" dirty="0" smtClean="0">
                <a:solidFill>
                  <a:schemeClr val="accent6"/>
                </a:solidFill>
              </a:rPr>
              <a:t>β</a:t>
            </a:r>
            <a:r>
              <a:rPr lang="en-US" sz="1200" dirty="0" smtClean="0">
                <a:solidFill>
                  <a:schemeClr val="accent6"/>
                </a:solidFill>
              </a:rPr>
              <a:t>-NN</a:t>
            </a:r>
            <a:endParaRPr lang="en-US" sz="1200" dirty="0">
              <a:solidFill>
                <a:schemeClr val="accent6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936259" y="2201168"/>
            <a:ext cx="7165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1N0008 RO</a:t>
            </a:r>
            <a:endParaRPr lang="en-US" sz="1200" dirty="0"/>
          </a:p>
        </p:txBody>
      </p:sp>
      <p:sp>
        <p:nvSpPr>
          <p:cNvPr id="90" name="TextBox 89"/>
          <p:cNvSpPr txBox="1"/>
          <p:nvPr/>
        </p:nvSpPr>
        <p:spPr>
          <a:xfrm>
            <a:off x="855690" y="2914557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2N000K</a:t>
            </a:r>
          </a:p>
          <a:p>
            <a:pPr algn="ctr"/>
            <a:r>
              <a:rPr lang="en-US" sz="1200" dirty="0" smtClean="0"/>
              <a:t>N-RO2</a:t>
            </a:r>
          </a:p>
        </p:txBody>
      </p:sp>
      <p:cxnSp>
        <p:nvCxnSpPr>
          <p:cNvPr id="92" name="Elbow Connector 91"/>
          <p:cNvCxnSpPr>
            <a:stCxn id="90" idx="2"/>
            <a:endCxn id="113" idx="0"/>
          </p:cNvCxnSpPr>
          <p:nvPr/>
        </p:nvCxnSpPr>
        <p:spPr>
          <a:xfrm rot="16200000" flipH="1">
            <a:off x="1146011" y="3525015"/>
            <a:ext cx="300430" cy="284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92"/>
          <p:cNvCxnSpPr>
            <a:stCxn id="90" idx="2"/>
            <a:endCxn id="98" idx="0"/>
          </p:cNvCxnSpPr>
          <p:nvPr/>
        </p:nvCxnSpPr>
        <p:spPr>
          <a:xfrm rot="5400000">
            <a:off x="837280" y="3228229"/>
            <a:ext cx="309533" cy="60551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250172" y="3685755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NN000K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HNN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115" name="Elbow Connector 114"/>
          <p:cNvCxnSpPr>
            <a:stCxn id="113" idx="2"/>
            <a:endCxn id="123" idx="0"/>
          </p:cNvCxnSpPr>
          <p:nvPr/>
        </p:nvCxnSpPr>
        <p:spPr>
          <a:xfrm rot="5400000">
            <a:off x="1137599" y="4292224"/>
            <a:ext cx="313957" cy="614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Elbow Connector 115"/>
          <p:cNvCxnSpPr>
            <a:stCxn id="113" idx="2"/>
            <a:endCxn id="120" idx="0"/>
          </p:cNvCxnSpPr>
          <p:nvPr/>
        </p:nvCxnSpPr>
        <p:spPr>
          <a:xfrm rot="5400000">
            <a:off x="814778" y="3965171"/>
            <a:ext cx="309725" cy="6560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236518" y="4448042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NK000A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806665" y="4452274"/>
            <a:ext cx="96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2N000P</a:t>
            </a:r>
          </a:p>
        </p:txBody>
      </p:sp>
      <p:cxnSp>
        <p:nvCxnSpPr>
          <p:cNvPr id="128" name="Elbow Connector 127"/>
          <p:cNvCxnSpPr>
            <a:stCxn id="123" idx="2"/>
            <a:endCxn id="135" idx="0"/>
          </p:cNvCxnSpPr>
          <p:nvPr/>
        </p:nvCxnSpPr>
        <p:spPr>
          <a:xfrm rot="5400000">
            <a:off x="1059142" y="4932216"/>
            <a:ext cx="435306" cy="2942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Elbow Connector 128"/>
          <p:cNvCxnSpPr>
            <a:stCxn id="123" idx="2"/>
            <a:endCxn id="132" idx="0"/>
          </p:cNvCxnSpPr>
          <p:nvPr/>
        </p:nvCxnSpPr>
        <p:spPr>
          <a:xfrm rot="5400000">
            <a:off x="715622" y="4664420"/>
            <a:ext cx="511031" cy="64073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/>
          <p:cNvSpPr txBox="1"/>
          <p:nvPr/>
        </p:nvSpPr>
        <p:spPr>
          <a:xfrm>
            <a:off x="133553" y="5240304"/>
            <a:ext cx="10344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NN000P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839577" y="5164579"/>
            <a:ext cx="8450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1N000P</a:t>
            </a:r>
          </a:p>
        </p:txBody>
      </p:sp>
      <p:cxnSp>
        <p:nvCxnSpPr>
          <p:cNvPr id="141" name="Straight Arrow Connector 140"/>
          <p:cNvCxnSpPr>
            <a:stCxn id="135" idx="2"/>
            <a:endCxn id="143" idx="0"/>
          </p:cNvCxnSpPr>
          <p:nvPr/>
        </p:nvCxnSpPr>
        <p:spPr>
          <a:xfrm>
            <a:off x="1262085" y="5441578"/>
            <a:ext cx="0" cy="5182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691550" y="5959829"/>
            <a:ext cx="1141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NK000D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153" name="Elbow Connector 152"/>
          <p:cNvCxnSpPr>
            <a:stCxn id="21" idx="2"/>
            <a:endCxn id="295" idx="0"/>
          </p:cNvCxnSpPr>
          <p:nvPr/>
        </p:nvCxnSpPr>
        <p:spPr>
          <a:xfrm rot="5400000">
            <a:off x="1800459" y="1804599"/>
            <a:ext cx="427237" cy="56334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Elbow Connector 153"/>
          <p:cNvCxnSpPr>
            <a:stCxn id="21" idx="2"/>
            <a:endCxn id="305" idx="0"/>
          </p:cNvCxnSpPr>
          <p:nvPr/>
        </p:nvCxnSpPr>
        <p:spPr>
          <a:xfrm rot="16200000" flipH="1">
            <a:off x="2120028" y="2048372"/>
            <a:ext cx="364492" cy="1305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Elbow Connector 159"/>
          <p:cNvCxnSpPr>
            <a:stCxn id="14" idx="2"/>
            <a:endCxn id="39" idx="0"/>
          </p:cNvCxnSpPr>
          <p:nvPr/>
        </p:nvCxnSpPr>
        <p:spPr>
          <a:xfrm rot="5400000">
            <a:off x="776733" y="1670392"/>
            <a:ext cx="325962" cy="73048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0" name="Group 259"/>
          <p:cNvGrpSpPr/>
          <p:nvPr/>
        </p:nvGrpSpPr>
        <p:grpSpPr>
          <a:xfrm>
            <a:off x="5753321" y="1025940"/>
            <a:ext cx="1083198" cy="859334"/>
            <a:chOff x="2080738" y="948188"/>
            <a:chExt cx="1083198" cy="859334"/>
          </a:xfrm>
        </p:grpSpPr>
        <p:sp>
          <p:nvSpPr>
            <p:cNvPr id="261" name="TextBox 260"/>
            <p:cNvSpPr txBox="1"/>
            <p:nvPr/>
          </p:nvSpPr>
          <p:spPr>
            <a:xfrm>
              <a:off x="2080738" y="1345857"/>
              <a:ext cx="10831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2N0004</a:t>
              </a:r>
            </a:p>
            <a:p>
              <a:pPr algn="ctr"/>
              <a:r>
                <a:rPr lang="en-US" sz="1200" dirty="0" smtClean="0"/>
                <a:t>RO2</a:t>
              </a:r>
              <a:endParaRPr lang="en-US" sz="1200" dirty="0"/>
            </a:p>
          </p:txBody>
        </p:sp>
        <p:sp>
          <p:nvSpPr>
            <p:cNvPr id="262" name="TextBox 261"/>
            <p:cNvSpPr txBox="1"/>
            <p:nvPr/>
          </p:nvSpPr>
          <p:spPr>
            <a:xfrm>
              <a:off x="2608614" y="948188"/>
              <a:ext cx="4304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#</a:t>
              </a:r>
              <a:r>
                <a:rPr lang="en-US" sz="1200" dirty="0" smtClean="0"/>
                <a:t>6</a:t>
              </a:r>
              <a:endParaRPr lang="en-US" sz="1200" dirty="0"/>
            </a:p>
          </p:txBody>
        </p:sp>
      </p:grpSp>
      <p:cxnSp>
        <p:nvCxnSpPr>
          <p:cNvPr id="263" name="Elbow Connector 262"/>
          <p:cNvCxnSpPr>
            <a:stCxn id="4" idx="2"/>
            <a:endCxn id="261" idx="0"/>
          </p:cNvCxnSpPr>
          <p:nvPr/>
        </p:nvCxnSpPr>
        <p:spPr>
          <a:xfrm rot="16200000" flipH="1">
            <a:off x="3026225" y="-1845086"/>
            <a:ext cx="823048" cy="571434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Elbow Connector 369"/>
          <p:cNvCxnSpPr>
            <a:stCxn id="4" idx="2"/>
            <a:endCxn id="341" idx="0"/>
          </p:cNvCxnSpPr>
          <p:nvPr/>
        </p:nvCxnSpPr>
        <p:spPr>
          <a:xfrm rot="16200000" flipH="1">
            <a:off x="4924721" y="-3743582"/>
            <a:ext cx="821123" cy="950940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0" name="Group 339"/>
          <p:cNvGrpSpPr/>
          <p:nvPr/>
        </p:nvGrpSpPr>
        <p:grpSpPr>
          <a:xfrm>
            <a:off x="9548387" y="1050610"/>
            <a:ext cx="1083198" cy="832739"/>
            <a:chOff x="2233137" y="974783"/>
            <a:chExt cx="1083198" cy="832739"/>
          </a:xfrm>
        </p:grpSpPr>
        <p:sp>
          <p:nvSpPr>
            <p:cNvPr id="341" name="TextBox 340"/>
            <p:cNvSpPr txBox="1"/>
            <p:nvPr/>
          </p:nvSpPr>
          <p:spPr>
            <a:xfrm>
              <a:off x="2233137" y="1345857"/>
              <a:ext cx="10831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2N0001</a:t>
              </a:r>
            </a:p>
            <a:p>
              <a:pPr algn="ctr"/>
              <a:r>
                <a:rPr lang="en-US" sz="1200" dirty="0" smtClean="0"/>
                <a:t>RO2</a:t>
              </a:r>
              <a:endParaRPr lang="en-US" sz="1200" dirty="0"/>
            </a:p>
          </p:txBody>
        </p:sp>
        <p:sp>
          <p:nvSpPr>
            <p:cNvPr id="342" name="TextBox 341"/>
            <p:cNvSpPr txBox="1"/>
            <p:nvPr/>
          </p:nvSpPr>
          <p:spPr>
            <a:xfrm>
              <a:off x="2761375" y="974783"/>
              <a:ext cx="4304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#9</a:t>
              </a:r>
              <a:endParaRPr lang="en-US" sz="1200" dirty="0"/>
            </a:p>
          </p:txBody>
        </p:sp>
      </p:grpSp>
      <p:grpSp>
        <p:nvGrpSpPr>
          <p:cNvPr id="390" name="Group 389"/>
          <p:cNvGrpSpPr/>
          <p:nvPr/>
        </p:nvGrpSpPr>
        <p:grpSpPr>
          <a:xfrm>
            <a:off x="10784518" y="1040748"/>
            <a:ext cx="1083198" cy="868501"/>
            <a:chOff x="2561381" y="939021"/>
            <a:chExt cx="1083198" cy="868501"/>
          </a:xfrm>
        </p:grpSpPr>
        <p:sp>
          <p:nvSpPr>
            <p:cNvPr id="403" name="TextBox 402"/>
            <p:cNvSpPr txBox="1"/>
            <p:nvPr/>
          </p:nvSpPr>
          <p:spPr>
            <a:xfrm>
              <a:off x="2561381" y="1345857"/>
              <a:ext cx="10831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2N0000</a:t>
              </a:r>
            </a:p>
            <a:p>
              <a:pPr algn="ctr"/>
              <a:r>
                <a:rPr lang="en-US" sz="1200" dirty="0" smtClean="0"/>
                <a:t>RO2</a:t>
              </a:r>
              <a:endParaRPr lang="en-US" sz="1200" dirty="0"/>
            </a:p>
          </p:txBody>
        </p:sp>
        <p:sp>
          <p:nvSpPr>
            <p:cNvPr id="404" name="TextBox 403"/>
            <p:cNvSpPr txBox="1"/>
            <p:nvPr/>
          </p:nvSpPr>
          <p:spPr>
            <a:xfrm>
              <a:off x="3077457" y="939021"/>
              <a:ext cx="511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#10</a:t>
              </a:r>
              <a:endParaRPr lang="en-US" sz="1200" dirty="0"/>
            </a:p>
          </p:txBody>
        </p:sp>
      </p:grpSp>
      <p:cxnSp>
        <p:nvCxnSpPr>
          <p:cNvPr id="405" name="Elbow Connector 404"/>
          <p:cNvCxnSpPr>
            <a:stCxn id="4" idx="2"/>
            <a:endCxn id="403" idx="0"/>
          </p:cNvCxnSpPr>
          <p:nvPr/>
        </p:nvCxnSpPr>
        <p:spPr>
          <a:xfrm rot="16200000" flipH="1">
            <a:off x="5529837" y="-4348697"/>
            <a:ext cx="847023" cy="1074553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extBox 186"/>
          <p:cNvSpPr txBox="1"/>
          <p:nvPr/>
        </p:nvSpPr>
        <p:spPr>
          <a:xfrm>
            <a:off x="3802513" y="195104"/>
            <a:ext cx="4408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Key to most recent pathway: </a:t>
            </a:r>
          </a:p>
          <a:p>
            <a:pPr algn="ctr"/>
            <a:r>
              <a:rPr lang="en-US" sz="1200" dirty="0" smtClean="0">
                <a:solidFill>
                  <a:srgbClr val="CC3399"/>
                </a:solidFill>
              </a:rPr>
              <a:t>Reaction,</a:t>
            </a:r>
            <a:r>
              <a:rPr lang="en-US" sz="1200" dirty="0" smtClean="0">
                <a:solidFill>
                  <a:schemeClr val="accent6"/>
                </a:solidFill>
              </a:rPr>
              <a:t> </a:t>
            </a:r>
            <a:r>
              <a:rPr lang="en-US" sz="1200" dirty="0" smtClean="0">
                <a:solidFill>
                  <a:srgbClr val="0070C0"/>
                </a:solidFill>
              </a:rPr>
              <a:t>Isomerization, </a:t>
            </a:r>
            <a:r>
              <a:rPr lang="en-US" sz="1200" dirty="0" smtClean="0">
                <a:solidFill>
                  <a:schemeClr val="accent2"/>
                </a:solidFill>
              </a:rPr>
              <a:t>Decomposition, </a:t>
            </a:r>
            <a:r>
              <a:rPr lang="en-US" sz="1200" dirty="0" smtClean="0">
                <a:solidFill>
                  <a:schemeClr val="accent6"/>
                </a:solidFill>
              </a:rPr>
              <a:t>1</a:t>
            </a:r>
            <a:r>
              <a:rPr lang="en-US" sz="1200" baseline="30000" dirty="0" smtClean="0">
                <a:solidFill>
                  <a:schemeClr val="accent6"/>
                </a:solidFill>
              </a:rPr>
              <a:t>st</a:t>
            </a:r>
            <a:r>
              <a:rPr lang="en-US" sz="1200" dirty="0" smtClean="0">
                <a:solidFill>
                  <a:schemeClr val="accent6"/>
                </a:solidFill>
              </a:rPr>
              <a:t> gen Nitrogen</a:t>
            </a:r>
            <a:endParaRPr lang="en-US" sz="1200" dirty="0">
              <a:solidFill>
                <a:schemeClr val="accent2"/>
              </a:solidFill>
            </a:endParaRPr>
          </a:p>
        </p:txBody>
      </p:sp>
      <p:cxnSp>
        <p:nvCxnSpPr>
          <p:cNvPr id="6" name="Elbow Connector 5"/>
          <p:cNvCxnSpPr>
            <a:stCxn id="4" idx="2"/>
            <a:endCxn id="12" idx="0"/>
          </p:cNvCxnSpPr>
          <p:nvPr/>
        </p:nvCxnSpPr>
        <p:spPr>
          <a:xfrm rot="5400000">
            <a:off x="79258" y="921166"/>
            <a:ext cx="821927" cy="180717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-46016" y="980924"/>
            <a:ext cx="891755" cy="1087895"/>
            <a:chOff x="293951" y="980924"/>
            <a:chExt cx="891755" cy="1087895"/>
          </a:xfrm>
        </p:grpSpPr>
        <p:grpSp>
          <p:nvGrpSpPr>
            <p:cNvPr id="35" name="Group 34"/>
            <p:cNvGrpSpPr/>
            <p:nvPr/>
          </p:nvGrpSpPr>
          <p:grpSpPr>
            <a:xfrm>
              <a:off x="293951" y="980924"/>
              <a:ext cx="891755" cy="1087895"/>
              <a:chOff x="293951" y="980924"/>
              <a:chExt cx="891755" cy="1087895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293951" y="1422488"/>
                <a:ext cx="8917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rgbClr val="CC3399"/>
                    </a:solidFill>
                  </a:rPr>
                  <a:t>D</a:t>
                </a:r>
                <a:r>
                  <a:rPr lang="en-US" sz="1200" dirty="0" smtClean="0">
                    <a:solidFill>
                      <a:srgbClr val="CC3399"/>
                    </a:solidFill>
                  </a:rPr>
                  <a:t>00000</a:t>
                </a:r>
              </a:p>
              <a:p>
                <a:pPr algn="ctr"/>
                <a:r>
                  <a:rPr lang="en-US" sz="1200" dirty="0" smtClean="0">
                    <a:solidFill>
                      <a:srgbClr val="CC3399"/>
                    </a:solidFill>
                  </a:rPr>
                  <a:t>aldehyde</a:t>
                </a:r>
              </a:p>
              <a:p>
                <a:pPr algn="ctr"/>
                <a:r>
                  <a:rPr lang="en-US" sz="1200" dirty="0" smtClean="0">
                    <a:solidFill>
                      <a:srgbClr val="CC3399"/>
                    </a:solidFill>
                  </a:rPr>
                  <a:t>(from NO3)</a:t>
                </a:r>
                <a:endParaRPr lang="en-US" sz="1200" dirty="0">
                  <a:solidFill>
                    <a:srgbClr val="CC3399"/>
                  </a:solidFill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440077" y="980924"/>
                <a:ext cx="3028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1200" dirty="0" smtClean="0"/>
                  <a:t>α</a:t>
                </a:r>
                <a:endParaRPr lang="en-US" sz="1200" dirty="0"/>
              </a:p>
            </p:txBody>
          </p:sp>
        </p:grpSp>
        <p:sp>
          <p:nvSpPr>
            <p:cNvPr id="193" name="TextBox 192"/>
            <p:cNvSpPr txBox="1"/>
            <p:nvPr/>
          </p:nvSpPr>
          <p:spPr>
            <a:xfrm>
              <a:off x="703092" y="992912"/>
              <a:ext cx="34714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#1</a:t>
              </a:r>
              <a:endParaRPr lang="en-US" sz="1200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865840" y="1028403"/>
            <a:ext cx="878230" cy="844249"/>
            <a:chOff x="1205807" y="1028403"/>
            <a:chExt cx="878230" cy="844249"/>
          </a:xfrm>
        </p:grpSpPr>
        <p:grpSp>
          <p:nvGrpSpPr>
            <p:cNvPr id="34" name="Group 33"/>
            <p:cNvGrpSpPr/>
            <p:nvPr/>
          </p:nvGrpSpPr>
          <p:grpSpPr>
            <a:xfrm>
              <a:off x="1205807" y="1038337"/>
              <a:ext cx="878230" cy="834315"/>
              <a:chOff x="1683151" y="973208"/>
              <a:chExt cx="878230" cy="834315"/>
            </a:xfrm>
          </p:grpSpPr>
          <p:sp>
            <p:nvSpPr>
              <p:cNvPr id="14" name="TextBox 13"/>
              <p:cNvSpPr txBox="1"/>
              <p:nvPr/>
            </p:nvSpPr>
            <p:spPr>
              <a:xfrm>
                <a:off x="1683151" y="1345858"/>
                <a:ext cx="8782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2N0008</a:t>
                </a:r>
              </a:p>
              <a:p>
                <a:pPr algn="ctr"/>
                <a:r>
                  <a:rPr lang="el-GR" sz="1200" dirty="0" smtClean="0"/>
                  <a:t>β </a:t>
                </a:r>
                <a:r>
                  <a:rPr lang="en-US" sz="1200" dirty="0" smtClean="0"/>
                  <a:t>-RO2</a:t>
                </a:r>
                <a:endParaRPr lang="en-US" sz="1200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891974" y="973208"/>
                <a:ext cx="3028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1200" dirty="0" smtClean="0"/>
                  <a:t>β</a:t>
                </a:r>
                <a:endParaRPr lang="en-US" sz="1200" dirty="0"/>
              </a:p>
            </p:txBody>
          </p:sp>
        </p:grpSp>
        <p:sp>
          <p:nvSpPr>
            <p:cNvPr id="194" name="TextBox 193"/>
            <p:cNvSpPr txBox="1"/>
            <p:nvPr/>
          </p:nvSpPr>
          <p:spPr>
            <a:xfrm>
              <a:off x="1554087" y="1028403"/>
              <a:ext cx="4961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#2</a:t>
              </a:r>
              <a:endParaRPr lang="en-US" sz="1200" dirty="0"/>
            </a:p>
          </p:txBody>
        </p:sp>
      </p:grpSp>
      <p:sp>
        <p:nvSpPr>
          <p:cNvPr id="199" name="TextBox 198"/>
          <p:cNvSpPr txBox="1"/>
          <p:nvPr/>
        </p:nvSpPr>
        <p:spPr>
          <a:xfrm>
            <a:off x="825560" y="168413"/>
            <a:ext cx="29811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generation</a:t>
            </a:r>
          </a:p>
          <a:p>
            <a:pPr algn="ctr"/>
            <a:r>
              <a:rPr lang="en-US" dirty="0" smtClean="0"/>
              <a:t>dec1nitr_1g_gaw_210405</a:t>
            </a:r>
            <a:endParaRPr lang="en-US" dirty="0"/>
          </a:p>
        </p:txBody>
      </p:sp>
      <p:cxnSp>
        <p:nvCxnSpPr>
          <p:cNvPr id="247" name="Elbow Connector 246"/>
          <p:cNvCxnSpPr>
            <a:stCxn id="4" idx="2"/>
            <a:endCxn id="239" idx="0"/>
          </p:cNvCxnSpPr>
          <p:nvPr/>
        </p:nvCxnSpPr>
        <p:spPr>
          <a:xfrm rot="16200000" flipH="1">
            <a:off x="2355149" y="-1174009"/>
            <a:ext cx="821524" cy="437066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2" name="Group 151"/>
          <p:cNvGrpSpPr/>
          <p:nvPr/>
        </p:nvGrpSpPr>
        <p:grpSpPr>
          <a:xfrm>
            <a:off x="4409644" y="991444"/>
            <a:ext cx="1083198" cy="892306"/>
            <a:chOff x="4984071" y="1038336"/>
            <a:chExt cx="1083198" cy="892306"/>
          </a:xfrm>
        </p:grpSpPr>
        <p:sp>
          <p:nvSpPr>
            <p:cNvPr id="239" name="TextBox 238"/>
            <p:cNvSpPr txBox="1"/>
            <p:nvPr/>
          </p:nvSpPr>
          <p:spPr>
            <a:xfrm>
              <a:off x="4984071" y="1468977"/>
              <a:ext cx="10831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2N0005</a:t>
              </a:r>
            </a:p>
            <a:p>
              <a:pPr algn="ctr"/>
              <a:r>
                <a:rPr lang="en-US" sz="1200" dirty="0" smtClean="0"/>
                <a:t>RO2</a:t>
              </a:r>
              <a:endParaRPr lang="en-US" sz="1200" dirty="0"/>
            </a:p>
          </p:txBody>
        </p:sp>
        <p:sp>
          <p:nvSpPr>
            <p:cNvPr id="248" name="TextBox 247"/>
            <p:cNvSpPr txBox="1"/>
            <p:nvPr/>
          </p:nvSpPr>
          <p:spPr>
            <a:xfrm>
              <a:off x="5512874" y="1038336"/>
              <a:ext cx="4304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#5</a:t>
              </a:r>
              <a:endParaRPr lang="en-US" sz="12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54149" y="1004151"/>
            <a:ext cx="1083198" cy="868501"/>
            <a:chOff x="2176177" y="1004151"/>
            <a:chExt cx="1083198" cy="868501"/>
          </a:xfrm>
        </p:grpSpPr>
        <p:grpSp>
          <p:nvGrpSpPr>
            <p:cNvPr id="33" name="Group 32"/>
            <p:cNvGrpSpPr/>
            <p:nvPr/>
          </p:nvGrpSpPr>
          <p:grpSpPr>
            <a:xfrm>
              <a:off x="2176177" y="1004151"/>
              <a:ext cx="1083198" cy="868501"/>
              <a:chOff x="2561381" y="939021"/>
              <a:chExt cx="1083198" cy="868501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2561381" y="1345857"/>
                <a:ext cx="108319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2N0007</a:t>
                </a:r>
              </a:p>
              <a:p>
                <a:pPr algn="ctr"/>
                <a:r>
                  <a:rPr lang="el-GR" sz="1200" dirty="0" smtClean="0"/>
                  <a:t>γ</a:t>
                </a:r>
                <a:r>
                  <a:rPr lang="en-US" sz="1200" dirty="0" smtClean="0"/>
                  <a:t>-RO2</a:t>
                </a:r>
                <a:endParaRPr lang="en-US" sz="1200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2800107" y="939021"/>
                <a:ext cx="3028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1200" dirty="0" smtClean="0"/>
                  <a:t>γ</a:t>
                </a:r>
                <a:endParaRPr lang="en-US" sz="1200" dirty="0"/>
              </a:p>
            </p:txBody>
          </p:sp>
        </p:grpSp>
        <p:sp>
          <p:nvSpPr>
            <p:cNvPr id="192" name="TextBox 191"/>
            <p:cNvSpPr txBox="1"/>
            <p:nvPr/>
          </p:nvSpPr>
          <p:spPr>
            <a:xfrm>
              <a:off x="2783535" y="1016963"/>
              <a:ext cx="4304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#3</a:t>
              </a:r>
              <a:endParaRPr lang="en-US" sz="1200" dirty="0"/>
            </a:p>
          </p:txBody>
        </p:sp>
      </p:grpSp>
      <p:cxnSp>
        <p:nvCxnSpPr>
          <p:cNvPr id="254" name="Elbow Connector 253"/>
          <p:cNvCxnSpPr>
            <a:stCxn id="4" idx="2"/>
            <a:endCxn id="250" idx="0"/>
          </p:cNvCxnSpPr>
          <p:nvPr/>
        </p:nvCxnSpPr>
        <p:spPr>
          <a:xfrm rot="16200000" flipH="1">
            <a:off x="3650368" y="-2469229"/>
            <a:ext cx="868417" cy="70079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6" name="Group 155"/>
          <p:cNvGrpSpPr/>
          <p:nvPr/>
        </p:nvGrpSpPr>
        <p:grpSpPr>
          <a:xfrm>
            <a:off x="7046975" y="1038337"/>
            <a:ext cx="1083198" cy="892306"/>
            <a:chOff x="7129036" y="1038337"/>
            <a:chExt cx="1083198" cy="892306"/>
          </a:xfrm>
        </p:grpSpPr>
        <p:sp>
          <p:nvSpPr>
            <p:cNvPr id="250" name="TextBox 249"/>
            <p:cNvSpPr txBox="1"/>
            <p:nvPr/>
          </p:nvSpPr>
          <p:spPr>
            <a:xfrm>
              <a:off x="7129036" y="1468978"/>
              <a:ext cx="10831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2N0003</a:t>
              </a:r>
            </a:p>
            <a:p>
              <a:pPr algn="ctr"/>
              <a:r>
                <a:rPr lang="en-US" sz="1200" dirty="0" smtClean="0"/>
                <a:t>RO2</a:t>
              </a:r>
              <a:endParaRPr lang="en-US" sz="1200" dirty="0"/>
            </a:p>
          </p:txBody>
        </p:sp>
        <p:sp>
          <p:nvSpPr>
            <p:cNvPr id="255" name="TextBox 254"/>
            <p:cNvSpPr txBox="1"/>
            <p:nvPr/>
          </p:nvSpPr>
          <p:spPr>
            <a:xfrm>
              <a:off x="7657839" y="1038337"/>
              <a:ext cx="4304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#7</a:t>
              </a:r>
              <a:endParaRPr lang="en-US" sz="1200" dirty="0"/>
            </a:p>
          </p:txBody>
        </p:sp>
      </p:grpSp>
      <p:grpSp>
        <p:nvGrpSpPr>
          <p:cNvPr id="257" name="Group 256"/>
          <p:cNvGrpSpPr/>
          <p:nvPr/>
        </p:nvGrpSpPr>
        <p:grpSpPr>
          <a:xfrm>
            <a:off x="8398701" y="1051171"/>
            <a:ext cx="1083198" cy="857405"/>
            <a:chOff x="1940062" y="868056"/>
            <a:chExt cx="1083198" cy="857405"/>
          </a:xfrm>
        </p:grpSpPr>
        <p:sp>
          <p:nvSpPr>
            <p:cNvPr id="289" name="TextBox 288"/>
            <p:cNvSpPr txBox="1"/>
            <p:nvPr/>
          </p:nvSpPr>
          <p:spPr>
            <a:xfrm>
              <a:off x="1940062" y="1263796"/>
              <a:ext cx="10831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2N0002</a:t>
              </a:r>
            </a:p>
            <a:p>
              <a:pPr algn="ctr"/>
              <a:r>
                <a:rPr lang="en-US" sz="1200" dirty="0" smtClean="0"/>
                <a:t>RO2</a:t>
              </a:r>
              <a:endParaRPr lang="en-US" sz="1200" dirty="0"/>
            </a:p>
          </p:txBody>
        </p:sp>
        <p:sp>
          <p:nvSpPr>
            <p:cNvPr id="290" name="TextBox 289"/>
            <p:cNvSpPr txBox="1"/>
            <p:nvPr/>
          </p:nvSpPr>
          <p:spPr>
            <a:xfrm>
              <a:off x="2409636" y="868056"/>
              <a:ext cx="4304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#8</a:t>
              </a:r>
              <a:endParaRPr lang="en-US" sz="1200" dirty="0"/>
            </a:p>
          </p:txBody>
        </p:sp>
      </p:grpSp>
      <p:cxnSp>
        <p:nvCxnSpPr>
          <p:cNvPr id="291" name="Elbow Connector 290"/>
          <p:cNvCxnSpPr>
            <a:stCxn id="4" idx="2"/>
            <a:endCxn id="289" idx="0"/>
          </p:cNvCxnSpPr>
          <p:nvPr/>
        </p:nvCxnSpPr>
        <p:spPr>
          <a:xfrm rot="16200000" flipH="1">
            <a:off x="4337264" y="-3156125"/>
            <a:ext cx="846350" cy="835972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4" name="TextBox 293"/>
          <p:cNvSpPr txBox="1"/>
          <p:nvPr/>
        </p:nvSpPr>
        <p:spPr>
          <a:xfrm>
            <a:off x="1878435" y="3723545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1N000J</a:t>
            </a:r>
          </a:p>
          <a:p>
            <a:pPr algn="ctr"/>
            <a:r>
              <a:rPr lang="en-US" sz="1200" dirty="0" smtClean="0"/>
              <a:t>HN-RO</a:t>
            </a:r>
          </a:p>
        </p:txBody>
      </p:sp>
      <p:sp>
        <p:nvSpPr>
          <p:cNvPr id="295" name="TextBox 294"/>
          <p:cNvSpPr txBox="1"/>
          <p:nvPr/>
        </p:nvSpPr>
        <p:spPr>
          <a:xfrm>
            <a:off x="1293291" y="2299889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NN0007</a:t>
            </a:r>
          </a:p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HN</a:t>
            </a:r>
            <a:endParaRPr lang="en-US" sz="1200" dirty="0">
              <a:solidFill>
                <a:schemeClr val="accent6"/>
              </a:solidFill>
            </a:endParaRPr>
          </a:p>
        </p:txBody>
      </p:sp>
      <p:sp>
        <p:nvSpPr>
          <p:cNvPr id="305" name="TextBox 304"/>
          <p:cNvSpPr txBox="1"/>
          <p:nvPr/>
        </p:nvSpPr>
        <p:spPr>
          <a:xfrm>
            <a:off x="1865275" y="2237144"/>
            <a:ext cx="887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1N0007</a:t>
            </a:r>
          </a:p>
          <a:p>
            <a:pPr algn="ctr"/>
            <a:r>
              <a:rPr lang="en-US" sz="1200" dirty="0" smtClean="0"/>
              <a:t>RO</a:t>
            </a:r>
            <a:endParaRPr lang="en-US" sz="1200" dirty="0"/>
          </a:p>
        </p:txBody>
      </p:sp>
      <p:cxnSp>
        <p:nvCxnSpPr>
          <p:cNvPr id="312" name="Straight Arrow Connector 311"/>
          <p:cNvCxnSpPr>
            <a:stCxn id="305" idx="2"/>
            <a:endCxn id="322" idx="0"/>
          </p:cNvCxnSpPr>
          <p:nvPr/>
        </p:nvCxnSpPr>
        <p:spPr>
          <a:xfrm>
            <a:off x="2308800" y="2698809"/>
            <a:ext cx="5907" cy="2860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" name="TextBox 321"/>
          <p:cNvSpPr txBox="1"/>
          <p:nvPr/>
        </p:nvSpPr>
        <p:spPr>
          <a:xfrm>
            <a:off x="1875592" y="2984896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2N000J</a:t>
            </a:r>
          </a:p>
          <a:p>
            <a:pPr algn="ctr"/>
            <a:r>
              <a:rPr lang="en-US" sz="1200" dirty="0"/>
              <a:t>N</a:t>
            </a:r>
            <a:r>
              <a:rPr lang="en-US" sz="1200" dirty="0" smtClean="0"/>
              <a:t>-RO2</a:t>
            </a:r>
          </a:p>
        </p:txBody>
      </p:sp>
      <p:cxnSp>
        <p:nvCxnSpPr>
          <p:cNvPr id="324" name="Elbow Connector 323"/>
          <p:cNvCxnSpPr>
            <a:stCxn id="322" idx="2"/>
            <a:endCxn id="294" idx="0"/>
          </p:cNvCxnSpPr>
          <p:nvPr/>
        </p:nvCxnSpPr>
        <p:spPr>
          <a:xfrm rot="16200000" flipH="1">
            <a:off x="2177636" y="3583631"/>
            <a:ext cx="276984" cy="284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Elbow Connector 324"/>
          <p:cNvCxnSpPr>
            <a:stCxn id="322" idx="2"/>
            <a:endCxn id="327" idx="0"/>
          </p:cNvCxnSpPr>
          <p:nvPr/>
        </p:nvCxnSpPr>
        <p:spPr>
          <a:xfrm rot="5400000">
            <a:off x="1904000" y="3322434"/>
            <a:ext cx="286580" cy="53483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TextBox 326"/>
          <p:cNvSpPr txBox="1"/>
          <p:nvPr/>
        </p:nvSpPr>
        <p:spPr>
          <a:xfrm>
            <a:off x="1340758" y="3733141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NN000J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HHN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331" name="Elbow Connector 330"/>
          <p:cNvCxnSpPr>
            <a:stCxn id="294" idx="2"/>
            <a:endCxn id="336" idx="0"/>
          </p:cNvCxnSpPr>
          <p:nvPr/>
        </p:nvCxnSpPr>
        <p:spPr>
          <a:xfrm rot="16200000" flipH="1">
            <a:off x="2163362" y="4339398"/>
            <a:ext cx="313957" cy="558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Elbow Connector 331"/>
          <p:cNvCxnSpPr>
            <a:stCxn id="294" idx="2"/>
            <a:endCxn id="334" idx="0"/>
          </p:cNvCxnSpPr>
          <p:nvPr/>
        </p:nvCxnSpPr>
        <p:spPr>
          <a:xfrm rot="5400000">
            <a:off x="1899679" y="4076503"/>
            <a:ext cx="309165" cy="52657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4" name="TextBox 333"/>
          <p:cNvSpPr txBox="1"/>
          <p:nvPr/>
        </p:nvSpPr>
        <p:spPr>
          <a:xfrm>
            <a:off x="1385857" y="4494375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NK0009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sp>
        <p:nvSpPr>
          <p:cNvPr id="336" name="TextBox 335"/>
          <p:cNvSpPr txBox="1"/>
          <p:nvPr/>
        </p:nvSpPr>
        <p:spPr>
          <a:xfrm>
            <a:off x="1838290" y="4499167"/>
            <a:ext cx="96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2N000O</a:t>
            </a:r>
          </a:p>
        </p:txBody>
      </p:sp>
      <p:cxnSp>
        <p:nvCxnSpPr>
          <p:cNvPr id="337" name="Elbow Connector 336"/>
          <p:cNvCxnSpPr>
            <a:stCxn id="336" idx="2"/>
            <a:endCxn id="353" idx="0"/>
          </p:cNvCxnSpPr>
          <p:nvPr/>
        </p:nvCxnSpPr>
        <p:spPr>
          <a:xfrm rot="16200000" flipH="1">
            <a:off x="2075211" y="5024084"/>
            <a:ext cx="505792" cy="995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Elbow Connector 337"/>
          <p:cNvCxnSpPr>
            <a:stCxn id="336" idx="2"/>
            <a:endCxn id="339" idx="0"/>
          </p:cNvCxnSpPr>
          <p:nvPr/>
        </p:nvCxnSpPr>
        <p:spPr>
          <a:xfrm rot="5400000">
            <a:off x="1789129" y="4755123"/>
            <a:ext cx="512958" cy="5550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9" name="TextBox 338"/>
          <p:cNvSpPr txBox="1"/>
          <p:nvPr/>
        </p:nvSpPr>
        <p:spPr>
          <a:xfrm>
            <a:off x="1397405" y="5289124"/>
            <a:ext cx="741361" cy="275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NN000O</a:t>
            </a:r>
          </a:p>
        </p:txBody>
      </p:sp>
      <p:sp>
        <p:nvSpPr>
          <p:cNvPr id="353" name="TextBox 352"/>
          <p:cNvSpPr txBox="1"/>
          <p:nvPr/>
        </p:nvSpPr>
        <p:spPr>
          <a:xfrm>
            <a:off x="1914179" y="5281958"/>
            <a:ext cx="8378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1N000O</a:t>
            </a:r>
          </a:p>
        </p:txBody>
      </p:sp>
      <p:cxnSp>
        <p:nvCxnSpPr>
          <p:cNvPr id="372" name="Elbow Connector 371"/>
          <p:cNvCxnSpPr>
            <a:stCxn id="375" idx="2"/>
            <a:endCxn id="377" idx="0"/>
          </p:cNvCxnSpPr>
          <p:nvPr/>
        </p:nvCxnSpPr>
        <p:spPr>
          <a:xfrm rot="5400000">
            <a:off x="3069211" y="2556366"/>
            <a:ext cx="273752" cy="52620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3" name="Elbow Connector 372"/>
          <p:cNvCxnSpPr>
            <a:stCxn id="225" idx="2"/>
            <a:endCxn id="375" idx="0"/>
          </p:cNvCxnSpPr>
          <p:nvPr/>
        </p:nvCxnSpPr>
        <p:spPr>
          <a:xfrm rot="5400000">
            <a:off x="3426027" y="1926512"/>
            <a:ext cx="337579" cy="25125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Elbow Connector 379"/>
          <p:cNvCxnSpPr>
            <a:stCxn id="379" idx="2"/>
            <a:endCxn id="426" idx="0"/>
          </p:cNvCxnSpPr>
          <p:nvPr/>
        </p:nvCxnSpPr>
        <p:spPr>
          <a:xfrm rot="5400000">
            <a:off x="3181952" y="3550866"/>
            <a:ext cx="443714" cy="15578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Elbow Connector 380"/>
          <p:cNvCxnSpPr>
            <a:stCxn id="379" idx="2"/>
            <a:endCxn id="427" idx="0"/>
          </p:cNvCxnSpPr>
          <p:nvPr/>
        </p:nvCxnSpPr>
        <p:spPr>
          <a:xfrm rot="5400000">
            <a:off x="2873229" y="3402261"/>
            <a:ext cx="603833" cy="613108"/>
          </a:xfrm>
          <a:prstGeom prst="bentConnector3">
            <a:avLst>
              <a:gd name="adj1" fmla="val 3446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Elbow Connector 415"/>
          <p:cNvCxnSpPr>
            <a:stCxn id="225" idx="2"/>
            <a:endCxn id="425" idx="0"/>
          </p:cNvCxnSpPr>
          <p:nvPr/>
        </p:nvCxnSpPr>
        <p:spPr>
          <a:xfrm rot="5400000">
            <a:off x="3163569" y="1672708"/>
            <a:ext cx="346233" cy="76751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Elbow Connector 429"/>
          <p:cNvCxnSpPr>
            <a:stCxn id="426" idx="2"/>
            <a:endCxn id="431" idx="0"/>
          </p:cNvCxnSpPr>
          <p:nvPr/>
        </p:nvCxnSpPr>
        <p:spPr>
          <a:xfrm rot="5400000">
            <a:off x="3211561" y="4380016"/>
            <a:ext cx="182097" cy="4662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/>
          <p:cNvGrpSpPr/>
          <p:nvPr/>
        </p:nvGrpSpPr>
        <p:grpSpPr>
          <a:xfrm>
            <a:off x="2429476" y="1014848"/>
            <a:ext cx="1832565" cy="3941192"/>
            <a:chOff x="2581875" y="1014848"/>
            <a:chExt cx="1832565" cy="3941192"/>
          </a:xfrm>
        </p:grpSpPr>
        <p:grpSp>
          <p:nvGrpSpPr>
            <p:cNvPr id="58" name="Group 57"/>
            <p:cNvGrpSpPr/>
            <p:nvPr/>
          </p:nvGrpSpPr>
          <p:grpSpPr>
            <a:xfrm>
              <a:off x="3331242" y="1014848"/>
              <a:ext cx="1083198" cy="868501"/>
              <a:chOff x="3600871" y="1014848"/>
              <a:chExt cx="1083198" cy="868501"/>
            </a:xfrm>
          </p:grpSpPr>
          <p:grpSp>
            <p:nvGrpSpPr>
              <p:cNvPr id="224" name="Group 223"/>
              <p:cNvGrpSpPr/>
              <p:nvPr/>
            </p:nvGrpSpPr>
            <p:grpSpPr>
              <a:xfrm>
                <a:off x="3600871" y="1014848"/>
                <a:ext cx="1083198" cy="868501"/>
                <a:chOff x="2291752" y="939021"/>
                <a:chExt cx="1083198" cy="868501"/>
              </a:xfrm>
            </p:grpSpPr>
            <p:sp>
              <p:nvSpPr>
                <p:cNvPr id="225" name="TextBox 224"/>
                <p:cNvSpPr txBox="1"/>
                <p:nvPr/>
              </p:nvSpPr>
              <p:spPr>
                <a:xfrm>
                  <a:off x="2291752" y="1345857"/>
                  <a:ext cx="1083198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/>
                    <a:t>2N0006</a:t>
                  </a:r>
                </a:p>
                <a:p>
                  <a:pPr algn="ctr"/>
                  <a:r>
                    <a:rPr lang="el-GR" sz="1200" dirty="0" smtClean="0"/>
                    <a:t>δ</a:t>
                  </a:r>
                  <a:r>
                    <a:rPr lang="en-US" sz="1200" dirty="0" smtClean="0"/>
                    <a:t>-RO2</a:t>
                  </a:r>
                  <a:endParaRPr lang="en-US" sz="1200" dirty="0"/>
                </a:p>
              </p:txBody>
            </p:sp>
            <p:sp>
              <p:nvSpPr>
                <p:cNvPr id="226" name="TextBox 225"/>
                <p:cNvSpPr txBox="1"/>
                <p:nvPr/>
              </p:nvSpPr>
              <p:spPr>
                <a:xfrm>
                  <a:off x="2520176" y="939021"/>
                  <a:ext cx="430406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l-GR" sz="1200" dirty="0" smtClean="0"/>
                    <a:t>δ</a:t>
                  </a:r>
                  <a:endParaRPr lang="en-US" sz="1200" dirty="0"/>
                </a:p>
              </p:txBody>
            </p:sp>
          </p:grpSp>
          <p:sp>
            <p:nvSpPr>
              <p:cNvPr id="188" name="TextBox 187"/>
              <p:cNvSpPr txBox="1"/>
              <p:nvPr/>
            </p:nvSpPr>
            <p:spPr>
              <a:xfrm>
                <a:off x="4051338" y="1014848"/>
                <a:ext cx="4304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#4</a:t>
                </a:r>
                <a:endParaRPr lang="en-US" sz="1200" dirty="0"/>
              </a:p>
            </p:txBody>
          </p:sp>
        </p:grpSp>
        <p:sp>
          <p:nvSpPr>
            <p:cNvPr id="375" name="TextBox 374"/>
            <p:cNvSpPr txBox="1"/>
            <p:nvPr/>
          </p:nvSpPr>
          <p:spPr>
            <a:xfrm>
              <a:off x="3201490" y="2220928"/>
              <a:ext cx="8401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1N0006</a:t>
              </a:r>
            </a:p>
            <a:p>
              <a:pPr algn="ctr"/>
              <a:r>
                <a:rPr lang="en-US" sz="1200" dirty="0" smtClean="0"/>
                <a:t>RO</a:t>
              </a:r>
              <a:endParaRPr lang="en-US" sz="1200" dirty="0"/>
            </a:p>
          </p:txBody>
        </p:sp>
        <p:sp>
          <p:nvSpPr>
            <p:cNvPr id="377" name="TextBox 376"/>
            <p:cNvSpPr txBox="1"/>
            <p:nvPr/>
          </p:nvSpPr>
          <p:spPr>
            <a:xfrm>
              <a:off x="2679427" y="2956345"/>
              <a:ext cx="83191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accent5"/>
                  </a:solidFill>
                </a:rPr>
                <a:t>DO0000 Aldehyde HC</a:t>
              </a:r>
              <a:endParaRPr lang="en-US" sz="1200" dirty="0">
                <a:solidFill>
                  <a:schemeClr val="accent5"/>
                </a:solidFill>
              </a:endParaRPr>
            </a:p>
          </p:txBody>
        </p:sp>
        <p:sp>
          <p:nvSpPr>
            <p:cNvPr id="379" name="TextBox 378"/>
            <p:cNvSpPr txBox="1"/>
            <p:nvPr/>
          </p:nvSpPr>
          <p:spPr>
            <a:xfrm>
              <a:off x="3209257" y="2945234"/>
              <a:ext cx="8496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2N000I</a:t>
              </a:r>
            </a:p>
            <a:p>
              <a:pPr algn="ctr"/>
              <a:r>
                <a:rPr lang="en-US" sz="1200" dirty="0" smtClean="0"/>
                <a:t>N-RO2</a:t>
              </a:r>
            </a:p>
          </p:txBody>
        </p:sp>
        <p:sp>
          <p:nvSpPr>
            <p:cNvPr id="425" name="TextBox 424"/>
            <p:cNvSpPr txBox="1"/>
            <p:nvPr/>
          </p:nvSpPr>
          <p:spPr>
            <a:xfrm>
              <a:off x="2666211" y="2229582"/>
              <a:ext cx="8782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accent6"/>
                  </a:solidFill>
                </a:rPr>
                <a:t>NN0006</a:t>
              </a:r>
            </a:p>
            <a:p>
              <a:pPr algn="ctr"/>
              <a:r>
                <a:rPr lang="en-US" sz="1200" dirty="0" smtClean="0">
                  <a:solidFill>
                    <a:schemeClr val="accent6"/>
                  </a:solidFill>
                </a:rPr>
                <a:t>HN</a:t>
              </a:r>
              <a:endParaRPr lang="en-US" sz="1200" dirty="0">
                <a:solidFill>
                  <a:schemeClr val="accent6"/>
                </a:solidFill>
              </a:endParaRPr>
            </a:p>
          </p:txBody>
        </p:sp>
        <p:sp>
          <p:nvSpPr>
            <p:cNvPr id="426" name="TextBox 425"/>
            <p:cNvSpPr txBox="1"/>
            <p:nvPr/>
          </p:nvSpPr>
          <p:spPr>
            <a:xfrm>
              <a:off x="3039203" y="3850613"/>
              <a:ext cx="8782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1N000I</a:t>
              </a:r>
            </a:p>
            <a:p>
              <a:pPr algn="ctr"/>
              <a:r>
                <a:rPr lang="en-US" sz="1200" dirty="0" smtClean="0"/>
                <a:t>HN-RO</a:t>
              </a:r>
            </a:p>
          </p:txBody>
        </p:sp>
        <p:sp>
          <p:nvSpPr>
            <p:cNvPr id="427" name="TextBox 426"/>
            <p:cNvSpPr txBox="1"/>
            <p:nvPr/>
          </p:nvSpPr>
          <p:spPr>
            <a:xfrm>
              <a:off x="2581875" y="4010732"/>
              <a:ext cx="8782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NN000I</a:t>
              </a:r>
            </a:p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HNN</a:t>
              </a:r>
              <a:endParaRPr 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31" name="TextBox 430"/>
            <p:cNvSpPr txBox="1"/>
            <p:nvPr/>
          </p:nvSpPr>
          <p:spPr>
            <a:xfrm>
              <a:off x="3026584" y="4494375"/>
              <a:ext cx="810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NK0008</a:t>
              </a:r>
            </a:p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Ketone</a:t>
              </a:r>
            </a:p>
          </p:txBody>
        </p:sp>
      </p:grpSp>
      <p:cxnSp>
        <p:nvCxnSpPr>
          <p:cNvPr id="440" name="Elbow Connector 439"/>
          <p:cNvCxnSpPr>
            <a:stCxn id="65" idx="2"/>
            <a:endCxn id="90" idx="0"/>
          </p:cNvCxnSpPr>
          <p:nvPr/>
        </p:nvCxnSpPr>
        <p:spPr>
          <a:xfrm rot="16200000" flipH="1">
            <a:off x="1168818" y="2788570"/>
            <a:ext cx="251724" cy="2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Elbow Connector 440"/>
          <p:cNvCxnSpPr>
            <a:stCxn id="375" idx="2"/>
            <a:endCxn id="379" idx="0"/>
          </p:cNvCxnSpPr>
          <p:nvPr/>
        </p:nvCxnSpPr>
        <p:spPr>
          <a:xfrm rot="16200000" flipH="1">
            <a:off x="3344124" y="2807658"/>
            <a:ext cx="262641" cy="1250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2" name="TextBox 441"/>
          <p:cNvSpPr txBox="1"/>
          <p:nvPr/>
        </p:nvSpPr>
        <p:spPr>
          <a:xfrm>
            <a:off x="4567294" y="2206904"/>
            <a:ext cx="840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1N0005</a:t>
            </a:r>
          </a:p>
          <a:p>
            <a:pPr algn="ctr"/>
            <a:r>
              <a:rPr lang="en-US" sz="1200" dirty="0" smtClean="0"/>
              <a:t>RO</a:t>
            </a:r>
            <a:endParaRPr lang="en-US" sz="1200" dirty="0"/>
          </a:p>
        </p:txBody>
      </p:sp>
      <p:sp>
        <p:nvSpPr>
          <p:cNvPr id="443" name="TextBox 442"/>
          <p:cNvSpPr txBox="1"/>
          <p:nvPr/>
        </p:nvSpPr>
        <p:spPr>
          <a:xfrm>
            <a:off x="3961380" y="2204134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NN0005</a:t>
            </a:r>
          </a:p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HN</a:t>
            </a:r>
            <a:endParaRPr lang="en-US" sz="1200" dirty="0">
              <a:solidFill>
                <a:schemeClr val="accent6"/>
              </a:solidFill>
            </a:endParaRPr>
          </a:p>
        </p:txBody>
      </p:sp>
      <p:cxnSp>
        <p:nvCxnSpPr>
          <p:cNvPr id="444" name="Elbow Connector 443"/>
          <p:cNvCxnSpPr>
            <a:stCxn id="239" idx="2"/>
            <a:endCxn id="442" idx="0"/>
          </p:cNvCxnSpPr>
          <p:nvPr/>
        </p:nvCxnSpPr>
        <p:spPr>
          <a:xfrm rot="16200000" flipH="1">
            <a:off x="4807741" y="2027252"/>
            <a:ext cx="323154" cy="361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5" name="Elbow Connector 444"/>
          <p:cNvCxnSpPr>
            <a:stCxn id="239" idx="2"/>
            <a:endCxn id="443" idx="0"/>
          </p:cNvCxnSpPr>
          <p:nvPr/>
        </p:nvCxnSpPr>
        <p:spPr>
          <a:xfrm rot="5400000">
            <a:off x="4515677" y="1768568"/>
            <a:ext cx="320384" cy="55074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6" name="TextBox 445"/>
          <p:cNvSpPr txBox="1"/>
          <p:nvPr/>
        </p:nvSpPr>
        <p:spPr>
          <a:xfrm>
            <a:off x="3945829" y="2945233"/>
            <a:ext cx="84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2N000H</a:t>
            </a:r>
          </a:p>
          <a:p>
            <a:pPr algn="ctr"/>
            <a:r>
              <a:rPr lang="en-US" sz="1200" dirty="0" smtClean="0"/>
              <a:t>N-RO2</a:t>
            </a:r>
          </a:p>
        </p:txBody>
      </p:sp>
      <p:sp>
        <p:nvSpPr>
          <p:cNvPr id="447" name="TextBox 446"/>
          <p:cNvSpPr txBox="1"/>
          <p:nvPr/>
        </p:nvSpPr>
        <p:spPr>
          <a:xfrm>
            <a:off x="4578479" y="2946360"/>
            <a:ext cx="84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2N000G</a:t>
            </a:r>
          </a:p>
          <a:p>
            <a:pPr algn="ctr"/>
            <a:r>
              <a:rPr lang="en-US" sz="1200" dirty="0" smtClean="0"/>
              <a:t>N-RO2</a:t>
            </a:r>
          </a:p>
        </p:txBody>
      </p:sp>
      <p:cxnSp>
        <p:nvCxnSpPr>
          <p:cNvPr id="448" name="Elbow Connector 447"/>
          <p:cNvCxnSpPr>
            <a:stCxn id="442" idx="2"/>
            <a:endCxn id="446" idx="0"/>
          </p:cNvCxnSpPr>
          <p:nvPr/>
        </p:nvCxnSpPr>
        <p:spPr>
          <a:xfrm rot="5400000">
            <a:off x="4540700" y="2498540"/>
            <a:ext cx="276664" cy="6167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Elbow Connector 448"/>
          <p:cNvCxnSpPr>
            <a:stCxn id="442" idx="2"/>
            <a:endCxn id="447" idx="0"/>
          </p:cNvCxnSpPr>
          <p:nvPr/>
        </p:nvCxnSpPr>
        <p:spPr>
          <a:xfrm rot="16200000" flipH="1">
            <a:off x="4856461" y="2799500"/>
            <a:ext cx="277791" cy="159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" name="TextBox 449"/>
          <p:cNvSpPr txBox="1"/>
          <p:nvPr/>
        </p:nvSpPr>
        <p:spPr>
          <a:xfrm>
            <a:off x="4240173" y="3700673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1N000H</a:t>
            </a:r>
          </a:p>
          <a:p>
            <a:pPr algn="ctr"/>
            <a:r>
              <a:rPr lang="en-US" sz="1200" dirty="0" smtClean="0"/>
              <a:t>HN-RO</a:t>
            </a:r>
          </a:p>
        </p:txBody>
      </p:sp>
      <p:sp>
        <p:nvSpPr>
          <p:cNvPr id="451" name="TextBox 450"/>
          <p:cNvSpPr txBox="1"/>
          <p:nvPr/>
        </p:nvSpPr>
        <p:spPr>
          <a:xfrm>
            <a:off x="3665357" y="3851255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NH000H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HNN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452" name="Elbow Connector 451"/>
          <p:cNvCxnSpPr>
            <a:stCxn id="446" idx="2"/>
            <a:endCxn id="451" idx="0"/>
          </p:cNvCxnSpPr>
          <p:nvPr/>
        </p:nvCxnSpPr>
        <p:spPr>
          <a:xfrm rot="5400000">
            <a:off x="4015393" y="3495977"/>
            <a:ext cx="444357" cy="26619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Elbow Connector 452"/>
          <p:cNvCxnSpPr>
            <a:stCxn id="446" idx="2"/>
            <a:endCxn id="450" idx="0"/>
          </p:cNvCxnSpPr>
          <p:nvPr/>
        </p:nvCxnSpPr>
        <p:spPr>
          <a:xfrm rot="16200000" flipH="1">
            <a:off x="4378092" y="3399476"/>
            <a:ext cx="293775" cy="30861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4" name="TextBox 453"/>
          <p:cNvSpPr txBox="1"/>
          <p:nvPr/>
        </p:nvSpPr>
        <p:spPr>
          <a:xfrm>
            <a:off x="4038742" y="4482549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NK0007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56" name="Elbow Connector 455"/>
          <p:cNvCxnSpPr>
            <a:stCxn id="450" idx="2"/>
            <a:endCxn id="454" idx="0"/>
          </p:cNvCxnSpPr>
          <p:nvPr/>
        </p:nvCxnSpPr>
        <p:spPr>
          <a:xfrm rot="5400000">
            <a:off x="4401467" y="4204727"/>
            <a:ext cx="320211" cy="23543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1" name="TextBox 460"/>
          <p:cNvSpPr txBox="1"/>
          <p:nvPr/>
        </p:nvSpPr>
        <p:spPr>
          <a:xfrm>
            <a:off x="5041694" y="3699375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1N000G</a:t>
            </a:r>
          </a:p>
          <a:p>
            <a:pPr algn="ctr"/>
            <a:r>
              <a:rPr lang="en-US" sz="1200" dirty="0" smtClean="0"/>
              <a:t>HN-RO</a:t>
            </a:r>
          </a:p>
        </p:txBody>
      </p:sp>
      <p:sp>
        <p:nvSpPr>
          <p:cNvPr id="462" name="TextBox 461"/>
          <p:cNvSpPr txBox="1"/>
          <p:nvPr/>
        </p:nvSpPr>
        <p:spPr>
          <a:xfrm>
            <a:off x="4950410" y="4516459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NK0006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63" name="Elbow Connector 462"/>
          <p:cNvCxnSpPr>
            <a:stCxn id="447" idx="2"/>
            <a:endCxn id="461" idx="0"/>
          </p:cNvCxnSpPr>
          <p:nvPr/>
        </p:nvCxnSpPr>
        <p:spPr>
          <a:xfrm rot="16200000" flipH="1">
            <a:off x="5096389" y="3314955"/>
            <a:ext cx="291350" cy="4774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" name="Elbow Connector 465"/>
          <p:cNvCxnSpPr>
            <a:stCxn id="461" idx="2"/>
            <a:endCxn id="462" idx="0"/>
          </p:cNvCxnSpPr>
          <p:nvPr/>
        </p:nvCxnSpPr>
        <p:spPr>
          <a:xfrm rot="5400000">
            <a:off x="5240458" y="4276107"/>
            <a:ext cx="355419" cy="12528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9" name="TextBox 468"/>
          <p:cNvSpPr txBox="1"/>
          <p:nvPr/>
        </p:nvSpPr>
        <p:spPr>
          <a:xfrm>
            <a:off x="6127440" y="2245439"/>
            <a:ext cx="840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1N0004</a:t>
            </a:r>
          </a:p>
          <a:p>
            <a:pPr algn="ctr"/>
            <a:r>
              <a:rPr lang="en-US" sz="1200" dirty="0" smtClean="0"/>
              <a:t>RO</a:t>
            </a:r>
            <a:endParaRPr lang="en-US" sz="1200" dirty="0"/>
          </a:p>
        </p:txBody>
      </p:sp>
      <p:sp>
        <p:nvSpPr>
          <p:cNvPr id="470" name="TextBox 469"/>
          <p:cNvSpPr txBox="1"/>
          <p:nvPr/>
        </p:nvSpPr>
        <p:spPr>
          <a:xfrm>
            <a:off x="5521526" y="2242669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NN0004</a:t>
            </a:r>
          </a:p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HN</a:t>
            </a:r>
            <a:endParaRPr lang="en-US" sz="1200" dirty="0">
              <a:solidFill>
                <a:schemeClr val="accent6"/>
              </a:solidFill>
            </a:endParaRPr>
          </a:p>
        </p:txBody>
      </p:sp>
      <p:cxnSp>
        <p:nvCxnSpPr>
          <p:cNvPr id="471" name="Elbow Connector 470"/>
          <p:cNvCxnSpPr>
            <a:stCxn id="261" idx="2"/>
            <a:endCxn id="470" idx="0"/>
          </p:cNvCxnSpPr>
          <p:nvPr/>
        </p:nvCxnSpPr>
        <p:spPr>
          <a:xfrm rot="5400000">
            <a:off x="5949084" y="1896832"/>
            <a:ext cx="357395" cy="33427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2" name="TextBox 471"/>
          <p:cNvSpPr txBox="1"/>
          <p:nvPr/>
        </p:nvSpPr>
        <p:spPr>
          <a:xfrm>
            <a:off x="5775604" y="2947966"/>
            <a:ext cx="84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2N000F</a:t>
            </a:r>
          </a:p>
          <a:p>
            <a:pPr algn="ctr"/>
            <a:r>
              <a:rPr lang="en-US" sz="1200" dirty="0" smtClean="0"/>
              <a:t>N-RO2</a:t>
            </a:r>
          </a:p>
        </p:txBody>
      </p:sp>
      <p:sp>
        <p:nvSpPr>
          <p:cNvPr id="473" name="TextBox 472"/>
          <p:cNvSpPr txBox="1"/>
          <p:nvPr/>
        </p:nvSpPr>
        <p:spPr>
          <a:xfrm>
            <a:off x="6408254" y="2949093"/>
            <a:ext cx="84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2N000E</a:t>
            </a:r>
          </a:p>
          <a:p>
            <a:pPr algn="ctr"/>
            <a:r>
              <a:rPr lang="en-US" sz="1200" dirty="0" smtClean="0"/>
              <a:t>N-RO2</a:t>
            </a:r>
          </a:p>
        </p:txBody>
      </p:sp>
      <p:cxnSp>
        <p:nvCxnSpPr>
          <p:cNvPr id="474" name="Elbow Connector 473"/>
          <p:cNvCxnSpPr>
            <a:stCxn id="469" idx="2"/>
            <a:endCxn id="472" idx="0"/>
          </p:cNvCxnSpPr>
          <p:nvPr/>
        </p:nvCxnSpPr>
        <p:spPr>
          <a:xfrm rot="5400000">
            <a:off x="6253561" y="2653988"/>
            <a:ext cx="240862" cy="34709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5" name="Elbow Connector 474"/>
          <p:cNvCxnSpPr>
            <a:stCxn id="469" idx="2"/>
            <a:endCxn id="473" idx="0"/>
          </p:cNvCxnSpPr>
          <p:nvPr/>
        </p:nvCxnSpPr>
        <p:spPr>
          <a:xfrm rot="16200000" flipH="1">
            <a:off x="6569323" y="2685320"/>
            <a:ext cx="241989" cy="28555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6" name="TextBox 475"/>
          <p:cNvSpPr txBox="1"/>
          <p:nvPr/>
        </p:nvSpPr>
        <p:spPr>
          <a:xfrm>
            <a:off x="5870433" y="3669309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1N000F</a:t>
            </a:r>
          </a:p>
          <a:p>
            <a:pPr algn="ctr"/>
            <a:r>
              <a:rPr lang="en-US" sz="1200" dirty="0" smtClean="0"/>
              <a:t>HN-RO</a:t>
            </a:r>
          </a:p>
        </p:txBody>
      </p:sp>
      <p:sp>
        <p:nvSpPr>
          <p:cNvPr id="477" name="TextBox 476"/>
          <p:cNvSpPr txBox="1"/>
          <p:nvPr/>
        </p:nvSpPr>
        <p:spPr>
          <a:xfrm>
            <a:off x="5496728" y="3959351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NN000F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HNN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478" name="Elbow Connector 477"/>
          <p:cNvCxnSpPr>
            <a:stCxn id="472" idx="2"/>
            <a:endCxn id="477" idx="0"/>
          </p:cNvCxnSpPr>
          <p:nvPr/>
        </p:nvCxnSpPr>
        <p:spPr>
          <a:xfrm rot="5400000">
            <a:off x="5793284" y="3552190"/>
            <a:ext cx="549720" cy="26460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9" name="Elbow Connector 478"/>
          <p:cNvCxnSpPr>
            <a:stCxn id="472" idx="2"/>
            <a:endCxn id="476" idx="0"/>
          </p:cNvCxnSpPr>
          <p:nvPr/>
        </p:nvCxnSpPr>
        <p:spPr>
          <a:xfrm rot="16200000" flipH="1">
            <a:off x="6125157" y="3484918"/>
            <a:ext cx="259678" cy="10910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0" name="TextBox 479"/>
          <p:cNvSpPr txBox="1"/>
          <p:nvPr/>
        </p:nvSpPr>
        <p:spPr>
          <a:xfrm>
            <a:off x="5768163" y="4462498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NK0005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82" name="Elbow Connector 481"/>
          <p:cNvCxnSpPr>
            <a:stCxn id="476" idx="2"/>
            <a:endCxn id="480" idx="0"/>
          </p:cNvCxnSpPr>
          <p:nvPr/>
        </p:nvCxnSpPr>
        <p:spPr>
          <a:xfrm rot="5400000">
            <a:off x="6075651" y="4228601"/>
            <a:ext cx="331524" cy="13627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4" name="TextBox 483"/>
          <p:cNvSpPr txBox="1"/>
          <p:nvPr/>
        </p:nvSpPr>
        <p:spPr>
          <a:xfrm>
            <a:off x="6334998" y="4462707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NK0004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85" name="Elbow Connector 484"/>
          <p:cNvCxnSpPr>
            <a:stCxn id="473" idx="2"/>
            <a:endCxn id="491" idx="0"/>
          </p:cNvCxnSpPr>
          <p:nvPr/>
        </p:nvCxnSpPr>
        <p:spPr>
          <a:xfrm rot="16200000" flipH="1">
            <a:off x="6755877" y="3487976"/>
            <a:ext cx="273349" cy="11891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6" name="Elbow Connector 485"/>
          <p:cNvCxnSpPr>
            <a:stCxn id="491" idx="2"/>
            <a:endCxn id="484" idx="0"/>
          </p:cNvCxnSpPr>
          <p:nvPr/>
        </p:nvCxnSpPr>
        <p:spPr>
          <a:xfrm rot="5400000">
            <a:off x="6687593" y="4198292"/>
            <a:ext cx="316935" cy="2118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8" name="Elbow Connector 487"/>
          <p:cNvCxnSpPr>
            <a:stCxn id="261" idx="2"/>
            <a:endCxn id="469" idx="0"/>
          </p:cNvCxnSpPr>
          <p:nvPr/>
        </p:nvCxnSpPr>
        <p:spPr>
          <a:xfrm rot="16200000" flipH="1">
            <a:off x="6241147" y="1939046"/>
            <a:ext cx="360165" cy="2526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1" name="TextBox 490"/>
          <p:cNvSpPr txBox="1"/>
          <p:nvPr/>
        </p:nvSpPr>
        <p:spPr>
          <a:xfrm>
            <a:off x="6512892" y="3684107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1N000E</a:t>
            </a:r>
          </a:p>
          <a:p>
            <a:pPr algn="ctr"/>
            <a:r>
              <a:rPr lang="en-US" sz="1200" dirty="0" smtClean="0"/>
              <a:t>HN-RO</a:t>
            </a:r>
          </a:p>
        </p:txBody>
      </p:sp>
      <p:sp>
        <p:nvSpPr>
          <p:cNvPr id="495" name="TextBox 494"/>
          <p:cNvSpPr txBox="1"/>
          <p:nvPr/>
        </p:nvSpPr>
        <p:spPr>
          <a:xfrm>
            <a:off x="7593307" y="2279357"/>
            <a:ext cx="840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1N0003</a:t>
            </a:r>
          </a:p>
          <a:p>
            <a:pPr algn="ctr"/>
            <a:r>
              <a:rPr lang="en-US" sz="1200" dirty="0" smtClean="0"/>
              <a:t>RO</a:t>
            </a:r>
            <a:endParaRPr lang="en-US" sz="1200" dirty="0"/>
          </a:p>
        </p:txBody>
      </p:sp>
      <p:sp>
        <p:nvSpPr>
          <p:cNvPr id="496" name="TextBox 495"/>
          <p:cNvSpPr txBox="1"/>
          <p:nvPr/>
        </p:nvSpPr>
        <p:spPr>
          <a:xfrm>
            <a:off x="6987393" y="2276587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NN0003</a:t>
            </a:r>
          </a:p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HN</a:t>
            </a:r>
            <a:endParaRPr lang="en-US" sz="1200" dirty="0">
              <a:solidFill>
                <a:schemeClr val="accent6"/>
              </a:solidFill>
            </a:endParaRPr>
          </a:p>
        </p:txBody>
      </p:sp>
      <p:cxnSp>
        <p:nvCxnSpPr>
          <p:cNvPr id="497" name="Elbow Connector 496"/>
          <p:cNvCxnSpPr>
            <a:stCxn id="250" idx="2"/>
            <a:endCxn id="496" idx="0"/>
          </p:cNvCxnSpPr>
          <p:nvPr/>
        </p:nvCxnSpPr>
        <p:spPr>
          <a:xfrm rot="5400000">
            <a:off x="7334569" y="2022582"/>
            <a:ext cx="345944" cy="16206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8" name="TextBox 497"/>
          <p:cNvSpPr txBox="1"/>
          <p:nvPr/>
        </p:nvSpPr>
        <p:spPr>
          <a:xfrm>
            <a:off x="7241471" y="3017686"/>
            <a:ext cx="84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2N000D</a:t>
            </a:r>
          </a:p>
          <a:p>
            <a:pPr algn="ctr"/>
            <a:r>
              <a:rPr lang="en-US" sz="1200" dirty="0" smtClean="0"/>
              <a:t>H-RO2</a:t>
            </a:r>
          </a:p>
        </p:txBody>
      </p:sp>
      <p:sp>
        <p:nvSpPr>
          <p:cNvPr id="499" name="TextBox 498"/>
          <p:cNvSpPr txBox="1"/>
          <p:nvPr/>
        </p:nvSpPr>
        <p:spPr>
          <a:xfrm>
            <a:off x="7874121" y="3018813"/>
            <a:ext cx="84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2N000C</a:t>
            </a:r>
          </a:p>
          <a:p>
            <a:pPr algn="ctr"/>
            <a:r>
              <a:rPr lang="en-US" sz="1200" dirty="0" smtClean="0"/>
              <a:t>H-RO2</a:t>
            </a:r>
          </a:p>
        </p:txBody>
      </p:sp>
      <p:cxnSp>
        <p:nvCxnSpPr>
          <p:cNvPr id="500" name="Elbow Connector 499"/>
          <p:cNvCxnSpPr>
            <a:stCxn id="495" idx="2"/>
            <a:endCxn id="498" idx="0"/>
          </p:cNvCxnSpPr>
          <p:nvPr/>
        </p:nvCxnSpPr>
        <p:spPr>
          <a:xfrm rot="5400000">
            <a:off x="7701527" y="2705807"/>
            <a:ext cx="276664" cy="34709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1" name="Elbow Connector 500"/>
          <p:cNvCxnSpPr>
            <a:stCxn id="495" idx="2"/>
            <a:endCxn id="499" idx="0"/>
          </p:cNvCxnSpPr>
          <p:nvPr/>
        </p:nvCxnSpPr>
        <p:spPr>
          <a:xfrm rot="16200000" flipH="1">
            <a:off x="8017289" y="2737139"/>
            <a:ext cx="277791" cy="28555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2" name="TextBox 501"/>
          <p:cNvSpPr txBox="1"/>
          <p:nvPr/>
        </p:nvSpPr>
        <p:spPr>
          <a:xfrm>
            <a:off x="7522797" y="3738231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1N000D</a:t>
            </a:r>
          </a:p>
          <a:p>
            <a:pPr algn="ctr"/>
            <a:r>
              <a:rPr lang="en-US" sz="1200" dirty="0" smtClean="0"/>
              <a:t>HN-RO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7066835" y="3852841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NN000D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HNN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504" name="Elbow Connector 503"/>
          <p:cNvCxnSpPr>
            <a:stCxn id="498" idx="2"/>
            <a:endCxn id="503" idx="0"/>
          </p:cNvCxnSpPr>
          <p:nvPr/>
        </p:nvCxnSpPr>
        <p:spPr>
          <a:xfrm rot="5400000">
            <a:off x="7399386" y="3585915"/>
            <a:ext cx="373490" cy="16036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5" name="Elbow Connector 504"/>
          <p:cNvCxnSpPr>
            <a:stCxn id="498" idx="2"/>
            <a:endCxn id="502" idx="0"/>
          </p:cNvCxnSpPr>
          <p:nvPr/>
        </p:nvCxnSpPr>
        <p:spPr>
          <a:xfrm rot="16200000" flipH="1">
            <a:off x="7684672" y="3460991"/>
            <a:ext cx="258880" cy="2956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6" name="TextBox 505"/>
          <p:cNvSpPr txBox="1"/>
          <p:nvPr/>
        </p:nvSpPr>
        <p:spPr>
          <a:xfrm>
            <a:off x="6905786" y="4485326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NK0003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507" name="Elbow Connector 506"/>
          <p:cNvCxnSpPr>
            <a:stCxn id="502" idx="2"/>
            <a:endCxn id="506" idx="0"/>
          </p:cNvCxnSpPr>
          <p:nvPr/>
        </p:nvCxnSpPr>
        <p:spPr>
          <a:xfrm rot="5400000">
            <a:off x="7493691" y="4017105"/>
            <a:ext cx="285430" cy="65101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8" name="TextBox 507"/>
          <p:cNvSpPr txBox="1"/>
          <p:nvPr/>
        </p:nvSpPr>
        <p:spPr>
          <a:xfrm>
            <a:off x="8211170" y="4508981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NK0002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509" name="Elbow Connector 508"/>
          <p:cNvCxnSpPr>
            <a:stCxn id="499" idx="2"/>
            <a:endCxn id="512" idx="0"/>
          </p:cNvCxnSpPr>
          <p:nvPr/>
        </p:nvCxnSpPr>
        <p:spPr>
          <a:xfrm rot="16200000" flipH="1">
            <a:off x="8338973" y="3440466"/>
            <a:ext cx="238180" cy="31820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0" name="Elbow Connector 509"/>
          <p:cNvCxnSpPr>
            <a:stCxn id="512" idx="2"/>
            <a:endCxn id="508" idx="0"/>
          </p:cNvCxnSpPr>
          <p:nvPr/>
        </p:nvCxnSpPr>
        <p:spPr>
          <a:xfrm rot="5400000">
            <a:off x="8452396" y="4344212"/>
            <a:ext cx="328658" cy="8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1" name="Elbow Connector 510"/>
          <p:cNvCxnSpPr>
            <a:stCxn id="250" idx="2"/>
            <a:endCxn id="495" idx="0"/>
          </p:cNvCxnSpPr>
          <p:nvPr/>
        </p:nvCxnSpPr>
        <p:spPr>
          <a:xfrm rot="16200000" flipH="1">
            <a:off x="7626633" y="1892584"/>
            <a:ext cx="348714" cy="42483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" name="TextBox 511"/>
          <p:cNvSpPr txBox="1"/>
          <p:nvPr/>
        </p:nvSpPr>
        <p:spPr>
          <a:xfrm>
            <a:off x="8178050" y="3718658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1N000C</a:t>
            </a:r>
          </a:p>
          <a:p>
            <a:pPr algn="ctr"/>
            <a:r>
              <a:rPr lang="en-US" sz="1200" dirty="0" smtClean="0"/>
              <a:t>HN-RO</a:t>
            </a:r>
          </a:p>
        </p:txBody>
      </p:sp>
      <p:sp>
        <p:nvSpPr>
          <p:cNvPr id="515" name="TextBox 514"/>
          <p:cNvSpPr txBox="1"/>
          <p:nvPr/>
        </p:nvSpPr>
        <p:spPr>
          <a:xfrm>
            <a:off x="7502782" y="4497049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DO0001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Aldehyde</a:t>
            </a:r>
          </a:p>
        </p:txBody>
      </p:sp>
      <p:cxnSp>
        <p:nvCxnSpPr>
          <p:cNvPr id="516" name="Elbow Connector 515"/>
          <p:cNvCxnSpPr>
            <a:stCxn id="502" idx="2"/>
            <a:endCxn id="515" idx="0"/>
          </p:cNvCxnSpPr>
          <p:nvPr/>
        </p:nvCxnSpPr>
        <p:spPr>
          <a:xfrm rot="5400000">
            <a:off x="7786328" y="4321464"/>
            <a:ext cx="297153" cy="540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9" name="TextBox 518"/>
          <p:cNvSpPr txBox="1"/>
          <p:nvPr/>
        </p:nvSpPr>
        <p:spPr>
          <a:xfrm>
            <a:off x="7874121" y="4070070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NN000C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HNN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520" name="Elbow Connector 519"/>
          <p:cNvCxnSpPr>
            <a:stCxn id="499" idx="2"/>
            <a:endCxn id="519" idx="0"/>
          </p:cNvCxnSpPr>
          <p:nvPr/>
        </p:nvCxnSpPr>
        <p:spPr>
          <a:xfrm rot="16200000" flipH="1">
            <a:off x="8011303" y="3768137"/>
            <a:ext cx="589592" cy="1427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3" name="TextBox 522"/>
          <p:cNvSpPr txBox="1"/>
          <p:nvPr/>
        </p:nvSpPr>
        <p:spPr>
          <a:xfrm>
            <a:off x="9120529" y="2285946"/>
            <a:ext cx="840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1N0002</a:t>
            </a:r>
          </a:p>
          <a:p>
            <a:pPr algn="ctr"/>
            <a:r>
              <a:rPr lang="en-US" sz="1200" dirty="0" smtClean="0"/>
              <a:t>RO</a:t>
            </a:r>
            <a:endParaRPr lang="en-US" sz="1200" dirty="0"/>
          </a:p>
        </p:txBody>
      </p:sp>
      <p:sp>
        <p:nvSpPr>
          <p:cNvPr id="524" name="TextBox 523"/>
          <p:cNvSpPr txBox="1"/>
          <p:nvPr/>
        </p:nvSpPr>
        <p:spPr>
          <a:xfrm>
            <a:off x="8514615" y="2283176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NN0002</a:t>
            </a:r>
          </a:p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HN</a:t>
            </a:r>
            <a:endParaRPr lang="en-US" sz="1200" dirty="0">
              <a:solidFill>
                <a:schemeClr val="accent6"/>
              </a:solidFill>
            </a:endParaRPr>
          </a:p>
        </p:txBody>
      </p:sp>
      <p:cxnSp>
        <p:nvCxnSpPr>
          <p:cNvPr id="525" name="Elbow Connector 524"/>
          <p:cNvCxnSpPr>
            <a:stCxn id="289" idx="2"/>
            <a:endCxn id="524" idx="0"/>
          </p:cNvCxnSpPr>
          <p:nvPr/>
        </p:nvCxnSpPr>
        <p:spPr>
          <a:xfrm rot="16200000" flipH="1">
            <a:off x="8759715" y="2089161"/>
            <a:ext cx="374600" cy="1343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6" name="TextBox 525"/>
          <p:cNvSpPr txBox="1"/>
          <p:nvPr/>
        </p:nvSpPr>
        <p:spPr>
          <a:xfrm>
            <a:off x="9120383" y="3024275"/>
            <a:ext cx="84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2N000B</a:t>
            </a:r>
          </a:p>
          <a:p>
            <a:pPr algn="ctr"/>
            <a:r>
              <a:rPr lang="en-US" sz="1200" dirty="0" smtClean="0"/>
              <a:t>H-RO2</a:t>
            </a:r>
          </a:p>
        </p:txBody>
      </p:sp>
      <p:cxnSp>
        <p:nvCxnSpPr>
          <p:cNvPr id="528" name="Elbow Connector 527"/>
          <p:cNvCxnSpPr>
            <a:stCxn id="523" idx="2"/>
            <a:endCxn id="526" idx="0"/>
          </p:cNvCxnSpPr>
          <p:nvPr/>
        </p:nvCxnSpPr>
        <p:spPr>
          <a:xfrm rot="16200000" flipH="1">
            <a:off x="9404594" y="2883645"/>
            <a:ext cx="276664" cy="459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0" name="TextBox 529"/>
          <p:cNvSpPr txBox="1"/>
          <p:nvPr/>
        </p:nvSpPr>
        <p:spPr>
          <a:xfrm>
            <a:off x="9307925" y="3744820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1N000B</a:t>
            </a:r>
          </a:p>
          <a:p>
            <a:pPr algn="ctr"/>
            <a:r>
              <a:rPr lang="en-US" sz="1200" dirty="0" smtClean="0"/>
              <a:t>HN-RO</a:t>
            </a:r>
          </a:p>
        </p:txBody>
      </p:sp>
      <p:sp>
        <p:nvSpPr>
          <p:cNvPr id="531" name="TextBox 530"/>
          <p:cNvSpPr txBox="1"/>
          <p:nvPr/>
        </p:nvSpPr>
        <p:spPr>
          <a:xfrm>
            <a:off x="8743369" y="3756543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NN000B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HNN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532" name="Elbow Connector 531"/>
          <p:cNvCxnSpPr>
            <a:stCxn id="526" idx="2"/>
            <a:endCxn id="531" idx="0"/>
          </p:cNvCxnSpPr>
          <p:nvPr/>
        </p:nvCxnSpPr>
        <p:spPr>
          <a:xfrm rot="5400000">
            <a:off x="9228553" y="3439871"/>
            <a:ext cx="270603" cy="3627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3" name="Elbow Connector 532"/>
          <p:cNvCxnSpPr>
            <a:stCxn id="526" idx="2"/>
            <a:endCxn id="530" idx="0"/>
          </p:cNvCxnSpPr>
          <p:nvPr/>
        </p:nvCxnSpPr>
        <p:spPr>
          <a:xfrm rot="16200000" flipH="1">
            <a:off x="9516692" y="3514472"/>
            <a:ext cx="258880" cy="2018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4" name="TextBox 533"/>
          <p:cNvSpPr txBox="1"/>
          <p:nvPr/>
        </p:nvSpPr>
        <p:spPr>
          <a:xfrm>
            <a:off x="8749529" y="4503638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NK0001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535" name="Elbow Connector 534"/>
          <p:cNvCxnSpPr>
            <a:stCxn id="530" idx="2"/>
            <a:endCxn id="534" idx="0"/>
          </p:cNvCxnSpPr>
          <p:nvPr/>
        </p:nvCxnSpPr>
        <p:spPr>
          <a:xfrm rot="5400000">
            <a:off x="9302266" y="4058863"/>
            <a:ext cx="297153" cy="59239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9" name="Elbow Connector 538"/>
          <p:cNvCxnSpPr>
            <a:stCxn id="289" idx="2"/>
            <a:endCxn id="523" idx="0"/>
          </p:cNvCxnSpPr>
          <p:nvPr/>
        </p:nvCxnSpPr>
        <p:spPr>
          <a:xfrm rot="16200000" flipH="1">
            <a:off x="9051779" y="1797097"/>
            <a:ext cx="377370" cy="60032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1" name="TextBox 540"/>
          <p:cNvSpPr txBox="1"/>
          <p:nvPr/>
        </p:nvSpPr>
        <p:spPr>
          <a:xfrm>
            <a:off x="9334802" y="4491915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2N000N</a:t>
            </a:r>
          </a:p>
        </p:txBody>
      </p:sp>
      <p:cxnSp>
        <p:nvCxnSpPr>
          <p:cNvPr id="542" name="Elbow Connector 541"/>
          <p:cNvCxnSpPr>
            <a:stCxn id="530" idx="2"/>
            <a:endCxn id="541" idx="0"/>
          </p:cNvCxnSpPr>
          <p:nvPr/>
        </p:nvCxnSpPr>
        <p:spPr>
          <a:xfrm rot="5400000">
            <a:off x="9600763" y="4345638"/>
            <a:ext cx="285430" cy="712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8" name="TextBox 547"/>
          <p:cNvSpPr txBox="1"/>
          <p:nvPr/>
        </p:nvSpPr>
        <p:spPr>
          <a:xfrm>
            <a:off x="8696652" y="5291014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NN000N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HHHN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549" name="TextBox 548"/>
          <p:cNvSpPr txBox="1"/>
          <p:nvPr/>
        </p:nvSpPr>
        <p:spPr>
          <a:xfrm>
            <a:off x="9219907" y="5295246"/>
            <a:ext cx="96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1N000N</a:t>
            </a:r>
          </a:p>
        </p:txBody>
      </p:sp>
      <p:cxnSp>
        <p:nvCxnSpPr>
          <p:cNvPr id="550" name="Elbow Connector 549"/>
          <p:cNvCxnSpPr>
            <a:stCxn id="541" idx="2"/>
            <a:endCxn id="548" idx="0"/>
          </p:cNvCxnSpPr>
          <p:nvPr/>
        </p:nvCxnSpPr>
        <p:spPr>
          <a:xfrm rot="5400000">
            <a:off x="9159791" y="4710889"/>
            <a:ext cx="522100" cy="6381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Elbow Connector 550"/>
          <p:cNvCxnSpPr>
            <a:stCxn id="541" idx="2"/>
            <a:endCxn id="549" idx="0"/>
          </p:cNvCxnSpPr>
          <p:nvPr/>
        </p:nvCxnSpPr>
        <p:spPr>
          <a:xfrm rot="5400000">
            <a:off x="9459166" y="5014496"/>
            <a:ext cx="526332" cy="3516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4" name="TextBox 563"/>
          <p:cNvSpPr txBox="1"/>
          <p:nvPr/>
        </p:nvSpPr>
        <p:spPr>
          <a:xfrm>
            <a:off x="10305235" y="2272700"/>
            <a:ext cx="840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1N0001</a:t>
            </a:r>
          </a:p>
          <a:p>
            <a:pPr algn="ctr"/>
            <a:r>
              <a:rPr lang="en-US" sz="1200" dirty="0" smtClean="0"/>
              <a:t>RO</a:t>
            </a:r>
            <a:endParaRPr lang="en-US" sz="1200" dirty="0"/>
          </a:p>
        </p:txBody>
      </p:sp>
      <p:sp>
        <p:nvSpPr>
          <p:cNvPr id="565" name="TextBox 564"/>
          <p:cNvSpPr txBox="1"/>
          <p:nvPr/>
        </p:nvSpPr>
        <p:spPr>
          <a:xfrm>
            <a:off x="9699321" y="2269930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NN0001</a:t>
            </a:r>
          </a:p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HN</a:t>
            </a:r>
            <a:endParaRPr lang="en-US" sz="1200" dirty="0">
              <a:solidFill>
                <a:schemeClr val="accent6"/>
              </a:solidFill>
            </a:endParaRPr>
          </a:p>
        </p:txBody>
      </p:sp>
      <p:sp>
        <p:nvSpPr>
          <p:cNvPr id="566" name="TextBox 565"/>
          <p:cNvSpPr txBox="1"/>
          <p:nvPr/>
        </p:nvSpPr>
        <p:spPr>
          <a:xfrm>
            <a:off x="10305089" y="3011029"/>
            <a:ext cx="84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2N000A</a:t>
            </a:r>
          </a:p>
          <a:p>
            <a:pPr algn="ctr"/>
            <a:r>
              <a:rPr lang="en-US" sz="1200" dirty="0" smtClean="0"/>
              <a:t>H-RO2</a:t>
            </a:r>
          </a:p>
        </p:txBody>
      </p:sp>
      <p:cxnSp>
        <p:nvCxnSpPr>
          <p:cNvPr id="567" name="Elbow Connector 566"/>
          <p:cNvCxnSpPr>
            <a:stCxn id="564" idx="2"/>
            <a:endCxn id="566" idx="0"/>
          </p:cNvCxnSpPr>
          <p:nvPr/>
        </p:nvCxnSpPr>
        <p:spPr>
          <a:xfrm rot="16200000" flipH="1">
            <a:off x="10589300" y="2870399"/>
            <a:ext cx="276664" cy="459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8" name="TextBox 567"/>
          <p:cNvSpPr txBox="1"/>
          <p:nvPr/>
        </p:nvSpPr>
        <p:spPr>
          <a:xfrm>
            <a:off x="10492631" y="3731574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1N000A</a:t>
            </a:r>
          </a:p>
          <a:p>
            <a:pPr algn="ctr"/>
            <a:r>
              <a:rPr lang="en-US" sz="1200" dirty="0" smtClean="0"/>
              <a:t>HN-RO</a:t>
            </a:r>
          </a:p>
        </p:txBody>
      </p:sp>
      <p:sp>
        <p:nvSpPr>
          <p:cNvPr id="569" name="TextBox 568"/>
          <p:cNvSpPr txBox="1"/>
          <p:nvPr/>
        </p:nvSpPr>
        <p:spPr>
          <a:xfrm>
            <a:off x="9928075" y="3743297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NN000A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HNN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570" name="Elbow Connector 569"/>
          <p:cNvCxnSpPr>
            <a:stCxn id="566" idx="2"/>
            <a:endCxn id="569" idx="0"/>
          </p:cNvCxnSpPr>
          <p:nvPr/>
        </p:nvCxnSpPr>
        <p:spPr>
          <a:xfrm rot="5400000">
            <a:off x="10413259" y="3426625"/>
            <a:ext cx="270603" cy="3627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1" name="Elbow Connector 570"/>
          <p:cNvCxnSpPr>
            <a:stCxn id="566" idx="2"/>
            <a:endCxn id="568" idx="0"/>
          </p:cNvCxnSpPr>
          <p:nvPr/>
        </p:nvCxnSpPr>
        <p:spPr>
          <a:xfrm rot="16200000" flipH="1">
            <a:off x="10701398" y="3501226"/>
            <a:ext cx="258880" cy="2018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2" name="TextBox 571"/>
          <p:cNvSpPr txBox="1"/>
          <p:nvPr/>
        </p:nvSpPr>
        <p:spPr>
          <a:xfrm>
            <a:off x="9934235" y="4490392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NK0000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573" name="Elbow Connector 572"/>
          <p:cNvCxnSpPr>
            <a:stCxn id="568" idx="2"/>
            <a:endCxn id="572" idx="0"/>
          </p:cNvCxnSpPr>
          <p:nvPr/>
        </p:nvCxnSpPr>
        <p:spPr>
          <a:xfrm rot="5400000">
            <a:off x="10486972" y="4045617"/>
            <a:ext cx="297153" cy="59239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4" name="Elbow Connector 573"/>
          <p:cNvCxnSpPr>
            <a:stCxn id="341" idx="2"/>
            <a:endCxn id="564" idx="0"/>
          </p:cNvCxnSpPr>
          <p:nvPr/>
        </p:nvCxnSpPr>
        <p:spPr>
          <a:xfrm rot="16200000" flipH="1">
            <a:off x="10212985" y="1760350"/>
            <a:ext cx="389351" cy="63534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5" name="TextBox 574"/>
          <p:cNvSpPr txBox="1"/>
          <p:nvPr/>
        </p:nvSpPr>
        <p:spPr>
          <a:xfrm>
            <a:off x="10519508" y="4478669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2N000M</a:t>
            </a:r>
          </a:p>
        </p:txBody>
      </p:sp>
      <p:cxnSp>
        <p:nvCxnSpPr>
          <p:cNvPr id="576" name="Elbow Connector 575"/>
          <p:cNvCxnSpPr>
            <a:stCxn id="568" idx="2"/>
            <a:endCxn id="575" idx="0"/>
          </p:cNvCxnSpPr>
          <p:nvPr/>
        </p:nvCxnSpPr>
        <p:spPr>
          <a:xfrm rot="5400000">
            <a:off x="10785469" y="4332392"/>
            <a:ext cx="285430" cy="712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7" name="TextBox 576"/>
          <p:cNvSpPr txBox="1"/>
          <p:nvPr/>
        </p:nvSpPr>
        <p:spPr>
          <a:xfrm>
            <a:off x="9904804" y="5324660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NO000M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HHHN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579" name="Elbow Connector 578"/>
          <p:cNvCxnSpPr>
            <a:stCxn id="575" idx="2"/>
            <a:endCxn id="577" idx="0"/>
          </p:cNvCxnSpPr>
          <p:nvPr/>
        </p:nvCxnSpPr>
        <p:spPr>
          <a:xfrm rot="5400000">
            <a:off x="10332774" y="4732812"/>
            <a:ext cx="568992" cy="61470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0" name="Elbow Connector 579"/>
          <p:cNvCxnSpPr>
            <a:stCxn id="575" idx="2"/>
            <a:endCxn id="585" idx="0"/>
          </p:cNvCxnSpPr>
          <p:nvPr/>
        </p:nvCxnSpPr>
        <p:spPr>
          <a:xfrm rot="16200000" flipH="1">
            <a:off x="10653303" y="5026986"/>
            <a:ext cx="567398" cy="247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2" name="Elbow Connector 581"/>
          <p:cNvCxnSpPr>
            <a:stCxn id="341" idx="2"/>
            <a:endCxn id="565" idx="0"/>
          </p:cNvCxnSpPr>
          <p:nvPr/>
        </p:nvCxnSpPr>
        <p:spPr>
          <a:xfrm rot="16200000" flipH="1">
            <a:off x="9920921" y="2052414"/>
            <a:ext cx="386581" cy="484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5" name="TextBox 584"/>
          <p:cNvSpPr txBox="1"/>
          <p:nvPr/>
        </p:nvSpPr>
        <p:spPr>
          <a:xfrm>
            <a:off x="10530477" y="5323066"/>
            <a:ext cx="8378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1N000M</a:t>
            </a:r>
          </a:p>
        </p:txBody>
      </p:sp>
      <p:sp>
        <p:nvSpPr>
          <p:cNvPr id="587" name="TextBox 586"/>
          <p:cNvSpPr txBox="1"/>
          <p:nvPr/>
        </p:nvSpPr>
        <p:spPr>
          <a:xfrm>
            <a:off x="5085926" y="6088231"/>
            <a:ext cx="925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NK000C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590" name="Elbow Connector 589"/>
          <p:cNvCxnSpPr>
            <a:stCxn id="585" idx="2"/>
            <a:endCxn id="587" idx="3"/>
          </p:cNvCxnSpPr>
          <p:nvPr/>
        </p:nvCxnSpPr>
        <p:spPr>
          <a:xfrm rot="5400000">
            <a:off x="8120987" y="3490667"/>
            <a:ext cx="718999" cy="4937794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3" name="Elbow Connector 592"/>
          <p:cNvCxnSpPr>
            <a:stCxn id="353" idx="2"/>
            <a:endCxn id="587" idx="1"/>
          </p:cNvCxnSpPr>
          <p:nvPr/>
        </p:nvCxnSpPr>
        <p:spPr>
          <a:xfrm rot="16200000" flipH="1">
            <a:off x="3329452" y="4562589"/>
            <a:ext cx="760107" cy="275284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6" name="TextBox 595"/>
          <p:cNvSpPr txBox="1"/>
          <p:nvPr/>
        </p:nvSpPr>
        <p:spPr>
          <a:xfrm>
            <a:off x="11392152" y="2307835"/>
            <a:ext cx="840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1N0000</a:t>
            </a:r>
          </a:p>
          <a:p>
            <a:pPr algn="ctr"/>
            <a:r>
              <a:rPr lang="en-US" sz="1200" dirty="0" smtClean="0"/>
              <a:t>RO</a:t>
            </a:r>
            <a:endParaRPr lang="en-US" sz="1200" dirty="0"/>
          </a:p>
        </p:txBody>
      </p:sp>
      <p:sp>
        <p:nvSpPr>
          <p:cNvPr id="597" name="TextBox 596"/>
          <p:cNvSpPr txBox="1"/>
          <p:nvPr/>
        </p:nvSpPr>
        <p:spPr>
          <a:xfrm>
            <a:off x="10786238" y="2305065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NN0000</a:t>
            </a:r>
          </a:p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HN</a:t>
            </a:r>
            <a:endParaRPr lang="en-US" sz="1200" dirty="0">
              <a:solidFill>
                <a:schemeClr val="accent6"/>
              </a:solidFill>
            </a:endParaRPr>
          </a:p>
        </p:txBody>
      </p:sp>
      <p:sp>
        <p:nvSpPr>
          <p:cNvPr id="598" name="TextBox 597"/>
          <p:cNvSpPr txBox="1"/>
          <p:nvPr/>
        </p:nvSpPr>
        <p:spPr>
          <a:xfrm>
            <a:off x="11392006" y="3046164"/>
            <a:ext cx="84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2N0009</a:t>
            </a:r>
          </a:p>
          <a:p>
            <a:pPr algn="ctr"/>
            <a:r>
              <a:rPr lang="en-US" sz="1200" dirty="0" smtClean="0"/>
              <a:t>H-RO2</a:t>
            </a:r>
          </a:p>
        </p:txBody>
      </p:sp>
      <p:cxnSp>
        <p:nvCxnSpPr>
          <p:cNvPr id="599" name="Elbow Connector 598"/>
          <p:cNvCxnSpPr>
            <a:stCxn id="596" idx="2"/>
            <a:endCxn id="598" idx="0"/>
          </p:cNvCxnSpPr>
          <p:nvPr/>
        </p:nvCxnSpPr>
        <p:spPr>
          <a:xfrm rot="16200000" flipH="1">
            <a:off x="11676217" y="2905534"/>
            <a:ext cx="276664" cy="459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0" name="Elbow Connector 599"/>
          <p:cNvCxnSpPr>
            <a:stCxn id="403" idx="2"/>
            <a:endCxn id="596" idx="0"/>
          </p:cNvCxnSpPr>
          <p:nvPr/>
        </p:nvCxnSpPr>
        <p:spPr>
          <a:xfrm rot="16200000" flipH="1">
            <a:off x="11369891" y="1865475"/>
            <a:ext cx="398586" cy="48613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1" name="Elbow Connector 600"/>
          <p:cNvCxnSpPr>
            <a:stCxn id="403" idx="2"/>
            <a:endCxn id="597" idx="0"/>
          </p:cNvCxnSpPr>
          <p:nvPr/>
        </p:nvCxnSpPr>
        <p:spPr>
          <a:xfrm rot="5400000">
            <a:off x="11077827" y="2056775"/>
            <a:ext cx="395816" cy="10076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4" name="TextBox 603"/>
          <p:cNvSpPr txBox="1"/>
          <p:nvPr/>
        </p:nvSpPr>
        <p:spPr>
          <a:xfrm>
            <a:off x="11461247" y="3731574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1N0009</a:t>
            </a:r>
          </a:p>
          <a:p>
            <a:pPr algn="ctr"/>
            <a:r>
              <a:rPr lang="en-US" sz="1200" dirty="0" smtClean="0"/>
              <a:t>HN-RO</a:t>
            </a:r>
          </a:p>
        </p:txBody>
      </p:sp>
      <p:sp>
        <p:nvSpPr>
          <p:cNvPr id="605" name="TextBox 604"/>
          <p:cNvSpPr txBox="1"/>
          <p:nvPr/>
        </p:nvSpPr>
        <p:spPr>
          <a:xfrm>
            <a:off x="10980374" y="3884581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NN0009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HNN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606" name="Elbow Connector 605"/>
          <p:cNvCxnSpPr>
            <a:stCxn id="598" idx="2"/>
            <a:endCxn id="605" idx="0"/>
          </p:cNvCxnSpPr>
          <p:nvPr/>
        </p:nvCxnSpPr>
        <p:spPr>
          <a:xfrm rot="5400000">
            <a:off x="11429792" y="3497526"/>
            <a:ext cx="376752" cy="39735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7" name="Elbow Connector 606"/>
          <p:cNvCxnSpPr>
            <a:stCxn id="598" idx="2"/>
            <a:endCxn id="604" idx="0"/>
          </p:cNvCxnSpPr>
          <p:nvPr/>
        </p:nvCxnSpPr>
        <p:spPr>
          <a:xfrm rot="16200000" flipH="1">
            <a:off x="11746732" y="3577943"/>
            <a:ext cx="223745" cy="8351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1" name="TextBox 610"/>
          <p:cNvSpPr txBox="1"/>
          <p:nvPr/>
        </p:nvSpPr>
        <p:spPr>
          <a:xfrm>
            <a:off x="10980374" y="4766423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ND0001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aldehyde</a:t>
            </a:r>
          </a:p>
        </p:txBody>
      </p:sp>
      <p:cxnSp>
        <p:nvCxnSpPr>
          <p:cNvPr id="612" name="Elbow Connector 611"/>
          <p:cNvCxnSpPr>
            <a:stCxn id="604" idx="2"/>
            <a:endCxn id="611" idx="0"/>
          </p:cNvCxnSpPr>
          <p:nvPr/>
        </p:nvCxnSpPr>
        <p:spPr>
          <a:xfrm rot="5400000">
            <a:off x="11356333" y="4222394"/>
            <a:ext cx="573184" cy="51487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3" name="TextBox 612"/>
          <p:cNvSpPr txBox="1"/>
          <p:nvPr/>
        </p:nvSpPr>
        <p:spPr>
          <a:xfrm>
            <a:off x="11481960" y="4500960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2N000L</a:t>
            </a:r>
          </a:p>
        </p:txBody>
      </p:sp>
      <p:cxnSp>
        <p:nvCxnSpPr>
          <p:cNvPr id="614" name="Elbow Connector 613"/>
          <p:cNvCxnSpPr>
            <a:stCxn id="604" idx="2"/>
            <a:endCxn id="613" idx="0"/>
          </p:cNvCxnSpPr>
          <p:nvPr/>
        </p:nvCxnSpPr>
        <p:spPr>
          <a:xfrm rot="5400000">
            <a:off x="11739858" y="4340455"/>
            <a:ext cx="307721" cy="132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9" name="TextBox 618"/>
          <p:cNvSpPr txBox="1"/>
          <p:nvPr/>
        </p:nvSpPr>
        <p:spPr>
          <a:xfrm>
            <a:off x="11548447" y="526878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1N000L</a:t>
            </a:r>
          </a:p>
        </p:txBody>
      </p:sp>
      <p:sp>
        <p:nvSpPr>
          <p:cNvPr id="620" name="TextBox 619"/>
          <p:cNvSpPr txBox="1"/>
          <p:nvPr/>
        </p:nvSpPr>
        <p:spPr>
          <a:xfrm>
            <a:off x="10832353" y="6024863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NK000B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621" name="Elbow Connector 620"/>
          <p:cNvCxnSpPr>
            <a:stCxn id="619" idx="2"/>
            <a:endCxn id="620" idx="0"/>
          </p:cNvCxnSpPr>
          <p:nvPr/>
        </p:nvCxnSpPr>
        <p:spPr>
          <a:xfrm rot="5400000">
            <a:off x="11372977" y="5410277"/>
            <a:ext cx="479077" cy="7500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2" name="TextBox 621"/>
          <p:cNvSpPr txBox="1"/>
          <p:nvPr/>
        </p:nvSpPr>
        <p:spPr>
          <a:xfrm>
            <a:off x="11473323" y="6106192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DO0002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Aldehyde</a:t>
            </a:r>
          </a:p>
        </p:txBody>
      </p:sp>
      <p:cxnSp>
        <p:nvCxnSpPr>
          <p:cNvPr id="623" name="Elbow Connector 622"/>
          <p:cNvCxnSpPr>
            <a:stCxn id="619" idx="2"/>
            <a:endCxn id="622" idx="0"/>
          </p:cNvCxnSpPr>
          <p:nvPr/>
        </p:nvCxnSpPr>
        <p:spPr>
          <a:xfrm rot="5400000">
            <a:off x="11652797" y="5771427"/>
            <a:ext cx="560406" cy="10912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4" name="Elbow Connector 623"/>
          <p:cNvCxnSpPr>
            <a:stCxn id="613" idx="2"/>
            <a:endCxn id="619" idx="0"/>
          </p:cNvCxnSpPr>
          <p:nvPr/>
        </p:nvCxnSpPr>
        <p:spPr>
          <a:xfrm rot="16200000" flipH="1">
            <a:off x="11691904" y="4973129"/>
            <a:ext cx="490828" cy="1004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2" name="TextBox 641"/>
          <p:cNvSpPr txBox="1"/>
          <p:nvPr/>
        </p:nvSpPr>
        <p:spPr>
          <a:xfrm>
            <a:off x="6199274" y="3971319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NN000E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HNN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643" name="Elbow Connector 642"/>
          <p:cNvCxnSpPr>
            <a:stCxn id="473" idx="2"/>
            <a:endCxn id="642" idx="0"/>
          </p:cNvCxnSpPr>
          <p:nvPr/>
        </p:nvCxnSpPr>
        <p:spPr>
          <a:xfrm rot="5400000">
            <a:off x="6455462" y="3593685"/>
            <a:ext cx="560561" cy="19470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9" name="TextBox 648"/>
          <p:cNvSpPr txBox="1"/>
          <p:nvPr/>
        </p:nvSpPr>
        <p:spPr>
          <a:xfrm>
            <a:off x="4685839" y="3971319"/>
            <a:ext cx="878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NN000G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HNN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650" name="Elbow Connector 649"/>
          <p:cNvCxnSpPr>
            <a:stCxn id="447" idx="2"/>
            <a:endCxn id="649" idx="0"/>
          </p:cNvCxnSpPr>
          <p:nvPr/>
        </p:nvCxnSpPr>
        <p:spPr>
          <a:xfrm rot="16200000" flipH="1">
            <a:off x="4782490" y="3628855"/>
            <a:ext cx="563294" cy="12163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0" name="TextBox 659"/>
          <p:cNvSpPr txBox="1"/>
          <p:nvPr/>
        </p:nvSpPr>
        <p:spPr>
          <a:xfrm>
            <a:off x="11067525" y="5383673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NN000L</a:t>
            </a:r>
          </a:p>
        </p:txBody>
      </p:sp>
      <p:cxnSp>
        <p:nvCxnSpPr>
          <p:cNvPr id="661" name="Elbow Connector 660"/>
          <p:cNvCxnSpPr>
            <a:stCxn id="613" idx="2"/>
            <a:endCxn id="660" idx="0"/>
          </p:cNvCxnSpPr>
          <p:nvPr/>
        </p:nvCxnSpPr>
        <p:spPr>
          <a:xfrm rot="5400000">
            <a:off x="11377000" y="4873599"/>
            <a:ext cx="605714" cy="41443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2" name="TextBox 241"/>
          <p:cNvSpPr txBox="1"/>
          <p:nvPr/>
        </p:nvSpPr>
        <p:spPr>
          <a:xfrm>
            <a:off x="9251547" y="5780498"/>
            <a:ext cx="925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NK000D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243" name="Elbow Connector 242"/>
          <p:cNvCxnSpPr>
            <a:stCxn id="549" idx="2"/>
            <a:endCxn id="242" idx="0"/>
          </p:cNvCxnSpPr>
          <p:nvPr/>
        </p:nvCxnSpPr>
        <p:spPr>
          <a:xfrm rot="16200000" flipH="1">
            <a:off x="9605437" y="5671555"/>
            <a:ext cx="208253" cy="963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7426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3" name="Group 352"/>
          <p:cNvGrpSpPr/>
          <p:nvPr/>
        </p:nvGrpSpPr>
        <p:grpSpPr>
          <a:xfrm>
            <a:off x="8505437" y="1049332"/>
            <a:ext cx="1752657" cy="3940140"/>
            <a:chOff x="5387833" y="1002360"/>
            <a:chExt cx="1752657" cy="3940140"/>
          </a:xfrm>
        </p:grpSpPr>
        <p:sp>
          <p:nvSpPr>
            <p:cNvPr id="355" name="TextBox 354"/>
            <p:cNvSpPr txBox="1"/>
            <p:nvPr/>
          </p:nvSpPr>
          <p:spPr>
            <a:xfrm>
              <a:off x="5919962" y="2206228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1N0002</a:t>
              </a:r>
            </a:p>
          </p:txBody>
        </p:sp>
        <p:sp>
          <p:nvSpPr>
            <p:cNvPr id="369" name="TextBox 368"/>
            <p:cNvSpPr txBox="1"/>
            <p:nvPr/>
          </p:nvSpPr>
          <p:spPr>
            <a:xfrm>
              <a:off x="5659690" y="3993418"/>
              <a:ext cx="10449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NN000A</a:t>
              </a:r>
              <a:endParaRPr 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71" name="Group 370"/>
            <p:cNvGrpSpPr/>
            <p:nvPr/>
          </p:nvGrpSpPr>
          <p:grpSpPr>
            <a:xfrm>
              <a:off x="5550250" y="1002360"/>
              <a:ext cx="1083198" cy="683835"/>
              <a:chOff x="2202490" y="926533"/>
              <a:chExt cx="1083198" cy="683835"/>
            </a:xfrm>
          </p:grpSpPr>
          <p:sp>
            <p:nvSpPr>
              <p:cNvPr id="388" name="TextBox 387"/>
              <p:cNvSpPr txBox="1"/>
              <p:nvPr/>
            </p:nvSpPr>
            <p:spPr>
              <a:xfrm>
                <a:off x="2202490" y="1333369"/>
                <a:ext cx="108319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2N0002</a:t>
                </a:r>
              </a:p>
            </p:txBody>
          </p:sp>
          <p:sp>
            <p:nvSpPr>
              <p:cNvPr id="395" name="TextBox 394"/>
              <p:cNvSpPr txBox="1"/>
              <p:nvPr/>
            </p:nvSpPr>
            <p:spPr>
              <a:xfrm>
                <a:off x="2718566" y="926533"/>
                <a:ext cx="51165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#8</a:t>
                </a:r>
                <a:endParaRPr lang="en-US" sz="1200" dirty="0"/>
              </a:p>
            </p:txBody>
          </p:sp>
        </p:grpSp>
        <p:sp>
          <p:nvSpPr>
            <p:cNvPr id="372" name="TextBox 371"/>
            <p:cNvSpPr txBox="1"/>
            <p:nvPr/>
          </p:nvSpPr>
          <p:spPr>
            <a:xfrm>
              <a:off x="5387833" y="2198584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accent6"/>
                  </a:solidFill>
                </a:rPr>
                <a:t>NN0002</a:t>
              </a:r>
            </a:p>
          </p:txBody>
        </p:sp>
        <p:cxnSp>
          <p:nvCxnSpPr>
            <p:cNvPr id="373" name="Elbow Connector 372"/>
            <p:cNvCxnSpPr>
              <a:stCxn id="388" idx="2"/>
              <a:endCxn id="355" idx="0"/>
            </p:cNvCxnSpPr>
            <p:nvPr/>
          </p:nvCxnSpPr>
          <p:spPr>
            <a:xfrm rot="16200000" flipH="1">
              <a:off x="5965447" y="1812597"/>
              <a:ext cx="520033" cy="267228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Elbow Connector 373"/>
            <p:cNvCxnSpPr>
              <a:stCxn id="388" idx="2"/>
              <a:endCxn id="372" idx="0"/>
            </p:cNvCxnSpPr>
            <p:nvPr/>
          </p:nvCxnSpPr>
          <p:spPr>
            <a:xfrm rot="5400000">
              <a:off x="5703205" y="1809939"/>
              <a:ext cx="512389" cy="264901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Elbow Connector 374"/>
            <p:cNvCxnSpPr>
              <a:stCxn id="355" idx="2"/>
              <a:endCxn id="377" idx="0"/>
            </p:cNvCxnSpPr>
            <p:nvPr/>
          </p:nvCxnSpPr>
          <p:spPr>
            <a:xfrm rot="5400000">
              <a:off x="6145414" y="2696890"/>
              <a:ext cx="427327" cy="12700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7" name="TextBox 376"/>
            <p:cNvSpPr txBox="1"/>
            <p:nvPr/>
          </p:nvSpPr>
          <p:spPr>
            <a:xfrm>
              <a:off x="5981916" y="2910554"/>
              <a:ext cx="7543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2N000A</a:t>
              </a:r>
            </a:p>
          </p:txBody>
        </p:sp>
        <p:cxnSp>
          <p:nvCxnSpPr>
            <p:cNvPr id="378" name="Elbow Connector 377"/>
            <p:cNvCxnSpPr>
              <a:stCxn id="377" idx="2"/>
              <a:endCxn id="380" idx="0"/>
            </p:cNvCxnSpPr>
            <p:nvPr/>
          </p:nvCxnSpPr>
          <p:spPr>
            <a:xfrm rot="16200000" flipH="1">
              <a:off x="6217764" y="3328865"/>
              <a:ext cx="493505" cy="210879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Elbow Connector 378"/>
            <p:cNvCxnSpPr>
              <a:stCxn id="377" idx="2"/>
              <a:endCxn id="369" idx="0"/>
            </p:cNvCxnSpPr>
            <p:nvPr/>
          </p:nvCxnSpPr>
          <p:spPr>
            <a:xfrm rot="5400000">
              <a:off x="5867681" y="3502021"/>
              <a:ext cx="805865" cy="176928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0" name="TextBox 379"/>
            <p:cNvSpPr txBox="1"/>
            <p:nvPr/>
          </p:nvSpPr>
          <p:spPr>
            <a:xfrm>
              <a:off x="5999421" y="3681058"/>
              <a:ext cx="11410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1N000A</a:t>
              </a:r>
            </a:p>
          </p:txBody>
        </p:sp>
        <p:cxnSp>
          <p:nvCxnSpPr>
            <p:cNvPr id="381" name="Elbow Connector 380"/>
            <p:cNvCxnSpPr>
              <a:stCxn id="380" idx="2"/>
              <a:endCxn id="382" idx="0"/>
            </p:cNvCxnSpPr>
            <p:nvPr/>
          </p:nvCxnSpPr>
          <p:spPr>
            <a:xfrm rot="5400000">
              <a:off x="5959053" y="4054598"/>
              <a:ext cx="707444" cy="514363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2" name="TextBox 381"/>
            <p:cNvSpPr txBox="1"/>
            <p:nvPr/>
          </p:nvSpPr>
          <p:spPr>
            <a:xfrm>
              <a:off x="5597799" y="4665501"/>
              <a:ext cx="9155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NK0001</a:t>
              </a:r>
              <a:endParaRPr lang="en-US" sz="1200" dirty="0">
                <a:solidFill>
                  <a:srgbClr val="0070C0"/>
                </a:solidFill>
              </a:endParaRPr>
            </a:p>
          </p:txBody>
        </p:sp>
      </p:grpSp>
      <p:cxnSp>
        <p:nvCxnSpPr>
          <p:cNvPr id="409" name="Elbow Connector 408"/>
          <p:cNvCxnSpPr>
            <a:stCxn id="400" idx="2"/>
            <a:endCxn id="417" idx="0"/>
          </p:cNvCxnSpPr>
          <p:nvPr/>
        </p:nvCxnSpPr>
        <p:spPr>
          <a:xfrm rot="5400000">
            <a:off x="10431955" y="4277190"/>
            <a:ext cx="613425" cy="537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80827" y="147922"/>
            <a:ext cx="133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N</a:t>
            </a:r>
            <a:r>
              <a:rPr lang="en-US" sz="1200" b="1" dirty="0" smtClean="0"/>
              <a:t>00000</a:t>
            </a:r>
          </a:p>
          <a:p>
            <a:pPr algn="ctr"/>
            <a:r>
              <a:rPr lang="en-US" sz="1200" b="1" dirty="0" smtClean="0"/>
              <a:t>Decan-2-nitrate</a:t>
            </a:r>
            <a:endParaRPr lang="en-US" sz="1200" b="1" dirty="0"/>
          </a:p>
        </p:txBody>
      </p:sp>
      <p:cxnSp>
        <p:nvCxnSpPr>
          <p:cNvPr id="6" name="Elbow Connector 5"/>
          <p:cNvCxnSpPr>
            <a:stCxn id="4" idx="2"/>
            <a:endCxn id="12" idx="0"/>
          </p:cNvCxnSpPr>
          <p:nvPr/>
        </p:nvCxnSpPr>
        <p:spPr>
          <a:xfrm rot="16200000" flipH="1">
            <a:off x="768790" y="887337"/>
            <a:ext cx="824881" cy="269379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lbow Connector 6"/>
          <p:cNvCxnSpPr>
            <a:stCxn id="4" idx="2"/>
            <a:endCxn id="14" idx="0"/>
          </p:cNvCxnSpPr>
          <p:nvPr/>
        </p:nvCxnSpPr>
        <p:spPr>
          <a:xfrm rot="16200000" flipH="1">
            <a:off x="1174123" y="482005"/>
            <a:ext cx="824883" cy="1080046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4" idx="2"/>
            <a:endCxn id="21" idx="0"/>
          </p:cNvCxnSpPr>
          <p:nvPr/>
        </p:nvCxnSpPr>
        <p:spPr>
          <a:xfrm rot="16200000" flipH="1">
            <a:off x="1691708" y="-35581"/>
            <a:ext cx="801181" cy="209151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14" idx="2"/>
            <a:endCxn id="42" idx="0"/>
          </p:cNvCxnSpPr>
          <p:nvPr/>
        </p:nvCxnSpPr>
        <p:spPr>
          <a:xfrm rot="16200000" flipH="1">
            <a:off x="1943741" y="1894315"/>
            <a:ext cx="449247" cy="8355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4" idx="2"/>
            <a:endCxn id="225" idx="0"/>
          </p:cNvCxnSpPr>
          <p:nvPr/>
        </p:nvCxnSpPr>
        <p:spPr>
          <a:xfrm rot="16200000" flipH="1">
            <a:off x="2234173" y="-578046"/>
            <a:ext cx="812097" cy="31873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178906" y="214065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NN0007</a:t>
            </a:r>
            <a:endParaRPr lang="en-US" sz="1200" dirty="0">
              <a:solidFill>
                <a:schemeClr val="accent6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644978" y="2160716"/>
            <a:ext cx="1130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1N0007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-146106" y="2870215"/>
            <a:ext cx="14031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D08000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D02000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Aldehydes</a:t>
            </a:r>
            <a:endParaRPr lang="en-US" sz="1200" dirty="0">
              <a:solidFill>
                <a:schemeClr val="accent2"/>
              </a:solidFill>
            </a:endParaRPr>
          </a:p>
        </p:txBody>
      </p:sp>
      <p:cxnSp>
        <p:nvCxnSpPr>
          <p:cNvPr id="153" name="Elbow Connector 152"/>
          <p:cNvCxnSpPr>
            <a:stCxn id="21" idx="2"/>
            <a:endCxn id="57" idx="0"/>
          </p:cNvCxnSpPr>
          <p:nvPr/>
        </p:nvCxnSpPr>
        <p:spPr>
          <a:xfrm rot="16200000" flipH="1">
            <a:off x="2937608" y="1888214"/>
            <a:ext cx="531248" cy="1303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Elbow Connector 153"/>
          <p:cNvCxnSpPr>
            <a:stCxn id="21" idx="2"/>
            <a:endCxn id="59" idx="0"/>
          </p:cNvCxnSpPr>
          <p:nvPr/>
        </p:nvCxnSpPr>
        <p:spPr>
          <a:xfrm rot="5400000">
            <a:off x="2665742" y="1740307"/>
            <a:ext cx="524854" cy="41977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Elbow Connector 159"/>
          <p:cNvCxnSpPr>
            <a:stCxn id="14" idx="2"/>
            <a:endCxn id="39" idx="0"/>
          </p:cNvCxnSpPr>
          <p:nvPr/>
        </p:nvCxnSpPr>
        <p:spPr>
          <a:xfrm rot="5400000">
            <a:off x="1657714" y="1671776"/>
            <a:ext cx="429181" cy="50856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>
            <a:stCxn id="57" idx="2"/>
            <a:endCxn id="172" idx="0"/>
          </p:cNvCxnSpPr>
          <p:nvPr/>
        </p:nvCxnSpPr>
        <p:spPr>
          <a:xfrm rot="5400000">
            <a:off x="2610897" y="2331194"/>
            <a:ext cx="492693" cy="82233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Elbow Connector 164"/>
          <p:cNvCxnSpPr>
            <a:stCxn id="57" idx="2"/>
            <a:endCxn id="170" idx="0"/>
          </p:cNvCxnSpPr>
          <p:nvPr/>
        </p:nvCxnSpPr>
        <p:spPr>
          <a:xfrm rot="5400000">
            <a:off x="2939946" y="2631169"/>
            <a:ext cx="463619" cy="19330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Elbow Connector 182"/>
          <p:cNvCxnSpPr>
            <a:stCxn id="170" idx="2"/>
            <a:endCxn id="186" idx="0"/>
          </p:cNvCxnSpPr>
          <p:nvPr/>
        </p:nvCxnSpPr>
        <p:spPr>
          <a:xfrm rot="16200000" flipH="1">
            <a:off x="2973658" y="3338074"/>
            <a:ext cx="458847" cy="2559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Elbow Connector 183"/>
          <p:cNvCxnSpPr>
            <a:stCxn id="170" idx="2"/>
            <a:endCxn id="185" idx="0"/>
          </p:cNvCxnSpPr>
          <p:nvPr/>
        </p:nvCxnSpPr>
        <p:spPr>
          <a:xfrm rot="5400000">
            <a:off x="2650893" y="3450430"/>
            <a:ext cx="638007" cy="21041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Elbow Connector 194"/>
          <p:cNvCxnSpPr>
            <a:stCxn id="172" idx="2"/>
            <a:endCxn id="198" idx="0"/>
          </p:cNvCxnSpPr>
          <p:nvPr/>
        </p:nvCxnSpPr>
        <p:spPr>
          <a:xfrm rot="16200000" flipH="1">
            <a:off x="2231635" y="3480147"/>
            <a:ext cx="443704" cy="1482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Elbow Connector 195"/>
          <p:cNvCxnSpPr>
            <a:stCxn id="172" idx="2"/>
            <a:endCxn id="197" idx="0"/>
          </p:cNvCxnSpPr>
          <p:nvPr/>
        </p:nvCxnSpPr>
        <p:spPr>
          <a:xfrm rot="5400000">
            <a:off x="1842240" y="3375506"/>
            <a:ext cx="713637" cy="49403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Elbow Connector 208"/>
          <p:cNvCxnSpPr>
            <a:stCxn id="198" idx="2"/>
            <a:endCxn id="211" idx="0"/>
          </p:cNvCxnSpPr>
          <p:nvPr/>
        </p:nvCxnSpPr>
        <p:spPr>
          <a:xfrm rot="5400000">
            <a:off x="2169976" y="4258677"/>
            <a:ext cx="563190" cy="1865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/>
          <p:cNvGrpSpPr/>
          <p:nvPr/>
        </p:nvGrpSpPr>
        <p:grpSpPr>
          <a:xfrm>
            <a:off x="2347476" y="2959633"/>
            <a:ext cx="1373582" cy="1773136"/>
            <a:chOff x="2896122" y="2959633"/>
            <a:chExt cx="1373582" cy="1773136"/>
          </a:xfrm>
        </p:grpSpPr>
        <p:sp>
          <p:nvSpPr>
            <p:cNvPr id="170" name="TextBox 169"/>
            <p:cNvSpPr txBox="1"/>
            <p:nvPr/>
          </p:nvSpPr>
          <p:spPr>
            <a:xfrm>
              <a:off x="3074887" y="2959633"/>
              <a:ext cx="10977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2N000G </a:t>
              </a: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2896122" y="3874639"/>
              <a:ext cx="10344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NN000G</a:t>
              </a:r>
            </a:p>
          </p:txBody>
        </p:sp>
        <p:sp>
          <p:nvSpPr>
            <p:cNvPr id="186" name="TextBox 185"/>
            <p:cNvSpPr txBox="1"/>
            <p:nvPr/>
          </p:nvSpPr>
          <p:spPr>
            <a:xfrm>
              <a:off x="3489712" y="3695479"/>
              <a:ext cx="7799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1N000G</a:t>
              </a:r>
            </a:p>
          </p:txBody>
        </p:sp>
        <p:sp>
          <p:nvSpPr>
            <p:cNvPr id="191" name="TextBox 190"/>
            <p:cNvSpPr txBox="1"/>
            <p:nvPr/>
          </p:nvSpPr>
          <p:spPr>
            <a:xfrm>
              <a:off x="3355704" y="4455770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NK0007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429581" y="2988707"/>
            <a:ext cx="1629819" cy="1837891"/>
            <a:chOff x="1753616" y="2963164"/>
            <a:chExt cx="1629819" cy="1837891"/>
          </a:xfrm>
        </p:grpSpPr>
        <p:sp>
          <p:nvSpPr>
            <p:cNvPr id="197" name="TextBox 196"/>
            <p:cNvSpPr txBox="1"/>
            <p:nvPr/>
          </p:nvSpPr>
          <p:spPr>
            <a:xfrm>
              <a:off x="1753616" y="3953800"/>
              <a:ext cx="10449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NN000H</a:t>
              </a:r>
              <a:endParaRPr 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2156787" y="2963164"/>
              <a:ext cx="12266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2N000H</a:t>
              </a: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2324830" y="3683867"/>
              <a:ext cx="9202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1N000H</a:t>
              </a:r>
            </a:p>
          </p:txBody>
        </p:sp>
        <p:sp>
          <p:nvSpPr>
            <p:cNvPr id="211" name="TextBox 210"/>
            <p:cNvSpPr txBox="1"/>
            <p:nvPr/>
          </p:nvSpPr>
          <p:spPr>
            <a:xfrm>
              <a:off x="2361165" y="4524056"/>
              <a:ext cx="81022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NK0008</a:t>
              </a:r>
            </a:p>
          </p:txBody>
        </p:sp>
      </p:grpSp>
      <p:grpSp>
        <p:nvGrpSpPr>
          <p:cNvPr id="260" name="Group 259"/>
          <p:cNvGrpSpPr/>
          <p:nvPr/>
        </p:nvGrpSpPr>
        <p:grpSpPr>
          <a:xfrm>
            <a:off x="5443275" y="1070757"/>
            <a:ext cx="1174055" cy="651313"/>
            <a:chOff x="2571318" y="948188"/>
            <a:chExt cx="1083198" cy="551783"/>
          </a:xfrm>
        </p:grpSpPr>
        <p:sp>
          <p:nvSpPr>
            <p:cNvPr id="261" name="TextBox 260"/>
            <p:cNvSpPr txBox="1"/>
            <p:nvPr/>
          </p:nvSpPr>
          <p:spPr>
            <a:xfrm>
              <a:off x="2571318" y="1265301"/>
              <a:ext cx="1083198" cy="2346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2N0004</a:t>
              </a:r>
            </a:p>
          </p:txBody>
        </p:sp>
        <p:sp>
          <p:nvSpPr>
            <p:cNvPr id="262" name="TextBox 261"/>
            <p:cNvSpPr txBox="1"/>
            <p:nvPr/>
          </p:nvSpPr>
          <p:spPr>
            <a:xfrm>
              <a:off x="3089257" y="948188"/>
              <a:ext cx="4304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/>
                <a:t>#</a:t>
              </a:r>
              <a:r>
                <a:rPr lang="en-US" sz="1200" dirty="0" smtClean="0"/>
                <a:t>6</a:t>
              </a:r>
              <a:endParaRPr lang="en-US" sz="1200" dirty="0"/>
            </a:p>
          </p:txBody>
        </p:sp>
      </p:grpSp>
      <p:cxnSp>
        <p:nvCxnSpPr>
          <p:cNvPr id="263" name="Elbow Connector 262"/>
          <p:cNvCxnSpPr>
            <a:stCxn id="4" idx="2"/>
            <a:endCxn id="261" idx="0"/>
          </p:cNvCxnSpPr>
          <p:nvPr/>
        </p:nvCxnSpPr>
        <p:spPr>
          <a:xfrm rot="16200000" flipH="1">
            <a:off x="3120681" y="-1464553"/>
            <a:ext cx="835483" cy="498376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0" name="Group 329"/>
          <p:cNvGrpSpPr/>
          <p:nvPr/>
        </p:nvGrpSpPr>
        <p:grpSpPr>
          <a:xfrm>
            <a:off x="4632800" y="1722069"/>
            <a:ext cx="2745480" cy="3452069"/>
            <a:chOff x="8272477" y="2090385"/>
            <a:chExt cx="2745480" cy="3452069"/>
          </a:xfrm>
        </p:grpSpPr>
        <p:cxnSp>
          <p:nvCxnSpPr>
            <p:cNvPr id="296" name="Elbow Connector 295"/>
            <p:cNvCxnSpPr>
              <a:stCxn id="261" idx="2"/>
              <a:endCxn id="313" idx="0"/>
            </p:cNvCxnSpPr>
            <p:nvPr/>
          </p:nvCxnSpPr>
          <p:spPr>
            <a:xfrm rot="16200000" flipH="1">
              <a:off x="9564387" y="2195978"/>
              <a:ext cx="498881" cy="287695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Elbow Connector 296"/>
            <p:cNvCxnSpPr>
              <a:stCxn id="261" idx="2"/>
              <a:endCxn id="314" idx="0"/>
            </p:cNvCxnSpPr>
            <p:nvPr/>
          </p:nvCxnSpPr>
          <p:spPr>
            <a:xfrm rot="5400000">
              <a:off x="9145566" y="2058118"/>
              <a:ext cx="492146" cy="556682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Elbow Connector 297"/>
            <p:cNvCxnSpPr>
              <a:stCxn id="313" idx="2"/>
              <a:endCxn id="316" idx="0"/>
            </p:cNvCxnSpPr>
            <p:nvPr/>
          </p:nvCxnSpPr>
          <p:spPr>
            <a:xfrm rot="16200000" flipH="1">
              <a:off x="9823735" y="3000205"/>
              <a:ext cx="488748" cy="220869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Elbow Connector 298"/>
            <p:cNvCxnSpPr>
              <a:stCxn id="313" idx="2"/>
              <a:endCxn id="315" idx="0"/>
            </p:cNvCxnSpPr>
            <p:nvPr/>
          </p:nvCxnSpPr>
          <p:spPr>
            <a:xfrm rot="5400000">
              <a:off x="9243569" y="2651732"/>
              <a:ext cx="499572" cy="928640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Elbow Connector 299"/>
            <p:cNvCxnSpPr>
              <a:stCxn id="315" idx="2"/>
              <a:endCxn id="318" idx="0"/>
            </p:cNvCxnSpPr>
            <p:nvPr/>
          </p:nvCxnSpPr>
          <p:spPr>
            <a:xfrm rot="16200000" flipH="1">
              <a:off x="8925777" y="3746094"/>
              <a:ext cx="440581" cy="234065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Elbow Connector 300"/>
            <p:cNvCxnSpPr>
              <a:stCxn id="315" idx="2"/>
              <a:endCxn id="317" idx="0"/>
            </p:cNvCxnSpPr>
            <p:nvPr/>
          </p:nvCxnSpPr>
          <p:spPr>
            <a:xfrm rot="5400000">
              <a:off x="8568732" y="3812310"/>
              <a:ext cx="629777" cy="290830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Arrow Connector 301"/>
            <p:cNvCxnSpPr>
              <a:stCxn id="318" idx="2"/>
              <a:endCxn id="320" idx="0"/>
            </p:cNvCxnSpPr>
            <p:nvPr/>
          </p:nvCxnSpPr>
          <p:spPr>
            <a:xfrm flipH="1">
              <a:off x="9261260" y="4360417"/>
              <a:ext cx="1840" cy="53342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Elbow Connector 302"/>
            <p:cNvCxnSpPr>
              <a:stCxn id="316" idx="2"/>
              <a:endCxn id="321" idx="0"/>
            </p:cNvCxnSpPr>
            <p:nvPr/>
          </p:nvCxnSpPr>
          <p:spPr>
            <a:xfrm rot="16200000" flipH="1">
              <a:off x="10051512" y="3759045"/>
              <a:ext cx="455533" cy="201468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Elbow Connector 303"/>
            <p:cNvCxnSpPr>
              <a:stCxn id="316" idx="2"/>
              <a:endCxn id="309" idx="0"/>
            </p:cNvCxnSpPr>
            <p:nvPr/>
          </p:nvCxnSpPr>
          <p:spPr>
            <a:xfrm rot="5400000">
              <a:off x="9671641" y="3781126"/>
              <a:ext cx="656017" cy="357791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9" name="Group 328"/>
            <p:cNvGrpSpPr/>
            <p:nvPr/>
          </p:nvGrpSpPr>
          <p:grpSpPr>
            <a:xfrm>
              <a:off x="8272477" y="2582532"/>
              <a:ext cx="2745480" cy="2959922"/>
              <a:chOff x="8272477" y="2582532"/>
              <a:chExt cx="2745480" cy="2959922"/>
            </a:xfrm>
          </p:grpSpPr>
          <p:grpSp>
            <p:nvGrpSpPr>
              <p:cNvPr id="306" name="Group 305"/>
              <p:cNvGrpSpPr/>
              <p:nvPr/>
            </p:nvGrpSpPr>
            <p:grpSpPr>
              <a:xfrm>
                <a:off x="8272477" y="2582532"/>
                <a:ext cx="2745480" cy="2959922"/>
                <a:chOff x="2535007" y="2164999"/>
                <a:chExt cx="2745480" cy="2959922"/>
              </a:xfrm>
            </p:grpSpPr>
            <p:sp>
              <p:nvSpPr>
                <p:cNvPr id="318" name="TextBox 317"/>
                <p:cNvSpPr txBox="1"/>
                <p:nvPr/>
              </p:nvSpPr>
              <p:spPr>
                <a:xfrm>
                  <a:off x="2955095" y="3665885"/>
                  <a:ext cx="1141069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/>
                    <a:t>1N000E</a:t>
                  </a:r>
                </a:p>
              </p:txBody>
            </p:sp>
            <p:sp>
              <p:nvSpPr>
                <p:cNvPr id="309" name="TextBox 308"/>
                <p:cNvSpPr txBox="1"/>
                <p:nvPr/>
              </p:nvSpPr>
              <p:spPr>
                <a:xfrm>
                  <a:off x="3560824" y="3870497"/>
                  <a:ext cx="1044918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>
                      <a:solidFill>
                        <a:srgbClr val="0070C0"/>
                      </a:solidFill>
                    </a:rPr>
                    <a:t>NN000D</a:t>
                  </a:r>
                </a:p>
              </p:txBody>
            </p:sp>
            <p:sp>
              <p:nvSpPr>
                <p:cNvPr id="313" name="TextBox 312"/>
                <p:cNvSpPr txBox="1"/>
                <p:nvPr/>
              </p:nvSpPr>
              <p:spPr>
                <a:xfrm>
                  <a:off x="3781090" y="2171734"/>
                  <a:ext cx="87823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/>
                    <a:t>1N0004</a:t>
                  </a:r>
                </a:p>
              </p:txBody>
            </p:sp>
            <p:sp>
              <p:nvSpPr>
                <p:cNvPr id="314" name="TextBox 313"/>
                <p:cNvSpPr txBox="1"/>
                <p:nvPr/>
              </p:nvSpPr>
              <p:spPr>
                <a:xfrm>
                  <a:off x="2936713" y="2164999"/>
                  <a:ext cx="87823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>
                      <a:solidFill>
                        <a:schemeClr val="accent6"/>
                      </a:solidFill>
                    </a:rPr>
                    <a:t>NN0004</a:t>
                  </a:r>
                </a:p>
              </p:txBody>
            </p:sp>
            <p:sp>
              <p:nvSpPr>
                <p:cNvPr id="315" name="TextBox 314"/>
                <p:cNvSpPr txBox="1"/>
                <p:nvPr/>
              </p:nvSpPr>
              <p:spPr>
                <a:xfrm>
                  <a:off x="2742705" y="2948305"/>
                  <a:ext cx="1097719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/>
                    <a:t>2N000E</a:t>
                  </a:r>
                </a:p>
              </p:txBody>
            </p:sp>
            <p:sp>
              <p:nvSpPr>
                <p:cNvPr id="316" name="TextBox 315"/>
                <p:cNvSpPr txBox="1"/>
                <p:nvPr/>
              </p:nvSpPr>
              <p:spPr>
                <a:xfrm>
                  <a:off x="3827750" y="2937481"/>
                  <a:ext cx="1226648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/>
                    <a:t>2N000D</a:t>
                  </a:r>
                </a:p>
              </p:txBody>
            </p:sp>
            <p:sp>
              <p:nvSpPr>
                <p:cNvPr id="317" name="TextBox 316"/>
                <p:cNvSpPr txBox="1"/>
                <p:nvPr/>
              </p:nvSpPr>
              <p:spPr>
                <a:xfrm>
                  <a:off x="2535007" y="3855081"/>
                  <a:ext cx="931455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>
                      <a:solidFill>
                        <a:srgbClr val="0070C0"/>
                      </a:solidFill>
                    </a:rPr>
                    <a:t>NN000E</a:t>
                  </a:r>
                </a:p>
              </p:txBody>
            </p:sp>
            <p:sp>
              <p:nvSpPr>
                <p:cNvPr id="320" name="TextBox 319"/>
                <p:cNvSpPr txBox="1"/>
                <p:nvPr/>
              </p:nvSpPr>
              <p:spPr>
                <a:xfrm>
                  <a:off x="3084675" y="4476309"/>
                  <a:ext cx="878230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>
                      <a:solidFill>
                        <a:srgbClr val="0070C0"/>
                      </a:solidFill>
                    </a:rPr>
                    <a:t>NK0005</a:t>
                  </a:r>
                </a:p>
              </p:txBody>
            </p:sp>
            <p:sp>
              <p:nvSpPr>
                <p:cNvPr id="321" name="TextBox 320"/>
                <p:cNvSpPr txBox="1"/>
                <p:nvPr/>
              </p:nvSpPr>
              <p:spPr>
                <a:xfrm>
                  <a:off x="4072007" y="3670013"/>
                  <a:ext cx="1141069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/>
                    <a:t>1N000D</a:t>
                  </a:r>
                </a:p>
              </p:txBody>
            </p:sp>
            <p:sp>
              <p:nvSpPr>
                <p:cNvPr id="323" name="TextBox 322"/>
                <p:cNvSpPr txBox="1"/>
                <p:nvPr/>
              </p:nvSpPr>
              <p:spPr>
                <a:xfrm>
                  <a:off x="3995698" y="4478590"/>
                  <a:ext cx="1284789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200" dirty="0" smtClean="0">
                      <a:solidFill>
                        <a:schemeClr val="accent2"/>
                      </a:solidFill>
                    </a:rPr>
                    <a:t>DO8000 </a:t>
                  </a:r>
                </a:p>
                <a:p>
                  <a:pPr algn="ctr"/>
                  <a:r>
                    <a:rPr lang="en-US" sz="1200" dirty="0" smtClean="0">
                      <a:solidFill>
                        <a:schemeClr val="accent2"/>
                      </a:solidFill>
                    </a:rPr>
                    <a:t>+ D02000</a:t>
                  </a:r>
                </a:p>
                <a:p>
                  <a:pPr algn="ctr"/>
                  <a:r>
                    <a:rPr lang="en-US" sz="1200" dirty="0" smtClean="0">
                      <a:solidFill>
                        <a:schemeClr val="accent2"/>
                      </a:solidFill>
                    </a:rPr>
                    <a:t>aldehydes</a:t>
                  </a:r>
                </a:p>
              </p:txBody>
            </p:sp>
          </p:grpSp>
          <p:cxnSp>
            <p:nvCxnSpPr>
              <p:cNvPr id="326" name="Elbow Connector 325"/>
              <p:cNvCxnSpPr>
                <a:stCxn id="321" idx="2"/>
                <a:endCxn id="323" idx="0"/>
              </p:cNvCxnSpPr>
              <p:nvPr/>
            </p:nvCxnSpPr>
            <p:spPr>
              <a:xfrm rot="5400000">
                <a:off x="10111999" y="4628110"/>
                <a:ext cx="531578" cy="4449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70" name="Elbow Connector 369"/>
          <p:cNvCxnSpPr>
            <a:stCxn id="4" idx="2"/>
            <a:endCxn id="341" idx="0"/>
          </p:cNvCxnSpPr>
          <p:nvPr/>
        </p:nvCxnSpPr>
        <p:spPr>
          <a:xfrm rot="16200000" flipH="1">
            <a:off x="4072130" y="-2416003"/>
            <a:ext cx="847418" cy="689859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0" name="Group 339"/>
          <p:cNvGrpSpPr/>
          <p:nvPr/>
        </p:nvGrpSpPr>
        <p:grpSpPr>
          <a:xfrm>
            <a:off x="7403539" y="1085931"/>
            <a:ext cx="1083198" cy="648073"/>
            <a:chOff x="2561381" y="974783"/>
            <a:chExt cx="1083198" cy="648073"/>
          </a:xfrm>
        </p:grpSpPr>
        <p:sp>
          <p:nvSpPr>
            <p:cNvPr id="341" name="TextBox 340"/>
            <p:cNvSpPr txBox="1"/>
            <p:nvPr/>
          </p:nvSpPr>
          <p:spPr>
            <a:xfrm>
              <a:off x="2561381" y="1345857"/>
              <a:ext cx="10831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2N0003</a:t>
              </a:r>
            </a:p>
          </p:txBody>
        </p:sp>
        <p:sp>
          <p:nvSpPr>
            <p:cNvPr id="342" name="TextBox 341"/>
            <p:cNvSpPr txBox="1"/>
            <p:nvPr/>
          </p:nvSpPr>
          <p:spPr>
            <a:xfrm>
              <a:off x="3089619" y="974783"/>
              <a:ext cx="4304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#7</a:t>
              </a:r>
              <a:endParaRPr lang="en-US" sz="1200" dirty="0"/>
            </a:p>
          </p:txBody>
        </p:sp>
      </p:grpSp>
      <p:cxnSp>
        <p:nvCxnSpPr>
          <p:cNvPr id="344" name="Elbow Connector 343"/>
          <p:cNvCxnSpPr>
            <a:stCxn id="341" idx="2"/>
            <a:endCxn id="361" idx="0"/>
          </p:cNvCxnSpPr>
          <p:nvPr/>
        </p:nvCxnSpPr>
        <p:spPr>
          <a:xfrm rot="16200000" flipH="1">
            <a:off x="7830140" y="1849002"/>
            <a:ext cx="544513" cy="3145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Elbow Connector 344"/>
          <p:cNvCxnSpPr>
            <a:stCxn id="341" idx="2"/>
            <a:endCxn id="362" idx="0"/>
          </p:cNvCxnSpPr>
          <p:nvPr/>
        </p:nvCxnSpPr>
        <p:spPr>
          <a:xfrm rot="5400000">
            <a:off x="7568819" y="1895463"/>
            <a:ext cx="537778" cy="2148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Elbow Connector 345"/>
          <p:cNvCxnSpPr>
            <a:stCxn id="361" idx="2"/>
            <a:endCxn id="364" idx="0"/>
          </p:cNvCxnSpPr>
          <p:nvPr/>
        </p:nvCxnSpPr>
        <p:spPr>
          <a:xfrm rot="16200000" flipH="1">
            <a:off x="8169684" y="2645485"/>
            <a:ext cx="430888" cy="25094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Elbow Connector 346"/>
          <p:cNvCxnSpPr>
            <a:stCxn id="361" idx="2"/>
            <a:endCxn id="363" idx="0"/>
          </p:cNvCxnSpPr>
          <p:nvPr/>
        </p:nvCxnSpPr>
        <p:spPr>
          <a:xfrm rot="5400000">
            <a:off x="7757383" y="2505375"/>
            <a:ext cx="452130" cy="55241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Elbow Connector 347"/>
          <p:cNvCxnSpPr>
            <a:stCxn id="363" idx="2"/>
            <a:endCxn id="356" idx="0"/>
          </p:cNvCxnSpPr>
          <p:nvPr/>
        </p:nvCxnSpPr>
        <p:spPr>
          <a:xfrm rot="16200000" flipH="1">
            <a:off x="7567900" y="3423986"/>
            <a:ext cx="428532" cy="1498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Elbow Connector 348"/>
          <p:cNvCxnSpPr>
            <a:stCxn id="363" idx="2"/>
            <a:endCxn id="365" idx="0"/>
          </p:cNvCxnSpPr>
          <p:nvPr/>
        </p:nvCxnSpPr>
        <p:spPr>
          <a:xfrm rot="5400000">
            <a:off x="7226076" y="3406108"/>
            <a:ext cx="602629" cy="35970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Straight Arrow Connector 349"/>
          <p:cNvCxnSpPr>
            <a:stCxn id="356" idx="2"/>
            <a:endCxn id="367" idx="0"/>
          </p:cNvCxnSpPr>
          <p:nvPr/>
        </p:nvCxnSpPr>
        <p:spPr>
          <a:xfrm flipH="1">
            <a:off x="7855251" y="3990176"/>
            <a:ext cx="1840" cy="5334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Elbow Connector 350"/>
          <p:cNvCxnSpPr>
            <a:stCxn id="364" idx="2"/>
            <a:endCxn id="368" idx="0"/>
          </p:cNvCxnSpPr>
          <p:nvPr/>
        </p:nvCxnSpPr>
        <p:spPr>
          <a:xfrm rot="16200000" flipH="1">
            <a:off x="8526177" y="3247828"/>
            <a:ext cx="442327" cy="47347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Elbow Connector 351"/>
          <p:cNvCxnSpPr>
            <a:stCxn id="364" idx="2"/>
            <a:endCxn id="358" idx="0"/>
          </p:cNvCxnSpPr>
          <p:nvPr/>
        </p:nvCxnSpPr>
        <p:spPr>
          <a:xfrm rot="5400000">
            <a:off x="8130246" y="3554362"/>
            <a:ext cx="671316" cy="8939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4" name="Group 353"/>
          <p:cNvGrpSpPr/>
          <p:nvPr/>
        </p:nvGrpSpPr>
        <p:grpSpPr>
          <a:xfrm>
            <a:off x="6830324" y="2271782"/>
            <a:ext cx="2724288" cy="2528818"/>
            <a:chOff x="2464138" y="2224490"/>
            <a:chExt cx="2724288" cy="2528818"/>
          </a:xfrm>
        </p:grpSpPr>
        <p:sp>
          <p:nvSpPr>
            <p:cNvPr id="368" name="TextBox 367"/>
            <p:cNvSpPr txBox="1"/>
            <p:nvPr/>
          </p:nvSpPr>
          <p:spPr>
            <a:xfrm>
              <a:off x="4047357" y="3658438"/>
              <a:ext cx="11410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1N000B</a:t>
              </a:r>
            </a:p>
          </p:txBody>
        </p:sp>
        <p:sp>
          <p:nvSpPr>
            <p:cNvPr id="358" name="TextBox 357"/>
            <p:cNvSpPr txBox="1"/>
            <p:nvPr/>
          </p:nvSpPr>
          <p:spPr>
            <a:xfrm>
              <a:off x="3532560" y="3887427"/>
              <a:ext cx="10449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NN000B</a:t>
              </a:r>
            </a:p>
          </p:txBody>
        </p:sp>
        <p:sp>
          <p:nvSpPr>
            <p:cNvPr id="365" name="TextBox 364"/>
            <p:cNvSpPr txBox="1"/>
            <p:nvPr/>
          </p:nvSpPr>
          <p:spPr>
            <a:xfrm>
              <a:off x="2464138" y="3839982"/>
              <a:ext cx="10344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NN000C</a:t>
              </a:r>
            </a:p>
          </p:txBody>
        </p:sp>
        <p:sp>
          <p:nvSpPr>
            <p:cNvPr id="356" name="TextBox 355"/>
            <p:cNvSpPr txBox="1"/>
            <p:nvPr/>
          </p:nvSpPr>
          <p:spPr>
            <a:xfrm>
              <a:off x="2920370" y="3665885"/>
              <a:ext cx="11410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1N000C</a:t>
              </a:r>
            </a:p>
          </p:txBody>
        </p:sp>
        <p:sp>
          <p:nvSpPr>
            <p:cNvPr id="361" name="TextBox 360"/>
            <p:cNvSpPr txBox="1"/>
            <p:nvPr/>
          </p:nvSpPr>
          <p:spPr>
            <a:xfrm>
              <a:off x="3480132" y="2231225"/>
              <a:ext cx="8266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1N0003</a:t>
              </a:r>
            </a:p>
          </p:txBody>
        </p:sp>
        <p:sp>
          <p:nvSpPr>
            <p:cNvPr id="362" name="TextBox 361"/>
            <p:cNvSpPr txBox="1"/>
            <p:nvPr/>
          </p:nvSpPr>
          <p:spPr>
            <a:xfrm>
              <a:off x="2924976" y="2224490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accent6"/>
                  </a:solidFill>
                </a:rPr>
                <a:t>NN0003</a:t>
              </a:r>
            </a:p>
          </p:txBody>
        </p:sp>
        <p:sp>
          <p:nvSpPr>
            <p:cNvPr id="363" name="TextBox 362"/>
            <p:cNvSpPr txBox="1"/>
            <p:nvPr/>
          </p:nvSpPr>
          <p:spPr>
            <a:xfrm>
              <a:off x="2792195" y="2960354"/>
              <a:ext cx="10977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2N000C</a:t>
              </a:r>
            </a:p>
          </p:txBody>
        </p:sp>
        <p:sp>
          <p:nvSpPr>
            <p:cNvPr id="364" name="TextBox 363"/>
            <p:cNvSpPr txBox="1"/>
            <p:nvPr/>
          </p:nvSpPr>
          <p:spPr>
            <a:xfrm>
              <a:off x="3531093" y="2939112"/>
              <a:ext cx="12266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2N000B</a:t>
              </a:r>
            </a:p>
          </p:txBody>
        </p:sp>
        <p:sp>
          <p:nvSpPr>
            <p:cNvPr id="367" name="TextBox 366"/>
            <p:cNvSpPr txBox="1"/>
            <p:nvPr/>
          </p:nvSpPr>
          <p:spPr>
            <a:xfrm>
              <a:off x="3049950" y="4476309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NK0003</a:t>
              </a:r>
            </a:p>
          </p:txBody>
        </p:sp>
      </p:grpSp>
      <p:sp>
        <p:nvSpPr>
          <p:cNvPr id="376" name="TextBox 375"/>
          <p:cNvSpPr txBox="1"/>
          <p:nvPr/>
        </p:nvSpPr>
        <p:spPr>
          <a:xfrm>
            <a:off x="8263042" y="4488252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NK0002</a:t>
            </a:r>
          </a:p>
        </p:txBody>
      </p:sp>
      <p:sp>
        <p:nvSpPr>
          <p:cNvPr id="385" name="TextBox 384"/>
          <p:cNvSpPr txBox="1"/>
          <p:nvPr/>
        </p:nvSpPr>
        <p:spPr>
          <a:xfrm>
            <a:off x="10124186" y="225658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1N0001</a:t>
            </a:r>
          </a:p>
        </p:txBody>
      </p:sp>
      <p:sp>
        <p:nvSpPr>
          <p:cNvPr id="387" name="TextBox 386"/>
          <p:cNvSpPr txBox="1"/>
          <p:nvPr/>
        </p:nvSpPr>
        <p:spPr>
          <a:xfrm>
            <a:off x="9708856" y="3988160"/>
            <a:ext cx="10449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NN0009</a:t>
            </a:r>
          </a:p>
        </p:txBody>
      </p:sp>
      <p:grpSp>
        <p:nvGrpSpPr>
          <p:cNvPr id="390" name="Group 389"/>
          <p:cNvGrpSpPr/>
          <p:nvPr/>
        </p:nvGrpSpPr>
        <p:grpSpPr>
          <a:xfrm>
            <a:off x="9970032" y="1110888"/>
            <a:ext cx="865660" cy="600580"/>
            <a:chOff x="2561381" y="1022276"/>
            <a:chExt cx="1083198" cy="600580"/>
          </a:xfrm>
        </p:grpSpPr>
        <p:sp>
          <p:nvSpPr>
            <p:cNvPr id="403" name="TextBox 402"/>
            <p:cNvSpPr txBox="1"/>
            <p:nvPr/>
          </p:nvSpPr>
          <p:spPr>
            <a:xfrm>
              <a:off x="2561381" y="1345857"/>
              <a:ext cx="10831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2N0001</a:t>
              </a:r>
            </a:p>
          </p:txBody>
        </p:sp>
        <p:sp>
          <p:nvSpPr>
            <p:cNvPr id="404" name="TextBox 403"/>
            <p:cNvSpPr txBox="1"/>
            <p:nvPr/>
          </p:nvSpPr>
          <p:spPr>
            <a:xfrm>
              <a:off x="3030419" y="1022276"/>
              <a:ext cx="511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#9</a:t>
              </a:r>
              <a:endParaRPr lang="en-US" sz="1200" dirty="0"/>
            </a:p>
          </p:txBody>
        </p:sp>
      </p:grpSp>
      <p:sp>
        <p:nvSpPr>
          <p:cNvPr id="391" name="TextBox 390"/>
          <p:cNvSpPr txBox="1"/>
          <p:nvPr/>
        </p:nvSpPr>
        <p:spPr>
          <a:xfrm>
            <a:off x="9554612" y="225709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NN0001</a:t>
            </a:r>
          </a:p>
        </p:txBody>
      </p:sp>
      <p:cxnSp>
        <p:nvCxnSpPr>
          <p:cNvPr id="392" name="Elbow Connector 391"/>
          <p:cNvCxnSpPr>
            <a:stCxn id="403" idx="2"/>
            <a:endCxn id="385" idx="0"/>
          </p:cNvCxnSpPr>
          <p:nvPr/>
        </p:nvCxnSpPr>
        <p:spPr>
          <a:xfrm rot="16200000" flipH="1">
            <a:off x="10210521" y="1903808"/>
            <a:ext cx="545120" cy="16043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Elbow Connector 392"/>
          <p:cNvCxnSpPr>
            <a:stCxn id="403" idx="2"/>
            <a:endCxn id="391" idx="0"/>
          </p:cNvCxnSpPr>
          <p:nvPr/>
        </p:nvCxnSpPr>
        <p:spPr>
          <a:xfrm rot="5400000">
            <a:off x="9925480" y="1779716"/>
            <a:ext cx="545631" cy="40913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Elbow Connector 393"/>
          <p:cNvCxnSpPr>
            <a:stCxn id="385" idx="2"/>
            <a:endCxn id="396" idx="0"/>
          </p:cNvCxnSpPr>
          <p:nvPr/>
        </p:nvCxnSpPr>
        <p:spPr>
          <a:xfrm rot="16200000" flipH="1">
            <a:off x="10330234" y="2766654"/>
            <a:ext cx="466378" cy="2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6" name="TextBox 395"/>
          <p:cNvSpPr txBox="1"/>
          <p:nvPr/>
        </p:nvSpPr>
        <p:spPr>
          <a:xfrm>
            <a:off x="9950221" y="2999965"/>
            <a:ext cx="1226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2N0009</a:t>
            </a:r>
          </a:p>
        </p:txBody>
      </p:sp>
      <p:cxnSp>
        <p:nvCxnSpPr>
          <p:cNvPr id="398" name="Elbow Connector 397"/>
          <p:cNvCxnSpPr>
            <a:stCxn id="396" idx="2"/>
            <a:endCxn id="400" idx="0"/>
          </p:cNvCxnSpPr>
          <p:nvPr/>
        </p:nvCxnSpPr>
        <p:spPr>
          <a:xfrm rot="16200000" flipH="1">
            <a:off x="10442848" y="3397660"/>
            <a:ext cx="443376" cy="20198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" name="Elbow Connector 398"/>
          <p:cNvCxnSpPr>
            <a:stCxn id="396" idx="2"/>
            <a:endCxn id="387" idx="0"/>
          </p:cNvCxnSpPr>
          <p:nvPr/>
        </p:nvCxnSpPr>
        <p:spPr>
          <a:xfrm rot="5400000">
            <a:off x="10041832" y="3466447"/>
            <a:ext cx="711196" cy="33223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0" name="TextBox 399"/>
          <p:cNvSpPr txBox="1"/>
          <p:nvPr/>
        </p:nvSpPr>
        <p:spPr>
          <a:xfrm>
            <a:off x="10194993" y="3720340"/>
            <a:ext cx="11410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1N0009</a:t>
            </a:r>
          </a:p>
        </p:txBody>
      </p:sp>
      <p:cxnSp>
        <p:nvCxnSpPr>
          <p:cNvPr id="401" name="Elbow Connector 400"/>
          <p:cNvCxnSpPr>
            <a:stCxn id="400" idx="2"/>
            <a:endCxn id="402" idx="0"/>
          </p:cNvCxnSpPr>
          <p:nvPr/>
        </p:nvCxnSpPr>
        <p:spPr>
          <a:xfrm rot="5400000">
            <a:off x="10229662" y="3908589"/>
            <a:ext cx="447116" cy="6246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2" name="TextBox 401"/>
          <p:cNvSpPr txBox="1"/>
          <p:nvPr/>
        </p:nvSpPr>
        <p:spPr>
          <a:xfrm>
            <a:off x="9683117" y="4444455"/>
            <a:ext cx="9155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NK0000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405" name="Elbow Connector 404"/>
          <p:cNvCxnSpPr>
            <a:stCxn id="4" idx="2"/>
            <a:endCxn id="403" idx="0"/>
          </p:cNvCxnSpPr>
          <p:nvPr/>
        </p:nvCxnSpPr>
        <p:spPr>
          <a:xfrm rot="16200000" flipH="1">
            <a:off x="5312260" y="-3656133"/>
            <a:ext cx="824882" cy="935632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Elbow Connector 411"/>
          <p:cNvCxnSpPr>
            <a:stCxn id="368" idx="2"/>
            <a:endCxn id="376" idx="0"/>
          </p:cNvCxnSpPr>
          <p:nvPr/>
        </p:nvCxnSpPr>
        <p:spPr>
          <a:xfrm rot="5400000">
            <a:off x="8590357" y="4094530"/>
            <a:ext cx="505523" cy="28192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7" name="TextBox 416"/>
          <p:cNvSpPr txBox="1"/>
          <p:nvPr/>
        </p:nvSpPr>
        <p:spPr>
          <a:xfrm>
            <a:off x="10269228" y="4610764"/>
            <a:ext cx="8851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2N000K</a:t>
            </a:r>
          </a:p>
        </p:txBody>
      </p:sp>
      <p:cxnSp>
        <p:nvCxnSpPr>
          <p:cNvPr id="418" name="Elbow Connector 417"/>
          <p:cNvCxnSpPr>
            <a:stCxn id="417" idx="2"/>
            <a:endCxn id="420" idx="0"/>
          </p:cNvCxnSpPr>
          <p:nvPr/>
        </p:nvCxnSpPr>
        <p:spPr>
          <a:xfrm rot="5400000">
            <a:off x="10484833" y="5079255"/>
            <a:ext cx="418465" cy="3548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9" name="TextBox 418"/>
          <p:cNvSpPr txBox="1"/>
          <p:nvPr/>
        </p:nvSpPr>
        <p:spPr>
          <a:xfrm>
            <a:off x="9427000" y="5297248"/>
            <a:ext cx="10344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NN000K</a:t>
            </a:r>
          </a:p>
        </p:txBody>
      </p:sp>
      <p:sp>
        <p:nvSpPr>
          <p:cNvPr id="420" name="TextBox 419"/>
          <p:cNvSpPr txBox="1"/>
          <p:nvPr/>
        </p:nvSpPr>
        <p:spPr>
          <a:xfrm>
            <a:off x="10105790" y="5306228"/>
            <a:ext cx="11410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1N000K</a:t>
            </a:r>
          </a:p>
        </p:txBody>
      </p:sp>
      <p:sp>
        <p:nvSpPr>
          <p:cNvPr id="423" name="TextBox 422"/>
          <p:cNvSpPr txBox="1"/>
          <p:nvPr/>
        </p:nvSpPr>
        <p:spPr>
          <a:xfrm>
            <a:off x="10173173" y="5971515"/>
            <a:ext cx="904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DO8001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D02000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aldehydes</a:t>
            </a:r>
          </a:p>
        </p:txBody>
      </p:sp>
      <p:cxnSp>
        <p:nvCxnSpPr>
          <p:cNvPr id="428" name="Elbow Connector 427"/>
          <p:cNvCxnSpPr>
            <a:stCxn id="417" idx="2"/>
            <a:endCxn id="419" idx="0"/>
          </p:cNvCxnSpPr>
          <p:nvPr/>
        </p:nvCxnSpPr>
        <p:spPr>
          <a:xfrm rot="5400000">
            <a:off x="10123268" y="4708710"/>
            <a:ext cx="409485" cy="76759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extBox 186"/>
          <p:cNvSpPr txBox="1"/>
          <p:nvPr/>
        </p:nvSpPr>
        <p:spPr>
          <a:xfrm>
            <a:off x="4264424" y="195104"/>
            <a:ext cx="3410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Key to most recent pathway: </a:t>
            </a:r>
          </a:p>
          <a:p>
            <a:pPr algn="ctr"/>
            <a:r>
              <a:rPr lang="en-US" sz="1200" dirty="0" smtClean="0">
                <a:solidFill>
                  <a:srgbClr val="CC3399"/>
                </a:solidFill>
              </a:rPr>
              <a:t>Reaction,</a:t>
            </a:r>
            <a:r>
              <a:rPr lang="en-US" sz="1200" dirty="0" smtClean="0">
                <a:solidFill>
                  <a:schemeClr val="accent6"/>
                </a:solidFill>
              </a:rPr>
              <a:t> </a:t>
            </a:r>
            <a:r>
              <a:rPr lang="en-US" sz="1200" dirty="0" smtClean="0">
                <a:solidFill>
                  <a:srgbClr val="0070C0"/>
                </a:solidFill>
              </a:rPr>
              <a:t>Isomerization,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Decomposition, </a:t>
            </a:r>
            <a:r>
              <a:rPr lang="en-US" sz="1200" dirty="0" smtClean="0">
                <a:solidFill>
                  <a:schemeClr val="accent6"/>
                </a:solidFill>
              </a:rPr>
              <a:t>1</a:t>
            </a:r>
            <a:r>
              <a:rPr lang="en-US" sz="1200" baseline="30000" dirty="0" smtClean="0">
                <a:solidFill>
                  <a:schemeClr val="accent6"/>
                </a:solidFill>
              </a:rPr>
              <a:t>st</a:t>
            </a:r>
            <a:r>
              <a:rPr lang="en-US" sz="1200" dirty="0" smtClean="0">
                <a:solidFill>
                  <a:schemeClr val="accent6"/>
                </a:solidFill>
              </a:rPr>
              <a:t> gen Nitrogen </a:t>
            </a:r>
            <a:endParaRPr lang="en-US" sz="1200" dirty="0">
              <a:solidFill>
                <a:schemeClr val="accent6"/>
              </a:solidFill>
            </a:endParaRPr>
          </a:p>
        </p:txBody>
      </p:sp>
      <p:grpSp>
        <p:nvGrpSpPr>
          <p:cNvPr id="217" name="Group 216"/>
          <p:cNvGrpSpPr/>
          <p:nvPr/>
        </p:nvGrpSpPr>
        <p:grpSpPr>
          <a:xfrm>
            <a:off x="3398664" y="1050610"/>
            <a:ext cx="1702523" cy="3702697"/>
            <a:chOff x="4215690" y="1050610"/>
            <a:chExt cx="1702523" cy="3702697"/>
          </a:xfrm>
        </p:grpSpPr>
        <p:grpSp>
          <p:nvGrpSpPr>
            <p:cNvPr id="274" name="Group 273"/>
            <p:cNvGrpSpPr/>
            <p:nvPr/>
          </p:nvGrpSpPr>
          <p:grpSpPr>
            <a:xfrm>
              <a:off x="4215690" y="1421684"/>
              <a:ext cx="1702523" cy="3331623"/>
              <a:chOff x="5615502" y="1421684"/>
              <a:chExt cx="1702523" cy="3331623"/>
            </a:xfrm>
          </p:grpSpPr>
          <p:cxnSp>
            <p:nvCxnSpPr>
              <p:cNvPr id="232" name="Elbow Connector 231"/>
              <p:cNvCxnSpPr>
                <a:stCxn id="227" idx="2"/>
                <a:endCxn id="240" idx="0"/>
              </p:cNvCxnSpPr>
              <p:nvPr/>
            </p:nvCxnSpPr>
            <p:spPr>
              <a:xfrm rot="5400000">
                <a:off x="6196403" y="2444314"/>
                <a:ext cx="452704" cy="577936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7" name="TextBox 226"/>
              <p:cNvSpPr txBox="1"/>
              <p:nvPr/>
            </p:nvSpPr>
            <p:spPr>
              <a:xfrm>
                <a:off x="6272608" y="2229931"/>
                <a:ext cx="87823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1N0005</a:t>
                </a:r>
              </a:p>
            </p:txBody>
          </p:sp>
          <p:sp>
            <p:nvSpPr>
              <p:cNvPr id="221" name="TextBox 220"/>
              <p:cNvSpPr txBox="1"/>
              <p:nvPr/>
            </p:nvSpPr>
            <p:spPr>
              <a:xfrm>
                <a:off x="5615502" y="3910845"/>
                <a:ext cx="104491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solidFill>
                      <a:srgbClr val="0070C0"/>
                    </a:solidFill>
                  </a:rPr>
                  <a:t>NN000F</a:t>
                </a:r>
              </a:p>
            </p:txBody>
          </p:sp>
          <p:sp>
            <p:nvSpPr>
              <p:cNvPr id="225" name="TextBox 224"/>
              <p:cNvSpPr txBox="1"/>
              <p:nvPr/>
            </p:nvSpPr>
            <p:spPr>
              <a:xfrm>
                <a:off x="5909141" y="1421684"/>
                <a:ext cx="108319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2N0005</a:t>
                </a:r>
              </a:p>
            </p:txBody>
          </p:sp>
          <p:sp>
            <p:nvSpPr>
              <p:cNvPr id="228" name="TextBox 227"/>
              <p:cNvSpPr txBox="1"/>
              <p:nvPr/>
            </p:nvSpPr>
            <p:spPr>
              <a:xfrm>
                <a:off x="5684858" y="2223624"/>
                <a:ext cx="87823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solidFill>
                      <a:schemeClr val="accent6"/>
                    </a:solidFill>
                  </a:rPr>
                  <a:t>NN0005</a:t>
                </a:r>
              </a:p>
            </p:txBody>
          </p:sp>
          <p:cxnSp>
            <p:nvCxnSpPr>
              <p:cNvPr id="229" name="Elbow Connector 228"/>
              <p:cNvCxnSpPr>
                <a:stCxn id="225" idx="2"/>
                <a:endCxn id="227" idx="0"/>
              </p:cNvCxnSpPr>
              <p:nvPr/>
            </p:nvCxnSpPr>
            <p:spPr>
              <a:xfrm rot="16200000" flipH="1">
                <a:off x="6315607" y="1833815"/>
                <a:ext cx="531248" cy="260983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Elbow Connector 229"/>
              <p:cNvCxnSpPr>
                <a:stCxn id="225" idx="2"/>
                <a:endCxn id="228" idx="0"/>
              </p:cNvCxnSpPr>
              <p:nvPr/>
            </p:nvCxnSpPr>
            <p:spPr>
              <a:xfrm rot="5400000">
                <a:off x="6024887" y="1797770"/>
                <a:ext cx="524941" cy="326767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Elbow Connector 230"/>
              <p:cNvCxnSpPr>
                <a:stCxn id="227" idx="2"/>
                <a:endCxn id="234" idx="0"/>
              </p:cNvCxnSpPr>
              <p:nvPr/>
            </p:nvCxnSpPr>
            <p:spPr>
              <a:xfrm rot="5400000">
                <a:off x="6487132" y="2724499"/>
                <a:ext cx="442160" cy="7022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4" name="TextBox 233"/>
              <p:cNvSpPr txBox="1"/>
              <p:nvPr/>
            </p:nvSpPr>
            <p:spPr>
              <a:xfrm>
                <a:off x="6091377" y="2949090"/>
                <a:ext cx="122664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2N000F</a:t>
                </a:r>
              </a:p>
            </p:txBody>
          </p:sp>
          <p:sp>
            <p:nvSpPr>
              <p:cNvPr id="240" name="TextBox 239"/>
              <p:cNvSpPr txBox="1"/>
              <p:nvPr/>
            </p:nvSpPr>
            <p:spPr>
              <a:xfrm>
                <a:off x="5694672" y="2959634"/>
                <a:ext cx="8782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solidFill>
                      <a:srgbClr val="0070C0"/>
                    </a:solidFill>
                  </a:rPr>
                  <a:t>KO0000</a:t>
                </a:r>
              </a:p>
              <a:p>
                <a:pPr algn="ctr"/>
                <a:r>
                  <a:rPr lang="en-US" sz="1200" dirty="0" smtClean="0">
                    <a:solidFill>
                      <a:srgbClr val="0070C0"/>
                    </a:solidFill>
                  </a:rPr>
                  <a:t>Ketone</a:t>
                </a:r>
              </a:p>
            </p:txBody>
          </p:sp>
          <p:cxnSp>
            <p:nvCxnSpPr>
              <p:cNvPr id="241" name="Elbow Connector 240"/>
              <p:cNvCxnSpPr>
                <a:stCxn id="234" idx="2"/>
                <a:endCxn id="243" idx="0"/>
              </p:cNvCxnSpPr>
              <p:nvPr/>
            </p:nvCxnSpPr>
            <p:spPr>
              <a:xfrm rot="5400000">
                <a:off x="6471382" y="3458966"/>
                <a:ext cx="466196" cy="442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Elbow Connector 241"/>
              <p:cNvCxnSpPr>
                <a:stCxn id="234" idx="2"/>
                <a:endCxn id="221" idx="0"/>
              </p:cNvCxnSpPr>
              <p:nvPr/>
            </p:nvCxnSpPr>
            <p:spPr>
              <a:xfrm rot="5400000">
                <a:off x="6078953" y="3285097"/>
                <a:ext cx="684756" cy="566740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3" name="TextBox 242"/>
              <p:cNvSpPr txBox="1"/>
              <p:nvPr/>
            </p:nvSpPr>
            <p:spPr>
              <a:xfrm>
                <a:off x="6133724" y="3692285"/>
                <a:ext cx="114106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1N000F</a:t>
                </a:r>
              </a:p>
            </p:txBody>
          </p:sp>
          <p:cxnSp>
            <p:nvCxnSpPr>
              <p:cNvPr id="245" name="Elbow Connector 244"/>
              <p:cNvCxnSpPr>
                <a:stCxn id="243" idx="2"/>
                <a:endCxn id="246" idx="0"/>
              </p:cNvCxnSpPr>
              <p:nvPr/>
            </p:nvCxnSpPr>
            <p:spPr>
              <a:xfrm rot="5400000">
                <a:off x="6448255" y="4220304"/>
                <a:ext cx="507024" cy="4984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6" name="TextBox 245"/>
              <p:cNvSpPr txBox="1"/>
              <p:nvPr/>
            </p:nvSpPr>
            <p:spPr>
              <a:xfrm>
                <a:off x="6294161" y="4476308"/>
                <a:ext cx="81022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solidFill>
                      <a:srgbClr val="0070C0"/>
                    </a:solidFill>
                  </a:rPr>
                  <a:t>NK0006</a:t>
                </a:r>
              </a:p>
            </p:txBody>
          </p:sp>
        </p:grpSp>
        <p:sp>
          <p:nvSpPr>
            <p:cNvPr id="188" name="TextBox 187"/>
            <p:cNvSpPr txBox="1"/>
            <p:nvPr/>
          </p:nvSpPr>
          <p:spPr>
            <a:xfrm>
              <a:off x="5050927" y="1050610"/>
              <a:ext cx="4304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</a:t>
              </a:r>
              <a:r>
                <a:rPr lang="en-US" sz="1200" dirty="0"/>
                <a:t>5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279167" y="1088266"/>
            <a:ext cx="1428357" cy="1407748"/>
            <a:chOff x="2400562" y="1088485"/>
            <a:chExt cx="1428357" cy="1407748"/>
          </a:xfrm>
        </p:grpSpPr>
        <p:sp>
          <p:nvSpPr>
            <p:cNvPr id="57" name="TextBox 56"/>
            <p:cNvSpPr txBox="1"/>
            <p:nvPr/>
          </p:nvSpPr>
          <p:spPr>
            <a:xfrm>
              <a:off x="2950689" y="2219234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1N0006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400562" y="2212840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accent6"/>
                  </a:solidFill>
                </a:rPr>
                <a:t>NN0006</a:t>
              </a:r>
            </a:p>
          </p:txBody>
        </p:sp>
        <p:grpSp>
          <p:nvGrpSpPr>
            <p:cNvPr id="206" name="Group 205"/>
            <p:cNvGrpSpPr/>
            <p:nvPr/>
          </p:nvGrpSpPr>
          <p:grpSpPr>
            <a:xfrm>
              <a:off x="2717852" y="1088485"/>
              <a:ext cx="1083198" cy="599501"/>
              <a:chOff x="2874997" y="1088485"/>
              <a:chExt cx="1083198" cy="599501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2874997" y="1410987"/>
                <a:ext cx="108319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2N0006</a:t>
                </a:r>
              </a:p>
            </p:txBody>
          </p:sp>
          <p:sp>
            <p:nvSpPr>
              <p:cNvPr id="192" name="TextBox 191"/>
              <p:cNvSpPr txBox="1"/>
              <p:nvPr/>
            </p:nvSpPr>
            <p:spPr>
              <a:xfrm>
                <a:off x="3374637" y="1088485"/>
                <a:ext cx="4304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#4</a:t>
                </a:r>
                <a:endParaRPr lang="en-US" sz="1200" dirty="0"/>
              </a:p>
            </p:txBody>
          </p:sp>
        </p:grpSp>
      </p:grpSp>
      <p:grpSp>
        <p:nvGrpSpPr>
          <p:cNvPr id="20" name="Group 19"/>
          <p:cNvGrpSpPr/>
          <p:nvPr/>
        </p:nvGrpSpPr>
        <p:grpSpPr>
          <a:xfrm>
            <a:off x="910806" y="1016350"/>
            <a:ext cx="810228" cy="1064449"/>
            <a:chOff x="1291798" y="1028348"/>
            <a:chExt cx="810228" cy="1064449"/>
          </a:xfrm>
        </p:grpSpPr>
        <p:grpSp>
          <p:nvGrpSpPr>
            <p:cNvPr id="35" name="Group 34"/>
            <p:cNvGrpSpPr/>
            <p:nvPr/>
          </p:nvGrpSpPr>
          <p:grpSpPr>
            <a:xfrm>
              <a:off x="1291798" y="1028348"/>
              <a:ext cx="810228" cy="1064449"/>
              <a:chOff x="293952" y="980924"/>
              <a:chExt cx="810228" cy="1064449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293952" y="1399042"/>
                <a:ext cx="81022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solidFill>
                      <a:srgbClr val="CC3399"/>
                    </a:solidFill>
                  </a:rPr>
                  <a:t>K00000</a:t>
                </a:r>
              </a:p>
              <a:p>
                <a:pPr algn="ctr"/>
                <a:r>
                  <a:rPr lang="el-GR" sz="1200" dirty="0" smtClean="0">
                    <a:solidFill>
                      <a:srgbClr val="CC3399"/>
                    </a:solidFill>
                  </a:rPr>
                  <a:t>α</a:t>
                </a:r>
                <a:r>
                  <a:rPr lang="en-US" sz="1200" dirty="0" smtClean="0">
                    <a:solidFill>
                      <a:srgbClr val="CC3399"/>
                    </a:solidFill>
                  </a:rPr>
                  <a:t>-ketone (NO3)</a:t>
                </a:r>
                <a:endParaRPr lang="en-US" sz="1200" dirty="0">
                  <a:solidFill>
                    <a:srgbClr val="CC3399"/>
                  </a:solidFill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440077" y="980924"/>
                <a:ext cx="3028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1200" dirty="0" smtClean="0"/>
                  <a:t>α</a:t>
                </a:r>
                <a:endParaRPr lang="en-US" sz="1200" dirty="0"/>
              </a:p>
            </p:txBody>
          </p:sp>
        </p:grpSp>
        <p:sp>
          <p:nvSpPr>
            <p:cNvPr id="193" name="TextBox 192"/>
            <p:cNvSpPr txBox="1"/>
            <p:nvPr/>
          </p:nvSpPr>
          <p:spPr>
            <a:xfrm>
              <a:off x="1616593" y="1064234"/>
              <a:ext cx="4304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#2</a:t>
              </a:r>
              <a:endParaRPr lang="en-US" sz="12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687472" y="1061820"/>
            <a:ext cx="878230" cy="649649"/>
            <a:chOff x="1616112" y="1038337"/>
            <a:chExt cx="878230" cy="649649"/>
          </a:xfrm>
        </p:grpSpPr>
        <p:sp>
          <p:nvSpPr>
            <p:cNvPr id="14" name="TextBox 13"/>
            <p:cNvSpPr txBox="1"/>
            <p:nvPr/>
          </p:nvSpPr>
          <p:spPr>
            <a:xfrm>
              <a:off x="1616112" y="1410987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2N0007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824935" y="1038337"/>
              <a:ext cx="3028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200" dirty="0" smtClean="0"/>
                <a:t>β</a:t>
              </a:r>
              <a:endParaRPr lang="en-US" sz="1200" dirty="0"/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1998178" y="1040748"/>
              <a:ext cx="4961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#3</a:t>
              </a:r>
              <a:endParaRPr lang="en-US" sz="1200" dirty="0"/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-1239" y="1035867"/>
            <a:ext cx="878230" cy="649649"/>
            <a:chOff x="1616112" y="1038337"/>
            <a:chExt cx="878230" cy="649649"/>
          </a:xfrm>
        </p:grpSpPr>
        <p:sp>
          <p:nvSpPr>
            <p:cNvPr id="201" name="TextBox 200"/>
            <p:cNvSpPr txBox="1"/>
            <p:nvPr/>
          </p:nvSpPr>
          <p:spPr>
            <a:xfrm>
              <a:off x="1616112" y="1410987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2N0008</a:t>
              </a:r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1824935" y="1038337"/>
              <a:ext cx="3028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200" dirty="0" smtClean="0"/>
                <a:t>β</a:t>
              </a:r>
              <a:endParaRPr lang="en-US" sz="1200" dirty="0"/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998178" y="1040748"/>
              <a:ext cx="4961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#1</a:t>
              </a:r>
              <a:endParaRPr lang="en-US" sz="1200" dirty="0"/>
            </a:p>
          </p:txBody>
        </p:sp>
      </p:grpSp>
      <p:cxnSp>
        <p:nvCxnSpPr>
          <p:cNvPr id="204" name="Elbow Connector 203"/>
          <p:cNvCxnSpPr>
            <a:stCxn id="4" idx="2"/>
            <a:endCxn id="201" idx="0"/>
          </p:cNvCxnSpPr>
          <p:nvPr/>
        </p:nvCxnSpPr>
        <p:spPr>
          <a:xfrm rot="5400000">
            <a:off x="342744" y="704720"/>
            <a:ext cx="798930" cy="608665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Elbow Connector 232"/>
          <p:cNvCxnSpPr>
            <a:stCxn id="42" idx="2"/>
            <a:endCxn id="84" idx="0"/>
          </p:cNvCxnSpPr>
          <p:nvPr/>
        </p:nvCxnSpPr>
        <p:spPr>
          <a:xfrm rot="5400000">
            <a:off x="1166545" y="1826619"/>
            <a:ext cx="432500" cy="165469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Elbow Connector 236"/>
          <p:cNvCxnSpPr>
            <a:stCxn id="186" idx="2"/>
            <a:endCxn id="191" idx="0"/>
          </p:cNvCxnSpPr>
          <p:nvPr/>
        </p:nvCxnSpPr>
        <p:spPr>
          <a:xfrm rot="5400000">
            <a:off x="3046972" y="4171680"/>
            <a:ext cx="483292" cy="848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Elbow Connector 396"/>
          <p:cNvCxnSpPr>
            <a:stCxn id="4" idx="2"/>
            <a:endCxn id="388" idx="0"/>
          </p:cNvCxnSpPr>
          <p:nvPr/>
        </p:nvCxnSpPr>
        <p:spPr>
          <a:xfrm rot="16200000" flipH="1">
            <a:off x="4704707" y="-3048579"/>
            <a:ext cx="846581" cy="816291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6" name="Group 405"/>
          <p:cNvGrpSpPr/>
          <p:nvPr/>
        </p:nvGrpSpPr>
        <p:grpSpPr>
          <a:xfrm>
            <a:off x="11263336" y="1085931"/>
            <a:ext cx="865660" cy="612174"/>
            <a:chOff x="2561381" y="1010682"/>
            <a:chExt cx="1083198" cy="612174"/>
          </a:xfrm>
        </p:grpSpPr>
        <p:sp>
          <p:nvSpPr>
            <p:cNvPr id="407" name="TextBox 406"/>
            <p:cNvSpPr txBox="1"/>
            <p:nvPr/>
          </p:nvSpPr>
          <p:spPr>
            <a:xfrm>
              <a:off x="2561381" y="1345857"/>
              <a:ext cx="10831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2N0000</a:t>
              </a:r>
            </a:p>
          </p:txBody>
        </p:sp>
        <p:sp>
          <p:nvSpPr>
            <p:cNvPr id="410" name="TextBox 409"/>
            <p:cNvSpPr txBox="1"/>
            <p:nvPr/>
          </p:nvSpPr>
          <p:spPr>
            <a:xfrm>
              <a:off x="3039455" y="1010682"/>
              <a:ext cx="591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#10</a:t>
              </a:r>
              <a:endParaRPr lang="en-US" sz="1200" dirty="0"/>
            </a:p>
          </p:txBody>
        </p:sp>
      </p:grpSp>
      <p:cxnSp>
        <p:nvCxnSpPr>
          <p:cNvPr id="411" name="Elbow Connector 410"/>
          <p:cNvCxnSpPr>
            <a:stCxn id="4" idx="2"/>
            <a:endCxn id="407" idx="0"/>
          </p:cNvCxnSpPr>
          <p:nvPr/>
        </p:nvCxnSpPr>
        <p:spPr>
          <a:xfrm rot="16200000" flipH="1">
            <a:off x="5965594" y="-4309467"/>
            <a:ext cx="811519" cy="1064962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" name="Elbow Connector 423"/>
          <p:cNvCxnSpPr>
            <a:stCxn id="420" idx="2"/>
            <a:endCxn id="423" idx="0"/>
          </p:cNvCxnSpPr>
          <p:nvPr/>
        </p:nvCxnSpPr>
        <p:spPr>
          <a:xfrm rot="5400000">
            <a:off x="10456645" y="5751835"/>
            <a:ext cx="388288" cy="5107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" name="Elbow Connector 424"/>
          <p:cNvCxnSpPr>
            <a:stCxn id="380" idx="2"/>
            <a:endCxn id="426" idx="0"/>
          </p:cNvCxnSpPr>
          <p:nvPr/>
        </p:nvCxnSpPr>
        <p:spPr>
          <a:xfrm rot="16200000" flipH="1">
            <a:off x="9385299" y="4307289"/>
            <a:ext cx="606378" cy="185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TextBox 425"/>
          <p:cNvSpPr txBox="1"/>
          <p:nvPr/>
        </p:nvSpPr>
        <p:spPr>
          <a:xfrm>
            <a:off x="9231623" y="4611407"/>
            <a:ext cx="9155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KO0001</a:t>
            </a:r>
          </a:p>
        </p:txBody>
      </p:sp>
      <p:sp>
        <p:nvSpPr>
          <p:cNvPr id="205" name="TextBox 204"/>
          <p:cNvSpPr txBox="1"/>
          <p:nvPr/>
        </p:nvSpPr>
        <p:spPr>
          <a:xfrm>
            <a:off x="1602560" y="181826"/>
            <a:ext cx="29811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generation</a:t>
            </a:r>
          </a:p>
          <a:p>
            <a:pPr algn="ctr"/>
            <a:r>
              <a:rPr lang="en-US" dirty="0" smtClean="0"/>
              <a:t>Dec2nitr_1g_gaw_210405</a:t>
            </a:r>
            <a:endParaRPr lang="en-US" dirty="0"/>
          </a:p>
        </p:txBody>
      </p:sp>
      <p:grpSp>
        <p:nvGrpSpPr>
          <p:cNvPr id="220" name="Group 219"/>
          <p:cNvGrpSpPr/>
          <p:nvPr/>
        </p:nvGrpSpPr>
        <p:grpSpPr>
          <a:xfrm>
            <a:off x="10767519" y="1698104"/>
            <a:ext cx="1636886" cy="4707491"/>
            <a:chOff x="-148696" y="1615504"/>
            <a:chExt cx="1636886" cy="4707491"/>
          </a:xfrm>
        </p:grpSpPr>
        <p:cxnSp>
          <p:nvCxnSpPr>
            <p:cNvPr id="222" name="Elbow Connector 221"/>
            <p:cNvCxnSpPr>
              <a:stCxn id="407" idx="2"/>
              <a:endCxn id="224" idx="0"/>
            </p:cNvCxnSpPr>
            <p:nvPr/>
          </p:nvCxnSpPr>
          <p:spPr>
            <a:xfrm rot="16200000" flipH="1">
              <a:off x="614372" y="1781083"/>
              <a:ext cx="504707" cy="173549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3" name="TextBox 222"/>
            <p:cNvSpPr txBox="1"/>
            <p:nvPr/>
          </p:nvSpPr>
          <p:spPr>
            <a:xfrm>
              <a:off x="538700" y="3699707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1N0008</a:t>
              </a:r>
            </a:p>
          </p:txBody>
        </p:sp>
        <p:sp>
          <p:nvSpPr>
            <p:cNvPr id="224" name="TextBox 223"/>
            <p:cNvSpPr txBox="1"/>
            <p:nvPr/>
          </p:nvSpPr>
          <p:spPr>
            <a:xfrm>
              <a:off x="528331" y="2120212"/>
              <a:ext cx="85033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1N0000</a:t>
              </a:r>
            </a:p>
          </p:txBody>
        </p:sp>
        <p:sp>
          <p:nvSpPr>
            <p:cNvPr id="226" name="TextBox 225"/>
            <p:cNvSpPr txBox="1"/>
            <p:nvPr/>
          </p:nvSpPr>
          <p:spPr>
            <a:xfrm>
              <a:off x="142243" y="2816940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2N0008</a:t>
              </a:r>
            </a:p>
          </p:txBody>
        </p:sp>
        <p:cxnSp>
          <p:nvCxnSpPr>
            <p:cNvPr id="235" name="Elbow Connector 234"/>
            <p:cNvCxnSpPr>
              <a:stCxn id="226" idx="2"/>
              <a:endCxn id="223" idx="0"/>
            </p:cNvCxnSpPr>
            <p:nvPr/>
          </p:nvCxnSpPr>
          <p:spPr>
            <a:xfrm rot="16200000" flipH="1">
              <a:off x="476702" y="3198594"/>
              <a:ext cx="605768" cy="396457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Elbow Connector 235"/>
            <p:cNvCxnSpPr>
              <a:stCxn id="226" idx="2"/>
              <a:endCxn id="238" idx="0"/>
            </p:cNvCxnSpPr>
            <p:nvPr/>
          </p:nvCxnSpPr>
          <p:spPr>
            <a:xfrm rot="5400000">
              <a:off x="87578" y="3403001"/>
              <a:ext cx="802842" cy="184718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8" name="TextBox 237"/>
            <p:cNvSpPr txBox="1"/>
            <p:nvPr/>
          </p:nvSpPr>
          <p:spPr>
            <a:xfrm>
              <a:off x="13488" y="3896781"/>
              <a:ext cx="7663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NN0008</a:t>
              </a:r>
            </a:p>
          </p:txBody>
        </p:sp>
        <p:cxnSp>
          <p:nvCxnSpPr>
            <p:cNvPr id="239" name="Elbow Connector 238"/>
            <p:cNvCxnSpPr>
              <a:stCxn id="223" idx="2"/>
              <a:endCxn id="250" idx="0"/>
            </p:cNvCxnSpPr>
            <p:nvPr/>
          </p:nvCxnSpPr>
          <p:spPr>
            <a:xfrm rot="5400000">
              <a:off x="713171" y="4216958"/>
              <a:ext cx="504896" cy="24393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Elbow Connector 247"/>
            <p:cNvCxnSpPr>
              <a:stCxn id="223" idx="2"/>
              <a:endCxn id="249" idx="0"/>
            </p:cNvCxnSpPr>
            <p:nvPr/>
          </p:nvCxnSpPr>
          <p:spPr>
            <a:xfrm rot="5400000">
              <a:off x="495061" y="3844416"/>
              <a:ext cx="350465" cy="615045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9" name="TextBox 248"/>
            <p:cNvSpPr txBox="1"/>
            <p:nvPr/>
          </p:nvSpPr>
          <p:spPr>
            <a:xfrm>
              <a:off x="-42344" y="4327171"/>
              <a:ext cx="810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ND0000</a:t>
              </a:r>
            </a:p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aldehyde</a:t>
              </a:r>
            </a:p>
          </p:txBody>
        </p:sp>
        <p:sp>
          <p:nvSpPr>
            <p:cNvPr id="250" name="TextBox 249"/>
            <p:cNvSpPr txBox="1"/>
            <p:nvPr/>
          </p:nvSpPr>
          <p:spPr>
            <a:xfrm>
              <a:off x="470583" y="4481602"/>
              <a:ext cx="96567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2N000J</a:t>
              </a:r>
            </a:p>
          </p:txBody>
        </p:sp>
        <p:cxnSp>
          <p:nvCxnSpPr>
            <p:cNvPr id="251" name="Elbow Connector 250"/>
            <p:cNvCxnSpPr>
              <a:stCxn id="250" idx="2"/>
              <a:endCxn id="254" idx="0"/>
            </p:cNvCxnSpPr>
            <p:nvPr/>
          </p:nvCxnSpPr>
          <p:spPr>
            <a:xfrm rot="5400000">
              <a:off x="648591" y="5027666"/>
              <a:ext cx="573897" cy="35766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Elbow Connector 251"/>
            <p:cNvCxnSpPr>
              <a:stCxn id="250" idx="2"/>
              <a:endCxn id="253" idx="0"/>
            </p:cNvCxnSpPr>
            <p:nvPr/>
          </p:nvCxnSpPr>
          <p:spPr>
            <a:xfrm rot="5400000">
              <a:off x="442722" y="4684399"/>
              <a:ext cx="436499" cy="584903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3" name="TextBox 252"/>
            <p:cNvSpPr txBox="1"/>
            <p:nvPr/>
          </p:nvSpPr>
          <p:spPr>
            <a:xfrm>
              <a:off x="-148696" y="5195100"/>
              <a:ext cx="10344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NN000J</a:t>
              </a:r>
            </a:p>
          </p:txBody>
        </p:sp>
        <p:sp>
          <p:nvSpPr>
            <p:cNvPr id="254" name="TextBox 253"/>
            <p:cNvSpPr txBox="1"/>
            <p:nvPr/>
          </p:nvSpPr>
          <p:spPr>
            <a:xfrm>
              <a:off x="347121" y="5332498"/>
              <a:ext cx="11410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1N000J</a:t>
              </a:r>
            </a:p>
          </p:txBody>
        </p:sp>
        <p:sp>
          <p:nvSpPr>
            <p:cNvPr id="255" name="TextBox 254"/>
            <p:cNvSpPr txBox="1"/>
            <p:nvPr/>
          </p:nvSpPr>
          <p:spPr>
            <a:xfrm>
              <a:off x="158649" y="6045996"/>
              <a:ext cx="114106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0070C0"/>
                  </a:solidFill>
                </a:rPr>
                <a:t>NK000A</a:t>
              </a:r>
            </a:p>
          </p:txBody>
        </p:sp>
        <p:sp>
          <p:nvSpPr>
            <p:cNvPr id="256" name="TextBox 255"/>
            <p:cNvSpPr txBox="1"/>
            <p:nvPr/>
          </p:nvSpPr>
          <p:spPr>
            <a:xfrm>
              <a:off x="-143759" y="2098589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accent6"/>
                  </a:solidFill>
                </a:rPr>
                <a:t>NN0000</a:t>
              </a:r>
            </a:p>
          </p:txBody>
        </p:sp>
        <p:cxnSp>
          <p:nvCxnSpPr>
            <p:cNvPr id="257" name="Elbow Connector 256"/>
            <p:cNvCxnSpPr>
              <a:stCxn id="407" idx="2"/>
              <a:endCxn id="256" idx="0"/>
            </p:cNvCxnSpPr>
            <p:nvPr/>
          </p:nvCxnSpPr>
          <p:spPr>
            <a:xfrm rot="5400000">
              <a:off x="296112" y="1614750"/>
              <a:ext cx="483084" cy="484595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Elbow Connector 257"/>
            <p:cNvCxnSpPr>
              <a:stCxn id="224" idx="2"/>
              <a:endCxn id="226" idx="0"/>
            </p:cNvCxnSpPr>
            <p:nvPr/>
          </p:nvCxnSpPr>
          <p:spPr>
            <a:xfrm rot="5400000">
              <a:off x="557565" y="2421004"/>
              <a:ext cx="419729" cy="372142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Elbow Connector 266"/>
            <p:cNvCxnSpPr>
              <a:stCxn id="254" idx="2"/>
              <a:endCxn id="255" idx="0"/>
            </p:cNvCxnSpPr>
            <p:nvPr/>
          </p:nvCxnSpPr>
          <p:spPr>
            <a:xfrm rot="5400000">
              <a:off x="605171" y="5733510"/>
              <a:ext cx="436499" cy="188472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Multiply 31"/>
          <p:cNvSpPr/>
          <p:nvPr/>
        </p:nvSpPr>
        <p:spPr>
          <a:xfrm>
            <a:off x="-47891" y="1192746"/>
            <a:ext cx="986907" cy="845268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TextBox 268"/>
          <p:cNvSpPr txBox="1"/>
          <p:nvPr/>
        </p:nvSpPr>
        <p:spPr>
          <a:xfrm>
            <a:off x="958571" y="2917799"/>
            <a:ext cx="7189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2N000I</a:t>
            </a:r>
          </a:p>
        </p:txBody>
      </p:sp>
      <p:cxnSp>
        <p:nvCxnSpPr>
          <p:cNvPr id="270" name="Elbow Connector 269"/>
          <p:cNvCxnSpPr>
            <a:endCxn id="269" idx="0"/>
          </p:cNvCxnSpPr>
          <p:nvPr/>
        </p:nvCxnSpPr>
        <p:spPr>
          <a:xfrm rot="10800000" flipV="1">
            <a:off x="1318042" y="2643635"/>
            <a:ext cx="468203" cy="274164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TextBox 270"/>
          <p:cNvSpPr txBox="1"/>
          <p:nvPr/>
        </p:nvSpPr>
        <p:spPr>
          <a:xfrm>
            <a:off x="105830" y="3766430"/>
            <a:ext cx="10449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NN000I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272" name="TextBox 271"/>
          <p:cNvSpPr txBox="1"/>
          <p:nvPr/>
        </p:nvSpPr>
        <p:spPr>
          <a:xfrm>
            <a:off x="831192" y="3637634"/>
            <a:ext cx="9202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1N000I</a:t>
            </a:r>
          </a:p>
        </p:txBody>
      </p:sp>
      <p:sp>
        <p:nvSpPr>
          <p:cNvPr id="275" name="TextBox 274"/>
          <p:cNvSpPr txBox="1"/>
          <p:nvPr/>
        </p:nvSpPr>
        <p:spPr>
          <a:xfrm>
            <a:off x="983474" y="4222579"/>
            <a:ext cx="7189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2N000L</a:t>
            </a:r>
          </a:p>
        </p:txBody>
      </p:sp>
      <p:sp>
        <p:nvSpPr>
          <p:cNvPr id="276" name="TextBox 275"/>
          <p:cNvSpPr txBox="1"/>
          <p:nvPr/>
        </p:nvSpPr>
        <p:spPr>
          <a:xfrm>
            <a:off x="58016" y="4353133"/>
            <a:ext cx="10449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NK0009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277" name="TextBox 276"/>
          <p:cNvSpPr txBox="1"/>
          <p:nvPr/>
        </p:nvSpPr>
        <p:spPr>
          <a:xfrm>
            <a:off x="1022580" y="4936216"/>
            <a:ext cx="7189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1</a:t>
            </a:r>
            <a:r>
              <a:rPr lang="en-US" sz="1200" dirty="0" smtClean="0"/>
              <a:t>N000L</a:t>
            </a:r>
          </a:p>
        </p:txBody>
      </p:sp>
      <p:sp>
        <p:nvSpPr>
          <p:cNvPr id="278" name="TextBox 277"/>
          <p:cNvSpPr txBox="1"/>
          <p:nvPr/>
        </p:nvSpPr>
        <p:spPr>
          <a:xfrm>
            <a:off x="177461" y="5091854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NN000L</a:t>
            </a:r>
          </a:p>
        </p:txBody>
      </p:sp>
      <p:cxnSp>
        <p:nvCxnSpPr>
          <p:cNvPr id="279" name="Elbow Connector 278"/>
          <p:cNvCxnSpPr>
            <a:stCxn id="269" idx="2"/>
            <a:endCxn id="272" idx="0"/>
          </p:cNvCxnSpPr>
          <p:nvPr/>
        </p:nvCxnSpPr>
        <p:spPr>
          <a:xfrm rot="5400000">
            <a:off x="1083250" y="3402843"/>
            <a:ext cx="442836" cy="2674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Elbow Connector 279"/>
          <p:cNvCxnSpPr>
            <a:stCxn id="269" idx="2"/>
            <a:endCxn id="271" idx="0"/>
          </p:cNvCxnSpPr>
          <p:nvPr/>
        </p:nvCxnSpPr>
        <p:spPr>
          <a:xfrm rot="5400000">
            <a:off x="687349" y="3135738"/>
            <a:ext cx="571632" cy="68975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Elbow Connector 280"/>
          <p:cNvCxnSpPr>
            <a:stCxn id="272" idx="2"/>
            <a:endCxn id="275" idx="0"/>
          </p:cNvCxnSpPr>
          <p:nvPr/>
        </p:nvCxnSpPr>
        <p:spPr>
          <a:xfrm rot="16200000" flipH="1">
            <a:off x="1163146" y="4042781"/>
            <a:ext cx="307946" cy="5164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Elbow Connector 281"/>
          <p:cNvCxnSpPr>
            <a:stCxn id="272" idx="2"/>
            <a:endCxn id="276" idx="0"/>
          </p:cNvCxnSpPr>
          <p:nvPr/>
        </p:nvCxnSpPr>
        <p:spPr>
          <a:xfrm rot="5400000">
            <a:off x="716635" y="3778473"/>
            <a:ext cx="438500" cy="71082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Elbow Connector 282"/>
          <p:cNvCxnSpPr>
            <a:stCxn id="275" idx="2"/>
            <a:endCxn id="278" idx="0"/>
          </p:cNvCxnSpPr>
          <p:nvPr/>
        </p:nvCxnSpPr>
        <p:spPr>
          <a:xfrm rot="5400000">
            <a:off x="666622" y="4415532"/>
            <a:ext cx="592276" cy="76036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Elbow Connector 283"/>
          <p:cNvCxnSpPr>
            <a:stCxn id="275" idx="2"/>
            <a:endCxn id="277" idx="0"/>
          </p:cNvCxnSpPr>
          <p:nvPr/>
        </p:nvCxnSpPr>
        <p:spPr>
          <a:xfrm rot="16200000" flipH="1">
            <a:off x="1144178" y="4698344"/>
            <a:ext cx="436638" cy="3910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TextBox 284"/>
          <p:cNvSpPr txBox="1"/>
          <p:nvPr/>
        </p:nvSpPr>
        <p:spPr>
          <a:xfrm>
            <a:off x="5423361" y="6043439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NK000B</a:t>
            </a:r>
          </a:p>
        </p:txBody>
      </p:sp>
      <p:cxnSp>
        <p:nvCxnSpPr>
          <p:cNvPr id="286" name="Elbow Connector 285"/>
          <p:cNvCxnSpPr>
            <a:stCxn id="277" idx="2"/>
            <a:endCxn id="285" idx="0"/>
          </p:cNvCxnSpPr>
          <p:nvPr/>
        </p:nvCxnSpPr>
        <p:spPr>
          <a:xfrm rot="16200000" flipH="1">
            <a:off x="3190150" y="3405114"/>
            <a:ext cx="830224" cy="444642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7" name="TextBox 286"/>
          <p:cNvSpPr txBox="1"/>
          <p:nvPr/>
        </p:nvSpPr>
        <p:spPr>
          <a:xfrm>
            <a:off x="5802829" y="429784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NK0004</a:t>
            </a:r>
          </a:p>
        </p:txBody>
      </p:sp>
      <p:cxnSp>
        <p:nvCxnSpPr>
          <p:cNvPr id="288" name="Elbow Connector 287"/>
          <p:cNvCxnSpPr>
            <a:stCxn id="321" idx="2"/>
            <a:endCxn id="287" idx="0"/>
          </p:cNvCxnSpPr>
          <p:nvPr/>
        </p:nvCxnSpPr>
        <p:spPr>
          <a:xfrm rot="5400000">
            <a:off x="6340332" y="3897842"/>
            <a:ext cx="301616" cy="49839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Elbow Connector 290"/>
          <p:cNvCxnSpPr>
            <a:stCxn id="420" idx="2"/>
            <a:endCxn id="285" idx="0"/>
          </p:cNvCxnSpPr>
          <p:nvPr/>
        </p:nvCxnSpPr>
        <p:spPr>
          <a:xfrm rot="5400000">
            <a:off x="8022294" y="3389408"/>
            <a:ext cx="460212" cy="48478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8280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TextBox 354"/>
          <p:cNvSpPr txBox="1"/>
          <p:nvPr/>
        </p:nvSpPr>
        <p:spPr>
          <a:xfrm>
            <a:off x="9037566" y="225320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1N0002</a:t>
            </a:r>
          </a:p>
        </p:txBody>
      </p:sp>
      <p:grpSp>
        <p:nvGrpSpPr>
          <p:cNvPr id="371" name="Group 370"/>
          <p:cNvGrpSpPr/>
          <p:nvPr/>
        </p:nvGrpSpPr>
        <p:grpSpPr>
          <a:xfrm>
            <a:off x="8667854" y="1049332"/>
            <a:ext cx="1083198" cy="683835"/>
            <a:chOff x="2202490" y="926533"/>
            <a:chExt cx="1083198" cy="683835"/>
          </a:xfrm>
        </p:grpSpPr>
        <p:sp>
          <p:nvSpPr>
            <p:cNvPr id="388" name="TextBox 387"/>
            <p:cNvSpPr txBox="1"/>
            <p:nvPr/>
          </p:nvSpPr>
          <p:spPr>
            <a:xfrm>
              <a:off x="2202490" y="1333369"/>
              <a:ext cx="10831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2N0002</a:t>
              </a:r>
            </a:p>
          </p:txBody>
        </p:sp>
        <p:sp>
          <p:nvSpPr>
            <p:cNvPr id="395" name="TextBox 394"/>
            <p:cNvSpPr txBox="1"/>
            <p:nvPr/>
          </p:nvSpPr>
          <p:spPr>
            <a:xfrm>
              <a:off x="2718566" y="926533"/>
              <a:ext cx="511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#8</a:t>
              </a:r>
              <a:endParaRPr lang="en-US" sz="1200" dirty="0"/>
            </a:p>
          </p:txBody>
        </p:sp>
      </p:grpSp>
      <p:sp>
        <p:nvSpPr>
          <p:cNvPr id="372" name="TextBox 371"/>
          <p:cNvSpPr txBox="1"/>
          <p:nvPr/>
        </p:nvSpPr>
        <p:spPr>
          <a:xfrm>
            <a:off x="8505437" y="2245556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NN0002</a:t>
            </a:r>
          </a:p>
        </p:txBody>
      </p:sp>
      <p:cxnSp>
        <p:nvCxnSpPr>
          <p:cNvPr id="373" name="Elbow Connector 372"/>
          <p:cNvCxnSpPr>
            <a:stCxn id="388" idx="2"/>
            <a:endCxn id="355" idx="0"/>
          </p:cNvCxnSpPr>
          <p:nvPr/>
        </p:nvCxnSpPr>
        <p:spPr>
          <a:xfrm rot="16200000" flipH="1">
            <a:off x="9083051" y="1859569"/>
            <a:ext cx="520033" cy="26722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Elbow Connector 373"/>
          <p:cNvCxnSpPr>
            <a:stCxn id="388" idx="2"/>
            <a:endCxn id="372" idx="0"/>
          </p:cNvCxnSpPr>
          <p:nvPr/>
        </p:nvCxnSpPr>
        <p:spPr>
          <a:xfrm rot="5400000">
            <a:off x="8820809" y="1856911"/>
            <a:ext cx="512389" cy="26490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Elbow Connector 374"/>
          <p:cNvCxnSpPr>
            <a:stCxn id="355" idx="2"/>
            <a:endCxn id="377" idx="0"/>
          </p:cNvCxnSpPr>
          <p:nvPr/>
        </p:nvCxnSpPr>
        <p:spPr>
          <a:xfrm rot="5400000">
            <a:off x="9263018" y="2743862"/>
            <a:ext cx="427327" cy="127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659775" y="302150"/>
            <a:ext cx="1238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N</a:t>
            </a:r>
            <a:r>
              <a:rPr lang="en-US" sz="1200" b="1" dirty="0" smtClean="0"/>
              <a:t>00000</a:t>
            </a:r>
          </a:p>
          <a:p>
            <a:pPr algn="ctr"/>
            <a:r>
              <a:rPr lang="en-US" sz="1200" b="1" dirty="0" smtClean="0"/>
              <a:t>Decan-3-nitrate</a:t>
            </a:r>
            <a:endParaRPr lang="en-US" sz="1200" b="1" dirty="0"/>
          </a:p>
        </p:txBody>
      </p:sp>
      <p:cxnSp>
        <p:nvCxnSpPr>
          <p:cNvPr id="6" name="Elbow Connector 5"/>
          <p:cNvCxnSpPr>
            <a:stCxn id="4" idx="2"/>
            <a:endCxn id="12" idx="0"/>
          </p:cNvCxnSpPr>
          <p:nvPr/>
        </p:nvCxnSpPr>
        <p:spPr>
          <a:xfrm rot="5400000">
            <a:off x="1933727" y="1065327"/>
            <a:ext cx="646952" cy="43929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lbow Connector 6"/>
          <p:cNvCxnSpPr>
            <a:stCxn id="4" idx="2"/>
            <a:endCxn id="14" idx="0"/>
          </p:cNvCxnSpPr>
          <p:nvPr/>
        </p:nvCxnSpPr>
        <p:spPr>
          <a:xfrm rot="5400000">
            <a:off x="1501792" y="657094"/>
            <a:ext cx="670655" cy="884096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4" idx="2"/>
            <a:endCxn id="21" idx="0"/>
          </p:cNvCxnSpPr>
          <p:nvPr/>
        </p:nvCxnSpPr>
        <p:spPr>
          <a:xfrm rot="16200000" flipH="1">
            <a:off x="2385135" y="657846"/>
            <a:ext cx="646953" cy="8588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14" idx="2"/>
            <a:endCxn id="42" idx="0"/>
          </p:cNvCxnSpPr>
          <p:nvPr/>
        </p:nvCxnSpPr>
        <p:spPr>
          <a:xfrm rot="16200000" flipH="1">
            <a:off x="1552226" y="1554313"/>
            <a:ext cx="403818" cy="71812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4" idx="2"/>
            <a:endCxn id="225" idx="0"/>
          </p:cNvCxnSpPr>
          <p:nvPr/>
        </p:nvCxnSpPr>
        <p:spPr>
          <a:xfrm rot="16200000" flipH="1">
            <a:off x="2927600" y="115381"/>
            <a:ext cx="657869" cy="195473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967946" y="215399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NN0007</a:t>
            </a:r>
            <a:endParaRPr lang="en-US" sz="1200" dirty="0">
              <a:solidFill>
                <a:schemeClr val="accent6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548037" y="2115287"/>
            <a:ext cx="1130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1N0007</a:t>
            </a:r>
          </a:p>
        </p:txBody>
      </p:sp>
      <p:cxnSp>
        <p:nvCxnSpPr>
          <p:cNvPr id="153" name="Elbow Connector 152"/>
          <p:cNvCxnSpPr>
            <a:stCxn id="21" idx="2"/>
            <a:endCxn id="57" idx="0"/>
          </p:cNvCxnSpPr>
          <p:nvPr/>
        </p:nvCxnSpPr>
        <p:spPr>
          <a:xfrm rot="16200000" flipH="1">
            <a:off x="2937608" y="1888214"/>
            <a:ext cx="531248" cy="1303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Elbow Connector 153"/>
          <p:cNvCxnSpPr>
            <a:stCxn id="21" idx="2"/>
            <a:endCxn id="59" idx="0"/>
          </p:cNvCxnSpPr>
          <p:nvPr/>
        </p:nvCxnSpPr>
        <p:spPr>
          <a:xfrm rot="5400000">
            <a:off x="2665742" y="1740307"/>
            <a:ext cx="524854" cy="41977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Elbow Connector 159"/>
          <p:cNvCxnSpPr>
            <a:stCxn id="14" idx="2"/>
            <a:endCxn id="39" idx="0"/>
          </p:cNvCxnSpPr>
          <p:nvPr/>
        </p:nvCxnSpPr>
        <p:spPr>
          <a:xfrm rot="16200000" flipH="1">
            <a:off x="1179803" y="1926737"/>
            <a:ext cx="442526" cy="1199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>
            <a:stCxn id="57" idx="2"/>
            <a:endCxn id="357" idx="0"/>
          </p:cNvCxnSpPr>
          <p:nvPr/>
        </p:nvCxnSpPr>
        <p:spPr>
          <a:xfrm rot="16200000" flipH="1">
            <a:off x="3636768" y="2127654"/>
            <a:ext cx="365072" cy="110179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Elbow Connector 164"/>
          <p:cNvCxnSpPr>
            <a:stCxn id="57" idx="2"/>
            <a:endCxn id="523" idx="0"/>
          </p:cNvCxnSpPr>
          <p:nvPr/>
        </p:nvCxnSpPr>
        <p:spPr>
          <a:xfrm rot="16200000" flipH="1">
            <a:off x="3251056" y="2513366"/>
            <a:ext cx="389761" cy="35505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1" name="TextBox 260"/>
          <p:cNvSpPr txBox="1"/>
          <p:nvPr/>
        </p:nvSpPr>
        <p:spPr>
          <a:xfrm>
            <a:off x="5443275" y="1445070"/>
            <a:ext cx="1174055" cy="277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2N0004</a:t>
            </a:r>
          </a:p>
        </p:txBody>
      </p:sp>
      <p:sp>
        <p:nvSpPr>
          <p:cNvPr id="262" name="TextBox 261"/>
          <p:cNvSpPr txBox="1"/>
          <p:nvPr/>
        </p:nvSpPr>
        <p:spPr>
          <a:xfrm>
            <a:off x="6004658" y="1070757"/>
            <a:ext cx="466508" cy="326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#</a:t>
            </a:r>
            <a:r>
              <a:rPr lang="en-US" sz="1200" dirty="0" smtClean="0"/>
              <a:t>6</a:t>
            </a:r>
            <a:endParaRPr lang="en-US" sz="1200" dirty="0"/>
          </a:p>
        </p:txBody>
      </p:sp>
      <p:cxnSp>
        <p:nvCxnSpPr>
          <p:cNvPr id="263" name="Elbow Connector 262"/>
          <p:cNvCxnSpPr>
            <a:stCxn id="4" idx="2"/>
            <a:endCxn id="261" idx="0"/>
          </p:cNvCxnSpPr>
          <p:nvPr/>
        </p:nvCxnSpPr>
        <p:spPr>
          <a:xfrm rot="16200000" flipH="1">
            <a:off x="3814108" y="-771126"/>
            <a:ext cx="681255" cy="375113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Elbow Connector 295"/>
          <p:cNvCxnSpPr>
            <a:stCxn id="261" idx="2"/>
            <a:endCxn id="313" idx="0"/>
          </p:cNvCxnSpPr>
          <p:nvPr/>
        </p:nvCxnSpPr>
        <p:spPr>
          <a:xfrm rot="16200000" flipH="1">
            <a:off x="5924710" y="1827662"/>
            <a:ext cx="498881" cy="2876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Elbow Connector 296"/>
          <p:cNvCxnSpPr>
            <a:stCxn id="261" idx="2"/>
            <a:endCxn id="314" idx="0"/>
          </p:cNvCxnSpPr>
          <p:nvPr/>
        </p:nvCxnSpPr>
        <p:spPr>
          <a:xfrm rot="5400000">
            <a:off x="5505889" y="1689802"/>
            <a:ext cx="492146" cy="55668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Elbow Connector 297"/>
          <p:cNvCxnSpPr>
            <a:stCxn id="313" idx="2"/>
            <a:endCxn id="421" idx="0"/>
          </p:cNvCxnSpPr>
          <p:nvPr/>
        </p:nvCxnSpPr>
        <p:spPr>
          <a:xfrm rot="16200000" flipH="1">
            <a:off x="6349975" y="2465972"/>
            <a:ext cx="451143" cy="51509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" name="TextBox 312"/>
          <p:cNvSpPr txBox="1"/>
          <p:nvPr/>
        </p:nvSpPr>
        <p:spPr>
          <a:xfrm>
            <a:off x="5878883" y="222095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1N0004</a:t>
            </a:r>
          </a:p>
        </p:txBody>
      </p:sp>
      <p:sp>
        <p:nvSpPr>
          <p:cNvPr id="314" name="TextBox 313"/>
          <p:cNvSpPr txBox="1"/>
          <p:nvPr/>
        </p:nvSpPr>
        <p:spPr>
          <a:xfrm>
            <a:off x="5034506" y="2214216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NN0004</a:t>
            </a:r>
          </a:p>
        </p:txBody>
      </p:sp>
      <p:cxnSp>
        <p:nvCxnSpPr>
          <p:cNvPr id="370" name="Elbow Connector 369"/>
          <p:cNvCxnSpPr>
            <a:stCxn id="4" idx="2"/>
            <a:endCxn id="341" idx="0"/>
          </p:cNvCxnSpPr>
          <p:nvPr/>
        </p:nvCxnSpPr>
        <p:spPr>
          <a:xfrm rot="16200000" flipH="1">
            <a:off x="4765557" y="-1722576"/>
            <a:ext cx="693190" cy="566597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1" name="TextBox 340"/>
          <p:cNvSpPr txBox="1"/>
          <p:nvPr/>
        </p:nvSpPr>
        <p:spPr>
          <a:xfrm>
            <a:off x="7403539" y="1457005"/>
            <a:ext cx="1083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2N0003</a:t>
            </a:r>
          </a:p>
        </p:txBody>
      </p:sp>
      <p:sp>
        <p:nvSpPr>
          <p:cNvPr id="342" name="TextBox 341"/>
          <p:cNvSpPr txBox="1"/>
          <p:nvPr/>
        </p:nvSpPr>
        <p:spPr>
          <a:xfrm>
            <a:off x="7931777" y="1085931"/>
            <a:ext cx="430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#7</a:t>
            </a:r>
            <a:endParaRPr lang="en-US" sz="1200" dirty="0"/>
          </a:p>
        </p:txBody>
      </p:sp>
      <p:cxnSp>
        <p:nvCxnSpPr>
          <p:cNvPr id="344" name="Elbow Connector 343"/>
          <p:cNvCxnSpPr>
            <a:stCxn id="341" idx="2"/>
            <a:endCxn id="361" idx="0"/>
          </p:cNvCxnSpPr>
          <p:nvPr/>
        </p:nvCxnSpPr>
        <p:spPr>
          <a:xfrm rot="16200000" flipH="1">
            <a:off x="7830140" y="1849002"/>
            <a:ext cx="544513" cy="3145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Elbow Connector 344"/>
          <p:cNvCxnSpPr>
            <a:stCxn id="341" idx="2"/>
            <a:endCxn id="362" idx="0"/>
          </p:cNvCxnSpPr>
          <p:nvPr/>
        </p:nvCxnSpPr>
        <p:spPr>
          <a:xfrm rot="5400000">
            <a:off x="7568819" y="1895463"/>
            <a:ext cx="537778" cy="2148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Elbow Connector 345"/>
          <p:cNvCxnSpPr>
            <a:stCxn id="361" idx="2"/>
            <a:endCxn id="364" idx="0"/>
          </p:cNvCxnSpPr>
          <p:nvPr/>
        </p:nvCxnSpPr>
        <p:spPr>
          <a:xfrm rot="16200000" flipH="1">
            <a:off x="8169684" y="2645485"/>
            <a:ext cx="430888" cy="25094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Elbow Connector 346"/>
          <p:cNvCxnSpPr>
            <a:stCxn id="361" idx="2"/>
            <a:endCxn id="363" idx="0"/>
          </p:cNvCxnSpPr>
          <p:nvPr/>
        </p:nvCxnSpPr>
        <p:spPr>
          <a:xfrm rot="5400000">
            <a:off x="7757383" y="2505375"/>
            <a:ext cx="452130" cy="55241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1" name="TextBox 360"/>
          <p:cNvSpPr txBox="1"/>
          <p:nvPr/>
        </p:nvSpPr>
        <p:spPr>
          <a:xfrm>
            <a:off x="7846318" y="2278517"/>
            <a:ext cx="826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1N0003</a:t>
            </a:r>
          </a:p>
        </p:txBody>
      </p:sp>
      <p:sp>
        <p:nvSpPr>
          <p:cNvPr id="362" name="TextBox 361"/>
          <p:cNvSpPr txBox="1"/>
          <p:nvPr/>
        </p:nvSpPr>
        <p:spPr>
          <a:xfrm>
            <a:off x="7291162" y="2271782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NN0003</a:t>
            </a:r>
          </a:p>
        </p:txBody>
      </p:sp>
      <p:sp>
        <p:nvSpPr>
          <p:cNvPr id="385" name="TextBox 384"/>
          <p:cNvSpPr txBox="1"/>
          <p:nvPr/>
        </p:nvSpPr>
        <p:spPr>
          <a:xfrm>
            <a:off x="10124186" y="225658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1N0001</a:t>
            </a:r>
          </a:p>
        </p:txBody>
      </p:sp>
      <p:sp>
        <p:nvSpPr>
          <p:cNvPr id="403" name="TextBox 402"/>
          <p:cNvSpPr txBox="1"/>
          <p:nvPr/>
        </p:nvSpPr>
        <p:spPr>
          <a:xfrm>
            <a:off x="9970032" y="1434469"/>
            <a:ext cx="8656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2N0001</a:t>
            </a:r>
          </a:p>
        </p:txBody>
      </p:sp>
      <p:sp>
        <p:nvSpPr>
          <p:cNvPr id="404" name="TextBox 403"/>
          <p:cNvSpPr txBox="1"/>
          <p:nvPr/>
        </p:nvSpPr>
        <p:spPr>
          <a:xfrm>
            <a:off x="10344873" y="1110888"/>
            <a:ext cx="408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#9</a:t>
            </a:r>
            <a:endParaRPr lang="en-US" sz="1200" dirty="0"/>
          </a:p>
        </p:txBody>
      </p:sp>
      <p:sp>
        <p:nvSpPr>
          <p:cNvPr id="391" name="TextBox 390"/>
          <p:cNvSpPr txBox="1"/>
          <p:nvPr/>
        </p:nvSpPr>
        <p:spPr>
          <a:xfrm>
            <a:off x="9554612" y="225709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NN0001</a:t>
            </a:r>
          </a:p>
        </p:txBody>
      </p:sp>
      <p:cxnSp>
        <p:nvCxnSpPr>
          <p:cNvPr id="392" name="Elbow Connector 391"/>
          <p:cNvCxnSpPr>
            <a:stCxn id="403" idx="2"/>
            <a:endCxn id="385" idx="0"/>
          </p:cNvCxnSpPr>
          <p:nvPr/>
        </p:nvCxnSpPr>
        <p:spPr>
          <a:xfrm rot="16200000" flipH="1">
            <a:off x="10210521" y="1903808"/>
            <a:ext cx="545120" cy="16043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Elbow Connector 392"/>
          <p:cNvCxnSpPr>
            <a:stCxn id="403" idx="2"/>
            <a:endCxn id="391" idx="0"/>
          </p:cNvCxnSpPr>
          <p:nvPr/>
        </p:nvCxnSpPr>
        <p:spPr>
          <a:xfrm rot="5400000">
            <a:off x="9925480" y="1779716"/>
            <a:ext cx="545631" cy="40913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Elbow Connector 393"/>
          <p:cNvCxnSpPr>
            <a:stCxn id="385" idx="2"/>
            <a:endCxn id="396" idx="0"/>
          </p:cNvCxnSpPr>
          <p:nvPr/>
        </p:nvCxnSpPr>
        <p:spPr>
          <a:xfrm rot="16200000" flipH="1">
            <a:off x="10330234" y="2766654"/>
            <a:ext cx="466378" cy="2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Elbow Connector 404"/>
          <p:cNvCxnSpPr>
            <a:stCxn id="4" idx="2"/>
            <a:endCxn id="403" idx="0"/>
          </p:cNvCxnSpPr>
          <p:nvPr/>
        </p:nvCxnSpPr>
        <p:spPr>
          <a:xfrm rot="16200000" flipH="1">
            <a:off x="6005687" y="-2962706"/>
            <a:ext cx="670654" cy="81236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extBox 186"/>
          <p:cNvSpPr txBox="1"/>
          <p:nvPr/>
        </p:nvSpPr>
        <p:spPr>
          <a:xfrm>
            <a:off x="4264424" y="195104"/>
            <a:ext cx="3410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Key to most recent pathway: </a:t>
            </a:r>
          </a:p>
          <a:p>
            <a:pPr algn="ctr"/>
            <a:r>
              <a:rPr lang="en-US" sz="1200" dirty="0" smtClean="0">
                <a:solidFill>
                  <a:srgbClr val="CC3399"/>
                </a:solidFill>
              </a:rPr>
              <a:t>Reaction,</a:t>
            </a:r>
            <a:r>
              <a:rPr lang="en-US" sz="1200" dirty="0" smtClean="0">
                <a:solidFill>
                  <a:schemeClr val="accent6"/>
                </a:solidFill>
              </a:rPr>
              <a:t> </a:t>
            </a:r>
            <a:r>
              <a:rPr lang="en-US" sz="1200" dirty="0" smtClean="0">
                <a:solidFill>
                  <a:srgbClr val="0070C0"/>
                </a:solidFill>
              </a:rPr>
              <a:t>Isomerization,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Decomposition, </a:t>
            </a:r>
            <a:r>
              <a:rPr lang="en-US" sz="1200" dirty="0" smtClean="0">
                <a:solidFill>
                  <a:schemeClr val="accent6"/>
                </a:solidFill>
              </a:rPr>
              <a:t>1</a:t>
            </a:r>
            <a:r>
              <a:rPr lang="en-US" sz="1200" baseline="30000" dirty="0" smtClean="0">
                <a:solidFill>
                  <a:schemeClr val="accent6"/>
                </a:solidFill>
              </a:rPr>
              <a:t>st</a:t>
            </a:r>
            <a:r>
              <a:rPr lang="en-US" sz="1200" dirty="0" smtClean="0">
                <a:solidFill>
                  <a:schemeClr val="accent6"/>
                </a:solidFill>
              </a:rPr>
              <a:t> gen Nitrogen </a:t>
            </a:r>
            <a:endParaRPr lang="en-US" sz="1200" dirty="0">
              <a:solidFill>
                <a:schemeClr val="accent6"/>
              </a:solidFill>
            </a:endParaRPr>
          </a:p>
        </p:txBody>
      </p:sp>
      <p:cxnSp>
        <p:nvCxnSpPr>
          <p:cNvPr id="232" name="Elbow Connector 231"/>
          <p:cNvCxnSpPr>
            <a:stCxn id="227" idx="2"/>
            <a:endCxn id="359" idx="0"/>
          </p:cNvCxnSpPr>
          <p:nvPr/>
        </p:nvCxnSpPr>
        <p:spPr>
          <a:xfrm rot="16200000" flipH="1">
            <a:off x="4670492" y="2613531"/>
            <a:ext cx="467121" cy="19853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TextBox 226"/>
          <p:cNvSpPr txBox="1"/>
          <p:nvPr/>
        </p:nvSpPr>
        <p:spPr>
          <a:xfrm>
            <a:off x="4365669" y="220224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1N0005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3692303" y="1421684"/>
            <a:ext cx="1083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2N0005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3707920" y="221063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NN0005</a:t>
            </a:r>
          </a:p>
        </p:txBody>
      </p:sp>
      <p:cxnSp>
        <p:nvCxnSpPr>
          <p:cNvPr id="229" name="Elbow Connector 228"/>
          <p:cNvCxnSpPr>
            <a:stCxn id="225" idx="2"/>
            <a:endCxn id="227" idx="0"/>
          </p:cNvCxnSpPr>
          <p:nvPr/>
        </p:nvCxnSpPr>
        <p:spPr>
          <a:xfrm rot="16200000" flipH="1">
            <a:off x="4267565" y="1665020"/>
            <a:ext cx="503557" cy="57088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Elbow Connector 229"/>
          <p:cNvCxnSpPr>
            <a:stCxn id="225" idx="2"/>
            <a:endCxn id="228" idx="0"/>
          </p:cNvCxnSpPr>
          <p:nvPr/>
        </p:nvCxnSpPr>
        <p:spPr>
          <a:xfrm rot="5400000">
            <a:off x="3934493" y="1911226"/>
            <a:ext cx="511952" cy="8686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Elbow Connector 230"/>
          <p:cNvCxnSpPr>
            <a:stCxn id="227" idx="2"/>
            <a:endCxn id="416" idx="0"/>
          </p:cNvCxnSpPr>
          <p:nvPr/>
        </p:nvCxnSpPr>
        <p:spPr>
          <a:xfrm rot="16200000" flipH="1">
            <a:off x="5268251" y="2015771"/>
            <a:ext cx="468727" cy="13956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TextBox 187"/>
          <p:cNvSpPr txBox="1"/>
          <p:nvPr/>
        </p:nvSpPr>
        <p:spPr>
          <a:xfrm>
            <a:off x="4233901" y="1050610"/>
            <a:ext cx="430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</a:t>
            </a:r>
            <a:r>
              <a:rPr lang="en-US" sz="1200" dirty="0"/>
              <a:t>5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279167" y="1088266"/>
            <a:ext cx="1428357" cy="1407748"/>
            <a:chOff x="2400562" y="1088485"/>
            <a:chExt cx="1428357" cy="1407748"/>
          </a:xfrm>
        </p:grpSpPr>
        <p:sp>
          <p:nvSpPr>
            <p:cNvPr id="57" name="TextBox 56"/>
            <p:cNvSpPr txBox="1"/>
            <p:nvPr/>
          </p:nvSpPr>
          <p:spPr>
            <a:xfrm>
              <a:off x="2950689" y="2219234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1N0006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400562" y="2212840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accent6"/>
                  </a:solidFill>
                </a:rPr>
                <a:t>NN0006</a:t>
              </a:r>
            </a:p>
          </p:txBody>
        </p:sp>
        <p:grpSp>
          <p:nvGrpSpPr>
            <p:cNvPr id="206" name="Group 205"/>
            <p:cNvGrpSpPr/>
            <p:nvPr/>
          </p:nvGrpSpPr>
          <p:grpSpPr>
            <a:xfrm>
              <a:off x="2717852" y="1088485"/>
              <a:ext cx="1083198" cy="599501"/>
              <a:chOff x="2874997" y="1088485"/>
              <a:chExt cx="1083198" cy="599501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2874997" y="1410987"/>
                <a:ext cx="108319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2N0006</a:t>
                </a:r>
              </a:p>
            </p:txBody>
          </p:sp>
          <p:sp>
            <p:nvSpPr>
              <p:cNvPr id="192" name="TextBox 191"/>
              <p:cNvSpPr txBox="1"/>
              <p:nvPr/>
            </p:nvSpPr>
            <p:spPr>
              <a:xfrm>
                <a:off x="3374637" y="1088485"/>
                <a:ext cx="4304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#4</a:t>
                </a:r>
                <a:endParaRPr lang="en-US" sz="1200" dirty="0"/>
              </a:p>
            </p:txBody>
          </p:sp>
        </p:grpSp>
      </p:grpSp>
      <p:grpSp>
        <p:nvGrpSpPr>
          <p:cNvPr id="20" name="Group 19"/>
          <p:cNvGrpSpPr/>
          <p:nvPr/>
        </p:nvGrpSpPr>
        <p:grpSpPr>
          <a:xfrm>
            <a:off x="1830124" y="1140550"/>
            <a:ext cx="810228" cy="809644"/>
            <a:chOff x="1291984" y="1238294"/>
            <a:chExt cx="810228" cy="692929"/>
          </a:xfrm>
        </p:grpSpPr>
        <p:sp>
          <p:nvSpPr>
            <p:cNvPr id="12" name="TextBox 11"/>
            <p:cNvSpPr txBox="1"/>
            <p:nvPr/>
          </p:nvSpPr>
          <p:spPr>
            <a:xfrm>
              <a:off x="1291984" y="1469558"/>
              <a:ext cx="810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3399"/>
                  </a:solidFill>
                </a:rPr>
                <a:t>K00000</a:t>
              </a:r>
            </a:p>
            <a:p>
              <a:pPr algn="ctr"/>
              <a:r>
                <a:rPr lang="el-GR" sz="1200" dirty="0" smtClean="0">
                  <a:solidFill>
                    <a:srgbClr val="CC3399"/>
                  </a:solidFill>
                </a:rPr>
                <a:t>α</a:t>
              </a:r>
              <a:r>
                <a:rPr lang="en-US" sz="1200" dirty="0" smtClean="0">
                  <a:solidFill>
                    <a:srgbClr val="CC3399"/>
                  </a:solidFill>
                </a:rPr>
                <a:t>-ketone</a:t>
              </a:r>
              <a:endParaRPr lang="en-US" sz="1200" dirty="0">
                <a:solidFill>
                  <a:srgbClr val="CC3399"/>
                </a:solidFill>
              </a:endParaRP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1616593" y="1238294"/>
              <a:ext cx="450124" cy="2370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#3</a:t>
              </a:r>
              <a:endParaRPr lang="en-US" sz="12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955956" y="1064231"/>
            <a:ext cx="878230" cy="647238"/>
            <a:chOff x="1616112" y="1040748"/>
            <a:chExt cx="878230" cy="647238"/>
          </a:xfrm>
        </p:grpSpPr>
        <p:sp>
          <p:nvSpPr>
            <p:cNvPr id="14" name="TextBox 13"/>
            <p:cNvSpPr txBox="1"/>
            <p:nvPr/>
          </p:nvSpPr>
          <p:spPr>
            <a:xfrm>
              <a:off x="1616112" y="1410987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2N0007</a:t>
              </a: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1998178" y="1040748"/>
              <a:ext cx="4961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#2</a:t>
              </a:r>
              <a:endParaRPr lang="en-US" sz="1200" dirty="0"/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-1239" y="1038278"/>
            <a:ext cx="878230" cy="647238"/>
            <a:chOff x="1616112" y="1040748"/>
            <a:chExt cx="878230" cy="647238"/>
          </a:xfrm>
        </p:grpSpPr>
        <p:sp>
          <p:nvSpPr>
            <p:cNvPr id="201" name="TextBox 200"/>
            <p:cNvSpPr txBox="1"/>
            <p:nvPr/>
          </p:nvSpPr>
          <p:spPr>
            <a:xfrm>
              <a:off x="1616112" y="1410987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2N0008</a:t>
              </a: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998178" y="1040748"/>
              <a:ext cx="4961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#1</a:t>
              </a:r>
              <a:endParaRPr lang="en-US" sz="1200" dirty="0"/>
            </a:p>
          </p:txBody>
        </p:sp>
      </p:grpSp>
      <p:cxnSp>
        <p:nvCxnSpPr>
          <p:cNvPr id="204" name="Elbow Connector 203"/>
          <p:cNvCxnSpPr>
            <a:stCxn id="4" idx="2"/>
            <a:endCxn id="201" idx="0"/>
          </p:cNvCxnSpPr>
          <p:nvPr/>
        </p:nvCxnSpPr>
        <p:spPr>
          <a:xfrm rot="5400000">
            <a:off x="1036171" y="165521"/>
            <a:ext cx="644702" cy="1841291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Elbow Connector 232"/>
          <p:cNvCxnSpPr>
            <a:stCxn id="42" idx="2"/>
            <a:endCxn id="535" idx="0"/>
          </p:cNvCxnSpPr>
          <p:nvPr/>
        </p:nvCxnSpPr>
        <p:spPr>
          <a:xfrm rot="5400000">
            <a:off x="1800005" y="2562455"/>
            <a:ext cx="483365" cy="1430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Elbow Connector 396"/>
          <p:cNvCxnSpPr>
            <a:stCxn id="4" idx="2"/>
            <a:endCxn id="388" idx="0"/>
          </p:cNvCxnSpPr>
          <p:nvPr/>
        </p:nvCxnSpPr>
        <p:spPr>
          <a:xfrm rot="16200000" flipH="1">
            <a:off x="5398134" y="-2355152"/>
            <a:ext cx="692353" cy="693028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7" name="TextBox 406"/>
          <p:cNvSpPr txBox="1"/>
          <p:nvPr/>
        </p:nvSpPr>
        <p:spPr>
          <a:xfrm>
            <a:off x="11263336" y="1421106"/>
            <a:ext cx="8656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2N0000</a:t>
            </a:r>
          </a:p>
        </p:txBody>
      </p:sp>
      <p:sp>
        <p:nvSpPr>
          <p:cNvPr id="410" name="TextBox 409"/>
          <p:cNvSpPr txBox="1"/>
          <p:nvPr/>
        </p:nvSpPr>
        <p:spPr>
          <a:xfrm>
            <a:off x="11645399" y="1085931"/>
            <a:ext cx="4729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#10</a:t>
            </a:r>
            <a:endParaRPr lang="en-US" sz="1200" dirty="0"/>
          </a:p>
        </p:txBody>
      </p:sp>
      <p:cxnSp>
        <p:nvCxnSpPr>
          <p:cNvPr id="411" name="Elbow Connector 410"/>
          <p:cNvCxnSpPr>
            <a:stCxn id="4" idx="2"/>
            <a:endCxn id="407" idx="0"/>
          </p:cNvCxnSpPr>
          <p:nvPr/>
        </p:nvCxnSpPr>
        <p:spPr>
          <a:xfrm rot="16200000" flipH="1">
            <a:off x="6659021" y="-3616040"/>
            <a:ext cx="657291" cy="941699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204"/>
          <p:cNvSpPr txBox="1"/>
          <p:nvPr/>
        </p:nvSpPr>
        <p:spPr>
          <a:xfrm>
            <a:off x="-6873" y="-30814"/>
            <a:ext cx="18893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generation</a:t>
            </a:r>
          </a:p>
          <a:p>
            <a:pPr algn="ctr"/>
            <a:r>
              <a:rPr lang="en-US" dirty="0" smtClean="0"/>
              <a:t>Dec3nitr_1g_gaw_210405</a:t>
            </a:r>
            <a:endParaRPr lang="en-US" dirty="0"/>
          </a:p>
        </p:txBody>
      </p:sp>
      <p:cxnSp>
        <p:nvCxnSpPr>
          <p:cNvPr id="222" name="Elbow Connector 221"/>
          <p:cNvCxnSpPr>
            <a:stCxn id="407" idx="2"/>
            <a:endCxn id="224" idx="0"/>
          </p:cNvCxnSpPr>
          <p:nvPr/>
        </p:nvCxnSpPr>
        <p:spPr>
          <a:xfrm rot="16200000" flipH="1">
            <a:off x="11530587" y="1863683"/>
            <a:ext cx="504707" cy="17354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/>
          <p:cNvSpPr txBox="1"/>
          <p:nvPr/>
        </p:nvSpPr>
        <p:spPr>
          <a:xfrm>
            <a:off x="11444546" y="2202812"/>
            <a:ext cx="8503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1N0000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10772456" y="218118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NN0000</a:t>
            </a:r>
          </a:p>
        </p:txBody>
      </p:sp>
      <p:cxnSp>
        <p:nvCxnSpPr>
          <p:cNvPr id="257" name="Elbow Connector 256"/>
          <p:cNvCxnSpPr>
            <a:stCxn id="407" idx="2"/>
            <a:endCxn id="256" idx="0"/>
          </p:cNvCxnSpPr>
          <p:nvPr/>
        </p:nvCxnSpPr>
        <p:spPr>
          <a:xfrm rot="5400000">
            <a:off x="11212327" y="1697350"/>
            <a:ext cx="483084" cy="4845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Elbow Connector 257"/>
          <p:cNvCxnSpPr>
            <a:stCxn id="224" idx="2"/>
            <a:endCxn id="483" idx="0"/>
          </p:cNvCxnSpPr>
          <p:nvPr/>
        </p:nvCxnSpPr>
        <p:spPr>
          <a:xfrm rot="5400000">
            <a:off x="11560105" y="2736553"/>
            <a:ext cx="566353" cy="5286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Elbow Connector 269"/>
          <p:cNvCxnSpPr>
            <a:stCxn id="42" idx="2"/>
            <a:endCxn id="322" idx="0"/>
          </p:cNvCxnSpPr>
          <p:nvPr/>
        </p:nvCxnSpPr>
        <p:spPr>
          <a:xfrm rot="16200000" flipH="1">
            <a:off x="2128665" y="2376820"/>
            <a:ext cx="451933" cy="48286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TextBox 265"/>
          <p:cNvSpPr txBox="1"/>
          <p:nvPr/>
        </p:nvSpPr>
        <p:spPr>
          <a:xfrm>
            <a:off x="858533" y="3676652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1N000K</a:t>
            </a:r>
          </a:p>
        </p:txBody>
      </p:sp>
      <p:sp>
        <p:nvSpPr>
          <p:cNvPr id="268" name="TextBox 267"/>
          <p:cNvSpPr txBox="1"/>
          <p:nvPr/>
        </p:nvSpPr>
        <p:spPr>
          <a:xfrm>
            <a:off x="587481" y="2678013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2N000K</a:t>
            </a:r>
          </a:p>
        </p:txBody>
      </p:sp>
      <p:cxnSp>
        <p:nvCxnSpPr>
          <p:cNvPr id="273" name="Elbow Connector 272"/>
          <p:cNvCxnSpPr>
            <a:stCxn id="268" idx="2"/>
            <a:endCxn id="266" idx="0"/>
          </p:cNvCxnSpPr>
          <p:nvPr/>
        </p:nvCxnSpPr>
        <p:spPr>
          <a:xfrm rot="16200000" flipH="1">
            <a:off x="801302" y="3180306"/>
            <a:ext cx="721640" cy="27105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Elbow Connector 288"/>
          <p:cNvCxnSpPr>
            <a:stCxn id="268" idx="2"/>
            <a:endCxn id="290" idx="0"/>
          </p:cNvCxnSpPr>
          <p:nvPr/>
        </p:nvCxnSpPr>
        <p:spPr>
          <a:xfrm rot="5400000">
            <a:off x="492571" y="3151729"/>
            <a:ext cx="730743" cy="33730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0" name="TextBox 289"/>
          <p:cNvSpPr txBox="1"/>
          <p:nvPr/>
        </p:nvSpPr>
        <p:spPr>
          <a:xfrm>
            <a:off x="250172" y="368575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NN000K</a:t>
            </a:r>
          </a:p>
        </p:txBody>
      </p:sp>
      <p:cxnSp>
        <p:nvCxnSpPr>
          <p:cNvPr id="292" name="Elbow Connector 291"/>
          <p:cNvCxnSpPr>
            <a:stCxn id="266" idx="2"/>
            <a:endCxn id="295" idx="0"/>
          </p:cNvCxnSpPr>
          <p:nvPr/>
        </p:nvCxnSpPr>
        <p:spPr>
          <a:xfrm rot="5400000">
            <a:off x="1045266" y="4199891"/>
            <a:ext cx="498623" cy="614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Elbow Connector 292"/>
          <p:cNvCxnSpPr>
            <a:stCxn id="266" idx="2"/>
            <a:endCxn id="294" idx="0"/>
          </p:cNvCxnSpPr>
          <p:nvPr/>
        </p:nvCxnSpPr>
        <p:spPr>
          <a:xfrm rot="5400000">
            <a:off x="722445" y="3872838"/>
            <a:ext cx="494391" cy="6560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4" name="TextBox 293"/>
          <p:cNvSpPr txBox="1"/>
          <p:nvPr/>
        </p:nvSpPr>
        <p:spPr>
          <a:xfrm>
            <a:off x="236518" y="4448042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ND0001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Aldehyde</a:t>
            </a:r>
          </a:p>
        </p:txBody>
      </p:sp>
      <p:sp>
        <p:nvSpPr>
          <p:cNvPr id="295" name="TextBox 294"/>
          <p:cNvSpPr txBox="1"/>
          <p:nvPr/>
        </p:nvSpPr>
        <p:spPr>
          <a:xfrm>
            <a:off x="806665" y="4452274"/>
            <a:ext cx="96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2N000O</a:t>
            </a:r>
          </a:p>
        </p:txBody>
      </p:sp>
      <p:cxnSp>
        <p:nvCxnSpPr>
          <p:cNvPr id="305" name="Elbow Connector 304"/>
          <p:cNvCxnSpPr>
            <a:stCxn id="295" idx="2"/>
            <a:endCxn id="310" idx="0"/>
          </p:cNvCxnSpPr>
          <p:nvPr/>
        </p:nvCxnSpPr>
        <p:spPr>
          <a:xfrm rot="5400000">
            <a:off x="1059142" y="4932216"/>
            <a:ext cx="435306" cy="2942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Elbow Connector 306"/>
          <p:cNvCxnSpPr>
            <a:stCxn id="295" idx="2"/>
            <a:endCxn id="308" idx="0"/>
          </p:cNvCxnSpPr>
          <p:nvPr/>
        </p:nvCxnSpPr>
        <p:spPr>
          <a:xfrm rot="5400000">
            <a:off x="715622" y="4664420"/>
            <a:ext cx="511031" cy="64073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" name="TextBox 307"/>
          <p:cNvSpPr txBox="1"/>
          <p:nvPr/>
        </p:nvSpPr>
        <p:spPr>
          <a:xfrm>
            <a:off x="133553" y="5240304"/>
            <a:ext cx="10344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NN000O</a:t>
            </a:r>
          </a:p>
        </p:txBody>
      </p:sp>
      <p:sp>
        <p:nvSpPr>
          <p:cNvPr id="310" name="TextBox 309"/>
          <p:cNvSpPr txBox="1"/>
          <p:nvPr/>
        </p:nvSpPr>
        <p:spPr>
          <a:xfrm>
            <a:off x="839577" y="5164579"/>
            <a:ext cx="8450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1N000O</a:t>
            </a:r>
          </a:p>
        </p:txBody>
      </p:sp>
      <p:cxnSp>
        <p:nvCxnSpPr>
          <p:cNvPr id="311" name="Straight Arrow Connector 310"/>
          <p:cNvCxnSpPr>
            <a:stCxn id="310" idx="2"/>
            <a:endCxn id="312" idx="0"/>
          </p:cNvCxnSpPr>
          <p:nvPr/>
        </p:nvCxnSpPr>
        <p:spPr>
          <a:xfrm>
            <a:off x="1262085" y="5441578"/>
            <a:ext cx="0" cy="5182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2" name="TextBox 311"/>
          <p:cNvSpPr txBox="1"/>
          <p:nvPr/>
        </p:nvSpPr>
        <p:spPr>
          <a:xfrm>
            <a:off x="691550" y="5959829"/>
            <a:ext cx="1141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NK000C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sp>
        <p:nvSpPr>
          <p:cNvPr id="319" name="TextBox 318"/>
          <p:cNvSpPr txBox="1"/>
          <p:nvPr/>
        </p:nvSpPr>
        <p:spPr>
          <a:xfrm>
            <a:off x="2398944" y="358286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1N000J</a:t>
            </a:r>
          </a:p>
        </p:txBody>
      </p:sp>
      <p:sp>
        <p:nvSpPr>
          <p:cNvPr id="322" name="TextBox 321"/>
          <p:cNvSpPr txBox="1"/>
          <p:nvPr/>
        </p:nvSpPr>
        <p:spPr>
          <a:xfrm>
            <a:off x="2156948" y="284421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2N000J</a:t>
            </a:r>
          </a:p>
        </p:txBody>
      </p:sp>
      <p:cxnSp>
        <p:nvCxnSpPr>
          <p:cNvPr id="324" name="Elbow Connector 323"/>
          <p:cNvCxnSpPr>
            <a:stCxn id="322" idx="2"/>
            <a:endCxn id="319" idx="0"/>
          </p:cNvCxnSpPr>
          <p:nvPr/>
        </p:nvCxnSpPr>
        <p:spPr>
          <a:xfrm rot="16200000" flipH="1">
            <a:off x="2486236" y="3231045"/>
            <a:ext cx="461650" cy="24199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Elbow Connector 324"/>
          <p:cNvCxnSpPr>
            <a:stCxn id="322" idx="2"/>
            <a:endCxn id="327" idx="0"/>
          </p:cNvCxnSpPr>
          <p:nvPr/>
        </p:nvCxnSpPr>
        <p:spPr>
          <a:xfrm rot="5400000">
            <a:off x="2212600" y="3209001"/>
            <a:ext cx="471246" cy="2956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TextBox 326"/>
          <p:cNvSpPr txBox="1"/>
          <p:nvPr/>
        </p:nvSpPr>
        <p:spPr>
          <a:xfrm>
            <a:off x="1861267" y="3592464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NN000J</a:t>
            </a:r>
          </a:p>
        </p:txBody>
      </p:sp>
      <p:cxnSp>
        <p:nvCxnSpPr>
          <p:cNvPr id="328" name="Elbow Connector 327"/>
          <p:cNvCxnSpPr>
            <a:stCxn id="319" idx="2"/>
            <a:endCxn id="333" idx="0"/>
          </p:cNvCxnSpPr>
          <p:nvPr/>
        </p:nvCxnSpPr>
        <p:spPr>
          <a:xfrm rot="16200000" flipH="1">
            <a:off x="2591538" y="4106388"/>
            <a:ext cx="498623" cy="558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Elbow Connector 330"/>
          <p:cNvCxnSpPr>
            <a:stCxn id="319" idx="2"/>
            <a:endCxn id="332" idx="0"/>
          </p:cNvCxnSpPr>
          <p:nvPr/>
        </p:nvCxnSpPr>
        <p:spPr>
          <a:xfrm rot="5400000">
            <a:off x="2327855" y="3843493"/>
            <a:ext cx="493831" cy="52657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TextBox 331"/>
          <p:cNvSpPr txBox="1"/>
          <p:nvPr/>
        </p:nvSpPr>
        <p:spPr>
          <a:xfrm>
            <a:off x="1906366" y="4353698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NK0009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sp>
        <p:nvSpPr>
          <p:cNvPr id="333" name="TextBox 332"/>
          <p:cNvSpPr txBox="1"/>
          <p:nvPr/>
        </p:nvSpPr>
        <p:spPr>
          <a:xfrm>
            <a:off x="2358799" y="4358490"/>
            <a:ext cx="96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2N000N</a:t>
            </a:r>
          </a:p>
        </p:txBody>
      </p:sp>
      <p:cxnSp>
        <p:nvCxnSpPr>
          <p:cNvPr id="334" name="Elbow Connector 333"/>
          <p:cNvCxnSpPr>
            <a:stCxn id="333" idx="2"/>
            <a:endCxn id="337" idx="0"/>
          </p:cNvCxnSpPr>
          <p:nvPr/>
        </p:nvCxnSpPr>
        <p:spPr>
          <a:xfrm rot="16200000" flipH="1">
            <a:off x="2595720" y="4883407"/>
            <a:ext cx="505792" cy="995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Elbow Connector 334"/>
          <p:cNvCxnSpPr>
            <a:stCxn id="333" idx="2"/>
            <a:endCxn id="336" idx="0"/>
          </p:cNvCxnSpPr>
          <p:nvPr/>
        </p:nvCxnSpPr>
        <p:spPr>
          <a:xfrm rot="5400000">
            <a:off x="2309638" y="4614446"/>
            <a:ext cx="512958" cy="5550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6" name="TextBox 335"/>
          <p:cNvSpPr txBox="1"/>
          <p:nvPr/>
        </p:nvSpPr>
        <p:spPr>
          <a:xfrm>
            <a:off x="1917914" y="5148447"/>
            <a:ext cx="741361" cy="275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NN000N</a:t>
            </a:r>
          </a:p>
        </p:txBody>
      </p:sp>
      <p:sp>
        <p:nvSpPr>
          <p:cNvPr id="337" name="TextBox 336"/>
          <p:cNvSpPr txBox="1"/>
          <p:nvPr/>
        </p:nvSpPr>
        <p:spPr>
          <a:xfrm>
            <a:off x="2434688" y="5141281"/>
            <a:ext cx="8378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1N000N</a:t>
            </a:r>
          </a:p>
        </p:txBody>
      </p:sp>
      <p:cxnSp>
        <p:nvCxnSpPr>
          <p:cNvPr id="338" name="Elbow Connector 337"/>
          <p:cNvCxnSpPr>
            <a:stCxn id="523" idx="2"/>
            <a:endCxn id="525" idx="0"/>
          </p:cNvCxnSpPr>
          <p:nvPr/>
        </p:nvCxnSpPr>
        <p:spPr>
          <a:xfrm rot="16200000" flipH="1">
            <a:off x="3376666" y="3409571"/>
            <a:ext cx="506202" cy="1260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Elbow Connector 338"/>
          <p:cNvCxnSpPr>
            <a:stCxn id="523" idx="2"/>
            <a:endCxn id="524" idx="0"/>
          </p:cNvCxnSpPr>
          <p:nvPr/>
        </p:nvCxnSpPr>
        <p:spPr>
          <a:xfrm rot="5400000">
            <a:off x="3127419" y="3322901"/>
            <a:ext cx="656173" cy="33591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Elbow Connector 342"/>
          <p:cNvCxnSpPr>
            <a:stCxn id="525" idx="2"/>
            <a:endCxn id="526" idx="0"/>
          </p:cNvCxnSpPr>
          <p:nvPr/>
        </p:nvCxnSpPr>
        <p:spPr>
          <a:xfrm rot="5400000">
            <a:off x="3383523" y="4144855"/>
            <a:ext cx="451429" cy="5366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7" name="TextBox 356"/>
          <p:cNvSpPr txBox="1"/>
          <p:nvPr/>
        </p:nvSpPr>
        <p:spPr>
          <a:xfrm>
            <a:off x="3945359" y="2861086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2N000H</a:t>
            </a:r>
          </a:p>
        </p:txBody>
      </p:sp>
      <p:sp>
        <p:nvSpPr>
          <p:cNvPr id="359" name="TextBox 358"/>
          <p:cNvSpPr txBox="1"/>
          <p:nvPr/>
        </p:nvSpPr>
        <p:spPr>
          <a:xfrm>
            <a:off x="4578479" y="2946360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2N000G</a:t>
            </a:r>
          </a:p>
        </p:txBody>
      </p:sp>
      <p:sp>
        <p:nvSpPr>
          <p:cNvPr id="360" name="TextBox 359"/>
          <p:cNvSpPr txBox="1"/>
          <p:nvPr/>
        </p:nvSpPr>
        <p:spPr>
          <a:xfrm>
            <a:off x="4240173" y="3700673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1N000H</a:t>
            </a:r>
          </a:p>
        </p:txBody>
      </p:sp>
      <p:sp>
        <p:nvSpPr>
          <p:cNvPr id="366" name="TextBox 365"/>
          <p:cNvSpPr txBox="1"/>
          <p:nvPr/>
        </p:nvSpPr>
        <p:spPr>
          <a:xfrm>
            <a:off x="3665357" y="385125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NH000H</a:t>
            </a:r>
          </a:p>
        </p:txBody>
      </p:sp>
      <p:cxnSp>
        <p:nvCxnSpPr>
          <p:cNvPr id="383" name="Elbow Connector 382"/>
          <p:cNvCxnSpPr>
            <a:stCxn id="357" idx="2"/>
            <a:endCxn id="366" idx="0"/>
          </p:cNvCxnSpPr>
          <p:nvPr/>
        </p:nvCxnSpPr>
        <p:spPr>
          <a:xfrm rot="5400000">
            <a:off x="3880751" y="3361806"/>
            <a:ext cx="713170" cy="26572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Elbow Connector 383"/>
          <p:cNvCxnSpPr>
            <a:stCxn id="357" idx="2"/>
            <a:endCxn id="360" idx="0"/>
          </p:cNvCxnSpPr>
          <p:nvPr/>
        </p:nvCxnSpPr>
        <p:spPr>
          <a:xfrm rot="16200000" flipH="1">
            <a:off x="4243450" y="3264835"/>
            <a:ext cx="562588" cy="3090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6" name="TextBox 385"/>
          <p:cNvSpPr txBox="1"/>
          <p:nvPr/>
        </p:nvSpPr>
        <p:spPr>
          <a:xfrm>
            <a:off x="4038742" y="4482549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NK0007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389" name="Elbow Connector 388"/>
          <p:cNvCxnSpPr>
            <a:stCxn id="360" idx="2"/>
            <a:endCxn id="386" idx="0"/>
          </p:cNvCxnSpPr>
          <p:nvPr/>
        </p:nvCxnSpPr>
        <p:spPr>
          <a:xfrm rot="5400000">
            <a:off x="4309134" y="4112394"/>
            <a:ext cx="504877" cy="23543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8" name="TextBox 407"/>
          <p:cNvSpPr txBox="1"/>
          <p:nvPr/>
        </p:nvSpPr>
        <p:spPr>
          <a:xfrm>
            <a:off x="5041694" y="369937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1N000G</a:t>
            </a:r>
          </a:p>
        </p:txBody>
      </p:sp>
      <p:sp>
        <p:nvSpPr>
          <p:cNvPr id="413" name="TextBox 412"/>
          <p:cNvSpPr txBox="1"/>
          <p:nvPr/>
        </p:nvSpPr>
        <p:spPr>
          <a:xfrm>
            <a:off x="4950410" y="4516459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NK0006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14" name="Elbow Connector 413"/>
          <p:cNvCxnSpPr>
            <a:stCxn id="359" idx="2"/>
            <a:endCxn id="408" idx="0"/>
          </p:cNvCxnSpPr>
          <p:nvPr/>
        </p:nvCxnSpPr>
        <p:spPr>
          <a:xfrm rot="16200000" flipH="1">
            <a:off x="5004056" y="3222622"/>
            <a:ext cx="476016" cy="4774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Elbow Connector 414"/>
          <p:cNvCxnSpPr>
            <a:stCxn id="408" idx="2"/>
            <a:endCxn id="413" idx="0"/>
          </p:cNvCxnSpPr>
          <p:nvPr/>
        </p:nvCxnSpPr>
        <p:spPr>
          <a:xfrm rot="5400000">
            <a:off x="5148125" y="4183774"/>
            <a:ext cx="540085" cy="12528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6" name="TextBox 415"/>
          <p:cNvSpPr txBox="1"/>
          <p:nvPr/>
        </p:nvSpPr>
        <p:spPr>
          <a:xfrm>
            <a:off x="5775604" y="2947966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2N000F</a:t>
            </a:r>
          </a:p>
        </p:txBody>
      </p:sp>
      <p:sp>
        <p:nvSpPr>
          <p:cNvPr id="421" name="TextBox 420"/>
          <p:cNvSpPr txBox="1"/>
          <p:nvPr/>
        </p:nvSpPr>
        <p:spPr>
          <a:xfrm>
            <a:off x="6408254" y="2949093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2N000E</a:t>
            </a:r>
          </a:p>
        </p:txBody>
      </p:sp>
      <p:sp>
        <p:nvSpPr>
          <p:cNvPr id="427" name="TextBox 426"/>
          <p:cNvSpPr txBox="1"/>
          <p:nvPr/>
        </p:nvSpPr>
        <p:spPr>
          <a:xfrm>
            <a:off x="5496728" y="395935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NN000F</a:t>
            </a:r>
          </a:p>
        </p:txBody>
      </p:sp>
      <p:cxnSp>
        <p:nvCxnSpPr>
          <p:cNvPr id="429" name="Elbow Connector 428"/>
          <p:cNvCxnSpPr>
            <a:stCxn id="416" idx="2"/>
            <a:endCxn id="427" idx="0"/>
          </p:cNvCxnSpPr>
          <p:nvPr/>
        </p:nvCxnSpPr>
        <p:spPr>
          <a:xfrm rot="5400000">
            <a:off x="5700951" y="3459857"/>
            <a:ext cx="734386" cy="26460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Elbow Connector 429"/>
          <p:cNvCxnSpPr>
            <a:stCxn id="416" idx="2"/>
            <a:endCxn id="422" idx="0"/>
          </p:cNvCxnSpPr>
          <p:nvPr/>
        </p:nvCxnSpPr>
        <p:spPr>
          <a:xfrm rot="16200000" flipH="1">
            <a:off x="6032824" y="3392585"/>
            <a:ext cx="444344" cy="10910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1" name="TextBox 430"/>
          <p:cNvSpPr txBox="1"/>
          <p:nvPr/>
        </p:nvSpPr>
        <p:spPr>
          <a:xfrm>
            <a:off x="5725969" y="4507230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NK0005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32" name="Elbow Connector 431"/>
          <p:cNvCxnSpPr>
            <a:stCxn id="422" idx="2"/>
            <a:endCxn id="431" idx="0"/>
          </p:cNvCxnSpPr>
          <p:nvPr/>
        </p:nvCxnSpPr>
        <p:spPr>
          <a:xfrm rot="5400000">
            <a:off x="5939855" y="4137537"/>
            <a:ext cx="560922" cy="17846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4" name="TextBox 433"/>
          <p:cNvSpPr txBox="1"/>
          <p:nvPr/>
        </p:nvSpPr>
        <p:spPr>
          <a:xfrm>
            <a:off x="6503867" y="4462498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NK0004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35" name="Elbow Connector 434"/>
          <p:cNvCxnSpPr>
            <a:stCxn id="421" idx="2"/>
            <a:endCxn id="437" idx="0"/>
          </p:cNvCxnSpPr>
          <p:nvPr/>
        </p:nvCxnSpPr>
        <p:spPr>
          <a:xfrm rot="16200000" flipH="1">
            <a:off x="6663544" y="3395643"/>
            <a:ext cx="458015" cy="11891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Elbow Connector 435"/>
          <p:cNvCxnSpPr>
            <a:stCxn id="437" idx="2"/>
            <a:endCxn id="434" idx="0"/>
          </p:cNvCxnSpPr>
          <p:nvPr/>
        </p:nvCxnSpPr>
        <p:spPr>
          <a:xfrm rot="5400000">
            <a:off x="6679798" y="4190289"/>
            <a:ext cx="501392" cy="4302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7" name="TextBox 436"/>
          <p:cNvSpPr txBox="1"/>
          <p:nvPr/>
        </p:nvSpPr>
        <p:spPr>
          <a:xfrm>
            <a:off x="6512892" y="368410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1N000E</a:t>
            </a:r>
          </a:p>
        </p:txBody>
      </p:sp>
      <p:sp>
        <p:nvSpPr>
          <p:cNvPr id="438" name="TextBox 437"/>
          <p:cNvSpPr txBox="1"/>
          <p:nvPr/>
        </p:nvSpPr>
        <p:spPr>
          <a:xfrm>
            <a:off x="7241471" y="3017686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2N000D</a:t>
            </a:r>
          </a:p>
        </p:txBody>
      </p:sp>
      <p:sp>
        <p:nvSpPr>
          <p:cNvPr id="439" name="TextBox 438"/>
          <p:cNvSpPr txBox="1"/>
          <p:nvPr/>
        </p:nvSpPr>
        <p:spPr>
          <a:xfrm>
            <a:off x="7874121" y="3018813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2N000C</a:t>
            </a:r>
          </a:p>
        </p:txBody>
      </p:sp>
      <p:sp>
        <p:nvSpPr>
          <p:cNvPr id="440" name="TextBox 439"/>
          <p:cNvSpPr txBox="1"/>
          <p:nvPr/>
        </p:nvSpPr>
        <p:spPr>
          <a:xfrm>
            <a:off x="7522797" y="373823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1N000D</a:t>
            </a:r>
          </a:p>
        </p:txBody>
      </p:sp>
      <p:sp>
        <p:nvSpPr>
          <p:cNvPr id="441" name="TextBox 440"/>
          <p:cNvSpPr txBox="1"/>
          <p:nvPr/>
        </p:nvSpPr>
        <p:spPr>
          <a:xfrm>
            <a:off x="6994953" y="397755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NN000D</a:t>
            </a:r>
          </a:p>
        </p:txBody>
      </p:sp>
      <p:cxnSp>
        <p:nvCxnSpPr>
          <p:cNvPr id="442" name="Elbow Connector 441"/>
          <p:cNvCxnSpPr>
            <a:stCxn id="438" idx="2"/>
            <a:endCxn id="441" idx="0"/>
          </p:cNvCxnSpPr>
          <p:nvPr/>
        </p:nvCxnSpPr>
        <p:spPr>
          <a:xfrm rot="5400000">
            <a:off x="7208754" y="3519999"/>
            <a:ext cx="682873" cy="2322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Elbow Connector 442"/>
          <p:cNvCxnSpPr>
            <a:stCxn id="438" idx="2"/>
            <a:endCxn id="440" idx="0"/>
          </p:cNvCxnSpPr>
          <p:nvPr/>
        </p:nvCxnSpPr>
        <p:spPr>
          <a:xfrm rot="16200000" flipH="1">
            <a:off x="7592339" y="3368658"/>
            <a:ext cx="443546" cy="2956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4" name="TextBox 443"/>
          <p:cNvSpPr txBox="1"/>
          <p:nvPr/>
        </p:nvSpPr>
        <p:spPr>
          <a:xfrm>
            <a:off x="7355411" y="4470040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NK0003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45" name="Elbow Connector 444"/>
          <p:cNvCxnSpPr>
            <a:stCxn id="440" idx="2"/>
            <a:endCxn id="444" idx="0"/>
          </p:cNvCxnSpPr>
          <p:nvPr/>
        </p:nvCxnSpPr>
        <p:spPr>
          <a:xfrm rot="5400000">
            <a:off x="7633814" y="4141942"/>
            <a:ext cx="454810" cy="20138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6" name="TextBox 445"/>
          <p:cNvSpPr txBox="1"/>
          <p:nvPr/>
        </p:nvSpPr>
        <p:spPr>
          <a:xfrm>
            <a:off x="8267635" y="4567396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NK0002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47" name="Elbow Connector 446"/>
          <p:cNvCxnSpPr>
            <a:stCxn id="439" idx="2"/>
            <a:endCxn id="449" idx="0"/>
          </p:cNvCxnSpPr>
          <p:nvPr/>
        </p:nvCxnSpPr>
        <p:spPr>
          <a:xfrm rot="16200000" flipH="1">
            <a:off x="8282337" y="3312437"/>
            <a:ext cx="421509" cy="38825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8" name="Elbow Connector 447"/>
          <p:cNvCxnSpPr>
            <a:stCxn id="449" idx="2"/>
            <a:endCxn id="446" idx="0"/>
          </p:cNvCxnSpPr>
          <p:nvPr/>
        </p:nvCxnSpPr>
        <p:spPr>
          <a:xfrm rot="5400000">
            <a:off x="8393447" y="4273623"/>
            <a:ext cx="573076" cy="1447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9" name="TextBox 448"/>
          <p:cNvSpPr txBox="1"/>
          <p:nvPr/>
        </p:nvSpPr>
        <p:spPr>
          <a:xfrm>
            <a:off x="8248105" y="371732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1N000C</a:t>
            </a:r>
          </a:p>
        </p:txBody>
      </p:sp>
      <p:sp>
        <p:nvSpPr>
          <p:cNvPr id="452" name="TextBox 451"/>
          <p:cNvSpPr txBox="1"/>
          <p:nvPr/>
        </p:nvSpPr>
        <p:spPr>
          <a:xfrm>
            <a:off x="7914941" y="401087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NN000C</a:t>
            </a:r>
          </a:p>
        </p:txBody>
      </p:sp>
      <p:cxnSp>
        <p:nvCxnSpPr>
          <p:cNvPr id="453" name="Elbow Connector 452"/>
          <p:cNvCxnSpPr>
            <a:stCxn id="439" idx="2"/>
            <a:endCxn id="452" idx="0"/>
          </p:cNvCxnSpPr>
          <p:nvPr/>
        </p:nvCxnSpPr>
        <p:spPr>
          <a:xfrm rot="16200000" flipH="1">
            <a:off x="7968980" y="3625794"/>
            <a:ext cx="715058" cy="5509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4" name="TextBox 453"/>
          <p:cNvSpPr txBox="1"/>
          <p:nvPr/>
        </p:nvSpPr>
        <p:spPr>
          <a:xfrm>
            <a:off x="9120383" y="3024275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2N000B</a:t>
            </a:r>
          </a:p>
        </p:txBody>
      </p:sp>
      <p:sp>
        <p:nvSpPr>
          <p:cNvPr id="455" name="TextBox 454"/>
          <p:cNvSpPr txBox="1"/>
          <p:nvPr/>
        </p:nvSpPr>
        <p:spPr>
          <a:xfrm>
            <a:off x="9307925" y="374482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1N000B</a:t>
            </a:r>
          </a:p>
        </p:txBody>
      </p:sp>
      <p:sp>
        <p:nvSpPr>
          <p:cNvPr id="456" name="TextBox 455"/>
          <p:cNvSpPr txBox="1"/>
          <p:nvPr/>
        </p:nvSpPr>
        <p:spPr>
          <a:xfrm>
            <a:off x="8743369" y="3756543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NN000B</a:t>
            </a:r>
          </a:p>
        </p:txBody>
      </p:sp>
      <p:cxnSp>
        <p:nvCxnSpPr>
          <p:cNvPr id="457" name="Elbow Connector 456"/>
          <p:cNvCxnSpPr>
            <a:stCxn id="454" idx="2"/>
            <a:endCxn id="456" idx="0"/>
          </p:cNvCxnSpPr>
          <p:nvPr/>
        </p:nvCxnSpPr>
        <p:spPr>
          <a:xfrm rot="5400000">
            <a:off x="9136220" y="3347538"/>
            <a:ext cx="455269" cy="3627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Elbow Connector 457"/>
          <p:cNvCxnSpPr>
            <a:stCxn id="454" idx="2"/>
            <a:endCxn id="455" idx="0"/>
          </p:cNvCxnSpPr>
          <p:nvPr/>
        </p:nvCxnSpPr>
        <p:spPr>
          <a:xfrm rot="16200000" flipH="1">
            <a:off x="9424359" y="3422139"/>
            <a:ext cx="443546" cy="2018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9" name="TextBox 458"/>
          <p:cNvSpPr txBox="1"/>
          <p:nvPr/>
        </p:nvSpPr>
        <p:spPr>
          <a:xfrm>
            <a:off x="8749529" y="4503638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NK0001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460" name="Elbow Connector 459"/>
          <p:cNvCxnSpPr>
            <a:stCxn id="455" idx="2"/>
            <a:endCxn id="459" idx="0"/>
          </p:cNvCxnSpPr>
          <p:nvPr/>
        </p:nvCxnSpPr>
        <p:spPr>
          <a:xfrm rot="5400000">
            <a:off x="9209933" y="3966530"/>
            <a:ext cx="481819" cy="59239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1" name="TextBox 460"/>
          <p:cNvSpPr txBox="1"/>
          <p:nvPr/>
        </p:nvSpPr>
        <p:spPr>
          <a:xfrm>
            <a:off x="9334802" y="4491915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2N000M</a:t>
            </a:r>
          </a:p>
        </p:txBody>
      </p:sp>
      <p:cxnSp>
        <p:nvCxnSpPr>
          <p:cNvPr id="462" name="Elbow Connector 461"/>
          <p:cNvCxnSpPr>
            <a:stCxn id="455" idx="2"/>
            <a:endCxn id="461" idx="0"/>
          </p:cNvCxnSpPr>
          <p:nvPr/>
        </p:nvCxnSpPr>
        <p:spPr>
          <a:xfrm rot="5400000">
            <a:off x="9508430" y="4253305"/>
            <a:ext cx="470096" cy="712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3" name="TextBox 462"/>
          <p:cNvSpPr txBox="1"/>
          <p:nvPr/>
        </p:nvSpPr>
        <p:spPr>
          <a:xfrm>
            <a:off x="8696652" y="5291014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NN000M</a:t>
            </a:r>
          </a:p>
        </p:txBody>
      </p:sp>
      <p:sp>
        <p:nvSpPr>
          <p:cNvPr id="464" name="TextBox 463"/>
          <p:cNvSpPr txBox="1"/>
          <p:nvPr/>
        </p:nvSpPr>
        <p:spPr>
          <a:xfrm>
            <a:off x="9219907" y="5295246"/>
            <a:ext cx="96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1N000M</a:t>
            </a:r>
          </a:p>
        </p:txBody>
      </p:sp>
      <p:cxnSp>
        <p:nvCxnSpPr>
          <p:cNvPr id="465" name="Elbow Connector 464"/>
          <p:cNvCxnSpPr>
            <a:stCxn id="461" idx="2"/>
            <a:endCxn id="463" idx="0"/>
          </p:cNvCxnSpPr>
          <p:nvPr/>
        </p:nvCxnSpPr>
        <p:spPr>
          <a:xfrm rot="5400000">
            <a:off x="9159791" y="4710889"/>
            <a:ext cx="522100" cy="6381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" name="Elbow Connector 465"/>
          <p:cNvCxnSpPr>
            <a:stCxn id="461" idx="2"/>
            <a:endCxn id="464" idx="0"/>
          </p:cNvCxnSpPr>
          <p:nvPr/>
        </p:nvCxnSpPr>
        <p:spPr>
          <a:xfrm rot="5400000">
            <a:off x="9459166" y="5014496"/>
            <a:ext cx="526332" cy="3516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7" name="TextBox 466"/>
          <p:cNvSpPr txBox="1"/>
          <p:nvPr/>
        </p:nvSpPr>
        <p:spPr>
          <a:xfrm>
            <a:off x="10305089" y="3011029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2N000A</a:t>
            </a:r>
          </a:p>
        </p:txBody>
      </p:sp>
      <p:sp>
        <p:nvSpPr>
          <p:cNvPr id="468" name="TextBox 467"/>
          <p:cNvSpPr txBox="1"/>
          <p:nvPr/>
        </p:nvSpPr>
        <p:spPr>
          <a:xfrm>
            <a:off x="10492631" y="3731574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1N000A</a:t>
            </a:r>
          </a:p>
        </p:txBody>
      </p:sp>
      <p:sp>
        <p:nvSpPr>
          <p:cNvPr id="469" name="TextBox 468"/>
          <p:cNvSpPr txBox="1"/>
          <p:nvPr/>
        </p:nvSpPr>
        <p:spPr>
          <a:xfrm>
            <a:off x="9928075" y="374329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NN000A</a:t>
            </a:r>
          </a:p>
        </p:txBody>
      </p:sp>
      <p:cxnSp>
        <p:nvCxnSpPr>
          <p:cNvPr id="470" name="Elbow Connector 469"/>
          <p:cNvCxnSpPr>
            <a:stCxn id="467" idx="2"/>
            <a:endCxn id="469" idx="0"/>
          </p:cNvCxnSpPr>
          <p:nvPr/>
        </p:nvCxnSpPr>
        <p:spPr>
          <a:xfrm rot="5400000">
            <a:off x="10320926" y="3334292"/>
            <a:ext cx="455269" cy="3627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1" name="Elbow Connector 470"/>
          <p:cNvCxnSpPr>
            <a:stCxn id="467" idx="2"/>
            <a:endCxn id="468" idx="0"/>
          </p:cNvCxnSpPr>
          <p:nvPr/>
        </p:nvCxnSpPr>
        <p:spPr>
          <a:xfrm rot="16200000" flipH="1">
            <a:off x="10609065" y="3408893"/>
            <a:ext cx="443546" cy="2018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2" name="TextBox 471"/>
          <p:cNvSpPr txBox="1"/>
          <p:nvPr/>
        </p:nvSpPr>
        <p:spPr>
          <a:xfrm>
            <a:off x="9934235" y="4490392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NO0000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73" name="Elbow Connector 472"/>
          <p:cNvCxnSpPr>
            <a:stCxn id="468" idx="2"/>
            <a:endCxn id="472" idx="0"/>
          </p:cNvCxnSpPr>
          <p:nvPr/>
        </p:nvCxnSpPr>
        <p:spPr>
          <a:xfrm rot="5400000">
            <a:off x="10394639" y="3953284"/>
            <a:ext cx="481819" cy="59239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4" name="TextBox 473"/>
          <p:cNvSpPr txBox="1"/>
          <p:nvPr/>
        </p:nvSpPr>
        <p:spPr>
          <a:xfrm>
            <a:off x="10519508" y="4478669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NK0000</a:t>
            </a:r>
          </a:p>
        </p:txBody>
      </p:sp>
      <p:cxnSp>
        <p:nvCxnSpPr>
          <p:cNvPr id="475" name="Elbow Connector 474"/>
          <p:cNvCxnSpPr>
            <a:stCxn id="468" idx="2"/>
            <a:endCxn id="474" idx="0"/>
          </p:cNvCxnSpPr>
          <p:nvPr/>
        </p:nvCxnSpPr>
        <p:spPr>
          <a:xfrm rot="5400000">
            <a:off x="10693136" y="4240059"/>
            <a:ext cx="470096" cy="712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2" name="Elbow Connector 481"/>
          <p:cNvCxnSpPr>
            <a:stCxn id="337" idx="2"/>
            <a:endCxn id="504" idx="0"/>
          </p:cNvCxnSpPr>
          <p:nvPr/>
        </p:nvCxnSpPr>
        <p:spPr>
          <a:xfrm rot="16200000" flipH="1">
            <a:off x="4236410" y="4035463"/>
            <a:ext cx="702948" cy="34685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3" name="TextBox 482"/>
          <p:cNvSpPr txBox="1"/>
          <p:nvPr/>
        </p:nvSpPr>
        <p:spPr>
          <a:xfrm>
            <a:off x="11392006" y="3046164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2N0009</a:t>
            </a:r>
          </a:p>
        </p:txBody>
      </p:sp>
      <p:sp>
        <p:nvSpPr>
          <p:cNvPr id="484" name="TextBox 483"/>
          <p:cNvSpPr txBox="1"/>
          <p:nvPr/>
        </p:nvSpPr>
        <p:spPr>
          <a:xfrm>
            <a:off x="11461247" y="3731574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1N0009</a:t>
            </a:r>
          </a:p>
        </p:txBody>
      </p:sp>
      <p:sp>
        <p:nvSpPr>
          <p:cNvPr id="485" name="TextBox 484"/>
          <p:cNvSpPr txBox="1"/>
          <p:nvPr/>
        </p:nvSpPr>
        <p:spPr>
          <a:xfrm>
            <a:off x="10980374" y="388458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NN0009</a:t>
            </a:r>
          </a:p>
        </p:txBody>
      </p:sp>
      <p:cxnSp>
        <p:nvCxnSpPr>
          <p:cNvPr id="486" name="Elbow Connector 485"/>
          <p:cNvCxnSpPr>
            <a:stCxn id="483" idx="2"/>
            <a:endCxn id="485" idx="0"/>
          </p:cNvCxnSpPr>
          <p:nvPr/>
        </p:nvCxnSpPr>
        <p:spPr>
          <a:xfrm rot="5400000">
            <a:off x="11337459" y="3405193"/>
            <a:ext cx="561418" cy="39735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7" name="Elbow Connector 486"/>
          <p:cNvCxnSpPr>
            <a:stCxn id="483" idx="2"/>
            <a:endCxn id="484" idx="0"/>
          </p:cNvCxnSpPr>
          <p:nvPr/>
        </p:nvCxnSpPr>
        <p:spPr>
          <a:xfrm rot="16200000" flipH="1">
            <a:off x="11654399" y="3485610"/>
            <a:ext cx="408411" cy="8351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8" name="TextBox 487"/>
          <p:cNvSpPr txBox="1"/>
          <p:nvPr/>
        </p:nvSpPr>
        <p:spPr>
          <a:xfrm>
            <a:off x="10979603" y="4667606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ND0000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aldehyde</a:t>
            </a:r>
          </a:p>
        </p:txBody>
      </p:sp>
      <p:cxnSp>
        <p:nvCxnSpPr>
          <p:cNvPr id="489" name="Elbow Connector 488"/>
          <p:cNvCxnSpPr>
            <a:stCxn id="484" idx="2"/>
            <a:endCxn id="488" idx="0"/>
          </p:cNvCxnSpPr>
          <p:nvPr/>
        </p:nvCxnSpPr>
        <p:spPr>
          <a:xfrm rot="5400000">
            <a:off x="11313024" y="4080267"/>
            <a:ext cx="659033" cy="51564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0" name="TextBox 489"/>
          <p:cNvSpPr txBox="1"/>
          <p:nvPr/>
        </p:nvSpPr>
        <p:spPr>
          <a:xfrm>
            <a:off x="11481960" y="4500960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2N000L</a:t>
            </a:r>
          </a:p>
        </p:txBody>
      </p:sp>
      <p:cxnSp>
        <p:nvCxnSpPr>
          <p:cNvPr id="491" name="Elbow Connector 490"/>
          <p:cNvCxnSpPr>
            <a:stCxn id="484" idx="2"/>
            <a:endCxn id="490" idx="0"/>
          </p:cNvCxnSpPr>
          <p:nvPr/>
        </p:nvCxnSpPr>
        <p:spPr>
          <a:xfrm rot="5400000">
            <a:off x="11647525" y="4248122"/>
            <a:ext cx="492387" cy="132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2" name="TextBox 491"/>
          <p:cNvSpPr txBox="1"/>
          <p:nvPr/>
        </p:nvSpPr>
        <p:spPr>
          <a:xfrm>
            <a:off x="11548447" y="526878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1N000L</a:t>
            </a:r>
          </a:p>
        </p:txBody>
      </p:sp>
      <p:sp>
        <p:nvSpPr>
          <p:cNvPr id="493" name="TextBox 492"/>
          <p:cNvSpPr txBox="1"/>
          <p:nvPr/>
        </p:nvSpPr>
        <p:spPr>
          <a:xfrm>
            <a:off x="10887532" y="5832178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NK000A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94" name="Elbow Connector 493"/>
          <p:cNvCxnSpPr>
            <a:stCxn id="492" idx="2"/>
            <a:endCxn id="493" idx="0"/>
          </p:cNvCxnSpPr>
          <p:nvPr/>
        </p:nvCxnSpPr>
        <p:spPr>
          <a:xfrm rot="5400000">
            <a:off x="11496908" y="5341524"/>
            <a:ext cx="286392" cy="6949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6" name="Elbow Connector 495"/>
          <p:cNvCxnSpPr>
            <a:stCxn id="492" idx="2"/>
          </p:cNvCxnSpPr>
          <p:nvPr/>
        </p:nvCxnSpPr>
        <p:spPr>
          <a:xfrm rot="5400000">
            <a:off x="11652797" y="5771427"/>
            <a:ext cx="560406" cy="10912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7" name="Elbow Connector 496"/>
          <p:cNvCxnSpPr>
            <a:stCxn id="490" idx="2"/>
            <a:endCxn id="492" idx="0"/>
          </p:cNvCxnSpPr>
          <p:nvPr/>
        </p:nvCxnSpPr>
        <p:spPr>
          <a:xfrm rot="16200000" flipH="1">
            <a:off x="11691904" y="4973129"/>
            <a:ext cx="490828" cy="1004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8" name="TextBox 497"/>
          <p:cNvSpPr txBox="1"/>
          <p:nvPr/>
        </p:nvSpPr>
        <p:spPr>
          <a:xfrm>
            <a:off x="6199274" y="397131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NN000E</a:t>
            </a:r>
          </a:p>
        </p:txBody>
      </p:sp>
      <p:cxnSp>
        <p:nvCxnSpPr>
          <p:cNvPr id="499" name="Elbow Connector 498"/>
          <p:cNvCxnSpPr>
            <a:stCxn id="421" idx="2"/>
            <a:endCxn id="498" idx="0"/>
          </p:cNvCxnSpPr>
          <p:nvPr/>
        </p:nvCxnSpPr>
        <p:spPr>
          <a:xfrm rot="5400000">
            <a:off x="6363129" y="3501352"/>
            <a:ext cx="745227" cy="19470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0" name="TextBox 499"/>
          <p:cNvSpPr txBox="1"/>
          <p:nvPr/>
        </p:nvSpPr>
        <p:spPr>
          <a:xfrm>
            <a:off x="4685839" y="397131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NN000G</a:t>
            </a:r>
          </a:p>
        </p:txBody>
      </p:sp>
      <p:cxnSp>
        <p:nvCxnSpPr>
          <p:cNvPr id="501" name="Elbow Connector 500"/>
          <p:cNvCxnSpPr>
            <a:stCxn id="359" idx="2"/>
            <a:endCxn id="500" idx="0"/>
          </p:cNvCxnSpPr>
          <p:nvPr/>
        </p:nvCxnSpPr>
        <p:spPr>
          <a:xfrm rot="16200000" flipH="1">
            <a:off x="4690157" y="3536522"/>
            <a:ext cx="747960" cy="12163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2" name="TextBox 501"/>
          <p:cNvSpPr txBox="1"/>
          <p:nvPr/>
        </p:nvSpPr>
        <p:spPr>
          <a:xfrm>
            <a:off x="11067525" y="5383673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NN000L</a:t>
            </a:r>
          </a:p>
        </p:txBody>
      </p:sp>
      <p:cxnSp>
        <p:nvCxnSpPr>
          <p:cNvPr id="503" name="Elbow Connector 502"/>
          <p:cNvCxnSpPr>
            <a:stCxn id="490" idx="2"/>
            <a:endCxn id="502" idx="0"/>
          </p:cNvCxnSpPr>
          <p:nvPr/>
        </p:nvCxnSpPr>
        <p:spPr>
          <a:xfrm rot="5400000">
            <a:off x="11377000" y="4873599"/>
            <a:ext cx="605714" cy="41443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4" name="TextBox 503"/>
          <p:cNvSpPr txBox="1"/>
          <p:nvPr/>
        </p:nvSpPr>
        <p:spPr>
          <a:xfrm>
            <a:off x="5859343" y="6121228"/>
            <a:ext cx="925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NK000B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505" name="Elbow Connector 504"/>
          <p:cNvCxnSpPr>
            <a:stCxn id="464" idx="2"/>
            <a:endCxn id="504" idx="0"/>
          </p:cNvCxnSpPr>
          <p:nvPr/>
        </p:nvCxnSpPr>
        <p:spPr>
          <a:xfrm rot="5400000">
            <a:off x="7738970" y="4155450"/>
            <a:ext cx="548983" cy="338257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6" name="TextBox 515"/>
          <p:cNvSpPr txBox="1"/>
          <p:nvPr/>
        </p:nvSpPr>
        <p:spPr>
          <a:xfrm>
            <a:off x="11368289" y="6105055"/>
            <a:ext cx="823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DO7001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D03000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aldehydes</a:t>
            </a:r>
          </a:p>
        </p:txBody>
      </p:sp>
      <p:sp>
        <p:nvSpPr>
          <p:cNvPr id="519" name="TextBox 518"/>
          <p:cNvSpPr txBox="1"/>
          <p:nvPr/>
        </p:nvSpPr>
        <p:spPr>
          <a:xfrm>
            <a:off x="7807129" y="4995205"/>
            <a:ext cx="823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DO7000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D03000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aldehydes</a:t>
            </a:r>
          </a:p>
        </p:txBody>
      </p:sp>
      <p:cxnSp>
        <p:nvCxnSpPr>
          <p:cNvPr id="520" name="Elbow Connector 519"/>
          <p:cNvCxnSpPr>
            <a:stCxn id="449" idx="2"/>
            <a:endCxn id="519" idx="0"/>
          </p:cNvCxnSpPr>
          <p:nvPr/>
        </p:nvCxnSpPr>
        <p:spPr>
          <a:xfrm rot="5400000">
            <a:off x="7952661" y="4260645"/>
            <a:ext cx="1000885" cy="46823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1" name="TextBox 520"/>
          <p:cNvSpPr txBox="1"/>
          <p:nvPr/>
        </p:nvSpPr>
        <p:spPr>
          <a:xfrm>
            <a:off x="6117599" y="4945621"/>
            <a:ext cx="823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DO8001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D02000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aldehydes</a:t>
            </a:r>
          </a:p>
        </p:txBody>
      </p:sp>
      <p:cxnSp>
        <p:nvCxnSpPr>
          <p:cNvPr id="522" name="Elbow Connector 521"/>
          <p:cNvCxnSpPr>
            <a:stCxn id="422" idx="2"/>
            <a:endCxn id="521" idx="0"/>
          </p:cNvCxnSpPr>
          <p:nvPr/>
        </p:nvCxnSpPr>
        <p:spPr>
          <a:xfrm rot="16200000" flipH="1">
            <a:off x="5919845" y="4336010"/>
            <a:ext cx="999313" cy="21990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2" name="TextBox 421"/>
          <p:cNvSpPr txBox="1"/>
          <p:nvPr/>
        </p:nvSpPr>
        <p:spPr>
          <a:xfrm>
            <a:off x="5870433" y="366930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1N000F</a:t>
            </a:r>
          </a:p>
        </p:txBody>
      </p:sp>
      <p:sp>
        <p:nvSpPr>
          <p:cNvPr id="523" name="TextBox 522"/>
          <p:cNvSpPr txBox="1"/>
          <p:nvPr/>
        </p:nvSpPr>
        <p:spPr>
          <a:xfrm>
            <a:off x="3198623" y="2885775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2N000I</a:t>
            </a:r>
          </a:p>
        </p:txBody>
      </p:sp>
      <p:sp>
        <p:nvSpPr>
          <p:cNvPr id="524" name="TextBox 523"/>
          <p:cNvSpPr txBox="1"/>
          <p:nvPr/>
        </p:nvSpPr>
        <p:spPr>
          <a:xfrm>
            <a:off x="2848431" y="381894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NH000I</a:t>
            </a:r>
          </a:p>
        </p:txBody>
      </p:sp>
      <p:sp>
        <p:nvSpPr>
          <p:cNvPr id="525" name="TextBox 524"/>
          <p:cNvSpPr txBox="1"/>
          <p:nvPr/>
        </p:nvSpPr>
        <p:spPr>
          <a:xfrm>
            <a:off x="3196956" y="3668976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1N000I</a:t>
            </a:r>
          </a:p>
        </p:txBody>
      </p:sp>
      <p:sp>
        <p:nvSpPr>
          <p:cNvPr id="526" name="TextBox 525"/>
          <p:cNvSpPr txBox="1"/>
          <p:nvPr/>
        </p:nvSpPr>
        <p:spPr>
          <a:xfrm>
            <a:off x="3177289" y="4397404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NK0008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1558317" y="2875651"/>
            <a:ext cx="823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DO8000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D02000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aldehydes</a:t>
            </a:r>
          </a:p>
        </p:txBody>
      </p:sp>
      <p:cxnSp>
        <p:nvCxnSpPr>
          <p:cNvPr id="537" name="Elbow Connector 536"/>
          <p:cNvCxnSpPr>
            <a:stCxn id="201" idx="2"/>
            <a:endCxn id="543" idx="0"/>
          </p:cNvCxnSpPr>
          <p:nvPr/>
        </p:nvCxnSpPr>
        <p:spPr>
          <a:xfrm rot="16200000" flipH="1">
            <a:off x="463143" y="1660248"/>
            <a:ext cx="270381" cy="32091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3" name="TextBox 542"/>
          <p:cNvSpPr txBox="1"/>
          <p:nvPr/>
        </p:nvSpPr>
        <p:spPr>
          <a:xfrm>
            <a:off x="319676" y="195589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1N0008</a:t>
            </a:r>
          </a:p>
        </p:txBody>
      </p:sp>
      <p:sp>
        <p:nvSpPr>
          <p:cNvPr id="545" name="TextBox 544"/>
          <p:cNvSpPr txBox="1"/>
          <p:nvPr/>
        </p:nvSpPr>
        <p:spPr>
          <a:xfrm>
            <a:off x="-145759" y="217939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NN0008</a:t>
            </a:r>
            <a:endParaRPr lang="en-US" sz="1200" dirty="0">
              <a:solidFill>
                <a:schemeClr val="accent6"/>
              </a:solidFill>
            </a:endParaRPr>
          </a:p>
        </p:txBody>
      </p:sp>
      <p:cxnSp>
        <p:nvCxnSpPr>
          <p:cNvPr id="546" name="Elbow Connector 545"/>
          <p:cNvCxnSpPr>
            <a:stCxn id="543" idx="2"/>
            <a:endCxn id="268" idx="0"/>
          </p:cNvCxnSpPr>
          <p:nvPr/>
        </p:nvCxnSpPr>
        <p:spPr>
          <a:xfrm rot="16200000" flipH="1">
            <a:off x="670135" y="2321551"/>
            <a:ext cx="445117" cy="26780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2" name="Elbow Connector 551"/>
          <p:cNvCxnSpPr>
            <a:stCxn id="201" idx="2"/>
            <a:endCxn id="545" idx="0"/>
          </p:cNvCxnSpPr>
          <p:nvPr/>
        </p:nvCxnSpPr>
        <p:spPr>
          <a:xfrm rot="5400000">
            <a:off x="118679" y="1860193"/>
            <a:ext cx="493874" cy="14452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1370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TextBox 298"/>
          <p:cNvSpPr txBox="1"/>
          <p:nvPr/>
        </p:nvSpPr>
        <p:spPr>
          <a:xfrm>
            <a:off x="2527680" y="2888695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D07000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D03000</a:t>
            </a:r>
          </a:p>
        </p:txBody>
      </p:sp>
      <p:sp>
        <p:nvSpPr>
          <p:cNvPr id="355" name="TextBox 354"/>
          <p:cNvSpPr txBox="1"/>
          <p:nvPr/>
        </p:nvSpPr>
        <p:spPr>
          <a:xfrm>
            <a:off x="9037566" y="225320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1N0002</a:t>
            </a:r>
          </a:p>
        </p:txBody>
      </p:sp>
      <p:grpSp>
        <p:nvGrpSpPr>
          <p:cNvPr id="371" name="Group 370"/>
          <p:cNvGrpSpPr/>
          <p:nvPr/>
        </p:nvGrpSpPr>
        <p:grpSpPr>
          <a:xfrm>
            <a:off x="8667854" y="1049332"/>
            <a:ext cx="1083198" cy="683835"/>
            <a:chOff x="2202490" y="926533"/>
            <a:chExt cx="1083198" cy="683835"/>
          </a:xfrm>
        </p:grpSpPr>
        <p:sp>
          <p:nvSpPr>
            <p:cNvPr id="388" name="TextBox 387"/>
            <p:cNvSpPr txBox="1"/>
            <p:nvPr/>
          </p:nvSpPr>
          <p:spPr>
            <a:xfrm>
              <a:off x="2202490" y="1333369"/>
              <a:ext cx="10831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2N0002</a:t>
              </a:r>
            </a:p>
          </p:txBody>
        </p:sp>
        <p:sp>
          <p:nvSpPr>
            <p:cNvPr id="395" name="TextBox 394"/>
            <p:cNvSpPr txBox="1"/>
            <p:nvPr/>
          </p:nvSpPr>
          <p:spPr>
            <a:xfrm>
              <a:off x="2718566" y="926533"/>
              <a:ext cx="511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#8</a:t>
              </a:r>
              <a:endParaRPr lang="en-US" sz="1200" dirty="0"/>
            </a:p>
          </p:txBody>
        </p:sp>
      </p:grpSp>
      <p:sp>
        <p:nvSpPr>
          <p:cNvPr id="372" name="TextBox 371"/>
          <p:cNvSpPr txBox="1"/>
          <p:nvPr/>
        </p:nvSpPr>
        <p:spPr>
          <a:xfrm>
            <a:off x="8505437" y="2245556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NN0002</a:t>
            </a:r>
          </a:p>
        </p:txBody>
      </p:sp>
      <p:cxnSp>
        <p:nvCxnSpPr>
          <p:cNvPr id="373" name="Elbow Connector 372"/>
          <p:cNvCxnSpPr>
            <a:stCxn id="388" idx="2"/>
            <a:endCxn id="355" idx="0"/>
          </p:cNvCxnSpPr>
          <p:nvPr/>
        </p:nvCxnSpPr>
        <p:spPr>
          <a:xfrm rot="16200000" flipH="1">
            <a:off x="9083051" y="1859569"/>
            <a:ext cx="520033" cy="26722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Elbow Connector 373"/>
          <p:cNvCxnSpPr>
            <a:stCxn id="388" idx="2"/>
            <a:endCxn id="372" idx="0"/>
          </p:cNvCxnSpPr>
          <p:nvPr/>
        </p:nvCxnSpPr>
        <p:spPr>
          <a:xfrm rot="5400000">
            <a:off x="8820809" y="1856911"/>
            <a:ext cx="512389" cy="26490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Elbow Connector 374"/>
          <p:cNvCxnSpPr>
            <a:stCxn id="355" idx="2"/>
            <a:endCxn id="377" idx="0"/>
          </p:cNvCxnSpPr>
          <p:nvPr/>
        </p:nvCxnSpPr>
        <p:spPr>
          <a:xfrm rot="5400000">
            <a:off x="9263018" y="2743862"/>
            <a:ext cx="427327" cy="127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629390" y="245596"/>
            <a:ext cx="1238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N</a:t>
            </a:r>
            <a:r>
              <a:rPr lang="en-US" sz="1200" b="1" dirty="0" smtClean="0"/>
              <a:t>00000</a:t>
            </a:r>
          </a:p>
          <a:p>
            <a:pPr algn="ctr"/>
            <a:r>
              <a:rPr lang="en-US" sz="1200" b="1" dirty="0" smtClean="0"/>
              <a:t>Decan-4-nitrate</a:t>
            </a:r>
            <a:endParaRPr lang="en-US" sz="1200" b="1" dirty="0"/>
          </a:p>
        </p:txBody>
      </p:sp>
      <p:cxnSp>
        <p:nvCxnSpPr>
          <p:cNvPr id="6" name="Elbow Connector 5"/>
          <p:cNvCxnSpPr>
            <a:stCxn id="4" idx="2"/>
            <a:endCxn id="12" idx="0"/>
          </p:cNvCxnSpPr>
          <p:nvPr/>
        </p:nvCxnSpPr>
        <p:spPr>
          <a:xfrm rot="16200000" flipH="1">
            <a:off x="2988085" y="967957"/>
            <a:ext cx="676230" cy="154837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lbow Connector 6"/>
          <p:cNvCxnSpPr>
            <a:stCxn id="4" idx="2"/>
            <a:endCxn id="14" idx="0"/>
          </p:cNvCxnSpPr>
          <p:nvPr/>
        </p:nvCxnSpPr>
        <p:spPr>
          <a:xfrm rot="5400000">
            <a:off x="1958323" y="144010"/>
            <a:ext cx="727209" cy="1853711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4" idx="2"/>
            <a:endCxn id="21" idx="0"/>
          </p:cNvCxnSpPr>
          <p:nvPr/>
        </p:nvCxnSpPr>
        <p:spPr>
          <a:xfrm rot="5400000">
            <a:off x="2489983" y="654224"/>
            <a:ext cx="705763" cy="81183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14" idx="2"/>
            <a:endCxn id="42" idx="0"/>
          </p:cNvCxnSpPr>
          <p:nvPr/>
        </p:nvCxnSpPr>
        <p:spPr>
          <a:xfrm rot="16200000" flipH="1">
            <a:off x="1552226" y="1554313"/>
            <a:ext cx="403818" cy="71812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4" idx="2"/>
            <a:endCxn id="225" idx="0"/>
          </p:cNvCxnSpPr>
          <p:nvPr/>
        </p:nvCxnSpPr>
        <p:spPr>
          <a:xfrm rot="16200000" flipH="1">
            <a:off x="3552944" y="403099"/>
            <a:ext cx="714423" cy="132274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967946" y="215399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NN0007</a:t>
            </a:r>
            <a:endParaRPr lang="en-US" sz="1200" dirty="0">
              <a:solidFill>
                <a:schemeClr val="accent6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548037" y="2115287"/>
            <a:ext cx="1130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1N0007</a:t>
            </a:r>
          </a:p>
        </p:txBody>
      </p:sp>
      <p:cxnSp>
        <p:nvCxnSpPr>
          <p:cNvPr id="153" name="Elbow Connector 152"/>
          <p:cNvCxnSpPr>
            <a:stCxn id="21" idx="2"/>
            <a:endCxn id="57" idx="0"/>
          </p:cNvCxnSpPr>
          <p:nvPr/>
        </p:nvCxnSpPr>
        <p:spPr>
          <a:xfrm rot="16200000" flipH="1">
            <a:off x="2588181" y="1538787"/>
            <a:ext cx="528992" cy="83146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Elbow Connector 153"/>
          <p:cNvCxnSpPr>
            <a:stCxn id="21" idx="2"/>
            <a:endCxn id="59" idx="0"/>
          </p:cNvCxnSpPr>
          <p:nvPr/>
        </p:nvCxnSpPr>
        <p:spPr>
          <a:xfrm rot="16200000" flipH="1">
            <a:off x="2316315" y="1810654"/>
            <a:ext cx="522598" cy="28133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Elbow Connector 159"/>
          <p:cNvCxnSpPr>
            <a:stCxn id="14" idx="2"/>
            <a:endCxn id="39" idx="0"/>
          </p:cNvCxnSpPr>
          <p:nvPr/>
        </p:nvCxnSpPr>
        <p:spPr>
          <a:xfrm rot="16200000" flipH="1">
            <a:off x="1179803" y="1926737"/>
            <a:ext cx="442526" cy="1199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>
            <a:stCxn id="57" idx="2"/>
            <a:endCxn id="357" idx="0"/>
          </p:cNvCxnSpPr>
          <p:nvPr/>
        </p:nvCxnSpPr>
        <p:spPr>
          <a:xfrm rot="16200000" flipH="1">
            <a:off x="3320408" y="2444014"/>
            <a:ext cx="364373" cy="46837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Elbow Connector 164"/>
          <p:cNvCxnSpPr>
            <a:stCxn id="57" idx="2"/>
            <a:endCxn id="299" idx="0"/>
          </p:cNvCxnSpPr>
          <p:nvPr/>
        </p:nvCxnSpPr>
        <p:spPr>
          <a:xfrm rot="5400000">
            <a:off x="2907633" y="2527918"/>
            <a:ext cx="392681" cy="32887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1" name="TextBox 260"/>
          <p:cNvSpPr txBox="1"/>
          <p:nvPr/>
        </p:nvSpPr>
        <p:spPr>
          <a:xfrm>
            <a:off x="5443275" y="1445070"/>
            <a:ext cx="1174055" cy="277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2N0004</a:t>
            </a:r>
          </a:p>
        </p:txBody>
      </p:sp>
      <p:sp>
        <p:nvSpPr>
          <p:cNvPr id="262" name="TextBox 261"/>
          <p:cNvSpPr txBox="1"/>
          <p:nvPr/>
        </p:nvSpPr>
        <p:spPr>
          <a:xfrm>
            <a:off x="6004658" y="1070757"/>
            <a:ext cx="466508" cy="326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#</a:t>
            </a:r>
            <a:r>
              <a:rPr lang="en-US" sz="1200" dirty="0" smtClean="0"/>
              <a:t>6</a:t>
            </a:r>
            <a:endParaRPr lang="en-US" sz="1200" dirty="0"/>
          </a:p>
        </p:txBody>
      </p:sp>
      <p:cxnSp>
        <p:nvCxnSpPr>
          <p:cNvPr id="263" name="Elbow Connector 262"/>
          <p:cNvCxnSpPr>
            <a:stCxn id="4" idx="2"/>
            <a:endCxn id="261" idx="0"/>
          </p:cNvCxnSpPr>
          <p:nvPr/>
        </p:nvCxnSpPr>
        <p:spPr>
          <a:xfrm rot="16200000" flipH="1">
            <a:off x="4270638" y="-314596"/>
            <a:ext cx="737809" cy="278152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Elbow Connector 295"/>
          <p:cNvCxnSpPr>
            <a:stCxn id="261" idx="2"/>
            <a:endCxn id="313" idx="0"/>
          </p:cNvCxnSpPr>
          <p:nvPr/>
        </p:nvCxnSpPr>
        <p:spPr>
          <a:xfrm rot="16200000" flipH="1">
            <a:off x="6171258" y="1581114"/>
            <a:ext cx="470817" cy="7527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Elbow Connector 296"/>
          <p:cNvCxnSpPr>
            <a:stCxn id="261" idx="2"/>
            <a:endCxn id="314" idx="0"/>
          </p:cNvCxnSpPr>
          <p:nvPr/>
        </p:nvCxnSpPr>
        <p:spPr>
          <a:xfrm rot="5400000">
            <a:off x="5752437" y="1908286"/>
            <a:ext cx="464082" cy="916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Elbow Connector 297"/>
          <p:cNvCxnSpPr>
            <a:stCxn id="313" idx="2"/>
            <a:endCxn id="421" idx="0"/>
          </p:cNvCxnSpPr>
          <p:nvPr/>
        </p:nvCxnSpPr>
        <p:spPr>
          <a:xfrm rot="5400000">
            <a:off x="6477018" y="2643080"/>
            <a:ext cx="479207" cy="1328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" name="TextBox 312"/>
          <p:cNvSpPr txBox="1"/>
          <p:nvPr/>
        </p:nvSpPr>
        <p:spPr>
          <a:xfrm>
            <a:off x="6343915" y="219288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1N0004</a:t>
            </a:r>
          </a:p>
        </p:txBody>
      </p:sp>
      <p:sp>
        <p:nvSpPr>
          <p:cNvPr id="314" name="TextBox 313"/>
          <p:cNvSpPr txBox="1"/>
          <p:nvPr/>
        </p:nvSpPr>
        <p:spPr>
          <a:xfrm>
            <a:off x="5499538" y="2186152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NN0004</a:t>
            </a:r>
          </a:p>
        </p:txBody>
      </p:sp>
      <p:cxnSp>
        <p:nvCxnSpPr>
          <p:cNvPr id="370" name="Elbow Connector 369"/>
          <p:cNvCxnSpPr>
            <a:stCxn id="4" idx="2"/>
            <a:endCxn id="341" idx="0"/>
          </p:cNvCxnSpPr>
          <p:nvPr/>
        </p:nvCxnSpPr>
        <p:spPr>
          <a:xfrm rot="16200000" flipH="1">
            <a:off x="5222088" y="-1266045"/>
            <a:ext cx="749744" cy="469635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1" name="TextBox 340"/>
          <p:cNvSpPr txBox="1"/>
          <p:nvPr/>
        </p:nvSpPr>
        <p:spPr>
          <a:xfrm>
            <a:off x="7403539" y="1457005"/>
            <a:ext cx="1083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2N0003</a:t>
            </a:r>
          </a:p>
        </p:txBody>
      </p:sp>
      <p:sp>
        <p:nvSpPr>
          <p:cNvPr id="342" name="TextBox 341"/>
          <p:cNvSpPr txBox="1"/>
          <p:nvPr/>
        </p:nvSpPr>
        <p:spPr>
          <a:xfrm>
            <a:off x="7931777" y="1085931"/>
            <a:ext cx="430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#7</a:t>
            </a:r>
            <a:endParaRPr lang="en-US" sz="1200" dirty="0"/>
          </a:p>
        </p:txBody>
      </p:sp>
      <p:cxnSp>
        <p:nvCxnSpPr>
          <p:cNvPr id="344" name="Elbow Connector 343"/>
          <p:cNvCxnSpPr>
            <a:stCxn id="341" idx="2"/>
            <a:endCxn id="361" idx="0"/>
          </p:cNvCxnSpPr>
          <p:nvPr/>
        </p:nvCxnSpPr>
        <p:spPr>
          <a:xfrm rot="16200000" flipH="1">
            <a:off x="7830140" y="1849002"/>
            <a:ext cx="544513" cy="3145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Elbow Connector 344"/>
          <p:cNvCxnSpPr>
            <a:stCxn id="341" idx="2"/>
            <a:endCxn id="362" idx="0"/>
          </p:cNvCxnSpPr>
          <p:nvPr/>
        </p:nvCxnSpPr>
        <p:spPr>
          <a:xfrm rot="5400000">
            <a:off x="7568819" y="1895463"/>
            <a:ext cx="537778" cy="2148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Elbow Connector 345"/>
          <p:cNvCxnSpPr>
            <a:stCxn id="361" idx="2"/>
            <a:endCxn id="439" idx="0"/>
          </p:cNvCxnSpPr>
          <p:nvPr/>
        </p:nvCxnSpPr>
        <p:spPr>
          <a:xfrm rot="16200000" flipH="1">
            <a:off x="8278734" y="2536435"/>
            <a:ext cx="422100" cy="4602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Elbow Connector 346"/>
          <p:cNvCxnSpPr>
            <a:stCxn id="313" idx="2"/>
            <a:endCxn id="438" idx="0"/>
          </p:cNvCxnSpPr>
          <p:nvPr/>
        </p:nvCxnSpPr>
        <p:spPr>
          <a:xfrm rot="16200000" flipH="1">
            <a:off x="6859329" y="2393587"/>
            <a:ext cx="547800" cy="70039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1" name="TextBox 360"/>
          <p:cNvSpPr txBox="1"/>
          <p:nvPr/>
        </p:nvSpPr>
        <p:spPr>
          <a:xfrm>
            <a:off x="7846318" y="2278517"/>
            <a:ext cx="826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1N0003</a:t>
            </a:r>
          </a:p>
        </p:txBody>
      </p:sp>
      <p:sp>
        <p:nvSpPr>
          <p:cNvPr id="362" name="TextBox 361"/>
          <p:cNvSpPr txBox="1"/>
          <p:nvPr/>
        </p:nvSpPr>
        <p:spPr>
          <a:xfrm>
            <a:off x="7291162" y="2271782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NN0003</a:t>
            </a:r>
          </a:p>
        </p:txBody>
      </p:sp>
      <p:sp>
        <p:nvSpPr>
          <p:cNvPr id="385" name="TextBox 384"/>
          <p:cNvSpPr txBox="1"/>
          <p:nvPr/>
        </p:nvSpPr>
        <p:spPr>
          <a:xfrm>
            <a:off x="10124186" y="225658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1N0001</a:t>
            </a:r>
          </a:p>
        </p:txBody>
      </p:sp>
      <p:sp>
        <p:nvSpPr>
          <p:cNvPr id="403" name="TextBox 402"/>
          <p:cNvSpPr txBox="1"/>
          <p:nvPr/>
        </p:nvSpPr>
        <p:spPr>
          <a:xfrm>
            <a:off x="9970032" y="1434469"/>
            <a:ext cx="8656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2N0001</a:t>
            </a:r>
          </a:p>
        </p:txBody>
      </p:sp>
      <p:sp>
        <p:nvSpPr>
          <p:cNvPr id="404" name="TextBox 403"/>
          <p:cNvSpPr txBox="1"/>
          <p:nvPr/>
        </p:nvSpPr>
        <p:spPr>
          <a:xfrm>
            <a:off x="10344873" y="1110888"/>
            <a:ext cx="408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#9</a:t>
            </a:r>
            <a:endParaRPr lang="en-US" sz="1200" dirty="0"/>
          </a:p>
        </p:txBody>
      </p:sp>
      <p:sp>
        <p:nvSpPr>
          <p:cNvPr id="391" name="TextBox 390"/>
          <p:cNvSpPr txBox="1"/>
          <p:nvPr/>
        </p:nvSpPr>
        <p:spPr>
          <a:xfrm>
            <a:off x="9554612" y="225709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NN0001</a:t>
            </a:r>
          </a:p>
        </p:txBody>
      </p:sp>
      <p:cxnSp>
        <p:nvCxnSpPr>
          <p:cNvPr id="392" name="Elbow Connector 391"/>
          <p:cNvCxnSpPr>
            <a:stCxn id="403" idx="2"/>
            <a:endCxn id="385" idx="0"/>
          </p:cNvCxnSpPr>
          <p:nvPr/>
        </p:nvCxnSpPr>
        <p:spPr>
          <a:xfrm rot="16200000" flipH="1">
            <a:off x="10210521" y="1903808"/>
            <a:ext cx="545120" cy="16043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Elbow Connector 392"/>
          <p:cNvCxnSpPr>
            <a:stCxn id="403" idx="2"/>
            <a:endCxn id="391" idx="0"/>
          </p:cNvCxnSpPr>
          <p:nvPr/>
        </p:nvCxnSpPr>
        <p:spPr>
          <a:xfrm rot="5400000">
            <a:off x="9925480" y="1779716"/>
            <a:ext cx="545631" cy="40913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Elbow Connector 393"/>
          <p:cNvCxnSpPr>
            <a:stCxn id="385" idx="2"/>
            <a:endCxn id="396" idx="0"/>
          </p:cNvCxnSpPr>
          <p:nvPr/>
        </p:nvCxnSpPr>
        <p:spPr>
          <a:xfrm rot="16200000" flipH="1">
            <a:off x="10330234" y="2766654"/>
            <a:ext cx="466378" cy="2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Elbow Connector 404"/>
          <p:cNvCxnSpPr>
            <a:stCxn id="4" idx="2"/>
            <a:endCxn id="403" idx="0"/>
          </p:cNvCxnSpPr>
          <p:nvPr/>
        </p:nvCxnSpPr>
        <p:spPr>
          <a:xfrm rot="16200000" flipH="1">
            <a:off x="6462218" y="-2506175"/>
            <a:ext cx="727208" cy="715408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extBox 186"/>
          <p:cNvSpPr txBox="1"/>
          <p:nvPr/>
        </p:nvSpPr>
        <p:spPr>
          <a:xfrm>
            <a:off x="4264424" y="195104"/>
            <a:ext cx="3410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Key to most recent pathway: </a:t>
            </a:r>
          </a:p>
          <a:p>
            <a:pPr algn="ctr"/>
            <a:r>
              <a:rPr lang="en-US" sz="1200" dirty="0" smtClean="0">
                <a:solidFill>
                  <a:srgbClr val="CC3399"/>
                </a:solidFill>
              </a:rPr>
              <a:t>Reaction,</a:t>
            </a:r>
            <a:r>
              <a:rPr lang="en-US" sz="1200" dirty="0" smtClean="0">
                <a:solidFill>
                  <a:schemeClr val="accent6"/>
                </a:solidFill>
              </a:rPr>
              <a:t> </a:t>
            </a:r>
            <a:r>
              <a:rPr lang="en-US" sz="1200" dirty="0" smtClean="0">
                <a:solidFill>
                  <a:srgbClr val="0070C0"/>
                </a:solidFill>
              </a:rPr>
              <a:t>Isomerization,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Decomposition, </a:t>
            </a:r>
            <a:r>
              <a:rPr lang="en-US" sz="1200" dirty="0" smtClean="0">
                <a:solidFill>
                  <a:schemeClr val="accent6"/>
                </a:solidFill>
              </a:rPr>
              <a:t>1</a:t>
            </a:r>
            <a:r>
              <a:rPr lang="en-US" sz="1200" baseline="30000" dirty="0" smtClean="0">
                <a:solidFill>
                  <a:schemeClr val="accent6"/>
                </a:solidFill>
              </a:rPr>
              <a:t>st</a:t>
            </a:r>
            <a:r>
              <a:rPr lang="en-US" sz="1200" dirty="0" smtClean="0">
                <a:solidFill>
                  <a:schemeClr val="accent6"/>
                </a:solidFill>
              </a:rPr>
              <a:t> gen Nitrogen </a:t>
            </a:r>
            <a:endParaRPr lang="en-US" sz="1200" dirty="0">
              <a:solidFill>
                <a:schemeClr val="accent6"/>
              </a:solidFill>
            </a:endParaRPr>
          </a:p>
        </p:txBody>
      </p:sp>
      <p:cxnSp>
        <p:nvCxnSpPr>
          <p:cNvPr id="232" name="Elbow Connector 231"/>
          <p:cNvCxnSpPr>
            <a:stCxn id="227" idx="2"/>
            <a:endCxn id="359" idx="0"/>
          </p:cNvCxnSpPr>
          <p:nvPr/>
        </p:nvCxnSpPr>
        <p:spPr>
          <a:xfrm rot="5400000">
            <a:off x="4572544" y="2361361"/>
            <a:ext cx="451988" cy="68774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TextBox 226"/>
          <p:cNvSpPr txBox="1"/>
          <p:nvPr/>
        </p:nvSpPr>
        <p:spPr>
          <a:xfrm>
            <a:off x="4703295" y="220224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1N0005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4029929" y="1421684"/>
            <a:ext cx="1083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2N0005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4045546" y="221063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NN0005</a:t>
            </a:r>
          </a:p>
        </p:txBody>
      </p:sp>
      <p:cxnSp>
        <p:nvCxnSpPr>
          <p:cNvPr id="229" name="Elbow Connector 228"/>
          <p:cNvCxnSpPr>
            <a:stCxn id="225" idx="2"/>
            <a:endCxn id="227" idx="0"/>
          </p:cNvCxnSpPr>
          <p:nvPr/>
        </p:nvCxnSpPr>
        <p:spPr>
          <a:xfrm rot="16200000" flipH="1">
            <a:off x="4605191" y="1665020"/>
            <a:ext cx="503557" cy="57088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Elbow Connector 229"/>
          <p:cNvCxnSpPr>
            <a:stCxn id="225" idx="2"/>
            <a:endCxn id="228" idx="0"/>
          </p:cNvCxnSpPr>
          <p:nvPr/>
        </p:nvCxnSpPr>
        <p:spPr>
          <a:xfrm rot="5400000">
            <a:off x="4272119" y="1911226"/>
            <a:ext cx="511952" cy="8686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Elbow Connector 230"/>
          <p:cNvCxnSpPr>
            <a:stCxn id="227" idx="2"/>
            <a:endCxn id="416" idx="0"/>
          </p:cNvCxnSpPr>
          <p:nvPr/>
        </p:nvCxnSpPr>
        <p:spPr>
          <a:xfrm rot="16200000" flipH="1">
            <a:off x="5219011" y="2402637"/>
            <a:ext cx="468727" cy="62192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TextBox 187"/>
          <p:cNvSpPr txBox="1"/>
          <p:nvPr/>
        </p:nvSpPr>
        <p:spPr>
          <a:xfrm>
            <a:off x="4571527" y="1050610"/>
            <a:ext cx="430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</a:t>
            </a:r>
            <a:r>
              <a:rPr lang="en-US" sz="1200" dirty="0"/>
              <a:t>5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829294" y="221901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1N0006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279167" y="221262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NN0006</a:t>
            </a:r>
          </a:p>
        </p:txBody>
      </p:sp>
      <p:grpSp>
        <p:nvGrpSpPr>
          <p:cNvPr id="206" name="Group 205"/>
          <p:cNvGrpSpPr/>
          <p:nvPr/>
        </p:nvGrpSpPr>
        <p:grpSpPr>
          <a:xfrm>
            <a:off x="1895347" y="1090522"/>
            <a:ext cx="1083198" cy="599501"/>
            <a:chOff x="2874997" y="1088485"/>
            <a:chExt cx="1083198" cy="599501"/>
          </a:xfrm>
        </p:grpSpPr>
        <p:sp>
          <p:nvSpPr>
            <p:cNvPr id="21" name="TextBox 20"/>
            <p:cNvSpPr txBox="1"/>
            <p:nvPr/>
          </p:nvSpPr>
          <p:spPr>
            <a:xfrm>
              <a:off x="2874997" y="1410987"/>
              <a:ext cx="10831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2N0006</a:t>
              </a:r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374637" y="1088485"/>
              <a:ext cx="43040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#3</a:t>
              </a:r>
              <a:endParaRPr lang="en-US" sz="12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998505" y="1113274"/>
            <a:ext cx="810228" cy="809644"/>
            <a:chOff x="1291984" y="1238294"/>
            <a:chExt cx="810228" cy="692929"/>
          </a:xfrm>
        </p:grpSpPr>
        <p:sp>
          <p:nvSpPr>
            <p:cNvPr id="12" name="TextBox 11"/>
            <p:cNvSpPr txBox="1"/>
            <p:nvPr/>
          </p:nvSpPr>
          <p:spPr>
            <a:xfrm>
              <a:off x="1291984" y="1469558"/>
              <a:ext cx="810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rgbClr val="CC3399"/>
                  </a:solidFill>
                </a:rPr>
                <a:t>K00000</a:t>
              </a:r>
            </a:p>
            <a:p>
              <a:pPr algn="ctr"/>
              <a:r>
                <a:rPr lang="el-GR" sz="1200" dirty="0" smtClean="0">
                  <a:solidFill>
                    <a:srgbClr val="CC3399"/>
                  </a:solidFill>
                </a:rPr>
                <a:t>α</a:t>
              </a:r>
              <a:r>
                <a:rPr lang="en-US" sz="1200" dirty="0" smtClean="0">
                  <a:solidFill>
                    <a:srgbClr val="CC3399"/>
                  </a:solidFill>
                </a:rPr>
                <a:t>-ketone</a:t>
              </a:r>
              <a:endParaRPr lang="en-US" sz="1200" dirty="0">
                <a:solidFill>
                  <a:srgbClr val="CC3399"/>
                </a:solidFill>
              </a:endParaRP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1616593" y="1238294"/>
              <a:ext cx="450124" cy="2370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#4</a:t>
              </a:r>
              <a:endParaRPr lang="en-US" sz="12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955956" y="1064231"/>
            <a:ext cx="878230" cy="647238"/>
            <a:chOff x="1616112" y="1040748"/>
            <a:chExt cx="878230" cy="647238"/>
          </a:xfrm>
        </p:grpSpPr>
        <p:sp>
          <p:nvSpPr>
            <p:cNvPr id="14" name="TextBox 13"/>
            <p:cNvSpPr txBox="1"/>
            <p:nvPr/>
          </p:nvSpPr>
          <p:spPr>
            <a:xfrm>
              <a:off x="1616112" y="1410987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2N0007</a:t>
              </a: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1998178" y="1040748"/>
              <a:ext cx="4961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#2</a:t>
              </a:r>
              <a:endParaRPr lang="en-US" sz="1200" dirty="0"/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-1239" y="1038278"/>
            <a:ext cx="878230" cy="647238"/>
            <a:chOff x="1616112" y="1040748"/>
            <a:chExt cx="878230" cy="647238"/>
          </a:xfrm>
        </p:grpSpPr>
        <p:sp>
          <p:nvSpPr>
            <p:cNvPr id="201" name="TextBox 200"/>
            <p:cNvSpPr txBox="1"/>
            <p:nvPr/>
          </p:nvSpPr>
          <p:spPr>
            <a:xfrm>
              <a:off x="1616112" y="1410987"/>
              <a:ext cx="87823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2N0008</a:t>
              </a: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998178" y="1040748"/>
              <a:ext cx="4961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#1</a:t>
              </a:r>
              <a:endParaRPr lang="en-US" sz="1200" dirty="0"/>
            </a:p>
          </p:txBody>
        </p:sp>
      </p:grpSp>
      <p:cxnSp>
        <p:nvCxnSpPr>
          <p:cNvPr id="204" name="Elbow Connector 203"/>
          <p:cNvCxnSpPr>
            <a:stCxn id="4" idx="2"/>
            <a:endCxn id="201" idx="0"/>
          </p:cNvCxnSpPr>
          <p:nvPr/>
        </p:nvCxnSpPr>
        <p:spPr>
          <a:xfrm rot="5400000">
            <a:off x="1492701" y="-347564"/>
            <a:ext cx="701256" cy="2810906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Elbow Connector 232"/>
          <p:cNvCxnSpPr>
            <a:stCxn id="42" idx="2"/>
          </p:cNvCxnSpPr>
          <p:nvPr/>
        </p:nvCxnSpPr>
        <p:spPr>
          <a:xfrm rot="5400000">
            <a:off x="1800005" y="2562455"/>
            <a:ext cx="483365" cy="1430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Elbow Connector 396"/>
          <p:cNvCxnSpPr>
            <a:stCxn id="4" idx="2"/>
            <a:endCxn id="388" idx="0"/>
          </p:cNvCxnSpPr>
          <p:nvPr/>
        </p:nvCxnSpPr>
        <p:spPr>
          <a:xfrm rot="16200000" flipH="1">
            <a:off x="5854664" y="-1898622"/>
            <a:ext cx="748907" cy="596067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7" name="TextBox 406"/>
          <p:cNvSpPr txBox="1"/>
          <p:nvPr/>
        </p:nvSpPr>
        <p:spPr>
          <a:xfrm>
            <a:off x="11263336" y="1421106"/>
            <a:ext cx="8656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2N0000</a:t>
            </a:r>
          </a:p>
        </p:txBody>
      </p:sp>
      <p:sp>
        <p:nvSpPr>
          <p:cNvPr id="410" name="TextBox 409"/>
          <p:cNvSpPr txBox="1"/>
          <p:nvPr/>
        </p:nvSpPr>
        <p:spPr>
          <a:xfrm>
            <a:off x="11645399" y="1085931"/>
            <a:ext cx="4729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#10</a:t>
            </a:r>
            <a:endParaRPr lang="en-US" sz="1200" dirty="0"/>
          </a:p>
        </p:txBody>
      </p:sp>
      <p:cxnSp>
        <p:nvCxnSpPr>
          <p:cNvPr id="411" name="Elbow Connector 410"/>
          <p:cNvCxnSpPr>
            <a:stCxn id="4" idx="2"/>
            <a:endCxn id="407" idx="0"/>
          </p:cNvCxnSpPr>
          <p:nvPr/>
        </p:nvCxnSpPr>
        <p:spPr>
          <a:xfrm rot="16200000" flipH="1">
            <a:off x="7115552" y="-3159509"/>
            <a:ext cx="713845" cy="844738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204"/>
          <p:cNvSpPr txBox="1"/>
          <p:nvPr/>
        </p:nvSpPr>
        <p:spPr>
          <a:xfrm>
            <a:off x="-6873" y="-30814"/>
            <a:ext cx="18893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generation</a:t>
            </a:r>
          </a:p>
          <a:p>
            <a:pPr algn="ctr"/>
            <a:r>
              <a:rPr lang="en-US" dirty="0" smtClean="0"/>
              <a:t>Dec4nitr_1g_gaw_210405</a:t>
            </a:r>
            <a:endParaRPr lang="en-US" dirty="0"/>
          </a:p>
        </p:txBody>
      </p:sp>
      <p:cxnSp>
        <p:nvCxnSpPr>
          <p:cNvPr id="222" name="Elbow Connector 221"/>
          <p:cNvCxnSpPr>
            <a:stCxn id="407" idx="2"/>
            <a:endCxn id="224" idx="0"/>
          </p:cNvCxnSpPr>
          <p:nvPr/>
        </p:nvCxnSpPr>
        <p:spPr>
          <a:xfrm rot="16200000" flipH="1">
            <a:off x="11530587" y="1863683"/>
            <a:ext cx="504707" cy="17354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/>
          <p:cNvSpPr txBox="1"/>
          <p:nvPr/>
        </p:nvSpPr>
        <p:spPr>
          <a:xfrm>
            <a:off x="11444546" y="2202812"/>
            <a:ext cx="8503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1N0000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10772456" y="218118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NN0000</a:t>
            </a:r>
          </a:p>
        </p:txBody>
      </p:sp>
      <p:cxnSp>
        <p:nvCxnSpPr>
          <p:cNvPr id="257" name="Elbow Connector 256"/>
          <p:cNvCxnSpPr>
            <a:stCxn id="407" idx="2"/>
            <a:endCxn id="256" idx="0"/>
          </p:cNvCxnSpPr>
          <p:nvPr/>
        </p:nvCxnSpPr>
        <p:spPr>
          <a:xfrm rot="5400000">
            <a:off x="11212327" y="1697350"/>
            <a:ext cx="483084" cy="4845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Elbow Connector 257"/>
          <p:cNvCxnSpPr>
            <a:stCxn id="224" idx="2"/>
            <a:endCxn id="483" idx="0"/>
          </p:cNvCxnSpPr>
          <p:nvPr/>
        </p:nvCxnSpPr>
        <p:spPr>
          <a:xfrm rot="5400000">
            <a:off x="11560105" y="2736553"/>
            <a:ext cx="566353" cy="5286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9" name="TextBox 318"/>
          <p:cNvSpPr txBox="1"/>
          <p:nvPr/>
        </p:nvSpPr>
        <p:spPr>
          <a:xfrm>
            <a:off x="1737755" y="358286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1N000I</a:t>
            </a:r>
          </a:p>
        </p:txBody>
      </p:sp>
      <p:sp>
        <p:nvSpPr>
          <p:cNvPr id="322" name="TextBox 321"/>
          <p:cNvSpPr txBox="1"/>
          <p:nvPr/>
        </p:nvSpPr>
        <p:spPr>
          <a:xfrm>
            <a:off x="1495759" y="284421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2N000I</a:t>
            </a:r>
          </a:p>
        </p:txBody>
      </p:sp>
      <p:cxnSp>
        <p:nvCxnSpPr>
          <p:cNvPr id="324" name="Elbow Connector 323"/>
          <p:cNvCxnSpPr>
            <a:stCxn id="322" idx="2"/>
            <a:endCxn id="319" idx="0"/>
          </p:cNvCxnSpPr>
          <p:nvPr/>
        </p:nvCxnSpPr>
        <p:spPr>
          <a:xfrm rot="16200000" flipH="1">
            <a:off x="1825047" y="3231045"/>
            <a:ext cx="461650" cy="24199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Elbow Connector 324"/>
          <p:cNvCxnSpPr>
            <a:stCxn id="322" idx="2"/>
            <a:endCxn id="327" idx="0"/>
          </p:cNvCxnSpPr>
          <p:nvPr/>
        </p:nvCxnSpPr>
        <p:spPr>
          <a:xfrm rot="5400000">
            <a:off x="1551411" y="3209001"/>
            <a:ext cx="471246" cy="2956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TextBox 326"/>
          <p:cNvSpPr txBox="1"/>
          <p:nvPr/>
        </p:nvSpPr>
        <p:spPr>
          <a:xfrm>
            <a:off x="1200078" y="3592464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NN000I</a:t>
            </a:r>
          </a:p>
        </p:txBody>
      </p:sp>
      <p:cxnSp>
        <p:nvCxnSpPr>
          <p:cNvPr id="328" name="Elbow Connector 327"/>
          <p:cNvCxnSpPr>
            <a:stCxn id="319" idx="2"/>
            <a:endCxn id="333" idx="0"/>
          </p:cNvCxnSpPr>
          <p:nvPr/>
        </p:nvCxnSpPr>
        <p:spPr>
          <a:xfrm rot="16200000" flipH="1">
            <a:off x="1930349" y="4106388"/>
            <a:ext cx="498623" cy="558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Elbow Connector 330"/>
          <p:cNvCxnSpPr>
            <a:stCxn id="319" idx="2"/>
            <a:endCxn id="332" idx="0"/>
          </p:cNvCxnSpPr>
          <p:nvPr/>
        </p:nvCxnSpPr>
        <p:spPr>
          <a:xfrm rot="5400000">
            <a:off x="1666666" y="3843493"/>
            <a:ext cx="493831" cy="52657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TextBox 331"/>
          <p:cNvSpPr txBox="1"/>
          <p:nvPr/>
        </p:nvSpPr>
        <p:spPr>
          <a:xfrm>
            <a:off x="1245177" y="4353698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NK0008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sp>
        <p:nvSpPr>
          <p:cNvPr id="333" name="TextBox 332"/>
          <p:cNvSpPr txBox="1"/>
          <p:nvPr/>
        </p:nvSpPr>
        <p:spPr>
          <a:xfrm>
            <a:off x="1697610" y="4358490"/>
            <a:ext cx="96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2N000M</a:t>
            </a:r>
          </a:p>
        </p:txBody>
      </p:sp>
      <p:cxnSp>
        <p:nvCxnSpPr>
          <p:cNvPr id="334" name="Elbow Connector 333"/>
          <p:cNvCxnSpPr>
            <a:stCxn id="333" idx="2"/>
            <a:endCxn id="337" idx="0"/>
          </p:cNvCxnSpPr>
          <p:nvPr/>
        </p:nvCxnSpPr>
        <p:spPr>
          <a:xfrm rot="16200000" flipH="1">
            <a:off x="1934531" y="4883407"/>
            <a:ext cx="505792" cy="995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Elbow Connector 334"/>
          <p:cNvCxnSpPr>
            <a:stCxn id="333" idx="2"/>
            <a:endCxn id="336" idx="0"/>
          </p:cNvCxnSpPr>
          <p:nvPr/>
        </p:nvCxnSpPr>
        <p:spPr>
          <a:xfrm rot="5400000">
            <a:off x="1586806" y="4538735"/>
            <a:ext cx="498890" cy="69239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6" name="TextBox 335"/>
          <p:cNvSpPr txBox="1"/>
          <p:nvPr/>
        </p:nvSpPr>
        <p:spPr>
          <a:xfrm>
            <a:off x="967947" y="5134379"/>
            <a:ext cx="10442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NN000M</a:t>
            </a:r>
          </a:p>
        </p:txBody>
      </p:sp>
      <p:sp>
        <p:nvSpPr>
          <p:cNvPr id="337" name="TextBox 336"/>
          <p:cNvSpPr txBox="1"/>
          <p:nvPr/>
        </p:nvSpPr>
        <p:spPr>
          <a:xfrm>
            <a:off x="1773499" y="5141281"/>
            <a:ext cx="8378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1N000M</a:t>
            </a:r>
          </a:p>
        </p:txBody>
      </p:sp>
      <p:sp>
        <p:nvSpPr>
          <p:cNvPr id="357" name="TextBox 356"/>
          <p:cNvSpPr txBox="1"/>
          <p:nvPr/>
        </p:nvSpPr>
        <p:spPr>
          <a:xfrm>
            <a:off x="3311939" y="2860387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2N000H</a:t>
            </a:r>
          </a:p>
        </p:txBody>
      </p:sp>
      <p:sp>
        <p:nvSpPr>
          <p:cNvPr id="359" name="TextBox 358"/>
          <p:cNvSpPr txBox="1"/>
          <p:nvPr/>
        </p:nvSpPr>
        <p:spPr>
          <a:xfrm>
            <a:off x="4029824" y="2931227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2N000G</a:t>
            </a:r>
          </a:p>
        </p:txBody>
      </p:sp>
      <p:sp>
        <p:nvSpPr>
          <p:cNvPr id="360" name="TextBox 359"/>
          <p:cNvSpPr txBox="1"/>
          <p:nvPr/>
        </p:nvSpPr>
        <p:spPr>
          <a:xfrm>
            <a:off x="3508647" y="3700673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1N000H</a:t>
            </a:r>
          </a:p>
        </p:txBody>
      </p:sp>
      <p:sp>
        <p:nvSpPr>
          <p:cNvPr id="366" name="TextBox 365"/>
          <p:cNvSpPr txBox="1"/>
          <p:nvPr/>
        </p:nvSpPr>
        <p:spPr>
          <a:xfrm>
            <a:off x="2933831" y="385125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NH000H</a:t>
            </a:r>
          </a:p>
        </p:txBody>
      </p:sp>
      <p:cxnSp>
        <p:nvCxnSpPr>
          <p:cNvPr id="383" name="Elbow Connector 382"/>
          <p:cNvCxnSpPr>
            <a:stCxn id="357" idx="2"/>
            <a:endCxn id="366" idx="0"/>
          </p:cNvCxnSpPr>
          <p:nvPr/>
        </p:nvCxnSpPr>
        <p:spPr>
          <a:xfrm rot="5400000">
            <a:off x="3197929" y="3312403"/>
            <a:ext cx="713869" cy="36383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Elbow Connector 383"/>
          <p:cNvCxnSpPr>
            <a:stCxn id="357" idx="2"/>
            <a:endCxn id="360" idx="0"/>
          </p:cNvCxnSpPr>
          <p:nvPr/>
        </p:nvCxnSpPr>
        <p:spPr>
          <a:xfrm rot="16200000" flipH="1">
            <a:off x="3560628" y="3313538"/>
            <a:ext cx="563287" cy="21098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6" name="TextBox 385"/>
          <p:cNvSpPr txBox="1"/>
          <p:nvPr/>
        </p:nvSpPr>
        <p:spPr>
          <a:xfrm>
            <a:off x="3166591" y="4436318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NK0007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389" name="Elbow Connector 388"/>
          <p:cNvCxnSpPr>
            <a:stCxn id="360" idx="2"/>
            <a:endCxn id="386" idx="0"/>
          </p:cNvCxnSpPr>
          <p:nvPr/>
        </p:nvCxnSpPr>
        <p:spPr>
          <a:xfrm rot="5400000">
            <a:off x="3530411" y="4018967"/>
            <a:ext cx="458646" cy="37605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8" name="TextBox 407"/>
          <p:cNvSpPr txBox="1"/>
          <p:nvPr/>
        </p:nvSpPr>
        <p:spPr>
          <a:xfrm>
            <a:off x="4634000" y="3756542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1N000G</a:t>
            </a:r>
          </a:p>
        </p:txBody>
      </p:sp>
      <p:sp>
        <p:nvSpPr>
          <p:cNvPr id="413" name="TextBox 412"/>
          <p:cNvSpPr txBox="1"/>
          <p:nvPr/>
        </p:nvSpPr>
        <p:spPr>
          <a:xfrm>
            <a:off x="4514304" y="4516459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NK0006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14" name="Elbow Connector 413"/>
          <p:cNvCxnSpPr>
            <a:stCxn id="359" idx="2"/>
            <a:endCxn id="408" idx="0"/>
          </p:cNvCxnSpPr>
          <p:nvPr/>
        </p:nvCxnSpPr>
        <p:spPr>
          <a:xfrm rot="16200000" flipH="1">
            <a:off x="4489732" y="3173159"/>
            <a:ext cx="548316" cy="6184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Elbow Connector 414"/>
          <p:cNvCxnSpPr>
            <a:stCxn id="408" idx="2"/>
            <a:endCxn id="413" idx="0"/>
          </p:cNvCxnSpPr>
          <p:nvPr/>
        </p:nvCxnSpPr>
        <p:spPr>
          <a:xfrm rot="5400000">
            <a:off x="4712019" y="4183774"/>
            <a:ext cx="540085" cy="12528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6" name="TextBox 415"/>
          <p:cNvSpPr txBox="1"/>
          <p:nvPr/>
        </p:nvSpPr>
        <p:spPr>
          <a:xfrm>
            <a:off x="5339498" y="2947966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2N000F</a:t>
            </a:r>
          </a:p>
        </p:txBody>
      </p:sp>
      <p:sp>
        <p:nvSpPr>
          <p:cNvPr id="421" name="TextBox 420"/>
          <p:cNvSpPr txBox="1"/>
          <p:nvPr/>
        </p:nvSpPr>
        <p:spPr>
          <a:xfrm>
            <a:off x="6225370" y="2949093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2N000E</a:t>
            </a:r>
          </a:p>
        </p:txBody>
      </p:sp>
      <p:sp>
        <p:nvSpPr>
          <p:cNvPr id="427" name="TextBox 426"/>
          <p:cNvSpPr txBox="1"/>
          <p:nvPr/>
        </p:nvSpPr>
        <p:spPr>
          <a:xfrm>
            <a:off x="5060622" y="395935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NN000F</a:t>
            </a:r>
          </a:p>
        </p:txBody>
      </p:sp>
      <p:cxnSp>
        <p:nvCxnSpPr>
          <p:cNvPr id="429" name="Elbow Connector 428"/>
          <p:cNvCxnSpPr>
            <a:stCxn id="416" idx="2"/>
            <a:endCxn id="427" idx="0"/>
          </p:cNvCxnSpPr>
          <p:nvPr/>
        </p:nvCxnSpPr>
        <p:spPr>
          <a:xfrm rot="5400000">
            <a:off x="5264845" y="3459857"/>
            <a:ext cx="734386" cy="26460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Elbow Connector 429"/>
          <p:cNvCxnSpPr>
            <a:stCxn id="416" idx="2"/>
            <a:endCxn id="422" idx="0"/>
          </p:cNvCxnSpPr>
          <p:nvPr/>
        </p:nvCxnSpPr>
        <p:spPr>
          <a:xfrm rot="16200000" flipH="1">
            <a:off x="5596718" y="3392585"/>
            <a:ext cx="444344" cy="10910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1" name="TextBox 430"/>
          <p:cNvSpPr txBox="1"/>
          <p:nvPr/>
        </p:nvSpPr>
        <p:spPr>
          <a:xfrm>
            <a:off x="5289863" y="4507230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NK0005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32" name="Elbow Connector 431"/>
          <p:cNvCxnSpPr>
            <a:stCxn id="422" idx="2"/>
            <a:endCxn id="431" idx="0"/>
          </p:cNvCxnSpPr>
          <p:nvPr/>
        </p:nvCxnSpPr>
        <p:spPr>
          <a:xfrm rot="5400000">
            <a:off x="5503749" y="4137537"/>
            <a:ext cx="560922" cy="17846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4" name="TextBox 433"/>
          <p:cNvSpPr txBox="1"/>
          <p:nvPr/>
        </p:nvSpPr>
        <p:spPr>
          <a:xfrm>
            <a:off x="6039773" y="4505302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NK0004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35" name="Elbow Connector 434"/>
          <p:cNvCxnSpPr>
            <a:stCxn id="421" idx="2"/>
            <a:endCxn id="437" idx="0"/>
          </p:cNvCxnSpPr>
          <p:nvPr/>
        </p:nvCxnSpPr>
        <p:spPr>
          <a:xfrm rot="16200000" flipH="1">
            <a:off x="6480660" y="3395643"/>
            <a:ext cx="458015" cy="11891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Elbow Connector 435"/>
          <p:cNvCxnSpPr>
            <a:stCxn id="437" idx="2"/>
            <a:endCxn id="434" idx="0"/>
          </p:cNvCxnSpPr>
          <p:nvPr/>
        </p:nvCxnSpPr>
        <p:spPr>
          <a:xfrm rot="5400000">
            <a:off x="6334907" y="4071086"/>
            <a:ext cx="544196" cy="32423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7" name="TextBox 436"/>
          <p:cNvSpPr txBox="1"/>
          <p:nvPr/>
        </p:nvSpPr>
        <p:spPr>
          <a:xfrm>
            <a:off x="6330008" y="368410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1N000E</a:t>
            </a:r>
          </a:p>
        </p:txBody>
      </p:sp>
      <p:sp>
        <p:nvSpPr>
          <p:cNvPr id="438" name="TextBox 437"/>
          <p:cNvSpPr txBox="1"/>
          <p:nvPr/>
        </p:nvSpPr>
        <p:spPr>
          <a:xfrm>
            <a:off x="7058587" y="3017686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2N000D</a:t>
            </a:r>
          </a:p>
        </p:txBody>
      </p:sp>
      <p:sp>
        <p:nvSpPr>
          <p:cNvPr id="439" name="TextBox 438"/>
          <p:cNvSpPr txBox="1"/>
          <p:nvPr/>
        </p:nvSpPr>
        <p:spPr>
          <a:xfrm>
            <a:off x="8295074" y="2977616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2N000C</a:t>
            </a:r>
          </a:p>
        </p:txBody>
      </p:sp>
      <p:sp>
        <p:nvSpPr>
          <p:cNvPr id="440" name="TextBox 439"/>
          <p:cNvSpPr txBox="1"/>
          <p:nvPr/>
        </p:nvSpPr>
        <p:spPr>
          <a:xfrm>
            <a:off x="7339913" y="373823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1N000D</a:t>
            </a:r>
          </a:p>
        </p:txBody>
      </p:sp>
      <p:sp>
        <p:nvSpPr>
          <p:cNvPr id="441" name="TextBox 440"/>
          <p:cNvSpPr txBox="1"/>
          <p:nvPr/>
        </p:nvSpPr>
        <p:spPr>
          <a:xfrm>
            <a:off x="6812069" y="397755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NN000D</a:t>
            </a:r>
          </a:p>
        </p:txBody>
      </p:sp>
      <p:cxnSp>
        <p:nvCxnSpPr>
          <p:cNvPr id="442" name="Elbow Connector 441"/>
          <p:cNvCxnSpPr>
            <a:stCxn id="438" idx="2"/>
            <a:endCxn id="441" idx="0"/>
          </p:cNvCxnSpPr>
          <p:nvPr/>
        </p:nvCxnSpPr>
        <p:spPr>
          <a:xfrm rot="5400000">
            <a:off x="7025870" y="3519999"/>
            <a:ext cx="682873" cy="2322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Elbow Connector 442"/>
          <p:cNvCxnSpPr>
            <a:stCxn id="438" idx="2"/>
            <a:endCxn id="440" idx="0"/>
          </p:cNvCxnSpPr>
          <p:nvPr/>
        </p:nvCxnSpPr>
        <p:spPr>
          <a:xfrm rot="16200000" flipH="1">
            <a:off x="7409455" y="3368658"/>
            <a:ext cx="443546" cy="2956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4" name="TextBox 443"/>
          <p:cNvSpPr txBox="1"/>
          <p:nvPr/>
        </p:nvSpPr>
        <p:spPr>
          <a:xfrm>
            <a:off x="7020282" y="4458094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NK0003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45" name="Elbow Connector 444"/>
          <p:cNvCxnSpPr>
            <a:stCxn id="440" idx="2"/>
            <a:endCxn id="444" idx="0"/>
          </p:cNvCxnSpPr>
          <p:nvPr/>
        </p:nvCxnSpPr>
        <p:spPr>
          <a:xfrm rot="5400000">
            <a:off x="7380780" y="4059846"/>
            <a:ext cx="442864" cy="35363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6" name="TextBox 445"/>
          <p:cNvSpPr txBox="1"/>
          <p:nvPr/>
        </p:nvSpPr>
        <p:spPr>
          <a:xfrm>
            <a:off x="7914941" y="4511602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NK0002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47" name="Elbow Connector 446"/>
          <p:cNvCxnSpPr>
            <a:stCxn id="439" idx="2"/>
            <a:endCxn id="449" idx="0"/>
          </p:cNvCxnSpPr>
          <p:nvPr/>
        </p:nvCxnSpPr>
        <p:spPr>
          <a:xfrm rot="16200000" flipH="1">
            <a:off x="8493185" y="3481345"/>
            <a:ext cx="476915" cy="2345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8" name="Elbow Connector 447"/>
          <p:cNvCxnSpPr>
            <a:stCxn id="449" idx="2"/>
            <a:endCxn id="446" idx="0"/>
          </p:cNvCxnSpPr>
          <p:nvPr/>
        </p:nvCxnSpPr>
        <p:spPr>
          <a:xfrm rot="5400000">
            <a:off x="8280176" y="4048408"/>
            <a:ext cx="503073" cy="42331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2" name="TextBox 451"/>
          <p:cNvSpPr txBox="1"/>
          <p:nvPr/>
        </p:nvSpPr>
        <p:spPr>
          <a:xfrm>
            <a:off x="7914941" y="401087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NN000C</a:t>
            </a:r>
          </a:p>
        </p:txBody>
      </p:sp>
      <p:cxnSp>
        <p:nvCxnSpPr>
          <p:cNvPr id="453" name="Elbow Connector 452"/>
          <p:cNvCxnSpPr>
            <a:stCxn id="439" idx="2"/>
            <a:endCxn id="452" idx="0"/>
          </p:cNvCxnSpPr>
          <p:nvPr/>
        </p:nvCxnSpPr>
        <p:spPr>
          <a:xfrm rot="5400000">
            <a:off x="8158859" y="3449813"/>
            <a:ext cx="756255" cy="36585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4" name="TextBox 453"/>
          <p:cNvSpPr txBox="1"/>
          <p:nvPr/>
        </p:nvSpPr>
        <p:spPr>
          <a:xfrm>
            <a:off x="9120383" y="3024275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2N000B</a:t>
            </a:r>
          </a:p>
        </p:txBody>
      </p:sp>
      <p:sp>
        <p:nvSpPr>
          <p:cNvPr id="456" name="TextBox 455"/>
          <p:cNvSpPr txBox="1"/>
          <p:nvPr/>
        </p:nvSpPr>
        <p:spPr>
          <a:xfrm>
            <a:off x="8742699" y="3923483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NN000B</a:t>
            </a:r>
          </a:p>
        </p:txBody>
      </p:sp>
      <p:cxnSp>
        <p:nvCxnSpPr>
          <p:cNvPr id="457" name="Elbow Connector 456"/>
          <p:cNvCxnSpPr>
            <a:stCxn id="454" idx="2"/>
            <a:endCxn id="456" idx="0"/>
          </p:cNvCxnSpPr>
          <p:nvPr/>
        </p:nvCxnSpPr>
        <p:spPr>
          <a:xfrm rot="5400000">
            <a:off x="9052415" y="3430673"/>
            <a:ext cx="622209" cy="36341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Elbow Connector 457"/>
          <p:cNvCxnSpPr>
            <a:stCxn id="454" idx="2"/>
            <a:endCxn id="455" idx="0"/>
          </p:cNvCxnSpPr>
          <p:nvPr/>
        </p:nvCxnSpPr>
        <p:spPr>
          <a:xfrm rot="16200000" flipH="1">
            <a:off x="9400501" y="3445996"/>
            <a:ext cx="443546" cy="15410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9" name="TextBox 458"/>
          <p:cNvSpPr txBox="1"/>
          <p:nvPr/>
        </p:nvSpPr>
        <p:spPr>
          <a:xfrm>
            <a:off x="9591147" y="4164256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NK0001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460" name="Elbow Connector 459"/>
          <p:cNvCxnSpPr>
            <a:stCxn id="455" idx="2"/>
            <a:endCxn id="459" idx="0"/>
          </p:cNvCxnSpPr>
          <p:nvPr/>
        </p:nvCxnSpPr>
        <p:spPr>
          <a:xfrm rot="16200000" flipH="1">
            <a:off x="9776575" y="3944569"/>
            <a:ext cx="142437" cy="29693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1" name="TextBox 460"/>
          <p:cNvSpPr txBox="1"/>
          <p:nvPr/>
        </p:nvSpPr>
        <p:spPr>
          <a:xfrm>
            <a:off x="9165343" y="4477088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2N000K</a:t>
            </a:r>
          </a:p>
        </p:txBody>
      </p:sp>
      <p:cxnSp>
        <p:nvCxnSpPr>
          <p:cNvPr id="462" name="Elbow Connector 461"/>
          <p:cNvCxnSpPr>
            <a:stCxn id="455" idx="2"/>
            <a:endCxn id="461" idx="0"/>
          </p:cNvCxnSpPr>
          <p:nvPr/>
        </p:nvCxnSpPr>
        <p:spPr>
          <a:xfrm rot="5400000">
            <a:off x="9407257" y="4185019"/>
            <a:ext cx="455269" cy="12886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3" name="TextBox 462"/>
          <p:cNvSpPr txBox="1"/>
          <p:nvPr/>
        </p:nvSpPr>
        <p:spPr>
          <a:xfrm>
            <a:off x="8573439" y="5214570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NN000K</a:t>
            </a:r>
          </a:p>
        </p:txBody>
      </p:sp>
      <p:sp>
        <p:nvSpPr>
          <p:cNvPr id="464" name="TextBox 463"/>
          <p:cNvSpPr txBox="1"/>
          <p:nvPr/>
        </p:nvSpPr>
        <p:spPr>
          <a:xfrm>
            <a:off x="9219907" y="5295246"/>
            <a:ext cx="96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1N000K</a:t>
            </a:r>
          </a:p>
        </p:txBody>
      </p:sp>
      <p:cxnSp>
        <p:nvCxnSpPr>
          <p:cNvPr id="465" name="Elbow Connector 464"/>
          <p:cNvCxnSpPr>
            <a:stCxn id="461" idx="2"/>
            <a:endCxn id="463" idx="0"/>
          </p:cNvCxnSpPr>
          <p:nvPr/>
        </p:nvCxnSpPr>
        <p:spPr>
          <a:xfrm rot="5400000">
            <a:off x="9044264" y="4688376"/>
            <a:ext cx="460483" cy="59190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" name="Elbow Connector 465"/>
          <p:cNvCxnSpPr>
            <a:stCxn id="461" idx="2"/>
            <a:endCxn id="464" idx="0"/>
          </p:cNvCxnSpPr>
          <p:nvPr/>
        </p:nvCxnSpPr>
        <p:spPr>
          <a:xfrm rot="16200000" flipH="1">
            <a:off x="9367023" y="4957521"/>
            <a:ext cx="541159" cy="13429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7" name="TextBox 466"/>
          <p:cNvSpPr txBox="1"/>
          <p:nvPr/>
        </p:nvSpPr>
        <p:spPr>
          <a:xfrm>
            <a:off x="10305089" y="3011029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2N000A</a:t>
            </a:r>
          </a:p>
        </p:txBody>
      </p:sp>
      <p:sp>
        <p:nvSpPr>
          <p:cNvPr id="468" name="TextBox 467"/>
          <p:cNvSpPr txBox="1"/>
          <p:nvPr/>
        </p:nvSpPr>
        <p:spPr>
          <a:xfrm>
            <a:off x="10492631" y="3731574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1N000A</a:t>
            </a:r>
          </a:p>
        </p:txBody>
      </p:sp>
      <p:sp>
        <p:nvSpPr>
          <p:cNvPr id="469" name="TextBox 468"/>
          <p:cNvSpPr txBox="1"/>
          <p:nvPr/>
        </p:nvSpPr>
        <p:spPr>
          <a:xfrm>
            <a:off x="9928075" y="374329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NN000A</a:t>
            </a:r>
          </a:p>
        </p:txBody>
      </p:sp>
      <p:cxnSp>
        <p:nvCxnSpPr>
          <p:cNvPr id="470" name="Elbow Connector 469"/>
          <p:cNvCxnSpPr>
            <a:stCxn id="467" idx="2"/>
            <a:endCxn id="469" idx="0"/>
          </p:cNvCxnSpPr>
          <p:nvPr/>
        </p:nvCxnSpPr>
        <p:spPr>
          <a:xfrm rot="5400000">
            <a:off x="10320926" y="3334292"/>
            <a:ext cx="455269" cy="3627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1" name="Elbow Connector 470"/>
          <p:cNvCxnSpPr>
            <a:stCxn id="467" idx="2"/>
            <a:endCxn id="468" idx="0"/>
          </p:cNvCxnSpPr>
          <p:nvPr/>
        </p:nvCxnSpPr>
        <p:spPr>
          <a:xfrm rot="16200000" flipH="1">
            <a:off x="10609065" y="3408893"/>
            <a:ext cx="443546" cy="2018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" name="Elbow Connector 472"/>
          <p:cNvCxnSpPr>
            <a:stCxn id="468" idx="2"/>
            <a:endCxn id="474" idx="0"/>
          </p:cNvCxnSpPr>
          <p:nvPr/>
        </p:nvCxnSpPr>
        <p:spPr>
          <a:xfrm rot="5400000">
            <a:off x="10423484" y="3970407"/>
            <a:ext cx="470096" cy="54642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4" name="TextBox 473"/>
          <p:cNvSpPr txBox="1"/>
          <p:nvPr/>
        </p:nvSpPr>
        <p:spPr>
          <a:xfrm>
            <a:off x="9980204" y="4478669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NK0000</a:t>
            </a:r>
          </a:p>
        </p:txBody>
      </p:sp>
      <p:cxnSp>
        <p:nvCxnSpPr>
          <p:cNvPr id="475" name="Elbow Connector 474"/>
          <p:cNvCxnSpPr>
            <a:stCxn id="468" idx="2"/>
            <a:endCxn id="235" idx="0"/>
          </p:cNvCxnSpPr>
          <p:nvPr/>
        </p:nvCxnSpPr>
        <p:spPr>
          <a:xfrm rot="5400000">
            <a:off x="10680026" y="4249935"/>
            <a:ext cx="493082" cy="1035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2" name="Elbow Connector 481"/>
          <p:cNvCxnSpPr>
            <a:stCxn id="337" idx="2"/>
            <a:endCxn id="504" idx="1"/>
          </p:cNvCxnSpPr>
          <p:nvPr/>
        </p:nvCxnSpPr>
        <p:spPr>
          <a:xfrm rot="16200000" flipH="1">
            <a:off x="3558984" y="4051701"/>
            <a:ext cx="933781" cy="3666938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3" name="TextBox 482"/>
          <p:cNvSpPr txBox="1"/>
          <p:nvPr/>
        </p:nvSpPr>
        <p:spPr>
          <a:xfrm>
            <a:off x="11392006" y="3046164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2N0009</a:t>
            </a:r>
          </a:p>
        </p:txBody>
      </p:sp>
      <p:sp>
        <p:nvSpPr>
          <p:cNvPr id="484" name="TextBox 483"/>
          <p:cNvSpPr txBox="1"/>
          <p:nvPr/>
        </p:nvSpPr>
        <p:spPr>
          <a:xfrm>
            <a:off x="11461247" y="3731574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1N0009</a:t>
            </a:r>
          </a:p>
        </p:txBody>
      </p:sp>
      <p:sp>
        <p:nvSpPr>
          <p:cNvPr id="485" name="TextBox 484"/>
          <p:cNvSpPr txBox="1"/>
          <p:nvPr/>
        </p:nvSpPr>
        <p:spPr>
          <a:xfrm>
            <a:off x="10980374" y="388458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NN0009</a:t>
            </a:r>
          </a:p>
        </p:txBody>
      </p:sp>
      <p:cxnSp>
        <p:nvCxnSpPr>
          <p:cNvPr id="486" name="Elbow Connector 485"/>
          <p:cNvCxnSpPr>
            <a:stCxn id="483" idx="2"/>
            <a:endCxn id="485" idx="0"/>
          </p:cNvCxnSpPr>
          <p:nvPr/>
        </p:nvCxnSpPr>
        <p:spPr>
          <a:xfrm rot="5400000">
            <a:off x="11337459" y="3405193"/>
            <a:ext cx="561418" cy="39735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7" name="Elbow Connector 486"/>
          <p:cNvCxnSpPr>
            <a:stCxn id="483" idx="2"/>
            <a:endCxn id="484" idx="0"/>
          </p:cNvCxnSpPr>
          <p:nvPr/>
        </p:nvCxnSpPr>
        <p:spPr>
          <a:xfrm rot="16200000" flipH="1">
            <a:off x="11654399" y="3485610"/>
            <a:ext cx="408411" cy="8351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8" name="TextBox 487"/>
          <p:cNvSpPr txBox="1"/>
          <p:nvPr/>
        </p:nvSpPr>
        <p:spPr>
          <a:xfrm>
            <a:off x="10979603" y="4667606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ND0000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aldehyde</a:t>
            </a:r>
          </a:p>
        </p:txBody>
      </p:sp>
      <p:cxnSp>
        <p:nvCxnSpPr>
          <p:cNvPr id="489" name="Elbow Connector 488"/>
          <p:cNvCxnSpPr>
            <a:stCxn id="484" idx="2"/>
            <a:endCxn id="488" idx="0"/>
          </p:cNvCxnSpPr>
          <p:nvPr/>
        </p:nvCxnSpPr>
        <p:spPr>
          <a:xfrm rot="5400000">
            <a:off x="11313024" y="4080267"/>
            <a:ext cx="659033" cy="51564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8" name="TextBox 497"/>
          <p:cNvSpPr txBox="1"/>
          <p:nvPr/>
        </p:nvSpPr>
        <p:spPr>
          <a:xfrm>
            <a:off x="6016390" y="397131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NN000E</a:t>
            </a:r>
          </a:p>
        </p:txBody>
      </p:sp>
      <p:cxnSp>
        <p:nvCxnSpPr>
          <p:cNvPr id="499" name="Elbow Connector 498"/>
          <p:cNvCxnSpPr>
            <a:stCxn id="421" idx="2"/>
            <a:endCxn id="498" idx="0"/>
          </p:cNvCxnSpPr>
          <p:nvPr/>
        </p:nvCxnSpPr>
        <p:spPr>
          <a:xfrm rot="5400000">
            <a:off x="6180245" y="3501352"/>
            <a:ext cx="745227" cy="19470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0" name="TextBox 499"/>
          <p:cNvSpPr txBox="1"/>
          <p:nvPr/>
        </p:nvSpPr>
        <p:spPr>
          <a:xfrm>
            <a:off x="4249733" y="397131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NN000G</a:t>
            </a:r>
          </a:p>
        </p:txBody>
      </p:sp>
      <p:cxnSp>
        <p:nvCxnSpPr>
          <p:cNvPr id="501" name="Elbow Connector 500"/>
          <p:cNvCxnSpPr>
            <a:stCxn id="359" idx="2"/>
            <a:endCxn id="500" idx="0"/>
          </p:cNvCxnSpPr>
          <p:nvPr/>
        </p:nvCxnSpPr>
        <p:spPr>
          <a:xfrm rot="16200000" flipH="1">
            <a:off x="4190210" y="3472680"/>
            <a:ext cx="763093" cy="23418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2" name="TextBox 501"/>
          <p:cNvSpPr txBox="1"/>
          <p:nvPr/>
        </p:nvSpPr>
        <p:spPr>
          <a:xfrm>
            <a:off x="11448729" y="5284725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KO0002</a:t>
            </a:r>
          </a:p>
        </p:txBody>
      </p:sp>
      <p:cxnSp>
        <p:nvCxnSpPr>
          <p:cNvPr id="503" name="Elbow Connector 502"/>
          <p:cNvCxnSpPr>
            <a:stCxn id="484" idx="2"/>
            <a:endCxn id="502" idx="0"/>
          </p:cNvCxnSpPr>
          <p:nvPr/>
        </p:nvCxnSpPr>
        <p:spPr>
          <a:xfrm rot="5400000">
            <a:off x="11239027" y="4623390"/>
            <a:ext cx="1276152" cy="465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4" name="TextBox 503"/>
          <p:cNvSpPr txBox="1"/>
          <p:nvPr/>
        </p:nvSpPr>
        <p:spPr>
          <a:xfrm>
            <a:off x="5859343" y="6121228"/>
            <a:ext cx="925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NK000A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505" name="Elbow Connector 504"/>
          <p:cNvCxnSpPr>
            <a:stCxn id="464" idx="2"/>
            <a:endCxn id="504" idx="0"/>
          </p:cNvCxnSpPr>
          <p:nvPr/>
        </p:nvCxnSpPr>
        <p:spPr>
          <a:xfrm rot="5400000">
            <a:off x="7738970" y="4155450"/>
            <a:ext cx="548983" cy="338257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7" name="TextBox 516"/>
          <p:cNvSpPr txBox="1"/>
          <p:nvPr/>
        </p:nvSpPr>
        <p:spPr>
          <a:xfrm>
            <a:off x="9609131" y="6063010"/>
            <a:ext cx="823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DO8001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D02000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aldehydes</a:t>
            </a:r>
          </a:p>
        </p:txBody>
      </p:sp>
      <p:cxnSp>
        <p:nvCxnSpPr>
          <p:cNvPr id="518" name="Elbow Connector 517"/>
          <p:cNvCxnSpPr>
            <a:stCxn id="464" idx="2"/>
            <a:endCxn id="517" idx="0"/>
          </p:cNvCxnSpPr>
          <p:nvPr/>
        </p:nvCxnSpPr>
        <p:spPr>
          <a:xfrm rot="16200000" flipH="1">
            <a:off x="9617485" y="5659507"/>
            <a:ext cx="490765" cy="3162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1" name="TextBox 520"/>
          <p:cNvSpPr txBox="1"/>
          <p:nvPr/>
        </p:nvSpPr>
        <p:spPr>
          <a:xfrm>
            <a:off x="4808730" y="2925192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D06000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D04000</a:t>
            </a:r>
          </a:p>
        </p:txBody>
      </p:sp>
      <p:sp>
        <p:nvSpPr>
          <p:cNvPr id="422" name="TextBox 421"/>
          <p:cNvSpPr txBox="1"/>
          <p:nvPr/>
        </p:nvSpPr>
        <p:spPr>
          <a:xfrm>
            <a:off x="5434327" y="366930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1N000F</a:t>
            </a:r>
          </a:p>
        </p:txBody>
      </p:sp>
      <p:cxnSp>
        <p:nvCxnSpPr>
          <p:cNvPr id="537" name="Elbow Connector 536"/>
          <p:cNvCxnSpPr>
            <a:stCxn id="201" idx="2"/>
            <a:endCxn id="543" idx="0"/>
          </p:cNvCxnSpPr>
          <p:nvPr/>
        </p:nvCxnSpPr>
        <p:spPr>
          <a:xfrm rot="16200000" flipH="1">
            <a:off x="463143" y="1660248"/>
            <a:ext cx="270381" cy="32091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3" name="TextBox 542"/>
          <p:cNvSpPr txBox="1"/>
          <p:nvPr/>
        </p:nvSpPr>
        <p:spPr>
          <a:xfrm>
            <a:off x="319676" y="195589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1N0008</a:t>
            </a:r>
          </a:p>
        </p:txBody>
      </p:sp>
      <p:sp>
        <p:nvSpPr>
          <p:cNvPr id="545" name="TextBox 544"/>
          <p:cNvSpPr txBox="1"/>
          <p:nvPr/>
        </p:nvSpPr>
        <p:spPr>
          <a:xfrm>
            <a:off x="-145759" y="217939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NN0008</a:t>
            </a:r>
            <a:endParaRPr lang="en-US" sz="1200" dirty="0">
              <a:solidFill>
                <a:schemeClr val="accent6"/>
              </a:solidFill>
            </a:endParaRPr>
          </a:p>
        </p:txBody>
      </p:sp>
      <p:cxnSp>
        <p:nvCxnSpPr>
          <p:cNvPr id="546" name="Elbow Connector 545"/>
          <p:cNvCxnSpPr>
            <a:stCxn id="543" idx="2"/>
            <a:endCxn id="349" idx="0"/>
          </p:cNvCxnSpPr>
          <p:nvPr/>
        </p:nvCxnSpPr>
        <p:spPr>
          <a:xfrm rot="5400000">
            <a:off x="377306" y="2246937"/>
            <a:ext cx="395526" cy="3674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2" name="Elbow Connector 551"/>
          <p:cNvCxnSpPr>
            <a:stCxn id="201" idx="2"/>
            <a:endCxn id="545" idx="0"/>
          </p:cNvCxnSpPr>
          <p:nvPr/>
        </p:nvCxnSpPr>
        <p:spPr>
          <a:xfrm rot="5400000">
            <a:off x="118679" y="1860193"/>
            <a:ext cx="493874" cy="14452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TextBox 233"/>
          <p:cNvSpPr txBox="1"/>
          <p:nvPr/>
        </p:nvSpPr>
        <p:spPr>
          <a:xfrm>
            <a:off x="10445859" y="5240304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1N000J</a:t>
            </a:r>
          </a:p>
        </p:txBody>
      </p:sp>
      <p:sp>
        <p:nvSpPr>
          <p:cNvPr id="235" name="TextBox 234"/>
          <p:cNvSpPr txBox="1"/>
          <p:nvPr/>
        </p:nvSpPr>
        <p:spPr>
          <a:xfrm>
            <a:off x="10482272" y="450165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2N000J</a:t>
            </a:r>
          </a:p>
        </p:txBody>
      </p:sp>
      <p:sp>
        <p:nvSpPr>
          <p:cNvPr id="236" name="TextBox 235"/>
          <p:cNvSpPr txBox="1"/>
          <p:nvPr/>
        </p:nvSpPr>
        <p:spPr>
          <a:xfrm>
            <a:off x="9903782" y="5038916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NN000J</a:t>
            </a:r>
          </a:p>
        </p:txBody>
      </p:sp>
      <p:cxnSp>
        <p:nvCxnSpPr>
          <p:cNvPr id="237" name="Elbow Connector 236"/>
          <p:cNvCxnSpPr>
            <a:stCxn id="235" idx="2"/>
            <a:endCxn id="236" idx="0"/>
          </p:cNvCxnSpPr>
          <p:nvPr/>
        </p:nvCxnSpPr>
        <p:spPr>
          <a:xfrm rot="5400000">
            <a:off x="10502011" y="4619540"/>
            <a:ext cx="260262" cy="57849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Elbow Connector 240"/>
          <p:cNvCxnSpPr>
            <a:stCxn id="235" idx="2"/>
            <a:endCxn id="234" idx="0"/>
          </p:cNvCxnSpPr>
          <p:nvPr/>
        </p:nvCxnSpPr>
        <p:spPr>
          <a:xfrm rot="5400000">
            <a:off x="10672356" y="4991273"/>
            <a:ext cx="461650" cy="3641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" name="TextBox 244"/>
          <p:cNvSpPr txBox="1"/>
          <p:nvPr/>
        </p:nvSpPr>
        <p:spPr>
          <a:xfrm>
            <a:off x="10200612" y="5700703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NK0009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246" name="Elbow Connector 245"/>
          <p:cNvCxnSpPr>
            <a:stCxn id="234" idx="2"/>
            <a:endCxn id="245" idx="0"/>
          </p:cNvCxnSpPr>
          <p:nvPr/>
        </p:nvCxnSpPr>
        <p:spPr>
          <a:xfrm rot="5400000">
            <a:off x="10653650" y="5469379"/>
            <a:ext cx="183400" cy="27924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TextBox 249"/>
          <p:cNvSpPr txBox="1"/>
          <p:nvPr/>
        </p:nvSpPr>
        <p:spPr>
          <a:xfrm>
            <a:off x="10872455" y="5963468"/>
            <a:ext cx="823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DO7001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D03000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aldehydes</a:t>
            </a:r>
          </a:p>
        </p:txBody>
      </p:sp>
      <p:cxnSp>
        <p:nvCxnSpPr>
          <p:cNvPr id="251" name="Elbow Connector 250"/>
          <p:cNvCxnSpPr>
            <a:stCxn id="234" idx="2"/>
            <a:endCxn id="250" idx="0"/>
          </p:cNvCxnSpPr>
          <p:nvPr/>
        </p:nvCxnSpPr>
        <p:spPr>
          <a:xfrm rot="16200000" flipH="1">
            <a:off x="10861560" y="5540716"/>
            <a:ext cx="446165" cy="39933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Elbow Connector 258"/>
          <p:cNvCxnSpPr>
            <a:stCxn id="455" idx="2"/>
            <a:endCxn id="326" idx="0"/>
          </p:cNvCxnSpPr>
          <p:nvPr/>
        </p:nvCxnSpPr>
        <p:spPr>
          <a:xfrm rot="5400000">
            <a:off x="9197840" y="3865544"/>
            <a:ext cx="345210" cy="6577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TextBox 266"/>
          <p:cNvSpPr txBox="1"/>
          <p:nvPr/>
        </p:nvSpPr>
        <p:spPr>
          <a:xfrm>
            <a:off x="7394432" y="4973268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DO7000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D03000</a:t>
            </a:r>
          </a:p>
        </p:txBody>
      </p:sp>
      <p:cxnSp>
        <p:nvCxnSpPr>
          <p:cNvPr id="269" name="Elbow Connector 268"/>
          <p:cNvCxnSpPr>
            <a:stCxn id="440" idx="2"/>
            <a:endCxn id="267" idx="0"/>
          </p:cNvCxnSpPr>
          <p:nvPr/>
        </p:nvCxnSpPr>
        <p:spPr>
          <a:xfrm rot="16200000" flipH="1">
            <a:off x="7313639" y="4480619"/>
            <a:ext cx="958038" cy="2726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4" name="TextBox 273"/>
          <p:cNvSpPr txBox="1"/>
          <p:nvPr/>
        </p:nvSpPr>
        <p:spPr>
          <a:xfrm>
            <a:off x="7917228" y="3229039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KO0000</a:t>
            </a:r>
          </a:p>
        </p:txBody>
      </p:sp>
      <p:cxnSp>
        <p:nvCxnSpPr>
          <p:cNvPr id="275" name="Elbow Connector 274"/>
          <p:cNvCxnSpPr>
            <a:stCxn id="361" idx="2"/>
            <a:endCxn id="274" idx="0"/>
          </p:cNvCxnSpPr>
          <p:nvPr/>
        </p:nvCxnSpPr>
        <p:spPr>
          <a:xfrm rot="16200000" flipH="1">
            <a:off x="7954237" y="2860933"/>
            <a:ext cx="673523" cy="626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9" name="TextBox 448"/>
          <p:cNvSpPr txBox="1"/>
          <p:nvPr/>
        </p:nvSpPr>
        <p:spPr>
          <a:xfrm>
            <a:off x="8304254" y="373153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1N000C</a:t>
            </a:r>
          </a:p>
        </p:txBody>
      </p:sp>
      <p:cxnSp>
        <p:nvCxnSpPr>
          <p:cNvPr id="291" name="Elbow Connector 290"/>
          <p:cNvCxnSpPr>
            <a:stCxn id="227" idx="2"/>
            <a:endCxn id="521" idx="0"/>
          </p:cNvCxnSpPr>
          <p:nvPr/>
        </p:nvCxnSpPr>
        <p:spPr>
          <a:xfrm rot="16200000" flipH="1">
            <a:off x="4958522" y="2663127"/>
            <a:ext cx="445953" cy="78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2" name="TextBox 301"/>
          <p:cNvSpPr txBox="1"/>
          <p:nvPr/>
        </p:nvSpPr>
        <p:spPr>
          <a:xfrm>
            <a:off x="3636429" y="4325320"/>
            <a:ext cx="96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2N000L</a:t>
            </a:r>
          </a:p>
        </p:txBody>
      </p:sp>
      <p:sp>
        <p:nvSpPr>
          <p:cNvPr id="303" name="TextBox 302"/>
          <p:cNvSpPr txBox="1"/>
          <p:nvPr/>
        </p:nvSpPr>
        <p:spPr>
          <a:xfrm>
            <a:off x="3195544" y="5115277"/>
            <a:ext cx="741361" cy="275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NN000L</a:t>
            </a:r>
          </a:p>
        </p:txBody>
      </p:sp>
      <p:sp>
        <p:nvSpPr>
          <p:cNvPr id="304" name="TextBox 303"/>
          <p:cNvSpPr txBox="1"/>
          <p:nvPr/>
        </p:nvSpPr>
        <p:spPr>
          <a:xfrm>
            <a:off x="3733438" y="4966968"/>
            <a:ext cx="8378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1N000L</a:t>
            </a:r>
          </a:p>
        </p:txBody>
      </p:sp>
      <p:cxnSp>
        <p:nvCxnSpPr>
          <p:cNvPr id="306" name="Elbow Connector 305"/>
          <p:cNvCxnSpPr>
            <a:stCxn id="360" idx="2"/>
            <a:endCxn id="302" idx="0"/>
          </p:cNvCxnSpPr>
          <p:nvPr/>
        </p:nvCxnSpPr>
        <p:spPr>
          <a:xfrm rot="16200000" flipH="1">
            <a:off x="3860691" y="4064742"/>
            <a:ext cx="347648" cy="17350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5" name="TextBox 314"/>
          <p:cNvSpPr txBox="1"/>
          <p:nvPr/>
        </p:nvSpPr>
        <p:spPr>
          <a:xfrm>
            <a:off x="3792641" y="5498164"/>
            <a:ext cx="925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NK0009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316" name="Elbow Connector 315"/>
          <p:cNvCxnSpPr>
            <a:stCxn id="302" idx="2"/>
            <a:endCxn id="304" idx="0"/>
          </p:cNvCxnSpPr>
          <p:nvPr/>
        </p:nvCxnSpPr>
        <p:spPr>
          <a:xfrm rot="16200000" flipH="1">
            <a:off x="3954482" y="4769105"/>
            <a:ext cx="364649" cy="3107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Elbow Connector 316"/>
          <p:cNvCxnSpPr>
            <a:stCxn id="302" idx="2"/>
            <a:endCxn id="303" idx="0"/>
          </p:cNvCxnSpPr>
          <p:nvPr/>
        </p:nvCxnSpPr>
        <p:spPr>
          <a:xfrm rot="5400000">
            <a:off x="3587268" y="4581276"/>
            <a:ext cx="512958" cy="5550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Elbow Connector 317"/>
          <p:cNvCxnSpPr>
            <a:stCxn id="304" idx="2"/>
            <a:endCxn id="315" idx="0"/>
          </p:cNvCxnSpPr>
          <p:nvPr/>
        </p:nvCxnSpPr>
        <p:spPr>
          <a:xfrm rot="16200000" flipH="1">
            <a:off x="4076810" y="5319500"/>
            <a:ext cx="254197" cy="10312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6" name="TextBox 325"/>
          <p:cNvSpPr txBox="1"/>
          <p:nvPr/>
        </p:nvSpPr>
        <p:spPr>
          <a:xfrm>
            <a:off x="8629708" y="4367029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DO6000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D04000</a:t>
            </a:r>
          </a:p>
        </p:txBody>
      </p:sp>
      <p:cxnSp>
        <p:nvCxnSpPr>
          <p:cNvPr id="329" name="Elbow Connector 328"/>
          <p:cNvCxnSpPr>
            <a:stCxn id="319" idx="2"/>
            <a:endCxn id="247" idx="0"/>
          </p:cNvCxnSpPr>
          <p:nvPr/>
        </p:nvCxnSpPr>
        <p:spPr>
          <a:xfrm rot="16200000" flipH="1">
            <a:off x="2054929" y="3981807"/>
            <a:ext cx="757622" cy="51374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9" name="TextBox 348"/>
          <p:cNvSpPr txBox="1"/>
          <p:nvPr/>
        </p:nvSpPr>
        <p:spPr>
          <a:xfrm>
            <a:off x="-47768" y="2628422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KO0001</a:t>
            </a:r>
          </a:p>
        </p:txBody>
      </p:sp>
      <p:sp>
        <p:nvSpPr>
          <p:cNvPr id="455" name="TextBox 454"/>
          <p:cNvSpPr txBox="1"/>
          <p:nvPr/>
        </p:nvSpPr>
        <p:spPr>
          <a:xfrm>
            <a:off x="9307925" y="3744820"/>
            <a:ext cx="7827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1N000B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2278755" y="4617489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D06000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D04000</a:t>
            </a:r>
          </a:p>
        </p:txBody>
      </p:sp>
    </p:spTree>
    <p:extLst>
      <p:ext uri="{BB962C8B-B14F-4D97-AF65-F5344CB8AC3E}">
        <p14:creationId xmlns:p14="http://schemas.microsoft.com/office/powerpoint/2010/main" val="2395074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TextBox 354"/>
          <p:cNvSpPr txBox="1"/>
          <p:nvPr/>
        </p:nvSpPr>
        <p:spPr>
          <a:xfrm>
            <a:off x="9037566" y="225320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1N0002</a:t>
            </a:r>
          </a:p>
        </p:txBody>
      </p:sp>
      <p:sp>
        <p:nvSpPr>
          <p:cNvPr id="388" name="TextBox 387"/>
          <p:cNvSpPr txBox="1"/>
          <p:nvPr/>
        </p:nvSpPr>
        <p:spPr>
          <a:xfrm>
            <a:off x="8667854" y="1456168"/>
            <a:ext cx="1083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2N0002</a:t>
            </a:r>
          </a:p>
        </p:txBody>
      </p:sp>
      <p:sp>
        <p:nvSpPr>
          <p:cNvPr id="395" name="TextBox 394"/>
          <p:cNvSpPr txBox="1"/>
          <p:nvPr/>
        </p:nvSpPr>
        <p:spPr>
          <a:xfrm>
            <a:off x="9183930" y="1049332"/>
            <a:ext cx="5116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#8</a:t>
            </a:r>
            <a:endParaRPr lang="en-US" sz="1200" dirty="0"/>
          </a:p>
        </p:txBody>
      </p:sp>
      <p:sp>
        <p:nvSpPr>
          <p:cNvPr id="372" name="TextBox 371"/>
          <p:cNvSpPr txBox="1"/>
          <p:nvPr/>
        </p:nvSpPr>
        <p:spPr>
          <a:xfrm>
            <a:off x="8505437" y="2245556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NN0002</a:t>
            </a:r>
          </a:p>
        </p:txBody>
      </p:sp>
      <p:cxnSp>
        <p:nvCxnSpPr>
          <p:cNvPr id="373" name="Elbow Connector 372"/>
          <p:cNvCxnSpPr>
            <a:stCxn id="388" idx="2"/>
            <a:endCxn id="355" idx="0"/>
          </p:cNvCxnSpPr>
          <p:nvPr/>
        </p:nvCxnSpPr>
        <p:spPr>
          <a:xfrm rot="16200000" flipH="1">
            <a:off x="9083051" y="1859569"/>
            <a:ext cx="520033" cy="26722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Elbow Connector 373"/>
          <p:cNvCxnSpPr>
            <a:stCxn id="388" idx="2"/>
            <a:endCxn id="372" idx="0"/>
          </p:cNvCxnSpPr>
          <p:nvPr/>
        </p:nvCxnSpPr>
        <p:spPr>
          <a:xfrm rot="5400000">
            <a:off x="8820809" y="1856911"/>
            <a:ext cx="512389" cy="26490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Elbow Connector 374"/>
          <p:cNvCxnSpPr>
            <a:stCxn id="355" idx="2"/>
            <a:endCxn id="456" idx="0"/>
          </p:cNvCxnSpPr>
          <p:nvPr/>
        </p:nvCxnSpPr>
        <p:spPr>
          <a:xfrm rot="5400000">
            <a:off x="9356431" y="2580367"/>
            <a:ext cx="170418" cy="7008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4273447" y="231629"/>
            <a:ext cx="1238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N</a:t>
            </a:r>
            <a:r>
              <a:rPr lang="en-US" sz="1200" b="1" dirty="0" smtClean="0"/>
              <a:t>00000</a:t>
            </a:r>
          </a:p>
          <a:p>
            <a:pPr algn="ctr"/>
            <a:r>
              <a:rPr lang="en-US" sz="1200" b="1" dirty="0" smtClean="0"/>
              <a:t>Decan-5-nitrate</a:t>
            </a:r>
            <a:endParaRPr lang="en-US" sz="1200" b="1" dirty="0"/>
          </a:p>
        </p:txBody>
      </p:sp>
      <p:cxnSp>
        <p:nvCxnSpPr>
          <p:cNvPr id="6" name="Elbow Connector 5"/>
          <p:cNvCxnSpPr>
            <a:stCxn id="4" idx="2"/>
            <a:endCxn id="12" idx="0"/>
          </p:cNvCxnSpPr>
          <p:nvPr/>
        </p:nvCxnSpPr>
        <p:spPr>
          <a:xfrm rot="16200000" flipH="1">
            <a:off x="4661265" y="924867"/>
            <a:ext cx="690197" cy="227049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lbow Connector 6"/>
          <p:cNvCxnSpPr>
            <a:stCxn id="4" idx="2"/>
            <a:endCxn id="14" idx="0"/>
          </p:cNvCxnSpPr>
          <p:nvPr/>
        </p:nvCxnSpPr>
        <p:spPr>
          <a:xfrm rot="5400000">
            <a:off x="2773367" y="-685002"/>
            <a:ext cx="741176" cy="3497768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4" idx="2"/>
            <a:endCxn id="21" idx="0"/>
          </p:cNvCxnSpPr>
          <p:nvPr/>
        </p:nvCxnSpPr>
        <p:spPr>
          <a:xfrm rot="5400000">
            <a:off x="3305028" y="-174787"/>
            <a:ext cx="719730" cy="245589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14" idx="2"/>
            <a:endCxn id="42" idx="0"/>
          </p:cNvCxnSpPr>
          <p:nvPr/>
        </p:nvCxnSpPr>
        <p:spPr>
          <a:xfrm rot="16200000" flipH="1">
            <a:off x="1552226" y="1554313"/>
            <a:ext cx="403818" cy="71812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4" idx="2"/>
            <a:endCxn id="225" idx="0"/>
          </p:cNvCxnSpPr>
          <p:nvPr/>
        </p:nvCxnSpPr>
        <p:spPr>
          <a:xfrm rot="5400000">
            <a:off x="3981130" y="509975"/>
            <a:ext cx="728390" cy="109502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967946" y="215399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NN0007</a:t>
            </a:r>
            <a:endParaRPr lang="en-US" sz="1200" dirty="0">
              <a:solidFill>
                <a:schemeClr val="accent6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548037" y="2115287"/>
            <a:ext cx="1130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1N0007</a:t>
            </a:r>
          </a:p>
        </p:txBody>
      </p:sp>
      <p:cxnSp>
        <p:nvCxnSpPr>
          <p:cNvPr id="153" name="Elbow Connector 152"/>
          <p:cNvCxnSpPr>
            <a:stCxn id="21" idx="2"/>
            <a:endCxn id="57" idx="0"/>
          </p:cNvCxnSpPr>
          <p:nvPr/>
        </p:nvCxnSpPr>
        <p:spPr>
          <a:xfrm rot="16200000" flipH="1">
            <a:off x="2588181" y="1538787"/>
            <a:ext cx="528992" cy="83146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Elbow Connector 153"/>
          <p:cNvCxnSpPr>
            <a:stCxn id="21" idx="2"/>
            <a:endCxn id="59" idx="0"/>
          </p:cNvCxnSpPr>
          <p:nvPr/>
        </p:nvCxnSpPr>
        <p:spPr>
          <a:xfrm rot="16200000" flipH="1">
            <a:off x="2316315" y="1810654"/>
            <a:ext cx="522598" cy="28133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Elbow Connector 159"/>
          <p:cNvCxnSpPr>
            <a:stCxn id="14" idx="2"/>
            <a:endCxn id="39" idx="0"/>
          </p:cNvCxnSpPr>
          <p:nvPr/>
        </p:nvCxnSpPr>
        <p:spPr>
          <a:xfrm rot="16200000" flipH="1">
            <a:off x="1179803" y="1926737"/>
            <a:ext cx="442526" cy="1199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>
            <a:stCxn id="57" idx="2"/>
            <a:endCxn id="357" idx="0"/>
          </p:cNvCxnSpPr>
          <p:nvPr/>
        </p:nvCxnSpPr>
        <p:spPr>
          <a:xfrm rot="5400000">
            <a:off x="2934147" y="2526124"/>
            <a:ext cx="364373" cy="3041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1" name="TextBox 260"/>
          <p:cNvSpPr txBox="1"/>
          <p:nvPr/>
        </p:nvSpPr>
        <p:spPr>
          <a:xfrm>
            <a:off x="5443275" y="1445070"/>
            <a:ext cx="1174055" cy="277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2N0004</a:t>
            </a:r>
          </a:p>
        </p:txBody>
      </p:sp>
      <p:sp>
        <p:nvSpPr>
          <p:cNvPr id="262" name="TextBox 261"/>
          <p:cNvSpPr txBox="1"/>
          <p:nvPr/>
        </p:nvSpPr>
        <p:spPr>
          <a:xfrm>
            <a:off x="6004658" y="1070757"/>
            <a:ext cx="466508" cy="326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#</a:t>
            </a:r>
            <a:r>
              <a:rPr lang="en-US" sz="1200" dirty="0" smtClean="0"/>
              <a:t>6</a:t>
            </a:r>
            <a:endParaRPr lang="en-US" sz="1200" dirty="0"/>
          </a:p>
        </p:txBody>
      </p:sp>
      <p:cxnSp>
        <p:nvCxnSpPr>
          <p:cNvPr id="263" name="Elbow Connector 262"/>
          <p:cNvCxnSpPr>
            <a:stCxn id="4" idx="2"/>
            <a:endCxn id="261" idx="0"/>
          </p:cNvCxnSpPr>
          <p:nvPr/>
        </p:nvCxnSpPr>
        <p:spPr>
          <a:xfrm rot="16200000" flipH="1">
            <a:off x="5085683" y="500450"/>
            <a:ext cx="751776" cy="113746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Elbow Connector 295"/>
          <p:cNvCxnSpPr>
            <a:stCxn id="261" idx="2"/>
            <a:endCxn id="313" idx="0"/>
          </p:cNvCxnSpPr>
          <p:nvPr/>
        </p:nvCxnSpPr>
        <p:spPr>
          <a:xfrm rot="16200000" flipH="1">
            <a:off x="6171258" y="1581114"/>
            <a:ext cx="470817" cy="7527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Elbow Connector 296"/>
          <p:cNvCxnSpPr>
            <a:stCxn id="261" idx="2"/>
            <a:endCxn id="314" idx="0"/>
          </p:cNvCxnSpPr>
          <p:nvPr/>
        </p:nvCxnSpPr>
        <p:spPr>
          <a:xfrm rot="5400000">
            <a:off x="5752437" y="1908286"/>
            <a:ext cx="464082" cy="916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Elbow Connector 297"/>
          <p:cNvCxnSpPr>
            <a:stCxn id="313" idx="2"/>
            <a:endCxn id="421" idx="0"/>
          </p:cNvCxnSpPr>
          <p:nvPr/>
        </p:nvCxnSpPr>
        <p:spPr>
          <a:xfrm rot="5400000">
            <a:off x="6287827" y="2453889"/>
            <a:ext cx="479207" cy="51120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" name="TextBox 312"/>
          <p:cNvSpPr txBox="1"/>
          <p:nvPr/>
        </p:nvSpPr>
        <p:spPr>
          <a:xfrm>
            <a:off x="6343915" y="219288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1N0004</a:t>
            </a:r>
          </a:p>
        </p:txBody>
      </p:sp>
      <p:sp>
        <p:nvSpPr>
          <p:cNvPr id="314" name="TextBox 313"/>
          <p:cNvSpPr txBox="1"/>
          <p:nvPr/>
        </p:nvSpPr>
        <p:spPr>
          <a:xfrm>
            <a:off x="5499538" y="2186152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NN0004</a:t>
            </a:r>
          </a:p>
        </p:txBody>
      </p:sp>
      <p:cxnSp>
        <p:nvCxnSpPr>
          <p:cNvPr id="370" name="Elbow Connector 369"/>
          <p:cNvCxnSpPr>
            <a:stCxn id="4" idx="2"/>
            <a:endCxn id="341" idx="0"/>
          </p:cNvCxnSpPr>
          <p:nvPr/>
        </p:nvCxnSpPr>
        <p:spPr>
          <a:xfrm rot="16200000" flipH="1">
            <a:off x="6037133" y="-451001"/>
            <a:ext cx="763711" cy="305229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1" name="TextBox 340"/>
          <p:cNvSpPr txBox="1"/>
          <p:nvPr/>
        </p:nvSpPr>
        <p:spPr>
          <a:xfrm>
            <a:off x="7403539" y="1457005"/>
            <a:ext cx="1083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2N0003</a:t>
            </a:r>
          </a:p>
        </p:txBody>
      </p:sp>
      <p:sp>
        <p:nvSpPr>
          <p:cNvPr id="342" name="TextBox 341"/>
          <p:cNvSpPr txBox="1"/>
          <p:nvPr/>
        </p:nvSpPr>
        <p:spPr>
          <a:xfrm>
            <a:off x="7931777" y="1085931"/>
            <a:ext cx="430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#7</a:t>
            </a:r>
            <a:endParaRPr lang="en-US" sz="1200" dirty="0"/>
          </a:p>
        </p:txBody>
      </p:sp>
      <p:cxnSp>
        <p:nvCxnSpPr>
          <p:cNvPr id="344" name="Elbow Connector 343"/>
          <p:cNvCxnSpPr>
            <a:stCxn id="341" idx="2"/>
            <a:endCxn id="361" idx="0"/>
          </p:cNvCxnSpPr>
          <p:nvPr/>
        </p:nvCxnSpPr>
        <p:spPr>
          <a:xfrm rot="16200000" flipH="1">
            <a:off x="7830140" y="1849002"/>
            <a:ext cx="544513" cy="3145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Elbow Connector 344"/>
          <p:cNvCxnSpPr>
            <a:stCxn id="341" idx="2"/>
            <a:endCxn id="362" idx="0"/>
          </p:cNvCxnSpPr>
          <p:nvPr/>
        </p:nvCxnSpPr>
        <p:spPr>
          <a:xfrm rot="5400000">
            <a:off x="7568819" y="1895463"/>
            <a:ext cx="537778" cy="2148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Elbow Connector 345"/>
          <p:cNvCxnSpPr>
            <a:stCxn id="361" idx="2"/>
            <a:endCxn id="439" idx="0"/>
          </p:cNvCxnSpPr>
          <p:nvPr/>
        </p:nvCxnSpPr>
        <p:spPr>
          <a:xfrm rot="5400000">
            <a:off x="8004649" y="2765021"/>
            <a:ext cx="464511" cy="4550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Elbow Connector 346"/>
          <p:cNvCxnSpPr>
            <a:stCxn id="313" idx="2"/>
            <a:endCxn id="438" idx="0"/>
          </p:cNvCxnSpPr>
          <p:nvPr/>
        </p:nvCxnSpPr>
        <p:spPr>
          <a:xfrm rot="16200000" flipH="1">
            <a:off x="6754663" y="2498253"/>
            <a:ext cx="533689" cy="47695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1" name="TextBox 360"/>
          <p:cNvSpPr txBox="1"/>
          <p:nvPr/>
        </p:nvSpPr>
        <p:spPr>
          <a:xfrm>
            <a:off x="7846318" y="2278517"/>
            <a:ext cx="826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1N0003</a:t>
            </a:r>
          </a:p>
        </p:txBody>
      </p:sp>
      <p:sp>
        <p:nvSpPr>
          <p:cNvPr id="362" name="TextBox 361"/>
          <p:cNvSpPr txBox="1"/>
          <p:nvPr/>
        </p:nvSpPr>
        <p:spPr>
          <a:xfrm>
            <a:off x="7291162" y="2271782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NN0003</a:t>
            </a:r>
          </a:p>
        </p:txBody>
      </p:sp>
      <p:sp>
        <p:nvSpPr>
          <p:cNvPr id="385" name="TextBox 384"/>
          <p:cNvSpPr txBox="1"/>
          <p:nvPr/>
        </p:nvSpPr>
        <p:spPr>
          <a:xfrm>
            <a:off x="10124186" y="225658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1N0001</a:t>
            </a:r>
          </a:p>
        </p:txBody>
      </p:sp>
      <p:sp>
        <p:nvSpPr>
          <p:cNvPr id="403" name="TextBox 402"/>
          <p:cNvSpPr txBox="1"/>
          <p:nvPr/>
        </p:nvSpPr>
        <p:spPr>
          <a:xfrm>
            <a:off x="9970032" y="1434469"/>
            <a:ext cx="8656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2N0001</a:t>
            </a:r>
          </a:p>
        </p:txBody>
      </p:sp>
      <p:sp>
        <p:nvSpPr>
          <p:cNvPr id="404" name="TextBox 403"/>
          <p:cNvSpPr txBox="1"/>
          <p:nvPr/>
        </p:nvSpPr>
        <p:spPr>
          <a:xfrm>
            <a:off x="10344873" y="1110888"/>
            <a:ext cx="408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#9</a:t>
            </a:r>
            <a:endParaRPr lang="en-US" sz="1200" dirty="0"/>
          </a:p>
        </p:txBody>
      </p:sp>
      <p:sp>
        <p:nvSpPr>
          <p:cNvPr id="391" name="TextBox 390"/>
          <p:cNvSpPr txBox="1"/>
          <p:nvPr/>
        </p:nvSpPr>
        <p:spPr>
          <a:xfrm>
            <a:off x="9554612" y="225709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NN0001</a:t>
            </a:r>
          </a:p>
        </p:txBody>
      </p:sp>
      <p:cxnSp>
        <p:nvCxnSpPr>
          <p:cNvPr id="392" name="Elbow Connector 391"/>
          <p:cNvCxnSpPr>
            <a:stCxn id="403" idx="2"/>
            <a:endCxn id="385" idx="0"/>
          </p:cNvCxnSpPr>
          <p:nvPr/>
        </p:nvCxnSpPr>
        <p:spPr>
          <a:xfrm rot="16200000" flipH="1">
            <a:off x="10210521" y="1903808"/>
            <a:ext cx="545120" cy="16043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Elbow Connector 392"/>
          <p:cNvCxnSpPr>
            <a:stCxn id="403" idx="2"/>
            <a:endCxn id="391" idx="0"/>
          </p:cNvCxnSpPr>
          <p:nvPr/>
        </p:nvCxnSpPr>
        <p:spPr>
          <a:xfrm rot="5400000">
            <a:off x="9925480" y="1779716"/>
            <a:ext cx="545631" cy="40913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Elbow Connector 393"/>
          <p:cNvCxnSpPr>
            <a:stCxn id="385" idx="2"/>
            <a:endCxn id="467" idx="0"/>
          </p:cNvCxnSpPr>
          <p:nvPr/>
        </p:nvCxnSpPr>
        <p:spPr>
          <a:xfrm rot="5400000">
            <a:off x="10266003" y="2713731"/>
            <a:ext cx="477442" cy="11715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Elbow Connector 404"/>
          <p:cNvCxnSpPr>
            <a:stCxn id="4" idx="2"/>
            <a:endCxn id="403" idx="0"/>
          </p:cNvCxnSpPr>
          <p:nvPr/>
        </p:nvCxnSpPr>
        <p:spPr>
          <a:xfrm rot="16200000" flipH="1">
            <a:off x="7277263" y="-1691131"/>
            <a:ext cx="741175" cy="55100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extBox 186"/>
          <p:cNvSpPr txBox="1"/>
          <p:nvPr/>
        </p:nvSpPr>
        <p:spPr>
          <a:xfrm>
            <a:off x="5784210" y="166961"/>
            <a:ext cx="3410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Key to most recent pathway: </a:t>
            </a:r>
          </a:p>
          <a:p>
            <a:pPr algn="ctr"/>
            <a:r>
              <a:rPr lang="en-US" sz="1200" dirty="0" smtClean="0">
                <a:solidFill>
                  <a:srgbClr val="CC3399"/>
                </a:solidFill>
              </a:rPr>
              <a:t>Reaction,</a:t>
            </a:r>
            <a:r>
              <a:rPr lang="en-US" sz="1200" dirty="0" smtClean="0">
                <a:solidFill>
                  <a:schemeClr val="accent6"/>
                </a:solidFill>
              </a:rPr>
              <a:t> </a:t>
            </a:r>
            <a:r>
              <a:rPr lang="en-US" sz="1200" dirty="0" smtClean="0">
                <a:solidFill>
                  <a:srgbClr val="0070C0"/>
                </a:solidFill>
              </a:rPr>
              <a:t>Isomerization,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Decomposition, </a:t>
            </a:r>
            <a:r>
              <a:rPr lang="en-US" sz="1200" dirty="0" smtClean="0">
                <a:solidFill>
                  <a:schemeClr val="accent6"/>
                </a:solidFill>
              </a:rPr>
              <a:t>1</a:t>
            </a:r>
            <a:r>
              <a:rPr lang="en-US" sz="1200" baseline="30000" dirty="0" smtClean="0">
                <a:solidFill>
                  <a:schemeClr val="accent6"/>
                </a:solidFill>
              </a:rPr>
              <a:t>st</a:t>
            </a:r>
            <a:r>
              <a:rPr lang="en-US" sz="1200" dirty="0" smtClean="0">
                <a:solidFill>
                  <a:schemeClr val="accent6"/>
                </a:solidFill>
              </a:rPr>
              <a:t> gen Nitrogen </a:t>
            </a:r>
            <a:endParaRPr lang="en-US" sz="1200" dirty="0">
              <a:solidFill>
                <a:schemeClr val="accent6"/>
              </a:solidFill>
            </a:endParaRPr>
          </a:p>
        </p:txBody>
      </p:sp>
      <p:cxnSp>
        <p:nvCxnSpPr>
          <p:cNvPr id="232" name="Elbow Connector 231"/>
          <p:cNvCxnSpPr>
            <a:stCxn id="227" idx="2"/>
            <a:endCxn id="359" idx="0"/>
          </p:cNvCxnSpPr>
          <p:nvPr/>
        </p:nvCxnSpPr>
        <p:spPr>
          <a:xfrm rot="5400000">
            <a:off x="4225694" y="2361361"/>
            <a:ext cx="451988" cy="68774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TextBox 226"/>
          <p:cNvSpPr txBox="1"/>
          <p:nvPr/>
        </p:nvSpPr>
        <p:spPr>
          <a:xfrm>
            <a:off x="4356445" y="220224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1N0005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3256211" y="1421684"/>
            <a:ext cx="1083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2N0005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3698696" y="221063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NN0005</a:t>
            </a:r>
          </a:p>
        </p:txBody>
      </p:sp>
      <p:cxnSp>
        <p:nvCxnSpPr>
          <p:cNvPr id="229" name="Elbow Connector 228"/>
          <p:cNvCxnSpPr>
            <a:stCxn id="225" idx="2"/>
            <a:endCxn id="227" idx="0"/>
          </p:cNvCxnSpPr>
          <p:nvPr/>
        </p:nvCxnSpPr>
        <p:spPr>
          <a:xfrm rot="16200000" flipH="1">
            <a:off x="4044907" y="1451586"/>
            <a:ext cx="503557" cy="9977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Elbow Connector 229"/>
          <p:cNvCxnSpPr>
            <a:stCxn id="225" idx="2"/>
            <a:endCxn id="228" idx="0"/>
          </p:cNvCxnSpPr>
          <p:nvPr/>
        </p:nvCxnSpPr>
        <p:spPr>
          <a:xfrm rot="16200000" flipH="1">
            <a:off x="3711834" y="1784658"/>
            <a:ext cx="511952" cy="34000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Elbow Connector 230"/>
          <p:cNvCxnSpPr>
            <a:stCxn id="227" idx="2"/>
            <a:endCxn id="416" idx="0"/>
          </p:cNvCxnSpPr>
          <p:nvPr/>
        </p:nvCxnSpPr>
        <p:spPr>
          <a:xfrm rot="16200000" flipH="1">
            <a:off x="4872161" y="2402637"/>
            <a:ext cx="468727" cy="62192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TextBox 187"/>
          <p:cNvSpPr txBox="1"/>
          <p:nvPr/>
        </p:nvSpPr>
        <p:spPr>
          <a:xfrm>
            <a:off x="3797809" y="1050610"/>
            <a:ext cx="430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#4</a:t>
            </a:r>
            <a:endParaRPr lang="en-US" sz="1200" dirty="0"/>
          </a:p>
        </p:txBody>
      </p:sp>
      <p:sp>
        <p:nvSpPr>
          <p:cNvPr id="57" name="TextBox 56"/>
          <p:cNvSpPr txBox="1"/>
          <p:nvPr/>
        </p:nvSpPr>
        <p:spPr>
          <a:xfrm>
            <a:off x="2829294" y="2219015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1N0006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279167" y="221262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895347" y="1413024"/>
            <a:ext cx="1083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2N0006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2394987" y="1090522"/>
            <a:ext cx="4304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#3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4714774" y="1383491"/>
            <a:ext cx="810228" cy="539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CC3399"/>
                </a:solidFill>
              </a:rPr>
              <a:t>K00000</a:t>
            </a:r>
          </a:p>
          <a:p>
            <a:pPr algn="ctr"/>
            <a:r>
              <a:rPr lang="el-GR" sz="1200" dirty="0" smtClean="0">
                <a:solidFill>
                  <a:srgbClr val="CC3399"/>
                </a:solidFill>
              </a:rPr>
              <a:t>α</a:t>
            </a:r>
            <a:r>
              <a:rPr lang="en-US" sz="1200" dirty="0" smtClean="0">
                <a:solidFill>
                  <a:srgbClr val="CC3399"/>
                </a:solidFill>
              </a:rPr>
              <a:t>-ketone</a:t>
            </a:r>
            <a:endParaRPr lang="en-US" sz="1200" dirty="0">
              <a:solidFill>
                <a:srgbClr val="CC3399"/>
              </a:solidFill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5039383" y="1113274"/>
            <a:ext cx="4501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#5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955956" y="143447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2N0007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1338022" y="1064231"/>
            <a:ext cx="4961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#2</a:t>
            </a:r>
            <a:endParaRPr lang="en-US" sz="1200" dirty="0"/>
          </a:p>
        </p:txBody>
      </p:sp>
      <p:sp>
        <p:nvSpPr>
          <p:cNvPr id="201" name="TextBox 200"/>
          <p:cNvSpPr txBox="1"/>
          <p:nvPr/>
        </p:nvSpPr>
        <p:spPr>
          <a:xfrm>
            <a:off x="-1239" y="140851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2N0008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380827" y="1038278"/>
            <a:ext cx="4961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#1</a:t>
            </a:r>
            <a:endParaRPr lang="en-US" sz="1200" dirty="0"/>
          </a:p>
        </p:txBody>
      </p:sp>
      <p:cxnSp>
        <p:nvCxnSpPr>
          <p:cNvPr id="204" name="Elbow Connector 203"/>
          <p:cNvCxnSpPr>
            <a:stCxn id="4" idx="2"/>
            <a:endCxn id="201" idx="0"/>
          </p:cNvCxnSpPr>
          <p:nvPr/>
        </p:nvCxnSpPr>
        <p:spPr>
          <a:xfrm rot="5400000">
            <a:off x="2307747" y="-1176576"/>
            <a:ext cx="715223" cy="4454963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Elbow Connector 396"/>
          <p:cNvCxnSpPr>
            <a:stCxn id="4" idx="2"/>
            <a:endCxn id="388" idx="0"/>
          </p:cNvCxnSpPr>
          <p:nvPr/>
        </p:nvCxnSpPr>
        <p:spPr>
          <a:xfrm rot="16200000" flipH="1">
            <a:off x="6669709" y="-1083576"/>
            <a:ext cx="762874" cy="431661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7" name="TextBox 406"/>
          <p:cNvSpPr txBox="1"/>
          <p:nvPr/>
        </p:nvSpPr>
        <p:spPr>
          <a:xfrm>
            <a:off x="11263336" y="1421106"/>
            <a:ext cx="8656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2N0000</a:t>
            </a:r>
          </a:p>
        </p:txBody>
      </p:sp>
      <p:sp>
        <p:nvSpPr>
          <p:cNvPr id="410" name="TextBox 409"/>
          <p:cNvSpPr txBox="1"/>
          <p:nvPr/>
        </p:nvSpPr>
        <p:spPr>
          <a:xfrm>
            <a:off x="11645399" y="1085931"/>
            <a:ext cx="4729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#10</a:t>
            </a:r>
            <a:endParaRPr lang="en-US" sz="1200" dirty="0"/>
          </a:p>
        </p:txBody>
      </p:sp>
      <p:cxnSp>
        <p:nvCxnSpPr>
          <p:cNvPr id="411" name="Elbow Connector 410"/>
          <p:cNvCxnSpPr>
            <a:stCxn id="4" idx="2"/>
            <a:endCxn id="407" idx="0"/>
          </p:cNvCxnSpPr>
          <p:nvPr/>
        </p:nvCxnSpPr>
        <p:spPr>
          <a:xfrm rot="16200000" flipH="1">
            <a:off x="7930596" y="-2344464"/>
            <a:ext cx="727812" cy="6803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204"/>
          <p:cNvSpPr txBox="1"/>
          <p:nvPr/>
        </p:nvSpPr>
        <p:spPr>
          <a:xfrm>
            <a:off x="-6873" y="-30814"/>
            <a:ext cx="18893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generation</a:t>
            </a:r>
          </a:p>
          <a:p>
            <a:pPr algn="ctr"/>
            <a:r>
              <a:rPr lang="en-US" dirty="0" smtClean="0"/>
              <a:t>Dec5nitr_1g_gaw_210405</a:t>
            </a:r>
            <a:endParaRPr lang="en-US" dirty="0"/>
          </a:p>
        </p:txBody>
      </p:sp>
      <p:cxnSp>
        <p:nvCxnSpPr>
          <p:cNvPr id="222" name="Elbow Connector 221"/>
          <p:cNvCxnSpPr>
            <a:stCxn id="407" idx="2"/>
            <a:endCxn id="224" idx="0"/>
          </p:cNvCxnSpPr>
          <p:nvPr/>
        </p:nvCxnSpPr>
        <p:spPr>
          <a:xfrm rot="16200000" flipH="1">
            <a:off x="11530587" y="1863683"/>
            <a:ext cx="504707" cy="17354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/>
          <p:cNvSpPr txBox="1"/>
          <p:nvPr/>
        </p:nvSpPr>
        <p:spPr>
          <a:xfrm>
            <a:off x="11444546" y="2202812"/>
            <a:ext cx="8503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1N0000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10772456" y="218118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NN0000</a:t>
            </a:r>
          </a:p>
        </p:txBody>
      </p:sp>
      <p:cxnSp>
        <p:nvCxnSpPr>
          <p:cNvPr id="257" name="Elbow Connector 256"/>
          <p:cNvCxnSpPr>
            <a:stCxn id="407" idx="2"/>
            <a:endCxn id="256" idx="0"/>
          </p:cNvCxnSpPr>
          <p:nvPr/>
        </p:nvCxnSpPr>
        <p:spPr>
          <a:xfrm rot="5400000">
            <a:off x="11212327" y="1697350"/>
            <a:ext cx="483084" cy="4845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Elbow Connector 257"/>
          <p:cNvCxnSpPr>
            <a:stCxn id="224" idx="2"/>
            <a:endCxn id="483" idx="0"/>
          </p:cNvCxnSpPr>
          <p:nvPr/>
        </p:nvCxnSpPr>
        <p:spPr>
          <a:xfrm rot="5400000">
            <a:off x="11560105" y="2736553"/>
            <a:ext cx="566353" cy="5286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Elbow Connector 269"/>
          <p:cNvCxnSpPr>
            <a:stCxn id="543" idx="2"/>
            <a:endCxn id="322" idx="0"/>
          </p:cNvCxnSpPr>
          <p:nvPr/>
        </p:nvCxnSpPr>
        <p:spPr>
          <a:xfrm rot="5400000">
            <a:off x="528791" y="2425028"/>
            <a:ext cx="422132" cy="3786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9" name="TextBox 318"/>
          <p:cNvSpPr txBox="1"/>
          <p:nvPr/>
        </p:nvSpPr>
        <p:spPr>
          <a:xfrm>
            <a:off x="523803" y="339367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1N000I</a:t>
            </a:r>
          </a:p>
        </p:txBody>
      </p:sp>
      <p:sp>
        <p:nvSpPr>
          <p:cNvPr id="322" name="TextBox 321"/>
          <p:cNvSpPr txBox="1"/>
          <p:nvPr/>
        </p:nvSpPr>
        <p:spPr>
          <a:xfrm>
            <a:off x="281807" y="265502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2N000I</a:t>
            </a:r>
          </a:p>
        </p:txBody>
      </p:sp>
      <p:cxnSp>
        <p:nvCxnSpPr>
          <p:cNvPr id="324" name="Elbow Connector 323"/>
          <p:cNvCxnSpPr>
            <a:stCxn id="322" idx="2"/>
            <a:endCxn id="319" idx="0"/>
          </p:cNvCxnSpPr>
          <p:nvPr/>
        </p:nvCxnSpPr>
        <p:spPr>
          <a:xfrm rot="16200000" flipH="1">
            <a:off x="611095" y="3041854"/>
            <a:ext cx="461650" cy="24199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Elbow Connector 324"/>
          <p:cNvCxnSpPr>
            <a:stCxn id="322" idx="2"/>
            <a:endCxn id="327" idx="0"/>
          </p:cNvCxnSpPr>
          <p:nvPr/>
        </p:nvCxnSpPr>
        <p:spPr>
          <a:xfrm rot="5400000">
            <a:off x="337459" y="3019810"/>
            <a:ext cx="471246" cy="2956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TextBox 326"/>
          <p:cNvSpPr txBox="1"/>
          <p:nvPr/>
        </p:nvSpPr>
        <p:spPr>
          <a:xfrm>
            <a:off x="-13874" y="3403273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NN000I</a:t>
            </a:r>
          </a:p>
        </p:txBody>
      </p:sp>
      <p:cxnSp>
        <p:nvCxnSpPr>
          <p:cNvPr id="328" name="Elbow Connector 327"/>
          <p:cNvCxnSpPr>
            <a:stCxn id="319" idx="2"/>
            <a:endCxn id="333" idx="0"/>
          </p:cNvCxnSpPr>
          <p:nvPr/>
        </p:nvCxnSpPr>
        <p:spPr>
          <a:xfrm rot="16200000" flipH="1">
            <a:off x="661213" y="3972381"/>
            <a:ext cx="687814" cy="8440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Elbow Connector 330"/>
          <p:cNvCxnSpPr>
            <a:stCxn id="319" idx="2"/>
            <a:endCxn id="332" idx="0"/>
          </p:cNvCxnSpPr>
          <p:nvPr/>
        </p:nvCxnSpPr>
        <p:spPr>
          <a:xfrm rot="5400000">
            <a:off x="327070" y="3717850"/>
            <a:ext cx="683022" cy="58867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TextBox 331"/>
          <p:cNvSpPr txBox="1"/>
          <p:nvPr/>
        </p:nvSpPr>
        <p:spPr>
          <a:xfrm>
            <a:off x="-30870" y="4353698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ND0001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sp>
        <p:nvSpPr>
          <p:cNvPr id="333" name="TextBox 332"/>
          <p:cNvSpPr txBox="1"/>
          <p:nvPr/>
        </p:nvSpPr>
        <p:spPr>
          <a:xfrm>
            <a:off x="562482" y="4358490"/>
            <a:ext cx="96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2N000M</a:t>
            </a:r>
          </a:p>
        </p:txBody>
      </p:sp>
      <p:cxnSp>
        <p:nvCxnSpPr>
          <p:cNvPr id="334" name="Elbow Connector 333"/>
          <p:cNvCxnSpPr>
            <a:stCxn id="333" idx="2"/>
            <a:endCxn id="337" idx="0"/>
          </p:cNvCxnSpPr>
          <p:nvPr/>
        </p:nvCxnSpPr>
        <p:spPr>
          <a:xfrm rot="16200000" flipH="1">
            <a:off x="799403" y="4883407"/>
            <a:ext cx="505792" cy="995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Elbow Connector 334"/>
          <p:cNvCxnSpPr>
            <a:stCxn id="333" idx="2"/>
            <a:endCxn id="336" idx="0"/>
          </p:cNvCxnSpPr>
          <p:nvPr/>
        </p:nvCxnSpPr>
        <p:spPr>
          <a:xfrm rot="5400000">
            <a:off x="446533" y="4547658"/>
            <a:ext cx="512958" cy="68862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6" name="TextBox 335"/>
          <p:cNvSpPr txBox="1"/>
          <p:nvPr/>
        </p:nvSpPr>
        <p:spPr>
          <a:xfrm>
            <a:off x="-145555" y="5148447"/>
            <a:ext cx="10085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NN000M</a:t>
            </a:r>
          </a:p>
        </p:txBody>
      </p:sp>
      <p:sp>
        <p:nvSpPr>
          <p:cNvPr id="337" name="TextBox 336"/>
          <p:cNvSpPr txBox="1"/>
          <p:nvPr/>
        </p:nvSpPr>
        <p:spPr>
          <a:xfrm>
            <a:off x="638371" y="5141281"/>
            <a:ext cx="8378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1N000M</a:t>
            </a:r>
          </a:p>
        </p:txBody>
      </p:sp>
      <p:sp>
        <p:nvSpPr>
          <p:cNvPr id="357" name="TextBox 356"/>
          <p:cNvSpPr txBox="1"/>
          <p:nvPr/>
        </p:nvSpPr>
        <p:spPr>
          <a:xfrm>
            <a:off x="2539415" y="2860387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2N000H</a:t>
            </a:r>
          </a:p>
        </p:txBody>
      </p:sp>
      <p:sp>
        <p:nvSpPr>
          <p:cNvPr id="359" name="TextBox 358"/>
          <p:cNvSpPr txBox="1"/>
          <p:nvPr/>
        </p:nvSpPr>
        <p:spPr>
          <a:xfrm>
            <a:off x="3682974" y="2931227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2N000G</a:t>
            </a:r>
          </a:p>
        </p:txBody>
      </p:sp>
      <p:sp>
        <p:nvSpPr>
          <p:cNvPr id="360" name="TextBox 359"/>
          <p:cNvSpPr txBox="1"/>
          <p:nvPr/>
        </p:nvSpPr>
        <p:spPr>
          <a:xfrm>
            <a:off x="2736989" y="349101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1N000H</a:t>
            </a:r>
          </a:p>
        </p:txBody>
      </p:sp>
      <p:sp>
        <p:nvSpPr>
          <p:cNvPr id="366" name="TextBox 365"/>
          <p:cNvSpPr txBox="1"/>
          <p:nvPr/>
        </p:nvSpPr>
        <p:spPr>
          <a:xfrm>
            <a:off x="1977409" y="3415636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NN000H</a:t>
            </a:r>
          </a:p>
        </p:txBody>
      </p:sp>
      <p:cxnSp>
        <p:nvCxnSpPr>
          <p:cNvPr id="383" name="Elbow Connector 382"/>
          <p:cNvCxnSpPr>
            <a:stCxn id="357" idx="2"/>
            <a:endCxn id="366" idx="0"/>
          </p:cNvCxnSpPr>
          <p:nvPr/>
        </p:nvCxnSpPr>
        <p:spPr>
          <a:xfrm rot="5400000">
            <a:off x="2551265" y="3002645"/>
            <a:ext cx="278250" cy="54773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Elbow Connector 383"/>
          <p:cNvCxnSpPr>
            <a:stCxn id="357" idx="2"/>
            <a:endCxn id="360" idx="0"/>
          </p:cNvCxnSpPr>
          <p:nvPr/>
        </p:nvCxnSpPr>
        <p:spPr>
          <a:xfrm rot="16200000" flipH="1">
            <a:off x="2893368" y="3208274"/>
            <a:ext cx="353624" cy="21184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6" name="TextBox 385"/>
          <p:cNvSpPr txBox="1"/>
          <p:nvPr/>
        </p:nvSpPr>
        <p:spPr>
          <a:xfrm>
            <a:off x="2246945" y="4485152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NK0007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389" name="Elbow Connector 388"/>
          <p:cNvCxnSpPr>
            <a:stCxn id="360" idx="2"/>
            <a:endCxn id="386" idx="0"/>
          </p:cNvCxnSpPr>
          <p:nvPr/>
        </p:nvCxnSpPr>
        <p:spPr>
          <a:xfrm rot="5400000">
            <a:off x="2555511" y="3864558"/>
            <a:ext cx="717143" cy="52404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8" name="TextBox 407"/>
          <p:cNvSpPr txBox="1"/>
          <p:nvPr/>
        </p:nvSpPr>
        <p:spPr>
          <a:xfrm>
            <a:off x="3735340" y="3756542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1N000G</a:t>
            </a:r>
          </a:p>
        </p:txBody>
      </p:sp>
      <p:sp>
        <p:nvSpPr>
          <p:cNvPr id="413" name="TextBox 412"/>
          <p:cNvSpPr txBox="1"/>
          <p:nvPr/>
        </p:nvSpPr>
        <p:spPr>
          <a:xfrm>
            <a:off x="3615644" y="4516459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NK0006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14" name="Elbow Connector 413"/>
          <p:cNvCxnSpPr>
            <a:stCxn id="359" idx="2"/>
            <a:endCxn id="408" idx="0"/>
          </p:cNvCxnSpPr>
          <p:nvPr/>
        </p:nvCxnSpPr>
        <p:spPr>
          <a:xfrm rot="16200000" flipH="1">
            <a:off x="3866977" y="3449064"/>
            <a:ext cx="548316" cy="666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Elbow Connector 414"/>
          <p:cNvCxnSpPr>
            <a:stCxn id="408" idx="2"/>
            <a:endCxn id="413" idx="0"/>
          </p:cNvCxnSpPr>
          <p:nvPr/>
        </p:nvCxnSpPr>
        <p:spPr>
          <a:xfrm rot="5400000">
            <a:off x="3856148" y="4198152"/>
            <a:ext cx="482918" cy="15369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6" name="TextBox 415"/>
          <p:cNvSpPr txBox="1"/>
          <p:nvPr/>
        </p:nvSpPr>
        <p:spPr>
          <a:xfrm>
            <a:off x="4992648" y="2947966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2N000F</a:t>
            </a:r>
          </a:p>
        </p:txBody>
      </p:sp>
      <p:sp>
        <p:nvSpPr>
          <p:cNvPr id="421" name="TextBox 420"/>
          <p:cNvSpPr txBox="1"/>
          <p:nvPr/>
        </p:nvSpPr>
        <p:spPr>
          <a:xfrm>
            <a:off x="5846988" y="2949093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2N000E</a:t>
            </a:r>
          </a:p>
        </p:txBody>
      </p:sp>
      <p:sp>
        <p:nvSpPr>
          <p:cNvPr id="427" name="TextBox 426"/>
          <p:cNvSpPr txBox="1"/>
          <p:nvPr/>
        </p:nvSpPr>
        <p:spPr>
          <a:xfrm>
            <a:off x="4713772" y="395935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NN000F</a:t>
            </a:r>
          </a:p>
        </p:txBody>
      </p:sp>
      <p:cxnSp>
        <p:nvCxnSpPr>
          <p:cNvPr id="429" name="Elbow Connector 428"/>
          <p:cNvCxnSpPr>
            <a:stCxn id="416" idx="2"/>
            <a:endCxn id="427" idx="0"/>
          </p:cNvCxnSpPr>
          <p:nvPr/>
        </p:nvCxnSpPr>
        <p:spPr>
          <a:xfrm rot="5400000">
            <a:off x="4917995" y="3459857"/>
            <a:ext cx="734386" cy="26460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Elbow Connector 429"/>
          <p:cNvCxnSpPr>
            <a:stCxn id="416" idx="2"/>
            <a:endCxn id="422" idx="0"/>
          </p:cNvCxnSpPr>
          <p:nvPr/>
        </p:nvCxnSpPr>
        <p:spPr>
          <a:xfrm rot="16200000" flipH="1">
            <a:off x="5249868" y="3392585"/>
            <a:ext cx="444344" cy="10910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1" name="TextBox 430"/>
          <p:cNvSpPr txBox="1"/>
          <p:nvPr/>
        </p:nvSpPr>
        <p:spPr>
          <a:xfrm>
            <a:off x="4943013" y="4507230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NK0005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32" name="Elbow Connector 431"/>
          <p:cNvCxnSpPr>
            <a:stCxn id="422" idx="2"/>
            <a:endCxn id="431" idx="0"/>
          </p:cNvCxnSpPr>
          <p:nvPr/>
        </p:nvCxnSpPr>
        <p:spPr>
          <a:xfrm rot="5400000">
            <a:off x="5156899" y="4137537"/>
            <a:ext cx="560922" cy="17846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4" name="TextBox 433"/>
          <p:cNvSpPr txBox="1"/>
          <p:nvPr/>
        </p:nvSpPr>
        <p:spPr>
          <a:xfrm>
            <a:off x="6014551" y="4489653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NK0004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35" name="Elbow Connector 434"/>
          <p:cNvCxnSpPr>
            <a:stCxn id="421" idx="2"/>
            <a:endCxn id="437" idx="0"/>
          </p:cNvCxnSpPr>
          <p:nvPr/>
        </p:nvCxnSpPr>
        <p:spPr>
          <a:xfrm rot="16200000" flipH="1">
            <a:off x="6102278" y="3395643"/>
            <a:ext cx="458015" cy="11891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Elbow Connector 435"/>
          <p:cNvCxnSpPr>
            <a:stCxn id="437" idx="2"/>
            <a:endCxn id="434" idx="0"/>
          </p:cNvCxnSpPr>
          <p:nvPr/>
        </p:nvCxnSpPr>
        <p:spPr>
          <a:xfrm rot="16200000" flipH="1">
            <a:off x="6140930" y="4210917"/>
            <a:ext cx="528547" cy="2892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7" name="TextBox 436"/>
          <p:cNvSpPr txBox="1"/>
          <p:nvPr/>
        </p:nvSpPr>
        <p:spPr>
          <a:xfrm>
            <a:off x="5951626" y="368410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1N000E</a:t>
            </a:r>
          </a:p>
        </p:txBody>
      </p:sp>
      <p:sp>
        <p:nvSpPr>
          <p:cNvPr id="438" name="TextBox 437"/>
          <p:cNvSpPr txBox="1"/>
          <p:nvPr/>
        </p:nvSpPr>
        <p:spPr>
          <a:xfrm>
            <a:off x="6835143" y="3003575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2N000D</a:t>
            </a:r>
          </a:p>
        </p:txBody>
      </p:sp>
      <p:sp>
        <p:nvSpPr>
          <p:cNvPr id="439" name="TextBox 438"/>
          <p:cNvSpPr txBox="1"/>
          <p:nvPr/>
        </p:nvSpPr>
        <p:spPr>
          <a:xfrm>
            <a:off x="7789312" y="3020027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2N000C</a:t>
            </a:r>
          </a:p>
        </p:txBody>
      </p:sp>
      <p:sp>
        <p:nvSpPr>
          <p:cNvPr id="440" name="TextBox 439"/>
          <p:cNvSpPr txBox="1"/>
          <p:nvPr/>
        </p:nvSpPr>
        <p:spPr>
          <a:xfrm>
            <a:off x="6961531" y="373823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1N000D</a:t>
            </a:r>
          </a:p>
        </p:txBody>
      </p:sp>
      <p:sp>
        <p:nvSpPr>
          <p:cNvPr id="441" name="TextBox 440"/>
          <p:cNvSpPr txBox="1"/>
          <p:nvPr/>
        </p:nvSpPr>
        <p:spPr>
          <a:xfrm>
            <a:off x="6433687" y="397755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NN000D</a:t>
            </a:r>
          </a:p>
        </p:txBody>
      </p:sp>
      <p:cxnSp>
        <p:nvCxnSpPr>
          <p:cNvPr id="442" name="Elbow Connector 441"/>
          <p:cNvCxnSpPr>
            <a:stCxn id="438" idx="2"/>
            <a:endCxn id="441" idx="0"/>
          </p:cNvCxnSpPr>
          <p:nvPr/>
        </p:nvCxnSpPr>
        <p:spPr>
          <a:xfrm rot="5400000">
            <a:off x="6717901" y="3435475"/>
            <a:ext cx="696984" cy="38718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Elbow Connector 442"/>
          <p:cNvCxnSpPr>
            <a:stCxn id="438" idx="2"/>
            <a:endCxn id="440" idx="0"/>
          </p:cNvCxnSpPr>
          <p:nvPr/>
        </p:nvCxnSpPr>
        <p:spPr>
          <a:xfrm rot="16200000" flipH="1">
            <a:off x="7101487" y="3439071"/>
            <a:ext cx="457657" cy="14066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4" name="TextBox 443"/>
          <p:cNvSpPr txBox="1"/>
          <p:nvPr/>
        </p:nvSpPr>
        <p:spPr>
          <a:xfrm>
            <a:off x="6964888" y="4445602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NK0003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45" name="Elbow Connector 444"/>
          <p:cNvCxnSpPr>
            <a:stCxn id="440" idx="2"/>
            <a:endCxn id="444" idx="0"/>
          </p:cNvCxnSpPr>
          <p:nvPr/>
        </p:nvCxnSpPr>
        <p:spPr>
          <a:xfrm rot="5400000">
            <a:off x="7170138" y="4215094"/>
            <a:ext cx="430372" cy="306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6" name="TextBox 445"/>
          <p:cNvSpPr txBox="1"/>
          <p:nvPr/>
        </p:nvSpPr>
        <p:spPr>
          <a:xfrm>
            <a:off x="7959871" y="4407720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NK0002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447" name="Elbow Connector 446"/>
          <p:cNvCxnSpPr>
            <a:stCxn id="439" idx="2"/>
            <a:endCxn id="449" idx="0"/>
          </p:cNvCxnSpPr>
          <p:nvPr/>
        </p:nvCxnSpPr>
        <p:spPr>
          <a:xfrm rot="16200000" flipH="1">
            <a:off x="8072317" y="3438862"/>
            <a:ext cx="434504" cy="15083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8" name="Elbow Connector 447"/>
          <p:cNvCxnSpPr>
            <a:stCxn id="449" idx="2"/>
            <a:endCxn id="446" idx="0"/>
          </p:cNvCxnSpPr>
          <p:nvPr/>
        </p:nvCxnSpPr>
        <p:spPr>
          <a:xfrm rot="5400000">
            <a:off x="8165390" y="4208124"/>
            <a:ext cx="399191" cy="127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2" name="TextBox 451"/>
          <p:cNvSpPr txBox="1"/>
          <p:nvPr/>
        </p:nvSpPr>
        <p:spPr>
          <a:xfrm>
            <a:off x="7536557" y="401087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NN000C</a:t>
            </a:r>
          </a:p>
        </p:txBody>
      </p:sp>
      <p:cxnSp>
        <p:nvCxnSpPr>
          <p:cNvPr id="453" name="Elbow Connector 452"/>
          <p:cNvCxnSpPr>
            <a:stCxn id="439" idx="2"/>
            <a:endCxn id="452" idx="0"/>
          </p:cNvCxnSpPr>
          <p:nvPr/>
        </p:nvCxnSpPr>
        <p:spPr>
          <a:xfrm rot="5400000">
            <a:off x="7737991" y="3534708"/>
            <a:ext cx="713844" cy="2384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4" name="TextBox 453"/>
          <p:cNvSpPr txBox="1"/>
          <p:nvPr/>
        </p:nvSpPr>
        <p:spPr>
          <a:xfrm>
            <a:off x="8488374" y="3095567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2N000B</a:t>
            </a:r>
          </a:p>
        </p:txBody>
      </p:sp>
      <p:sp>
        <p:nvSpPr>
          <p:cNvPr id="455" name="TextBox 454"/>
          <p:cNvSpPr txBox="1"/>
          <p:nvPr/>
        </p:nvSpPr>
        <p:spPr>
          <a:xfrm>
            <a:off x="8929541" y="374482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1N000B</a:t>
            </a:r>
          </a:p>
        </p:txBody>
      </p:sp>
      <p:sp>
        <p:nvSpPr>
          <p:cNvPr id="456" name="TextBox 455"/>
          <p:cNvSpPr txBox="1"/>
          <p:nvPr/>
        </p:nvSpPr>
        <p:spPr>
          <a:xfrm>
            <a:off x="8967483" y="270061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KO0000</a:t>
            </a:r>
          </a:p>
        </p:txBody>
      </p:sp>
      <p:cxnSp>
        <p:nvCxnSpPr>
          <p:cNvPr id="457" name="Elbow Connector 456"/>
          <p:cNvCxnSpPr>
            <a:stCxn id="454" idx="2"/>
            <a:endCxn id="247" idx="0"/>
          </p:cNvCxnSpPr>
          <p:nvPr/>
        </p:nvCxnSpPr>
        <p:spPr>
          <a:xfrm rot="5400000">
            <a:off x="8658772" y="3599085"/>
            <a:ext cx="480963" cy="2792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Elbow Connector 457"/>
          <p:cNvCxnSpPr>
            <a:stCxn id="454" idx="2"/>
            <a:endCxn id="455" idx="0"/>
          </p:cNvCxnSpPr>
          <p:nvPr/>
        </p:nvCxnSpPr>
        <p:spPr>
          <a:xfrm rot="16200000" flipH="1">
            <a:off x="8954808" y="3330972"/>
            <a:ext cx="372254" cy="45544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9" name="TextBox 458"/>
          <p:cNvSpPr txBox="1"/>
          <p:nvPr/>
        </p:nvSpPr>
        <p:spPr>
          <a:xfrm>
            <a:off x="8668988" y="4407720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NK0001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460" name="Elbow Connector 459"/>
          <p:cNvCxnSpPr>
            <a:stCxn id="455" idx="2"/>
            <a:endCxn id="459" idx="0"/>
          </p:cNvCxnSpPr>
          <p:nvPr/>
        </p:nvCxnSpPr>
        <p:spPr>
          <a:xfrm rot="5400000">
            <a:off x="9028429" y="4067492"/>
            <a:ext cx="385901" cy="29455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7" name="TextBox 466"/>
          <p:cNvSpPr txBox="1"/>
          <p:nvPr/>
        </p:nvSpPr>
        <p:spPr>
          <a:xfrm>
            <a:off x="10021305" y="3011029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2N000A</a:t>
            </a:r>
          </a:p>
        </p:txBody>
      </p:sp>
      <p:sp>
        <p:nvSpPr>
          <p:cNvPr id="468" name="TextBox 467"/>
          <p:cNvSpPr txBox="1"/>
          <p:nvPr/>
        </p:nvSpPr>
        <p:spPr>
          <a:xfrm>
            <a:off x="10208847" y="3731574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1N000A</a:t>
            </a:r>
          </a:p>
        </p:txBody>
      </p:sp>
      <p:sp>
        <p:nvSpPr>
          <p:cNvPr id="469" name="TextBox 468"/>
          <p:cNvSpPr txBox="1"/>
          <p:nvPr/>
        </p:nvSpPr>
        <p:spPr>
          <a:xfrm>
            <a:off x="9644291" y="374329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NN000A</a:t>
            </a:r>
          </a:p>
        </p:txBody>
      </p:sp>
      <p:cxnSp>
        <p:nvCxnSpPr>
          <p:cNvPr id="470" name="Elbow Connector 469"/>
          <p:cNvCxnSpPr>
            <a:stCxn id="467" idx="2"/>
            <a:endCxn id="469" idx="0"/>
          </p:cNvCxnSpPr>
          <p:nvPr/>
        </p:nvCxnSpPr>
        <p:spPr>
          <a:xfrm rot="5400000">
            <a:off x="10037142" y="3334292"/>
            <a:ext cx="455269" cy="3627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1" name="Elbow Connector 470"/>
          <p:cNvCxnSpPr>
            <a:stCxn id="467" idx="2"/>
            <a:endCxn id="468" idx="0"/>
          </p:cNvCxnSpPr>
          <p:nvPr/>
        </p:nvCxnSpPr>
        <p:spPr>
          <a:xfrm rot="16200000" flipH="1">
            <a:off x="10325281" y="3408893"/>
            <a:ext cx="443546" cy="2018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3" name="Elbow Connector 472"/>
          <p:cNvCxnSpPr>
            <a:stCxn id="468" idx="2"/>
            <a:endCxn id="474" idx="0"/>
          </p:cNvCxnSpPr>
          <p:nvPr/>
        </p:nvCxnSpPr>
        <p:spPr>
          <a:xfrm rot="5400000">
            <a:off x="10340252" y="3880321"/>
            <a:ext cx="179458" cy="43596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4" name="TextBox 473"/>
          <p:cNvSpPr txBox="1"/>
          <p:nvPr/>
        </p:nvSpPr>
        <p:spPr>
          <a:xfrm>
            <a:off x="9806885" y="4188031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NK0000</a:t>
            </a:r>
          </a:p>
        </p:txBody>
      </p:sp>
      <p:cxnSp>
        <p:nvCxnSpPr>
          <p:cNvPr id="475" name="Elbow Connector 474"/>
          <p:cNvCxnSpPr>
            <a:stCxn id="468" idx="2"/>
            <a:endCxn id="235" idx="0"/>
          </p:cNvCxnSpPr>
          <p:nvPr/>
        </p:nvCxnSpPr>
        <p:spPr>
          <a:xfrm rot="16200000" flipH="1">
            <a:off x="10210228" y="4446306"/>
            <a:ext cx="991205" cy="11573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2" name="Elbow Connector 481"/>
          <p:cNvCxnSpPr>
            <a:stCxn id="337" idx="2"/>
            <a:endCxn id="504" idx="0"/>
          </p:cNvCxnSpPr>
          <p:nvPr/>
        </p:nvCxnSpPr>
        <p:spPr>
          <a:xfrm rot="5400000">
            <a:off x="689344" y="5591895"/>
            <a:ext cx="541549" cy="19431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3" name="TextBox 482"/>
          <p:cNvSpPr txBox="1"/>
          <p:nvPr/>
        </p:nvSpPr>
        <p:spPr>
          <a:xfrm>
            <a:off x="11392006" y="3046164"/>
            <a:ext cx="849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2N0009</a:t>
            </a:r>
          </a:p>
        </p:txBody>
      </p:sp>
      <p:sp>
        <p:nvSpPr>
          <p:cNvPr id="484" name="TextBox 483"/>
          <p:cNvSpPr txBox="1"/>
          <p:nvPr/>
        </p:nvSpPr>
        <p:spPr>
          <a:xfrm>
            <a:off x="11461247" y="3731574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1N0009</a:t>
            </a:r>
          </a:p>
        </p:txBody>
      </p:sp>
      <p:sp>
        <p:nvSpPr>
          <p:cNvPr id="485" name="TextBox 484"/>
          <p:cNvSpPr txBox="1"/>
          <p:nvPr/>
        </p:nvSpPr>
        <p:spPr>
          <a:xfrm>
            <a:off x="10980374" y="3884581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NN0009</a:t>
            </a:r>
          </a:p>
        </p:txBody>
      </p:sp>
      <p:cxnSp>
        <p:nvCxnSpPr>
          <p:cNvPr id="486" name="Elbow Connector 485"/>
          <p:cNvCxnSpPr>
            <a:stCxn id="483" idx="2"/>
            <a:endCxn id="485" idx="0"/>
          </p:cNvCxnSpPr>
          <p:nvPr/>
        </p:nvCxnSpPr>
        <p:spPr>
          <a:xfrm rot="5400000">
            <a:off x="11337459" y="3405193"/>
            <a:ext cx="561418" cy="39735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7" name="Elbow Connector 486"/>
          <p:cNvCxnSpPr>
            <a:stCxn id="483" idx="2"/>
            <a:endCxn id="484" idx="0"/>
          </p:cNvCxnSpPr>
          <p:nvPr/>
        </p:nvCxnSpPr>
        <p:spPr>
          <a:xfrm rot="16200000" flipH="1">
            <a:off x="11654399" y="3485610"/>
            <a:ext cx="408411" cy="8351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8" name="TextBox 487"/>
          <p:cNvSpPr txBox="1"/>
          <p:nvPr/>
        </p:nvSpPr>
        <p:spPr>
          <a:xfrm>
            <a:off x="10904578" y="4385070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ND0000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aldehyde</a:t>
            </a:r>
          </a:p>
        </p:txBody>
      </p:sp>
      <p:cxnSp>
        <p:nvCxnSpPr>
          <p:cNvPr id="489" name="Elbow Connector 488"/>
          <p:cNvCxnSpPr>
            <a:stCxn id="484" idx="2"/>
            <a:endCxn id="488" idx="0"/>
          </p:cNvCxnSpPr>
          <p:nvPr/>
        </p:nvCxnSpPr>
        <p:spPr>
          <a:xfrm rot="5400000">
            <a:off x="11416779" y="3901486"/>
            <a:ext cx="376497" cy="59067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8" name="TextBox 497"/>
          <p:cNvSpPr txBox="1"/>
          <p:nvPr/>
        </p:nvSpPr>
        <p:spPr>
          <a:xfrm>
            <a:off x="5638008" y="397131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NN000E</a:t>
            </a:r>
          </a:p>
        </p:txBody>
      </p:sp>
      <p:cxnSp>
        <p:nvCxnSpPr>
          <p:cNvPr id="499" name="Elbow Connector 498"/>
          <p:cNvCxnSpPr>
            <a:stCxn id="421" idx="2"/>
            <a:endCxn id="498" idx="0"/>
          </p:cNvCxnSpPr>
          <p:nvPr/>
        </p:nvCxnSpPr>
        <p:spPr>
          <a:xfrm rot="5400000">
            <a:off x="5801863" y="3501352"/>
            <a:ext cx="745227" cy="19470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0" name="TextBox 499"/>
          <p:cNvSpPr txBox="1"/>
          <p:nvPr/>
        </p:nvSpPr>
        <p:spPr>
          <a:xfrm>
            <a:off x="3351073" y="397131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NN000G</a:t>
            </a:r>
          </a:p>
        </p:txBody>
      </p:sp>
      <p:cxnSp>
        <p:nvCxnSpPr>
          <p:cNvPr id="501" name="Elbow Connector 500"/>
          <p:cNvCxnSpPr>
            <a:stCxn id="359" idx="2"/>
            <a:endCxn id="500" idx="0"/>
          </p:cNvCxnSpPr>
          <p:nvPr/>
        </p:nvCxnSpPr>
        <p:spPr>
          <a:xfrm rot="5400000">
            <a:off x="3567456" y="3430959"/>
            <a:ext cx="763093" cy="3176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2" name="TextBox 501"/>
          <p:cNvSpPr txBox="1"/>
          <p:nvPr/>
        </p:nvSpPr>
        <p:spPr>
          <a:xfrm>
            <a:off x="11476934" y="4454738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2N000J</a:t>
            </a:r>
          </a:p>
        </p:txBody>
      </p:sp>
      <p:cxnSp>
        <p:nvCxnSpPr>
          <p:cNvPr id="503" name="Elbow Connector 502"/>
          <p:cNvCxnSpPr>
            <a:stCxn id="484" idx="2"/>
            <a:endCxn id="502" idx="0"/>
          </p:cNvCxnSpPr>
          <p:nvPr/>
        </p:nvCxnSpPr>
        <p:spPr>
          <a:xfrm rot="5400000">
            <a:off x="11668123" y="4222498"/>
            <a:ext cx="446165" cy="1831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4" name="TextBox 503"/>
          <p:cNvSpPr txBox="1"/>
          <p:nvPr/>
        </p:nvSpPr>
        <p:spPr>
          <a:xfrm>
            <a:off x="400127" y="5959829"/>
            <a:ext cx="925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NK000A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sp>
        <p:nvSpPr>
          <p:cNvPr id="521" name="TextBox 520"/>
          <p:cNvSpPr txBox="1"/>
          <p:nvPr/>
        </p:nvSpPr>
        <p:spPr>
          <a:xfrm>
            <a:off x="4383051" y="2925192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D06000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D04000</a:t>
            </a:r>
          </a:p>
        </p:txBody>
      </p:sp>
      <p:sp>
        <p:nvSpPr>
          <p:cNvPr id="422" name="TextBox 421"/>
          <p:cNvSpPr txBox="1"/>
          <p:nvPr/>
        </p:nvSpPr>
        <p:spPr>
          <a:xfrm>
            <a:off x="5087477" y="366930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1N000F</a:t>
            </a:r>
          </a:p>
        </p:txBody>
      </p:sp>
      <p:cxnSp>
        <p:nvCxnSpPr>
          <p:cNvPr id="537" name="Elbow Connector 536"/>
          <p:cNvCxnSpPr>
            <a:stCxn id="201" idx="2"/>
            <a:endCxn id="543" idx="0"/>
          </p:cNvCxnSpPr>
          <p:nvPr/>
        </p:nvCxnSpPr>
        <p:spPr>
          <a:xfrm rot="16200000" flipH="1">
            <a:off x="463143" y="1660248"/>
            <a:ext cx="270381" cy="32091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3" name="TextBox 542"/>
          <p:cNvSpPr txBox="1"/>
          <p:nvPr/>
        </p:nvSpPr>
        <p:spPr>
          <a:xfrm>
            <a:off x="319676" y="195589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1N0008</a:t>
            </a:r>
          </a:p>
        </p:txBody>
      </p:sp>
      <p:sp>
        <p:nvSpPr>
          <p:cNvPr id="545" name="TextBox 544"/>
          <p:cNvSpPr txBox="1"/>
          <p:nvPr/>
        </p:nvSpPr>
        <p:spPr>
          <a:xfrm>
            <a:off x="-145759" y="217939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6"/>
                </a:solidFill>
              </a:rPr>
              <a:t>NN0008</a:t>
            </a:r>
            <a:endParaRPr lang="en-US" sz="1200" dirty="0">
              <a:solidFill>
                <a:schemeClr val="accent6"/>
              </a:solidFill>
            </a:endParaRPr>
          </a:p>
        </p:txBody>
      </p:sp>
      <p:cxnSp>
        <p:nvCxnSpPr>
          <p:cNvPr id="546" name="Elbow Connector 545"/>
          <p:cNvCxnSpPr>
            <a:stCxn id="42" idx="2"/>
            <a:endCxn id="349" idx="0"/>
          </p:cNvCxnSpPr>
          <p:nvPr/>
        </p:nvCxnSpPr>
        <p:spPr>
          <a:xfrm rot="5400000">
            <a:off x="1747517" y="2389377"/>
            <a:ext cx="362774" cy="36859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2" name="Elbow Connector 551"/>
          <p:cNvCxnSpPr>
            <a:stCxn id="201" idx="2"/>
            <a:endCxn id="545" idx="0"/>
          </p:cNvCxnSpPr>
          <p:nvPr/>
        </p:nvCxnSpPr>
        <p:spPr>
          <a:xfrm rot="5400000">
            <a:off x="118679" y="1860193"/>
            <a:ext cx="493874" cy="14452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TextBox 233"/>
          <p:cNvSpPr txBox="1"/>
          <p:nvPr/>
        </p:nvSpPr>
        <p:spPr>
          <a:xfrm>
            <a:off x="11392006" y="533105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1N000J</a:t>
            </a:r>
          </a:p>
        </p:txBody>
      </p:sp>
      <p:sp>
        <p:nvSpPr>
          <p:cNvPr id="235" name="TextBox 234"/>
          <p:cNvSpPr txBox="1"/>
          <p:nvPr/>
        </p:nvSpPr>
        <p:spPr>
          <a:xfrm>
            <a:off x="10324584" y="4999778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2N000K</a:t>
            </a:r>
          </a:p>
        </p:txBody>
      </p:sp>
      <p:cxnSp>
        <p:nvCxnSpPr>
          <p:cNvPr id="237" name="Elbow Connector 236"/>
          <p:cNvCxnSpPr>
            <a:stCxn id="468" idx="2"/>
            <a:endCxn id="238" idx="0"/>
          </p:cNvCxnSpPr>
          <p:nvPr/>
        </p:nvCxnSpPr>
        <p:spPr>
          <a:xfrm rot="5400000">
            <a:off x="10325872" y="4153475"/>
            <a:ext cx="466992" cy="1771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Elbow Connector 240"/>
          <p:cNvCxnSpPr>
            <a:stCxn id="502" idx="2"/>
            <a:endCxn id="234" idx="0"/>
          </p:cNvCxnSpPr>
          <p:nvPr/>
        </p:nvCxnSpPr>
        <p:spPr>
          <a:xfrm rot="5400000">
            <a:off x="11556925" y="5005934"/>
            <a:ext cx="599321" cy="509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" name="TextBox 244"/>
          <p:cNvSpPr txBox="1"/>
          <p:nvPr/>
        </p:nvSpPr>
        <p:spPr>
          <a:xfrm>
            <a:off x="10999759" y="5809678"/>
            <a:ext cx="810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NK0008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246" name="Elbow Connector 245"/>
          <p:cNvCxnSpPr>
            <a:stCxn id="234" idx="2"/>
            <a:endCxn id="245" idx="0"/>
          </p:cNvCxnSpPr>
          <p:nvPr/>
        </p:nvCxnSpPr>
        <p:spPr>
          <a:xfrm rot="5400000">
            <a:off x="11517187" y="5495743"/>
            <a:ext cx="201621" cy="42624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TextBox 249"/>
          <p:cNvSpPr txBox="1"/>
          <p:nvPr/>
        </p:nvSpPr>
        <p:spPr>
          <a:xfrm>
            <a:off x="11360502" y="6288464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DO6001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D04000</a:t>
            </a:r>
          </a:p>
        </p:txBody>
      </p:sp>
      <p:cxnSp>
        <p:nvCxnSpPr>
          <p:cNvPr id="251" name="Elbow Connector 250"/>
          <p:cNvCxnSpPr>
            <a:stCxn id="234" idx="2"/>
            <a:endCxn id="250" idx="0"/>
          </p:cNvCxnSpPr>
          <p:nvPr/>
        </p:nvCxnSpPr>
        <p:spPr>
          <a:xfrm rot="5400000">
            <a:off x="11461537" y="5918879"/>
            <a:ext cx="680407" cy="5876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TextBox 254"/>
          <p:cNvSpPr txBox="1"/>
          <p:nvPr/>
        </p:nvSpPr>
        <p:spPr>
          <a:xfrm>
            <a:off x="9142778" y="4869386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DO6000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D04000</a:t>
            </a:r>
          </a:p>
        </p:txBody>
      </p:sp>
      <p:cxnSp>
        <p:nvCxnSpPr>
          <p:cNvPr id="259" name="Elbow Connector 258"/>
          <p:cNvCxnSpPr>
            <a:stCxn id="455" idx="2"/>
            <a:endCxn id="255" idx="0"/>
          </p:cNvCxnSpPr>
          <p:nvPr/>
        </p:nvCxnSpPr>
        <p:spPr>
          <a:xfrm rot="16200000" flipH="1">
            <a:off x="9037862" y="4352613"/>
            <a:ext cx="847567" cy="18597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Elbow Connector 274"/>
          <p:cNvCxnSpPr>
            <a:stCxn id="361" idx="2"/>
            <a:endCxn id="454" idx="0"/>
          </p:cNvCxnSpPr>
          <p:nvPr/>
        </p:nvCxnSpPr>
        <p:spPr>
          <a:xfrm rot="16200000" flipH="1">
            <a:off x="8316409" y="2498760"/>
            <a:ext cx="540051" cy="6535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9" name="TextBox 448"/>
          <p:cNvSpPr txBox="1"/>
          <p:nvPr/>
        </p:nvSpPr>
        <p:spPr>
          <a:xfrm>
            <a:off x="7925870" y="373153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1N000C</a:t>
            </a:r>
          </a:p>
        </p:txBody>
      </p:sp>
      <p:cxnSp>
        <p:nvCxnSpPr>
          <p:cNvPr id="291" name="Elbow Connector 290"/>
          <p:cNvCxnSpPr>
            <a:stCxn id="227" idx="2"/>
            <a:endCxn id="521" idx="0"/>
          </p:cNvCxnSpPr>
          <p:nvPr/>
        </p:nvCxnSpPr>
        <p:spPr>
          <a:xfrm rot="5400000">
            <a:off x="4572258" y="2701889"/>
            <a:ext cx="445953" cy="6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2" name="TextBox 301"/>
          <p:cNvSpPr txBox="1"/>
          <p:nvPr/>
        </p:nvSpPr>
        <p:spPr>
          <a:xfrm>
            <a:off x="2751925" y="4573295"/>
            <a:ext cx="9696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2N000L</a:t>
            </a:r>
          </a:p>
        </p:txBody>
      </p:sp>
      <p:sp>
        <p:nvSpPr>
          <p:cNvPr id="303" name="TextBox 302"/>
          <p:cNvSpPr txBox="1"/>
          <p:nvPr/>
        </p:nvSpPr>
        <p:spPr>
          <a:xfrm>
            <a:off x="2335851" y="5505160"/>
            <a:ext cx="741361" cy="275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NN000L</a:t>
            </a:r>
          </a:p>
        </p:txBody>
      </p:sp>
      <p:sp>
        <p:nvSpPr>
          <p:cNvPr id="304" name="TextBox 303"/>
          <p:cNvSpPr txBox="1"/>
          <p:nvPr/>
        </p:nvSpPr>
        <p:spPr>
          <a:xfrm>
            <a:off x="2834107" y="5315619"/>
            <a:ext cx="8378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1N000L</a:t>
            </a:r>
          </a:p>
        </p:txBody>
      </p:sp>
      <p:cxnSp>
        <p:nvCxnSpPr>
          <p:cNvPr id="306" name="Elbow Connector 305"/>
          <p:cNvCxnSpPr>
            <a:stCxn id="360" idx="2"/>
            <a:endCxn id="302" idx="0"/>
          </p:cNvCxnSpPr>
          <p:nvPr/>
        </p:nvCxnSpPr>
        <p:spPr>
          <a:xfrm rot="16200000" flipH="1">
            <a:off x="2803791" y="4140321"/>
            <a:ext cx="805286" cy="606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5" name="TextBox 314"/>
          <p:cNvSpPr txBox="1"/>
          <p:nvPr/>
        </p:nvSpPr>
        <p:spPr>
          <a:xfrm>
            <a:off x="2529828" y="5911925"/>
            <a:ext cx="925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NK0009</a:t>
            </a:r>
          </a:p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Ketone</a:t>
            </a:r>
          </a:p>
        </p:txBody>
      </p:sp>
      <p:cxnSp>
        <p:nvCxnSpPr>
          <p:cNvPr id="316" name="Elbow Connector 315"/>
          <p:cNvCxnSpPr>
            <a:stCxn id="302" idx="2"/>
            <a:endCxn id="304" idx="0"/>
          </p:cNvCxnSpPr>
          <p:nvPr/>
        </p:nvCxnSpPr>
        <p:spPr>
          <a:xfrm rot="16200000" flipH="1">
            <a:off x="3012227" y="5074832"/>
            <a:ext cx="465325" cy="1624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Elbow Connector 316"/>
          <p:cNvCxnSpPr>
            <a:stCxn id="302" idx="2"/>
            <a:endCxn id="303" idx="0"/>
          </p:cNvCxnSpPr>
          <p:nvPr/>
        </p:nvCxnSpPr>
        <p:spPr>
          <a:xfrm rot="5400000">
            <a:off x="2644216" y="4912611"/>
            <a:ext cx="654866" cy="53023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Elbow Connector 317"/>
          <p:cNvCxnSpPr>
            <a:stCxn id="304" idx="2"/>
            <a:endCxn id="315" idx="0"/>
          </p:cNvCxnSpPr>
          <p:nvPr/>
        </p:nvCxnSpPr>
        <p:spPr>
          <a:xfrm rot="5400000">
            <a:off x="2963184" y="5622095"/>
            <a:ext cx="319307" cy="2603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6" name="TextBox 325"/>
          <p:cNvSpPr txBox="1"/>
          <p:nvPr/>
        </p:nvSpPr>
        <p:spPr>
          <a:xfrm>
            <a:off x="1327722" y="4292798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D06000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DO4000</a:t>
            </a:r>
          </a:p>
        </p:txBody>
      </p:sp>
      <p:cxnSp>
        <p:nvCxnSpPr>
          <p:cNvPr id="329" name="Elbow Connector 328"/>
          <p:cNvCxnSpPr>
            <a:stCxn id="319" idx="2"/>
            <a:endCxn id="326" idx="0"/>
          </p:cNvCxnSpPr>
          <p:nvPr/>
        </p:nvCxnSpPr>
        <p:spPr>
          <a:xfrm rot="16200000" flipH="1">
            <a:off x="1040187" y="3593407"/>
            <a:ext cx="622122" cy="77666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9" name="TextBox 348"/>
          <p:cNvSpPr txBox="1"/>
          <p:nvPr/>
        </p:nvSpPr>
        <p:spPr>
          <a:xfrm>
            <a:off x="1305492" y="2755060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KO0001</a:t>
            </a:r>
          </a:p>
        </p:txBody>
      </p:sp>
      <p:sp>
        <p:nvSpPr>
          <p:cNvPr id="238" name="TextBox 237"/>
          <p:cNvSpPr txBox="1"/>
          <p:nvPr/>
        </p:nvSpPr>
        <p:spPr>
          <a:xfrm>
            <a:off x="10058918" y="4475565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DO5000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D05000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8446175" y="3853529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NN000B</a:t>
            </a:r>
          </a:p>
        </p:txBody>
      </p:sp>
      <p:sp>
        <p:nvSpPr>
          <p:cNvPr id="253" name="TextBox 252"/>
          <p:cNvSpPr txBox="1"/>
          <p:nvPr/>
        </p:nvSpPr>
        <p:spPr>
          <a:xfrm>
            <a:off x="6297242" y="3100138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D05000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D05000</a:t>
            </a:r>
          </a:p>
        </p:txBody>
      </p:sp>
      <p:cxnSp>
        <p:nvCxnSpPr>
          <p:cNvPr id="254" name="Elbow Connector 253"/>
          <p:cNvCxnSpPr>
            <a:stCxn id="313" idx="2"/>
            <a:endCxn id="253" idx="0"/>
          </p:cNvCxnSpPr>
          <p:nvPr/>
        </p:nvCxnSpPr>
        <p:spPr>
          <a:xfrm rot="5400000">
            <a:off x="6430938" y="2748046"/>
            <a:ext cx="630252" cy="7393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TextBox 265"/>
          <p:cNvSpPr txBox="1"/>
          <p:nvPr/>
        </p:nvSpPr>
        <p:spPr>
          <a:xfrm>
            <a:off x="1923373" y="3867167"/>
            <a:ext cx="823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DO5001 </a:t>
            </a:r>
          </a:p>
          <a:p>
            <a:pPr algn="ctr"/>
            <a:r>
              <a:rPr lang="en-US" sz="1200" dirty="0" smtClean="0">
                <a:solidFill>
                  <a:schemeClr val="accent2"/>
                </a:solidFill>
              </a:rPr>
              <a:t>+ D05000</a:t>
            </a:r>
          </a:p>
        </p:txBody>
      </p:sp>
      <p:cxnSp>
        <p:nvCxnSpPr>
          <p:cNvPr id="271" name="Elbow Connector 270"/>
          <p:cNvCxnSpPr>
            <a:stCxn id="360" idx="2"/>
            <a:endCxn id="266" idx="0"/>
          </p:cNvCxnSpPr>
          <p:nvPr/>
        </p:nvCxnSpPr>
        <p:spPr>
          <a:xfrm rot="5400000">
            <a:off x="2706088" y="3397151"/>
            <a:ext cx="99158" cy="84087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TextBox 208"/>
          <p:cNvSpPr txBox="1"/>
          <p:nvPr/>
        </p:nvSpPr>
        <p:spPr>
          <a:xfrm>
            <a:off x="10332095" y="563529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1N000K</a:t>
            </a:r>
          </a:p>
        </p:txBody>
      </p:sp>
      <p:cxnSp>
        <p:nvCxnSpPr>
          <p:cNvPr id="210" name="Elbow Connector 209"/>
          <p:cNvCxnSpPr>
            <a:stCxn id="235" idx="2"/>
            <a:endCxn id="212" idx="0"/>
          </p:cNvCxnSpPr>
          <p:nvPr/>
        </p:nvCxnSpPr>
        <p:spPr>
          <a:xfrm rot="5400000">
            <a:off x="10230738" y="5084202"/>
            <a:ext cx="340386" cy="72553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Elbow Connector 210"/>
          <p:cNvCxnSpPr>
            <a:stCxn id="235" idx="2"/>
            <a:endCxn id="209" idx="0"/>
          </p:cNvCxnSpPr>
          <p:nvPr/>
        </p:nvCxnSpPr>
        <p:spPr>
          <a:xfrm rot="16200000" flipH="1">
            <a:off x="10588194" y="5452281"/>
            <a:ext cx="358520" cy="751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TextBox 211"/>
          <p:cNvSpPr txBox="1"/>
          <p:nvPr/>
        </p:nvSpPr>
        <p:spPr>
          <a:xfrm>
            <a:off x="9599047" y="5617163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NN000K</a:t>
            </a:r>
          </a:p>
        </p:txBody>
      </p:sp>
      <p:sp>
        <p:nvSpPr>
          <p:cNvPr id="217" name="TextBox 216"/>
          <p:cNvSpPr txBox="1"/>
          <p:nvPr/>
        </p:nvSpPr>
        <p:spPr>
          <a:xfrm>
            <a:off x="10026586" y="6200247"/>
            <a:ext cx="8782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NN0009</a:t>
            </a:r>
          </a:p>
        </p:txBody>
      </p:sp>
      <p:cxnSp>
        <p:nvCxnSpPr>
          <p:cNvPr id="218" name="Elbow Connector 217"/>
          <p:cNvCxnSpPr>
            <a:stCxn id="209" idx="2"/>
            <a:endCxn id="217" idx="0"/>
          </p:cNvCxnSpPr>
          <p:nvPr/>
        </p:nvCxnSpPr>
        <p:spPr>
          <a:xfrm rot="5400000">
            <a:off x="10474481" y="5903517"/>
            <a:ext cx="287951" cy="30550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6" name="TextBox 235"/>
          <p:cNvSpPr txBox="1"/>
          <p:nvPr/>
        </p:nvSpPr>
        <p:spPr>
          <a:xfrm>
            <a:off x="10951762" y="5137750"/>
            <a:ext cx="8102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0070C0"/>
                </a:solidFill>
              </a:rPr>
              <a:t>NN000J</a:t>
            </a:r>
          </a:p>
        </p:txBody>
      </p:sp>
      <p:cxnSp>
        <p:nvCxnSpPr>
          <p:cNvPr id="239" name="Elbow Connector 238"/>
          <p:cNvCxnSpPr>
            <a:stCxn id="502" idx="2"/>
            <a:endCxn id="236" idx="0"/>
          </p:cNvCxnSpPr>
          <p:nvPr/>
        </p:nvCxnSpPr>
        <p:spPr>
          <a:xfrm rot="5400000">
            <a:off x="11416456" y="4672157"/>
            <a:ext cx="406013" cy="52517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2758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313135"/>
              </p:ext>
            </p:extLst>
          </p:nvPr>
        </p:nvGraphicFramePr>
        <p:xfrm>
          <a:off x="2032000" y="719666"/>
          <a:ext cx="721503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5010">
                  <a:extLst>
                    <a:ext uri="{9D8B030D-6E8A-4147-A177-3AD203B41FA5}">
                      <a16:colId xmlns:a16="http://schemas.microsoft.com/office/drawing/2014/main" val="4057419462"/>
                    </a:ext>
                  </a:extLst>
                </a:gridCol>
                <a:gridCol w="2405010">
                  <a:extLst>
                    <a:ext uri="{9D8B030D-6E8A-4147-A177-3AD203B41FA5}">
                      <a16:colId xmlns:a16="http://schemas.microsoft.com/office/drawing/2014/main" val="2508115824"/>
                    </a:ext>
                  </a:extLst>
                </a:gridCol>
                <a:gridCol w="2405010">
                  <a:extLst>
                    <a:ext uri="{9D8B030D-6E8A-4147-A177-3AD203B41FA5}">
                      <a16:colId xmlns:a16="http://schemas.microsoft.com/office/drawing/2014/main" val="38270869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Parameter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 gen (201104)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 gens (201215)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883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# species (</a:t>
                      </a:r>
                      <a:r>
                        <a:rPr lang="en-US" dirty="0" err="1" smtClean="0"/>
                        <a:t>maxsp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20893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9965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# reactions (</a:t>
                      </a:r>
                      <a:r>
                        <a:rPr lang="en-US" dirty="0" err="1" smtClean="0"/>
                        <a:t>maxre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84101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762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05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192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8311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9346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550194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09104" y="257577"/>
            <a:ext cx="8139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Comparison between 1 and 3 generation mechanisms: 3-decanol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384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11276</TotalTime>
  <Words>956</Words>
  <Application>Microsoft Office PowerPoint</Application>
  <PresentationFormat>Widescreen</PresentationFormat>
  <Paragraphs>733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C10 Alkyl Nitrates: 0.1% cutoff runs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NCAR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 Lee-Taylor</dc:creator>
  <cp:lastModifiedBy>Julia Lee-Taylor</cp:lastModifiedBy>
  <cp:revision>70</cp:revision>
  <dcterms:created xsi:type="dcterms:W3CDTF">2020-11-03T21:57:19Z</dcterms:created>
  <dcterms:modified xsi:type="dcterms:W3CDTF">2021-07-08T20:29:13Z</dcterms:modified>
</cp:coreProperties>
</file>