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2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E64DE-69C0-4C88-A2FD-5D53498EA233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7DE6F-0C72-4E2D-9C83-F2B0BEBB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022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A9B8E-A262-48A2-A0D3-59A7C58B2284}" type="slidenum">
              <a:rPr lang="fr-FR"/>
              <a:pPr/>
              <a:t>1</a:t>
            </a:fld>
            <a:endParaRPr lang="fr-FR"/>
          </a:p>
        </p:txBody>
      </p:sp>
      <p:sp>
        <p:nvSpPr>
          <p:cNvPr id="312322" name="Rectangle 7"/>
          <p:cNvSpPr txBox="1">
            <a:spLocks noGrp="1" noChangeArrowheads="1"/>
          </p:cNvSpPr>
          <p:nvPr/>
        </p:nvSpPr>
        <p:spPr bwMode="auto">
          <a:xfrm>
            <a:off x="3883852" y="8684900"/>
            <a:ext cx="2972548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FA838BB-E519-459F-9FB3-0D2CB681EBC4}" type="slidenum">
              <a:rPr lang="fr-FR" sz="1200"/>
              <a:pPr algn="r"/>
              <a:t>1</a:t>
            </a:fld>
            <a:endParaRPr lang="fr-FR" sz="1200" dirty="0"/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A9B8E-A262-48A2-A0D3-59A7C58B2284}" type="slidenum">
              <a:rPr lang="fr-FR"/>
              <a:pPr/>
              <a:t>2</a:t>
            </a:fld>
            <a:endParaRPr lang="fr-FR"/>
          </a:p>
        </p:txBody>
      </p:sp>
      <p:sp>
        <p:nvSpPr>
          <p:cNvPr id="312322" name="Rectangle 7"/>
          <p:cNvSpPr txBox="1">
            <a:spLocks noGrp="1" noChangeArrowheads="1"/>
          </p:cNvSpPr>
          <p:nvPr/>
        </p:nvSpPr>
        <p:spPr bwMode="auto">
          <a:xfrm>
            <a:off x="3883852" y="8684900"/>
            <a:ext cx="2972548" cy="457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730" tIns="44865" rIns="89730" bIns="44865" anchor="b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fld id="{9FA838BB-E519-459F-9FB3-0D2CB681EBC4}" type="slidenum">
              <a:rPr lang="fr-FR" sz="1200"/>
              <a:pPr algn="r"/>
              <a:t>2</a:t>
            </a:fld>
            <a:endParaRPr lang="fr-FR" sz="1200" dirty="0"/>
          </a:p>
        </p:txBody>
      </p:sp>
      <p:sp>
        <p:nvSpPr>
          <p:cNvPr id="312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3123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826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321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2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7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2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67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9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504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54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90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FB153-9044-42EE-BAE4-8E382B276A5A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B84DF-A04E-4C95-9204-C7DA38D63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94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353" name="Line 57"/>
          <p:cNvSpPr>
            <a:spLocks noChangeShapeType="1"/>
          </p:cNvSpPr>
          <p:nvPr/>
        </p:nvSpPr>
        <p:spPr bwMode="auto">
          <a:xfrm flipH="1">
            <a:off x="3254375" y="1852292"/>
            <a:ext cx="14288" cy="437649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7" name="Picture 138" descr="nesl.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" y="6325373"/>
            <a:ext cx="1254125" cy="481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311334" name="Line 38"/>
          <p:cNvSpPr>
            <a:spLocks noChangeShapeType="1"/>
          </p:cNvSpPr>
          <p:nvPr/>
        </p:nvSpPr>
        <p:spPr bwMode="auto">
          <a:xfrm>
            <a:off x="3260725" y="6231964"/>
            <a:ext cx="1682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5" name="Line 39"/>
          <p:cNvSpPr>
            <a:spLocks noChangeShapeType="1"/>
          </p:cNvSpPr>
          <p:nvPr/>
        </p:nvSpPr>
        <p:spPr bwMode="auto">
          <a:xfrm>
            <a:off x="3255963" y="5069914"/>
            <a:ext cx="32861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6" name="Line 40"/>
          <p:cNvSpPr>
            <a:spLocks noChangeShapeType="1"/>
          </p:cNvSpPr>
          <p:nvPr/>
        </p:nvSpPr>
        <p:spPr bwMode="auto">
          <a:xfrm>
            <a:off x="3268664" y="4288864"/>
            <a:ext cx="13892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7" name="Line 41"/>
          <p:cNvSpPr>
            <a:spLocks noChangeShapeType="1"/>
          </p:cNvSpPr>
          <p:nvPr/>
        </p:nvSpPr>
        <p:spPr bwMode="auto">
          <a:xfrm>
            <a:off x="3259138" y="3371288"/>
            <a:ext cx="325438" cy="31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8" name="Line 42"/>
          <p:cNvSpPr>
            <a:spLocks noChangeShapeType="1"/>
          </p:cNvSpPr>
          <p:nvPr/>
        </p:nvSpPr>
        <p:spPr bwMode="auto">
          <a:xfrm>
            <a:off x="3254375" y="2690252"/>
            <a:ext cx="2428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9" name="Rectangle 43"/>
          <p:cNvSpPr>
            <a:spLocks noChangeArrowheads="1"/>
          </p:cNvSpPr>
          <p:nvPr/>
        </p:nvSpPr>
        <p:spPr bwMode="auto">
          <a:xfrm>
            <a:off x="5789774" y="1202175"/>
            <a:ext cx="2743200" cy="225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0" name="Text Box 44"/>
          <p:cNvSpPr txBox="1">
            <a:spLocks noChangeArrowheads="1"/>
          </p:cNvSpPr>
          <p:nvPr/>
        </p:nvSpPr>
        <p:spPr bwMode="auto">
          <a:xfrm>
            <a:off x="4711700" y="6531629"/>
            <a:ext cx="2419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/>
              <a:t>Treat next species in the stack</a:t>
            </a:r>
          </a:p>
        </p:txBody>
      </p:sp>
      <p:sp>
        <p:nvSpPr>
          <p:cNvPr id="311341" name="Rectangle 45"/>
          <p:cNvSpPr>
            <a:spLocks noChangeArrowheads="1"/>
          </p:cNvSpPr>
          <p:nvPr/>
        </p:nvSpPr>
        <p:spPr bwMode="auto">
          <a:xfrm>
            <a:off x="4706938" y="6576732"/>
            <a:ext cx="2432050" cy="258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2" name="Text Box 46"/>
          <p:cNvSpPr txBox="1">
            <a:spLocks noChangeArrowheads="1"/>
          </p:cNvSpPr>
          <p:nvPr/>
        </p:nvSpPr>
        <p:spPr bwMode="auto">
          <a:xfrm>
            <a:off x="5580648" y="618507"/>
            <a:ext cx="261265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/>
              <a:t>New</a:t>
            </a:r>
            <a:r>
              <a:rPr lang="fr-FR" sz="1300" b="0" dirty="0" smtClean="0"/>
              <a:t> </a:t>
            </a:r>
            <a:r>
              <a:rPr lang="fr-FR" sz="1300" b="0" dirty="0" err="1" smtClean="0"/>
              <a:t>products</a:t>
            </a:r>
            <a:r>
              <a:rPr lang="fr-FR" sz="1300" b="0" dirty="0" smtClean="0"/>
              <a:t> </a:t>
            </a:r>
            <a:r>
              <a:rPr lang="fr-FR" sz="1300" b="0" dirty="0" err="1"/>
              <a:t>added</a:t>
            </a:r>
            <a:r>
              <a:rPr lang="fr-FR" sz="1300" b="0" dirty="0"/>
              <a:t> to the </a:t>
            </a:r>
            <a:r>
              <a:rPr lang="fr-FR" sz="1300" b="0" dirty="0" err="1"/>
              <a:t>stack</a:t>
            </a:r>
            <a:endParaRPr lang="fr-FR" sz="1300" b="0" dirty="0"/>
          </a:p>
        </p:txBody>
      </p:sp>
      <p:sp>
        <p:nvSpPr>
          <p:cNvPr id="311343" name="Text Box 47"/>
          <p:cNvSpPr txBox="1">
            <a:spLocks noChangeArrowheads="1"/>
          </p:cNvSpPr>
          <p:nvPr/>
        </p:nvSpPr>
        <p:spPr bwMode="auto">
          <a:xfrm>
            <a:off x="7917391" y="1168837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err="1" smtClean="0"/>
              <a:t>VOC</a:t>
            </a:r>
            <a:r>
              <a:rPr lang="fr-FR" sz="1000" b="0" dirty="0" err="1" smtClean="0"/>
              <a:t>n</a:t>
            </a:r>
            <a:endParaRPr lang="fr-FR" sz="1000" b="0" dirty="0"/>
          </a:p>
        </p:txBody>
      </p:sp>
      <p:sp>
        <p:nvSpPr>
          <p:cNvPr id="311344" name="Text Box 48"/>
          <p:cNvSpPr txBox="1">
            <a:spLocks noChangeArrowheads="1"/>
          </p:cNvSpPr>
          <p:nvPr/>
        </p:nvSpPr>
        <p:spPr bwMode="auto">
          <a:xfrm>
            <a:off x="6312428" y="1160900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smtClean="0"/>
              <a:t>VOC</a:t>
            </a:r>
            <a:r>
              <a:rPr lang="fr-FR" sz="1000" b="0" dirty="0" smtClean="0"/>
              <a:t>2</a:t>
            </a:r>
            <a:endParaRPr lang="fr-FR" sz="1000" b="0" dirty="0"/>
          </a:p>
        </p:txBody>
      </p:sp>
      <p:sp>
        <p:nvSpPr>
          <p:cNvPr id="311345" name="Line 49"/>
          <p:cNvSpPr>
            <a:spLocks noChangeShapeType="1"/>
          </p:cNvSpPr>
          <p:nvPr/>
        </p:nvSpPr>
        <p:spPr bwMode="auto">
          <a:xfrm>
            <a:off x="8542866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6" name="Line 50"/>
          <p:cNvSpPr>
            <a:spLocks noChangeShapeType="1"/>
          </p:cNvSpPr>
          <p:nvPr/>
        </p:nvSpPr>
        <p:spPr bwMode="auto">
          <a:xfrm>
            <a:off x="7955491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7" name="Line 51"/>
          <p:cNvSpPr>
            <a:spLocks noChangeShapeType="1"/>
          </p:cNvSpPr>
          <p:nvPr/>
        </p:nvSpPr>
        <p:spPr bwMode="auto">
          <a:xfrm>
            <a:off x="7460191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8" name="Line 52"/>
          <p:cNvSpPr>
            <a:spLocks noChangeShapeType="1"/>
          </p:cNvSpPr>
          <p:nvPr/>
        </p:nvSpPr>
        <p:spPr bwMode="auto">
          <a:xfrm>
            <a:off x="6910916" y="1213287"/>
            <a:ext cx="0" cy="212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9" name="Line 53"/>
          <p:cNvSpPr>
            <a:spLocks noChangeShapeType="1"/>
          </p:cNvSpPr>
          <p:nvPr/>
        </p:nvSpPr>
        <p:spPr bwMode="auto">
          <a:xfrm>
            <a:off x="6132766" y="1018025"/>
            <a:ext cx="0" cy="1746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0" name="Line 54"/>
          <p:cNvSpPr>
            <a:spLocks noChangeShapeType="1"/>
          </p:cNvSpPr>
          <p:nvPr/>
        </p:nvSpPr>
        <p:spPr bwMode="auto">
          <a:xfrm flipH="1" flipV="1">
            <a:off x="5992132" y="924362"/>
            <a:ext cx="152400" cy="920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1" name="Line 55"/>
          <p:cNvSpPr>
            <a:spLocks noChangeShapeType="1"/>
          </p:cNvSpPr>
          <p:nvPr/>
        </p:nvSpPr>
        <p:spPr bwMode="auto">
          <a:xfrm flipV="1">
            <a:off x="6147707" y="933887"/>
            <a:ext cx="136525" cy="8413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2" name="Line 56"/>
          <p:cNvSpPr>
            <a:spLocks noChangeShapeType="1"/>
          </p:cNvSpPr>
          <p:nvPr/>
        </p:nvSpPr>
        <p:spPr bwMode="auto">
          <a:xfrm flipH="1">
            <a:off x="3268663" y="1837351"/>
            <a:ext cx="1908825" cy="639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311354" name="Line 58"/>
          <p:cNvSpPr>
            <a:spLocks noChangeShapeType="1"/>
          </p:cNvSpPr>
          <p:nvPr/>
        </p:nvSpPr>
        <p:spPr bwMode="auto">
          <a:xfrm>
            <a:off x="8791576" y="933886"/>
            <a:ext cx="7937" cy="490437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5" name="Line 59"/>
          <p:cNvSpPr>
            <a:spLocks noChangeShapeType="1"/>
          </p:cNvSpPr>
          <p:nvPr/>
        </p:nvSpPr>
        <p:spPr bwMode="auto">
          <a:xfrm>
            <a:off x="8291514" y="5830327"/>
            <a:ext cx="515936" cy="1586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6" name="Line 60"/>
          <p:cNvSpPr>
            <a:spLocks noChangeShapeType="1"/>
          </p:cNvSpPr>
          <p:nvPr/>
        </p:nvSpPr>
        <p:spPr bwMode="auto">
          <a:xfrm>
            <a:off x="8504238" y="4139639"/>
            <a:ext cx="2952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7" name="Line 61"/>
          <p:cNvSpPr>
            <a:spLocks noChangeShapeType="1"/>
          </p:cNvSpPr>
          <p:nvPr/>
        </p:nvSpPr>
        <p:spPr bwMode="auto">
          <a:xfrm>
            <a:off x="8570913" y="2542614"/>
            <a:ext cx="2206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8" name="Line 62"/>
          <p:cNvSpPr>
            <a:spLocks noChangeShapeType="1"/>
          </p:cNvSpPr>
          <p:nvPr/>
        </p:nvSpPr>
        <p:spPr bwMode="auto">
          <a:xfrm flipV="1">
            <a:off x="6286805" y="924362"/>
            <a:ext cx="2514296" cy="1588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6084888" y="1879039"/>
            <a:ext cx="2422525" cy="4378325"/>
            <a:chOff x="3179" y="1146"/>
            <a:chExt cx="1526" cy="2758"/>
          </a:xfrm>
        </p:grpSpPr>
        <p:sp>
          <p:nvSpPr>
            <p:cNvPr id="311363" name="Line 67"/>
            <p:cNvSpPr>
              <a:spLocks noChangeShapeType="1"/>
            </p:cNvSpPr>
            <p:nvPr/>
          </p:nvSpPr>
          <p:spPr bwMode="auto">
            <a:xfrm>
              <a:off x="3248" y="1146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4" name="Line 68"/>
            <p:cNvSpPr>
              <a:spLocks noChangeShapeType="1"/>
            </p:cNvSpPr>
            <p:nvPr/>
          </p:nvSpPr>
          <p:spPr bwMode="auto">
            <a:xfrm flipV="1">
              <a:off x="3179" y="3821"/>
              <a:ext cx="74" cy="8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5" name="Line 69"/>
            <p:cNvSpPr>
              <a:spLocks noChangeShapeType="1"/>
            </p:cNvSpPr>
            <p:nvPr/>
          </p:nvSpPr>
          <p:spPr bwMode="auto">
            <a:xfrm>
              <a:off x="3252" y="1336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6" name="Line 70"/>
            <p:cNvSpPr>
              <a:spLocks noChangeShapeType="1"/>
            </p:cNvSpPr>
            <p:nvPr/>
          </p:nvSpPr>
          <p:spPr bwMode="auto">
            <a:xfrm>
              <a:off x="3258" y="235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7" name="Line 71"/>
            <p:cNvSpPr>
              <a:spLocks noChangeShapeType="1"/>
            </p:cNvSpPr>
            <p:nvPr/>
          </p:nvSpPr>
          <p:spPr bwMode="auto">
            <a:xfrm>
              <a:off x="3263" y="3467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3429" y="1248"/>
              <a:ext cx="423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RO2 ?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3435" y="2269"/>
              <a:ext cx="49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RCO3 ?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3456" y="3365"/>
              <a:ext cx="36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 ?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3460" y="1444"/>
              <a:ext cx="1245" cy="183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/>
                <a:t>Peroxy</a:t>
              </a:r>
              <a:r>
                <a:rPr lang="fr-FR" sz="1300" i="1" dirty="0"/>
                <a:t> alkyl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3487" y="2457"/>
              <a:ext cx="1216" cy="183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/>
                <a:t>Peroxy</a:t>
              </a:r>
              <a:r>
                <a:rPr lang="fr-FR" sz="1300" i="1" dirty="0"/>
                <a:t> </a:t>
              </a:r>
              <a:r>
                <a:rPr lang="fr-FR" sz="1300" i="1" dirty="0" err="1"/>
                <a:t>acyl</a:t>
              </a:r>
              <a:r>
                <a:rPr lang="fr-FR" sz="1300" i="1" dirty="0"/>
                <a:t>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3664" y="3543"/>
              <a:ext cx="905" cy="184"/>
            </a:xfrm>
            <a:prstGeom prst="rect">
              <a:avLst/>
            </a:prstGeom>
            <a:solidFill>
              <a:srgbClr val="FFCC99">
                <a:alpha val="50196"/>
              </a:srgbClr>
            </a:solidFill>
            <a:ln w="28575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 smtClean="0"/>
                <a:t>Alkoxy</a:t>
              </a:r>
              <a:r>
                <a:rPr lang="fr-FR" sz="1300" i="1" dirty="0" smtClean="0"/>
                <a:t>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7" name="Line 81"/>
            <p:cNvSpPr>
              <a:spLocks noChangeShapeType="1"/>
            </p:cNvSpPr>
            <p:nvPr/>
          </p:nvSpPr>
          <p:spPr bwMode="auto">
            <a:xfrm>
              <a:off x="4171" y="1333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8" name="Line 82"/>
            <p:cNvSpPr>
              <a:spLocks noChangeShapeType="1"/>
            </p:cNvSpPr>
            <p:nvPr/>
          </p:nvSpPr>
          <p:spPr bwMode="auto">
            <a:xfrm>
              <a:off x="3838" y="1328"/>
              <a:ext cx="336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9" name="Line 83"/>
            <p:cNvSpPr>
              <a:spLocks noChangeShapeType="1"/>
            </p:cNvSpPr>
            <p:nvPr/>
          </p:nvSpPr>
          <p:spPr bwMode="auto">
            <a:xfrm>
              <a:off x="4164" y="3451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0" name="Line 84"/>
            <p:cNvSpPr>
              <a:spLocks noChangeShapeType="1"/>
            </p:cNvSpPr>
            <p:nvPr/>
          </p:nvSpPr>
          <p:spPr bwMode="auto">
            <a:xfrm>
              <a:off x="3821" y="3446"/>
              <a:ext cx="347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1" name="Line 85"/>
            <p:cNvSpPr>
              <a:spLocks noChangeShapeType="1"/>
            </p:cNvSpPr>
            <p:nvPr/>
          </p:nvSpPr>
          <p:spPr bwMode="auto">
            <a:xfrm>
              <a:off x="4180" y="2348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2" name="Line 86"/>
            <p:cNvSpPr>
              <a:spLocks noChangeShapeType="1"/>
            </p:cNvSpPr>
            <p:nvPr/>
          </p:nvSpPr>
          <p:spPr bwMode="auto">
            <a:xfrm>
              <a:off x="3912" y="2343"/>
              <a:ext cx="27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4332299" y="1169427"/>
            <a:ext cx="2352680" cy="5360988"/>
            <a:chOff x="2075" y="699"/>
            <a:chExt cx="1482" cy="3377"/>
          </a:xfrm>
        </p:grpSpPr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2629" y="874"/>
              <a:ext cx="5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 smtClean="0">
                  <a:solidFill>
                    <a:srgbClr val="FF0000"/>
                  </a:solidFill>
                </a:rPr>
                <a:t>Radical?</a:t>
              </a:r>
              <a:endParaRPr lang="fr-FR" sz="1300" b="0" dirty="0">
                <a:solidFill>
                  <a:srgbClr val="FF0000"/>
                </a:solidFill>
              </a:endParaRPr>
            </a:p>
          </p:txBody>
        </p:sp>
        <p:sp>
          <p:nvSpPr>
            <p:cNvPr id="311385" name="Line 89"/>
            <p:cNvSpPr>
              <a:spLocks noChangeShapeType="1"/>
            </p:cNvSpPr>
            <p:nvPr/>
          </p:nvSpPr>
          <p:spPr bwMode="auto">
            <a:xfrm flipH="1">
              <a:off x="3104" y="1088"/>
              <a:ext cx="73" cy="7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6" name="Line 90"/>
            <p:cNvSpPr>
              <a:spLocks noChangeShapeType="1"/>
            </p:cNvSpPr>
            <p:nvPr/>
          </p:nvSpPr>
          <p:spPr bwMode="auto">
            <a:xfrm>
              <a:off x="3173" y="1067"/>
              <a:ext cx="77" cy="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7" name="Line 91"/>
            <p:cNvSpPr>
              <a:spLocks noChangeShapeType="1"/>
            </p:cNvSpPr>
            <p:nvPr/>
          </p:nvSpPr>
          <p:spPr bwMode="auto">
            <a:xfrm>
              <a:off x="3112" y="1145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8" name="Line 92"/>
            <p:cNvSpPr>
              <a:spLocks noChangeShapeType="1"/>
            </p:cNvSpPr>
            <p:nvPr/>
          </p:nvSpPr>
          <p:spPr bwMode="auto">
            <a:xfrm flipH="1" flipV="1">
              <a:off x="3107" y="3825"/>
              <a:ext cx="83" cy="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9" name="Line 93"/>
            <p:cNvSpPr>
              <a:spLocks noChangeShapeType="1"/>
            </p:cNvSpPr>
            <p:nvPr/>
          </p:nvSpPr>
          <p:spPr bwMode="auto">
            <a:xfrm>
              <a:off x="3178" y="3902"/>
              <a:ext cx="5" cy="17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0" name="Line 94"/>
            <p:cNvSpPr>
              <a:spLocks noChangeShapeType="1"/>
            </p:cNvSpPr>
            <p:nvPr/>
          </p:nvSpPr>
          <p:spPr bwMode="auto">
            <a:xfrm flipH="1">
              <a:off x="2909" y="1339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1" name="Line 95"/>
            <p:cNvSpPr>
              <a:spLocks noChangeShapeType="1"/>
            </p:cNvSpPr>
            <p:nvPr/>
          </p:nvSpPr>
          <p:spPr bwMode="auto">
            <a:xfrm flipH="1">
              <a:off x="2901" y="2075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2" name="Line 96"/>
            <p:cNvSpPr>
              <a:spLocks noChangeShapeType="1"/>
            </p:cNvSpPr>
            <p:nvPr/>
          </p:nvSpPr>
          <p:spPr bwMode="auto">
            <a:xfrm flipH="1">
              <a:off x="2901" y="2714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3" name="Line 97"/>
            <p:cNvSpPr>
              <a:spLocks noChangeShapeType="1"/>
            </p:cNvSpPr>
            <p:nvPr/>
          </p:nvSpPr>
          <p:spPr bwMode="auto">
            <a:xfrm flipH="1">
              <a:off x="2891" y="332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4" name="Line 98"/>
            <p:cNvSpPr>
              <a:spLocks noChangeShapeType="1"/>
            </p:cNvSpPr>
            <p:nvPr/>
          </p:nvSpPr>
          <p:spPr bwMode="auto">
            <a:xfrm flipH="1">
              <a:off x="2901" y="3631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2536" y="1251"/>
              <a:ext cx="39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C-H ?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2384" y="1992"/>
              <a:ext cx="54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&gt;C=C&lt; ?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2439" y="2627"/>
              <a:ext cx="47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-CHO ?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2375" y="3148"/>
              <a:ext cx="52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fr-FR" sz="1300"/>
                <a:t>&gt;C=O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-OOH ?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075" y="3540"/>
              <a:ext cx="82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-C(O)OONO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857" y="1047"/>
              <a:ext cx="2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no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3242" y="1051"/>
              <a:ext cx="3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yes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970" y="699"/>
              <a:ext cx="38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/>
                <a:t>VOC</a:t>
              </a:r>
              <a:r>
                <a:rPr lang="fr-FR" sz="1000" b="0" dirty="0"/>
                <a:t>1</a:t>
              </a:r>
            </a:p>
          </p:txBody>
        </p:sp>
        <p:sp>
          <p:nvSpPr>
            <p:cNvPr id="311403" name="Line 107"/>
            <p:cNvSpPr>
              <a:spLocks noChangeShapeType="1"/>
            </p:cNvSpPr>
            <p:nvPr/>
          </p:nvSpPr>
          <p:spPr bwMode="auto">
            <a:xfrm>
              <a:off x="3178" y="908"/>
              <a:ext cx="0" cy="1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04" name="Rectangle 108"/>
            <p:cNvSpPr>
              <a:spLocks noChangeArrowheads="1"/>
            </p:cNvSpPr>
            <p:nvPr/>
          </p:nvSpPr>
          <p:spPr bwMode="auto">
            <a:xfrm>
              <a:off x="3000" y="718"/>
              <a:ext cx="349" cy="14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en-US"/>
            </a:p>
          </p:txBody>
        </p:sp>
      </p:grp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401498" y="40771"/>
            <a:ext cx="9047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smtClean="0"/>
              <a:t>GECKO-A (Generator of Explicit Chemistry and Kinetics of Organics)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99689" y="840725"/>
            <a:ext cx="3128963" cy="8163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3" name="Line 57"/>
          <p:cNvSpPr>
            <a:spLocks noChangeShapeType="1"/>
          </p:cNvSpPr>
          <p:nvPr/>
        </p:nvSpPr>
        <p:spPr bwMode="auto">
          <a:xfrm flipH="1">
            <a:off x="5171141" y="910895"/>
            <a:ext cx="6349" cy="93285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115" name="Line 56"/>
          <p:cNvSpPr>
            <a:spLocks noChangeShapeType="1"/>
          </p:cNvSpPr>
          <p:nvPr/>
        </p:nvSpPr>
        <p:spPr bwMode="auto">
          <a:xfrm flipH="1" flipV="1">
            <a:off x="5192429" y="924362"/>
            <a:ext cx="79087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" name="Group 6"/>
          <p:cNvGrpSpPr>
            <a:grpSpLocks/>
          </p:cNvGrpSpPr>
          <p:nvPr/>
        </p:nvGrpSpPr>
        <p:grpSpPr bwMode="auto">
          <a:xfrm>
            <a:off x="450850" y="561339"/>
            <a:ext cx="7775575" cy="31750"/>
            <a:chOff x="385" y="527"/>
            <a:chExt cx="4898" cy="20"/>
          </a:xfrm>
        </p:grpSpPr>
        <p:sp>
          <p:nvSpPr>
            <p:cNvPr id="120" name="Line 7"/>
            <p:cNvSpPr>
              <a:spLocks noChangeShapeType="1"/>
            </p:cNvSpPr>
            <p:nvPr/>
          </p:nvSpPr>
          <p:spPr bwMode="auto">
            <a:xfrm>
              <a:off x="385" y="527"/>
              <a:ext cx="4898" cy="0"/>
            </a:xfrm>
            <a:prstGeom prst="line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8"/>
            <p:cNvSpPr>
              <a:spLocks noChangeShapeType="1"/>
            </p:cNvSpPr>
            <p:nvPr/>
          </p:nvSpPr>
          <p:spPr bwMode="auto">
            <a:xfrm>
              <a:off x="385" y="547"/>
              <a:ext cx="3039" cy="0"/>
            </a:xfrm>
            <a:prstGeom prst="line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Text Box 29"/>
          <p:cNvSpPr txBox="1">
            <a:spLocks noChangeArrowheads="1"/>
          </p:cNvSpPr>
          <p:nvPr/>
        </p:nvSpPr>
        <p:spPr bwMode="auto">
          <a:xfrm>
            <a:off x="488950" y="840725"/>
            <a:ext cx="2930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fr-FR" sz="1300" b="1" i="1" dirty="0" err="1" smtClean="0"/>
              <a:t>Considered</a:t>
            </a:r>
            <a:r>
              <a:rPr lang="fr-FR" sz="1300" b="1" i="1" dirty="0" smtClean="0"/>
              <a:t> </a:t>
            </a:r>
            <a:r>
              <a:rPr lang="fr-FR" sz="1300" b="1" i="1" dirty="0" err="1" smtClean="0"/>
              <a:t>Precursors</a:t>
            </a:r>
            <a:r>
              <a:rPr lang="fr-FR" sz="1300" b="1" i="1" dirty="0" smtClean="0"/>
              <a:t> of SOA</a:t>
            </a:r>
            <a:endParaRPr lang="fr-FR" sz="1300" b="1" i="1" dirty="0" smtClean="0">
              <a:sym typeface="Symbol" pitchFamily="18" charset="2"/>
            </a:endParaRPr>
          </a:p>
          <a:p>
            <a:pPr algn="ctr">
              <a:spcAft>
                <a:spcPts val="600"/>
              </a:spcAft>
            </a:pPr>
            <a:r>
              <a:rPr lang="fr-FR" sz="1300" b="0" dirty="0" smtClean="0">
                <a:sym typeface="Symbol" pitchFamily="18" charset="2"/>
              </a:rPr>
              <a:t>C</a:t>
            </a:r>
            <a:r>
              <a:rPr lang="fr-FR" sz="1300" b="0" baseline="-25000" dirty="0" smtClean="0">
                <a:sym typeface="Symbol" pitchFamily="18" charset="2"/>
              </a:rPr>
              <a:t>3-25</a:t>
            </a:r>
            <a:r>
              <a:rPr lang="fr-FR" sz="1300" b="0" dirty="0" smtClean="0">
                <a:sym typeface="Symbol" pitchFamily="18" charset="2"/>
              </a:rPr>
              <a:t> </a:t>
            </a:r>
            <a:r>
              <a:rPr lang="fr-FR" sz="1300" b="0" dirty="0" err="1" smtClean="0">
                <a:sym typeface="Symbol" pitchFamily="18" charset="2"/>
              </a:rPr>
              <a:t>alkanes</a:t>
            </a:r>
            <a:r>
              <a:rPr lang="fr-FR" sz="1300" b="0" dirty="0" smtClean="0">
                <a:sym typeface="Symbol" pitchFamily="18" charset="2"/>
              </a:rPr>
              <a:t>, short </a:t>
            </a:r>
            <a:r>
              <a:rPr lang="fr-FR" sz="1300" b="0" dirty="0" err="1" smtClean="0">
                <a:sym typeface="Symbol" pitchFamily="18" charset="2"/>
              </a:rPr>
              <a:t>alkenes</a:t>
            </a:r>
            <a:r>
              <a:rPr lang="fr-FR" sz="1300" b="0" dirty="0" smtClean="0">
                <a:sym typeface="Symbol" pitchFamily="18" charset="2"/>
              </a:rPr>
              <a:t> and </a:t>
            </a:r>
            <a:r>
              <a:rPr lang="fr-FR" sz="1300" b="0" dirty="0" err="1" smtClean="0">
                <a:sym typeface="Symbol" pitchFamily="18" charset="2"/>
              </a:rPr>
              <a:t>aromatics</a:t>
            </a:r>
            <a:r>
              <a:rPr lang="fr-FR" sz="1300" b="0" dirty="0" smtClean="0">
                <a:sym typeface="Symbol" pitchFamily="18" charset="2"/>
              </a:rPr>
              <a:t> </a:t>
            </a:r>
          </a:p>
        </p:txBody>
      </p:sp>
      <p:sp>
        <p:nvSpPr>
          <p:cNvPr id="118" name="Text Box 11"/>
          <p:cNvSpPr txBox="1">
            <a:spLocks noChangeArrowheads="1"/>
          </p:cNvSpPr>
          <p:nvPr/>
        </p:nvSpPr>
        <p:spPr bwMode="auto">
          <a:xfrm>
            <a:off x="3510353" y="2504370"/>
            <a:ext cx="1075936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OH </a:t>
            </a:r>
            <a:r>
              <a:rPr lang="fr-FR" sz="1300" i="1" dirty="0" err="1" smtClean="0"/>
              <a:t>reaction</a:t>
            </a:r>
            <a:endParaRPr lang="fr-FR" sz="1300" i="1" dirty="0"/>
          </a:p>
        </p:txBody>
      </p:sp>
      <p:sp>
        <p:nvSpPr>
          <p:cNvPr id="123" name="Text Box 11"/>
          <p:cNvSpPr txBox="1">
            <a:spLocks noChangeArrowheads="1"/>
          </p:cNvSpPr>
          <p:nvPr/>
        </p:nvSpPr>
        <p:spPr bwMode="auto">
          <a:xfrm>
            <a:off x="3421347" y="6029250"/>
            <a:ext cx="1922321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Thermal </a:t>
            </a:r>
            <a:r>
              <a:rPr lang="fr-FR" sz="1300" i="1" dirty="0" err="1" smtClean="0"/>
              <a:t>decomposition</a:t>
            </a:r>
            <a:endParaRPr lang="fr-FR" sz="1300" i="1" dirty="0"/>
          </a:p>
        </p:txBody>
      </p:sp>
      <p:sp>
        <p:nvSpPr>
          <p:cNvPr id="124" name="Text Box 11"/>
          <p:cNvSpPr txBox="1">
            <a:spLocks noChangeArrowheads="1"/>
          </p:cNvSpPr>
          <p:nvPr/>
        </p:nvSpPr>
        <p:spPr bwMode="auto">
          <a:xfrm>
            <a:off x="3407591" y="4102511"/>
            <a:ext cx="1138453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NO</a:t>
            </a:r>
            <a:r>
              <a:rPr lang="fr-FR" sz="1300" i="1" baseline="-25000" dirty="0" smtClean="0"/>
              <a:t>3</a:t>
            </a:r>
            <a:r>
              <a:rPr lang="fr-FR" sz="1300" i="1" dirty="0" smtClean="0"/>
              <a:t> </a:t>
            </a:r>
            <a:r>
              <a:rPr lang="fr-FR" sz="1300" i="1" dirty="0" err="1" smtClean="0"/>
              <a:t>reaction</a:t>
            </a:r>
            <a:endParaRPr lang="fr-FR" sz="1300" i="1" baseline="-25000" dirty="0"/>
          </a:p>
        </p:txBody>
      </p:sp>
      <p:sp>
        <p:nvSpPr>
          <p:cNvPr id="125" name="Text Box 11"/>
          <p:cNvSpPr txBox="1">
            <a:spLocks noChangeArrowheads="1"/>
          </p:cNvSpPr>
          <p:nvPr/>
        </p:nvSpPr>
        <p:spPr bwMode="auto">
          <a:xfrm>
            <a:off x="3574412" y="3191054"/>
            <a:ext cx="1018227" cy="292388"/>
          </a:xfrm>
          <a:prstGeom prst="rect">
            <a:avLst/>
          </a:prstGeom>
          <a:solidFill>
            <a:srgbClr val="66CCFF">
              <a:alpha val="49804"/>
            </a:srgbClr>
          </a:solidFill>
          <a:ln w="28575">
            <a:solidFill>
              <a:srgbClr val="0000FF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i="1" dirty="0" smtClean="0"/>
              <a:t>O</a:t>
            </a:r>
            <a:r>
              <a:rPr lang="fr-FR" sz="1300" i="1" baseline="-25000" dirty="0" smtClean="0"/>
              <a:t>3</a:t>
            </a:r>
            <a:r>
              <a:rPr lang="fr-FR" sz="1300" i="1" dirty="0" smtClean="0"/>
              <a:t> </a:t>
            </a:r>
            <a:r>
              <a:rPr lang="fr-FR" sz="1300" i="1" dirty="0" err="1" smtClean="0"/>
              <a:t>reaction</a:t>
            </a:r>
            <a:endParaRPr lang="fr-FR" sz="1300" i="1" baseline="-25000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584576" y="2180664"/>
            <a:ext cx="1603375" cy="3806825"/>
            <a:chOff x="1604" y="1336"/>
            <a:chExt cx="1010" cy="2398"/>
          </a:xfrm>
        </p:grpSpPr>
        <p:sp>
          <p:nvSpPr>
            <p:cNvPr id="311307" name="Text Box 11"/>
            <p:cNvSpPr txBox="1">
              <a:spLocks noChangeArrowheads="1"/>
            </p:cNvSpPr>
            <p:nvPr/>
          </p:nvSpPr>
          <p:spPr bwMode="auto">
            <a:xfrm>
              <a:off x="1604" y="3055"/>
              <a:ext cx="595" cy="184"/>
            </a:xfrm>
            <a:prstGeom prst="rect">
              <a:avLst/>
            </a:prstGeom>
            <a:solidFill>
              <a:srgbClr val="66CCFF">
                <a:alpha val="49804"/>
              </a:srgbClr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xtLst/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 smtClean="0"/>
                <a:t>Photolysis</a:t>
              </a:r>
              <a:endParaRPr lang="fr-FR" sz="1300" i="1" dirty="0"/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 flipH="1">
              <a:off x="1910" y="1342"/>
              <a:ext cx="0" cy="19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>
              <a:off x="1910" y="1336"/>
              <a:ext cx="657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>
              <a:off x="2237" y="1632"/>
              <a:ext cx="37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>
              <a:off x="2239" y="2540"/>
              <a:ext cx="35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2608" y="1627"/>
              <a:ext cx="6" cy="35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2600" y="2203"/>
              <a:ext cx="2" cy="33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>
              <a:off x="2237" y="2088"/>
              <a:ext cx="16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>
              <a:off x="2252" y="2733"/>
              <a:ext cx="18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7" name="Line 21"/>
            <p:cNvSpPr>
              <a:spLocks noChangeShapeType="1"/>
            </p:cNvSpPr>
            <p:nvPr/>
          </p:nvSpPr>
          <p:spPr bwMode="auto">
            <a:xfrm>
              <a:off x="2235" y="3055"/>
              <a:ext cx="36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>
              <a:off x="2594" y="2835"/>
              <a:ext cx="0" cy="22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>
              <a:off x="2244" y="3222"/>
              <a:ext cx="125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>
              <a:off x="1741" y="3631"/>
              <a:ext cx="0" cy="1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>
              <a:off x="1745" y="3630"/>
              <a:ext cx="348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1824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138" descr="nesl.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600" y="6325373"/>
            <a:ext cx="1254125" cy="481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3888" y="2180664"/>
            <a:ext cx="3525837" cy="4316413"/>
            <a:chOff x="393" y="1336"/>
            <a:chExt cx="2221" cy="2719"/>
          </a:xfrm>
        </p:grpSpPr>
        <p:sp>
          <p:nvSpPr>
            <p:cNvPr id="311299" name="Rectangle 3"/>
            <p:cNvSpPr>
              <a:spLocks noChangeArrowheads="1"/>
            </p:cNvSpPr>
            <p:nvPr/>
          </p:nvSpPr>
          <p:spPr bwMode="auto">
            <a:xfrm>
              <a:off x="449" y="1454"/>
              <a:ext cx="1769" cy="408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00" name="Rectangle 4"/>
            <p:cNvSpPr>
              <a:spLocks noChangeArrowheads="1"/>
            </p:cNvSpPr>
            <p:nvPr/>
          </p:nvSpPr>
          <p:spPr bwMode="auto">
            <a:xfrm>
              <a:off x="450" y="1943"/>
              <a:ext cx="1772" cy="408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01" name="Rectangle 5"/>
            <p:cNvSpPr>
              <a:spLocks noChangeArrowheads="1"/>
            </p:cNvSpPr>
            <p:nvPr/>
          </p:nvSpPr>
          <p:spPr bwMode="auto">
            <a:xfrm>
              <a:off x="441" y="2457"/>
              <a:ext cx="1781" cy="408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02" name="Rectangle 6"/>
            <p:cNvSpPr>
              <a:spLocks noChangeArrowheads="1"/>
            </p:cNvSpPr>
            <p:nvPr/>
          </p:nvSpPr>
          <p:spPr bwMode="auto">
            <a:xfrm>
              <a:off x="428" y="2991"/>
              <a:ext cx="1781" cy="518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03" name="Rectangle 7"/>
            <p:cNvSpPr>
              <a:spLocks noChangeArrowheads="1"/>
            </p:cNvSpPr>
            <p:nvPr/>
          </p:nvSpPr>
          <p:spPr bwMode="auto">
            <a:xfrm>
              <a:off x="415" y="3743"/>
              <a:ext cx="1781" cy="312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3333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04" name="Text Box 8"/>
            <p:cNvSpPr txBox="1">
              <a:spLocks noChangeArrowheads="1"/>
            </p:cNvSpPr>
            <p:nvPr/>
          </p:nvSpPr>
          <p:spPr bwMode="auto">
            <a:xfrm>
              <a:off x="412" y="1424"/>
              <a:ext cx="70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OH reaction</a:t>
              </a:r>
            </a:p>
          </p:txBody>
        </p:sp>
        <p:sp>
          <p:nvSpPr>
            <p:cNvPr id="311305" name="Text Box 9"/>
            <p:cNvSpPr txBox="1">
              <a:spLocks noChangeArrowheads="1"/>
            </p:cNvSpPr>
            <p:nvPr/>
          </p:nvSpPr>
          <p:spPr bwMode="auto">
            <a:xfrm>
              <a:off x="419" y="1913"/>
              <a:ext cx="67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O</a:t>
              </a:r>
              <a:r>
                <a:rPr lang="fr-FR" sz="1300" i="1" baseline="-25000"/>
                <a:t>3</a:t>
              </a:r>
              <a:r>
                <a:rPr lang="fr-FR" sz="1300" i="1"/>
                <a:t> reaction</a:t>
              </a:r>
            </a:p>
          </p:txBody>
        </p:sp>
        <p:sp>
          <p:nvSpPr>
            <p:cNvPr id="311306" name="Text Box 10"/>
            <p:cNvSpPr txBox="1">
              <a:spLocks noChangeArrowheads="1"/>
            </p:cNvSpPr>
            <p:nvPr/>
          </p:nvSpPr>
          <p:spPr bwMode="auto">
            <a:xfrm>
              <a:off x="404" y="2423"/>
              <a:ext cx="74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NO</a:t>
              </a:r>
              <a:r>
                <a:rPr lang="fr-FR" sz="1300" i="1" baseline="-25000"/>
                <a:t>3</a:t>
              </a:r>
              <a:r>
                <a:rPr lang="fr-FR" sz="1300" i="1"/>
                <a:t> reaction</a:t>
              </a:r>
            </a:p>
          </p:txBody>
        </p:sp>
        <p:sp>
          <p:nvSpPr>
            <p:cNvPr id="311307" name="Text Box 11"/>
            <p:cNvSpPr txBox="1">
              <a:spLocks noChangeArrowheads="1"/>
            </p:cNvSpPr>
            <p:nvPr/>
          </p:nvSpPr>
          <p:spPr bwMode="auto">
            <a:xfrm>
              <a:off x="400" y="2967"/>
              <a:ext cx="64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Photolysis</a:t>
              </a:r>
            </a:p>
          </p:txBody>
        </p:sp>
        <p:sp>
          <p:nvSpPr>
            <p:cNvPr id="311308" name="Text Box 12"/>
            <p:cNvSpPr txBox="1">
              <a:spLocks noChangeArrowheads="1"/>
            </p:cNvSpPr>
            <p:nvPr/>
          </p:nvSpPr>
          <p:spPr bwMode="auto">
            <a:xfrm>
              <a:off x="393" y="3730"/>
              <a:ext cx="1293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Thermal decomposition</a:t>
              </a:r>
            </a:p>
          </p:txBody>
        </p:sp>
        <p:sp>
          <p:nvSpPr>
            <p:cNvPr id="311309" name="Line 13"/>
            <p:cNvSpPr>
              <a:spLocks noChangeShapeType="1"/>
            </p:cNvSpPr>
            <p:nvPr/>
          </p:nvSpPr>
          <p:spPr bwMode="auto">
            <a:xfrm>
              <a:off x="1253" y="1337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0" name="Line 14"/>
            <p:cNvSpPr>
              <a:spLocks noChangeShapeType="1"/>
            </p:cNvSpPr>
            <p:nvPr/>
          </p:nvSpPr>
          <p:spPr bwMode="auto">
            <a:xfrm>
              <a:off x="1253" y="1336"/>
              <a:ext cx="131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1" name="Line 15"/>
            <p:cNvSpPr>
              <a:spLocks noChangeShapeType="1"/>
            </p:cNvSpPr>
            <p:nvPr/>
          </p:nvSpPr>
          <p:spPr bwMode="auto">
            <a:xfrm>
              <a:off x="2237" y="1632"/>
              <a:ext cx="374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2" name="Line 16"/>
            <p:cNvSpPr>
              <a:spLocks noChangeShapeType="1"/>
            </p:cNvSpPr>
            <p:nvPr/>
          </p:nvSpPr>
          <p:spPr bwMode="auto">
            <a:xfrm>
              <a:off x="2239" y="2540"/>
              <a:ext cx="359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3" name="Line 17"/>
            <p:cNvSpPr>
              <a:spLocks noChangeShapeType="1"/>
            </p:cNvSpPr>
            <p:nvPr/>
          </p:nvSpPr>
          <p:spPr bwMode="auto">
            <a:xfrm flipH="1">
              <a:off x="2608" y="1627"/>
              <a:ext cx="6" cy="35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4" name="Line 18"/>
            <p:cNvSpPr>
              <a:spLocks noChangeShapeType="1"/>
            </p:cNvSpPr>
            <p:nvPr/>
          </p:nvSpPr>
          <p:spPr bwMode="auto">
            <a:xfrm flipH="1">
              <a:off x="2600" y="2203"/>
              <a:ext cx="2" cy="33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5" name="Line 19"/>
            <p:cNvSpPr>
              <a:spLocks noChangeShapeType="1"/>
            </p:cNvSpPr>
            <p:nvPr/>
          </p:nvSpPr>
          <p:spPr bwMode="auto">
            <a:xfrm>
              <a:off x="2237" y="2088"/>
              <a:ext cx="16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6" name="Line 20"/>
            <p:cNvSpPr>
              <a:spLocks noChangeShapeType="1"/>
            </p:cNvSpPr>
            <p:nvPr/>
          </p:nvSpPr>
          <p:spPr bwMode="auto">
            <a:xfrm>
              <a:off x="2252" y="2733"/>
              <a:ext cx="182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7" name="Line 21"/>
            <p:cNvSpPr>
              <a:spLocks noChangeShapeType="1"/>
            </p:cNvSpPr>
            <p:nvPr/>
          </p:nvSpPr>
          <p:spPr bwMode="auto">
            <a:xfrm>
              <a:off x="2235" y="3055"/>
              <a:ext cx="36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8" name="Line 22"/>
            <p:cNvSpPr>
              <a:spLocks noChangeShapeType="1"/>
            </p:cNvSpPr>
            <p:nvPr/>
          </p:nvSpPr>
          <p:spPr bwMode="auto">
            <a:xfrm>
              <a:off x="2594" y="2835"/>
              <a:ext cx="0" cy="221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19" name="Line 23"/>
            <p:cNvSpPr>
              <a:spLocks noChangeShapeType="1"/>
            </p:cNvSpPr>
            <p:nvPr/>
          </p:nvSpPr>
          <p:spPr bwMode="auto">
            <a:xfrm>
              <a:off x="2244" y="3312"/>
              <a:ext cx="125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0" name="Line 24"/>
            <p:cNvSpPr>
              <a:spLocks noChangeShapeType="1"/>
            </p:cNvSpPr>
            <p:nvPr/>
          </p:nvSpPr>
          <p:spPr bwMode="auto">
            <a:xfrm>
              <a:off x="799" y="3637"/>
              <a:ext cx="0" cy="10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21" name="Line 25"/>
            <p:cNvSpPr>
              <a:spLocks noChangeShapeType="1"/>
            </p:cNvSpPr>
            <p:nvPr/>
          </p:nvSpPr>
          <p:spPr bwMode="auto">
            <a:xfrm>
              <a:off x="797" y="3636"/>
              <a:ext cx="1243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50888" y="2526739"/>
            <a:ext cx="2754312" cy="3937000"/>
            <a:chOff x="473" y="1554"/>
            <a:chExt cx="1735" cy="2480"/>
          </a:xfrm>
        </p:grpSpPr>
        <p:sp>
          <p:nvSpPr>
            <p:cNvPr id="311325" name="Text Box 29"/>
            <p:cNvSpPr txBox="1">
              <a:spLocks noChangeArrowheads="1"/>
            </p:cNvSpPr>
            <p:nvPr/>
          </p:nvSpPr>
          <p:spPr bwMode="auto">
            <a:xfrm>
              <a:off x="615" y="1554"/>
              <a:ext cx="89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/>
                <a:t>RH + OH </a:t>
              </a:r>
              <a:r>
                <a:rPr lang="fr-FR" sz="1300" b="0" dirty="0" err="1">
                  <a:sym typeface="Symbol" pitchFamily="18" charset="2"/>
                </a:rPr>
                <a:t></a:t>
              </a:r>
              <a:r>
                <a:rPr lang="fr-FR" sz="1300" b="0" dirty="0">
                  <a:sym typeface="Symbol" pitchFamily="18" charset="2"/>
                </a:rPr>
                <a:t> RO</a:t>
              </a:r>
              <a:r>
                <a:rPr lang="fr-FR" sz="1300" b="0" baseline="-25000" dirty="0">
                  <a:sym typeface="Symbol" pitchFamily="18" charset="2"/>
                </a:rPr>
                <a:t>2</a:t>
              </a:r>
            </a:p>
          </p:txBody>
        </p:sp>
        <p:sp>
          <p:nvSpPr>
            <p:cNvPr id="311326" name="Text Box 30"/>
            <p:cNvSpPr txBox="1">
              <a:spLocks noChangeArrowheads="1"/>
            </p:cNvSpPr>
            <p:nvPr/>
          </p:nvSpPr>
          <p:spPr bwMode="auto">
            <a:xfrm>
              <a:off x="625" y="1689"/>
              <a:ext cx="157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&gt;C=C&lt; + OH </a:t>
              </a:r>
              <a:r>
                <a:rPr lang="fr-FR" sz="1300" b="0">
                  <a:sym typeface="Symbol" pitchFamily="18" charset="2"/>
                </a:rPr>
                <a:t> &gt;C(OH)C(O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)&lt;</a:t>
              </a:r>
              <a:endParaRPr lang="fr-FR" sz="1300" b="0" baseline="-25000">
                <a:sym typeface="Symbol" pitchFamily="18" charset="2"/>
              </a:endParaRPr>
            </a:p>
          </p:txBody>
        </p:sp>
        <p:sp>
          <p:nvSpPr>
            <p:cNvPr id="311327" name="Text Box 31"/>
            <p:cNvSpPr txBox="1">
              <a:spLocks noChangeArrowheads="1"/>
            </p:cNvSpPr>
            <p:nvPr/>
          </p:nvSpPr>
          <p:spPr bwMode="auto">
            <a:xfrm>
              <a:off x="576" y="2185"/>
              <a:ext cx="131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Criegee </a:t>
              </a:r>
              <a:r>
                <a:rPr lang="fr-FR" sz="1300" b="0">
                  <a:sym typeface="Symbol" pitchFamily="18" charset="2"/>
                </a:rPr>
                <a:t> products + OH</a:t>
              </a:r>
            </a:p>
          </p:txBody>
        </p:sp>
        <p:sp>
          <p:nvSpPr>
            <p:cNvPr id="311328" name="Text Box 32"/>
            <p:cNvSpPr txBox="1">
              <a:spLocks noChangeArrowheads="1"/>
            </p:cNvSpPr>
            <p:nvPr/>
          </p:nvSpPr>
          <p:spPr bwMode="auto">
            <a:xfrm>
              <a:off x="582" y="2048"/>
              <a:ext cx="161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&gt;C=C&lt; + O</a:t>
              </a:r>
              <a:r>
                <a:rPr lang="fr-FR" sz="1300" b="0" baseline="-25000"/>
                <a:t>3</a:t>
              </a:r>
              <a:r>
                <a:rPr lang="fr-FR" sz="1300" b="0"/>
                <a:t> </a:t>
              </a:r>
              <a:r>
                <a:rPr lang="fr-FR" sz="1300" b="0">
                  <a:sym typeface="Symbol" pitchFamily="18" charset="2"/>
                </a:rPr>
                <a:t> &gt;C=O + Criegee</a:t>
              </a:r>
              <a:endParaRPr lang="fr-FR" sz="1300" b="0" baseline="-25000">
                <a:sym typeface="Symbol" pitchFamily="18" charset="2"/>
              </a:endParaRPr>
            </a:p>
          </p:txBody>
        </p:sp>
        <p:sp>
          <p:nvSpPr>
            <p:cNvPr id="311329" name="Text Box 33"/>
            <p:cNvSpPr txBox="1">
              <a:spLocks noChangeArrowheads="1"/>
            </p:cNvSpPr>
            <p:nvPr/>
          </p:nvSpPr>
          <p:spPr bwMode="auto">
            <a:xfrm>
              <a:off x="473" y="2544"/>
              <a:ext cx="1286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RCHO + NO</a:t>
              </a:r>
              <a:r>
                <a:rPr lang="fr-FR" sz="1300" b="0" baseline="-25000"/>
                <a:t>3</a:t>
              </a:r>
              <a:r>
                <a:rPr lang="fr-FR" sz="1300" b="0"/>
                <a:t> </a:t>
              </a:r>
              <a:r>
                <a:rPr lang="fr-FR" sz="1300" b="0">
                  <a:sym typeface="Symbol" pitchFamily="18" charset="2"/>
                </a:rPr>
                <a:t> R(O)OO</a:t>
              </a:r>
              <a:endParaRPr lang="fr-FR" sz="1300" b="0" baseline="-25000">
                <a:sym typeface="Symbol" pitchFamily="18" charset="2"/>
              </a:endParaRPr>
            </a:p>
          </p:txBody>
        </p:sp>
        <p:sp>
          <p:nvSpPr>
            <p:cNvPr id="311330" name="Text Box 34"/>
            <p:cNvSpPr txBox="1">
              <a:spLocks noChangeArrowheads="1"/>
            </p:cNvSpPr>
            <p:nvPr/>
          </p:nvSpPr>
          <p:spPr bwMode="auto">
            <a:xfrm>
              <a:off x="473" y="2682"/>
              <a:ext cx="173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&gt;C=C&lt; + NO</a:t>
              </a:r>
              <a:r>
                <a:rPr lang="fr-FR" sz="1300" b="0" baseline="-25000"/>
                <a:t>3</a:t>
              </a:r>
              <a:r>
                <a:rPr lang="fr-FR" sz="1300" b="0"/>
                <a:t> </a:t>
              </a:r>
              <a:r>
                <a:rPr lang="fr-FR" sz="1300" b="0">
                  <a:sym typeface="Symbol" pitchFamily="18" charset="2"/>
                </a:rPr>
                <a:t> &gt;C(ONO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)C(O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)&lt;</a:t>
              </a:r>
              <a:endParaRPr lang="fr-FR" sz="1300" b="0" baseline="-25000">
                <a:sym typeface="Symbol" pitchFamily="18" charset="2"/>
              </a:endParaRPr>
            </a:p>
          </p:txBody>
        </p:sp>
        <p:sp>
          <p:nvSpPr>
            <p:cNvPr id="311331" name="Text Box 35"/>
            <p:cNvSpPr txBox="1">
              <a:spLocks noChangeArrowheads="1"/>
            </p:cNvSpPr>
            <p:nvPr/>
          </p:nvSpPr>
          <p:spPr bwMode="auto">
            <a:xfrm>
              <a:off x="598" y="3080"/>
              <a:ext cx="1322" cy="4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fr-FR" sz="1300" b="0"/>
                <a:t>RCHO + h</a:t>
              </a:r>
              <a:r>
                <a:rPr lang="fr-FR" sz="1300" b="0">
                  <a:latin typeface="Symbol" pitchFamily="18" charset="2"/>
                </a:rPr>
                <a:t>n</a:t>
              </a:r>
              <a:r>
                <a:rPr lang="fr-FR" sz="1300" b="0"/>
                <a:t> </a:t>
              </a:r>
              <a:r>
                <a:rPr lang="fr-FR" sz="1300" b="0">
                  <a:sym typeface="Symbol" pitchFamily="18" charset="2"/>
                </a:rPr>
                <a:t> R + HCO</a:t>
              </a:r>
            </a:p>
            <a:p>
              <a:pPr>
                <a:lnSpc>
                  <a:spcPct val="105000"/>
                </a:lnSpc>
              </a:pPr>
              <a:r>
                <a:rPr lang="fr-FR" sz="1300" b="0">
                  <a:sym typeface="Symbol" pitchFamily="18" charset="2"/>
                </a:rPr>
                <a:t>RONO</a:t>
              </a:r>
              <a:r>
                <a:rPr lang="fr-FR" sz="1300" b="0" baseline="-25000">
                  <a:sym typeface="Symbol" pitchFamily="18" charset="2"/>
                </a:rPr>
                <a:t>2 </a:t>
              </a:r>
              <a:r>
                <a:rPr lang="fr-FR" sz="1300" b="0">
                  <a:sym typeface="Symbol" pitchFamily="18" charset="2"/>
                </a:rPr>
                <a:t>+ h</a:t>
              </a:r>
              <a:r>
                <a:rPr lang="fr-FR" sz="1300" b="0">
                  <a:latin typeface="Symbol" pitchFamily="18" charset="2"/>
                  <a:sym typeface="Symbol" pitchFamily="18" charset="2"/>
                </a:rPr>
                <a:t>n</a:t>
              </a:r>
              <a:r>
                <a:rPr lang="fr-FR" sz="1300" b="0">
                  <a:sym typeface="Symbol" pitchFamily="18" charset="2"/>
                </a:rPr>
                <a:t>  RO + 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105000"/>
                </a:lnSpc>
              </a:pPr>
              <a:r>
                <a:rPr lang="fr-FR" sz="1300" b="0">
                  <a:sym typeface="Symbol" pitchFamily="18" charset="2"/>
                </a:rPr>
                <a:t>ROOH + h</a:t>
              </a:r>
              <a:r>
                <a:rPr lang="fr-FR" sz="1300" b="0">
                  <a:latin typeface="Symbol" pitchFamily="18" charset="2"/>
                  <a:sym typeface="Symbol" pitchFamily="18" charset="2"/>
                </a:rPr>
                <a:t>n</a:t>
              </a:r>
              <a:r>
                <a:rPr lang="fr-FR" sz="1300" b="0">
                  <a:sym typeface="Symbol" pitchFamily="18" charset="2"/>
                </a:rPr>
                <a:t>  RO + OH</a:t>
              </a:r>
              <a:endParaRPr lang="fr-FR" sz="1300" b="0" baseline="-25000">
                <a:sym typeface="Symbol" pitchFamily="18" charset="2"/>
              </a:endParaRPr>
            </a:p>
          </p:txBody>
        </p:sp>
        <p:sp>
          <p:nvSpPr>
            <p:cNvPr id="311332" name="Text Box 36"/>
            <p:cNvSpPr txBox="1">
              <a:spLocks noChangeArrowheads="1"/>
            </p:cNvSpPr>
            <p:nvPr/>
          </p:nvSpPr>
          <p:spPr bwMode="auto">
            <a:xfrm>
              <a:off x="498" y="3851"/>
              <a:ext cx="1656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/>
                <a:t>RCO(OONO</a:t>
              </a:r>
              <a:r>
                <a:rPr lang="fr-FR" sz="1300" b="0" baseline="-25000"/>
                <a:t>2</a:t>
              </a:r>
              <a:r>
                <a:rPr lang="fr-FR" sz="1300" b="0"/>
                <a:t>) </a:t>
              </a:r>
              <a:r>
                <a:rPr lang="fr-FR" sz="1300" b="0">
                  <a:sym typeface="Symbol" pitchFamily="18" charset="2"/>
                </a:rPr>
                <a:t> RCO(OO)+NO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</p:txBody>
        </p:sp>
      </p:grpSp>
      <p:sp>
        <p:nvSpPr>
          <p:cNvPr id="311334" name="Line 38"/>
          <p:cNvSpPr>
            <a:spLocks noChangeShapeType="1"/>
          </p:cNvSpPr>
          <p:nvPr/>
        </p:nvSpPr>
        <p:spPr bwMode="auto">
          <a:xfrm>
            <a:off x="479425" y="6231964"/>
            <a:ext cx="1682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5" name="Line 39"/>
          <p:cNvSpPr>
            <a:spLocks noChangeShapeType="1"/>
          </p:cNvSpPr>
          <p:nvPr/>
        </p:nvSpPr>
        <p:spPr bwMode="auto">
          <a:xfrm>
            <a:off x="474663" y="5203264"/>
            <a:ext cx="206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6" name="Line 40"/>
          <p:cNvSpPr>
            <a:spLocks noChangeShapeType="1"/>
          </p:cNvSpPr>
          <p:nvPr/>
        </p:nvSpPr>
        <p:spPr bwMode="auto">
          <a:xfrm>
            <a:off x="487363" y="4288864"/>
            <a:ext cx="20637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7" name="Line 41"/>
          <p:cNvSpPr>
            <a:spLocks noChangeShapeType="1"/>
          </p:cNvSpPr>
          <p:nvPr/>
        </p:nvSpPr>
        <p:spPr bwMode="auto">
          <a:xfrm>
            <a:off x="477838" y="3428439"/>
            <a:ext cx="2047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8" name="Line 42"/>
          <p:cNvSpPr>
            <a:spLocks noChangeShapeType="1"/>
          </p:cNvSpPr>
          <p:nvPr/>
        </p:nvSpPr>
        <p:spPr bwMode="auto">
          <a:xfrm>
            <a:off x="473075" y="2690252"/>
            <a:ext cx="242888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39" name="Rectangle 43"/>
          <p:cNvSpPr>
            <a:spLocks noChangeArrowheads="1"/>
          </p:cNvSpPr>
          <p:nvPr/>
        </p:nvSpPr>
        <p:spPr bwMode="auto">
          <a:xfrm>
            <a:off x="4751549" y="1202175"/>
            <a:ext cx="2743200" cy="225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0" name="Text Box 44"/>
          <p:cNvSpPr txBox="1">
            <a:spLocks noChangeArrowheads="1"/>
          </p:cNvSpPr>
          <p:nvPr/>
        </p:nvSpPr>
        <p:spPr bwMode="auto">
          <a:xfrm>
            <a:off x="3673475" y="6531629"/>
            <a:ext cx="24193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/>
              <a:t>Treat next species in the stack</a:t>
            </a:r>
          </a:p>
        </p:txBody>
      </p:sp>
      <p:sp>
        <p:nvSpPr>
          <p:cNvPr id="311341" name="Rectangle 45"/>
          <p:cNvSpPr>
            <a:spLocks noChangeArrowheads="1"/>
          </p:cNvSpPr>
          <p:nvPr/>
        </p:nvSpPr>
        <p:spPr bwMode="auto">
          <a:xfrm>
            <a:off x="3668713" y="6576732"/>
            <a:ext cx="2432050" cy="258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/>
            <a:endParaRPr lang="en-US"/>
          </a:p>
        </p:txBody>
      </p:sp>
      <p:sp>
        <p:nvSpPr>
          <p:cNvPr id="311342" name="Text Box 46"/>
          <p:cNvSpPr txBox="1">
            <a:spLocks noChangeArrowheads="1"/>
          </p:cNvSpPr>
          <p:nvPr/>
        </p:nvSpPr>
        <p:spPr bwMode="auto">
          <a:xfrm>
            <a:off x="5218698" y="618507"/>
            <a:ext cx="261265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/>
              <a:t>New</a:t>
            </a:r>
            <a:r>
              <a:rPr lang="fr-FR" sz="1300" b="0" dirty="0" smtClean="0"/>
              <a:t> </a:t>
            </a:r>
            <a:r>
              <a:rPr lang="fr-FR" sz="1300" b="0" dirty="0" err="1" smtClean="0"/>
              <a:t>products</a:t>
            </a:r>
            <a:r>
              <a:rPr lang="fr-FR" sz="1300" b="0" dirty="0" smtClean="0"/>
              <a:t> </a:t>
            </a:r>
            <a:r>
              <a:rPr lang="fr-FR" sz="1300" b="0" dirty="0" err="1"/>
              <a:t>added</a:t>
            </a:r>
            <a:r>
              <a:rPr lang="fr-FR" sz="1300" b="0" dirty="0"/>
              <a:t> to the </a:t>
            </a:r>
            <a:r>
              <a:rPr lang="fr-FR" sz="1300" b="0" dirty="0" err="1"/>
              <a:t>stack</a:t>
            </a:r>
            <a:endParaRPr lang="fr-FR" sz="1300" b="0" dirty="0"/>
          </a:p>
        </p:txBody>
      </p:sp>
      <p:sp>
        <p:nvSpPr>
          <p:cNvPr id="311343" name="Text Box 47"/>
          <p:cNvSpPr txBox="1">
            <a:spLocks noChangeArrowheads="1"/>
          </p:cNvSpPr>
          <p:nvPr/>
        </p:nvSpPr>
        <p:spPr bwMode="auto">
          <a:xfrm>
            <a:off x="6879166" y="1168837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err="1" smtClean="0"/>
              <a:t>VOC</a:t>
            </a:r>
            <a:r>
              <a:rPr lang="fr-FR" sz="1000" b="0" dirty="0" err="1" smtClean="0"/>
              <a:t>n</a:t>
            </a:r>
            <a:endParaRPr lang="fr-FR" sz="1000" b="0" dirty="0"/>
          </a:p>
        </p:txBody>
      </p:sp>
      <p:sp>
        <p:nvSpPr>
          <p:cNvPr id="311344" name="Text Box 48"/>
          <p:cNvSpPr txBox="1">
            <a:spLocks noChangeArrowheads="1"/>
          </p:cNvSpPr>
          <p:nvPr/>
        </p:nvSpPr>
        <p:spPr bwMode="auto">
          <a:xfrm>
            <a:off x="5274203" y="1160900"/>
            <a:ext cx="6300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fr-FR" sz="1300" b="0" dirty="0" smtClean="0"/>
              <a:t>VOC</a:t>
            </a:r>
            <a:r>
              <a:rPr lang="fr-FR" sz="1000" b="0" dirty="0" smtClean="0"/>
              <a:t>2</a:t>
            </a:r>
            <a:endParaRPr lang="fr-FR" sz="1000" b="0" dirty="0"/>
          </a:p>
        </p:txBody>
      </p:sp>
      <p:sp>
        <p:nvSpPr>
          <p:cNvPr id="311345" name="Line 49"/>
          <p:cNvSpPr>
            <a:spLocks noChangeShapeType="1"/>
          </p:cNvSpPr>
          <p:nvPr/>
        </p:nvSpPr>
        <p:spPr bwMode="auto">
          <a:xfrm>
            <a:off x="7504641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6" name="Line 50"/>
          <p:cNvSpPr>
            <a:spLocks noChangeShapeType="1"/>
          </p:cNvSpPr>
          <p:nvPr/>
        </p:nvSpPr>
        <p:spPr bwMode="auto">
          <a:xfrm>
            <a:off x="6917266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7" name="Line 51"/>
          <p:cNvSpPr>
            <a:spLocks noChangeShapeType="1"/>
          </p:cNvSpPr>
          <p:nvPr/>
        </p:nvSpPr>
        <p:spPr bwMode="auto">
          <a:xfrm>
            <a:off x="6421966" y="1200587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8" name="Line 52"/>
          <p:cNvSpPr>
            <a:spLocks noChangeShapeType="1"/>
          </p:cNvSpPr>
          <p:nvPr/>
        </p:nvSpPr>
        <p:spPr bwMode="auto">
          <a:xfrm>
            <a:off x="5872691" y="1213287"/>
            <a:ext cx="0" cy="212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49" name="Line 53"/>
          <p:cNvSpPr>
            <a:spLocks noChangeShapeType="1"/>
          </p:cNvSpPr>
          <p:nvPr/>
        </p:nvSpPr>
        <p:spPr bwMode="auto">
          <a:xfrm>
            <a:off x="5094541" y="1018025"/>
            <a:ext cx="0" cy="17462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0" name="Line 54"/>
          <p:cNvSpPr>
            <a:spLocks noChangeShapeType="1"/>
          </p:cNvSpPr>
          <p:nvPr/>
        </p:nvSpPr>
        <p:spPr bwMode="auto">
          <a:xfrm flipH="1" flipV="1">
            <a:off x="4953907" y="924362"/>
            <a:ext cx="152400" cy="92075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1" name="Line 55"/>
          <p:cNvSpPr>
            <a:spLocks noChangeShapeType="1"/>
          </p:cNvSpPr>
          <p:nvPr/>
        </p:nvSpPr>
        <p:spPr bwMode="auto">
          <a:xfrm flipV="1">
            <a:off x="5109482" y="933887"/>
            <a:ext cx="136525" cy="8413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2" name="Line 56"/>
          <p:cNvSpPr>
            <a:spLocks noChangeShapeType="1"/>
          </p:cNvSpPr>
          <p:nvPr/>
        </p:nvSpPr>
        <p:spPr bwMode="auto">
          <a:xfrm flipH="1">
            <a:off x="466069" y="1837351"/>
            <a:ext cx="3673196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311353" name="Line 57"/>
          <p:cNvSpPr>
            <a:spLocks noChangeShapeType="1"/>
          </p:cNvSpPr>
          <p:nvPr/>
        </p:nvSpPr>
        <p:spPr bwMode="auto">
          <a:xfrm flipH="1">
            <a:off x="473075" y="1852292"/>
            <a:ext cx="14288" cy="4376497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4" name="Line 58"/>
          <p:cNvSpPr>
            <a:spLocks noChangeShapeType="1"/>
          </p:cNvSpPr>
          <p:nvPr/>
        </p:nvSpPr>
        <p:spPr bwMode="auto">
          <a:xfrm>
            <a:off x="8877301" y="933887"/>
            <a:ext cx="7937" cy="5161552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5" name="Line 59"/>
          <p:cNvSpPr>
            <a:spLocks noChangeShapeType="1"/>
          </p:cNvSpPr>
          <p:nvPr/>
        </p:nvSpPr>
        <p:spPr bwMode="auto">
          <a:xfrm>
            <a:off x="8670925" y="6089089"/>
            <a:ext cx="22225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6" name="Line 60"/>
          <p:cNvSpPr>
            <a:spLocks noChangeShapeType="1"/>
          </p:cNvSpPr>
          <p:nvPr/>
        </p:nvSpPr>
        <p:spPr bwMode="auto">
          <a:xfrm>
            <a:off x="8656638" y="4463489"/>
            <a:ext cx="228600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7" name="Line 61"/>
          <p:cNvSpPr>
            <a:spLocks noChangeShapeType="1"/>
          </p:cNvSpPr>
          <p:nvPr/>
        </p:nvSpPr>
        <p:spPr bwMode="auto">
          <a:xfrm>
            <a:off x="8656638" y="2971239"/>
            <a:ext cx="22066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358" name="Line 62"/>
          <p:cNvSpPr>
            <a:spLocks noChangeShapeType="1"/>
          </p:cNvSpPr>
          <p:nvPr/>
        </p:nvSpPr>
        <p:spPr bwMode="auto">
          <a:xfrm>
            <a:off x="5248579" y="925950"/>
            <a:ext cx="3644595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5046663" y="1879039"/>
            <a:ext cx="3625850" cy="4648200"/>
            <a:chOff x="3179" y="1146"/>
            <a:chExt cx="2284" cy="2928"/>
          </a:xfrm>
        </p:grpSpPr>
        <p:sp>
          <p:nvSpPr>
            <p:cNvPr id="311360" name="Rectangle 64"/>
            <p:cNvSpPr>
              <a:spLocks noChangeArrowheads="1"/>
            </p:cNvSpPr>
            <p:nvPr/>
          </p:nvSpPr>
          <p:spPr bwMode="auto">
            <a:xfrm>
              <a:off x="3509" y="1470"/>
              <a:ext cx="1940" cy="7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61" name="Rectangle 65"/>
            <p:cNvSpPr>
              <a:spLocks noChangeArrowheads="1"/>
            </p:cNvSpPr>
            <p:nvPr/>
          </p:nvSpPr>
          <p:spPr bwMode="auto">
            <a:xfrm>
              <a:off x="3503" y="2473"/>
              <a:ext cx="1949" cy="87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62" name="Rectangle 66"/>
            <p:cNvSpPr>
              <a:spLocks noChangeArrowheads="1"/>
            </p:cNvSpPr>
            <p:nvPr/>
          </p:nvSpPr>
          <p:spPr bwMode="auto">
            <a:xfrm>
              <a:off x="3495" y="3569"/>
              <a:ext cx="1968" cy="48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accent6">
                  <a:lumMod val="75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n-US"/>
            </a:p>
          </p:txBody>
        </p:sp>
        <p:sp>
          <p:nvSpPr>
            <p:cNvPr id="311363" name="Line 67"/>
            <p:cNvSpPr>
              <a:spLocks noChangeShapeType="1"/>
            </p:cNvSpPr>
            <p:nvPr/>
          </p:nvSpPr>
          <p:spPr bwMode="auto">
            <a:xfrm>
              <a:off x="3248" y="1146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4" name="Line 68"/>
            <p:cNvSpPr>
              <a:spLocks noChangeShapeType="1"/>
            </p:cNvSpPr>
            <p:nvPr/>
          </p:nvSpPr>
          <p:spPr bwMode="auto">
            <a:xfrm flipV="1">
              <a:off x="3179" y="3821"/>
              <a:ext cx="74" cy="8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5" name="Line 69"/>
            <p:cNvSpPr>
              <a:spLocks noChangeShapeType="1"/>
            </p:cNvSpPr>
            <p:nvPr/>
          </p:nvSpPr>
          <p:spPr bwMode="auto">
            <a:xfrm>
              <a:off x="3252" y="1336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6" name="Line 70"/>
            <p:cNvSpPr>
              <a:spLocks noChangeShapeType="1"/>
            </p:cNvSpPr>
            <p:nvPr/>
          </p:nvSpPr>
          <p:spPr bwMode="auto">
            <a:xfrm>
              <a:off x="3258" y="235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7" name="Line 71"/>
            <p:cNvSpPr>
              <a:spLocks noChangeShapeType="1"/>
            </p:cNvSpPr>
            <p:nvPr/>
          </p:nvSpPr>
          <p:spPr bwMode="auto">
            <a:xfrm>
              <a:off x="3263" y="3467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68" name="Text Box 72"/>
            <p:cNvSpPr txBox="1">
              <a:spLocks noChangeArrowheads="1"/>
            </p:cNvSpPr>
            <p:nvPr/>
          </p:nvSpPr>
          <p:spPr bwMode="auto">
            <a:xfrm>
              <a:off x="3429" y="1248"/>
              <a:ext cx="423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RO2 ?</a:t>
              </a:r>
            </a:p>
          </p:txBody>
        </p:sp>
        <p:sp>
          <p:nvSpPr>
            <p:cNvPr id="311369" name="Text Box 73"/>
            <p:cNvSpPr txBox="1">
              <a:spLocks noChangeArrowheads="1"/>
            </p:cNvSpPr>
            <p:nvPr/>
          </p:nvSpPr>
          <p:spPr bwMode="auto">
            <a:xfrm>
              <a:off x="3435" y="2269"/>
              <a:ext cx="49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RCO3 ?</a:t>
              </a:r>
            </a:p>
          </p:txBody>
        </p:sp>
        <p:sp>
          <p:nvSpPr>
            <p:cNvPr id="311370" name="Text Box 74"/>
            <p:cNvSpPr txBox="1">
              <a:spLocks noChangeArrowheads="1"/>
            </p:cNvSpPr>
            <p:nvPr/>
          </p:nvSpPr>
          <p:spPr bwMode="auto">
            <a:xfrm>
              <a:off x="3456" y="3365"/>
              <a:ext cx="36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RO ?</a:t>
              </a:r>
            </a:p>
          </p:txBody>
        </p:sp>
        <p:sp>
          <p:nvSpPr>
            <p:cNvPr id="311371" name="Text Box 75"/>
            <p:cNvSpPr txBox="1">
              <a:spLocks noChangeArrowheads="1"/>
            </p:cNvSpPr>
            <p:nvPr/>
          </p:nvSpPr>
          <p:spPr bwMode="auto">
            <a:xfrm>
              <a:off x="3930" y="1586"/>
              <a:ext cx="1325" cy="6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fr-FR" sz="1300" b="0"/>
                <a:t>RO</a:t>
              </a:r>
              <a:r>
                <a:rPr lang="fr-FR" sz="1300" b="0" baseline="-25000"/>
                <a:t>2</a:t>
              </a:r>
              <a:r>
                <a:rPr lang="fr-FR" sz="1300" b="0"/>
                <a:t>+NO </a:t>
              </a:r>
              <a:r>
                <a:rPr lang="fr-FR" sz="1300" b="0">
                  <a:sym typeface="Symbol" pitchFamily="18" charset="2"/>
                </a:rPr>
                <a:t> RO+NO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/>
                <a:t>RO</a:t>
              </a:r>
              <a:r>
                <a:rPr lang="fr-FR" sz="1300" b="0" baseline="-25000"/>
                <a:t>2</a:t>
              </a:r>
              <a:r>
                <a:rPr lang="fr-FR" sz="1300" b="0"/>
                <a:t>+NO </a:t>
              </a:r>
              <a:r>
                <a:rPr lang="fr-FR" sz="1300" b="0">
                  <a:sym typeface="Symbol" pitchFamily="18" charset="2"/>
                </a:rPr>
                <a:t> RONO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+NO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  RO+NO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+HO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 ROOH + 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+RO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  products</a:t>
              </a:r>
            </a:p>
          </p:txBody>
        </p:sp>
        <p:sp>
          <p:nvSpPr>
            <p:cNvPr id="311372" name="Text Box 76"/>
            <p:cNvSpPr txBox="1">
              <a:spLocks noChangeArrowheads="1"/>
            </p:cNvSpPr>
            <p:nvPr/>
          </p:nvSpPr>
          <p:spPr bwMode="auto">
            <a:xfrm>
              <a:off x="3496" y="1444"/>
              <a:ext cx="124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Peroxy alkyl chemistry</a:t>
              </a:r>
            </a:p>
          </p:txBody>
        </p:sp>
        <p:sp>
          <p:nvSpPr>
            <p:cNvPr id="311373" name="Text Box 77"/>
            <p:cNvSpPr txBox="1">
              <a:spLocks noChangeArrowheads="1"/>
            </p:cNvSpPr>
            <p:nvPr/>
          </p:nvSpPr>
          <p:spPr bwMode="auto">
            <a:xfrm>
              <a:off x="3704" y="2583"/>
              <a:ext cx="1583" cy="7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5000"/>
                </a:lnSpc>
              </a:pPr>
              <a:r>
                <a:rPr lang="fr-FR" sz="1300" b="0"/>
                <a:t>RCO</a:t>
              </a:r>
              <a:r>
                <a:rPr lang="fr-FR" sz="1300" b="0" baseline="-25000"/>
                <a:t>3</a:t>
              </a:r>
              <a:r>
                <a:rPr lang="fr-FR" sz="1300" b="0"/>
                <a:t>+NO </a:t>
              </a:r>
              <a:r>
                <a:rPr lang="fr-FR" sz="1300" b="0">
                  <a:sym typeface="Symbol" pitchFamily="18" charset="2"/>
                </a:rPr>
                <a:t> R+CO2+NO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/>
                <a:t>RCO</a:t>
              </a:r>
              <a:r>
                <a:rPr lang="fr-FR" sz="1300" b="0" baseline="-25000"/>
                <a:t>3</a:t>
              </a:r>
              <a:r>
                <a:rPr lang="fr-FR" sz="1300" b="0"/>
                <a:t>+NO</a:t>
              </a:r>
              <a:r>
                <a:rPr lang="fr-FR" sz="1300" b="0" baseline="-25000"/>
                <a:t>2</a:t>
              </a:r>
              <a:r>
                <a:rPr lang="fr-FR" sz="1300" b="0"/>
                <a:t> </a:t>
              </a:r>
              <a:r>
                <a:rPr lang="fr-FR" sz="1300" b="0">
                  <a:sym typeface="Symbol" pitchFamily="18" charset="2"/>
                </a:rPr>
                <a:t> RCO(OONO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) 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RCO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+NO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  R+CO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+NO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+O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RCO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+HO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 RCO(OOH) + 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RCO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+HO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 RCO(OH) + 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</a:p>
            <a:p>
              <a:pPr>
                <a:lnSpc>
                  <a:spcPct val="95000"/>
                </a:lnSpc>
              </a:pPr>
              <a:r>
                <a:rPr lang="fr-FR" sz="1300" b="0">
                  <a:sym typeface="Symbol" pitchFamily="18" charset="2"/>
                </a:rPr>
                <a:t>RCO</a:t>
              </a:r>
              <a:r>
                <a:rPr lang="fr-FR" sz="1300" b="0" baseline="-25000">
                  <a:sym typeface="Symbol" pitchFamily="18" charset="2"/>
                </a:rPr>
                <a:t>3</a:t>
              </a:r>
              <a:r>
                <a:rPr lang="fr-FR" sz="1300" b="0">
                  <a:sym typeface="Symbol" pitchFamily="18" charset="2"/>
                </a:rPr>
                <a:t>+RO</a:t>
              </a:r>
              <a:r>
                <a:rPr lang="fr-FR" sz="1300" b="0" baseline="-25000">
                  <a:sym typeface="Symbol" pitchFamily="18" charset="2"/>
                </a:rPr>
                <a:t>2</a:t>
              </a:r>
              <a:r>
                <a:rPr lang="fr-FR" sz="1300" b="0">
                  <a:sym typeface="Symbol" pitchFamily="18" charset="2"/>
                </a:rPr>
                <a:t>   products</a:t>
              </a:r>
            </a:p>
          </p:txBody>
        </p:sp>
        <p:sp>
          <p:nvSpPr>
            <p:cNvPr id="311374" name="Text Box 78"/>
            <p:cNvSpPr txBox="1">
              <a:spLocks noChangeArrowheads="1"/>
            </p:cNvSpPr>
            <p:nvPr/>
          </p:nvSpPr>
          <p:spPr bwMode="auto">
            <a:xfrm>
              <a:off x="3487" y="2457"/>
              <a:ext cx="1216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/>
                <a:t>Peroxy acyl chemistry</a:t>
              </a:r>
            </a:p>
          </p:txBody>
        </p:sp>
        <p:sp>
          <p:nvSpPr>
            <p:cNvPr id="311375" name="Text Box 79"/>
            <p:cNvSpPr txBox="1">
              <a:spLocks noChangeArrowheads="1"/>
            </p:cNvSpPr>
            <p:nvPr/>
          </p:nvSpPr>
          <p:spPr bwMode="auto">
            <a:xfrm>
              <a:off x="3511" y="3677"/>
              <a:ext cx="1944" cy="3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fr-FR" sz="1300" b="0" dirty="0"/>
                <a:t>&gt;CH(O</a:t>
              </a:r>
              <a:r>
                <a:rPr lang="fr-FR" sz="1300" dirty="0">
                  <a:sym typeface="Symbol" pitchFamily="18" charset="2"/>
                </a:rPr>
                <a:t></a:t>
              </a:r>
              <a:r>
                <a:rPr lang="fr-FR" sz="1300" b="0" dirty="0"/>
                <a:t>)+O</a:t>
              </a:r>
              <a:r>
                <a:rPr lang="fr-FR" sz="1300" b="0" baseline="-25000" dirty="0"/>
                <a:t>2</a:t>
              </a:r>
              <a:r>
                <a:rPr lang="fr-FR" sz="1300" b="0" dirty="0"/>
                <a:t> </a:t>
              </a:r>
              <a:r>
                <a:rPr lang="fr-FR" sz="1300" b="0" dirty="0" err="1">
                  <a:sym typeface="Symbol" pitchFamily="18" charset="2"/>
                </a:rPr>
                <a:t></a:t>
              </a:r>
              <a:r>
                <a:rPr lang="fr-FR" sz="1300" b="0" dirty="0">
                  <a:sym typeface="Symbol" pitchFamily="18" charset="2"/>
                </a:rPr>
                <a:t> &gt;C=O + HO</a:t>
              </a:r>
              <a:r>
                <a:rPr lang="fr-FR" sz="1300" b="0" baseline="-25000" dirty="0">
                  <a:sym typeface="Symbol" pitchFamily="18" charset="2"/>
                </a:rPr>
                <a:t>2</a:t>
              </a:r>
            </a:p>
            <a:p>
              <a:pPr>
                <a:lnSpc>
                  <a:spcPct val="90000"/>
                </a:lnSpc>
              </a:pPr>
              <a:r>
                <a:rPr lang="fr-FR" sz="1300" b="0" dirty="0"/>
                <a:t>&gt;CH(O</a:t>
              </a:r>
              <a:r>
                <a:rPr lang="fr-FR" sz="1300" dirty="0">
                  <a:sym typeface="Symbol" pitchFamily="18" charset="2"/>
                </a:rPr>
                <a:t></a:t>
              </a:r>
              <a:r>
                <a:rPr lang="fr-FR" sz="1300" b="0" dirty="0"/>
                <a:t>)C</a:t>
              </a:r>
              <a:r>
                <a:rPr lang="fr-FR" sz="1300" b="0" baseline="-25000" dirty="0"/>
                <a:t>2</a:t>
              </a:r>
              <a:r>
                <a:rPr lang="fr-FR" sz="1300" b="0" dirty="0"/>
                <a:t>C(O.)&lt; </a:t>
              </a:r>
              <a:r>
                <a:rPr lang="fr-FR" sz="1300" b="0" dirty="0" err="1">
                  <a:sym typeface="Symbol" pitchFamily="18" charset="2"/>
                </a:rPr>
                <a:t></a:t>
              </a:r>
              <a:r>
                <a:rPr lang="fr-FR" sz="1300" b="0" dirty="0">
                  <a:sym typeface="Symbol" pitchFamily="18" charset="2"/>
                </a:rPr>
                <a:t> </a:t>
              </a:r>
              <a:r>
                <a:rPr lang="fr-FR" sz="1300" b="0" dirty="0"/>
                <a:t>&gt;C(O</a:t>
              </a:r>
              <a:r>
                <a:rPr lang="fr-FR" sz="1300" dirty="0">
                  <a:sym typeface="Symbol" pitchFamily="18" charset="2"/>
                </a:rPr>
                <a:t></a:t>
              </a:r>
              <a:r>
                <a:rPr lang="fr-FR" sz="1300" b="0" dirty="0"/>
                <a:t>) C</a:t>
              </a:r>
              <a:r>
                <a:rPr lang="fr-FR" sz="1300" b="0" baseline="-25000" dirty="0"/>
                <a:t>2</a:t>
              </a:r>
              <a:r>
                <a:rPr lang="fr-FR" sz="1300" b="0" dirty="0"/>
                <a:t>C(OH)&lt; </a:t>
              </a:r>
            </a:p>
            <a:p>
              <a:pPr>
                <a:lnSpc>
                  <a:spcPct val="90000"/>
                </a:lnSpc>
              </a:pPr>
              <a:r>
                <a:rPr lang="fr-FR" sz="1300" b="0" dirty="0"/>
                <a:t>&gt;C(O</a:t>
              </a:r>
              <a:r>
                <a:rPr lang="fr-FR" sz="1300" dirty="0">
                  <a:sym typeface="Symbol" pitchFamily="18" charset="2"/>
                </a:rPr>
                <a:t></a:t>
              </a:r>
              <a:r>
                <a:rPr lang="fr-FR" sz="1300" b="0" dirty="0"/>
                <a:t>)-R </a:t>
              </a:r>
              <a:r>
                <a:rPr lang="fr-FR" sz="1300" b="0" dirty="0" err="1">
                  <a:sym typeface="Symbol" pitchFamily="18" charset="2"/>
                </a:rPr>
                <a:t></a:t>
              </a:r>
              <a:r>
                <a:rPr lang="fr-FR" sz="1300" b="0" dirty="0">
                  <a:sym typeface="Symbol" pitchFamily="18" charset="2"/>
                </a:rPr>
                <a:t> </a:t>
              </a:r>
              <a:r>
                <a:rPr lang="fr-FR" sz="1300" b="0" dirty="0"/>
                <a:t>&gt;C=O + R </a:t>
              </a:r>
            </a:p>
          </p:txBody>
        </p:sp>
        <p:sp>
          <p:nvSpPr>
            <p:cNvPr id="311376" name="Text Box 80"/>
            <p:cNvSpPr txBox="1">
              <a:spLocks noChangeArrowheads="1"/>
            </p:cNvSpPr>
            <p:nvPr/>
          </p:nvSpPr>
          <p:spPr bwMode="auto">
            <a:xfrm>
              <a:off x="3472" y="3543"/>
              <a:ext cx="90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i="1" dirty="0" err="1" smtClean="0"/>
                <a:t>Alkoxy</a:t>
              </a:r>
              <a:r>
                <a:rPr lang="fr-FR" sz="1300" i="1" dirty="0" smtClean="0"/>
                <a:t> </a:t>
              </a:r>
              <a:r>
                <a:rPr lang="fr-FR" sz="1300" i="1" dirty="0" err="1"/>
                <a:t>chemistry</a:t>
              </a:r>
              <a:endParaRPr lang="fr-FR" sz="1300" i="1" dirty="0"/>
            </a:p>
          </p:txBody>
        </p:sp>
        <p:sp>
          <p:nvSpPr>
            <p:cNvPr id="311377" name="Line 81"/>
            <p:cNvSpPr>
              <a:spLocks noChangeShapeType="1"/>
            </p:cNvSpPr>
            <p:nvPr/>
          </p:nvSpPr>
          <p:spPr bwMode="auto">
            <a:xfrm>
              <a:off x="4591" y="1333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8" name="Line 82"/>
            <p:cNvSpPr>
              <a:spLocks noChangeShapeType="1"/>
            </p:cNvSpPr>
            <p:nvPr/>
          </p:nvSpPr>
          <p:spPr bwMode="auto">
            <a:xfrm>
              <a:off x="3843" y="1328"/>
              <a:ext cx="75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79" name="Line 83"/>
            <p:cNvSpPr>
              <a:spLocks noChangeShapeType="1"/>
            </p:cNvSpPr>
            <p:nvPr/>
          </p:nvSpPr>
          <p:spPr bwMode="auto">
            <a:xfrm>
              <a:off x="4554" y="3451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0" name="Line 84"/>
            <p:cNvSpPr>
              <a:spLocks noChangeShapeType="1"/>
            </p:cNvSpPr>
            <p:nvPr/>
          </p:nvSpPr>
          <p:spPr bwMode="auto">
            <a:xfrm>
              <a:off x="3806" y="3446"/>
              <a:ext cx="75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1" name="Line 85"/>
            <p:cNvSpPr>
              <a:spLocks noChangeShapeType="1"/>
            </p:cNvSpPr>
            <p:nvPr/>
          </p:nvSpPr>
          <p:spPr bwMode="auto">
            <a:xfrm>
              <a:off x="4666" y="2348"/>
              <a:ext cx="0" cy="117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2" name="Line 86"/>
            <p:cNvSpPr>
              <a:spLocks noChangeShapeType="1"/>
            </p:cNvSpPr>
            <p:nvPr/>
          </p:nvSpPr>
          <p:spPr bwMode="auto">
            <a:xfrm>
              <a:off x="3918" y="2343"/>
              <a:ext cx="751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87"/>
          <p:cNvGrpSpPr>
            <a:grpSpLocks/>
          </p:cNvGrpSpPr>
          <p:nvPr/>
        </p:nvGrpSpPr>
        <p:grpSpPr bwMode="auto">
          <a:xfrm>
            <a:off x="3294074" y="1169427"/>
            <a:ext cx="2352680" cy="5360988"/>
            <a:chOff x="2075" y="699"/>
            <a:chExt cx="1482" cy="3377"/>
          </a:xfrm>
        </p:grpSpPr>
        <p:sp>
          <p:nvSpPr>
            <p:cNvPr id="311384" name="Text Box 88"/>
            <p:cNvSpPr txBox="1">
              <a:spLocks noChangeArrowheads="1"/>
            </p:cNvSpPr>
            <p:nvPr/>
          </p:nvSpPr>
          <p:spPr bwMode="auto">
            <a:xfrm>
              <a:off x="2629" y="874"/>
              <a:ext cx="52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 smtClean="0">
                  <a:solidFill>
                    <a:srgbClr val="FF0000"/>
                  </a:solidFill>
                </a:rPr>
                <a:t>Radical?</a:t>
              </a:r>
              <a:endParaRPr lang="fr-FR" sz="1300" b="0" dirty="0">
                <a:solidFill>
                  <a:srgbClr val="FF0000"/>
                </a:solidFill>
              </a:endParaRPr>
            </a:p>
          </p:txBody>
        </p:sp>
        <p:sp>
          <p:nvSpPr>
            <p:cNvPr id="311385" name="Line 89"/>
            <p:cNvSpPr>
              <a:spLocks noChangeShapeType="1"/>
            </p:cNvSpPr>
            <p:nvPr/>
          </p:nvSpPr>
          <p:spPr bwMode="auto">
            <a:xfrm flipH="1">
              <a:off x="3104" y="1088"/>
              <a:ext cx="73" cy="7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6" name="Line 90"/>
            <p:cNvSpPr>
              <a:spLocks noChangeShapeType="1"/>
            </p:cNvSpPr>
            <p:nvPr/>
          </p:nvSpPr>
          <p:spPr bwMode="auto">
            <a:xfrm>
              <a:off x="3173" y="1067"/>
              <a:ext cx="77" cy="91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7" name="Line 91"/>
            <p:cNvSpPr>
              <a:spLocks noChangeShapeType="1"/>
            </p:cNvSpPr>
            <p:nvPr/>
          </p:nvSpPr>
          <p:spPr bwMode="auto">
            <a:xfrm>
              <a:off x="3112" y="1145"/>
              <a:ext cx="0" cy="268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8" name="Line 92"/>
            <p:cNvSpPr>
              <a:spLocks noChangeShapeType="1"/>
            </p:cNvSpPr>
            <p:nvPr/>
          </p:nvSpPr>
          <p:spPr bwMode="auto">
            <a:xfrm flipH="1" flipV="1">
              <a:off x="3107" y="3825"/>
              <a:ext cx="83" cy="79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89" name="Line 93"/>
            <p:cNvSpPr>
              <a:spLocks noChangeShapeType="1"/>
            </p:cNvSpPr>
            <p:nvPr/>
          </p:nvSpPr>
          <p:spPr bwMode="auto">
            <a:xfrm>
              <a:off x="3178" y="3902"/>
              <a:ext cx="5" cy="174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0" name="Line 94"/>
            <p:cNvSpPr>
              <a:spLocks noChangeShapeType="1"/>
            </p:cNvSpPr>
            <p:nvPr/>
          </p:nvSpPr>
          <p:spPr bwMode="auto">
            <a:xfrm flipH="1">
              <a:off x="2909" y="1339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1" name="Line 95"/>
            <p:cNvSpPr>
              <a:spLocks noChangeShapeType="1"/>
            </p:cNvSpPr>
            <p:nvPr/>
          </p:nvSpPr>
          <p:spPr bwMode="auto">
            <a:xfrm flipH="1">
              <a:off x="2901" y="2075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2" name="Line 96"/>
            <p:cNvSpPr>
              <a:spLocks noChangeShapeType="1"/>
            </p:cNvSpPr>
            <p:nvPr/>
          </p:nvSpPr>
          <p:spPr bwMode="auto">
            <a:xfrm flipH="1">
              <a:off x="2901" y="2714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3" name="Line 97"/>
            <p:cNvSpPr>
              <a:spLocks noChangeShapeType="1"/>
            </p:cNvSpPr>
            <p:nvPr/>
          </p:nvSpPr>
          <p:spPr bwMode="auto">
            <a:xfrm flipH="1">
              <a:off x="2891" y="3328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4" name="Line 98"/>
            <p:cNvSpPr>
              <a:spLocks noChangeShapeType="1"/>
            </p:cNvSpPr>
            <p:nvPr/>
          </p:nvSpPr>
          <p:spPr bwMode="auto">
            <a:xfrm flipH="1">
              <a:off x="2901" y="3631"/>
              <a:ext cx="201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395" name="Text Box 99"/>
            <p:cNvSpPr txBox="1">
              <a:spLocks noChangeArrowheads="1"/>
            </p:cNvSpPr>
            <p:nvPr/>
          </p:nvSpPr>
          <p:spPr bwMode="auto">
            <a:xfrm>
              <a:off x="2536" y="1251"/>
              <a:ext cx="394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C-H ?</a:t>
              </a:r>
            </a:p>
          </p:txBody>
        </p:sp>
        <p:sp>
          <p:nvSpPr>
            <p:cNvPr id="311396" name="Text Box 100"/>
            <p:cNvSpPr txBox="1">
              <a:spLocks noChangeArrowheads="1"/>
            </p:cNvSpPr>
            <p:nvPr/>
          </p:nvSpPr>
          <p:spPr bwMode="auto">
            <a:xfrm>
              <a:off x="2384" y="1992"/>
              <a:ext cx="542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&gt;C=C&lt; ?</a:t>
              </a:r>
            </a:p>
          </p:txBody>
        </p:sp>
        <p:sp>
          <p:nvSpPr>
            <p:cNvPr id="311397" name="Text Box 101"/>
            <p:cNvSpPr txBox="1">
              <a:spLocks noChangeArrowheads="1"/>
            </p:cNvSpPr>
            <p:nvPr/>
          </p:nvSpPr>
          <p:spPr bwMode="auto">
            <a:xfrm>
              <a:off x="2439" y="2627"/>
              <a:ext cx="47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-CHO ?</a:t>
              </a:r>
            </a:p>
          </p:txBody>
        </p:sp>
        <p:sp>
          <p:nvSpPr>
            <p:cNvPr id="311398" name="Text Box 102"/>
            <p:cNvSpPr txBox="1">
              <a:spLocks noChangeArrowheads="1"/>
            </p:cNvSpPr>
            <p:nvPr/>
          </p:nvSpPr>
          <p:spPr bwMode="auto">
            <a:xfrm>
              <a:off x="2375" y="3148"/>
              <a:ext cx="52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fr-FR" sz="1300"/>
                <a:t>&gt;C=O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  <a:p>
              <a:pPr>
                <a:lnSpc>
                  <a:spcPct val="80000"/>
                </a:lnSpc>
              </a:pPr>
              <a:r>
                <a:rPr lang="fr-FR" sz="1300"/>
                <a:t>-OOH ?</a:t>
              </a:r>
            </a:p>
          </p:txBody>
        </p:sp>
        <p:sp>
          <p:nvSpPr>
            <p:cNvPr id="311399" name="Text Box 103"/>
            <p:cNvSpPr txBox="1">
              <a:spLocks noChangeArrowheads="1"/>
            </p:cNvSpPr>
            <p:nvPr/>
          </p:nvSpPr>
          <p:spPr bwMode="auto">
            <a:xfrm>
              <a:off x="2075" y="3540"/>
              <a:ext cx="828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/>
                <a:t>-C(O)OONO</a:t>
              </a:r>
              <a:r>
                <a:rPr lang="fr-FR" sz="1300" baseline="-25000"/>
                <a:t>2</a:t>
              </a:r>
              <a:r>
                <a:rPr lang="fr-FR" sz="1300"/>
                <a:t> ?</a:t>
              </a:r>
            </a:p>
          </p:txBody>
        </p:sp>
        <p:sp>
          <p:nvSpPr>
            <p:cNvPr id="311400" name="Text Box 104"/>
            <p:cNvSpPr txBox="1">
              <a:spLocks noChangeArrowheads="1"/>
            </p:cNvSpPr>
            <p:nvPr/>
          </p:nvSpPr>
          <p:spPr bwMode="auto">
            <a:xfrm>
              <a:off x="2857" y="1047"/>
              <a:ext cx="25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no</a:t>
              </a:r>
            </a:p>
          </p:txBody>
        </p:sp>
        <p:sp>
          <p:nvSpPr>
            <p:cNvPr id="311401" name="Text Box 105"/>
            <p:cNvSpPr txBox="1">
              <a:spLocks noChangeArrowheads="1"/>
            </p:cNvSpPr>
            <p:nvPr/>
          </p:nvSpPr>
          <p:spPr bwMode="auto">
            <a:xfrm>
              <a:off x="3242" y="1051"/>
              <a:ext cx="3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600" b="0"/>
                <a:t>yes</a:t>
              </a:r>
            </a:p>
          </p:txBody>
        </p:sp>
        <p:sp>
          <p:nvSpPr>
            <p:cNvPr id="311402" name="Text Box 106"/>
            <p:cNvSpPr txBox="1">
              <a:spLocks noChangeArrowheads="1"/>
            </p:cNvSpPr>
            <p:nvPr/>
          </p:nvSpPr>
          <p:spPr bwMode="auto">
            <a:xfrm>
              <a:off x="2970" y="699"/>
              <a:ext cx="385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l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fr-FR" sz="1300" b="0" dirty="0"/>
                <a:t>VOC</a:t>
              </a:r>
              <a:r>
                <a:rPr lang="fr-FR" sz="1000" b="0" dirty="0"/>
                <a:t>1</a:t>
              </a:r>
            </a:p>
          </p:txBody>
        </p:sp>
        <p:sp>
          <p:nvSpPr>
            <p:cNvPr id="311403" name="Line 107"/>
            <p:cNvSpPr>
              <a:spLocks noChangeShapeType="1"/>
            </p:cNvSpPr>
            <p:nvPr/>
          </p:nvSpPr>
          <p:spPr bwMode="auto">
            <a:xfrm>
              <a:off x="3178" y="908"/>
              <a:ext cx="0" cy="15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1404" name="Rectangle 108"/>
            <p:cNvSpPr>
              <a:spLocks noChangeArrowheads="1"/>
            </p:cNvSpPr>
            <p:nvPr/>
          </p:nvSpPr>
          <p:spPr bwMode="auto">
            <a:xfrm>
              <a:off x="3000" y="718"/>
              <a:ext cx="349" cy="14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l"/>
              <a:endParaRPr lang="en-US"/>
            </a:p>
          </p:txBody>
        </p:sp>
      </p:grpSp>
      <p:sp>
        <p:nvSpPr>
          <p:cNvPr id="114" name="Text Box 8"/>
          <p:cNvSpPr txBox="1">
            <a:spLocks noChangeArrowheads="1"/>
          </p:cNvSpPr>
          <p:nvPr/>
        </p:nvSpPr>
        <p:spPr bwMode="auto">
          <a:xfrm>
            <a:off x="401498" y="40771"/>
            <a:ext cx="90471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smtClean="0"/>
              <a:t>GECKO-A (Generator of Explicit Chemistry and Kinetics of Organics)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499689" y="840725"/>
            <a:ext cx="3128963" cy="81634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3" name="Line 57"/>
          <p:cNvSpPr>
            <a:spLocks noChangeShapeType="1"/>
          </p:cNvSpPr>
          <p:nvPr/>
        </p:nvSpPr>
        <p:spPr bwMode="auto">
          <a:xfrm flipH="1">
            <a:off x="4132916" y="910895"/>
            <a:ext cx="6349" cy="932854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8000"/>
              </a:solidFill>
            </a:endParaRPr>
          </a:p>
        </p:txBody>
      </p:sp>
      <p:sp>
        <p:nvSpPr>
          <p:cNvPr id="115" name="Line 56"/>
          <p:cNvSpPr>
            <a:spLocks noChangeShapeType="1"/>
          </p:cNvSpPr>
          <p:nvPr/>
        </p:nvSpPr>
        <p:spPr bwMode="auto">
          <a:xfrm flipH="1" flipV="1">
            <a:off x="4154204" y="924362"/>
            <a:ext cx="790873" cy="0"/>
          </a:xfrm>
          <a:prstGeom prst="line">
            <a:avLst/>
          </a:prstGeom>
          <a:noFill/>
          <a:ln w="1905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9" name="Group 6"/>
          <p:cNvGrpSpPr>
            <a:grpSpLocks/>
          </p:cNvGrpSpPr>
          <p:nvPr/>
        </p:nvGrpSpPr>
        <p:grpSpPr bwMode="auto">
          <a:xfrm>
            <a:off x="450850" y="561339"/>
            <a:ext cx="7775575" cy="31750"/>
            <a:chOff x="385" y="527"/>
            <a:chExt cx="4898" cy="20"/>
          </a:xfrm>
        </p:grpSpPr>
        <p:sp>
          <p:nvSpPr>
            <p:cNvPr id="120" name="Line 7"/>
            <p:cNvSpPr>
              <a:spLocks noChangeShapeType="1"/>
            </p:cNvSpPr>
            <p:nvPr/>
          </p:nvSpPr>
          <p:spPr bwMode="auto">
            <a:xfrm>
              <a:off x="385" y="527"/>
              <a:ext cx="4898" cy="0"/>
            </a:xfrm>
            <a:prstGeom prst="line">
              <a:avLst/>
            </a:prstGeom>
            <a:noFill/>
            <a:ln w="9525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Line 8"/>
            <p:cNvSpPr>
              <a:spLocks noChangeShapeType="1"/>
            </p:cNvSpPr>
            <p:nvPr/>
          </p:nvSpPr>
          <p:spPr bwMode="auto">
            <a:xfrm>
              <a:off x="385" y="547"/>
              <a:ext cx="3039" cy="0"/>
            </a:xfrm>
            <a:prstGeom prst="line">
              <a:avLst/>
            </a:prstGeom>
            <a:noFill/>
            <a:ln w="76200">
              <a:solidFill>
                <a:schemeClr val="tx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22" name="Text Box 29"/>
          <p:cNvSpPr txBox="1">
            <a:spLocks noChangeArrowheads="1"/>
          </p:cNvSpPr>
          <p:nvPr/>
        </p:nvSpPr>
        <p:spPr bwMode="auto">
          <a:xfrm>
            <a:off x="488950" y="840725"/>
            <a:ext cx="293052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fr-FR" sz="1300" b="1" i="1" dirty="0" err="1" smtClean="0"/>
              <a:t>Considered</a:t>
            </a:r>
            <a:r>
              <a:rPr lang="fr-FR" sz="1300" b="1" i="1" dirty="0" smtClean="0"/>
              <a:t> </a:t>
            </a:r>
            <a:r>
              <a:rPr lang="fr-FR" sz="1300" b="1" i="1" dirty="0" err="1" smtClean="0"/>
              <a:t>Precursors</a:t>
            </a:r>
            <a:r>
              <a:rPr lang="fr-FR" sz="1300" b="1" i="1" dirty="0" smtClean="0"/>
              <a:t> of SOA</a:t>
            </a:r>
            <a:endParaRPr lang="fr-FR" sz="1300" b="1" i="1" dirty="0" smtClean="0">
              <a:sym typeface="Symbol" pitchFamily="18" charset="2"/>
            </a:endParaRPr>
          </a:p>
          <a:p>
            <a:pPr algn="ctr">
              <a:spcAft>
                <a:spcPts val="600"/>
              </a:spcAft>
            </a:pPr>
            <a:r>
              <a:rPr lang="fr-FR" sz="1300" b="0" dirty="0" smtClean="0">
                <a:sym typeface="Symbol" pitchFamily="18" charset="2"/>
              </a:rPr>
              <a:t>C</a:t>
            </a:r>
            <a:r>
              <a:rPr lang="fr-FR" sz="1300" b="0" baseline="-25000" dirty="0" smtClean="0">
                <a:sym typeface="Symbol" pitchFamily="18" charset="2"/>
              </a:rPr>
              <a:t>3-25</a:t>
            </a:r>
            <a:r>
              <a:rPr lang="fr-FR" sz="1300" b="0" dirty="0" smtClean="0">
                <a:sym typeface="Symbol" pitchFamily="18" charset="2"/>
              </a:rPr>
              <a:t> </a:t>
            </a:r>
            <a:r>
              <a:rPr lang="fr-FR" sz="1300" b="0" dirty="0" err="1" smtClean="0">
                <a:sym typeface="Symbol" pitchFamily="18" charset="2"/>
              </a:rPr>
              <a:t>alkanes</a:t>
            </a:r>
            <a:r>
              <a:rPr lang="fr-FR" sz="1300" b="0" dirty="0" smtClean="0">
                <a:sym typeface="Symbol" pitchFamily="18" charset="2"/>
              </a:rPr>
              <a:t>, short </a:t>
            </a:r>
            <a:r>
              <a:rPr lang="fr-FR" sz="1300" b="0" dirty="0" err="1" smtClean="0">
                <a:sym typeface="Symbol" pitchFamily="18" charset="2"/>
              </a:rPr>
              <a:t>alkenes</a:t>
            </a:r>
            <a:r>
              <a:rPr lang="fr-FR" sz="1300" b="0" dirty="0" smtClean="0">
                <a:sym typeface="Symbol" pitchFamily="18" charset="2"/>
              </a:rPr>
              <a:t> and </a:t>
            </a:r>
            <a:r>
              <a:rPr lang="fr-FR" sz="1300" b="0" dirty="0" err="1" smtClean="0">
                <a:sym typeface="Symbol" pitchFamily="18" charset="2"/>
              </a:rPr>
              <a:t>aromatics</a:t>
            </a:r>
            <a:r>
              <a:rPr lang="fr-FR" sz="1300" b="0" dirty="0" smtClean="0">
                <a:sym typeface="Symbol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220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319</Words>
  <Application>Microsoft Office PowerPoint</Application>
  <PresentationFormat>On-screen Show (4:3)</PresentationFormat>
  <Paragraphs>86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 Lee-Taylor</dc:creator>
  <cp:lastModifiedBy>Julia Lee-Taylor</cp:lastModifiedBy>
  <cp:revision>2</cp:revision>
  <dcterms:created xsi:type="dcterms:W3CDTF">2013-04-05T18:31:11Z</dcterms:created>
  <dcterms:modified xsi:type="dcterms:W3CDTF">2013-04-05T18:33:06Z</dcterms:modified>
</cp:coreProperties>
</file>