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1327" r:id="rId3"/>
    <p:sldId id="259" r:id="rId4"/>
    <p:sldId id="1337" r:id="rId5"/>
    <p:sldId id="261" r:id="rId6"/>
    <p:sldId id="132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696" y="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53F19-B0A4-4BFF-9562-D5E8B2C00712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8A74B-8B2C-46E8-B440-B0FF0FD1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inlets</a:t>
            </a:r>
          </a:p>
          <a:p>
            <a:r>
              <a:rPr lang="en-US" dirty="0"/>
              <a:t>Columns average over inhomogeneity within a plume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FBE94-03A9-45DF-8004-635309FBF8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7EBEF-11DD-491F-A2C5-1E83B8F11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D0029-186F-4418-98F7-7C6D83A77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did multiple passes for each RF to probe temporal variability during one day</a:t>
            </a:r>
          </a:p>
          <a:p>
            <a:r>
              <a:rPr lang="en-US" dirty="0"/>
              <a:t>Did repeats to probe variability over multiple days</a:t>
            </a:r>
          </a:p>
          <a:p>
            <a:endParaRPr lang="en-US" dirty="0"/>
          </a:p>
          <a:p>
            <a:r>
              <a:rPr lang="en-US" dirty="0"/>
              <a:t>Transition to next slide using the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7EBEF-11DD-491F-A2C5-1E83B8F11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6098F973-4133-42C1-A19B-E082BBBA34CF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0780D8B5-B79F-44C3-A4E7-8DD9CD46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E101-8B9D-401E-8920-066602369FBA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5090-E490-4192-9F0F-E580039E9FC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80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9490"/>
            <a:ext cx="7886700" cy="5007473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0B88-AD60-43E6-ADF4-5BB50849653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22D4CD55-388D-4017-BFF1-841134BF5C8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0780D8B5-B79F-44C3-A4E7-8DD9CD46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13CD2040-876E-4E10-B429-C2064EEACD0D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0780D8B5-B79F-44C3-A4E7-8DD9CD46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CA3E-E7A8-40F1-9CC6-61EA569D372F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3B7F-E873-410E-AF93-1F0EDFB9E2E1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A114-DA64-4F6C-9650-44657F2291D0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5F8-DDF5-490B-9A54-42AD51CCB518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DC6B-AF9F-43DD-972E-995CD852F69E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C358C860-2A6E-41F1-8B5F-F2E02485F14C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  <a:latin typeface="Georgia" panose="02040502050405020303" pitchFamily="18" charset="0"/>
              </a:defRPr>
            </a:lvl1pPr>
          </a:lstStyle>
          <a:p>
            <a:fld id="{0780D8B5-B79F-44C3-A4E7-8DD9CD469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D5A7-7D9D-4748-862A-847F8B107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4217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Volkamer Group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91B0-54CC-466B-BB40-3C1E6E156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084" y="2743501"/>
            <a:ext cx="2438398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1"/>
          <a:stretch/>
        </p:blipFill>
        <p:spPr>
          <a:xfrm>
            <a:off x="178482" y="4343701"/>
            <a:ext cx="3048000" cy="2076407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1578804" y="3719702"/>
            <a:ext cx="0" cy="776399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41755" y="1863044"/>
            <a:ext cx="5559552" cy="169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09" y="1841776"/>
            <a:ext cx="5559552" cy="16798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6896" y="6105059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  <a:cs typeface="Arial" pitchFamily="34" charset="0"/>
              </a:rPr>
              <a:t>Kille et al., 2017, AMT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341755" y="3595539"/>
          <a:ext cx="5562216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Species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Interfering species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Wavenumber range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NH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CO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C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950 – 980 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CH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4270 – 4303 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C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CO, HCl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2970 – 3000 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NH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CO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940 – 1000 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  <a:endParaRPr lang="en-US" sz="1200" baseline="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NH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980 – 1040 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  <a:endParaRPr lang="en-US" sz="1200" baseline="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HCOOH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O, NH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CO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, CH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1090 – 1120 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cm</a:t>
                      </a:r>
                      <a:r>
                        <a:rPr lang="en-US" sz="1200" baseline="300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-1</a:t>
                      </a:r>
                      <a:endParaRPr lang="en-US" sz="1200" baseline="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57B70C3-D44C-4CA9-9FC3-3569B5EE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48"/>
            <a:ext cx="78867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Solar Occultation Flux (SOF)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FC35D9-B646-4630-8D16-BF490165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377" y="737116"/>
            <a:ext cx="6267353" cy="5055944"/>
          </a:xfrm>
        </p:spPr>
        <p:txBody>
          <a:bodyPr>
            <a:normAutofit/>
          </a:bodyPr>
          <a:lstStyle/>
          <a:p>
            <a:r>
              <a:rPr lang="en-US" sz="2000" dirty="0"/>
              <a:t>Digital solar tracker coupled to a Fourier transform infrared spectrometer (FTIR)</a:t>
            </a:r>
          </a:p>
          <a:p>
            <a:pPr lvl="1"/>
            <a:r>
              <a:rPr lang="en-US" sz="1600" dirty="0"/>
              <a:t>Using EM27 (0.5 cm</a:t>
            </a:r>
            <a:r>
              <a:rPr lang="en-US" sz="1600" baseline="30000" dirty="0"/>
              <a:t>-1</a:t>
            </a:r>
            <a:r>
              <a:rPr lang="en-US" sz="1600" dirty="0"/>
              <a:t> resolution), 2 second spectra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AA675-0733-4CE5-8575-88DF9F587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49" y="212984"/>
            <a:ext cx="1433229" cy="1828800"/>
          </a:xfrm>
          <a:prstGeom prst="rect">
            <a:avLst/>
          </a:prstGeom>
        </p:spPr>
      </p:pic>
      <p:sp>
        <p:nvSpPr>
          <p:cNvPr id="30" name="Cloud 29">
            <a:extLst>
              <a:ext uri="{FF2B5EF4-FFF2-40B4-BE49-F238E27FC236}">
                <a16:creationId xmlns:a16="http://schemas.microsoft.com/office/drawing/2014/main" id="{BE5D09CE-87BC-4E07-B6E1-ED94ADDBD2A0}"/>
              </a:ext>
            </a:extLst>
          </p:cNvPr>
          <p:cNvSpPr/>
          <p:nvPr/>
        </p:nvSpPr>
        <p:spPr>
          <a:xfrm>
            <a:off x="209255" y="2105827"/>
            <a:ext cx="2986453" cy="63767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80482C-41B5-41C9-92E5-0F58C305078C}"/>
              </a:ext>
            </a:extLst>
          </p:cNvPr>
          <p:cNvCxnSpPr>
            <a:cxnSpLocks/>
          </p:cNvCxnSpPr>
          <p:nvPr/>
        </p:nvCxnSpPr>
        <p:spPr>
          <a:xfrm flipH="1">
            <a:off x="1550085" y="2105827"/>
            <a:ext cx="1143498" cy="1412041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n 32">
            <a:extLst>
              <a:ext uri="{FF2B5EF4-FFF2-40B4-BE49-F238E27FC236}">
                <a16:creationId xmlns:a16="http://schemas.microsoft.com/office/drawing/2014/main" id="{696CA5EC-0ED1-4446-A3A3-E97342CF6B66}"/>
              </a:ext>
            </a:extLst>
          </p:cNvPr>
          <p:cNvSpPr/>
          <p:nvPr/>
        </p:nvSpPr>
        <p:spPr>
          <a:xfrm>
            <a:off x="2567307" y="1617243"/>
            <a:ext cx="594311" cy="52938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EB1E948-2ABC-4470-A35D-17E02E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E335420-3023-4F5E-A6C3-82C450E88206}" type="slidenum">
              <a:rPr lang="en-US" smtClean="0"/>
              <a:t>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87E33C-C47F-4E69-8C89-6257F346D7DF}"/>
              </a:ext>
            </a:extLst>
          </p:cNvPr>
          <p:cNvSpPr txBox="1"/>
          <p:nvPr/>
        </p:nvSpPr>
        <p:spPr>
          <a:xfrm>
            <a:off x="1982406" y="3429000"/>
            <a:ext cx="107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ZnSe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303356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6E549-DD73-491F-9D79-4CAAEBD7A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342788"/>
            <a:ext cx="2514600" cy="996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C60C85-0714-4D53-BC63-AAD657BC0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57" y="919738"/>
            <a:ext cx="2469939" cy="270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B1AAD-22C1-4F80-A922-C2C63CD8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48"/>
            <a:ext cx="78867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Quantifying fluxes in the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4365E-55B3-4E8A-99E0-8EB37F17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E335420-3023-4F5E-A6C3-82C450E88206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6401AF-35B5-4989-AD26-B63F4094B1DB}"/>
              </a:ext>
            </a:extLst>
          </p:cNvPr>
          <p:cNvCxnSpPr>
            <a:cxnSpLocks/>
          </p:cNvCxnSpPr>
          <p:nvPr/>
        </p:nvCxnSpPr>
        <p:spPr>
          <a:xfrm flipV="1">
            <a:off x="1186528" y="1962980"/>
            <a:ext cx="849802" cy="10495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D412C4-4F8C-4B2B-A21F-6F94D5DB5CA1}"/>
              </a:ext>
            </a:extLst>
          </p:cNvPr>
          <p:cNvSpPr txBox="1"/>
          <p:nvPr/>
        </p:nvSpPr>
        <p:spPr>
          <a:xfrm>
            <a:off x="1450322" y="2669787"/>
            <a:ext cx="65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B050"/>
                </a:solidFill>
                <a:latin typeface="Georgia" panose="02040502050405020303" pitchFamily="18" charset="0"/>
              </a:rPr>
              <a:t>Wind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E63F15E6-74E9-4ABF-A11A-4E2DD917FEC2}"/>
              </a:ext>
            </a:extLst>
          </p:cNvPr>
          <p:cNvSpPr/>
          <p:nvPr/>
        </p:nvSpPr>
        <p:spPr>
          <a:xfrm>
            <a:off x="5219463" y="968702"/>
            <a:ext cx="1931670" cy="1028700"/>
          </a:xfrm>
          <a:prstGeom prst="cloud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CC7D207-3121-440B-AC68-CF68DCCE7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089" y="2965681"/>
            <a:ext cx="1531034" cy="1543050"/>
          </a:xfrm>
          <a:prstGeom prst="rect">
            <a:avLst/>
          </a:prstGeom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85C08941-92B5-4109-8A91-4F09C962EC32}"/>
              </a:ext>
            </a:extLst>
          </p:cNvPr>
          <p:cNvSpPr/>
          <p:nvPr/>
        </p:nvSpPr>
        <p:spPr>
          <a:xfrm>
            <a:off x="6896476" y="1163243"/>
            <a:ext cx="1483382" cy="76494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3E36009B-741A-4E65-81AB-AC7FF01493B2}"/>
              </a:ext>
            </a:extLst>
          </p:cNvPr>
          <p:cNvSpPr/>
          <p:nvPr/>
        </p:nvSpPr>
        <p:spPr>
          <a:xfrm>
            <a:off x="7540922" y="1768683"/>
            <a:ext cx="916088" cy="684054"/>
          </a:xfrm>
          <a:prstGeom prst="cloud">
            <a:avLst/>
          </a:prstGeom>
          <a:solidFill>
            <a:srgbClr val="99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6FD2A6A-FA0D-450D-A625-CF6FEE2BCC15}"/>
              </a:ext>
            </a:extLst>
          </p:cNvPr>
          <p:cNvSpPr/>
          <p:nvPr/>
        </p:nvSpPr>
        <p:spPr>
          <a:xfrm>
            <a:off x="7712372" y="2263110"/>
            <a:ext cx="916088" cy="684054"/>
          </a:xfrm>
          <a:prstGeom prst="cloud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3D1F1E45-AA93-4E2E-B64C-7D5C3A0925BD}"/>
              </a:ext>
            </a:extLst>
          </p:cNvPr>
          <p:cNvSpPr/>
          <p:nvPr/>
        </p:nvSpPr>
        <p:spPr>
          <a:xfrm>
            <a:off x="5693718" y="1764660"/>
            <a:ext cx="1242198" cy="507201"/>
          </a:xfrm>
          <a:prstGeom prst="cloud">
            <a:avLst/>
          </a:prstGeom>
          <a:solidFill>
            <a:srgbClr val="F2A068"/>
          </a:solidFill>
          <a:ln>
            <a:solidFill>
              <a:srgbClr val="F2A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B47EB40A-C69F-4E6F-AEF7-01395B299C97}"/>
              </a:ext>
            </a:extLst>
          </p:cNvPr>
          <p:cNvSpPr/>
          <p:nvPr/>
        </p:nvSpPr>
        <p:spPr>
          <a:xfrm>
            <a:off x="6609209" y="87455"/>
            <a:ext cx="1005840" cy="950435"/>
          </a:xfrm>
          <a:prstGeom prst="su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6472A23A-0F76-496B-BE79-040AA96383C9}"/>
              </a:ext>
            </a:extLst>
          </p:cNvPr>
          <p:cNvSpPr/>
          <p:nvPr/>
        </p:nvSpPr>
        <p:spPr>
          <a:xfrm>
            <a:off x="3742167" y="1101351"/>
            <a:ext cx="1931670" cy="423172"/>
          </a:xfrm>
          <a:prstGeom prst="cloud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F41D2C08-6CF6-46B8-A612-37700F75DA3D}"/>
              </a:ext>
            </a:extLst>
          </p:cNvPr>
          <p:cNvSpPr/>
          <p:nvPr/>
        </p:nvSpPr>
        <p:spPr>
          <a:xfrm>
            <a:off x="4733702" y="1583929"/>
            <a:ext cx="1931670" cy="423172"/>
          </a:xfrm>
          <a:prstGeom prst="cloud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C7092B-2487-4D28-9B65-93C78FC6B8D8}"/>
              </a:ext>
            </a:extLst>
          </p:cNvPr>
          <p:cNvSpPr txBox="1"/>
          <p:nvPr/>
        </p:nvSpPr>
        <p:spPr>
          <a:xfrm>
            <a:off x="304033" y="3680264"/>
            <a:ext cx="31851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  <a:latin typeface="Georgia" panose="02040502050405020303" pitchFamily="18" charset="0"/>
              </a:rPr>
              <a:t>Measure concentration, wind speed and direction          Calculate flux</a:t>
            </a:r>
          </a:p>
          <a:p>
            <a:endParaRPr lang="en-US" sz="15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80FC8D-2FCC-4875-A55A-1C5640F3CCC4}"/>
              </a:ext>
            </a:extLst>
          </p:cNvPr>
          <p:cNvSpPr txBox="1"/>
          <p:nvPr/>
        </p:nvSpPr>
        <p:spPr>
          <a:xfrm>
            <a:off x="3807970" y="5439412"/>
            <a:ext cx="377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Column measurement integrates over vertical inhomogeneities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626BBA-B4F7-44CC-87B9-E244625D2514}"/>
              </a:ext>
            </a:extLst>
          </p:cNvPr>
          <p:cNvCxnSpPr>
            <a:cxnSpLocks/>
          </p:cNvCxnSpPr>
          <p:nvPr/>
        </p:nvCxnSpPr>
        <p:spPr>
          <a:xfrm flipH="1" flipV="1">
            <a:off x="1235965" y="1631546"/>
            <a:ext cx="971815" cy="8308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989858B-782F-4AAA-9E71-D162C0256E6D}"/>
              </a:ext>
            </a:extLst>
          </p:cNvPr>
          <p:cNvSpPr txBox="1"/>
          <p:nvPr/>
        </p:nvSpPr>
        <p:spPr>
          <a:xfrm>
            <a:off x="3789479" y="4585298"/>
            <a:ext cx="5099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Fly under the plume and measure the changes in the solar spectrum in and out of plumes</a:t>
            </a:r>
          </a:p>
          <a:p>
            <a:pPr algn="l"/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0FC2D6C-CC04-4DFB-8FD5-BB6F8DC27975}"/>
              </a:ext>
            </a:extLst>
          </p:cNvPr>
          <p:cNvCxnSpPr>
            <a:cxnSpLocks/>
          </p:cNvCxnSpPr>
          <p:nvPr/>
        </p:nvCxnSpPr>
        <p:spPr>
          <a:xfrm flipH="1">
            <a:off x="5976206" y="978401"/>
            <a:ext cx="959710" cy="171356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F63FB848-A888-4D3C-892F-85364718E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45" y="2297258"/>
            <a:ext cx="2743200" cy="2057400"/>
          </a:xfrm>
          <a:prstGeom prst="rect">
            <a:avLst/>
          </a:prstGeom>
        </p:spPr>
      </p:pic>
      <p:pic>
        <p:nvPicPr>
          <p:cNvPr id="74" name="Graphic 73" descr="Airplane">
            <a:extLst>
              <a:ext uri="{FF2B5EF4-FFF2-40B4-BE49-F238E27FC236}">
                <a16:creationId xmlns:a16="http://schemas.microsoft.com/office/drawing/2014/main" id="{6B0AA152-490F-4CD4-A0D2-B5595C4D8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615095">
            <a:off x="2139319" y="2343634"/>
            <a:ext cx="685800" cy="685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FF529B-F521-4541-8BCA-9BCDFD85FDCC}"/>
              </a:ext>
            </a:extLst>
          </p:cNvPr>
          <p:cNvCxnSpPr/>
          <p:nvPr/>
        </p:nvCxnSpPr>
        <p:spPr>
          <a:xfrm>
            <a:off x="1572813" y="4078931"/>
            <a:ext cx="357188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8BF4D9D-3F55-4782-8153-D60F4ED2FF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01" y="4519478"/>
            <a:ext cx="3200400" cy="16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89" y="1247024"/>
            <a:ext cx="9144000" cy="377662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740661" y="1618507"/>
            <a:ext cx="6243304" cy="6858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753923" y="1002524"/>
            <a:ext cx="3431851" cy="2578477"/>
          </a:xfrm>
          <a:prstGeom prst="line">
            <a:avLst/>
          </a:prstGeom>
          <a:ln w="349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4630025" y="918870"/>
            <a:ext cx="3555749" cy="266213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68819" y="1284681"/>
            <a:ext cx="14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CU SOF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5262" y="1532271"/>
            <a:ext cx="202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Zenith Sky DOAS (ZS-DOAS) - CU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3657600" y="1447800"/>
            <a:ext cx="0" cy="218349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86857" y="4459520"/>
            <a:ext cx="1747354" cy="64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In situ</a:t>
            </a:r>
            <a:r>
              <a:rPr lang="en-US" dirty="0">
                <a:latin typeface="Georgia" panose="02040502050405020303" pitchFamily="18" charset="0"/>
              </a:rPr>
              <a:t> aerosol sizer/counter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983" y="5002423"/>
            <a:ext cx="87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DOAS and SOF to measure columns/quantify fluxes</a:t>
            </a:r>
          </a:p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Lidar to measure plume heights</a:t>
            </a:r>
          </a:p>
          <a:p>
            <a:r>
              <a:rPr lang="en-US" i="1" dirty="0">
                <a:solidFill>
                  <a:srgbClr val="FFFF00"/>
                </a:solidFill>
                <a:latin typeface="Georgia" panose="02040502050405020303" pitchFamily="18" charset="0"/>
              </a:rPr>
              <a:t>In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 situ aerosol and trace gas (O</a:t>
            </a:r>
            <a:r>
              <a:rPr lang="en-US" baseline="-25000" dirty="0">
                <a:solidFill>
                  <a:srgbClr val="FFFF00"/>
                </a:solidFill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, CO</a:t>
            </a:r>
            <a:r>
              <a:rPr lang="en-US" baseline="-25000" dirty="0">
                <a:solidFill>
                  <a:srgbClr val="FFFF00"/>
                </a:solidFill>
                <a:latin typeface="Georgia" panose="02040502050405020303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, CO), wind sensors for in plume measurements</a:t>
            </a:r>
            <a:endParaRPr lang="en-US" i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5425" y="2338224"/>
            <a:ext cx="200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Georgia" panose="02040502050405020303" pitchFamily="18" charset="0"/>
              </a:rPr>
              <a:t>Direct Sun DOAS (DS-DOAS) - CU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64783" y="155448"/>
            <a:ext cx="5455274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300" kern="0" dirty="0">
                <a:solidFill>
                  <a:srgbClr val="FFFF00"/>
                </a:solidFill>
                <a:latin typeface="Georgia" panose="02040502050405020303" pitchFamily="18" charset="0"/>
              </a:rPr>
              <a:t>2018 BB-FLUX</a:t>
            </a:r>
            <a:r>
              <a:rPr lang="en-US" sz="4000" kern="0" dirty="0">
                <a:solidFill>
                  <a:srgbClr val="FFFF00"/>
                </a:solidFill>
                <a:latin typeface="Georgia" panose="02040502050405020303" pitchFamily="18" charset="0"/>
              </a:rPr>
              <a:t> payload</a:t>
            </a:r>
          </a:p>
        </p:txBody>
      </p:sp>
      <p:sp>
        <p:nvSpPr>
          <p:cNvPr id="4" name="Sun 3"/>
          <p:cNvSpPr/>
          <p:nvPr/>
        </p:nvSpPr>
        <p:spPr>
          <a:xfrm>
            <a:off x="8081010" y="324622"/>
            <a:ext cx="902970" cy="85725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D5AC5-27DF-415E-AADF-9237FA9D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5420-3023-4F5E-A6C3-82C450E88206}" type="slidenum">
              <a:rPr lang="en-US" smtClean="0"/>
              <a:t>4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BF6174-BA63-493D-8EC4-960B08E20571}"/>
              </a:ext>
            </a:extLst>
          </p:cNvPr>
          <p:cNvSpPr/>
          <p:nvPr/>
        </p:nvSpPr>
        <p:spPr>
          <a:xfrm>
            <a:off x="4525262" y="799968"/>
            <a:ext cx="3555748" cy="2831324"/>
          </a:xfrm>
          <a:custGeom>
            <a:avLst/>
            <a:gdLst>
              <a:gd name="connsiteX0" fmla="*/ 5633357 w 5633357"/>
              <a:gd name="connsiteY0" fmla="*/ 0 h 2735036"/>
              <a:gd name="connsiteX1" fmla="*/ 0 w 5633357"/>
              <a:gd name="connsiteY1" fmla="*/ 726621 h 2735036"/>
              <a:gd name="connsiteX2" fmla="*/ 8164 w 5633357"/>
              <a:gd name="connsiteY2" fmla="*/ 2735036 h 273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3357" h="2735036">
                <a:moveTo>
                  <a:pt x="5633357" y="0"/>
                </a:moveTo>
                <a:lnTo>
                  <a:pt x="0" y="726621"/>
                </a:lnTo>
                <a:cubicBezTo>
                  <a:pt x="2721" y="1396093"/>
                  <a:pt x="5443" y="2065564"/>
                  <a:pt x="8164" y="2735036"/>
                </a:cubicBezTo>
              </a:path>
            </a:pathLst>
          </a:custGeom>
          <a:noFill/>
          <a:ln w="34925"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B9EFA-6380-48F2-B485-B1A202261943}"/>
              </a:ext>
            </a:extLst>
          </p:cNvPr>
          <p:cNvSpPr txBox="1"/>
          <p:nvPr/>
        </p:nvSpPr>
        <p:spPr>
          <a:xfrm>
            <a:off x="1809860" y="1485613"/>
            <a:ext cx="202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Georgia" panose="02040502050405020303" pitchFamily="18" charset="0"/>
              </a:rPr>
              <a:t>Wyoming Cloud Lidar</a:t>
            </a:r>
          </a:p>
        </p:txBody>
      </p:sp>
    </p:spTree>
    <p:extLst>
      <p:ext uri="{BB962C8B-B14F-4D97-AF65-F5344CB8AC3E}">
        <p14:creationId xmlns:p14="http://schemas.microsoft.com/office/powerpoint/2010/main" val="37897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4DE-4F39-4BE0-929E-4F405A1A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48"/>
            <a:ext cx="78867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BB-FLUX- July to September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F5F1-9431-4980-97F8-8A5E1B16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1" y="723280"/>
            <a:ext cx="7886700" cy="3791958"/>
          </a:xfrm>
        </p:spPr>
        <p:txBody>
          <a:bodyPr>
            <a:normAutofit/>
          </a:bodyPr>
          <a:lstStyle/>
          <a:p>
            <a:r>
              <a:rPr lang="en-US" sz="1800" dirty="0"/>
              <a:t>37 RFs to 18 fires (60+ profiles &amp; 125+ plume underpasses)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452765-D71D-41BD-B7FF-D59ED374D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0" y="1076781"/>
            <a:ext cx="8686800" cy="540572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CDCE9D-02A9-4545-A4D6-72F56A7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5420-3023-4F5E-A6C3-82C450E8820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0256D-7E65-44A7-8B06-2A813BD455E5}"/>
              </a:ext>
            </a:extLst>
          </p:cNvPr>
          <p:cNvSpPr txBox="1"/>
          <p:nvPr/>
        </p:nvSpPr>
        <p:spPr>
          <a:xfrm>
            <a:off x="1013372" y="5856550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Mendocino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DDE6E-68B3-4E82-B8B4-5173656749EA}"/>
              </a:ext>
            </a:extLst>
          </p:cNvPr>
          <p:cNvSpPr txBox="1"/>
          <p:nvPr/>
        </p:nvSpPr>
        <p:spPr>
          <a:xfrm>
            <a:off x="2282903" y="4896196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Stone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283B0-C4DF-4B5B-AABF-364196980D1E}"/>
              </a:ext>
            </a:extLst>
          </p:cNvPr>
          <p:cNvSpPr txBox="1"/>
          <p:nvPr/>
        </p:nvSpPr>
        <p:spPr>
          <a:xfrm>
            <a:off x="1489446" y="4865117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err="1">
                <a:solidFill>
                  <a:srgbClr val="FFFF00"/>
                </a:solidFill>
                <a:latin typeface="Georgia" panose="02040502050405020303" pitchFamily="18" charset="0"/>
              </a:rPr>
              <a:t>Hirz</a:t>
            </a:r>
            <a:endParaRPr lang="en-US" sz="105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4680C-2284-45C9-94B2-AD12C9747C73}"/>
              </a:ext>
            </a:extLst>
          </p:cNvPr>
          <p:cNvSpPr txBox="1"/>
          <p:nvPr/>
        </p:nvSpPr>
        <p:spPr>
          <a:xfrm>
            <a:off x="4213423" y="5026536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Sheep Creek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F14D1-1BBB-404B-8ED3-EE893F25EAB1}"/>
              </a:ext>
            </a:extLst>
          </p:cNvPr>
          <p:cNvSpPr txBox="1"/>
          <p:nvPr/>
        </p:nvSpPr>
        <p:spPr>
          <a:xfrm>
            <a:off x="4034457" y="4401532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South Sugarloaf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909C-F4AF-4C91-8510-7233C71C926E}"/>
              </a:ext>
            </a:extLst>
          </p:cNvPr>
          <p:cNvSpPr txBox="1"/>
          <p:nvPr/>
        </p:nvSpPr>
        <p:spPr>
          <a:xfrm>
            <a:off x="1497779" y="3815804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Watson Creek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317C4-BED4-4F64-882A-75FE93560CC4}"/>
              </a:ext>
            </a:extLst>
          </p:cNvPr>
          <p:cNvSpPr txBox="1"/>
          <p:nvPr/>
        </p:nvSpPr>
        <p:spPr>
          <a:xfrm>
            <a:off x="2502460" y="2979026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Tepee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77B0D-71A0-43D6-91B6-54CC131BC33F}"/>
              </a:ext>
            </a:extLst>
          </p:cNvPr>
          <p:cNvSpPr txBox="1"/>
          <p:nvPr/>
        </p:nvSpPr>
        <p:spPr>
          <a:xfrm>
            <a:off x="2397826" y="1318184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Miriam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1540F-1F6C-4A2E-AB9C-85C27C110A2D}"/>
              </a:ext>
            </a:extLst>
          </p:cNvPr>
          <p:cNvSpPr txBox="1"/>
          <p:nvPr/>
        </p:nvSpPr>
        <p:spPr>
          <a:xfrm>
            <a:off x="1365398" y="2579120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Terwilliger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3E617C-0AC6-4E50-A53D-0C74E2539A44}"/>
              </a:ext>
            </a:extLst>
          </p:cNvPr>
          <p:cNvSpPr txBox="1"/>
          <p:nvPr/>
        </p:nvSpPr>
        <p:spPr>
          <a:xfrm>
            <a:off x="7486650" y="5618542"/>
            <a:ext cx="1112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Pole Creek/</a:t>
            </a:r>
          </a:p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Bald Mountain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85F80-798C-49E4-B214-DE2C8FF27D73}"/>
              </a:ext>
            </a:extLst>
          </p:cNvPr>
          <p:cNvSpPr txBox="1"/>
          <p:nvPr/>
        </p:nvSpPr>
        <p:spPr>
          <a:xfrm>
            <a:off x="5171519" y="3564865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Stewart Creek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43322-5CFB-421C-8F47-88FCD692A2DE}"/>
              </a:ext>
            </a:extLst>
          </p:cNvPr>
          <p:cNvSpPr txBox="1"/>
          <p:nvPr/>
        </p:nvSpPr>
        <p:spPr>
          <a:xfrm>
            <a:off x="5954830" y="2648079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Rabbit Foot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115B99-F69F-41F4-B1EF-74B28D2AA94A}"/>
              </a:ext>
            </a:extLst>
          </p:cNvPr>
          <p:cNvSpPr txBox="1"/>
          <p:nvPr/>
        </p:nvSpPr>
        <p:spPr>
          <a:xfrm>
            <a:off x="5986911" y="3335779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Sharps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45211F-FB69-4224-9DFB-3AE3860B4A95}"/>
              </a:ext>
            </a:extLst>
          </p:cNvPr>
          <p:cNvSpPr txBox="1"/>
          <p:nvPr/>
        </p:nvSpPr>
        <p:spPr>
          <a:xfrm>
            <a:off x="5429249" y="1733291"/>
            <a:ext cx="1137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Reynolds Lake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CA990-F73E-4858-A3B3-D97365443E32}"/>
              </a:ext>
            </a:extLst>
          </p:cNvPr>
          <p:cNvSpPr txBox="1"/>
          <p:nvPr/>
        </p:nvSpPr>
        <p:spPr>
          <a:xfrm>
            <a:off x="4084738" y="1997747"/>
            <a:ext cx="1219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Rattlesnake Creek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0C3E7-9B57-49A3-9212-BB415899EC70}"/>
              </a:ext>
            </a:extLst>
          </p:cNvPr>
          <p:cNvSpPr txBox="1"/>
          <p:nvPr/>
        </p:nvSpPr>
        <p:spPr>
          <a:xfrm>
            <a:off x="4781954" y="2569958"/>
            <a:ext cx="522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FFFF00"/>
                </a:solidFill>
                <a:latin typeface="Georgia" panose="02040502050405020303" pitchFamily="18" charset="0"/>
              </a:rPr>
              <a:t>Mesa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777CD5-5FEE-4572-B732-CFDEF276CFF3}"/>
              </a:ext>
            </a:extLst>
          </p:cNvPr>
          <p:cNvSpPr txBox="1"/>
          <p:nvPr/>
        </p:nvSpPr>
        <p:spPr>
          <a:xfrm>
            <a:off x="3991031" y="2696916"/>
            <a:ext cx="6415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err="1">
                <a:solidFill>
                  <a:srgbClr val="FFFF00"/>
                </a:solidFill>
                <a:latin typeface="Georgia" panose="02040502050405020303" pitchFamily="18" charset="0"/>
              </a:rPr>
              <a:t>Keithly</a:t>
            </a:r>
            <a:endParaRPr lang="en-US" sz="105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1ACB-0FA2-4861-8280-575551DA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 Group </a:t>
            </a:r>
            <a:r>
              <a:rPr lang="en-US" dirty="0" err="1"/>
              <a:t>SFit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D0C47-2796-4176-882D-C1A24D43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5525"/>
            <a:ext cx="7886700" cy="5007473"/>
          </a:xfrm>
        </p:spPr>
        <p:txBody>
          <a:bodyPr>
            <a:normAutofit/>
          </a:bodyPr>
          <a:lstStyle/>
          <a:p>
            <a:r>
              <a:rPr lang="en-US" sz="2600" dirty="0"/>
              <a:t>Running on Windows 10 using Windows Subsystem for Linux (instructions available)</a:t>
            </a:r>
          </a:p>
          <a:p>
            <a:r>
              <a:rPr lang="en-US" sz="2600" dirty="0"/>
              <a:t>Using Python 2.7, will test 3 shortly</a:t>
            </a:r>
          </a:p>
          <a:p>
            <a:r>
              <a:rPr lang="en-US" sz="2600" dirty="0"/>
              <a:t>Igor runs batch files to call Python to call </a:t>
            </a:r>
            <a:r>
              <a:rPr lang="en-US" sz="2600" dirty="0" err="1"/>
              <a:t>SFit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CB8E1-4E8F-4F4F-8A3C-5E219E4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8B5-B79F-44C3-A4E7-8DD9CD4699D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72B89-8255-4859-A6F3-2901B163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7" y="2953042"/>
            <a:ext cx="6358924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25FF7-B03D-4BD4-B4EA-5D4C4235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" y="2952102"/>
            <a:ext cx="8686800" cy="1271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D4623-406C-4172-A2D1-00AE164F1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767" y="464833"/>
            <a:ext cx="12799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FFFF00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5401DD7-D105-411B-B7DE-4A1F0F1129F3}" vid="{14784A7F-51E3-46B9-96DB-CF5908C04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Black_Yelllow_4_3</Template>
  <TotalTime>345</TotalTime>
  <Words>352</Words>
  <Application>Microsoft Office PowerPoint</Application>
  <PresentationFormat>On-screen Show (4:3)</PresentationFormat>
  <Paragraphs>81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Volkamer Group Research</vt:lpstr>
      <vt:lpstr>Solar Occultation Flux (SOF) </vt:lpstr>
      <vt:lpstr>Quantifying fluxes in the field</vt:lpstr>
      <vt:lpstr>PowerPoint Presentation</vt:lpstr>
      <vt:lpstr>BB-FLUX- July to September 2018</vt:lpstr>
      <vt:lpstr>V Group SFit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Volkamer Group Research</dc:title>
  <dc:creator>zarzanak</dc:creator>
  <cp:lastModifiedBy>zarzanak</cp:lastModifiedBy>
  <cp:revision>30</cp:revision>
  <dcterms:created xsi:type="dcterms:W3CDTF">2019-11-04T16:19:59Z</dcterms:created>
  <dcterms:modified xsi:type="dcterms:W3CDTF">2019-11-07T17:31:56Z</dcterms:modified>
</cp:coreProperties>
</file>