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63" r:id="rId2"/>
    <p:sldId id="272" r:id="rId3"/>
    <p:sldId id="268" r:id="rId4"/>
    <p:sldId id="274" r:id="rId5"/>
    <p:sldId id="260" r:id="rId6"/>
    <p:sldId id="276" r:id="rId7"/>
    <p:sldId id="275" r:id="rId8"/>
    <p:sldId id="269" r:id="rId9"/>
    <p:sldId id="267" r:id="rId10"/>
    <p:sldId id="270" r:id="rId11"/>
    <p:sldId id="281" r:id="rId12"/>
    <p:sldId id="271" r:id="rId13"/>
    <p:sldId id="277" r:id="rId14"/>
    <p:sldId id="278" r:id="rId15"/>
    <p:sldId id="279" r:id="rId16"/>
    <p:sldId id="280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47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4" y="2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50EC9-B042-A745-B567-27ACE2B50A82}" type="datetimeFigureOut">
              <a:rPr lang="en-US" smtClean="0"/>
              <a:t>11/2/19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61015-1C50-004F-B2D7-5565B3204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703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58DBD-74DC-C548-8BCD-9639542813BA}" type="datetimeFigureOut">
              <a:rPr lang="en-US" smtClean="0"/>
              <a:t>11/2/19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59D8A-6438-6B4D-AC96-C35EC2745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210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767263"/>
            <a:ext cx="9144000" cy="3692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E4D8EB5-407A-D243-A562-CFA569E8D3CB}"/>
              </a:ext>
            </a:extLst>
          </p:cNvPr>
          <p:cNvSpPr txBox="1">
            <a:spLocks/>
          </p:cNvSpPr>
          <p:nvPr userDrawn="1"/>
        </p:nvSpPr>
        <p:spPr>
          <a:xfrm>
            <a:off x="609600" y="481447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0" i="1" kern="1200">
                <a:solidFill>
                  <a:srgbClr val="0000FF"/>
                </a:solidFill>
                <a:latin typeface="Shree Devanagari 714"/>
                <a:ea typeface="+mn-ea"/>
                <a:cs typeface="Shree Devanagari 714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4-6 November 2019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A26E8A2-B1B9-1E40-AA09-2E54B9134414}"/>
              </a:ext>
            </a:extLst>
          </p:cNvPr>
          <p:cNvSpPr txBox="1">
            <a:spLocks/>
          </p:cNvSpPr>
          <p:nvPr userDrawn="1"/>
        </p:nvSpPr>
        <p:spPr>
          <a:xfrm>
            <a:off x="3276600" y="4814475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1" kern="1200">
                <a:solidFill>
                  <a:srgbClr val="0000FF"/>
                </a:solidFill>
                <a:latin typeface="Shree Devanagari 714"/>
                <a:ea typeface="+mn-ea"/>
                <a:cs typeface="Shree Devanagari 714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/>
              <a:t>SFIT Workshop</a:t>
            </a:r>
            <a:endParaRPr lang="en-US" sz="900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FA83378-1E51-EC47-A427-8A8FBE84A94B}"/>
              </a:ext>
            </a:extLst>
          </p:cNvPr>
          <p:cNvSpPr txBox="1">
            <a:spLocks/>
          </p:cNvSpPr>
          <p:nvPr userDrawn="1"/>
        </p:nvSpPr>
        <p:spPr>
          <a:xfrm>
            <a:off x="6705600" y="481447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1" kern="1200">
                <a:solidFill>
                  <a:srgbClr val="0000FF"/>
                </a:solidFill>
                <a:latin typeface="Shree Devanagari 714"/>
                <a:ea typeface="+mn-ea"/>
                <a:cs typeface="Shree Devanagari 714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96BE58-2EA3-B649-BE12-A7313F692E24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74D9623-DE28-0143-9D9D-4D363F336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315826"/>
          </a:xfrm>
        </p:spPr>
        <p:txBody>
          <a:bodyPr>
            <a:noAutofit/>
          </a:bodyPr>
          <a:lstStyle>
            <a:lvl1pPr algn="l">
              <a:defRPr sz="21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9147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767263"/>
            <a:ext cx="9144000" cy="3692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E4D8EB5-407A-D243-A562-CFA569E8D3CB}"/>
              </a:ext>
            </a:extLst>
          </p:cNvPr>
          <p:cNvSpPr txBox="1">
            <a:spLocks/>
          </p:cNvSpPr>
          <p:nvPr userDrawn="1"/>
        </p:nvSpPr>
        <p:spPr>
          <a:xfrm>
            <a:off x="609600" y="481447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0" i="1" kern="1200">
                <a:solidFill>
                  <a:srgbClr val="0000FF"/>
                </a:solidFill>
                <a:latin typeface="Shree Devanagari 714"/>
                <a:ea typeface="+mn-ea"/>
                <a:cs typeface="Shree Devanagari 714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4-6 November 2019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A26E8A2-B1B9-1E40-AA09-2E54B9134414}"/>
              </a:ext>
            </a:extLst>
          </p:cNvPr>
          <p:cNvSpPr txBox="1">
            <a:spLocks/>
          </p:cNvSpPr>
          <p:nvPr userDrawn="1"/>
        </p:nvSpPr>
        <p:spPr>
          <a:xfrm>
            <a:off x="3276600" y="4814475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1" kern="1200">
                <a:solidFill>
                  <a:srgbClr val="0000FF"/>
                </a:solidFill>
                <a:latin typeface="Shree Devanagari 714"/>
                <a:ea typeface="+mn-ea"/>
                <a:cs typeface="Shree Devanagari 714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/>
              <a:t>SFIT Workshop</a:t>
            </a:r>
            <a:endParaRPr lang="en-US" sz="900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FA83378-1E51-EC47-A427-8A8FBE84A94B}"/>
              </a:ext>
            </a:extLst>
          </p:cNvPr>
          <p:cNvSpPr txBox="1">
            <a:spLocks/>
          </p:cNvSpPr>
          <p:nvPr userDrawn="1"/>
        </p:nvSpPr>
        <p:spPr>
          <a:xfrm>
            <a:off x="6705600" y="481447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1" kern="1200">
                <a:solidFill>
                  <a:srgbClr val="0000FF"/>
                </a:solidFill>
                <a:latin typeface="Shree Devanagari 714"/>
                <a:ea typeface="+mn-ea"/>
                <a:cs typeface="Shree Devanagari 714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96BE58-2EA3-B649-BE12-A7313F692E24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89983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767263"/>
            <a:ext cx="9144000" cy="3692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700" baseline="0">
                <a:solidFill>
                  <a:schemeClr val="tx2"/>
                </a:solidFill>
                <a:latin typeface="Avenir Next Regular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2"/>
                </a:solidFill>
                <a:latin typeface="Avenir Next Medium" charset="0"/>
              </a:defRPr>
            </a:lvl1pPr>
            <a:lvl2pPr>
              <a:defRPr>
                <a:solidFill>
                  <a:schemeClr val="tx2"/>
                </a:solidFill>
                <a:latin typeface="Avenir Next Medium" charset="0"/>
              </a:defRPr>
            </a:lvl2pPr>
            <a:lvl3pPr>
              <a:defRPr>
                <a:solidFill>
                  <a:schemeClr val="tx2"/>
                </a:solidFill>
                <a:latin typeface="Avenir Next Medium" charset="0"/>
              </a:defRPr>
            </a:lvl3pPr>
            <a:lvl4pPr>
              <a:defRPr baseline="0">
                <a:solidFill>
                  <a:schemeClr val="tx2"/>
                </a:solidFill>
                <a:latin typeface="Avenir Next Medium" charset="0"/>
              </a:defRPr>
            </a:lvl4pPr>
            <a:lvl5pPr>
              <a:defRPr>
                <a:solidFill>
                  <a:schemeClr val="tx2"/>
                </a:solidFill>
                <a:latin typeface="Avenir Next Medium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F1B4847-B1E6-6C40-B4AB-B82FC29DED98}"/>
              </a:ext>
            </a:extLst>
          </p:cNvPr>
          <p:cNvSpPr txBox="1">
            <a:spLocks/>
          </p:cNvSpPr>
          <p:nvPr userDrawn="1"/>
        </p:nvSpPr>
        <p:spPr>
          <a:xfrm>
            <a:off x="609600" y="4821929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0" i="1" kern="1200">
                <a:solidFill>
                  <a:srgbClr val="0000FF"/>
                </a:solidFill>
                <a:latin typeface="Shree Devanagari 714"/>
                <a:ea typeface="+mn-ea"/>
                <a:cs typeface="Shree Devanagari 714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4-6 November 2019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C10091D-E292-A347-B937-7D6AEE378632}"/>
              </a:ext>
            </a:extLst>
          </p:cNvPr>
          <p:cNvSpPr txBox="1">
            <a:spLocks/>
          </p:cNvSpPr>
          <p:nvPr userDrawn="1"/>
        </p:nvSpPr>
        <p:spPr>
          <a:xfrm>
            <a:off x="3276600" y="4821929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1" kern="1200">
                <a:solidFill>
                  <a:srgbClr val="0000FF"/>
                </a:solidFill>
                <a:latin typeface="Shree Devanagari 714"/>
                <a:ea typeface="+mn-ea"/>
                <a:cs typeface="Shree Devanagari 714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/>
              <a:t>SFIT Workshop</a:t>
            </a:r>
            <a:endParaRPr lang="en-US" sz="90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955FA8B-682F-294D-AE84-30A2A0F85133}"/>
              </a:ext>
            </a:extLst>
          </p:cNvPr>
          <p:cNvSpPr txBox="1">
            <a:spLocks/>
          </p:cNvSpPr>
          <p:nvPr userDrawn="1"/>
        </p:nvSpPr>
        <p:spPr>
          <a:xfrm>
            <a:off x="6705600" y="4821929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1" kern="1200">
                <a:solidFill>
                  <a:srgbClr val="0000FF"/>
                </a:solidFill>
                <a:latin typeface="Shree Devanagari 714"/>
                <a:ea typeface="+mn-ea"/>
                <a:cs typeface="Shree Devanagari 714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96BE58-2EA3-B649-BE12-A7313F692E24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431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67263"/>
            <a:ext cx="9144000" cy="3692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1381F57-2C27-3A4B-95D7-3AE55C9B9425}"/>
              </a:ext>
            </a:extLst>
          </p:cNvPr>
          <p:cNvSpPr txBox="1">
            <a:spLocks/>
          </p:cNvSpPr>
          <p:nvPr userDrawn="1"/>
        </p:nvSpPr>
        <p:spPr>
          <a:xfrm>
            <a:off x="609600" y="481447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0" i="1" kern="1200">
                <a:solidFill>
                  <a:srgbClr val="0000FF"/>
                </a:solidFill>
                <a:latin typeface="Shree Devanagari 714"/>
                <a:ea typeface="+mn-ea"/>
                <a:cs typeface="Shree Devanagari 714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4-6 November 2019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0D8E62D-1C8F-8549-B834-1305007D0A1B}"/>
              </a:ext>
            </a:extLst>
          </p:cNvPr>
          <p:cNvSpPr txBox="1">
            <a:spLocks/>
          </p:cNvSpPr>
          <p:nvPr userDrawn="1"/>
        </p:nvSpPr>
        <p:spPr>
          <a:xfrm>
            <a:off x="3276600" y="4814475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1" kern="1200">
                <a:solidFill>
                  <a:srgbClr val="0000FF"/>
                </a:solidFill>
                <a:latin typeface="Shree Devanagari 714"/>
                <a:ea typeface="+mn-ea"/>
                <a:cs typeface="Shree Devanagari 714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/>
              <a:t>SFIT Workshop</a:t>
            </a:r>
            <a:endParaRPr lang="en-US" sz="90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5020C28-F539-3944-B66B-CA62EF56D08B}"/>
              </a:ext>
            </a:extLst>
          </p:cNvPr>
          <p:cNvSpPr txBox="1">
            <a:spLocks/>
          </p:cNvSpPr>
          <p:nvPr userDrawn="1"/>
        </p:nvSpPr>
        <p:spPr>
          <a:xfrm>
            <a:off x="6705600" y="481447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1" kern="1200">
                <a:solidFill>
                  <a:srgbClr val="0000FF"/>
                </a:solidFill>
                <a:latin typeface="Shree Devanagari 714"/>
                <a:ea typeface="+mn-ea"/>
                <a:cs typeface="Shree Devanagari 714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96BE58-2EA3-B649-BE12-A7313F692E24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2257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9D36-5CF6-B348-B591-4550EAAABF53}" type="datetime1">
              <a:rPr lang="en-US" smtClean="0"/>
              <a:t>11/3/19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443C-B6DD-A54A-A22F-53300DFA0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5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767263"/>
            <a:ext cx="9144000" cy="3692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1198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1">
                <a:solidFill>
                  <a:srgbClr val="0000FF"/>
                </a:solidFill>
                <a:latin typeface="Shree Devanagari 714"/>
                <a:cs typeface="Shree Devanagari 714"/>
              </a:defRPr>
            </a:lvl1pPr>
          </a:lstStyle>
          <a:p>
            <a:r>
              <a:rPr lang="en-US" dirty="0"/>
              <a:t>4-6 November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11988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1">
                <a:solidFill>
                  <a:srgbClr val="0000FF"/>
                </a:solidFill>
                <a:latin typeface="Shree Devanagari 714"/>
                <a:cs typeface="Shree Devanagari 714"/>
              </a:defRPr>
            </a:lvl1pPr>
          </a:lstStyle>
          <a:p>
            <a:r>
              <a:rPr lang="en-US" dirty="0"/>
              <a:t>SFIT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1198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1">
                <a:solidFill>
                  <a:srgbClr val="0000FF"/>
                </a:solidFill>
                <a:latin typeface="Shree Devanagari 714"/>
                <a:cs typeface="Shree Devanagari 714"/>
              </a:defRPr>
            </a:lvl1pPr>
          </a:lstStyle>
          <a:p>
            <a:fld id="{4A96BE58-2EA3-B649-BE12-A7313F692E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78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3" r:id="rId3"/>
    <p:sldLayoutId id="2147483674" r:id="rId4"/>
    <p:sldLayoutId id="2147483677" r:id="rId5"/>
  </p:sldLayoutIdLst>
  <p:hf hdr="0"/>
  <p:txStyles>
    <p:titleStyle>
      <a:lvl1pPr algn="ctr" defTabSz="342900" rtl="0" eaLnBrk="1" latinLnBrk="0" hangingPunct="1">
        <a:spcBef>
          <a:spcPct val="0"/>
        </a:spcBef>
        <a:buNone/>
        <a:defRPr sz="3300" kern="1200" baseline="0">
          <a:solidFill>
            <a:schemeClr val="tx2">
              <a:lumMod val="75000"/>
            </a:schemeClr>
          </a:solidFill>
          <a:latin typeface="Avenir Next Regular" charset="0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tx2">
              <a:lumMod val="75000"/>
            </a:schemeClr>
          </a:solidFill>
          <a:latin typeface="Avenir Next Regular" charset="0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 baseline="0">
          <a:solidFill>
            <a:schemeClr val="tx2">
              <a:lumMod val="75000"/>
            </a:schemeClr>
          </a:solidFill>
          <a:latin typeface="Avenir Next Regular" charset="0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 baseline="0">
          <a:solidFill>
            <a:schemeClr val="tx2">
              <a:lumMod val="75000"/>
            </a:schemeClr>
          </a:solidFill>
          <a:latin typeface="Avenir Next Regular" charset="0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 baseline="0">
          <a:solidFill>
            <a:schemeClr val="tx2">
              <a:lumMod val="75000"/>
            </a:schemeClr>
          </a:solidFill>
          <a:latin typeface="Avenir Next Regular" charset="0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 baseline="0">
          <a:solidFill>
            <a:schemeClr val="tx2">
              <a:lumMod val="75000"/>
            </a:schemeClr>
          </a:solidFill>
          <a:latin typeface="Avenir Next Regular" charset="0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649BC-FE79-2B4C-9923-345836D52DCF}"/>
              </a:ext>
            </a:extLst>
          </p:cNvPr>
          <p:cNvSpPr txBox="1">
            <a:spLocks/>
          </p:cNvSpPr>
          <p:nvPr/>
        </p:nvSpPr>
        <p:spPr>
          <a:xfrm>
            <a:off x="1500973" y="489857"/>
            <a:ext cx="6172200" cy="376364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2">
                    <a:lumMod val="75000"/>
                  </a:schemeClr>
                </a:solidFill>
                <a:latin typeface="Avenir Next Regular" charset="0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en-US" sz="3300" dirty="0"/>
              <a:t>Introduction </a:t>
            </a:r>
            <a:br>
              <a:rPr lang="en-US" sz="3300" dirty="0"/>
            </a:br>
            <a:r>
              <a:rPr lang="en-US" sz="3300" dirty="0"/>
              <a:t>SFIT Retrieval Workshop</a:t>
            </a:r>
          </a:p>
          <a:p>
            <a:pPr>
              <a:lnSpc>
                <a:spcPct val="160000"/>
              </a:lnSpc>
            </a:pPr>
            <a:br>
              <a:rPr lang="en-US" sz="3300" dirty="0"/>
            </a:br>
            <a:r>
              <a:rPr lang="en-US" sz="2000" dirty="0"/>
              <a:t>J Hannigan</a:t>
            </a:r>
            <a:br>
              <a:rPr lang="en-US" sz="3300" dirty="0"/>
            </a:br>
            <a:r>
              <a:rPr lang="en-US" sz="2100" dirty="0"/>
              <a:t>NCAR, Boulder, CO</a:t>
            </a:r>
            <a:br>
              <a:rPr lang="en-US" sz="2100" dirty="0"/>
            </a:br>
            <a:r>
              <a:rPr lang="en-US" sz="2100" dirty="0"/>
              <a:t>November 2019</a:t>
            </a:r>
          </a:p>
        </p:txBody>
      </p:sp>
    </p:spTree>
    <p:extLst>
      <p:ext uri="{BB962C8B-B14F-4D97-AF65-F5344CB8AC3E}">
        <p14:creationId xmlns:p14="http://schemas.microsoft.com/office/powerpoint/2010/main" val="1878163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FF496-C5BB-3045-AC51-66F4810ED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Light Oblique" panose="020B0402020203090204" pitchFamily="34" charset="77"/>
              </a:rPr>
              <a:t>Structure of SFIT4 vs Batch processing 1/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B48166-63DB-F34E-B05C-5E2B0BC483C0}"/>
              </a:ext>
            </a:extLst>
          </p:cNvPr>
          <p:cNvSpPr txBox="1"/>
          <p:nvPr/>
        </p:nvSpPr>
        <p:spPr>
          <a:xfrm>
            <a:off x="755704" y="952185"/>
            <a:ext cx="7632593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 lvl="2">
              <a:lnSpc>
                <a:spcPct val="150000"/>
              </a:lnSpc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Much more detail to follow, and we all have thousands of spectra to process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but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to start at the beginning: </a:t>
            </a:r>
            <a:r>
              <a:rPr lang="en-US" sz="1400" u="sng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SFIT4 fits one spectrum at a time.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 So when we talk about SFIT4 or talk about an issue with fitting a spectrum we are talking about just running SFIT4.  A user should know what SFIT4 needs to run and what SFIT4 outputs for diagnostics. And this is very different than what the processing environment requires:</a:t>
            </a:r>
          </a:p>
          <a:p>
            <a:pPr marL="58738" lvl="2">
              <a:lnSpc>
                <a:spcPct val="150000"/>
              </a:lnSpc>
            </a:pPr>
            <a:endParaRPr lang="en-US" sz="1400" dirty="0">
              <a:solidFill>
                <a:schemeClr val="tx2">
                  <a:lumMod val="75000"/>
                </a:schemeClr>
              </a:solidFill>
              <a:latin typeface="Avenir Light" panose="020B0402020203020204" pitchFamily="34" charset="77"/>
            </a:endParaRPr>
          </a:p>
          <a:p>
            <a:pPr marL="801688" lvl="3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This leads ease of diagnosing any issue</a:t>
            </a:r>
          </a:p>
          <a:p>
            <a:pPr marL="801688" lvl="3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Leads to more direct communication when asking about an issue: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ie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. What constitutes a </a:t>
            </a:r>
            <a:r>
              <a:rPr lang="en-US" sz="1400" i="1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”testcase”</a:t>
            </a:r>
          </a:p>
          <a:p>
            <a:pPr marL="801688" lvl="3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400" i="1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The structure of SFIT4 and the Processing Environment was specifically designed to be modular &amp; concentric.</a:t>
            </a:r>
          </a:p>
        </p:txBody>
      </p:sp>
    </p:spTree>
    <p:extLst>
      <p:ext uri="{BB962C8B-B14F-4D97-AF65-F5344CB8AC3E}">
        <p14:creationId xmlns:p14="http://schemas.microsoft.com/office/powerpoint/2010/main" val="2133546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FF496-C5BB-3045-AC51-66F4810ED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Light Oblique" panose="020B0402020203090204" pitchFamily="34" charset="77"/>
              </a:rPr>
              <a:t>Structure of SFIT4 vs Batch processing 2/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0137DF-4475-A444-B20D-CA06C06B6A81}"/>
              </a:ext>
            </a:extLst>
          </p:cNvPr>
          <p:cNvSpPr txBox="1"/>
          <p:nvPr/>
        </p:nvSpPr>
        <p:spPr>
          <a:xfrm>
            <a:off x="5482545" y="623299"/>
            <a:ext cx="2305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Two foci of sfit4 </a:t>
            </a:r>
          </a:p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Development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2C9058-FA05-014F-8592-8F593AA14BF8}"/>
              </a:ext>
            </a:extLst>
          </p:cNvPr>
          <p:cNvSpPr txBox="1"/>
          <p:nvPr/>
        </p:nvSpPr>
        <p:spPr>
          <a:xfrm>
            <a:off x="78769" y="995305"/>
            <a:ext cx="5006939" cy="378565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971550" lvl="1" indent="-514350">
              <a:buFont typeface="+mj-lt"/>
              <a:buAutoNum type="romanLcPeriod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S</a:t>
            </a:r>
            <a:r>
              <a:rPr lang="en-US" sz="1200" baseline="-250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a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 (S</a:t>
            </a:r>
            <a:r>
              <a:rPr lang="en-US" sz="1200" baseline="-250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a</a:t>
            </a:r>
            <a:r>
              <a:rPr lang="en-US" sz="1200" baseline="300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-1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) definition / direct input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Background parameters (slope, curvature, zero)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Shifts, by species, by fit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Channeling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SNR by region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Multiple regions / SZA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Fit gas by region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Phase, ME 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Isotope separation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Solar background /shift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Levenberg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-Marquardt non-linear iteration scheme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Emission spectra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Log(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vmr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) retrieval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Line mixing (co2, ch4 soon…)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SDV speed dependent Voigt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lineshape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Avenir Light" panose="020B0402020203020204" pitchFamily="34" charset="77"/>
            </a:endParaRPr>
          </a:p>
          <a:p>
            <a:pPr marL="971550" lvl="1" indent="-514350">
              <a:buFont typeface="+mj-lt"/>
              <a:buAutoNum type="romanLcPeriod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Spectra output by layer / gas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O2 CIA line data included</a:t>
            </a:r>
          </a:p>
          <a:p>
            <a:pPr marL="971550" lvl="1" indent="-514350">
              <a:buFont typeface="+mj-lt"/>
              <a:buAutoNum type="romanLcPeriod"/>
            </a:pPr>
            <a:endParaRPr lang="en-US" sz="1200" dirty="0">
              <a:solidFill>
                <a:schemeClr val="tx2">
                  <a:lumMod val="75000"/>
                </a:schemeClr>
              </a:solidFill>
              <a:latin typeface="Avenir Light" panose="020B0402020203020204" pitchFamily="34" charset="77"/>
            </a:endParaRPr>
          </a:p>
          <a:p>
            <a:pPr marL="971550" lvl="1" indent="-514350">
              <a:buFont typeface="+mj-lt"/>
              <a:buAutoNum type="romanLcPeriod"/>
            </a:pPr>
            <a:endParaRPr lang="en-US" sz="1200" dirty="0">
              <a:solidFill>
                <a:schemeClr val="tx2">
                  <a:lumMod val="75000"/>
                </a:schemeClr>
              </a:solidFill>
              <a:latin typeface="Avenir Light" panose="020B0402020203020204" pitchFamily="34" charset="77"/>
            </a:endParaRPr>
          </a:p>
          <a:p>
            <a:pPr lvl="1"/>
            <a:endParaRPr lang="en-US" sz="1200" dirty="0">
              <a:solidFill>
                <a:schemeClr val="tx2">
                  <a:lumMod val="75000"/>
                </a:schemeClr>
              </a:solidFill>
              <a:latin typeface="Avenir Light" panose="020B0402020203020204" pitchFamily="34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7973E8-46E4-6646-8AF6-1B80BABCF5E3}"/>
              </a:ext>
            </a:extLst>
          </p:cNvPr>
          <p:cNvSpPr txBox="1"/>
          <p:nvPr/>
        </p:nvSpPr>
        <p:spPr>
          <a:xfrm>
            <a:off x="4957283" y="1693546"/>
            <a:ext cx="382712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Process &amp; I/O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Speed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 – </a:t>
            </a:r>
          </a:p>
          <a:p>
            <a:endParaRPr lang="en-US" sz="1600" dirty="0">
              <a:solidFill>
                <a:schemeClr val="tx2">
                  <a:lumMod val="75000"/>
                </a:schemeClr>
              </a:solidFill>
              <a:latin typeface="Avenir Light" panose="020B0402020203020204" pitchFamily="34" charset="77"/>
            </a:endParaRP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NDACC operational processing</a:t>
            </a:r>
          </a:p>
          <a:p>
            <a:pPr marL="457200" indent="-457200">
              <a:buFont typeface="+mj-lt"/>
              <a:buAutoNum type="arabicPeriod" startAt="2"/>
            </a:pPr>
            <a:endParaRPr lang="en-US" sz="1600" dirty="0">
              <a:solidFill>
                <a:schemeClr val="tx2">
                  <a:lumMod val="75000"/>
                </a:schemeClr>
              </a:solidFill>
              <a:latin typeface="Avenir Light" panose="020B0402020203020204" pitchFamily="34" charset="77"/>
            </a:endParaRPr>
          </a:p>
          <a:p>
            <a:pPr marL="971550" lvl="1" indent="-514350">
              <a:buFont typeface="+mj-lt"/>
              <a:buAutoNum type="romanLcPeriod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Standard layering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Binary HITRAN input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Binary output for HDF ?</a:t>
            </a:r>
          </a:p>
          <a:p>
            <a:endParaRPr lang="en-US" sz="1600" dirty="0">
              <a:solidFill>
                <a:schemeClr val="tx2">
                  <a:lumMod val="75000"/>
                </a:schemeClr>
              </a:solidFill>
              <a:latin typeface="Avenir Light" panose="020B0402020203020204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C72185-DCD6-B841-BD5B-77033FC07DFB}"/>
              </a:ext>
            </a:extLst>
          </p:cNvPr>
          <p:cNvSpPr txBox="1"/>
          <p:nvPr/>
        </p:nvSpPr>
        <p:spPr>
          <a:xfrm>
            <a:off x="510283" y="595717"/>
            <a:ext cx="3929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Flexibility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 – Exploratory analysis tool</a:t>
            </a:r>
          </a:p>
        </p:txBody>
      </p:sp>
    </p:spTree>
    <p:extLst>
      <p:ext uri="{BB962C8B-B14F-4D97-AF65-F5344CB8AC3E}">
        <p14:creationId xmlns:p14="http://schemas.microsoft.com/office/powerpoint/2010/main" val="3646900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464C9-FE9B-6F4A-81FA-02363CFE9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Light Oblique" panose="020B0402020203090204" pitchFamily="34" charset="77"/>
              </a:rPr>
              <a:t>Structure of SFIT4 vs Batch processing 2/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0D7733-ADD0-6E45-A7E5-A1B88DE8E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228" y="551663"/>
            <a:ext cx="6858000" cy="414880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BF977DC-E9BB-C444-BFC2-F339EE30C6E1}"/>
              </a:ext>
            </a:extLst>
          </p:cNvPr>
          <p:cNvSpPr/>
          <p:nvPr/>
        </p:nvSpPr>
        <p:spPr>
          <a:xfrm>
            <a:off x="4534215" y="929513"/>
            <a:ext cx="914400" cy="25467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C86CA86-0FA3-0843-93F4-24C73AC172D1}"/>
              </a:ext>
            </a:extLst>
          </p:cNvPr>
          <p:cNvSpPr/>
          <p:nvPr/>
        </p:nvSpPr>
        <p:spPr>
          <a:xfrm>
            <a:off x="2320006" y="3672713"/>
            <a:ext cx="1851471" cy="5302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DE29349-0036-004D-B411-BF4E5ED322CF}"/>
              </a:ext>
            </a:extLst>
          </p:cNvPr>
          <p:cNvSpPr/>
          <p:nvPr/>
        </p:nvSpPr>
        <p:spPr>
          <a:xfrm>
            <a:off x="5750896" y="3772214"/>
            <a:ext cx="1027755" cy="5302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AC997D-D6C0-254D-ADA1-AE1E2D6C588E}"/>
              </a:ext>
            </a:extLst>
          </p:cNvPr>
          <p:cNvSpPr txBox="1"/>
          <p:nvPr/>
        </p:nvSpPr>
        <p:spPr>
          <a:xfrm>
            <a:off x="6000277" y="136026"/>
            <a:ext cx="2829814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venir Light" panose="020B0402020203020204" pitchFamily="34" charset="77"/>
              </a:rPr>
              <a:t>These (mainly) constitute a fit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511FFAA-0CE0-3349-ABFA-6E9206F180F5}"/>
              </a:ext>
            </a:extLst>
          </p:cNvPr>
          <p:cNvCxnSpPr>
            <a:cxnSpLocks/>
            <a:endCxn id="4" idx="6"/>
          </p:cNvCxnSpPr>
          <p:nvPr/>
        </p:nvCxnSpPr>
        <p:spPr>
          <a:xfrm flipH="1">
            <a:off x="5448615" y="498764"/>
            <a:ext cx="884174" cy="17041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93226ED-9D54-2248-A5BE-2D8F2FDB89CA}"/>
              </a:ext>
            </a:extLst>
          </p:cNvPr>
          <p:cNvCxnSpPr>
            <a:cxnSpLocks/>
          </p:cNvCxnSpPr>
          <p:nvPr/>
        </p:nvCxnSpPr>
        <p:spPr>
          <a:xfrm flipH="1">
            <a:off x="3702942" y="484909"/>
            <a:ext cx="2646220" cy="31575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E0B177D-39B7-E64A-810E-52204172AAE6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6264774" y="493726"/>
            <a:ext cx="93204" cy="32784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261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464C9-FE9B-6F4A-81FA-02363CFE9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Light" panose="020B0402020203020204" pitchFamily="34" charset="77"/>
              </a:rPr>
              <a:t>Structure of SFIT4 vs Batch processing 3/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BA360B-A39E-9E4E-9362-31DB0CB0512A}"/>
              </a:ext>
            </a:extLst>
          </p:cNvPr>
          <p:cNvSpPr txBox="1"/>
          <p:nvPr/>
        </p:nvSpPr>
        <p:spPr>
          <a:xfrm>
            <a:off x="275202" y="724036"/>
            <a:ext cx="3018775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! --- SET DEFAULT FILENAMES</a:t>
            </a:r>
          </a:p>
          <a:p>
            <a:endParaRPr lang="en-US" sz="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      TFILE(08) = '</a:t>
            </a:r>
            <a:r>
              <a:rPr lang="en-US" sz="800" dirty="0" err="1">
                <a:solidFill>
                  <a:schemeClr val="tx2">
                    <a:lumMod val="75000"/>
                  </a:schemeClr>
                </a:solidFill>
              </a:rPr>
              <a:t>pbpfile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'</a:t>
            </a:r>
          </a:p>
          <a:p>
            <a:endParaRPr lang="en-US" sz="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! --- ISOTOPE SEPARATION FILE</a:t>
            </a:r>
          </a:p>
          <a:p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      TFILE(09) = '</a:t>
            </a:r>
            <a:r>
              <a:rPr lang="en-US" sz="800" dirty="0" err="1">
                <a:solidFill>
                  <a:schemeClr val="tx2">
                    <a:lumMod val="75000"/>
                  </a:schemeClr>
                </a:solidFill>
              </a:rPr>
              <a:t>isotope.input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'</a:t>
            </a:r>
          </a:p>
          <a:p>
            <a:endParaRPr lang="en-US" sz="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      TFILE(15) = 't15asc'</a:t>
            </a:r>
          </a:p>
          <a:p>
            <a:endParaRPr lang="en-US" sz="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      TFILE(16) = sfit4.dtl'</a:t>
            </a:r>
          </a:p>
          <a:p>
            <a:endParaRPr lang="en-US" sz="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! --- STATEVEC</a:t>
            </a:r>
          </a:p>
          <a:p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      TFILE(18) = '</a:t>
            </a:r>
            <a:r>
              <a:rPr lang="en-US" sz="800" dirty="0" err="1">
                <a:solidFill>
                  <a:schemeClr val="tx2">
                    <a:lumMod val="75000"/>
                  </a:schemeClr>
                </a:solidFill>
              </a:rPr>
              <a:t>statevec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'</a:t>
            </a:r>
          </a:p>
          <a:p>
            <a:endParaRPr lang="en-US" sz="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! --- SET MIXOUTPUT FILENAME AS STATE VECTOR FILENAME + .MXF</a:t>
            </a:r>
          </a:p>
          <a:p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      TFILE(17) = TRIM(TFILE(18))//'.</a:t>
            </a:r>
            <a:r>
              <a:rPr lang="en-US" sz="800" dirty="0" err="1">
                <a:solidFill>
                  <a:schemeClr val="tx2">
                    <a:lumMod val="75000"/>
                  </a:schemeClr>
                </a:solidFill>
              </a:rPr>
              <a:t>mxf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'</a:t>
            </a:r>
          </a:p>
          <a:p>
            <a:endParaRPr lang="en-US" sz="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! --- SAVED SYNTHETIC SPECTRUM</a:t>
            </a:r>
          </a:p>
          <a:p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      TFILE(19) = '</a:t>
            </a:r>
            <a:r>
              <a:rPr lang="en-US" sz="800" dirty="0" err="1">
                <a:solidFill>
                  <a:schemeClr val="tx2">
                    <a:lumMod val="75000"/>
                  </a:schemeClr>
                </a:solidFill>
              </a:rPr>
              <a:t>synspec.out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'</a:t>
            </a:r>
          </a:p>
          <a:p>
            <a:endParaRPr lang="en-US" sz="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! --- SUMMARY</a:t>
            </a:r>
          </a:p>
          <a:p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      TFILE(20) = 'summary'</a:t>
            </a:r>
          </a:p>
          <a:p>
            <a:endParaRPr lang="en-US" sz="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! --- EMPIRICAL MODULATION FUNCTION</a:t>
            </a:r>
          </a:p>
          <a:p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      TFILE(23) = '</a:t>
            </a:r>
            <a:r>
              <a:rPr lang="en-US" sz="800" dirty="0" err="1">
                <a:solidFill>
                  <a:schemeClr val="tx2">
                    <a:lumMod val="75000"/>
                  </a:schemeClr>
                </a:solidFill>
              </a:rPr>
              <a:t>ils.dat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'</a:t>
            </a:r>
          </a:p>
          <a:p>
            <a:endParaRPr lang="en-US" sz="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! --- EMPIRICAL PHASE FUNCTION</a:t>
            </a:r>
          </a:p>
          <a:p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      TFILE(24) = '</a:t>
            </a:r>
            <a:r>
              <a:rPr lang="en-US" sz="800" dirty="0" err="1">
                <a:solidFill>
                  <a:schemeClr val="tx2">
                    <a:lumMod val="75000"/>
                  </a:schemeClr>
                </a:solidFill>
              </a:rPr>
              <a:t>ils.dat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'</a:t>
            </a:r>
          </a:p>
          <a:p>
            <a:endParaRPr lang="en-US" sz="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E7436C-547D-2E41-A0FE-C332B5324F0A}"/>
              </a:ext>
            </a:extLst>
          </p:cNvPr>
          <p:cNvSpPr txBox="1"/>
          <p:nvPr/>
        </p:nvSpPr>
        <p:spPr>
          <a:xfrm>
            <a:off x="3345243" y="724036"/>
            <a:ext cx="2637260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! --- DEFAULT COMPLETE SA OUTPUT FILENAME</a:t>
            </a:r>
          </a:p>
          <a:p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      TFILE(63) = '</a:t>
            </a:r>
            <a:r>
              <a:rPr lang="en-US" sz="800" dirty="0" err="1">
                <a:solidFill>
                  <a:schemeClr val="tx2">
                    <a:lumMod val="75000"/>
                  </a:schemeClr>
                </a:solidFill>
              </a:rPr>
              <a:t>Sa.complete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'</a:t>
            </a:r>
          </a:p>
          <a:p>
            <a:endParaRPr lang="en-US" sz="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! --- DEFAULT K,SE,SA MATRICES OUTPUT FILENAME</a:t>
            </a:r>
          </a:p>
          <a:p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      TFILE(66) = '</a:t>
            </a:r>
            <a:r>
              <a:rPr lang="en-US" sz="800" dirty="0" err="1">
                <a:solidFill>
                  <a:schemeClr val="tx2">
                    <a:lumMod val="75000"/>
                  </a:schemeClr>
                </a:solidFill>
              </a:rPr>
              <a:t>K.out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'</a:t>
            </a:r>
          </a:p>
          <a:p>
            <a:endParaRPr lang="en-US" sz="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! --- SE OUTPUT</a:t>
            </a:r>
          </a:p>
          <a:p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      TFILE(67) = '</a:t>
            </a:r>
            <a:r>
              <a:rPr lang="en-US" sz="800" dirty="0" err="1">
                <a:solidFill>
                  <a:schemeClr val="tx2">
                    <a:lumMod val="75000"/>
                  </a:schemeClr>
                </a:solidFill>
              </a:rPr>
              <a:t>Se.out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'</a:t>
            </a:r>
          </a:p>
          <a:p>
            <a:endParaRPr lang="en-US" sz="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! --- DEFAULT K TRANSPOSED FILENAME</a:t>
            </a:r>
          </a:p>
          <a:p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      TFILE(68) =  '</a:t>
            </a:r>
            <a:r>
              <a:rPr lang="en-US" sz="800" dirty="0" err="1">
                <a:solidFill>
                  <a:schemeClr val="tx2">
                    <a:lumMod val="75000"/>
                  </a:schemeClr>
                </a:solidFill>
              </a:rPr>
              <a:t>KT.out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'</a:t>
            </a:r>
          </a:p>
          <a:p>
            <a:endParaRPr lang="en-US" sz="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! ---  LEVENBERG-MARQUARDT DETAILS</a:t>
            </a:r>
          </a:p>
          <a:p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      TFILE(70) = '</a:t>
            </a:r>
            <a:r>
              <a:rPr lang="en-US" sz="800" dirty="0" err="1">
                <a:solidFill>
                  <a:schemeClr val="tx2">
                    <a:lumMod val="75000"/>
                  </a:schemeClr>
                </a:solidFill>
              </a:rPr>
              <a:t>detail.opt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'</a:t>
            </a:r>
          </a:p>
          <a:p>
            <a:endParaRPr lang="en-US" sz="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! --- LAYERING SCHEME - OUTPUT FROM WACCM PROFILES</a:t>
            </a:r>
          </a:p>
          <a:p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      TFILE(71) = '</a:t>
            </a:r>
            <a:r>
              <a:rPr lang="en-US" sz="800" dirty="0" err="1">
                <a:solidFill>
                  <a:schemeClr val="tx2">
                    <a:lumMod val="75000"/>
                  </a:schemeClr>
                </a:solidFill>
              </a:rPr>
              <a:t>station.layers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'</a:t>
            </a:r>
          </a:p>
          <a:p>
            <a:endParaRPr lang="en-US" sz="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! --- REFERENCE VMR PROFILES</a:t>
            </a:r>
          </a:p>
          <a:p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      TFILE(72) = '</a:t>
            </a:r>
            <a:r>
              <a:rPr lang="en-US" sz="800" dirty="0" err="1">
                <a:solidFill>
                  <a:schemeClr val="tx2">
                    <a:lumMod val="75000"/>
                  </a:schemeClr>
                </a:solidFill>
              </a:rPr>
              <a:t>reference.prf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'</a:t>
            </a:r>
          </a:p>
          <a:p>
            <a:endParaRPr lang="en-US" sz="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! --- RAYTRACE DETAILED OUTPUT AKA TAPE6</a:t>
            </a:r>
          </a:p>
          <a:p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      TFILE(73) = '</a:t>
            </a:r>
            <a:r>
              <a:rPr lang="en-US" sz="800" dirty="0" err="1">
                <a:solidFill>
                  <a:schemeClr val="tx2">
                    <a:lumMod val="75000"/>
                  </a:schemeClr>
                </a:solidFill>
              </a:rPr>
              <a:t>raytrace.out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'</a:t>
            </a:r>
          </a:p>
          <a:p>
            <a:endParaRPr lang="en-US" sz="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      TFILE(74) = '</a:t>
            </a:r>
            <a:r>
              <a:rPr lang="en-US" sz="800" dirty="0" err="1">
                <a:solidFill>
                  <a:schemeClr val="tx2">
                    <a:lumMod val="75000"/>
                  </a:schemeClr>
                </a:solidFill>
              </a:rPr>
              <a:t>raytrace.pt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'</a:t>
            </a:r>
          </a:p>
          <a:p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      TFILE(75) = '</a:t>
            </a:r>
            <a:r>
              <a:rPr lang="en-US" sz="800" dirty="0" err="1">
                <a:solidFill>
                  <a:schemeClr val="tx2">
                    <a:lumMod val="75000"/>
                  </a:schemeClr>
                </a:solidFill>
              </a:rPr>
              <a:t>raytrace.ms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'</a:t>
            </a:r>
          </a:p>
          <a:p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      TFILE(76) = '</a:t>
            </a:r>
            <a:r>
              <a:rPr lang="en-US" sz="800" dirty="0" err="1">
                <a:solidFill>
                  <a:schemeClr val="tx2">
                    <a:lumMod val="75000"/>
                  </a:schemeClr>
                </a:solidFill>
              </a:rPr>
              <a:t>raytrace.mix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'</a:t>
            </a:r>
          </a:p>
          <a:p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      TFILE(77) = '</a:t>
            </a:r>
            <a:r>
              <a:rPr lang="en-US" sz="800" dirty="0" err="1">
                <a:solidFill>
                  <a:schemeClr val="tx2">
                    <a:lumMod val="75000"/>
                  </a:schemeClr>
                </a:solidFill>
              </a:rPr>
              <a:t>raytrace.sa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'</a:t>
            </a:r>
          </a:p>
          <a:p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      TFILE(78) = '</a:t>
            </a:r>
            <a:r>
              <a:rPr lang="en-US" sz="800" dirty="0" err="1">
                <a:solidFill>
                  <a:schemeClr val="tx2">
                    <a:lumMod val="75000"/>
                  </a:schemeClr>
                </a:solidFill>
              </a:rPr>
              <a:t>raytrace.pnch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'</a:t>
            </a:r>
          </a:p>
          <a:p>
            <a:endParaRPr lang="en-US" sz="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351144-DBE5-E845-A6D7-77C9DA981967}"/>
              </a:ext>
            </a:extLst>
          </p:cNvPr>
          <p:cNvSpPr txBox="1"/>
          <p:nvPr/>
        </p:nvSpPr>
        <p:spPr>
          <a:xfrm>
            <a:off x="5746488" y="136656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map of Input &amp; Output files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DC8D3DA7-5C2F-B34A-AEFD-730C72CC5491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May 2014</a:t>
            </a: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06250858-EF3E-F047-9B7A-2739C003D97A}"/>
              </a:ext>
            </a:extLst>
          </p:cNvPr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NDACC IRWG / Jena, Germany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53E6F2A4-1958-B046-9868-974316958262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4D8FE3-E91C-6C41-BFDD-F09883D0284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9E4381-E420-8545-83D4-9EFA26075C31}"/>
              </a:ext>
            </a:extLst>
          </p:cNvPr>
          <p:cNvSpPr txBox="1"/>
          <p:nvPr/>
        </p:nvSpPr>
        <p:spPr>
          <a:xfrm>
            <a:off x="6136303" y="724036"/>
            <a:ext cx="2937022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800" dirty="0">
                <a:solidFill>
                  <a:srgbClr val="1F497D">
                    <a:lumMod val="75000"/>
                  </a:srgbClr>
                </a:solidFill>
              </a:rPr>
              <a:t>! --- CHANNEL OUTPUT</a:t>
            </a:r>
          </a:p>
          <a:p>
            <a:pPr lvl="0"/>
            <a:r>
              <a:rPr lang="en-US" sz="800" dirty="0">
                <a:solidFill>
                  <a:srgbClr val="1F497D">
                    <a:lumMod val="75000"/>
                  </a:srgbClr>
                </a:solidFill>
              </a:rPr>
              <a:t>      TFILE(30) = 'chnspec.data1'</a:t>
            </a:r>
          </a:p>
          <a:p>
            <a:pPr lvl="0"/>
            <a:endParaRPr lang="en-US" sz="800" dirty="0">
              <a:solidFill>
                <a:srgbClr val="1F497D">
                  <a:lumMod val="75000"/>
                </a:srgbClr>
              </a:solidFill>
            </a:endParaRPr>
          </a:p>
          <a:p>
            <a:pPr lvl="0"/>
            <a:r>
              <a:rPr lang="en-US" sz="800" dirty="0">
                <a:solidFill>
                  <a:srgbClr val="1F497D">
                    <a:lumMod val="75000"/>
                  </a:srgbClr>
                </a:solidFill>
              </a:rPr>
              <a:t>      TFILE(40) = 'chnspec.data2'</a:t>
            </a:r>
          </a:p>
          <a:p>
            <a:pPr lvl="0"/>
            <a:endParaRPr lang="en-US" sz="800" dirty="0">
              <a:solidFill>
                <a:srgbClr val="1F497D">
                  <a:lumMod val="75000"/>
                </a:srgbClr>
              </a:solidFill>
            </a:endParaRPr>
          </a:p>
          <a:p>
            <a:pPr lvl="0"/>
            <a:r>
              <a:rPr lang="en-US" sz="800" dirty="0">
                <a:solidFill>
                  <a:srgbClr val="1F497D">
                    <a:lumMod val="75000"/>
                  </a:srgbClr>
                </a:solidFill>
              </a:rPr>
              <a:t>! --- SET SHORT FILENAME AS SUMMARY FILENAME + .ST</a:t>
            </a:r>
          </a:p>
          <a:p>
            <a:pPr lvl="0"/>
            <a:r>
              <a:rPr lang="en-US" sz="800" dirty="0">
                <a:solidFill>
                  <a:srgbClr val="1F497D">
                    <a:lumMod val="75000"/>
                  </a:srgbClr>
                </a:solidFill>
              </a:rPr>
              <a:t>      TFILE(31) = TRIM(TFILE(20))//'.</a:t>
            </a:r>
            <a:r>
              <a:rPr lang="en-US" sz="800" dirty="0" err="1">
                <a:solidFill>
                  <a:srgbClr val="1F497D">
                    <a:lumMod val="75000"/>
                  </a:srgbClr>
                </a:solidFill>
              </a:rPr>
              <a:t>st</a:t>
            </a:r>
            <a:r>
              <a:rPr lang="en-US" sz="800" dirty="0">
                <a:solidFill>
                  <a:srgbClr val="1F497D">
                    <a:lumMod val="75000"/>
                  </a:srgbClr>
                </a:solidFill>
              </a:rPr>
              <a:t>'</a:t>
            </a:r>
          </a:p>
          <a:p>
            <a:pPr lvl="0"/>
            <a:endParaRPr lang="en-US" sz="800" dirty="0">
              <a:solidFill>
                <a:srgbClr val="1F497D">
                  <a:lumMod val="75000"/>
                </a:srgbClr>
              </a:solidFill>
            </a:endParaRPr>
          </a:p>
          <a:p>
            <a:pPr lvl="0"/>
            <a:r>
              <a:rPr lang="en-US" sz="800" dirty="0">
                <a:solidFill>
                  <a:srgbClr val="1F497D">
                    <a:lumMod val="75000"/>
                  </a:srgbClr>
                </a:solidFill>
              </a:rPr>
              <a:t>! --- DEFAULT FIRST RETRIEVAL GAS SA OUTPUT FILENAME</a:t>
            </a:r>
          </a:p>
          <a:p>
            <a:pPr lvl="0"/>
            <a:r>
              <a:rPr lang="en-US" sz="800" dirty="0">
                <a:solidFill>
                  <a:srgbClr val="1F497D">
                    <a:lumMod val="75000"/>
                  </a:srgbClr>
                </a:solidFill>
              </a:rPr>
              <a:t>! --- OUTPUT DEPENDS ON NAME SA .NORM, .VMR, .PCOL</a:t>
            </a:r>
          </a:p>
          <a:p>
            <a:pPr lvl="0"/>
            <a:r>
              <a:rPr lang="en-US" sz="800" dirty="0">
                <a:solidFill>
                  <a:srgbClr val="1F497D">
                    <a:lumMod val="75000"/>
                  </a:srgbClr>
                </a:solidFill>
              </a:rPr>
              <a:t>      TFILE(61) = '</a:t>
            </a:r>
            <a:r>
              <a:rPr lang="en-US" sz="800" dirty="0" err="1">
                <a:solidFill>
                  <a:srgbClr val="1F497D">
                    <a:lumMod val="75000"/>
                  </a:srgbClr>
                </a:solidFill>
              </a:rPr>
              <a:t>Sa.norm</a:t>
            </a:r>
            <a:r>
              <a:rPr lang="en-US" sz="800" dirty="0">
                <a:solidFill>
                  <a:srgbClr val="1F497D">
                    <a:lumMod val="75000"/>
                  </a:srgbClr>
                </a:solidFill>
              </a:rPr>
              <a:t>'</a:t>
            </a:r>
          </a:p>
          <a:p>
            <a:pPr lvl="0"/>
            <a:endParaRPr lang="en-US" sz="800" dirty="0">
              <a:solidFill>
                <a:srgbClr val="1F497D">
                  <a:lumMod val="75000"/>
                </a:srgbClr>
              </a:solidFill>
            </a:endParaRPr>
          </a:p>
          <a:p>
            <a:pPr lvl="0"/>
            <a:r>
              <a:rPr lang="en-US" sz="800" dirty="0">
                <a:solidFill>
                  <a:srgbClr val="1F497D">
                    <a:lumMod val="75000"/>
                  </a:srgbClr>
                </a:solidFill>
              </a:rPr>
              <a:t>! --- DEFAULT SAINV INPUT FILENAME</a:t>
            </a:r>
          </a:p>
          <a:p>
            <a:pPr lvl="0"/>
            <a:r>
              <a:rPr lang="en-US" sz="800" dirty="0">
                <a:solidFill>
                  <a:srgbClr val="1F497D">
                    <a:lumMod val="75000"/>
                  </a:srgbClr>
                </a:solidFill>
              </a:rPr>
              <a:t>      TFILE(62) = '</a:t>
            </a:r>
            <a:r>
              <a:rPr lang="en-US" sz="800" dirty="0" err="1">
                <a:solidFill>
                  <a:srgbClr val="1F497D">
                    <a:lumMod val="75000"/>
                  </a:srgbClr>
                </a:solidFill>
              </a:rPr>
              <a:t>Sainv.input</a:t>
            </a:r>
            <a:r>
              <a:rPr lang="en-US" sz="800" dirty="0">
                <a:solidFill>
                  <a:srgbClr val="1F497D">
                    <a:lumMod val="75000"/>
                  </a:srgbClr>
                </a:solidFill>
              </a:rPr>
              <a:t>’</a:t>
            </a:r>
          </a:p>
          <a:p>
            <a:pPr lvl="0"/>
            <a:endParaRPr lang="en-US" sz="800" dirty="0">
              <a:solidFill>
                <a:srgbClr val="1F497D">
                  <a:lumMod val="75000"/>
                </a:srgbClr>
              </a:solidFill>
            </a:endParaRPr>
          </a:p>
          <a:p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! --- RESERVED FOR GASOUT NAME CHANGES - SEE FRWDMDL.F90</a:t>
            </a:r>
          </a:p>
          <a:p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      !TFILE(80)</a:t>
            </a:r>
          </a:p>
          <a:p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      TFILE(80) = ”gas.&lt;gas&gt;.&lt;band&gt;.&lt;scan&gt;.&lt;</a:t>
            </a:r>
            <a:r>
              <a:rPr lang="en-US" sz="800" dirty="0" err="1">
                <a:solidFill>
                  <a:schemeClr val="tx2">
                    <a:lumMod val="75000"/>
                  </a:schemeClr>
                </a:solidFill>
              </a:rPr>
              <a:t>itr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&gt;”</a:t>
            </a:r>
          </a:p>
          <a:p>
            <a:endParaRPr lang="en-US" sz="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      TFILE(81) = '</a:t>
            </a:r>
            <a:r>
              <a:rPr lang="en-US" sz="800" dirty="0" err="1">
                <a:solidFill>
                  <a:schemeClr val="tx2">
                    <a:lumMod val="75000"/>
                  </a:schemeClr>
                </a:solidFill>
              </a:rPr>
              <a:t>AK.out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'</a:t>
            </a:r>
          </a:p>
          <a:p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      TFILE(82) = '</a:t>
            </a:r>
            <a:r>
              <a:rPr lang="en-US" sz="800" dirty="0" err="1">
                <a:solidFill>
                  <a:schemeClr val="tx2">
                    <a:lumMod val="75000"/>
                  </a:schemeClr>
                </a:solidFill>
              </a:rPr>
              <a:t>SM.out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'</a:t>
            </a:r>
          </a:p>
          <a:p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      TFILE(83) = '</a:t>
            </a:r>
            <a:r>
              <a:rPr lang="en-US" sz="800" dirty="0" err="1">
                <a:solidFill>
                  <a:schemeClr val="tx2">
                    <a:lumMod val="75000"/>
                  </a:schemeClr>
                </a:solidFill>
              </a:rPr>
              <a:t>SS.out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'</a:t>
            </a:r>
          </a:p>
          <a:p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      TFILE(84) = 'A-</a:t>
            </a:r>
            <a:r>
              <a:rPr lang="en-US" sz="800" dirty="0" err="1">
                <a:solidFill>
                  <a:schemeClr val="tx2">
                    <a:lumMod val="75000"/>
                  </a:schemeClr>
                </a:solidFill>
              </a:rPr>
              <a:t>S.out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'</a:t>
            </a:r>
          </a:p>
          <a:p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      TFILE(85) = '</a:t>
            </a:r>
            <a:r>
              <a:rPr lang="en-US" sz="800" dirty="0" err="1">
                <a:solidFill>
                  <a:schemeClr val="tx2">
                    <a:lumMod val="75000"/>
                  </a:schemeClr>
                </a:solidFill>
              </a:rPr>
              <a:t>AEIGEN.out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'</a:t>
            </a:r>
          </a:p>
          <a:p>
            <a:endParaRPr lang="en-US" sz="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      TFILE(88) = '</a:t>
            </a:r>
            <a:r>
              <a:rPr lang="en-US" sz="800" dirty="0" err="1">
                <a:solidFill>
                  <a:schemeClr val="tx2">
                    <a:lumMod val="75000"/>
                  </a:schemeClr>
                </a:solidFill>
              </a:rPr>
              <a:t>PRFS.out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'</a:t>
            </a:r>
          </a:p>
          <a:p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      TFILE(89) = '</a:t>
            </a:r>
            <a:r>
              <a:rPr lang="en-US" sz="800" dirty="0" err="1">
                <a:solidFill>
                  <a:schemeClr val="tx2">
                    <a:lumMod val="75000"/>
                  </a:schemeClr>
                </a:solidFill>
              </a:rPr>
              <a:t>Parm.out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'</a:t>
            </a:r>
          </a:p>
          <a:p>
            <a:endParaRPr lang="en-US" sz="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      TFILE(91) = '</a:t>
            </a:r>
            <a:r>
              <a:rPr lang="en-US" sz="800" dirty="0" err="1">
                <a:solidFill>
                  <a:schemeClr val="tx2">
                    <a:lumMod val="75000"/>
                  </a:schemeClr>
                </a:solidFill>
              </a:rPr>
              <a:t>Spec.out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’</a:t>
            </a:r>
          </a:p>
          <a:p>
            <a:endParaRPr lang="en-US" sz="800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endParaRPr lang="en-US" sz="800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746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464C9-FE9B-6F4A-81FA-02363CFE9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latin typeface="Avenir Light" panose="020B0402020203020204" pitchFamily="34" charset="77"/>
              </a:rPr>
              <a:t>Structure of SFIT4 vs Batch processing 4/4		Testcase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65F416-CA92-FB41-927A-8743A2827401}"/>
              </a:ext>
            </a:extLst>
          </p:cNvPr>
          <p:cNvSpPr txBox="1"/>
          <p:nvPr/>
        </p:nvSpPr>
        <p:spPr>
          <a:xfrm>
            <a:off x="3409196" y="2045931"/>
            <a:ext cx="2465740" cy="769441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u="sng" dirty="0"/>
              <a:t>sfit4</a:t>
            </a:r>
          </a:p>
          <a:p>
            <a:pPr algn="ctr"/>
            <a:r>
              <a:rPr lang="en-US" sz="1100" dirty="0"/>
              <a:t>Raytracing</a:t>
            </a:r>
          </a:p>
          <a:p>
            <a:pPr algn="ctr"/>
            <a:r>
              <a:rPr lang="en-US" sz="1100" dirty="0"/>
              <a:t>Forward Transmission / Emission Model</a:t>
            </a:r>
          </a:p>
          <a:p>
            <a:pPr algn="ctr"/>
            <a:r>
              <a:rPr lang="en-US" sz="1100" dirty="0"/>
              <a:t>retrieval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5B2C20-4305-404A-BC97-C5EB4471B90E}"/>
              </a:ext>
            </a:extLst>
          </p:cNvPr>
          <p:cNvSpPr txBox="1"/>
          <p:nvPr/>
        </p:nvSpPr>
        <p:spPr>
          <a:xfrm>
            <a:off x="451346" y="1143000"/>
            <a:ext cx="1643399" cy="9387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u="sng" dirty="0"/>
              <a:t>sfit4.ctl</a:t>
            </a:r>
          </a:p>
          <a:p>
            <a:r>
              <a:rPr lang="en-US" sz="1100" i="1" dirty="0"/>
              <a:t>Retrieval specific </a:t>
            </a:r>
            <a:r>
              <a:rPr lang="en-US" sz="1100" i="1" dirty="0" err="1"/>
              <a:t>params</a:t>
            </a:r>
            <a:r>
              <a:rPr lang="en-US" sz="1100" i="1" dirty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sz="1100" i="1" dirty="0"/>
              <a:t>Region</a:t>
            </a:r>
          </a:p>
          <a:p>
            <a:pPr marL="285750" indent="-285750">
              <a:buFont typeface="Arial"/>
              <a:buChar char="•"/>
            </a:pPr>
            <a:r>
              <a:rPr lang="en-US" sz="1100" i="1" dirty="0"/>
              <a:t>Species</a:t>
            </a:r>
          </a:p>
          <a:p>
            <a:pPr marL="285750" indent="-285750">
              <a:buFont typeface="Arial"/>
              <a:buChar char="•"/>
            </a:pPr>
            <a:r>
              <a:rPr lang="en-US" sz="1100" i="1" dirty="0"/>
              <a:t>State vector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4F4603-2925-414B-B81E-BFCE31CED367}"/>
              </a:ext>
            </a:extLst>
          </p:cNvPr>
          <p:cNvSpPr txBox="1"/>
          <p:nvPr/>
        </p:nvSpPr>
        <p:spPr>
          <a:xfrm>
            <a:off x="451346" y="2131156"/>
            <a:ext cx="1968809" cy="9387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u="sng" dirty="0"/>
              <a:t>t15asc4</a:t>
            </a:r>
          </a:p>
          <a:p>
            <a:pPr marL="285750" indent="-285750">
              <a:buFont typeface="Arial"/>
              <a:buChar char="•"/>
            </a:pPr>
            <a:r>
              <a:rPr lang="en-US" sz="1100" i="1" dirty="0"/>
              <a:t>Spectrum specific </a:t>
            </a:r>
            <a:r>
              <a:rPr lang="en-US" sz="1100" i="1" dirty="0" err="1"/>
              <a:t>params</a:t>
            </a:r>
            <a:r>
              <a:rPr lang="en-US" sz="1100" i="1" dirty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sz="1100" i="1" dirty="0"/>
              <a:t>Date/Time</a:t>
            </a:r>
          </a:p>
          <a:p>
            <a:pPr marL="285750" indent="-285750">
              <a:buFont typeface="Arial"/>
              <a:buChar char="•"/>
            </a:pPr>
            <a:r>
              <a:rPr lang="en-US" sz="1100" i="1" dirty="0"/>
              <a:t>Solar zenith angle</a:t>
            </a:r>
          </a:p>
          <a:p>
            <a:pPr marL="285750" indent="-285750">
              <a:buFont typeface="Arial"/>
              <a:buChar char="•"/>
            </a:pPr>
            <a:r>
              <a:rPr lang="en-US" sz="1100" i="1" dirty="0"/>
              <a:t>N spectra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6DCC6A-F3E7-354F-8638-9AC763BF5AC8}"/>
              </a:ext>
            </a:extLst>
          </p:cNvPr>
          <p:cNvSpPr txBox="1"/>
          <p:nvPr/>
        </p:nvSpPr>
        <p:spPr>
          <a:xfrm>
            <a:off x="451346" y="3104197"/>
            <a:ext cx="1689886" cy="6001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u="sng" dirty="0" err="1"/>
              <a:t>stations.layers</a:t>
            </a:r>
            <a:endParaRPr lang="en-US" sz="1100" u="sng" dirty="0"/>
          </a:p>
          <a:p>
            <a:pPr marL="285750" indent="-285750">
              <a:buFont typeface="Arial"/>
              <a:buChar char="•"/>
            </a:pPr>
            <a:r>
              <a:rPr lang="en-US" sz="1100" i="1" dirty="0"/>
              <a:t>Layering for each site</a:t>
            </a:r>
          </a:p>
          <a:p>
            <a:pPr marL="285750" indent="-285750">
              <a:buFont typeface="Arial"/>
              <a:buChar char="•"/>
            </a:pPr>
            <a:r>
              <a:rPr lang="en-US" sz="1100" i="1" dirty="0"/>
              <a:t>From WACCM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53C6D6-A201-A34E-A26C-EA744E9A575C}"/>
              </a:ext>
            </a:extLst>
          </p:cNvPr>
          <p:cNvSpPr txBox="1"/>
          <p:nvPr/>
        </p:nvSpPr>
        <p:spPr>
          <a:xfrm>
            <a:off x="458904" y="3759707"/>
            <a:ext cx="2529860" cy="6001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u="sng" dirty="0" err="1"/>
              <a:t>reference.prf</a:t>
            </a:r>
            <a:endParaRPr lang="en-US" sz="1100" u="sng" dirty="0"/>
          </a:p>
          <a:p>
            <a:pPr marL="285750" indent="-285750">
              <a:buFont typeface="Arial"/>
              <a:buChar char="•"/>
            </a:pPr>
            <a:r>
              <a:rPr lang="en-US" sz="1100" i="1" dirty="0"/>
              <a:t>Z-p-T for reference profiles</a:t>
            </a:r>
          </a:p>
          <a:p>
            <a:pPr marL="285750" indent="-285750">
              <a:buFont typeface="Arial"/>
              <a:buChar char="•"/>
            </a:pPr>
            <a:r>
              <a:rPr lang="en-US" sz="1100" i="1" dirty="0"/>
              <a:t>Reference (</a:t>
            </a:r>
            <a:r>
              <a:rPr lang="en-US" sz="1100" i="1" dirty="0" err="1"/>
              <a:t>apriori</a:t>
            </a:r>
            <a:r>
              <a:rPr lang="en-US" sz="1100" i="1" dirty="0"/>
              <a:t>) chemical profiles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80FF06-4405-4B48-8D57-8E628B95AC63}"/>
              </a:ext>
            </a:extLst>
          </p:cNvPr>
          <p:cNvSpPr txBox="1"/>
          <p:nvPr/>
        </p:nvSpPr>
        <p:spPr>
          <a:xfrm>
            <a:off x="466460" y="4400103"/>
            <a:ext cx="1776448" cy="261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i="1" dirty="0"/>
              <a:t>Binary (HITRAN) Line list file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FC8176-A336-A542-B091-6CA193FFCCF8}"/>
              </a:ext>
            </a:extLst>
          </p:cNvPr>
          <p:cNvSpPr txBox="1"/>
          <p:nvPr/>
        </p:nvSpPr>
        <p:spPr>
          <a:xfrm>
            <a:off x="6222581" y="1143000"/>
            <a:ext cx="2300630" cy="93871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u="sng" dirty="0"/>
              <a:t>sit4.dtl (detail file)</a:t>
            </a:r>
          </a:p>
          <a:p>
            <a:pPr marL="285750" indent="-285750">
              <a:buFont typeface="Arial"/>
              <a:buChar char="•"/>
            </a:pPr>
            <a:r>
              <a:rPr lang="en-US" sz="1100" i="1" dirty="0"/>
              <a:t>Step-by-step of retrieval process</a:t>
            </a:r>
          </a:p>
          <a:p>
            <a:pPr marL="285750" indent="-285750">
              <a:buFont typeface="Arial"/>
              <a:buChar char="•"/>
            </a:pPr>
            <a:r>
              <a:rPr lang="en-US" sz="1100" i="1" dirty="0"/>
              <a:t>Verification of inputs</a:t>
            </a:r>
          </a:p>
          <a:p>
            <a:pPr marL="285750" indent="-285750">
              <a:buFont typeface="Arial"/>
              <a:buChar char="•"/>
            </a:pPr>
            <a:r>
              <a:rPr lang="en-US" sz="1100" i="1" dirty="0"/>
              <a:t>Summary of raytracing</a:t>
            </a:r>
          </a:p>
          <a:p>
            <a:pPr marL="285750" indent="-285750">
              <a:buFont typeface="Arial"/>
              <a:buChar char="•"/>
            </a:pPr>
            <a:r>
              <a:rPr lang="en-US" sz="1100" i="1" dirty="0" err="1"/>
              <a:t>Statevector</a:t>
            </a:r>
            <a:r>
              <a:rPr lang="en-US" sz="1100" i="1" dirty="0"/>
              <a:t> on every iteration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1EFAD1-3D74-894C-9CC7-65E08DA07698}"/>
              </a:ext>
            </a:extLst>
          </p:cNvPr>
          <p:cNvSpPr txBox="1"/>
          <p:nvPr/>
        </p:nvSpPr>
        <p:spPr>
          <a:xfrm>
            <a:off x="822820" y="680132"/>
            <a:ext cx="1626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required inputs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7A7983-DC7D-5842-9914-C4D495DD01CA}"/>
              </a:ext>
            </a:extLst>
          </p:cNvPr>
          <p:cNvSpPr txBox="1"/>
          <p:nvPr/>
        </p:nvSpPr>
        <p:spPr>
          <a:xfrm>
            <a:off x="6542795" y="680132"/>
            <a:ext cx="1682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required output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D00E11-A3F9-C743-9F7E-06BF503845C4}"/>
              </a:ext>
            </a:extLst>
          </p:cNvPr>
          <p:cNvSpPr txBox="1"/>
          <p:nvPr/>
        </p:nvSpPr>
        <p:spPr>
          <a:xfrm>
            <a:off x="6223841" y="2187129"/>
            <a:ext cx="2731233" cy="60016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u="sng" dirty="0"/>
              <a:t>spc.all.01.01.final (Spectra output file)</a:t>
            </a:r>
          </a:p>
          <a:p>
            <a:pPr marL="285750" indent="-285750">
              <a:buFont typeface="Arial"/>
              <a:buChar char="•"/>
            </a:pPr>
            <a:r>
              <a:rPr lang="en-US" sz="1100" i="1" dirty="0"/>
              <a:t>This file and others for individual specie plotting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EE4AB7-0DC5-794D-BCE3-E7C83920AF34}"/>
              </a:ext>
            </a:extLst>
          </p:cNvPr>
          <p:cNvSpPr txBox="1"/>
          <p:nvPr/>
        </p:nvSpPr>
        <p:spPr>
          <a:xfrm>
            <a:off x="6232658" y="2868520"/>
            <a:ext cx="2731233" cy="43088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u="sng" dirty="0" err="1"/>
              <a:t>pbpfile</a:t>
            </a:r>
            <a:r>
              <a:rPr lang="en-US" sz="1100" u="sng" dirty="0"/>
              <a:t> (Spectra output file)</a:t>
            </a:r>
          </a:p>
          <a:p>
            <a:pPr marL="285750" indent="-285750">
              <a:buFont typeface="Arial"/>
              <a:buChar char="•"/>
            </a:pPr>
            <a:r>
              <a:rPr lang="en-US" sz="1100" i="1" dirty="0"/>
              <a:t>Input, output difference spectra</a:t>
            </a:r>
          </a:p>
        </p:txBody>
      </p:sp>
    </p:spTree>
    <p:extLst>
      <p:ext uri="{BB962C8B-B14F-4D97-AF65-F5344CB8AC3E}">
        <p14:creationId xmlns:p14="http://schemas.microsoft.com/office/powerpoint/2010/main" val="1193213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5780F-2A38-954C-AD03-1A194B3DE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Rest of the Workshop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3ABC7F-2EF2-5E41-A692-1EF2E3F3BC3A}"/>
              </a:ext>
            </a:extLst>
          </p:cNvPr>
          <p:cNvSpPr txBox="1"/>
          <p:nvPr/>
        </p:nvSpPr>
        <p:spPr>
          <a:xfrm>
            <a:off x="755704" y="952185"/>
            <a:ext cx="7632593" cy="3380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 lvl="2">
              <a:lnSpc>
                <a:spcPct val="150000"/>
              </a:lnSpc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Your feedback is important so we can </a:t>
            </a:r>
          </a:p>
          <a:p>
            <a:pPr marL="458788" lvl="2" indent="-400050">
              <a:lnSpc>
                <a:spcPct val="150000"/>
              </a:lnSpc>
              <a:buFont typeface="+mj-lt"/>
              <a:buAutoNum type="romanLcPeriod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Improve documentation and </a:t>
            </a:r>
          </a:p>
          <a:p>
            <a:pPr marL="458788" lvl="2" indent="-400050">
              <a:lnSpc>
                <a:spcPct val="150000"/>
              </a:lnSpc>
              <a:buFont typeface="+mj-lt"/>
              <a:buAutoNum type="romanLcPeriod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Future workshops</a:t>
            </a:r>
          </a:p>
          <a:p>
            <a:pPr marL="458788" lvl="2" indent="-400050">
              <a:lnSpc>
                <a:spcPct val="150000"/>
              </a:lnSpc>
              <a:buFont typeface="+mj-lt"/>
              <a:buAutoNum type="romanLcPeriod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Improve SFIT4 functionality and usability</a:t>
            </a:r>
          </a:p>
          <a:p>
            <a:pPr marL="458788" lvl="2" indent="-400050">
              <a:lnSpc>
                <a:spcPct val="150000"/>
              </a:lnSpc>
              <a:buFont typeface="+mj-lt"/>
              <a:buAutoNum type="romanLcPeriod"/>
            </a:pPr>
            <a:endParaRPr lang="en-US" sz="1400" dirty="0">
              <a:solidFill>
                <a:schemeClr val="tx2">
                  <a:lumMod val="75000"/>
                </a:schemeClr>
              </a:solidFill>
              <a:latin typeface="Avenir Light" panose="020B0402020203020204" pitchFamily="34" charset="77"/>
            </a:endParaRPr>
          </a:p>
          <a:p>
            <a:pPr marL="58738" lvl="2" algn="ctr">
              <a:lnSpc>
                <a:spcPct val="150000"/>
              </a:lnSpc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The workshop is informal and all presentations are open for discussion</a:t>
            </a:r>
          </a:p>
          <a:p>
            <a:pPr marL="458788" lvl="2" indent="-400050">
              <a:lnSpc>
                <a:spcPct val="150000"/>
              </a:lnSpc>
              <a:buFont typeface="+mj-lt"/>
              <a:buAutoNum type="romanLcPeriod"/>
            </a:pPr>
            <a:endParaRPr lang="en-US" sz="1400" i="1" dirty="0">
              <a:solidFill>
                <a:schemeClr val="tx2">
                  <a:lumMod val="75000"/>
                </a:schemeClr>
              </a:solidFill>
              <a:latin typeface="Avenir Light" panose="020B0402020203020204" pitchFamily="34" charset="77"/>
            </a:endParaRPr>
          </a:p>
          <a:p>
            <a:pPr marL="58738" lvl="2">
              <a:lnSpc>
                <a:spcPct val="150000"/>
              </a:lnSpc>
            </a:pPr>
            <a:r>
              <a:rPr lang="en-US" sz="1400" i="1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Visit: https://</a:t>
            </a:r>
            <a:r>
              <a:rPr lang="en-US" sz="1400" i="1" dirty="0" err="1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wiki.ucar.edu</a:t>
            </a:r>
            <a:r>
              <a:rPr lang="en-US" sz="1400" i="1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/display/sfit4/</a:t>
            </a:r>
          </a:p>
          <a:p>
            <a:pPr marL="458788" lvl="2" indent="-400050">
              <a:lnSpc>
                <a:spcPct val="150000"/>
              </a:lnSpc>
              <a:buFont typeface="+mj-lt"/>
              <a:buAutoNum type="romanLcPeriod"/>
            </a:pPr>
            <a:endParaRPr lang="en-US" sz="1400" i="1" dirty="0">
              <a:solidFill>
                <a:schemeClr val="tx2">
                  <a:lumMod val="75000"/>
                </a:schemeClr>
              </a:solidFill>
              <a:latin typeface="Avenir Light" panose="020B0402020203020204" pitchFamily="34" charset="77"/>
            </a:endParaRPr>
          </a:p>
          <a:p>
            <a:pPr marL="58738" lvl="2" algn="ctr">
              <a:lnSpc>
                <a:spcPct val="150000"/>
              </a:lnSpc>
            </a:pPr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Enjoy the workshop!</a:t>
            </a:r>
          </a:p>
        </p:txBody>
      </p:sp>
    </p:spTree>
    <p:extLst>
      <p:ext uri="{BB962C8B-B14F-4D97-AF65-F5344CB8AC3E}">
        <p14:creationId xmlns:p14="http://schemas.microsoft.com/office/powerpoint/2010/main" val="3094002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5780F-2A38-954C-AD03-1A194B3DE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791A4E-34DD-814E-BDCA-C434BF76D440}"/>
              </a:ext>
            </a:extLst>
          </p:cNvPr>
          <p:cNvSpPr txBox="1"/>
          <p:nvPr/>
        </p:nvSpPr>
        <p:spPr>
          <a:xfrm>
            <a:off x="4262162" y="234267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843734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D82D-A27F-814B-80EE-D973F9893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Light Oblique" panose="020B0402020203090204" pitchFamily="34" charset="77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5F971-7A3C-CF4B-9754-D7188B928615}"/>
              </a:ext>
            </a:extLst>
          </p:cNvPr>
          <p:cNvSpPr txBox="1">
            <a:spLocks/>
          </p:cNvSpPr>
          <p:nvPr/>
        </p:nvSpPr>
        <p:spPr>
          <a:xfrm>
            <a:off x="1485900" y="1200151"/>
            <a:ext cx="6172200" cy="290331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 baseline="0">
                <a:solidFill>
                  <a:schemeClr val="tx2">
                    <a:lumMod val="75000"/>
                  </a:schemeClr>
                </a:solidFill>
                <a:latin typeface="Avenir Next Regular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 baseline="0">
                <a:solidFill>
                  <a:schemeClr val="tx2">
                    <a:lumMod val="75000"/>
                  </a:schemeClr>
                </a:solidFill>
                <a:latin typeface="Avenir Next Regular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 baseline="0">
                <a:solidFill>
                  <a:schemeClr val="tx2">
                    <a:lumMod val="75000"/>
                  </a:schemeClr>
                </a:solidFill>
                <a:latin typeface="Avenir Next Regular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tx2">
                    <a:lumMod val="75000"/>
                  </a:schemeClr>
                </a:solidFill>
                <a:latin typeface="Avenir Next Regular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 baseline="0">
                <a:solidFill>
                  <a:schemeClr val="tx2">
                    <a:lumMod val="75000"/>
                  </a:schemeClr>
                </a:solidFill>
                <a:latin typeface="Avenir Next Regular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Past SFIT /Retrieval / Error Analysis Workshops</a:t>
            </a:r>
          </a:p>
          <a:p>
            <a:r>
              <a:rPr lang="en-US" sz="2000" dirty="0"/>
              <a:t>What we hope to do here</a:t>
            </a:r>
          </a:p>
          <a:p>
            <a:r>
              <a:rPr lang="en-US" sz="2000" dirty="0"/>
              <a:t>Structure of SFIT vs Batch processing</a:t>
            </a:r>
          </a:p>
          <a:p>
            <a:r>
              <a:rPr lang="en-US" sz="2000" dirty="0"/>
              <a:t>Outline of this workshop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8906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F1E8E-9830-9843-9DB1-C87C260D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Light Oblique" panose="020B0402020203090204" pitchFamily="34" charset="77"/>
              </a:rPr>
              <a:t>Previous SFIT2 / SFIT4 / Retrieval IRWG Workshops 1/3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DBA165-C09F-8246-82BC-089CDDADEE27}"/>
              </a:ext>
            </a:extLst>
          </p:cNvPr>
          <p:cNvSpPr txBox="1"/>
          <p:nvPr/>
        </p:nvSpPr>
        <p:spPr>
          <a:xfrm>
            <a:off x="733115" y="941972"/>
            <a:ext cx="486389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tx2">
                    <a:lumMod val="75000"/>
                  </a:schemeClr>
                </a:solidFill>
                <a:latin typeface="Avenir Book" panose="02000503020000020003" pitchFamily="2" charset="0"/>
              </a:rPr>
              <a:t>SFIT2 Workshop</a:t>
            </a:r>
          </a:p>
          <a:p>
            <a:r>
              <a:rPr lang="en-US" sz="1350" dirty="0">
                <a:solidFill>
                  <a:schemeClr val="tx2">
                    <a:lumMod val="75000"/>
                  </a:schemeClr>
                </a:solidFill>
                <a:latin typeface="Avenir Book" panose="02000503020000020003" pitchFamily="2" charset="0"/>
              </a:rPr>
              <a:t>May 2000 BIRA, Brussels, Belgium, hosted by M. De </a:t>
            </a:r>
            <a:r>
              <a:rPr lang="en-US" sz="1350" dirty="0" err="1">
                <a:solidFill>
                  <a:schemeClr val="tx2">
                    <a:lumMod val="75000"/>
                  </a:schemeClr>
                </a:solidFill>
                <a:latin typeface="Avenir Book" panose="02000503020000020003" pitchFamily="2" charset="0"/>
              </a:rPr>
              <a:t>Maziere</a:t>
            </a:r>
            <a:endParaRPr lang="en-US" sz="1350" dirty="0">
              <a:solidFill>
                <a:schemeClr val="tx2">
                  <a:lumMod val="7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5AB121-A220-8C42-8236-736ECBEEEEC3}"/>
              </a:ext>
            </a:extLst>
          </p:cNvPr>
          <p:cNvSpPr txBox="1"/>
          <p:nvPr/>
        </p:nvSpPr>
        <p:spPr>
          <a:xfrm>
            <a:off x="710361" y="1499281"/>
            <a:ext cx="798021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Attendees:</a:t>
            </a:r>
          </a:p>
          <a:p>
            <a:r>
              <a:rPr lang="en-AU" sz="135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Nicolas Jones</a:t>
            </a:r>
            <a:r>
              <a:rPr lang="en-US" sz="135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, </a:t>
            </a:r>
            <a:r>
              <a:rPr lang="en-AU" sz="135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Steve Wood</a:t>
            </a:r>
            <a:r>
              <a:rPr lang="en-US" sz="135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, </a:t>
            </a:r>
            <a:r>
              <a:rPr lang="en-AU" sz="135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Curtis </a:t>
            </a:r>
            <a:r>
              <a:rPr lang="en-AU" sz="1350" dirty="0" err="1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Rinsland</a:t>
            </a:r>
            <a:r>
              <a:rPr lang="en-AU" sz="135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, Clive Rodgers</a:t>
            </a:r>
            <a:r>
              <a:rPr lang="en-US" sz="135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, </a:t>
            </a:r>
            <a:r>
              <a:rPr lang="en-AU" sz="135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Nikita </a:t>
            </a:r>
            <a:r>
              <a:rPr lang="en-AU" sz="1350" dirty="0" err="1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Pougatchev</a:t>
            </a:r>
            <a:r>
              <a:rPr lang="en-AU" sz="135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, Frank </a:t>
            </a:r>
            <a:r>
              <a:rPr lang="en-AU" sz="1350" dirty="0" err="1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Hase</a:t>
            </a:r>
            <a:r>
              <a:rPr lang="en-AU" sz="135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, </a:t>
            </a:r>
            <a:r>
              <a:rPr lang="en-AU" sz="1350" dirty="0" err="1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Yongjing</a:t>
            </a:r>
            <a:r>
              <a:rPr lang="en-AU" sz="135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 Zhao,</a:t>
            </a:r>
            <a:r>
              <a:rPr lang="en-US" sz="135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 </a:t>
            </a:r>
            <a:r>
              <a:rPr lang="en-AU" sz="135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Justus </a:t>
            </a:r>
            <a:r>
              <a:rPr lang="en-AU" sz="1350" dirty="0" err="1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Notholt</a:t>
            </a:r>
            <a:r>
              <a:rPr lang="en-AU" sz="135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, Claude </a:t>
            </a:r>
            <a:r>
              <a:rPr lang="en-AU" sz="1350" dirty="0" err="1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Camy-Peyret</a:t>
            </a:r>
            <a:r>
              <a:rPr lang="en-US" sz="135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, </a:t>
            </a:r>
            <a:r>
              <a:rPr lang="en-AU" sz="135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Sebastien </a:t>
            </a:r>
            <a:r>
              <a:rPr lang="en-AU" sz="1350" dirty="0" err="1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Payan</a:t>
            </a:r>
            <a:r>
              <a:rPr lang="en-AU" sz="135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,</a:t>
            </a:r>
            <a:r>
              <a:rPr lang="en-US" sz="135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 </a:t>
            </a:r>
            <a:r>
              <a:rPr lang="en-AU" sz="135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Johan </a:t>
            </a:r>
            <a:r>
              <a:rPr lang="en-AU" sz="1350" dirty="0" err="1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Mellqvist</a:t>
            </a:r>
            <a:r>
              <a:rPr lang="en-US" sz="135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, </a:t>
            </a:r>
            <a:r>
              <a:rPr lang="en-AU" sz="135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William Bell,</a:t>
            </a:r>
            <a:r>
              <a:rPr lang="en-US" sz="135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 </a:t>
            </a:r>
            <a:r>
              <a:rPr lang="en-AU" sz="135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Emmanuel </a:t>
            </a:r>
            <a:r>
              <a:rPr lang="en-AU" sz="1350" dirty="0" err="1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Mahieu</a:t>
            </a:r>
            <a:r>
              <a:rPr lang="en-AU" sz="135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,</a:t>
            </a:r>
            <a:r>
              <a:rPr lang="en-US" sz="135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 </a:t>
            </a:r>
            <a:r>
              <a:rPr lang="en-AU" sz="135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Philippe </a:t>
            </a:r>
            <a:r>
              <a:rPr lang="en-AU" sz="1350" dirty="0" err="1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Demoulin</a:t>
            </a:r>
            <a:r>
              <a:rPr lang="en-AU" sz="135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,</a:t>
            </a:r>
            <a:r>
              <a:rPr lang="en-US" sz="135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 </a:t>
            </a:r>
            <a:r>
              <a:rPr lang="en-AU" sz="135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Francine </a:t>
            </a:r>
            <a:r>
              <a:rPr lang="en-AU" sz="1350" dirty="0" err="1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Melen</a:t>
            </a:r>
            <a:r>
              <a:rPr lang="en-AU" sz="135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,</a:t>
            </a:r>
            <a:r>
              <a:rPr lang="en-US" sz="135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 </a:t>
            </a:r>
            <a:r>
              <a:rPr lang="en-AU" sz="135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Rudy Zander, Ralf </a:t>
            </a:r>
            <a:r>
              <a:rPr lang="en-AU" sz="1350" dirty="0" err="1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Sussmann</a:t>
            </a:r>
            <a:r>
              <a:rPr lang="en-US" sz="135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, </a:t>
            </a:r>
            <a:r>
              <a:rPr lang="en-AU" sz="135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Wolfgang </a:t>
            </a:r>
            <a:r>
              <a:rPr lang="en-AU" sz="1350" dirty="0" err="1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Wimmer</a:t>
            </a:r>
            <a:r>
              <a:rPr lang="en-AU" sz="135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,</a:t>
            </a:r>
            <a:r>
              <a:rPr lang="en-US" sz="135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 </a:t>
            </a:r>
            <a:r>
              <a:rPr lang="en-AU" sz="135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Merritt </a:t>
            </a:r>
            <a:r>
              <a:rPr lang="en-AU" sz="1350" dirty="0" err="1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Deeter</a:t>
            </a:r>
            <a:r>
              <a:rPr lang="en-AU" sz="135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, Leonid </a:t>
            </a:r>
            <a:r>
              <a:rPr lang="en-AU" sz="1350" dirty="0" err="1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Yourganov</a:t>
            </a:r>
            <a:endParaRPr lang="en-US" sz="1350" dirty="0">
              <a:solidFill>
                <a:schemeClr val="tx2">
                  <a:lumMod val="75000"/>
                </a:schemeClr>
              </a:solidFill>
              <a:latin typeface="Avenir Light" panose="020B0402020203020204" pitchFamily="34" charset="77"/>
            </a:endParaRPr>
          </a:p>
          <a:p>
            <a:endParaRPr lang="en-US" sz="1350" dirty="0">
              <a:solidFill>
                <a:schemeClr val="tx2">
                  <a:lumMod val="75000"/>
                </a:schemeClr>
              </a:solidFill>
              <a:latin typeface="Avenir Light" panose="020B0402020203020204" pitchFamily="34" charset="77"/>
            </a:endParaRP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“</a:t>
            </a:r>
            <a:r>
              <a:rPr lang="en-AU" sz="12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Participants who have some sfit2 experience are requested to bring along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 </a:t>
            </a:r>
            <a:r>
              <a:rPr lang="en-AU" sz="12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one or two transparencies to briefly say something about what they have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 </a:t>
            </a:r>
            <a:r>
              <a:rPr lang="en-AU" sz="12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learned in the context of their local conditions.”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Avenir Light" panose="020B0402020203020204" pitchFamily="34" charset="77"/>
            </a:endParaRP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“The biggest need is for a new document advising on “good practice” points for use with SFIT2.”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Marked the beginning of wide use of profile retrievals for IRWG type high resolution solar spectra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Quick reference on basic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formulae.doc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Avenir Light" panose="020B0402020203020204" pitchFamily="34" charset="77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Averaging Kernels and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errors.doc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Avenir Light" panose="020B0402020203020204" pitchFamily="34" charset="77"/>
            </a:endParaRPr>
          </a:p>
          <a:p>
            <a:endParaRPr lang="en-US" sz="1200" dirty="0">
              <a:solidFill>
                <a:schemeClr val="tx2">
                  <a:lumMod val="75000"/>
                </a:schemeClr>
              </a:solidFill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31501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F1E8E-9830-9843-9DB1-C87C260D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Light Oblique" panose="020B0402020203090204" pitchFamily="34" charset="77"/>
              </a:rPr>
              <a:t>Previous SFIT2 / SFIT4 / Retrieval IRWG Workshops 2/3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DBA165-C09F-8246-82BC-089CDDADEE27}"/>
              </a:ext>
            </a:extLst>
          </p:cNvPr>
          <p:cNvSpPr txBox="1"/>
          <p:nvPr/>
        </p:nvSpPr>
        <p:spPr>
          <a:xfrm>
            <a:off x="649738" y="925818"/>
            <a:ext cx="452893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tx2">
                    <a:lumMod val="75000"/>
                  </a:schemeClr>
                </a:solidFill>
                <a:latin typeface="Avenir Book" panose="02000503020000020003" pitchFamily="2" charset="0"/>
              </a:rPr>
              <a:t>IRWG – NORS Retrieval &amp; Error Analysis Workshop</a:t>
            </a:r>
          </a:p>
          <a:p>
            <a:r>
              <a:rPr lang="en-US" sz="1350" dirty="0">
                <a:solidFill>
                  <a:schemeClr val="tx2">
                    <a:lumMod val="75000"/>
                  </a:schemeClr>
                </a:solidFill>
                <a:latin typeface="Avenir Book" panose="02000503020000020003" pitchFamily="2" charset="0"/>
              </a:rPr>
              <a:t>January 2013 NCAR, Boulder, CO hosted by J Hannigan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AAD290-D7B4-3D48-A599-F0491969E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780" y="1813687"/>
            <a:ext cx="4346626" cy="26950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B8A07B-3252-C048-9B06-409A1707EF3B}"/>
              </a:ext>
            </a:extLst>
          </p:cNvPr>
          <p:cNvSpPr txBox="1"/>
          <p:nvPr/>
        </p:nvSpPr>
        <p:spPr>
          <a:xfrm>
            <a:off x="491208" y="1579418"/>
            <a:ext cx="4201703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Shortly after the adoption of the standard retrieval parameters for all 10 NDACC species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Move to SFIT4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Beginning of OE error estimation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How would we do this efficiently?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Definition of batch processing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Collected batch processing techniques from many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goups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 to optimize a set of procedures that would be acceptable / useful to all groups</a:t>
            </a:r>
          </a:p>
        </p:txBody>
      </p:sp>
    </p:spTree>
    <p:extLst>
      <p:ext uri="{BB962C8B-B14F-4D97-AF65-F5344CB8AC3E}">
        <p14:creationId xmlns:p14="http://schemas.microsoft.com/office/powerpoint/2010/main" val="3965868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>
            <a:off x="1146810" y="532257"/>
            <a:ext cx="6858000" cy="4143375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350770" y="833247"/>
            <a:ext cx="5623561" cy="351472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57625" y="990600"/>
            <a:ext cx="4057650" cy="31623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29225" y="2602230"/>
            <a:ext cx="2619375" cy="17000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143500" y="885825"/>
            <a:ext cx="2771775" cy="16954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Alternate Process 3"/>
          <p:cNvSpPr/>
          <p:nvPr/>
        </p:nvSpPr>
        <p:spPr>
          <a:xfrm>
            <a:off x="7000875" y="3562350"/>
            <a:ext cx="685800" cy="45948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sfit2</a:t>
            </a:r>
          </a:p>
        </p:txBody>
      </p:sp>
      <p:sp>
        <p:nvSpPr>
          <p:cNvPr id="5" name="Alternate Process 4"/>
          <p:cNvSpPr/>
          <p:nvPr/>
        </p:nvSpPr>
        <p:spPr>
          <a:xfrm>
            <a:off x="6979920" y="1190625"/>
            <a:ext cx="981075" cy="45948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fastcode</a:t>
            </a:r>
            <a:endParaRPr lang="en-US" sz="1350" dirty="0"/>
          </a:p>
        </p:txBody>
      </p:sp>
      <p:sp>
        <p:nvSpPr>
          <p:cNvPr id="6" name="Alternate Process 5"/>
          <p:cNvSpPr/>
          <p:nvPr/>
        </p:nvSpPr>
        <p:spPr>
          <a:xfrm>
            <a:off x="5462587" y="3039618"/>
            <a:ext cx="1338263" cy="96926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sfit2.k</a:t>
            </a:r>
          </a:p>
          <a:p>
            <a:pPr algn="ctr"/>
            <a:endParaRPr lang="en-US" sz="1350" b="1" dirty="0"/>
          </a:p>
          <a:p>
            <a:pPr marL="214313" indent="-214313">
              <a:buFont typeface="Arial"/>
              <a:buChar char="•"/>
            </a:pPr>
            <a:r>
              <a:rPr lang="en-US" sz="1050" dirty="0"/>
              <a:t>Expects all files</a:t>
            </a:r>
          </a:p>
          <a:p>
            <a:pPr marL="214313" indent="-214313">
              <a:buFont typeface="Arial"/>
              <a:buChar char="•"/>
            </a:pPr>
            <a:r>
              <a:rPr lang="en-US" sz="1050" dirty="0"/>
              <a:t>Calls specasc6</a:t>
            </a:r>
          </a:p>
          <a:p>
            <a:pPr marL="214313" indent="-214313">
              <a:buFont typeface="Arial"/>
              <a:buChar char="•"/>
            </a:pPr>
            <a:r>
              <a:rPr lang="en-US" sz="1050" dirty="0"/>
              <a:t>Calls sfit2</a:t>
            </a:r>
          </a:p>
        </p:txBody>
      </p:sp>
      <p:sp>
        <p:nvSpPr>
          <p:cNvPr id="7" name="Alternate Process 6"/>
          <p:cNvSpPr/>
          <p:nvPr/>
        </p:nvSpPr>
        <p:spPr>
          <a:xfrm>
            <a:off x="6858000" y="2918079"/>
            <a:ext cx="971550" cy="45948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specasc6</a:t>
            </a:r>
          </a:p>
        </p:txBody>
      </p:sp>
      <p:sp>
        <p:nvSpPr>
          <p:cNvPr id="8" name="Alternate Process 7"/>
          <p:cNvSpPr/>
          <p:nvPr/>
        </p:nvSpPr>
        <p:spPr>
          <a:xfrm>
            <a:off x="6970395" y="1764411"/>
            <a:ext cx="981075" cy="45948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fastcnvert</a:t>
            </a:r>
            <a:endParaRPr lang="en-US" sz="1350" dirty="0"/>
          </a:p>
        </p:txBody>
      </p:sp>
      <p:sp>
        <p:nvSpPr>
          <p:cNvPr id="9" name="Alternate Process 8"/>
          <p:cNvSpPr/>
          <p:nvPr/>
        </p:nvSpPr>
        <p:spPr>
          <a:xfrm>
            <a:off x="5515927" y="1116330"/>
            <a:ext cx="1419220" cy="118681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 err="1"/>
              <a:t>fastc.k</a:t>
            </a:r>
            <a:endParaRPr lang="en-US" sz="1050" dirty="0"/>
          </a:p>
          <a:p>
            <a:pPr marL="214313" indent="-214313">
              <a:buFont typeface="Arial"/>
              <a:buChar char="•"/>
            </a:pPr>
            <a:r>
              <a:rPr lang="en-US" sz="1050" dirty="0"/>
              <a:t>Checks input</a:t>
            </a:r>
          </a:p>
          <a:p>
            <a:pPr marL="214313" indent="-214313">
              <a:buFont typeface="Arial"/>
              <a:buChar char="•"/>
            </a:pPr>
            <a:r>
              <a:rPr lang="en-US" sz="1050" dirty="0"/>
              <a:t>Calls </a:t>
            </a:r>
            <a:r>
              <a:rPr lang="en-US" sz="1050" dirty="0" err="1"/>
              <a:t>fastcode</a:t>
            </a:r>
            <a:endParaRPr lang="en-US" sz="1050" dirty="0"/>
          </a:p>
          <a:p>
            <a:pPr marL="214313" indent="-214313">
              <a:buFont typeface="Arial"/>
              <a:buChar char="•"/>
            </a:pPr>
            <a:r>
              <a:rPr lang="en-US" sz="1050" dirty="0"/>
              <a:t>Calls </a:t>
            </a:r>
            <a:r>
              <a:rPr lang="en-US" sz="1050" dirty="0" err="1"/>
              <a:t>fastconvert</a:t>
            </a:r>
            <a:endParaRPr lang="en-US" sz="1050" dirty="0"/>
          </a:p>
          <a:p>
            <a:pPr marL="214313" indent="-214313">
              <a:buFont typeface="Arial"/>
              <a:buChar char="•"/>
            </a:pPr>
            <a:r>
              <a:rPr lang="en-US" sz="1050" dirty="0"/>
              <a:t>Re-Names output</a:t>
            </a:r>
          </a:p>
        </p:txBody>
      </p:sp>
      <p:sp>
        <p:nvSpPr>
          <p:cNvPr id="12" name="Alternate Process 11"/>
          <p:cNvSpPr/>
          <p:nvPr/>
        </p:nvSpPr>
        <p:spPr>
          <a:xfrm>
            <a:off x="4084320" y="2011680"/>
            <a:ext cx="1431608" cy="118319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/>
              <a:t>fitn.k</a:t>
            </a:r>
            <a:endParaRPr lang="en-US" sz="1200" b="1" i="1" dirty="0"/>
          </a:p>
          <a:p>
            <a:pPr marL="214313" indent="-214313">
              <a:buFont typeface="Arial"/>
              <a:buChar char="•"/>
            </a:pPr>
            <a:r>
              <a:rPr lang="en-US" sz="1200" i="1" dirty="0"/>
              <a:t>Edits input files</a:t>
            </a:r>
          </a:p>
          <a:p>
            <a:pPr marL="214313" indent="-214313">
              <a:buFont typeface="Arial"/>
              <a:buChar char="•"/>
            </a:pPr>
            <a:r>
              <a:rPr lang="en-US" sz="1200" i="1" dirty="0"/>
              <a:t>Calls </a:t>
            </a:r>
            <a:r>
              <a:rPr lang="en-US" sz="1200" i="1" dirty="0" err="1"/>
              <a:t>fastc.k</a:t>
            </a:r>
            <a:endParaRPr lang="en-US" sz="1200" i="1" dirty="0"/>
          </a:p>
          <a:p>
            <a:pPr marL="214313" indent="-214313">
              <a:buFont typeface="Arial"/>
              <a:buChar char="•"/>
            </a:pPr>
            <a:r>
              <a:rPr lang="en-US" sz="1200" i="1" dirty="0"/>
              <a:t>Calls sfit2.k</a:t>
            </a:r>
          </a:p>
        </p:txBody>
      </p:sp>
      <p:sp>
        <p:nvSpPr>
          <p:cNvPr id="14" name="Alternate Process 13"/>
          <p:cNvSpPr/>
          <p:nvPr/>
        </p:nvSpPr>
        <p:spPr>
          <a:xfrm>
            <a:off x="2278380" y="1952625"/>
            <a:ext cx="1731645" cy="147066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err="1"/>
              <a:t>fitbn</a:t>
            </a:r>
            <a:endParaRPr lang="en-US" sz="1050" dirty="0"/>
          </a:p>
          <a:p>
            <a:pPr marL="214313" indent="-214313">
              <a:buFont typeface="Arial"/>
              <a:buChar char="•"/>
            </a:pPr>
            <a:r>
              <a:rPr lang="en-US" sz="1050" i="1" dirty="0"/>
              <a:t>Gathers spectra</a:t>
            </a:r>
          </a:p>
          <a:p>
            <a:pPr marL="214313" indent="-214313">
              <a:buFont typeface="Arial"/>
              <a:buChar char="•"/>
            </a:pPr>
            <a:r>
              <a:rPr lang="en-US" sz="1050" i="1" dirty="0"/>
              <a:t>Gets </a:t>
            </a:r>
            <a:r>
              <a:rPr lang="en-US" sz="1050" i="1" dirty="0" err="1"/>
              <a:t>binput</a:t>
            </a:r>
            <a:r>
              <a:rPr lang="en-US" sz="1050" i="1" dirty="0"/>
              <a:t> template</a:t>
            </a:r>
          </a:p>
          <a:p>
            <a:pPr marL="214313" indent="-214313">
              <a:buFont typeface="Arial"/>
              <a:buChar char="•"/>
            </a:pPr>
            <a:r>
              <a:rPr lang="en-US" sz="1050" i="1" dirty="0"/>
              <a:t>Gets atmos. model</a:t>
            </a:r>
          </a:p>
          <a:p>
            <a:pPr marL="214313" indent="-214313">
              <a:buFont typeface="Arial"/>
              <a:buChar char="•"/>
            </a:pPr>
            <a:r>
              <a:rPr lang="en-US" sz="1050" i="1" dirty="0"/>
              <a:t>Writes </a:t>
            </a:r>
            <a:r>
              <a:rPr lang="en-US" sz="1050" i="1" dirty="0" err="1"/>
              <a:t>fitone.inp</a:t>
            </a:r>
            <a:endParaRPr lang="en-US" sz="1050" i="1" dirty="0"/>
          </a:p>
          <a:p>
            <a:pPr marL="214313" indent="-214313">
              <a:buFont typeface="Arial"/>
              <a:buChar char="•"/>
            </a:pPr>
            <a:r>
              <a:rPr lang="en-US" sz="1050" i="1" dirty="0"/>
              <a:t>Calls </a:t>
            </a:r>
            <a:r>
              <a:rPr lang="en-US" sz="1050" i="1" dirty="0" err="1"/>
              <a:t>fitn.k</a:t>
            </a:r>
            <a:endParaRPr lang="en-US" sz="1050" i="1" dirty="0"/>
          </a:p>
          <a:p>
            <a:pPr marL="214313" indent="-214313">
              <a:buFont typeface="Arial"/>
              <a:buChar char="•"/>
            </a:pPr>
            <a:r>
              <a:rPr lang="en-US" sz="1050" i="1" dirty="0"/>
              <a:t>Saves output</a:t>
            </a:r>
          </a:p>
        </p:txBody>
      </p:sp>
      <p:sp>
        <p:nvSpPr>
          <p:cNvPr id="15" name="Document 14"/>
          <p:cNvSpPr/>
          <p:nvPr/>
        </p:nvSpPr>
        <p:spPr>
          <a:xfrm>
            <a:off x="4566285" y="4522470"/>
            <a:ext cx="1152525" cy="459486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fitone.inp</a:t>
            </a:r>
            <a:endParaRPr lang="en-US" sz="135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813935" y="3213925"/>
            <a:ext cx="0" cy="1308545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Document 22"/>
          <p:cNvSpPr/>
          <p:nvPr/>
        </p:nvSpPr>
        <p:spPr>
          <a:xfrm>
            <a:off x="3400425" y="4552950"/>
            <a:ext cx="733425" cy="459486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Slist.YY</a:t>
            </a:r>
            <a:endParaRPr lang="en-US" sz="1350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505200" y="3421380"/>
            <a:ext cx="0" cy="113157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Document 24"/>
          <p:cNvSpPr/>
          <p:nvPr/>
        </p:nvSpPr>
        <p:spPr>
          <a:xfrm>
            <a:off x="2505075" y="4552950"/>
            <a:ext cx="571500" cy="459486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rlist</a:t>
            </a:r>
            <a:endParaRPr lang="en-US" sz="1350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609850" y="3421380"/>
            <a:ext cx="0" cy="113157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857625" y="3377565"/>
            <a:ext cx="708660" cy="1144905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01140" y="22860"/>
            <a:ext cx="5522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Nested Scripts for Calling Spectra Process &amp; Fitting Codes</a:t>
            </a:r>
          </a:p>
        </p:txBody>
      </p:sp>
      <p:sp>
        <p:nvSpPr>
          <p:cNvPr id="29" name="Alternate Process 28"/>
          <p:cNvSpPr/>
          <p:nvPr/>
        </p:nvSpPr>
        <p:spPr>
          <a:xfrm>
            <a:off x="1203007" y="1950720"/>
            <a:ext cx="1006793" cy="147066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err="1"/>
              <a:t>fitalot</a:t>
            </a:r>
            <a:endParaRPr lang="en-US" sz="1050" b="1" dirty="0"/>
          </a:p>
          <a:p>
            <a:pPr algn="ctr"/>
            <a:endParaRPr lang="en-US" sz="1050" b="1" dirty="0"/>
          </a:p>
          <a:p>
            <a:r>
              <a:rPr lang="en-US" sz="1050" dirty="0"/>
              <a:t>Send multiple </a:t>
            </a:r>
            <a:r>
              <a:rPr lang="en-US" sz="1050" dirty="0" err="1"/>
              <a:t>slists</a:t>
            </a:r>
            <a:r>
              <a:rPr lang="en-US" sz="1050" dirty="0"/>
              <a:t> to </a:t>
            </a:r>
            <a:r>
              <a:rPr lang="en-US" sz="1050" dirty="0" err="1"/>
              <a:t>fitbn</a:t>
            </a:r>
            <a:endParaRPr lang="en-US" sz="1050" dirty="0"/>
          </a:p>
        </p:txBody>
      </p:sp>
      <p:sp>
        <p:nvSpPr>
          <p:cNvPr id="33" name="Document 32"/>
          <p:cNvSpPr/>
          <p:nvPr/>
        </p:nvSpPr>
        <p:spPr>
          <a:xfrm>
            <a:off x="1396365" y="4552950"/>
            <a:ext cx="571500" cy="459486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flist</a:t>
            </a:r>
            <a:endParaRPr lang="en-US" sz="1350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1501140" y="3421380"/>
            <a:ext cx="0" cy="113157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ff-page Connector 34"/>
          <p:cNvSpPr/>
          <p:nvPr/>
        </p:nvSpPr>
        <p:spPr>
          <a:xfrm>
            <a:off x="1310640" y="1472565"/>
            <a:ext cx="771906" cy="459486"/>
          </a:xfrm>
          <a:prstGeom prst="flowChartOffpageConnector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Fit many years/gases</a:t>
            </a:r>
          </a:p>
        </p:txBody>
      </p:sp>
      <p:sp>
        <p:nvSpPr>
          <p:cNvPr id="36" name="Off-page Connector 35"/>
          <p:cNvSpPr/>
          <p:nvPr/>
        </p:nvSpPr>
        <p:spPr>
          <a:xfrm>
            <a:off x="2733294" y="1472565"/>
            <a:ext cx="771906" cy="459486"/>
          </a:xfrm>
          <a:prstGeom prst="flowChartOffpageConnector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Fit one year/many gases</a:t>
            </a:r>
          </a:p>
        </p:txBody>
      </p:sp>
      <p:sp>
        <p:nvSpPr>
          <p:cNvPr id="37" name="Off-page Connector 36"/>
          <p:cNvSpPr/>
          <p:nvPr/>
        </p:nvSpPr>
        <p:spPr>
          <a:xfrm>
            <a:off x="4316730" y="1190625"/>
            <a:ext cx="918210" cy="741426"/>
          </a:xfrm>
          <a:prstGeom prst="flowChartOffpageConnector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Create </a:t>
            </a:r>
            <a:r>
              <a:rPr lang="en-US" sz="900" dirty="0" err="1"/>
              <a:t>fastcode</a:t>
            </a:r>
            <a:r>
              <a:rPr lang="en-US" sz="900" dirty="0"/>
              <a:t> &amp; sfit2 inputs for one spectrum/gas/</a:t>
            </a:r>
            <a:r>
              <a:rPr lang="en-US" sz="900" dirty="0" err="1"/>
              <a:t>sza</a:t>
            </a:r>
            <a:endParaRPr lang="en-US" sz="900" dirty="0"/>
          </a:p>
        </p:txBody>
      </p:sp>
      <p:sp>
        <p:nvSpPr>
          <p:cNvPr id="38" name="Off-page Connector 37"/>
          <p:cNvSpPr/>
          <p:nvPr/>
        </p:nvSpPr>
        <p:spPr>
          <a:xfrm>
            <a:off x="5817870" y="562737"/>
            <a:ext cx="910590" cy="530733"/>
          </a:xfrm>
          <a:prstGeom prst="flowChartOffpageConnector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/>
              <a:t>Raytrace</a:t>
            </a:r>
            <a:r>
              <a:rPr lang="en-US" sz="900" dirty="0"/>
              <a:t> for one atmosphere/</a:t>
            </a:r>
            <a:r>
              <a:rPr lang="en-US" sz="900" dirty="0" err="1"/>
              <a:t>sza</a:t>
            </a:r>
            <a:endParaRPr lang="en-US" sz="900" dirty="0"/>
          </a:p>
        </p:txBody>
      </p:sp>
      <p:sp>
        <p:nvSpPr>
          <p:cNvPr id="39" name="Off-page Connector 38"/>
          <p:cNvSpPr/>
          <p:nvPr/>
        </p:nvSpPr>
        <p:spPr>
          <a:xfrm>
            <a:off x="5688330" y="2486025"/>
            <a:ext cx="910590" cy="530733"/>
          </a:xfrm>
          <a:prstGeom prst="flowChartOffpageConnector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Make T15 &amp; fit one spectra/gas/</a:t>
            </a:r>
            <a:r>
              <a:rPr lang="en-US" sz="900" dirty="0" err="1"/>
              <a:t>sza</a:t>
            </a:r>
            <a:endParaRPr lang="en-US" sz="9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14A6A-C22F-D941-9B0E-7E91491E854E}" type="datetime1">
              <a:rPr lang="en-US" smtClean="0"/>
              <a:t>11/3/19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443C-B6DD-A54A-A22F-53300DFA02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9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F1E8E-9830-9843-9DB1-C87C260D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Light Oblique" panose="020B0402020203090204" pitchFamily="34" charset="77"/>
              </a:rPr>
              <a:t>Previous SFIT2 / SFIT4 / Retrieval IRWG Workshops 2/3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DBA165-C09F-8246-82BC-089CDDADEE27}"/>
              </a:ext>
            </a:extLst>
          </p:cNvPr>
          <p:cNvSpPr txBox="1"/>
          <p:nvPr/>
        </p:nvSpPr>
        <p:spPr>
          <a:xfrm>
            <a:off x="400356" y="880476"/>
            <a:ext cx="299274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tx2">
                    <a:lumMod val="75000"/>
                  </a:schemeClr>
                </a:solidFill>
                <a:latin typeface="Avenir Book" panose="02000503020000020003" pitchFamily="2" charset="0"/>
              </a:rPr>
              <a:t>Interconnect diagram for requirements of the SFIT4 batching processing. </a:t>
            </a: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827EB468-41EA-5641-8198-0D4A0E31F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675" y="557803"/>
            <a:ext cx="5499624" cy="412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1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F1E8E-9830-9843-9DB1-C87C260D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Light Oblique" panose="020B0402020203090204" pitchFamily="34" charset="77"/>
              </a:rPr>
              <a:t>Previous SFIT2 / SFIT4 / Retrieval IRWG Workshops 3/3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DBA165-C09F-8246-82BC-089CDDADEE27}"/>
              </a:ext>
            </a:extLst>
          </p:cNvPr>
          <p:cNvSpPr txBox="1"/>
          <p:nvPr/>
        </p:nvSpPr>
        <p:spPr>
          <a:xfrm>
            <a:off x="785765" y="721779"/>
            <a:ext cx="499848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tx2">
                    <a:lumMod val="75000"/>
                  </a:schemeClr>
                </a:solidFill>
                <a:latin typeface="Avenir Book" panose="02000503020000020003" pitchFamily="2" charset="0"/>
              </a:rPr>
              <a:t>SFIT4 – Error Analysis Workshop</a:t>
            </a:r>
          </a:p>
          <a:p>
            <a:r>
              <a:rPr lang="en-US" sz="1350" dirty="0">
                <a:solidFill>
                  <a:schemeClr val="tx2">
                    <a:lumMod val="75000"/>
                  </a:schemeClr>
                </a:solidFill>
                <a:latin typeface="Avenir Book" panose="02000503020000020003" pitchFamily="2" charset="0"/>
              </a:rPr>
              <a:t>June 2013 NEIS, Tsukuba Japan, Hosted by </a:t>
            </a:r>
            <a:r>
              <a:rPr lang="en-US" sz="1350" dirty="0" err="1">
                <a:solidFill>
                  <a:schemeClr val="tx2">
                    <a:lumMod val="75000"/>
                  </a:schemeClr>
                </a:solidFill>
                <a:latin typeface="Avenir Book" panose="02000503020000020003" pitchFamily="2" charset="0"/>
              </a:rPr>
              <a:t>Hideake</a:t>
            </a:r>
            <a:r>
              <a:rPr lang="en-US" sz="1350" dirty="0">
                <a:solidFill>
                  <a:schemeClr val="tx2">
                    <a:lumMod val="75000"/>
                  </a:schemeClr>
                </a:solidFill>
                <a:latin typeface="Avenir Book" panose="02000503020000020003" pitchFamily="2" charset="0"/>
              </a:rPr>
              <a:t> Nakajima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3D69BE-9953-6942-AA2B-2DBB10E337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3" t="51973" r="23673" b="5062"/>
          <a:stretch/>
        </p:blipFill>
        <p:spPr>
          <a:xfrm>
            <a:off x="4715583" y="2365349"/>
            <a:ext cx="4299947" cy="22217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9D837E-546D-CB40-B288-33FC1ED3A411}"/>
              </a:ext>
            </a:extLst>
          </p:cNvPr>
          <p:cNvSpPr txBox="1"/>
          <p:nvPr/>
        </p:nvSpPr>
        <p:spPr>
          <a:xfrm>
            <a:off x="5002751" y="1257456"/>
            <a:ext cx="4194148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Introduction of the SFIT Processing Environment</a:t>
            </a:r>
          </a:p>
          <a:p>
            <a:pPr marL="18288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Refinement of </a:t>
            </a:r>
            <a:r>
              <a:rPr lang="en-US" sz="1350" dirty="0" err="1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Kb</a:t>
            </a:r>
            <a:r>
              <a:rPr lang="en-US" sz="135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 calculations</a:t>
            </a:r>
          </a:p>
          <a:p>
            <a:pPr marL="18288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Bug fixes in SFIT4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Avenir Light" panose="020B0402020203020204" pitchFamily="34" charset="77"/>
            </a:endParaRPr>
          </a:p>
          <a:p>
            <a:pPr marL="18288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2">
                  <a:lumMod val="75000"/>
                </a:schemeClr>
              </a:solidFill>
              <a:latin typeface="Avenir Light" panose="020B0402020203020204" pitchFamily="34" charset="77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B04828-BB72-AF49-B184-B2455D7C87B1}"/>
              </a:ext>
            </a:extLst>
          </p:cNvPr>
          <p:cNvSpPr txBox="1">
            <a:spLocks/>
          </p:cNvSpPr>
          <p:nvPr/>
        </p:nvSpPr>
        <p:spPr>
          <a:xfrm>
            <a:off x="260718" y="1408173"/>
            <a:ext cx="4273498" cy="3194056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 baseline="0">
                <a:solidFill>
                  <a:schemeClr val="tx2">
                    <a:lumMod val="75000"/>
                  </a:schemeClr>
                </a:solidFill>
                <a:latin typeface="Avenir Next Regular" charset="0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 baseline="0">
                <a:solidFill>
                  <a:schemeClr val="tx2">
                    <a:lumMod val="75000"/>
                  </a:schemeClr>
                </a:solidFill>
                <a:latin typeface="Avenir Next Regular" charset="0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 baseline="0">
                <a:solidFill>
                  <a:schemeClr val="tx2">
                    <a:lumMod val="75000"/>
                  </a:schemeClr>
                </a:solidFill>
                <a:latin typeface="Avenir Next Regular" charset="0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 baseline="0">
                <a:solidFill>
                  <a:schemeClr val="tx2">
                    <a:lumMod val="75000"/>
                  </a:schemeClr>
                </a:solidFill>
                <a:latin typeface="Avenir Next Regular" charset="0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 baseline="0">
                <a:solidFill>
                  <a:schemeClr val="tx2">
                    <a:lumMod val="75000"/>
                  </a:schemeClr>
                </a:solidFill>
                <a:latin typeface="Avenir Next Regular" charset="0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31775">
              <a:lnSpc>
                <a:spcPct val="120000"/>
              </a:lnSpc>
              <a:buFont typeface="Arial"/>
              <a:buNone/>
            </a:pPr>
            <a:r>
              <a:rPr lang="en-US" sz="1200" b="1" dirty="0">
                <a:latin typeface="Avenir Light" panose="020B0402020203020204" pitchFamily="34" charset="77"/>
              </a:rPr>
              <a:t>Goals for the meeting:</a:t>
            </a:r>
          </a:p>
          <a:p>
            <a:pPr marL="231775" indent="-231775">
              <a:lnSpc>
                <a:spcPct val="120000"/>
              </a:lnSpc>
              <a:buFont typeface="+mj-lt"/>
              <a:buAutoNum type="alphaLcPeriod"/>
            </a:pPr>
            <a:r>
              <a:rPr lang="en-US" sz="1200" dirty="0">
                <a:latin typeface="Avenir Light" panose="020B0402020203020204" pitchFamily="34" charset="77"/>
              </a:rPr>
              <a:t>a core group who are very familiar with a standard processing method, issues and tools,</a:t>
            </a:r>
          </a:p>
          <a:p>
            <a:pPr marL="231775" indent="-231775">
              <a:lnSpc>
                <a:spcPct val="120000"/>
              </a:lnSpc>
              <a:buFont typeface="+mj-lt"/>
              <a:buAutoNum type="alphaLcPeriod"/>
            </a:pPr>
            <a:r>
              <a:rPr lang="en-US" sz="1200" dirty="0">
                <a:latin typeface="Avenir Light" panose="020B0402020203020204" pitchFamily="34" charset="77"/>
              </a:rPr>
              <a:t>a deeper understanding of error issues and limitations </a:t>
            </a:r>
          </a:p>
          <a:p>
            <a:pPr marL="231775" indent="-231775">
              <a:lnSpc>
                <a:spcPct val="120000"/>
              </a:lnSpc>
              <a:buFont typeface="+mj-lt"/>
              <a:buAutoNum type="alphaLcPeriod"/>
            </a:pPr>
            <a:r>
              <a:rPr lang="en-US" sz="1200" dirty="0">
                <a:latin typeface="Avenir Light" panose="020B0402020203020204" pitchFamily="34" charset="77"/>
              </a:rPr>
              <a:t>further implementation of a general set of tools and documentation  required to produce reasonable error estimates and create the IRWG HDF data that would be available to all IRWG/NORS members at the IRWG web site.</a:t>
            </a:r>
          </a:p>
          <a:p>
            <a:pPr marL="231775" indent="-231775">
              <a:lnSpc>
                <a:spcPct val="120000"/>
              </a:lnSpc>
              <a:buFont typeface="+mj-lt"/>
              <a:buAutoNum type="alphaLcPeriod"/>
            </a:pPr>
            <a:r>
              <a:rPr lang="en-US" sz="1200" dirty="0">
                <a:latin typeface="Avenir Light" panose="020B0402020203020204" pitchFamily="34" charset="77"/>
              </a:rPr>
              <a:t>agreement on and a path toward ‘completing’ these tools</a:t>
            </a:r>
          </a:p>
          <a:p>
            <a:pPr marL="231775" indent="-231775">
              <a:lnSpc>
                <a:spcPct val="120000"/>
              </a:lnSpc>
              <a:buFont typeface="+mj-lt"/>
              <a:buAutoNum type="alphaLcPeriod"/>
            </a:pPr>
            <a:r>
              <a:rPr lang="en-US" sz="1200" dirty="0">
                <a:latin typeface="Avenir Light" panose="020B0402020203020204" pitchFamily="34" charset="77"/>
              </a:rPr>
              <a:t>plans to implement these methods back at their home institute for testing, verification and operational use.</a:t>
            </a:r>
          </a:p>
        </p:txBody>
      </p:sp>
    </p:spTree>
    <p:extLst>
      <p:ext uri="{BB962C8B-B14F-4D97-AF65-F5344CB8AC3E}">
        <p14:creationId xmlns:p14="http://schemas.microsoft.com/office/powerpoint/2010/main" val="1304158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45E34-915D-9341-8AF2-409D5FAF5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Light" panose="020B0402020203020204" pitchFamily="34" charset="77"/>
              </a:rPr>
              <a:t>What we hope to do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CA230F-DC43-A645-B3C5-0296CD7F55B9}"/>
              </a:ext>
            </a:extLst>
          </p:cNvPr>
          <p:cNvSpPr txBox="1"/>
          <p:nvPr/>
        </p:nvSpPr>
        <p:spPr>
          <a:xfrm>
            <a:off x="944630" y="785931"/>
            <a:ext cx="721695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Less development, more teaching &amp; learning on all sides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Answer your questions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Dig inside how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sfit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 works how to make it work for you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Test latest version (wiki) V1.0pr &amp; latest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linelist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 including ATM2010910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A more savvy user community especially as we move towards external processing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Consolidate and complete documentation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We envision 3 documents</a:t>
            </a:r>
          </a:p>
          <a:p>
            <a:pPr marL="1257300" lvl="2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SFIT4 Theory, Input, Outputs (many pieces already exist…)</a:t>
            </a:r>
          </a:p>
          <a:p>
            <a:pPr marL="1257300" lvl="2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SFIT4 Processing Environment (this generally exists: “Optical Techniques FTS Profile Retrieval Processing”)</a:t>
            </a:r>
          </a:p>
          <a:p>
            <a:pPr marL="1257300" lvl="2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SFIT4 User Manual, Tips, Examples (some pieces exist…)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>
                  <a:lumMod val="75000"/>
                </a:schemeClr>
              </a:solidFill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88850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AB32C-CFA7-C647-9747-715F73D83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Avenir Light" panose="020B0402020203020204" pitchFamily="34" charset="77"/>
              </a:rPr>
              <a:t>Outline of this workshop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EC08A3-9875-A348-BA2A-ED5894EABD10}"/>
              </a:ext>
            </a:extLst>
          </p:cNvPr>
          <p:cNvSpPr txBox="1"/>
          <p:nvPr/>
        </p:nvSpPr>
        <p:spPr>
          <a:xfrm>
            <a:off x="944630" y="1020198"/>
            <a:ext cx="721695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 lvl="2">
              <a:spcAft>
                <a:spcPts val="600"/>
              </a:spcAft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Mornings </a:t>
            </a:r>
          </a:p>
          <a:p>
            <a:pPr marL="344488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Presentations of components of SFIT4 and the processing Environment</a:t>
            </a:r>
          </a:p>
          <a:p>
            <a:pPr marL="344488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SFIT4 theory, Spectroscopy, forward model, Band, Retrieval parameters</a:t>
            </a:r>
          </a:p>
          <a:p>
            <a:pPr marL="344488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Including discussions of these</a:t>
            </a:r>
          </a:p>
          <a:p>
            <a:pPr marL="344488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>
                  <a:lumMod val="75000"/>
                </a:schemeClr>
              </a:solidFill>
              <a:latin typeface="Avenir Light" panose="020B0402020203020204" pitchFamily="34" charset="77"/>
            </a:endParaRPr>
          </a:p>
          <a:p>
            <a:pPr marL="58738" lvl="2">
              <a:spcAft>
                <a:spcPts val="600"/>
              </a:spcAft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Afternoons</a:t>
            </a:r>
          </a:p>
          <a:p>
            <a:pPr marL="344488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More open discussions </a:t>
            </a:r>
          </a:p>
          <a:p>
            <a:pPr marL="344488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Your questions and issues discussed</a:t>
            </a:r>
          </a:p>
          <a:p>
            <a:pPr marL="344488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rPr>
              <a:t>Discussions of examples or of earlier presentations or ?</a:t>
            </a:r>
          </a:p>
        </p:txBody>
      </p:sp>
    </p:spTree>
    <p:extLst>
      <p:ext uri="{BB962C8B-B14F-4D97-AF65-F5344CB8AC3E}">
        <p14:creationId xmlns:p14="http://schemas.microsoft.com/office/powerpoint/2010/main" val="184902727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63914D70-A75C-1548-8C9C-772B51AC4318}" vid="{EB73301C-D702-F644-8ABD-0D34A50D80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4620</TotalTime>
  <Words>1707</Words>
  <Application>Microsoft Macintosh PowerPoint</Application>
  <PresentationFormat>On-screen Show (16:9)</PresentationFormat>
  <Paragraphs>275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Avenir Book</vt:lpstr>
      <vt:lpstr>Avenir Light</vt:lpstr>
      <vt:lpstr>Avenir Light Oblique</vt:lpstr>
      <vt:lpstr>Avenir Next Medium</vt:lpstr>
      <vt:lpstr>Avenir Next Regular</vt:lpstr>
      <vt:lpstr>Calibri</vt:lpstr>
      <vt:lpstr>Shree Devanagari 714</vt:lpstr>
      <vt:lpstr>Wingdings</vt:lpstr>
      <vt:lpstr>1_Office Theme</vt:lpstr>
      <vt:lpstr>PowerPoint Presentation</vt:lpstr>
      <vt:lpstr>Outline</vt:lpstr>
      <vt:lpstr>Previous SFIT2 / SFIT4 / Retrieval IRWG Workshops 1/3</vt:lpstr>
      <vt:lpstr>Previous SFIT2 / SFIT4 / Retrieval IRWG Workshops 2/3</vt:lpstr>
      <vt:lpstr>PowerPoint Presentation</vt:lpstr>
      <vt:lpstr>Previous SFIT2 / SFIT4 / Retrieval IRWG Workshops 2/3</vt:lpstr>
      <vt:lpstr>Previous SFIT2 / SFIT4 / Retrieval IRWG Workshops 3/3</vt:lpstr>
      <vt:lpstr>What we hope to do here</vt:lpstr>
      <vt:lpstr>Outline of this workshop</vt:lpstr>
      <vt:lpstr>Structure of SFIT4 vs Batch processing 1/</vt:lpstr>
      <vt:lpstr>Structure of SFIT4 vs Batch processing 2/</vt:lpstr>
      <vt:lpstr>Structure of SFIT4 vs Batch processing 2/</vt:lpstr>
      <vt:lpstr>Structure of SFIT4 vs Batch processing 3/</vt:lpstr>
      <vt:lpstr>Structure of SFIT4 vs Batch processing 4/4  Testcase</vt:lpstr>
      <vt:lpstr>The Rest of the Workshop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 SFIT Retrieval Workshop  NCAR, Boulder, CO November 2019</dc:title>
  <dc:creator>James Hannigan</dc:creator>
  <cp:lastModifiedBy>James Hannigan</cp:lastModifiedBy>
  <cp:revision>49</cp:revision>
  <dcterms:created xsi:type="dcterms:W3CDTF">2019-10-31T18:37:14Z</dcterms:created>
  <dcterms:modified xsi:type="dcterms:W3CDTF">2019-11-03T23:55:57Z</dcterms:modified>
</cp:coreProperties>
</file>