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63" r:id="rId2"/>
    <p:sldId id="274" r:id="rId3"/>
    <p:sldId id="272" r:id="rId4"/>
    <p:sldId id="270" r:id="rId5"/>
    <p:sldId id="275" r:id="rId6"/>
    <p:sldId id="276" r:id="rId7"/>
    <p:sldId id="277" r:id="rId8"/>
    <p:sldId id="279" r:id="rId9"/>
    <p:sldId id="273" r:id="rId10"/>
    <p:sldId id="271" r:id="rId11"/>
    <p:sldId id="278" r:id="rId12"/>
    <p:sldId id="280" r:id="rId1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865"/>
    <p:restoredTop sz="94674"/>
  </p:normalViewPr>
  <p:slideViewPr>
    <p:cSldViewPr snapToGrid="0" snapToObjects="1">
      <p:cViewPr varScale="1">
        <p:scale>
          <a:sx n="108" d="100"/>
          <a:sy n="108" d="100"/>
        </p:scale>
        <p:origin x="192" y="3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50EC9-B042-A745-B567-27ACE2B50A82}" type="datetimeFigureOut">
              <a:rPr lang="en-US" smtClean="0"/>
              <a:t>11/2/19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61015-1C50-004F-B2D7-5565B3204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703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F58DBD-74DC-C548-8BCD-9639542813BA}" type="datetimeFigureOut">
              <a:rPr lang="en-US" smtClean="0"/>
              <a:t>11/2/19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A59D8A-6438-6B4D-AC96-C35EC2745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9210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4767263"/>
            <a:ext cx="9144000" cy="36923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5E4D8EB5-407A-D243-A562-CFA569E8D3CB}"/>
              </a:ext>
            </a:extLst>
          </p:cNvPr>
          <p:cNvSpPr txBox="1">
            <a:spLocks/>
          </p:cNvSpPr>
          <p:nvPr userDrawn="1"/>
        </p:nvSpPr>
        <p:spPr>
          <a:xfrm>
            <a:off x="609600" y="4814475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/>
              <a:t>4-6 November 2019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A26E8A2-B1B9-1E40-AA09-2E54B9134414}"/>
              </a:ext>
            </a:extLst>
          </p:cNvPr>
          <p:cNvSpPr txBox="1">
            <a:spLocks/>
          </p:cNvSpPr>
          <p:nvPr userDrawn="1"/>
        </p:nvSpPr>
        <p:spPr>
          <a:xfrm>
            <a:off x="3276600" y="4814475"/>
            <a:ext cx="2895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/>
              <a:t>SFIT Workshop</a:t>
            </a:r>
            <a:endParaRPr lang="en-US" sz="900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FA83378-1E51-EC47-A427-8A8FBE84A94B}"/>
              </a:ext>
            </a:extLst>
          </p:cNvPr>
          <p:cNvSpPr txBox="1">
            <a:spLocks/>
          </p:cNvSpPr>
          <p:nvPr userDrawn="1"/>
        </p:nvSpPr>
        <p:spPr>
          <a:xfrm>
            <a:off x="6705600" y="4814475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96BE58-2EA3-B649-BE12-A7313F692E24}" type="slidenum">
              <a:rPr lang="en-US" sz="900" smtClean="0"/>
              <a:pPr/>
              <a:t>‹#›</a:t>
            </a:fld>
            <a:endParaRPr lang="en-US" sz="900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474D9623-DE28-0143-9D9D-4D363F336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315826"/>
          </a:xfrm>
        </p:spPr>
        <p:txBody>
          <a:bodyPr>
            <a:noAutofit/>
          </a:bodyPr>
          <a:lstStyle>
            <a:lvl1pPr algn="l">
              <a:defRPr sz="2100" i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99147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4767263"/>
            <a:ext cx="9144000" cy="36923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5E4D8EB5-407A-D243-A562-CFA569E8D3CB}"/>
              </a:ext>
            </a:extLst>
          </p:cNvPr>
          <p:cNvSpPr txBox="1">
            <a:spLocks/>
          </p:cNvSpPr>
          <p:nvPr userDrawn="1"/>
        </p:nvSpPr>
        <p:spPr>
          <a:xfrm>
            <a:off x="609600" y="4814475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/>
              <a:t>4-6 November 2019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A26E8A2-B1B9-1E40-AA09-2E54B9134414}"/>
              </a:ext>
            </a:extLst>
          </p:cNvPr>
          <p:cNvSpPr txBox="1">
            <a:spLocks/>
          </p:cNvSpPr>
          <p:nvPr userDrawn="1"/>
        </p:nvSpPr>
        <p:spPr>
          <a:xfrm>
            <a:off x="3276600" y="4814475"/>
            <a:ext cx="2895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/>
              <a:t>SFIT Workshop</a:t>
            </a:r>
            <a:endParaRPr lang="en-US" sz="900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FA83378-1E51-EC47-A427-8A8FBE84A94B}"/>
              </a:ext>
            </a:extLst>
          </p:cNvPr>
          <p:cNvSpPr txBox="1">
            <a:spLocks/>
          </p:cNvSpPr>
          <p:nvPr userDrawn="1"/>
        </p:nvSpPr>
        <p:spPr>
          <a:xfrm>
            <a:off x="6705600" y="4814475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96BE58-2EA3-B649-BE12-A7313F692E24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989983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4767263"/>
            <a:ext cx="9144000" cy="36923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2700" baseline="0">
                <a:solidFill>
                  <a:schemeClr val="tx2"/>
                </a:solidFill>
                <a:latin typeface="Avenir Next Regular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tx2"/>
                </a:solidFill>
                <a:latin typeface="Avenir Next Medium" charset="0"/>
              </a:defRPr>
            </a:lvl1pPr>
            <a:lvl2pPr>
              <a:defRPr>
                <a:solidFill>
                  <a:schemeClr val="tx2"/>
                </a:solidFill>
                <a:latin typeface="Avenir Next Medium" charset="0"/>
              </a:defRPr>
            </a:lvl2pPr>
            <a:lvl3pPr>
              <a:defRPr>
                <a:solidFill>
                  <a:schemeClr val="tx2"/>
                </a:solidFill>
                <a:latin typeface="Avenir Next Medium" charset="0"/>
              </a:defRPr>
            </a:lvl3pPr>
            <a:lvl4pPr>
              <a:defRPr baseline="0">
                <a:solidFill>
                  <a:schemeClr val="tx2"/>
                </a:solidFill>
                <a:latin typeface="Avenir Next Medium" charset="0"/>
              </a:defRPr>
            </a:lvl4pPr>
            <a:lvl5pPr>
              <a:defRPr>
                <a:solidFill>
                  <a:schemeClr val="tx2"/>
                </a:solidFill>
                <a:latin typeface="Avenir Next Medium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F1B4847-B1E6-6C40-B4AB-B82FC29DED98}"/>
              </a:ext>
            </a:extLst>
          </p:cNvPr>
          <p:cNvSpPr txBox="1">
            <a:spLocks/>
          </p:cNvSpPr>
          <p:nvPr userDrawn="1"/>
        </p:nvSpPr>
        <p:spPr>
          <a:xfrm>
            <a:off x="609600" y="4821929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/>
              <a:t>4-6 November 2019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C10091D-E292-A347-B937-7D6AEE378632}"/>
              </a:ext>
            </a:extLst>
          </p:cNvPr>
          <p:cNvSpPr txBox="1">
            <a:spLocks/>
          </p:cNvSpPr>
          <p:nvPr userDrawn="1"/>
        </p:nvSpPr>
        <p:spPr>
          <a:xfrm>
            <a:off x="3276600" y="4821929"/>
            <a:ext cx="2895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/>
              <a:t>SFIT Workshop</a:t>
            </a:r>
            <a:endParaRPr lang="en-US" sz="900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955FA8B-682F-294D-AE84-30A2A0F85133}"/>
              </a:ext>
            </a:extLst>
          </p:cNvPr>
          <p:cNvSpPr txBox="1">
            <a:spLocks/>
          </p:cNvSpPr>
          <p:nvPr userDrawn="1"/>
        </p:nvSpPr>
        <p:spPr>
          <a:xfrm>
            <a:off x="6705600" y="4821929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96BE58-2EA3-B649-BE12-A7313F692E24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4315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4767263"/>
            <a:ext cx="9144000" cy="36923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1381F57-2C27-3A4B-95D7-3AE55C9B9425}"/>
              </a:ext>
            </a:extLst>
          </p:cNvPr>
          <p:cNvSpPr txBox="1">
            <a:spLocks/>
          </p:cNvSpPr>
          <p:nvPr userDrawn="1"/>
        </p:nvSpPr>
        <p:spPr>
          <a:xfrm>
            <a:off x="609600" y="4814475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/>
              <a:t>4-6 November 2019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0D8E62D-1C8F-8549-B834-1305007D0A1B}"/>
              </a:ext>
            </a:extLst>
          </p:cNvPr>
          <p:cNvSpPr txBox="1">
            <a:spLocks/>
          </p:cNvSpPr>
          <p:nvPr userDrawn="1"/>
        </p:nvSpPr>
        <p:spPr>
          <a:xfrm>
            <a:off x="3276600" y="4814475"/>
            <a:ext cx="2895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/>
              <a:t>SFIT Workshop</a:t>
            </a:r>
            <a:endParaRPr lang="en-US" sz="900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5020C28-F539-3944-B66B-CA62EF56D08B}"/>
              </a:ext>
            </a:extLst>
          </p:cNvPr>
          <p:cNvSpPr txBox="1">
            <a:spLocks/>
          </p:cNvSpPr>
          <p:nvPr userDrawn="1"/>
        </p:nvSpPr>
        <p:spPr>
          <a:xfrm>
            <a:off x="6705600" y="4814475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96BE58-2EA3-B649-BE12-A7313F692E24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2257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767263"/>
            <a:ext cx="9144000" cy="36923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811988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1">
                <a:solidFill>
                  <a:srgbClr val="0000FF"/>
                </a:solidFill>
                <a:latin typeface="Shree Devanagari 714"/>
                <a:cs typeface="Shree Devanagari 714"/>
              </a:defRPr>
            </a:lvl1pPr>
          </a:lstStyle>
          <a:p>
            <a:r>
              <a:rPr lang="en-US" dirty="0"/>
              <a:t>4-6 November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811988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i="1">
                <a:solidFill>
                  <a:srgbClr val="0000FF"/>
                </a:solidFill>
                <a:latin typeface="Shree Devanagari 714"/>
                <a:cs typeface="Shree Devanagari 714"/>
              </a:defRPr>
            </a:lvl1pPr>
          </a:lstStyle>
          <a:p>
            <a:r>
              <a:rPr lang="en-US" dirty="0"/>
              <a:t>SFIT Workshop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11988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1">
                <a:solidFill>
                  <a:srgbClr val="0000FF"/>
                </a:solidFill>
                <a:latin typeface="Shree Devanagari 714"/>
                <a:cs typeface="Shree Devanagari 714"/>
              </a:defRPr>
            </a:lvl1pPr>
          </a:lstStyle>
          <a:p>
            <a:fld id="{4A96BE58-2EA3-B649-BE12-A7313F692E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783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3" r:id="rId3"/>
    <p:sldLayoutId id="2147483674" r:id="rId4"/>
  </p:sldLayoutIdLst>
  <p:hf hdr="0"/>
  <p:txStyles>
    <p:titleStyle>
      <a:lvl1pPr algn="ctr" defTabSz="342900" rtl="0" eaLnBrk="1" latinLnBrk="0" hangingPunct="1">
        <a:spcBef>
          <a:spcPct val="0"/>
        </a:spcBef>
        <a:buNone/>
        <a:defRPr sz="3300" kern="1200" baseline="0">
          <a:solidFill>
            <a:schemeClr val="tx2">
              <a:lumMod val="75000"/>
            </a:schemeClr>
          </a:solidFill>
          <a:latin typeface="Avenir Next Regular" charset="0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 baseline="0">
          <a:solidFill>
            <a:schemeClr val="tx2">
              <a:lumMod val="75000"/>
            </a:schemeClr>
          </a:solidFill>
          <a:latin typeface="Avenir Next Regular" charset="0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 baseline="0">
          <a:solidFill>
            <a:schemeClr val="tx2">
              <a:lumMod val="75000"/>
            </a:schemeClr>
          </a:solidFill>
          <a:latin typeface="Avenir Next Regular" charset="0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 baseline="0">
          <a:solidFill>
            <a:schemeClr val="tx2">
              <a:lumMod val="75000"/>
            </a:schemeClr>
          </a:solidFill>
          <a:latin typeface="Avenir Next Regular" charset="0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 baseline="0">
          <a:solidFill>
            <a:schemeClr val="tx2">
              <a:lumMod val="75000"/>
            </a:schemeClr>
          </a:solidFill>
          <a:latin typeface="Avenir Next Regular" charset="0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 baseline="0">
          <a:solidFill>
            <a:schemeClr val="tx2">
              <a:lumMod val="75000"/>
            </a:schemeClr>
          </a:solidFill>
          <a:latin typeface="Avenir Next Regular" charset="0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649BC-FE79-2B4C-9923-345836D52DCF}"/>
              </a:ext>
            </a:extLst>
          </p:cNvPr>
          <p:cNvSpPr txBox="1">
            <a:spLocks/>
          </p:cNvSpPr>
          <p:nvPr/>
        </p:nvSpPr>
        <p:spPr>
          <a:xfrm>
            <a:off x="1500973" y="489857"/>
            <a:ext cx="6172200" cy="342468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j-ea"/>
                <a:cs typeface="+mj-cs"/>
              </a:defRPr>
            </a:lvl1pPr>
          </a:lstStyle>
          <a:p>
            <a:r>
              <a:rPr lang="en-US" sz="3300" dirty="0"/>
              <a:t>Band Parameters</a:t>
            </a:r>
          </a:p>
          <a:p>
            <a:r>
              <a:rPr lang="en-US" sz="3300" dirty="0"/>
              <a:t> </a:t>
            </a:r>
            <a:br>
              <a:rPr lang="en-US" sz="3300" dirty="0"/>
            </a:br>
            <a:r>
              <a:rPr lang="en-US" sz="3300" dirty="0"/>
              <a:t>SFIT Retrieval Workshop</a:t>
            </a:r>
            <a:br>
              <a:rPr lang="en-US" sz="3300" dirty="0"/>
            </a:br>
            <a:endParaRPr lang="en-US" sz="3300" dirty="0"/>
          </a:p>
          <a:p>
            <a:r>
              <a:rPr lang="en-US" sz="2200" dirty="0"/>
              <a:t>J Hannigan</a:t>
            </a:r>
          </a:p>
          <a:p>
            <a:br>
              <a:rPr lang="en-US" sz="3300" dirty="0"/>
            </a:br>
            <a:r>
              <a:rPr lang="en-US" sz="2100" dirty="0"/>
              <a:t>NCAR, Boulder, CO</a:t>
            </a:r>
            <a:br>
              <a:rPr lang="en-US" sz="2100" dirty="0"/>
            </a:br>
            <a:r>
              <a:rPr lang="en-US" sz="2100" dirty="0"/>
              <a:t>November 2019</a:t>
            </a:r>
          </a:p>
        </p:txBody>
      </p:sp>
    </p:spTree>
    <p:extLst>
      <p:ext uri="{BB962C8B-B14F-4D97-AF65-F5344CB8AC3E}">
        <p14:creationId xmlns:p14="http://schemas.microsoft.com/office/powerpoint/2010/main" val="1878163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BA434-F780-6749-82D1-809855B6D987}"/>
              </a:ext>
            </a:extLst>
          </p:cNvPr>
          <p:cNvSpPr txBox="1">
            <a:spLocks/>
          </p:cNvSpPr>
          <p:nvPr/>
        </p:nvSpPr>
        <p:spPr>
          <a:xfrm>
            <a:off x="1065541" y="837414"/>
            <a:ext cx="6751257" cy="290331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>
                <a:latin typeface="Avenir Light" panose="020B0402020203020204" pitchFamily="34" charset="77"/>
              </a:rPr>
              <a:t>Note on SNR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600" dirty="0">
              <a:latin typeface="Avenir Light" panose="020B0402020203020204" pitchFamily="34" charset="77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latin typeface="Avenir Light" panose="020B0402020203020204" pitchFamily="34" charset="77"/>
              </a:rPr>
              <a:t>In the OE method the statistics </a:t>
            </a:r>
            <a:r>
              <a:rPr lang="en-US" sz="1600" b="1" dirty="0">
                <a:latin typeface="Avenir Light" panose="020B0402020203020204" pitchFamily="34" charset="77"/>
              </a:rPr>
              <a:t>S</a:t>
            </a:r>
            <a:r>
              <a:rPr lang="en-US" sz="1600" b="1" baseline="-25000" dirty="0">
                <a:latin typeface="Avenir Light" panose="020B0402020203020204" pitchFamily="34" charset="77"/>
              </a:rPr>
              <a:t>a</a:t>
            </a:r>
            <a:r>
              <a:rPr lang="en-US" sz="1600" dirty="0">
                <a:latin typeface="Avenir Light" panose="020B0402020203020204" pitchFamily="34" charset="77"/>
              </a:rPr>
              <a:t> on the state vector </a:t>
            </a:r>
            <a:r>
              <a:rPr lang="en-US" sz="1600" b="1" dirty="0">
                <a:latin typeface="Avenir Light" panose="020B0402020203020204" pitchFamily="34" charset="77"/>
              </a:rPr>
              <a:t>x</a:t>
            </a:r>
            <a:r>
              <a:rPr lang="en-US" sz="1600" dirty="0">
                <a:latin typeface="Avenir Light" panose="020B0402020203020204" pitchFamily="34" charset="77"/>
              </a:rPr>
              <a:t> and </a:t>
            </a:r>
            <a:r>
              <a:rPr lang="en-US" sz="1600" b="1" dirty="0">
                <a:latin typeface="Avenir Light" panose="020B0402020203020204" pitchFamily="34" charset="77"/>
              </a:rPr>
              <a:t>S</a:t>
            </a:r>
            <a:r>
              <a:rPr lang="en-US" sz="1600" b="1" baseline="-25000" dirty="0">
                <a:latin typeface="Avenir Light" panose="020B0402020203020204" pitchFamily="34" charset="77"/>
              </a:rPr>
              <a:t>e</a:t>
            </a:r>
            <a:r>
              <a:rPr lang="en-US" sz="1600" dirty="0">
                <a:latin typeface="Avenir Light" panose="020B0402020203020204" pitchFamily="34" charset="77"/>
              </a:rPr>
              <a:t> on the measurement </a:t>
            </a:r>
            <a:r>
              <a:rPr lang="en-US" sz="1600" b="1" dirty="0">
                <a:latin typeface="Avenir Light" panose="020B0402020203020204" pitchFamily="34" charset="77"/>
              </a:rPr>
              <a:t>y</a:t>
            </a:r>
            <a:r>
              <a:rPr lang="en-US" sz="1600" dirty="0">
                <a:latin typeface="Avenir Light" panose="020B0402020203020204" pitchFamily="34" charset="77"/>
              </a:rPr>
              <a:t> are of ultimate importance.  After the SNR for each point in the observed spectra is defined per rules listed above </a:t>
            </a:r>
            <a:r>
              <a:rPr lang="en-US" sz="1600" b="1" dirty="0">
                <a:latin typeface="Avenir Light" panose="020B0402020203020204" pitchFamily="34" charset="77"/>
              </a:rPr>
              <a:t>S</a:t>
            </a:r>
            <a:r>
              <a:rPr lang="en-US" sz="1600" b="1" baseline="-25000" dirty="0">
                <a:latin typeface="Avenir Light" panose="020B0402020203020204" pitchFamily="34" charset="77"/>
              </a:rPr>
              <a:t>e </a:t>
            </a:r>
            <a:r>
              <a:rPr lang="en-US" sz="1600" dirty="0">
                <a:latin typeface="Avenir Light" panose="020B0402020203020204" pitchFamily="34" charset="77"/>
              </a:rPr>
              <a:t>= 1/SNR.  But the Gaussian noise on an FTIR spectrum constant and can be measured.  Hence be very aware that any change will manipulate the retrieval.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600" dirty="0">
              <a:latin typeface="Avenir Light" panose="020B0402020203020204" pitchFamily="34" charset="77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31CFB84-A269-5A47-8BE1-C88FCE190E3B}"/>
              </a:ext>
            </a:extLst>
          </p:cNvPr>
          <p:cNvSpPr txBox="1">
            <a:spLocks/>
          </p:cNvSpPr>
          <p:nvPr/>
        </p:nvSpPr>
        <p:spPr>
          <a:xfrm>
            <a:off x="455225" y="204004"/>
            <a:ext cx="8229600" cy="3158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42900" rtl="0" eaLnBrk="1" latinLnBrk="0" hangingPunct="1">
              <a:spcBef>
                <a:spcPct val="0"/>
              </a:spcBef>
              <a:buNone/>
              <a:defRPr sz="2100" i="1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j-ea"/>
                <a:cs typeface="+mj-cs"/>
              </a:defRPr>
            </a:lvl1pPr>
          </a:lstStyle>
          <a:p>
            <a:r>
              <a:rPr lang="en-US" dirty="0"/>
              <a:t>Spectrum Parameters 2/2</a:t>
            </a:r>
          </a:p>
        </p:txBody>
      </p:sp>
    </p:spTree>
    <p:extLst>
      <p:ext uri="{BB962C8B-B14F-4D97-AF65-F5344CB8AC3E}">
        <p14:creationId xmlns:p14="http://schemas.microsoft.com/office/powerpoint/2010/main" val="2563261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464C9-FE9B-6F4A-81FA-02363CFE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BA434-F780-6749-82D1-809855B6D987}"/>
              </a:ext>
            </a:extLst>
          </p:cNvPr>
          <p:cNvSpPr txBox="1">
            <a:spLocks/>
          </p:cNvSpPr>
          <p:nvPr/>
        </p:nvSpPr>
        <p:spPr>
          <a:xfrm>
            <a:off x="1065541" y="837414"/>
            <a:ext cx="6751257" cy="290331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The band parameters provide a lot of flexibility to tailor your retrieval.</a:t>
            </a:r>
          </a:p>
          <a:p>
            <a:r>
              <a:rPr lang="en-US" sz="1800" dirty="0"/>
              <a:t>Some parameters are still there but may not serve a contemporary use in one’s view but may still have utility for some users.</a:t>
            </a:r>
          </a:p>
          <a:p>
            <a:r>
              <a:rPr lang="en-US" sz="1800" dirty="0"/>
              <a:t>As with all parameters it’s the users responsibility to know what to use and what affect a default value is having.</a:t>
            </a:r>
          </a:p>
          <a:p>
            <a:r>
              <a:rPr lang="en-US" sz="1800" dirty="0"/>
              <a:t>Its important to know how the S</a:t>
            </a:r>
            <a:r>
              <a:rPr lang="en-US" sz="1800" baseline="-25000" dirty="0"/>
              <a:t>a</a:t>
            </a:r>
            <a:r>
              <a:rPr lang="en-US" sz="1800" dirty="0"/>
              <a:t> values ‘mix’ in the retrieval.</a:t>
            </a:r>
            <a:endParaRPr lang="en-US" sz="1800" baseline="-250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52119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464C9-FE9B-6F4A-81FA-02363CFE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89867A-611B-4640-8ADD-DF679B142734}"/>
              </a:ext>
            </a:extLst>
          </p:cNvPr>
          <p:cNvSpPr txBox="1"/>
          <p:nvPr/>
        </p:nvSpPr>
        <p:spPr>
          <a:xfrm>
            <a:off x="4262162" y="2342678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607098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D82D-A27F-814B-80EE-D973F9893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E8F3A02-1F7F-484E-8E4F-DC60592220A1}"/>
              </a:ext>
            </a:extLst>
          </p:cNvPr>
          <p:cNvSpPr txBox="1">
            <a:spLocks/>
          </p:cNvSpPr>
          <p:nvPr/>
        </p:nvSpPr>
        <p:spPr>
          <a:xfrm>
            <a:off x="1485900" y="1200151"/>
            <a:ext cx="6172200" cy="290331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Review of band parameters</a:t>
            </a:r>
          </a:p>
          <a:p>
            <a:r>
              <a:rPr lang="en-US" sz="2000" dirty="0"/>
              <a:t>Review of spectra parameters</a:t>
            </a:r>
          </a:p>
          <a:p>
            <a:r>
              <a:rPr lang="en-US" sz="2000" dirty="0"/>
              <a:t>Summary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44858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05F971-7A3C-CF4B-9754-D7188B928615}"/>
              </a:ext>
            </a:extLst>
          </p:cNvPr>
          <p:cNvSpPr txBox="1">
            <a:spLocks/>
          </p:cNvSpPr>
          <p:nvPr/>
        </p:nvSpPr>
        <p:spPr>
          <a:xfrm>
            <a:off x="1485900" y="1200151"/>
            <a:ext cx="6172200" cy="339447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13CF1DA-32C4-8E40-82EF-E74A289AD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315826"/>
          </a:xfrm>
        </p:spPr>
        <p:txBody>
          <a:bodyPr/>
          <a:lstStyle/>
          <a:p>
            <a:r>
              <a:rPr lang="en-US" dirty="0"/>
              <a:t>Band Parameters 1/6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E2F0B6-4194-5F4B-8A0D-DD75440B8485}"/>
              </a:ext>
            </a:extLst>
          </p:cNvPr>
          <p:cNvSpPr txBox="1"/>
          <p:nvPr/>
        </p:nvSpPr>
        <p:spPr>
          <a:xfrm>
            <a:off x="840721" y="963521"/>
            <a:ext cx="7199954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The Band Parameter section defines the regions to be fitted.  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There can be several bands.  They are numbered 1, 2, … and should be numbered in increasing wavenumber order. 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The current value of MAXBND=125 (huh?!) set in 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params.f90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Bandpass limits are used  to determine range of lines stored by </a:t>
            </a:r>
            <a:r>
              <a:rPr lang="en-US" sz="1400" b="1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hbin</a:t>
            </a:r>
            <a:endParaRPr lang="en-US" sz="1400" b="1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Bandpass limits are used to create the spectra in the 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t15asc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file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758906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FF496-C5BB-3045-AC51-66F4810ED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Parameters 2/6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0FDE6B-ECCE-8F4F-9E02-133201318FEA}"/>
              </a:ext>
            </a:extLst>
          </p:cNvPr>
          <p:cNvSpPr txBox="1"/>
          <p:nvPr/>
        </p:nvSpPr>
        <p:spPr>
          <a:xfrm>
            <a:off x="1037203" y="691468"/>
            <a:ext cx="6602949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# </a:t>
            </a:r>
            <a:r>
              <a:rPr lang="en-US" sz="105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Microwindows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and their parameters from CO2 isotope example</a:t>
            </a:r>
          </a:p>
          <a:p>
            <a:pPr marL="44054" lvl="2"/>
            <a:endParaRPr lang="en-US" sz="105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 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band                            	   = 1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band.1.nu_start                     = 4872.000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band.1.nu_stop                      = 4888.000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band.1.calc_point_space             = 0.900E-03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band.1.wave_factor                  = 1.000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band.1.max_opd                      = 100.000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band.1.omega                        = 1.914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band.1.apodization_code             = 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band.1.snr                          = 800.0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band.1.zshift                       = T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band.1.zshift.type                  = 1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band.1.zshift.apriori               = 0.000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band.1.zshift.sigma                 = 0.0100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band.1.beam                         = 1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band.1.beam.model                   = IP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band.1.beam.1.apriori               = 0.01161 1.97530 4882.98981 0.00000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band.1.beam.1.sa                    = 0.01 0.01 0.01 0.000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band.1.gasb                         = CO2 O13CO CO18O HDO H2O H218O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band.1.tempretb                     = F</a:t>
            </a:r>
          </a:p>
          <a:p>
            <a:pPr marL="44054" lvl="2"/>
            <a:endParaRPr lang="en-US" sz="105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133546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FF496-C5BB-3045-AC51-66F4810ED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Parameters 3/6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F0AE62-E067-3A4D-8A78-A376E344BAB3}"/>
              </a:ext>
            </a:extLst>
          </p:cNvPr>
          <p:cNvSpPr txBox="1"/>
          <p:nvPr/>
        </p:nvSpPr>
        <p:spPr>
          <a:xfrm>
            <a:off x="493097" y="2573167"/>
            <a:ext cx="8084126" cy="1931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calc_point_space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	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–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DN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		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– a desired spacing that the forward model will use for the monochromatic spectrum.  Actual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spacing will be the nearest value to this that is an integer multiple of the observed spectrum spacing in the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t15asc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file.  All spectra in this band must have the same spacing. </a:t>
            </a:r>
            <a:r>
              <a:rPr lang="en-US" sz="1050" dirty="0">
                <a:solidFill>
                  <a:srgbClr val="FF0000"/>
                </a:solidFill>
                <a:latin typeface="Avenir Light" panose="020B0402020203020204" pitchFamily="34" charset="77"/>
              </a:rPr>
              <a:t>Keep track of </a:t>
            </a:r>
            <a:r>
              <a:rPr lang="en-US" sz="1050" b="1" dirty="0">
                <a:solidFill>
                  <a:srgbClr val="FF0000"/>
                </a:solidFill>
                <a:latin typeface="Avenir Light" panose="020B0402020203020204" pitchFamily="34" charset="77"/>
              </a:rPr>
              <a:t>NSPAC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.</a:t>
            </a:r>
          </a:p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wave_factor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		–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WAVFAC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	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– a scaling that can be applied to the spectra wavenumber values. (I never used this)</a:t>
            </a:r>
          </a:p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max_opd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			–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PMAX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	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– optical path difference of this spectrum [cm]</a:t>
            </a:r>
          </a:p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omega 			-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OMEGA	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– aperture diameter / focal length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[rad]</a:t>
            </a:r>
          </a:p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apodization_code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	–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IAP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	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– defined in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BOBAPD</a:t>
            </a:r>
            <a:endParaRPr lang="en-US" sz="1050" b="1" dirty="0">
              <a:solidFill>
                <a:schemeClr val="tx2">
                  <a:lumMod val="75000"/>
                </a:schemeClr>
              </a:solidFill>
              <a:latin typeface="Andale Mono" panose="020B0509000000000004" pitchFamily="49" charset="0"/>
            </a:endParaRPr>
          </a:p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snr 			–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SCNSNR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	– an snr for all spectra in this band, is overridden by value in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t15asc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(hence a default value)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87A7CD-7107-C049-B4B4-B634F0F0C4EA}"/>
              </a:ext>
            </a:extLst>
          </p:cNvPr>
          <p:cNvSpPr txBox="1"/>
          <p:nvPr/>
        </p:nvSpPr>
        <p:spPr>
          <a:xfrm>
            <a:off x="1030905" y="677613"/>
            <a:ext cx="6602949" cy="1869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# </a:t>
            </a:r>
            <a:r>
              <a:rPr lang="en-US" sz="105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Microwindows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and their parameters from CO2 isotope example</a:t>
            </a:r>
          </a:p>
          <a:p>
            <a:pPr marL="44054" lvl="2"/>
            <a:endParaRPr lang="en-US" sz="105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 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band                            	   = 1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band.1.nu_start                     = 4872.000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band.1.nu_stop                      = 4888.000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band.1.calc_point_space             = 0.900E-03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band.1.wave_factor                  = 1.000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band.1.max_opd                      = 100.000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band.1.omega                        = 1.914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band.1.apodization_code             = 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band.1.snr                          = 800.0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E0595B7-4341-7241-8691-2B3DE273F8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495761"/>
              </p:ext>
            </p:extLst>
          </p:nvPr>
        </p:nvGraphicFramePr>
        <p:xfrm>
          <a:off x="6262776" y="535007"/>
          <a:ext cx="2594057" cy="18160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4057">
                  <a:extLst>
                    <a:ext uri="{9D8B030D-6E8A-4147-A177-3AD203B41FA5}">
                      <a16:colId xmlns:a16="http://schemas.microsoft.com/office/drawing/2014/main" val="17434148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65" algn="l"/>
                          <a:tab pos="1783080" algn="l"/>
                          <a:tab pos="3150870" algn="l"/>
                          <a:tab pos="8376920" algn="l"/>
                        </a:tabLst>
                      </a:pPr>
                      <a:r>
                        <a:rPr lang="en-US" sz="1000" b="1" i="0" u="sng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venir Light" panose="020B0402020203020204" pitchFamily="34" charset="77"/>
                        </a:rPr>
                        <a:t>Apodization</a:t>
                      </a:r>
                      <a:r>
                        <a:rPr lang="en-US" sz="1000" b="1" i="0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venir Light" panose="020B0402020203020204" pitchFamily="34" charset="77"/>
                        </a:rPr>
                        <a:t> Codes: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65" algn="l"/>
                          <a:tab pos="1783080" algn="l"/>
                          <a:tab pos="3150870" algn="l"/>
                          <a:tab pos="8376920" algn="l"/>
                        </a:tabLst>
                      </a:pPr>
                      <a:r>
                        <a:rPr lang="en-US" sz="1000" b="0" i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venir Light" panose="020B0402020203020204" pitchFamily="34" charset="77"/>
                        </a:rPr>
                        <a:t>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65" algn="l"/>
                          <a:tab pos="1783080" algn="l"/>
                          <a:tab pos="3150870" algn="l"/>
                          <a:tab pos="8376920" algn="l"/>
                        </a:tabLst>
                      </a:pPr>
                      <a:r>
                        <a:rPr lang="en-US" sz="1000" b="0" i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venir Light" panose="020B0402020203020204" pitchFamily="34" charset="77"/>
                        </a:rPr>
                        <a:t>0 – Boxcar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65" algn="l"/>
                          <a:tab pos="1783080" algn="l"/>
                          <a:tab pos="3150870" algn="l"/>
                          <a:tab pos="8376920" algn="l"/>
                        </a:tabLst>
                      </a:pPr>
                      <a:r>
                        <a:rPr lang="en-US" sz="1000" b="0" i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venir Light" panose="020B0402020203020204" pitchFamily="34" charset="77"/>
                        </a:rPr>
                        <a:t>1 -3 Norton Beer (weak, med., </a:t>
                      </a:r>
                      <a:r>
                        <a:rPr lang="en-US" sz="1000" b="0" i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venir Light" panose="020B0402020203020204" pitchFamily="34" charset="77"/>
                        </a:rPr>
                        <a:t>strng</a:t>
                      </a:r>
                      <a:r>
                        <a:rPr lang="en-US" sz="1000" b="0" i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venir Light" panose="020B0402020203020204" pitchFamily="34" charset="77"/>
                        </a:rPr>
                        <a:t>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65" algn="l"/>
                          <a:tab pos="1783080" algn="l"/>
                          <a:tab pos="3150870" algn="l"/>
                          <a:tab pos="8376920" algn="l"/>
                        </a:tabLst>
                      </a:pPr>
                      <a:r>
                        <a:rPr lang="en-US" sz="1000" b="0" i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venir Light" panose="020B0402020203020204" pitchFamily="34" charset="77"/>
                        </a:rPr>
                        <a:t>4 - Denver data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65" algn="l"/>
                          <a:tab pos="1783080" algn="l"/>
                          <a:tab pos="3150870" algn="l"/>
                          <a:tab pos="8376920" algn="l"/>
                        </a:tabLst>
                      </a:pPr>
                      <a:r>
                        <a:rPr lang="en-US" sz="1000" b="0" i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venir Light" panose="020B0402020203020204" pitchFamily="34" charset="77"/>
                        </a:rPr>
                        <a:t>5 – Triangle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65" algn="l"/>
                          <a:tab pos="1783080" algn="l"/>
                          <a:tab pos="3150870" algn="l"/>
                          <a:tab pos="8376920" algn="l"/>
                        </a:tabLst>
                      </a:pPr>
                      <a:r>
                        <a:rPr lang="en-US" sz="1000" b="0" i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venir Light" panose="020B0402020203020204" pitchFamily="34" charset="77"/>
                        </a:rPr>
                        <a:t>6 - </a:t>
                      </a:r>
                      <a:r>
                        <a:rPr lang="en-US" sz="1000" b="0" i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venir Light" panose="020B0402020203020204" pitchFamily="34" charset="77"/>
                        </a:rPr>
                        <a:t>Happ</a:t>
                      </a:r>
                      <a:r>
                        <a:rPr lang="en-US" sz="1000" b="0" i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venir Light" panose="020B0402020203020204" pitchFamily="34" charset="77"/>
                        </a:rPr>
                        <a:t> – Genzel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65" algn="l"/>
                          <a:tab pos="1783080" algn="l"/>
                          <a:tab pos="3150870" algn="l"/>
                          <a:tab pos="8376920" algn="l"/>
                        </a:tabLst>
                      </a:pPr>
                      <a:r>
                        <a:rPr lang="en-US" sz="1000" b="0" i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venir Light" panose="020B0402020203020204" pitchFamily="34" charset="77"/>
                        </a:rPr>
                        <a:t>7 – KPNO Atmospheric Spectra 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65" algn="l"/>
                          <a:tab pos="1783080" algn="l"/>
                          <a:tab pos="3150870" algn="l"/>
                          <a:tab pos="8376920" algn="l"/>
                        </a:tabLst>
                      </a:pPr>
                      <a:r>
                        <a:rPr lang="en-US" sz="1000" b="0" i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venir Light" panose="020B0402020203020204" pitchFamily="34" charset="77"/>
                        </a:rPr>
                        <a:t>8 – KPNO Atmospheric Spectra B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65" algn="l"/>
                          <a:tab pos="1783080" algn="l"/>
                          <a:tab pos="3150870" algn="l"/>
                          <a:tab pos="8376920" algn="l"/>
                        </a:tabLst>
                      </a:pPr>
                      <a:r>
                        <a:rPr lang="en-US" sz="1000" b="0" i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venir Light" panose="020B0402020203020204" pitchFamily="34" charset="77"/>
                        </a:rPr>
                        <a:t>9 – Hamming function</a:t>
                      </a:r>
                      <a:endParaRPr lang="en-US" sz="1000" b="0" i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venir Light" panose="020B0402020203020204" pitchFamily="34" charset="77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8239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7941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FF496-C5BB-3045-AC51-66F4810ED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Parameters 4/6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65A1BE-D2E2-D64F-A977-3A84F70E9FC0}"/>
              </a:ext>
            </a:extLst>
          </p:cNvPr>
          <p:cNvSpPr txBox="1"/>
          <p:nvPr/>
        </p:nvSpPr>
        <p:spPr>
          <a:xfrm>
            <a:off x="1037203" y="691468"/>
            <a:ext cx="6602949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# </a:t>
            </a:r>
            <a:r>
              <a:rPr lang="en-US" sz="105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Microwindows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and their parameters from CO2 isotope example</a:t>
            </a:r>
          </a:p>
          <a:p>
            <a:pPr marL="44054" lvl="2"/>
            <a:endParaRPr lang="en-US" sz="105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band.1.zshift                       = T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band.1.zshift.type                  = 1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band.1.zshift.apriori               = 0.000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band.1.zshift.sigma                 = 0.0100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band.1.gasb                         = CO2 O13CO CO18O HDO H2O H218O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band.1.tempretb                     = F</a:t>
            </a:r>
          </a:p>
          <a:p>
            <a:pPr marL="44054" lvl="2"/>
            <a:endParaRPr lang="en-US" sz="105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B8E518-8799-7E40-BA28-26FD0C40EE3B}"/>
              </a:ext>
            </a:extLst>
          </p:cNvPr>
          <p:cNvSpPr txBox="1"/>
          <p:nvPr/>
        </p:nvSpPr>
        <p:spPr>
          <a:xfrm>
            <a:off x="501913" y="2347716"/>
            <a:ext cx="660294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zshift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		–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F_ZSHIFT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	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–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Roman" panose="02000503020000020003" pitchFamily="2" charset="0"/>
              </a:rPr>
              <a:t> 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flag to switch on a zero shift in this band</a:t>
            </a:r>
            <a:endParaRPr lang="en-US" sz="1050" dirty="0">
              <a:solidFill>
                <a:schemeClr val="tx2">
                  <a:lumMod val="75000"/>
                </a:schemeClr>
              </a:solidFill>
              <a:latin typeface="Andale Mono" panose="020B0509000000000004" pitchFamily="49" charset="0"/>
            </a:endParaRPr>
          </a:p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zshift.type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	-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IZERO 	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– function code – see right -&gt;</a:t>
            </a:r>
            <a:endParaRPr lang="en-US" sz="1050" b="1" dirty="0">
              <a:solidFill>
                <a:schemeClr val="tx2">
                  <a:lumMod val="75000"/>
                </a:schemeClr>
              </a:solidFill>
              <a:latin typeface="Andale Mono" panose="020B0509000000000004" pitchFamily="49" charset="0"/>
            </a:endParaRPr>
          </a:p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zshift.apriori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	-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ZSHIFT 	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– initial zero shift 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             </a:t>
            </a:r>
          </a:p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zshift.sigma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	-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SZERO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	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– zero shift uncertainty required when retrieving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                </a:t>
            </a:r>
          </a:p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gasb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		-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GASB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	– list of gases to retrieve in this band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                        </a:t>
            </a:r>
          </a:p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tempretb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		-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TRETB 	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– flag to retrieve temperature using this band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</a:t>
            </a:r>
            <a:endParaRPr lang="en-US" sz="1050" b="1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5B2963F-D71A-1B4E-848E-79633A8F67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953125"/>
              </p:ext>
            </p:extLst>
          </p:nvPr>
        </p:nvGraphicFramePr>
        <p:xfrm>
          <a:off x="6179649" y="2114425"/>
          <a:ext cx="2828325" cy="1351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28325">
                  <a:extLst>
                    <a:ext uri="{9D8B030D-6E8A-4147-A177-3AD203B41FA5}">
                      <a16:colId xmlns:a16="http://schemas.microsoft.com/office/drawing/2014/main" val="17434148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65" algn="l"/>
                          <a:tab pos="1783080" algn="l"/>
                          <a:tab pos="3150870" algn="l"/>
                          <a:tab pos="8376920" algn="l"/>
                        </a:tabLst>
                      </a:pPr>
                      <a:r>
                        <a:rPr lang="en-US" sz="1050" b="0" i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venir Light" panose="020B0402020203020204" pitchFamily="34" charset="77"/>
                        </a:rPr>
                        <a:t>IZERO Codes: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65" algn="l"/>
                          <a:tab pos="1783080" algn="l"/>
                          <a:tab pos="3150870" algn="l"/>
                          <a:tab pos="8376920" algn="l"/>
                        </a:tabLst>
                      </a:pPr>
                      <a:r>
                        <a:rPr lang="en-US" sz="1050" b="0" i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venir Light" panose="020B0402020203020204" pitchFamily="34" charset="77"/>
                        </a:rPr>
                        <a:t>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65" algn="l"/>
                          <a:tab pos="1783080" algn="l"/>
                          <a:tab pos="3150870" algn="l"/>
                          <a:tab pos="8376920" algn="l"/>
                        </a:tabLst>
                      </a:pPr>
                      <a:r>
                        <a:rPr lang="en-US" sz="1050" b="0" i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venir Light" panose="020B0402020203020204" pitchFamily="34" charset="77"/>
                        </a:rPr>
                        <a:t>0 – zero shift the spectrum using the a priori value as given – do not fit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65" algn="l"/>
                          <a:tab pos="1783080" algn="l"/>
                          <a:tab pos="3150870" algn="l"/>
                          <a:tab pos="8376920" algn="l"/>
                        </a:tabLst>
                      </a:pPr>
                      <a:r>
                        <a:rPr lang="en-US" sz="1050" b="0" i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venir Light" panose="020B0402020203020204" pitchFamily="34" charset="77"/>
                        </a:rPr>
                        <a:t>1 - retrieve zero level for this band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65" algn="l"/>
                          <a:tab pos="1783080" algn="l"/>
                          <a:tab pos="3150870" algn="l"/>
                          <a:tab pos="8376920" algn="l"/>
                        </a:tabLst>
                      </a:pPr>
                      <a:r>
                        <a:rPr lang="en-US" sz="1050" b="0" i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venir Light" panose="020B0402020203020204" pitchFamily="34" charset="77"/>
                        </a:rPr>
                        <a:t>2 - use zero level from first band in list for this band</a:t>
                      </a:r>
                    </a:p>
                  </a:txBody>
                  <a:tcPr marL="34925" marR="34925" marT="34925" marB="349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823966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E32EE6F0-CA53-144B-8967-B154DC0D05E7}"/>
              </a:ext>
            </a:extLst>
          </p:cNvPr>
          <p:cNvSpPr txBox="1"/>
          <p:nvPr/>
        </p:nvSpPr>
        <p:spPr>
          <a:xfrm>
            <a:off x="506320" y="3959881"/>
            <a:ext cx="80709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Important distinction between an absorption feature in a given bandpass and retrieving it.  In short, if a gas is in the </a:t>
            </a:r>
            <a:r>
              <a:rPr lang="en-US" sz="1200" b="1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GASB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list, then there is a block the </a:t>
            </a:r>
            <a:r>
              <a:rPr lang="en-US" sz="120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K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matrix for that gas / wavenumber remember </a:t>
            </a:r>
            <a:r>
              <a:rPr lang="en-US" sz="120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K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= ∂</a:t>
            </a:r>
            <a:r>
              <a:rPr lang="en-US" sz="120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F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/∂</a:t>
            </a:r>
            <a:r>
              <a:rPr lang="en-US" sz="120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x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. </a:t>
            </a:r>
            <a:r>
              <a:rPr lang="en-US" sz="120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F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is the forward model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ie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. spectrum and, </a:t>
            </a:r>
            <a:r>
              <a:rPr lang="en-US" sz="120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x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is the state vector. </a:t>
            </a:r>
            <a:r>
              <a:rPr lang="en-US" sz="1200" b="1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GASB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is used to build the K matrix.</a:t>
            </a:r>
            <a:endParaRPr lang="en-US" sz="1200" b="1" dirty="0">
              <a:solidFill>
                <a:schemeClr val="tx2">
                  <a:lumMod val="75000"/>
                </a:schemeClr>
              </a:solidFill>
              <a:latin typeface="Andale Mono" panose="020B050900000000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964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FF496-C5BB-3045-AC51-66F4810ED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Parameters 5/6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0FDE6B-ECCE-8F4F-9E02-133201318FEA}"/>
              </a:ext>
            </a:extLst>
          </p:cNvPr>
          <p:cNvSpPr txBox="1"/>
          <p:nvPr/>
        </p:nvSpPr>
        <p:spPr>
          <a:xfrm>
            <a:off x="1037203" y="691468"/>
            <a:ext cx="6602949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# </a:t>
            </a:r>
            <a:r>
              <a:rPr lang="en-US" sz="105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Microwindows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and their parameters from CO2 isotope example</a:t>
            </a:r>
          </a:p>
          <a:p>
            <a:pPr marL="44054" lvl="2"/>
            <a:endParaRPr lang="en-US" sz="105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band.1.beam                         = 1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band.1.beam.model                   = PS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band.1.beam.1.apriori               = 0.01161 1.97530 4882.98981 0.00000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band.1.beam.1.sa                    = 0.01 0.01 0.01 0.000</a:t>
            </a:r>
          </a:p>
          <a:p>
            <a:pPr marL="44054" lvl="2"/>
            <a:endParaRPr lang="en-US" sz="105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375010-D693-1B48-A574-EF74133D71E6}"/>
              </a:ext>
            </a:extLst>
          </p:cNvPr>
          <p:cNvSpPr txBox="1"/>
          <p:nvPr/>
        </p:nvSpPr>
        <p:spPr>
          <a:xfrm>
            <a:off x="517027" y="2075663"/>
            <a:ext cx="835492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beam	- NBEAMS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				- number of beams in this bandpass, 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(MAX_NUM_OF_BEAMS = 20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– way too many)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</a:t>
            </a:r>
          </a:p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model 	- CHANNEL_MODEL_OF_BAND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		- model for implementation of a realized channel spectrum </a:t>
            </a:r>
          </a:p>
          <a:p>
            <a:pPr marL="2501504" lvl="7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PS: phase shifted reflecting model or </a:t>
            </a:r>
          </a:p>
          <a:p>
            <a:pPr marL="2501504" lvl="7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IP: interferogram perturbation model</a:t>
            </a:r>
          </a:p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apriori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	- CCIPARM 				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- parameters used: </a:t>
            </a:r>
          </a:p>
          <a:p>
            <a:pPr marL="2501504" lvl="7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Amplitude of channel [fractional value]</a:t>
            </a:r>
          </a:p>
          <a:p>
            <a:pPr marL="2501504" lvl="7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Frequency  [cm-1] </a:t>
            </a:r>
          </a:p>
          <a:p>
            <a:pPr marL="2501504" lvl="7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Wavenumber of zero amplitude [cm-1]</a:t>
            </a:r>
          </a:p>
          <a:p>
            <a:pPr marL="2501504" lvl="7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Linear scale to a change in amplitude [fractional/wavenumber]</a:t>
            </a:r>
          </a:p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sa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		- SCHAN_SCALE			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- uncertainty of each parameter – if value is zero it will not be fit.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		</a:t>
            </a:r>
            <a:endParaRPr lang="en-US" sz="105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057156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FF496-C5BB-3045-AC51-66F4810ED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Parameters 6/6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0FDE6B-ECCE-8F4F-9E02-133201318FEA}"/>
              </a:ext>
            </a:extLst>
          </p:cNvPr>
          <p:cNvSpPr txBox="1"/>
          <p:nvPr/>
        </p:nvSpPr>
        <p:spPr>
          <a:xfrm>
            <a:off x="1037203" y="691468"/>
            <a:ext cx="660294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054" lvl="2">
              <a:spcAft>
                <a:spcPts val="600"/>
              </a:spcAft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Note on NSPAC</a:t>
            </a:r>
          </a:p>
          <a:p>
            <a:pPr marL="44054" lvl="2">
              <a:spcAft>
                <a:spcPts val="600"/>
              </a:spcAft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Ratio between the spacing of the observed spectrum and monochromatic spectrum</a:t>
            </a:r>
          </a:p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A cross-section value is calculated at each monochromatic point / layer / gas. So it s computationally expensive to have NSPAC large.</a:t>
            </a:r>
          </a:p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For high resolution work where point spacing is already very small a value of 3-4 seems to work well.</a:t>
            </a:r>
          </a:p>
          <a:p>
            <a:pPr marL="787004" lvl="3" indent="-285750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Note smaller spacing  reduces interpolations during the wavenumber shifts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For lower resolution e.g. 1 cm-1, a much higher value seems to work better, why?</a:t>
            </a:r>
          </a:p>
        </p:txBody>
      </p:sp>
    </p:spTree>
    <p:extLst>
      <p:ext uri="{BB962C8B-B14F-4D97-AF65-F5344CB8AC3E}">
        <p14:creationId xmlns:p14="http://schemas.microsoft.com/office/powerpoint/2010/main" val="1621004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FF496-C5BB-3045-AC51-66F4810ED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450" y="205979"/>
            <a:ext cx="8229600" cy="315826"/>
          </a:xfrm>
        </p:spPr>
        <p:txBody>
          <a:bodyPr/>
          <a:lstStyle/>
          <a:p>
            <a:r>
              <a:rPr lang="en-US" dirty="0"/>
              <a:t>Spectrum Parameters 1/2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0FDE6B-ECCE-8F4F-9E02-133201318FEA}"/>
              </a:ext>
            </a:extLst>
          </p:cNvPr>
          <p:cNvSpPr txBox="1"/>
          <p:nvPr/>
        </p:nvSpPr>
        <p:spPr>
          <a:xfrm>
            <a:off x="1037203" y="744367"/>
            <a:ext cx="5724445" cy="1869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054" lvl="2"/>
            <a:endParaRPr lang="en-US" sz="105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# spectrum parameters</a:t>
            </a:r>
          </a:p>
          <a:p>
            <a:pPr marL="44054" lvl="2"/>
            <a:endParaRPr lang="en-US" sz="105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</a:t>
            </a:r>
            <a:r>
              <a:rPr lang="en-US" sz="1050" dirty="0" err="1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sp.snr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                             = 1 2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sp.snr.1.nu_start                   = 4882.0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sp.snr.1.nu_stop                    = 4888.0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sp.snr.1.snr                        = 200.0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sp.snr.2.nu_start                   = 4884.3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sp.snr.2.nu_stop                    = 4884.5</a:t>
            </a:r>
          </a:p>
          <a:p>
            <a:pPr marL="44054" lvl="2"/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sp.snr.2.snr                        = 0.01</a:t>
            </a:r>
          </a:p>
          <a:p>
            <a:pPr marL="44054" lvl="2"/>
            <a:endParaRPr lang="en-US" sz="1050" dirty="0">
              <a:solidFill>
                <a:schemeClr val="tx2">
                  <a:lumMod val="75000"/>
                </a:schemeClr>
              </a:solidFill>
              <a:latin typeface="Andale Mono" panose="020B05090000000000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488D18-1B09-4541-BAB4-157764F37926}"/>
              </a:ext>
            </a:extLst>
          </p:cNvPr>
          <p:cNvSpPr txBox="1"/>
          <p:nvPr/>
        </p:nvSpPr>
        <p:spPr>
          <a:xfrm>
            <a:off x="471685" y="2513970"/>
            <a:ext cx="5724445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snr			- NSNR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Roman" panose="02000503020000020003" pitchFamily="2" charset="0"/>
              </a:rPr>
              <a:t> 	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– List of number of snr ranges (MAXSNR = 20)</a:t>
            </a:r>
          </a:p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nu_start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		- WWV0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	– Low wavenumber for this snr range</a:t>
            </a:r>
            <a:endParaRPr lang="en-US" sz="1050" dirty="0">
              <a:solidFill>
                <a:schemeClr val="tx2">
                  <a:lumMod val="75000"/>
                </a:schemeClr>
              </a:solidFill>
              <a:latin typeface="Andale Mono" panose="020B0509000000000004" pitchFamily="49" charset="0"/>
            </a:endParaRPr>
          </a:p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 err="1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nu_stop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 		- WWV1	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– High wavenumber for this snr range</a:t>
            </a:r>
            <a:endParaRPr lang="en-US" sz="1050" dirty="0">
              <a:solidFill>
                <a:schemeClr val="tx2">
                  <a:lumMod val="75000"/>
                </a:schemeClr>
              </a:solidFill>
              <a:latin typeface="Andale Mono" panose="020B0509000000000004" pitchFamily="49" charset="0"/>
            </a:endParaRPr>
          </a:p>
          <a:p>
            <a:pPr marL="215504" lvl="2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ndale Mono" panose="020B0509000000000004" pitchFamily="49" charset="0"/>
              </a:rPr>
              <a:t>Snr			- GSTNR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	– Constant SNR for this range</a:t>
            </a:r>
            <a:endParaRPr lang="en-US" sz="1050" dirty="0">
              <a:solidFill>
                <a:schemeClr val="tx2">
                  <a:lumMod val="75000"/>
                </a:schemeClr>
              </a:solidFill>
              <a:latin typeface="Andale Mono" panose="020B05090000000000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AA0E85-3290-AC44-9B61-3B95F09977F9}"/>
              </a:ext>
            </a:extLst>
          </p:cNvPr>
          <p:cNvSpPr txBox="1"/>
          <p:nvPr/>
        </p:nvSpPr>
        <p:spPr>
          <a:xfrm>
            <a:off x="472944" y="3520314"/>
            <a:ext cx="8119393" cy="654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054" lvl="2">
              <a:spcAft>
                <a:spcPts val="600"/>
              </a:spcAft>
            </a:pP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This functionality was first implemented to de-value a section of a spectrum in the fit.  For instance a feature that is has a bad line parameter can have a low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SNR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(=0.01 ?) set and its poor fit will largely have no effect on the retrieval.</a:t>
            </a:r>
          </a:p>
          <a:p>
            <a:pPr marL="44054" lvl="2">
              <a:spcAft>
                <a:spcPts val="600"/>
              </a:spcAft>
            </a:pP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It can be used to override the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SNR 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in the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t15asc 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file</a:t>
            </a:r>
          </a:p>
        </p:txBody>
      </p:sp>
    </p:spTree>
    <p:extLst>
      <p:ext uri="{BB962C8B-B14F-4D97-AF65-F5344CB8AC3E}">
        <p14:creationId xmlns:p14="http://schemas.microsoft.com/office/powerpoint/2010/main" val="414685690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5" id="{63914D70-A75C-1548-8C9C-772B51AC4318}" vid="{EB73301C-D702-F644-8ABD-0D34A50D80D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1_Office Theme</Template>
  <TotalTime>4631</TotalTime>
  <Words>804</Words>
  <Application>Microsoft Macintosh PowerPoint</Application>
  <PresentationFormat>On-screen Show (16:9)</PresentationFormat>
  <Paragraphs>137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Andale Mono</vt:lpstr>
      <vt:lpstr>Arial</vt:lpstr>
      <vt:lpstr>Avenir Light</vt:lpstr>
      <vt:lpstr>Avenir Next Medium</vt:lpstr>
      <vt:lpstr>Avenir Next Regular</vt:lpstr>
      <vt:lpstr>Avenir Roman</vt:lpstr>
      <vt:lpstr>Calibri</vt:lpstr>
      <vt:lpstr>Shree Devanagari 714</vt:lpstr>
      <vt:lpstr>Times New Roman</vt:lpstr>
      <vt:lpstr>Wingdings</vt:lpstr>
      <vt:lpstr>1_Office Theme</vt:lpstr>
      <vt:lpstr>PowerPoint Presentation</vt:lpstr>
      <vt:lpstr>Outline</vt:lpstr>
      <vt:lpstr>Band Parameters 1/6</vt:lpstr>
      <vt:lpstr>Band Parameters 2/6</vt:lpstr>
      <vt:lpstr>Band Parameters 3/6</vt:lpstr>
      <vt:lpstr>Band Parameters 4/6</vt:lpstr>
      <vt:lpstr>Band Parameters 5/6</vt:lpstr>
      <vt:lpstr>Band Parameters 6/6</vt:lpstr>
      <vt:lpstr>Spectrum Parameters 1/2</vt:lpstr>
      <vt:lpstr>PowerPoint Presentation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 SFIT Retrieval Workshop  NCAR, Boulder, CO November 2019</dc:title>
  <dc:creator>James Hannigan</dc:creator>
  <cp:lastModifiedBy>James Hannigan</cp:lastModifiedBy>
  <cp:revision>46</cp:revision>
  <dcterms:created xsi:type="dcterms:W3CDTF">2019-10-31T18:37:14Z</dcterms:created>
  <dcterms:modified xsi:type="dcterms:W3CDTF">2019-11-03T23:59:18Z</dcterms:modified>
</cp:coreProperties>
</file>