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  <p:sldId id="258" r:id="rId4"/>
    <p:sldId id="266" r:id="rId5"/>
    <p:sldId id="264" r:id="rId6"/>
    <p:sldId id="265" r:id="rId7"/>
    <p:sldId id="267" r:id="rId8"/>
    <p:sldId id="269" r:id="rId9"/>
    <p:sldId id="268" r:id="rId10"/>
    <p:sldId id="270" r:id="rId11"/>
    <p:sldId id="27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3"/>
    <p:restoredTop sz="97409"/>
  </p:normalViewPr>
  <p:slideViewPr>
    <p:cSldViewPr snapToGrid="0" snapToObjects="1">
      <p:cViewPr varScale="1">
        <p:scale>
          <a:sx n="128" d="100"/>
          <a:sy n="128" d="100"/>
        </p:scale>
        <p:origin x="192" y="1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6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052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524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976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43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548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176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647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294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354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48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FA353-0FB0-2B4B-AA64-48C1ADD011CA}" type="datetimeFigureOut">
              <a:rPr lang="en-US" smtClean="0"/>
              <a:t>4/7/16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6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4" Type="http://schemas.openxmlformats.org/officeDocument/2006/relationships/image" Target="../media/image22.tiff"/><Relationship Id="rId5" Type="http://schemas.openxmlformats.org/officeDocument/2006/relationships/image" Target="../media/image23.tiff"/><Relationship Id="rId6" Type="http://schemas.openxmlformats.org/officeDocument/2006/relationships/image" Target="../media/image24.tiff"/><Relationship Id="rId7" Type="http://schemas.openxmlformats.org/officeDocument/2006/relationships/image" Target="../media/image25.tiff"/><Relationship Id="rId8" Type="http://schemas.openxmlformats.org/officeDocument/2006/relationships/image" Target="../media/image26.tiff"/><Relationship Id="rId9" Type="http://schemas.openxmlformats.org/officeDocument/2006/relationships/image" Target="../media/image27.tiff"/><Relationship Id="rId10" Type="http://schemas.openxmlformats.org/officeDocument/2006/relationships/image" Target="../media/image28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4.tiff"/><Relationship Id="rId5" Type="http://schemas.openxmlformats.org/officeDocument/2006/relationships/image" Target="../media/image5.tiff"/><Relationship Id="rId6" Type="http://schemas.openxmlformats.org/officeDocument/2006/relationships/image" Target="../media/image6.tiff"/><Relationship Id="rId7" Type="http://schemas.openxmlformats.org/officeDocument/2006/relationships/image" Target="../media/image7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4" Type="http://schemas.openxmlformats.org/officeDocument/2006/relationships/image" Target="../media/image10.tiff"/><Relationship Id="rId5" Type="http://schemas.openxmlformats.org/officeDocument/2006/relationships/image" Target="../media/image11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4" Type="http://schemas.openxmlformats.org/officeDocument/2006/relationships/image" Target="../media/image14.tiff"/><Relationship Id="rId5" Type="http://schemas.openxmlformats.org/officeDocument/2006/relationships/image" Target="../media/image15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4" Type="http://schemas.openxmlformats.org/officeDocument/2006/relationships/image" Target="../media/image18.tiff"/><Relationship Id="rId5" Type="http://schemas.openxmlformats.org/officeDocument/2006/relationships/image" Target="../media/image19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7843" y="282747"/>
            <a:ext cx="8923638" cy="1325563"/>
          </a:xfrm>
        </p:spPr>
        <p:txBody>
          <a:bodyPr/>
          <a:lstStyle/>
          <a:p>
            <a:r>
              <a:rPr lang="en-US" dirty="0" smtClean="0"/>
              <a:t>Log file for </a:t>
            </a:r>
            <a:r>
              <a:rPr lang="en-US" smtClean="0"/>
              <a:t>the retrieval of ILS at TAB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81232" y="1845274"/>
            <a:ext cx="109068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Working directories:</a:t>
            </a:r>
          </a:p>
          <a:p>
            <a:endParaRPr lang="en-US" dirty="0" smtClean="0"/>
          </a:p>
          <a:p>
            <a:r>
              <a:rPr lang="en-US" dirty="0" smtClean="0"/>
              <a:t>N2O: </a:t>
            </a:r>
            <a:r>
              <a:rPr lang="en-US" dirty="0"/>
              <a:t>/</a:t>
            </a:r>
            <a:r>
              <a:rPr lang="en-US" dirty="0" smtClean="0"/>
              <a:t>data/Campaign/TAB/</a:t>
            </a:r>
            <a:r>
              <a:rPr lang="en-US" dirty="0" err="1" smtClean="0"/>
              <a:t>ilsFiles</a:t>
            </a:r>
            <a:r>
              <a:rPr lang="en-US" dirty="0" smtClean="0"/>
              <a:t>/lft145_n2o</a:t>
            </a:r>
          </a:p>
          <a:p>
            <a:r>
              <a:rPr lang="en-US" dirty="0" err="1" smtClean="0"/>
              <a:t>HBr</a:t>
            </a:r>
            <a:r>
              <a:rPr lang="en-US" dirty="0" smtClean="0"/>
              <a:t>: </a:t>
            </a:r>
            <a:r>
              <a:rPr lang="en-US" dirty="0"/>
              <a:t>/</a:t>
            </a:r>
            <a:r>
              <a:rPr lang="en-US" dirty="0" smtClean="0"/>
              <a:t>data/Campaign/TAB/</a:t>
            </a:r>
            <a:r>
              <a:rPr lang="en-US" dirty="0" err="1" smtClean="0"/>
              <a:t>ilsFiles</a:t>
            </a:r>
            <a:r>
              <a:rPr lang="en-US" dirty="0" smtClean="0"/>
              <a:t>/lft145_hbr</a:t>
            </a:r>
          </a:p>
          <a:p>
            <a:endParaRPr lang="en-US" dirty="0" smtClean="0"/>
          </a:p>
          <a:p>
            <a:r>
              <a:rPr lang="en-US" dirty="0" smtClean="0"/>
              <a:t>The working directories contain all the spectra and input files needed to retrieve the ILS with LINEFIT v145</a:t>
            </a:r>
          </a:p>
          <a:p>
            <a:endParaRPr lang="en-US" dirty="0"/>
          </a:p>
          <a:p>
            <a:r>
              <a:rPr lang="en-US" b="1" dirty="0" smtClean="0"/>
              <a:t>Goal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pPr marL="342900" indent="-342900">
              <a:buAutoNum type="arabicPeriod"/>
            </a:pPr>
            <a:r>
              <a:rPr lang="en-US" dirty="0" smtClean="0"/>
              <a:t>Participate in the N2O cell inter-comparison study of the NDACC-IRWG</a:t>
            </a:r>
          </a:p>
          <a:p>
            <a:pPr marL="342900" indent="-342900">
              <a:buAutoNum type="arabicPeriod"/>
            </a:pPr>
            <a:r>
              <a:rPr lang="en-US" dirty="0" smtClean="0"/>
              <a:t>To know the ILS of the updated instrument at Thule</a:t>
            </a:r>
          </a:p>
          <a:p>
            <a:pPr marL="342900" indent="-342900">
              <a:buAutoNum type="arabicPeriod"/>
            </a:pPr>
            <a:r>
              <a:rPr lang="en-US" dirty="0" smtClean="0"/>
              <a:t>Understand the important parameters in retrieval of the ILS and the information content </a:t>
            </a:r>
          </a:p>
        </p:txBody>
      </p:sp>
    </p:spTree>
    <p:extLst>
      <p:ext uri="{BB962C8B-B14F-4D97-AF65-F5344CB8AC3E}">
        <p14:creationId xmlns:p14="http://schemas.microsoft.com/office/powerpoint/2010/main" val="2023355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808" y="444916"/>
            <a:ext cx="3178237" cy="21031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2726" y="454642"/>
            <a:ext cx="3294307" cy="21031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2085" y="509593"/>
            <a:ext cx="3328865" cy="21031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513" y="2520414"/>
            <a:ext cx="3272472" cy="21031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0746" y="2615409"/>
            <a:ext cx="3260919" cy="21031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15666" y="2557762"/>
            <a:ext cx="3341283" cy="21031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1771" y="4623534"/>
            <a:ext cx="3387402" cy="21031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35817" y="4713136"/>
            <a:ext cx="3298268" cy="21031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27033" y="4623534"/>
            <a:ext cx="3286658" cy="2103120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23132" y="-177260"/>
            <a:ext cx="892363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smtClean="0"/>
              <a:t>Selected windows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52657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497226" y="247135"/>
            <a:ext cx="892363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/>
              <a:t>Remarks</a:t>
            </a:r>
            <a:endParaRPr lang="en-US" sz="4800" dirty="0"/>
          </a:p>
        </p:txBody>
      </p:sp>
      <p:sp>
        <p:nvSpPr>
          <p:cNvPr id="4" name="Rectangle 3"/>
          <p:cNvSpPr/>
          <p:nvPr/>
        </p:nvSpPr>
        <p:spPr>
          <a:xfrm>
            <a:off x="493643" y="1318088"/>
            <a:ext cx="1136373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smtClean="0"/>
              <a:t>The FWHM of the ILS obtained with </a:t>
            </a:r>
            <a:r>
              <a:rPr lang="en-US" dirty="0" err="1" smtClean="0"/>
              <a:t>HBr</a:t>
            </a:r>
            <a:r>
              <a:rPr lang="en-US" dirty="0" smtClean="0"/>
              <a:t> is lower (0.0028) than N2O cell (0.0038). The shape is similar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smtClean="0"/>
              <a:t>The modulation is closer to unity and the deviation shape is somehow similar as the N2O.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smtClean="0"/>
              <a:t>A background spectrum may reduce further the residuals.</a:t>
            </a:r>
          </a:p>
          <a:p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Things to understand: Averaging kernels, how to improve the averaging kernels, test other windows?</a:t>
            </a:r>
            <a:endParaRPr lang="en-US" dirty="0"/>
          </a:p>
          <a:p>
            <a:pPr marL="285750" indent="-285750">
              <a:buFontTx/>
              <a:buChar char="-"/>
            </a:pPr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88073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497226" y="247135"/>
            <a:ext cx="892363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/>
              <a:t>N</a:t>
            </a:r>
            <a:r>
              <a:rPr lang="en-US" sz="4800" baseline="-25000" dirty="0" smtClean="0"/>
              <a:t>2</a:t>
            </a:r>
            <a:r>
              <a:rPr lang="en-US" sz="4800" dirty="0" smtClean="0"/>
              <a:t>O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172994" y="1210961"/>
            <a:ext cx="1090689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Results presented here are from two N2O spectra taken on March 11 2016:</a:t>
            </a:r>
          </a:p>
          <a:p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N2O#33_InSb_110316.0</a:t>
            </a: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smtClean="0"/>
              <a:t>N2O#33_InSb_110316.1</a:t>
            </a:r>
          </a:p>
          <a:p>
            <a:endParaRPr lang="en-US" dirty="0" smtClean="0"/>
          </a:p>
          <a:p>
            <a:r>
              <a:rPr lang="en-US" b="1" dirty="0" smtClean="0"/>
              <a:t>Two background spectra are used to create a normalized spectra to cancel out the N2O and CO2 from the lab:</a:t>
            </a:r>
          </a:p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smtClean="0"/>
              <a:t>N2O-NoCell_InSb_100316.0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N2O-NoCell_InSb_100316.1</a:t>
            </a:r>
          </a:p>
          <a:p>
            <a:endParaRPr lang="en-US" dirty="0"/>
          </a:p>
          <a:p>
            <a:r>
              <a:rPr lang="en-US" b="1" dirty="0" smtClean="0"/>
              <a:t>The most important input parameters are (Following Frank’s input file):</a:t>
            </a:r>
          </a:p>
          <a:p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3 micro windows: </a:t>
            </a:r>
            <a:r>
              <a:rPr lang="cs-CZ" dirty="0" smtClean="0"/>
              <a:t>2167.03 - 2185.2</a:t>
            </a:r>
          </a:p>
          <a:p>
            <a:r>
              <a:rPr lang="cs-CZ" dirty="0"/>
              <a:t> </a:t>
            </a:r>
            <a:r>
              <a:rPr lang="cs-CZ" dirty="0" smtClean="0"/>
              <a:t>		   2222.825 - 2223.019</a:t>
            </a:r>
          </a:p>
          <a:p>
            <a:r>
              <a:rPr lang="cs-CZ" dirty="0"/>
              <a:t>	</a:t>
            </a:r>
            <a:r>
              <a:rPr lang="cs-CZ" dirty="0" smtClean="0"/>
              <a:t>	   2224.457 - 2224.715</a:t>
            </a:r>
          </a:p>
          <a:p>
            <a:pPr marL="285750" indent="-285750">
              <a:buFontTx/>
              <a:buChar char="-"/>
            </a:pPr>
            <a:r>
              <a:rPr lang="cs-CZ" dirty="0" err="1" smtClean="0"/>
              <a:t>Temperature</a:t>
            </a:r>
            <a:r>
              <a:rPr lang="cs-CZ" dirty="0" smtClean="0"/>
              <a:t>: 291.9 K, </a:t>
            </a:r>
            <a:r>
              <a:rPr lang="cs-CZ" dirty="0" err="1" smtClean="0"/>
              <a:t>column</a:t>
            </a:r>
            <a:r>
              <a:rPr lang="cs-CZ" dirty="0" smtClean="0"/>
              <a:t>: </a:t>
            </a:r>
            <a:r>
              <a:rPr lang="nb-NO" dirty="0" smtClean="0"/>
              <a:t>4.478e20, </a:t>
            </a:r>
            <a:r>
              <a:rPr lang="nb-NO" dirty="0" err="1" smtClean="0"/>
              <a:t>pressure</a:t>
            </a:r>
            <a:r>
              <a:rPr lang="nb-NO" dirty="0" smtClean="0"/>
              <a:t>: </a:t>
            </a:r>
            <a:r>
              <a:rPr lang="fi-FI" dirty="0" smtClean="0"/>
              <a:t>0.8734 </a:t>
            </a:r>
            <a:r>
              <a:rPr lang="fi-FI" dirty="0" err="1" smtClean="0"/>
              <a:t>mbar</a:t>
            </a:r>
            <a:endParaRPr lang="fi-FI" dirty="0"/>
          </a:p>
          <a:p>
            <a:pPr marL="285750" indent="-285750">
              <a:buFontTx/>
              <a:buChar char="-"/>
            </a:pPr>
            <a:r>
              <a:rPr lang="fi-FI" dirty="0" err="1" smtClean="0"/>
              <a:t>Maximal</a:t>
            </a:r>
            <a:r>
              <a:rPr lang="fi-FI" dirty="0" smtClean="0"/>
              <a:t> OPD: 180, </a:t>
            </a:r>
            <a:r>
              <a:rPr lang="fi-FI" dirty="0" err="1" smtClean="0"/>
              <a:t>Maximal</a:t>
            </a:r>
            <a:r>
              <a:rPr lang="fi-FI" dirty="0" smtClean="0"/>
              <a:t> </a:t>
            </a:r>
            <a:r>
              <a:rPr lang="fi-FI" dirty="0" err="1" smtClean="0"/>
              <a:t>inclination</a:t>
            </a:r>
            <a:r>
              <a:rPr lang="fi-FI" dirty="0" smtClean="0"/>
              <a:t>: 1.55e-3</a:t>
            </a:r>
            <a:r>
              <a:rPr lang="cs-CZ" dirty="0" smtClean="0"/>
              <a:t>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25228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98076" y="535460"/>
            <a:ext cx="689836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Example of the normalization using the three windows used in LINEFIT</a:t>
            </a:r>
          </a:p>
          <a:p>
            <a:endParaRPr lang="en-US" dirty="0" smtClean="0"/>
          </a:p>
          <a:p>
            <a:r>
              <a:rPr lang="en-US" dirty="0" smtClean="0"/>
              <a:t>N2O Spectrum: N2O#33_InSb_110316.1</a:t>
            </a:r>
          </a:p>
          <a:p>
            <a:r>
              <a:rPr lang="en-US" dirty="0" smtClean="0"/>
              <a:t>Background: </a:t>
            </a:r>
            <a:r>
              <a:rPr lang="en-US" dirty="0"/>
              <a:t>N2O-NoCell_InSb_100316.1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For the wide window we actually see a difference in the base line </a:t>
            </a:r>
          </a:p>
          <a:p>
            <a:r>
              <a:rPr lang="en-US" dirty="0" smtClean="0"/>
              <a:t>If using the normalized spectra.</a:t>
            </a:r>
          </a:p>
          <a:p>
            <a:endParaRPr lang="en-US" dirty="0"/>
          </a:p>
          <a:p>
            <a:r>
              <a:rPr lang="en-US" dirty="0" smtClean="0"/>
              <a:t>Note that the background spectrum was taken a day prior to the cell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947" y="370703"/>
            <a:ext cx="3629109" cy="633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579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488988" y="0"/>
            <a:ext cx="892363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dirty="0" smtClean="0"/>
              <a:t>Results using the normalized spectra</a:t>
            </a:r>
            <a:endParaRPr lang="en-US" sz="38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488988" y="3227417"/>
            <a:ext cx="892363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dirty="0" smtClean="0"/>
              <a:t>Results using the non normalized spectra</a:t>
            </a:r>
            <a:endParaRPr lang="en-US" sz="3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21" y="763532"/>
            <a:ext cx="3826742" cy="24222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3720" y="750945"/>
            <a:ext cx="3833332" cy="24420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9985" y="763533"/>
            <a:ext cx="3862440" cy="24638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721" y="3863746"/>
            <a:ext cx="3927366" cy="24222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3421" y="3951618"/>
            <a:ext cx="3760805" cy="24222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50076" y="3951618"/>
            <a:ext cx="3841924" cy="2422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695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264" y="826158"/>
            <a:ext cx="4292600" cy="24865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962" y="4050461"/>
            <a:ext cx="4331902" cy="2574721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488988" y="0"/>
            <a:ext cx="892363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dirty="0" smtClean="0"/>
              <a:t>Results using the normalized spectra</a:t>
            </a:r>
            <a:endParaRPr lang="en-US" sz="38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323336" y="3254301"/>
            <a:ext cx="892363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dirty="0" smtClean="0"/>
              <a:t>Results using the non normalized spectra</a:t>
            </a:r>
            <a:endParaRPr lang="en-US" sz="3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1405" y="724201"/>
            <a:ext cx="3561926" cy="25680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5855" y="4016427"/>
            <a:ext cx="3986771" cy="2763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60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488988" y="0"/>
            <a:ext cx="892363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dirty="0" smtClean="0"/>
              <a:t>Results using the normalized spectra</a:t>
            </a:r>
            <a:endParaRPr lang="en-US" sz="3800" dirty="0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323336" y="3254301"/>
            <a:ext cx="892363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dirty="0" smtClean="0"/>
              <a:t>Results using the non normalized spectra</a:t>
            </a:r>
            <a:endParaRPr lang="en-US" sz="3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238" y="797505"/>
            <a:ext cx="3902498" cy="26712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238" y="3978502"/>
            <a:ext cx="3958109" cy="25936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0082" y="724201"/>
            <a:ext cx="3976987" cy="27414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8150" y="3906813"/>
            <a:ext cx="4260850" cy="295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477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497226" y="247135"/>
            <a:ext cx="892363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/>
              <a:t>Remarks</a:t>
            </a:r>
            <a:endParaRPr lang="en-US" sz="4800" dirty="0"/>
          </a:p>
        </p:txBody>
      </p:sp>
      <p:sp>
        <p:nvSpPr>
          <p:cNvPr id="4" name="Rectangle 3"/>
          <p:cNvSpPr/>
          <p:nvPr/>
        </p:nvSpPr>
        <p:spPr>
          <a:xfrm>
            <a:off x="493643" y="1318088"/>
            <a:ext cx="1136373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smtClean="0"/>
              <a:t>There’s </a:t>
            </a:r>
            <a:r>
              <a:rPr lang="en-US" dirty="0"/>
              <a:t>a significant improvement </a:t>
            </a:r>
            <a:r>
              <a:rPr lang="en-US" dirty="0" smtClean="0"/>
              <a:t>in the residual/RMS and in the modulation efficiency if </a:t>
            </a:r>
            <a:r>
              <a:rPr lang="en-US" dirty="0"/>
              <a:t>the N2O spectra is normalized with the </a:t>
            </a:r>
            <a:r>
              <a:rPr lang="en-US" dirty="0" smtClean="0"/>
              <a:t>background. The improvement is significant for the long window where the baseline transmission is corrected.</a:t>
            </a:r>
          </a:p>
          <a:p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The retrieved temperature is 296.2 K (initial Temp was </a:t>
            </a:r>
            <a:r>
              <a:rPr lang="cs-CZ" dirty="0"/>
              <a:t>291.9 </a:t>
            </a:r>
            <a:r>
              <a:rPr lang="cs-CZ" dirty="0" smtClean="0"/>
              <a:t>K). </a:t>
            </a:r>
            <a:r>
              <a:rPr lang="en-US" dirty="0" smtClean="0"/>
              <a:t> 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smtClean="0"/>
              <a:t>A second run using the retrieved temperature does not change the retrieval parameters further.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smtClean="0"/>
              <a:t>The retrieval results using the other N2O spectrum are very similar as the ones presented here. However, the residuals are larger,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smtClean="0"/>
              <a:t>Recommendations: using a backgrounds spectra prior and after the N2O cell measurements.  </a:t>
            </a:r>
          </a:p>
          <a:p>
            <a:pPr marL="285750" indent="-285750">
              <a:buFontTx/>
              <a:buChar char="-"/>
            </a:pP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Things to understand: Averaging kernels, how to improve the averaging kernels, test other windows?</a:t>
            </a:r>
            <a:endParaRPr lang="en-US" dirty="0"/>
          </a:p>
          <a:p>
            <a:pPr marL="285750" indent="-285750">
              <a:buFontTx/>
              <a:buChar char="-"/>
            </a:pPr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48898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497226" y="247135"/>
            <a:ext cx="892363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err="1" smtClean="0"/>
              <a:t>HBr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172994" y="1210961"/>
            <a:ext cx="109068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There are 5 spectra that can be used to retrieve the ILS:</a:t>
            </a:r>
          </a:p>
          <a:p>
            <a:r>
              <a:rPr lang="en-US" dirty="0"/>
              <a:t>HBr#60_InSb_040316.0, </a:t>
            </a:r>
            <a:endParaRPr lang="en-US" dirty="0" smtClean="0"/>
          </a:p>
          <a:p>
            <a:r>
              <a:rPr lang="en-US" dirty="0" smtClean="0"/>
              <a:t>HBr#60_InSb_040316.1 </a:t>
            </a:r>
            <a:r>
              <a:rPr lang="en-US" dirty="0" smtClean="0">
                <a:sym typeface="Wingdings"/>
              </a:rPr>
              <a:t> Better fits are obtained if used this spectra. </a:t>
            </a:r>
            <a:endParaRPr lang="en-US" dirty="0" smtClean="0"/>
          </a:p>
          <a:p>
            <a:r>
              <a:rPr lang="en-US" dirty="0" smtClean="0"/>
              <a:t>HBr#60_InSb_070316.0</a:t>
            </a:r>
            <a:r>
              <a:rPr lang="en-US" dirty="0"/>
              <a:t>, </a:t>
            </a:r>
            <a:endParaRPr lang="en-US" dirty="0" smtClean="0"/>
          </a:p>
          <a:p>
            <a:r>
              <a:rPr lang="en-US" dirty="0" smtClean="0"/>
              <a:t>HBr#85_InSb_080316.0,</a:t>
            </a:r>
          </a:p>
          <a:p>
            <a:r>
              <a:rPr lang="en-US" dirty="0" smtClean="0"/>
              <a:t>HBr#85_InSb_080316.1</a:t>
            </a:r>
            <a:endParaRPr lang="en-US" dirty="0"/>
          </a:p>
          <a:p>
            <a:endParaRPr lang="en-US" b="1" dirty="0"/>
          </a:p>
          <a:p>
            <a:r>
              <a:rPr lang="en-US" b="1" dirty="0" smtClean="0"/>
              <a:t>Results </a:t>
            </a:r>
            <a:r>
              <a:rPr lang="en-US" b="1" dirty="0" smtClean="0"/>
              <a:t>presented here are from </a:t>
            </a:r>
            <a:r>
              <a:rPr lang="en-US" dirty="0"/>
              <a:t>HBr#60_InSb_040316.1 </a:t>
            </a:r>
            <a:r>
              <a:rPr lang="en-US" b="1" dirty="0" smtClean="0"/>
              <a:t>taken </a:t>
            </a:r>
            <a:r>
              <a:rPr lang="en-US" b="1" dirty="0" smtClean="0"/>
              <a:t>on March </a:t>
            </a:r>
            <a:r>
              <a:rPr lang="en-US" b="1" dirty="0" smtClean="0"/>
              <a:t>04 2016</a:t>
            </a:r>
            <a:r>
              <a:rPr lang="en-US" b="1" dirty="0" smtClean="0"/>
              <a:t>:</a:t>
            </a:r>
          </a:p>
          <a:p>
            <a:endParaRPr lang="en-US" dirty="0" smtClean="0"/>
          </a:p>
          <a:p>
            <a:r>
              <a:rPr lang="en-US" b="1" dirty="0" smtClean="0"/>
              <a:t>There are not background spectra for</a:t>
            </a:r>
          </a:p>
          <a:p>
            <a:endParaRPr lang="en-US" dirty="0"/>
          </a:p>
          <a:p>
            <a:r>
              <a:rPr lang="en-US" b="1" dirty="0" smtClean="0"/>
              <a:t>The most important input parameters </a:t>
            </a:r>
            <a:r>
              <a:rPr lang="en-US" b="1" dirty="0" smtClean="0"/>
              <a:t>are </a:t>
            </a:r>
            <a:r>
              <a:rPr lang="en-US" b="1" dirty="0" smtClean="0"/>
              <a:t>14 </a:t>
            </a:r>
            <a:r>
              <a:rPr lang="en-US" b="1" dirty="0" err="1" smtClean="0"/>
              <a:t>microwindows</a:t>
            </a:r>
            <a:endParaRPr lang="en-US" b="1" dirty="0" smtClean="0"/>
          </a:p>
          <a:p>
            <a:endParaRPr lang="en-US" dirty="0" smtClean="0"/>
          </a:p>
          <a:p>
            <a:pPr marL="285750" indent="-285750">
              <a:buFontTx/>
              <a:buChar char="-"/>
            </a:pPr>
            <a:r>
              <a:rPr lang="cs-CZ" dirty="0" err="1" smtClean="0"/>
              <a:t>Temperature</a:t>
            </a:r>
            <a:r>
              <a:rPr lang="cs-CZ" dirty="0" smtClean="0"/>
              <a:t>: </a:t>
            </a:r>
            <a:r>
              <a:rPr lang="cs-CZ" dirty="0" smtClean="0"/>
              <a:t>293.3 (</a:t>
            </a:r>
            <a:r>
              <a:rPr lang="cs-CZ" dirty="0" err="1" smtClean="0"/>
              <a:t>retrieved</a:t>
            </a:r>
            <a:r>
              <a:rPr lang="cs-CZ" dirty="0" smtClean="0"/>
              <a:t>) </a:t>
            </a:r>
            <a:r>
              <a:rPr lang="cs-CZ" dirty="0" smtClean="0"/>
              <a:t>K, </a:t>
            </a:r>
            <a:r>
              <a:rPr lang="cs-CZ" dirty="0" err="1" smtClean="0"/>
              <a:t>column</a:t>
            </a:r>
            <a:r>
              <a:rPr lang="cs-CZ" dirty="0" smtClean="0"/>
              <a:t>: </a:t>
            </a:r>
            <a:r>
              <a:rPr lang="hr-HR" dirty="0" smtClean="0"/>
              <a:t>9.88e20 (</a:t>
            </a:r>
            <a:r>
              <a:rPr lang="hr-HR" dirty="0" err="1" smtClean="0"/>
              <a:t>fixed</a:t>
            </a:r>
            <a:r>
              <a:rPr lang="hr-HR" dirty="0" smtClean="0"/>
              <a:t>)</a:t>
            </a:r>
            <a:r>
              <a:rPr lang="nb-NO" dirty="0" smtClean="0"/>
              <a:t>, </a:t>
            </a:r>
            <a:r>
              <a:rPr lang="nb-NO" dirty="0" err="1" smtClean="0"/>
              <a:t>pressure</a:t>
            </a:r>
            <a:r>
              <a:rPr lang="nb-NO" dirty="0" smtClean="0"/>
              <a:t>: </a:t>
            </a:r>
            <a:r>
              <a:rPr lang="fi-FI" dirty="0" smtClean="0"/>
              <a:t>2.0 </a:t>
            </a:r>
            <a:r>
              <a:rPr lang="fi-FI" dirty="0" err="1" smtClean="0"/>
              <a:t>mbar</a:t>
            </a:r>
            <a:endParaRPr lang="fi-FI" dirty="0"/>
          </a:p>
          <a:p>
            <a:pPr marL="285750" indent="-285750">
              <a:buFontTx/>
              <a:buChar char="-"/>
            </a:pPr>
            <a:r>
              <a:rPr lang="fi-FI" dirty="0" err="1" smtClean="0"/>
              <a:t>Maximal</a:t>
            </a:r>
            <a:r>
              <a:rPr lang="fi-FI" dirty="0" smtClean="0"/>
              <a:t> OPD: </a:t>
            </a:r>
            <a:r>
              <a:rPr lang="nb-NO" dirty="0" smtClean="0"/>
              <a:t>257.0 (0.0035 cm-1)</a:t>
            </a:r>
            <a:r>
              <a:rPr lang="fi-FI" dirty="0" smtClean="0"/>
              <a:t>, </a:t>
            </a:r>
            <a:r>
              <a:rPr lang="fi-FI" dirty="0" err="1" smtClean="0"/>
              <a:t>Maximal</a:t>
            </a:r>
            <a:r>
              <a:rPr lang="fi-FI" dirty="0" smtClean="0"/>
              <a:t> </a:t>
            </a:r>
            <a:r>
              <a:rPr lang="fi-FI" dirty="0" err="1" smtClean="0"/>
              <a:t>inclination</a:t>
            </a:r>
            <a:r>
              <a:rPr lang="fi-FI" dirty="0" smtClean="0"/>
              <a:t>: </a:t>
            </a:r>
            <a:r>
              <a:rPr lang="nb-NO" dirty="0"/>
              <a:t>1.37e-3</a:t>
            </a:r>
            <a:r>
              <a:rPr lang="cs-CZ" dirty="0" smtClean="0"/>
              <a:t> (APT: 1.15 mm / FOC: 418 mm)</a:t>
            </a:r>
            <a:endParaRPr lang="cs-CZ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6821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497226" y="247135"/>
            <a:ext cx="892363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err="1" smtClean="0"/>
              <a:t>HBr</a:t>
            </a:r>
            <a:endParaRPr lang="en-US" sz="4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542" y="868417"/>
            <a:ext cx="4342370" cy="26023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1947" y="891559"/>
            <a:ext cx="3578482" cy="25560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365" y="3589642"/>
            <a:ext cx="4300838" cy="28870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2475" y="3576481"/>
            <a:ext cx="4097638" cy="291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5862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</TotalTime>
  <Words>510</Words>
  <Application>Microsoft Macintosh PowerPoint</Application>
  <PresentationFormat>Widescreen</PresentationFormat>
  <Paragraphs>86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Calibri</vt:lpstr>
      <vt:lpstr>Calibri Light</vt:lpstr>
      <vt:lpstr>Wingdings</vt:lpstr>
      <vt:lpstr>Arial</vt:lpstr>
      <vt:lpstr>Office Theme</vt:lpstr>
      <vt:lpstr>Log file for the retrieval of ILS at TAB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 file for the retrieval of ILS at TAB</dc:title>
  <dc:creator>Microsoft Office User</dc:creator>
  <cp:lastModifiedBy>Ivan Ortega</cp:lastModifiedBy>
  <cp:revision>23</cp:revision>
  <dcterms:created xsi:type="dcterms:W3CDTF">2016-04-05T22:03:45Z</dcterms:created>
  <dcterms:modified xsi:type="dcterms:W3CDTF">2016-04-07T20:05:58Z</dcterms:modified>
</cp:coreProperties>
</file>