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6" r:id="rId3"/>
    <p:sldId id="258" r:id="rId4"/>
    <p:sldId id="266" r:id="rId5"/>
    <p:sldId id="264" r:id="rId6"/>
    <p:sldId id="265" r:id="rId7"/>
    <p:sldId id="267" r:id="rId8"/>
    <p:sldId id="272" r:id="rId9"/>
    <p:sldId id="273" r:id="rId10"/>
    <p:sldId id="268" r:id="rId11"/>
    <p:sldId id="274" r:id="rId12"/>
    <p:sldId id="275" r:id="rId13"/>
    <p:sldId id="271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0"/>
    <p:restoredTop sz="97409"/>
  </p:normalViewPr>
  <p:slideViewPr>
    <p:cSldViewPr snapToGrid="0" snapToObjects="1">
      <p:cViewPr varScale="1">
        <p:scale>
          <a:sx n="155" d="100"/>
          <a:sy n="155" d="100"/>
        </p:scale>
        <p:origin x="192" y="7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A353-0FB0-2B4B-AA64-48C1ADD011CA}" type="datetimeFigureOut">
              <a:rPr lang="en-US" smtClean="0"/>
              <a:t>4/11/16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6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A353-0FB0-2B4B-AA64-48C1ADD011CA}" type="datetimeFigureOut">
              <a:rPr lang="en-US" smtClean="0"/>
              <a:t>4/11/16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052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A353-0FB0-2B4B-AA64-48C1ADD011CA}" type="datetimeFigureOut">
              <a:rPr lang="en-US" smtClean="0"/>
              <a:t>4/11/16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524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A353-0FB0-2B4B-AA64-48C1ADD011CA}" type="datetimeFigureOut">
              <a:rPr lang="en-US" smtClean="0"/>
              <a:t>4/11/16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976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A353-0FB0-2B4B-AA64-48C1ADD011CA}" type="datetimeFigureOut">
              <a:rPr lang="en-US" smtClean="0"/>
              <a:t>4/11/16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43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A353-0FB0-2B4B-AA64-48C1ADD011CA}" type="datetimeFigureOut">
              <a:rPr lang="en-US" smtClean="0"/>
              <a:t>4/11/16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548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A353-0FB0-2B4B-AA64-48C1ADD011CA}" type="datetimeFigureOut">
              <a:rPr lang="en-US" smtClean="0"/>
              <a:t>4/11/16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176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A353-0FB0-2B4B-AA64-48C1ADD011CA}" type="datetimeFigureOut">
              <a:rPr lang="en-US" smtClean="0"/>
              <a:t>4/11/16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647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A353-0FB0-2B4B-AA64-48C1ADD011CA}" type="datetimeFigureOut">
              <a:rPr lang="en-US" smtClean="0"/>
              <a:t>4/11/16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294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A353-0FB0-2B4B-AA64-48C1ADD011CA}" type="datetimeFigureOut">
              <a:rPr lang="en-US" smtClean="0"/>
              <a:t>4/11/16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354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FA353-0FB0-2B4B-AA64-48C1ADD011CA}" type="datetimeFigureOut">
              <a:rPr lang="en-US" smtClean="0"/>
              <a:t>4/11/16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48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FA353-0FB0-2B4B-AA64-48C1ADD011CA}" type="datetimeFigureOut">
              <a:rPr lang="en-US" smtClean="0"/>
              <a:t>4/11/16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E105D-A194-1643-BE1A-0C44A8EDA2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6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4" Type="http://schemas.openxmlformats.org/officeDocument/2006/relationships/image" Target="../media/image27.tiff"/><Relationship Id="rId5" Type="http://schemas.openxmlformats.org/officeDocument/2006/relationships/image" Target="../media/image28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4" Type="http://schemas.openxmlformats.org/officeDocument/2006/relationships/image" Target="../media/image31.tiff"/><Relationship Id="rId5" Type="http://schemas.openxmlformats.org/officeDocument/2006/relationships/image" Target="../media/image32.tiff"/><Relationship Id="rId6" Type="http://schemas.openxmlformats.org/officeDocument/2006/relationships/image" Target="../media/image33.tiff"/><Relationship Id="rId7" Type="http://schemas.openxmlformats.org/officeDocument/2006/relationships/image" Target="../media/image34.tiff"/><Relationship Id="rId8" Type="http://schemas.openxmlformats.org/officeDocument/2006/relationships/image" Target="../media/image35.tiff"/><Relationship Id="rId9" Type="http://schemas.openxmlformats.org/officeDocument/2006/relationships/image" Target="../media/image36.tiff"/><Relationship Id="rId10" Type="http://schemas.openxmlformats.org/officeDocument/2006/relationships/image" Target="../media/image37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4" Type="http://schemas.openxmlformats.org/officeDocument/2006/relationships/image" Target="../media/image40.tiff"/><Relationship Id="rId5" Type="http://schemas.openxmlformats.org/officeDocument/2006/relationships/image" Target="../media/image41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4" Type="http://schemas.openxmlformats.org/officeDocument/2006/relationships/image" Target="../media/image4.tiff"/><Relationship Id="rId5" Type="http://schemas.openxmlformats.org/officeDocument/2006/relationships/image" Target="../media/image5.tiff"/><Relationship Id="rId6" Type="http://schemas.openxmlformats.org/officeDocument/2006/relationships/image" Target="../media/image6.tiff"/><Relationship Id="rId7" Type="http://schemas.openxmlformats.org/officeDocument/2006/relationships/image" Target="../media/image7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4" Type="http://schemas.openxmlformats.org/officeDocument/2006/relationships/image" Target="../media/image10.tiff"/><Relationship Id="rId5" Type="http://schemas.openxmlformats.org/officeDocument/2006/relationships/image" Target="../media/image11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4" Type="http://schemas.openxmlformats.org/officeDocument/2006/relationships/image" Target="../media/image14.tiff"/><Relationship Id="rId5" Type="http://schemas.openxmlformats.org/officeDocument/2006/relationships/image" Target="../media/image15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4" Type="http://schemas.openxmlformats.org/officeDocument/2006/relationships/image" Target="../media/image18.tiff"/><Relationship Id="rId5" Type="http://schemas.openxmlformats.org/officeDocument/2006/relationships/image" Target="../media/image19.tiff"/><Relationship Id="rId6" Type="http://schemas.openxmlformats.org/officeDocument/2006/relationships/image" Target="../media/image20.tiff"/><Relationship Id="rId7" Type="http://schemas.openxmlformats.org/officeDocument/2006/relationships/image" Target="../media/image21.tiff"/><Relationship Id="rId8" Type="http://schemas.openxmlformats.org/officeDocument/2006/relationships/image" Target="../media/image22.tiff"/><Relationship Id="rId9" Type="http://schemas.openxmlformats.org/officeDocument/2006/relationships/image" Target="../media/image23.tiff"/><Relationship Id="rId10" Type="http://schemas.openxmlformats.org/officeDocument/2006/relationships/image" Target="../media/image24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7843" y="282747"/>
            <a:ext cx="8923638" cy="1325563"/>
          </a:xfrm>
        </p:spPr>
        <p:txBody>
          <a:bodyPr/>
          <a:lstStyle/>
          <a:p>
            <a:r>
              <a:rPr lang="en-US" dirty="0" smtClean="0"/>
              <a:t>Log file for the retrieval of ILS at MLO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81232" y="1845274"/>
            <a:ext cx="109068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Working directories:</a:t>
            </a:r>
          </a:p>
          <a:p>
            <a:endParaRPr lang="en-US" dirty="0" smtClean="0"/>
          </a:p>
          <a:p>
            <a:r>
              <a:rPr lang="en-US" dirty="0" smtClean="0"/>
              <a:t>N2O: </a:t>
            </a:r>
            <a:r>
              <a:rPr lang="en-US" dirty="0"/>
              <a:t>/</a:t>
            </a:r>
            <a:r>
              <a:rPr lang="en-US" dirty="0" smtClean="0"/>
              <a:t>data/Campaign/MLO/</a:t>
            </a:r>
            <a:r>
              <a:rPr lang="en-US" dirty="0" err="1" smtClean="0"/>
              <a:t>ilsFiles</a:t>
            </a:r>
            <a:r>
              <a:rPr lang="en-US" dirty="0" smtClean="0"/>
              <a:t>/lft145_n2o</a:t>
            </a:r>
          </a:p>
          <a:p>
            <a:r>
              <a:rPr lang="en-US" dirty="0" err="1" smtClean="0"/>
              <a:t>HBr</a:t>
            </a:r>
            <a:r>
              <a:rPr lang="en-US" dirty="0" smtClean="0"/>
              <a:t>: </a:t>
            </a:r>
            <a:r>
              <a:rPr lang="en-US" dirty="0"/>
              <a:t>/</a:t>
            </a:r>
            <a:r>
              <a:rPr lang="en-US" dirty="0" smtClean="0"/>
              <a:t>data/Campaign/MLO/</a:t>
            </a:r>
            <a:r>
              <a:rPr lang="en-US" dirty="0" err="1" smtClean="0"/>
              <a:t>ilsFiles</a:t>
            </a:r>
            <a:r>
              <a:rPr lang="en-US" dirty="0" smtClean="0"/>
              <a:t>/lft145_hbr</a:t>
            </a:r>
          </a:p>
          <a:p>
            <a:endParaRPr lang="en-US" dirty="0" smtClean="0"/>
          </a:p>
          <a:p>
            <a:r>
              <a:rPr lang="en-US" dirty="0" smtClean="0"/>
              <a:t>The working directories contain all the spectra and input files needed to retrieve the ILS with LINEFIT v145</a:t>
            </a:r>
          </a:p>
          <a:p>
            <a:endParaRPr lang="en-US" dirty="0"/>
          </a:p>
          <a:p>
            <a:r>
              <a:rPr lang="en-US" b="1" dirty="0" smtClean="0"/>
              <a:t>Goal</a:t>
            </a:r>
            <a:r>
              <a:rPr lang="en-US" dirty="0" smtClean="0"/>
              <a:t>:</a:t>
            </a:r>
          </a:p>
          <a:p>
            <a:endParaRPr lang="en-US" dirty="0"/>
          </a:p>
          <a:p>
            <a:pPr marL="342900" indent="-342900">
              <a:buAutoNum type="arabicPeriod"/>
            </a:pPr>
            <a:r>
              <a:rPr lang="en-US" dirty="0" smtClean="0"/>
              <a:t>Participate in the N2O cell inter-comparison study of the NDACC-IRWG</a:t>
            </a:r>
          </a:p>
          <a:p>
            <a:pPr marL="342900" indent="-342900">
              <a:buAutoNum type="arabicPeriod"/>
            </a:pPr>
            <a:r>
              <a:rPr lang="en-US" dirty="0" smtClean="0"/>
              <a:t>To know the ILS of the updated instrument at MLO</a:t>
            </a:r>
          </a:p>
          <a:p>
            <a:pPr marL="342900" indent="-342900">
              <a:buAutoNum type="arabicPeriod"/>
            </a:pPr>
            <a:r>
              <a:rPr lang="en-US" dirty="0" smtClean="0"/>
              <a:t>Understand the important parameters in retrieval of the ILS and the information content </a:t>
            </a:r>
          </a:p>
        </p:txBody>
      </p:sp>
    </p:spTree>
    <p:extLst>
      <p:ext uri="{BB962C8B-B14F-4D97-AF65-F5344CB8AC3E}">
        <p14:creationId xmlns:p14="http://schemas.microsoft.com/office/powerpoint/2010/main" val="20233553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12191999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00" dirty="0" smtClean="0"/>
              <a:t>Results using </a:t>
            </a:r>
            <a:r>
              <a:rPr lang="en-US" sz="3800" smtClean="0"/>
              <a:t>the spectra</a:t>
            </a:r>
            <a:r>
              <a:rPr lang="en-US" sz="3800" dirty="0" smtClean="0"/>
              <a:t>: </a:t>
            </a:r>
            <a:r>
              <a:rPr lang="en-US" sz="4000" dirty="0" smtClean="0"/>
              <a:t>HBr_InSb_20_040916.3</a:t>
            </a:r>
            <a:endParaRPr lang="en-US" sz="3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392" y="872761"/>
            <a:ext cx="4515608" cy="27037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872761"/>
            <a:ext cx="3868363" cy="273629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5392" y="3576481"/>
            <a:ext cx="4244855" cy="285606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7331" y="3609059"/>
            <a:ext cx="4239359" cy="283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586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615" y="499879"/>
            <a:ext cx="3225357" cy="214595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8972" y="420296"/>
            <a:ext cx="3569804" cy="22814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8534" y="538623"/>
            <a:ext cx="3482335" cy="224396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121" y="2652413"/>
            <a:ext cx="3259621" cy="21026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6641" y="2645834"/>
            <a:ext cx="3589057" cy="22927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76060" y="2760891"/>
            <a:ext cx="3274809" cy="2120031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-177260"/>
            <a:ext cx="12192000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Selected </a:t>
            </a:r>
            <a:r>
              <a:rPr lang="en-US" sz="3200" dirty="0"/>
              <a:t>windows </a:t>
            </a:r>
            <a:r>
              <a:rPr lang="en-US" sz="3200" dirty="0" smtClean="0"/>
              <a:t>for fit results of </a:t>
            </a:r>
            <a:r>
              <a:rPr lang="en-US" sz="3200" dirty="0"/>
              <a:t>spectra HBr_InSb_86_040916.1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7132" y="4751306"/>
            <a:ext cx="3328751" cy="210054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35098" y="4880922"/>
            <a:ext cx="3052141" cy="19709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76060" y="4698094"/>
            <a:ext cx="3289847" cy="2153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555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122" y="735495"/>
            <a:ext cx="4390385" cy="274540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3471" y="577574"/>
            <a:ext cx="4050024" cy="290333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728" y="3480904"/>
            <a:ext cx="4552779" cy="30500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1963" y="3480904"/>
            <a:ext cx="4533040" cy="3053246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12191999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00" dirty="0" smtClean="0"/>
              <a:t>Results using the spectra: </a:t>
            </a:r>
            <a:r>
              <a:rPr lang="en-US" sz="4000" dirty="0"/>
              <a:t>HBr_InSb_86_040916.1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7593715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497226" y="247135"/>
            <a:ext cx="8923638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/>
              <a:t>Remarks</a:t>
            </a:r>
            <a:endParaRPr lang="en-US" sz="4800" dirty="0"/>
          </a:p>
        </p:txBody>
      </p:sp>
      <p:sp>
        <p:nvSpPr>
          <p:cNvPr id="4" name="Rectangle 3"/>
          <p:cNvSpPr/>
          <p:nvPr/>
        </p:nvSpPr>
        <p:spPr>
          <a:xfrm>
            <a:off x="493643" y="1318088"/>
            <a:ext cx="1136373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 smtClean="0"/>
              <a:t>The modulation efficiency obtained is very similar for both </a:t>
            </a:r>
            <a:r>
              <a:rPr lang="en-US" dirty="0" err="1" smtClean="0"/>
              <a:t>HBr</a:t>
            </a:r>
            <a:r>
              <a:rPr lang="en-US" dirty="0" smtClean="0"/>
              <a:t> and </a:t>
            </a:r>
            <a:r>
              <a:rPr lang="en-US" dirty="0" smtClean="0"/>
              <a:t>N2O</a:t>
            </a:r>
          </a:p>
          <a:p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The averaging kernels look better when </a:t>
            </a:r>
            <a:r>
              <a:rPr lang="en-US" dirty="0" err="1" smtClean="0"/>
              <a:t>HBr</a:t>
            </a:r>
            <a:r>
              <a:rPr lang="en-US" dirty="0" smtClean="0"/>
              <a:t> is used</a:t>
            </a:r>
            <a:r>
              <a:rPr lang="en-US" dirty="0" smtClean="0"/>
              <a:t>.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 smtClean="0"/>
              <a:t>The shift retrieved is about </a:t>
            </a:r>
            <a:r>
              <a:rPr lang="nb-NO" dirty="0" smtClean="0"/>
              <a:t>1.0274E-03</a:t>
            </a:r>
            <a:endParaRPr lang="en-US" dirty="0" smtClean="0"/>
          </a:p>
          <a:p>
            <a:pPr marL="285750" indent="-285750">
              <a:buFontTx/>
              <a:buChar char="-"/>
            </a:pP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Things to understand: Averaging kernels, how to improve the averaging kernels, test other windows?</a:t>
            </a:r>
            <a:endParaRPr lang="en-US" dirty="0"/>
          </a:p>
          <a:p>
            <a:pPr marL="285750" indent="-285750">
              <a:buFontTx/>
              <a:buChar char="-"/>
            </a:pPr>
            <a:endParaRPr lang="en-US" dirty="0" smtClean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88073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497226" y="247135"/>
            <a:ext cx="8923638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/>
              <a:t>N</a:t>
            </a:r>
            <a:r>
              <a:rPr lang="en-US" sz="4800" baseline="-25000" dirty="0" smtClean="0"/>
              <a:t>2</a:t>
            </a:r>
            <a:r>
              <a:rPr lang="en-US" sz="4800" dirty="0" smtClean="0"/>
              <a:t>O</a:t>
            </a:r>
            <a:endParaRPr 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172994" y="1210961"/>
            <a:ext cx="1090689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Results presented here are from N2O spectra taken on April 09/10 2016:</a:t>
            </a:r>
          </a:p>
          <a:p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N2O_InSb_34_040916.1 </a:t>
            </a:r>
            <a:r>
              <a:rPr lang="en-US" dirty="0" smtClean="0">
                <a:sym typeface="Wingdings"/>
              </a:rPr>
              <a:t> 64 scans, 1.3mm APT,  0.0035 cm-1 resolution (257cm OPD) 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N2O_InSb_34_040916.2 </a:t>
            </a:r>
            <a:r>
              <a:rPr lang="en-US" dirty="0" smtClean="0">
                <a:sym typeface="Wingdings"/>
              </a:rPr>
              <a:t> 50 scans, 1.3 mm APT, 0.0050 cm-1 resolution (180cm OPD) 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N2O_InSb_34_041016.2 </a:t>
            </a:r>
            <a:r>
              <a:rPr lang="en-US" dirty="0" smtClean="0">
                <a:sym typeface="Wingdings"/>
              </a:rPr>
              <a:t> </a:t>
            </a:r>
            <a:r>
              <a:rPr lang="en-US" dirty="0">
                <a:sym typeface="Wingdings"/>
              </a:rPr>
              <a:t>50 scans, 1.3 mm APT, 0.0050 cm-1 resolution (180cm OPD) </a:t>
            </a:r>
            <a:endParaRPr lang="en-US" dirty="0" smtClean="0"/>
          </a:p>
          <a:p>
            <a:pPr marL="285750" indent="-285750">
              <a:buFontTx/>
              <a:buChar char="-"/>
            </a:pPr>
            <a:endParaRPr lang="en-US" dirty="0" smtClean="0"/>
          </a:p>
          <a:p>
            <a:r>
              <a:rPr lang="en-US" b="1" dirty="0" smtClean="0"/>
              <a:t>The following background spectra are used to create a normalized spectra to cancel out the N2O and CO2 from the lab:</a:t>
            </a:r>
          </a:p>
          <a:p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 smtClean="0"/>
              <a:t>N2O_InSb_34-bkgrd_040916.0 </a:t>
            </a:r>
            <a:r>
              <a:rPr lang="en-US" dirty="0" smtClean="0">
                <a:sym typeface="Wingdings"/>
              </a:rPr>
              <a:t> 50 scans</a:t>
            </a:r>
            <a:r>
              <a:rPr lang="en-US" dirty="0">
                <a:sym typeface="Wingdings"/>
              </a:rPr>
              <a:t>, 1.3mm APT,  </a:t>
            </a:r>
            <a:r>
              <a:rPr lang="en-US" dirty="0" smtClean="0">
                <a:sym typeface="Wingdings"/>
              </a:rPr>
              <a:t>0.01 cm-1 resolution 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N2O_InSb_34-bkgrd_041016.0 </a:t>
            </a:r>
            <a:r>
              <a:rPr lang="en-US" dirty="0" smtClean="0">
                <a:sym typeface="Wingdings"/>
              </a:rPr>
              <a:t> </a:t>
            </a:r>
            <a:r>
              <a:rPr lang="en-US" dirty="0">
                <a:sym typeface="Wingdings"/>
              </a:rPr>
              <a:t>50 scans, 1.3mm APT,  0.01 cm-1 resolution </a:t>
            </a:r>
            <a:endParaRPr lang="en-US" dirty="0" smtClean="0"/>
          </a:p>
          <a:p>
            <a:pPr marL="285750" indent="-285750">
              <a:buFontTx/>
              <a:buChar char="-"/>
            </a:pPr>
            <a:endParaRPr lang="en-US" dirty="0"/>
          </a:p>
          <a:p>
            <a:r>
              <a:rPr lang="en-US" b="1" dirty="0" smtClean="0"/>
              <a:t>The most important input parameters are (Following Frank’s input file):</a:t>
            </a:r>
          </a:p>
          <a:p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3 micro windows: </a:t>
            </a:r>
            <a:r>
              <a:rPr lang="cs-CZ" dirty="0" smtClean="0"/>
              <a:t>2167.03 - 2185.2</a:t>
            </a:r>
          </a:p>
          <a:p>
            <a:r>
              <a:rPr lang="cs-CZ" dirty="0"/>
              <a:t> </a:t>
            </a:r>
            <a:r>
              <a:rPr lang="cs-CZ" dirty="0" smtClean="0"/>
              <a:t>		   2222.825 - 2223.019</a:t>
            </a:r>
          </a:p>
          <a:p>
            <a:r>
              <a:rPr lang="cs-CZ" dirty="0"/>
              <a:t>	</a:t>
            </a:r>
            <a:r>
              <a:rPr lang="cs-CZ" dirty="0" smtClean="0"/>
              <a:t>	   2224.457 - 2224.715</a:t>
            </a:r>
          </a:p>
          <a:p>
            <a:pPr marL="285750" indent="-285750">
              <a:buFontTx/>
              <a:buChar char="-"/>
            </a:pPr>
            <a:r>
              <a:rPr lang="cs-CZ" dirty="0" err="1" smtClean="0"/>
              <a:t>Temperature</a:t>
            </a:r>
            <a:r>
              <a:rPr lang="cs-CZ" dirty="0" smtClean="0"/>
              <a:t>: </a:t>
            </a:r>
            <a:r>
              <a:rPr lang="is-IS" dirty="0"/>
              <a:t>299.71</a:t>
            </a:r>
            <a:r>
              <a:rPr lang="cs-CZ" dirty="0" smtClean="0"/>
              <a:t> K (</a:t>
            </a:r>
            <a:r>
              <a:rPr lang="cs-CZ" dirty="0" err="1" smtClean="0"/>
              <a:t>retrieved</a:t>
            </a:r>
            <a:r>
              <a:rPr lang="cs-CZ" dirty="0" smtClean="0"/>
              <a:t>), </a:t>
            </a:r>
            <a:r>
              <a:rPr lang="cs-CZ" dirty="0" err="1" smtClean="0"/>
              <a:t>column</a:t>
            </a:r>
            <a:r>
              <a:rPr lang="cs-CZ" dirty="0" smtClean="0"/>
              <a:t>: </a:t>
            </a:r>
            <a:r>
              <a:rPr lang="nb-NO" dirty="0" smtClean="0"/>
              <a:t>4.478e20, </a:t>
            </a:r>
            <a:r>
              <a:rPr lang="nb-NO" dirty="0" err="1" smtClean="0"/>
              <a:t>pressure</a:t>
            </a:r>
            <a:r>
              <a:rPr lang="nb-NO" dirty="0" smtClean="0"/>
              <a:t>: </a:t>
            </a:r>
            <a:r>
              <a:rPr lang="fi-FI" dirty="0" smtClean="0"/>
              <a:t>0.8734 </a:t>
            </a:r>
            <a:r>
              <a:rPr lang="fi-FI" dirty="0" err="1" smtClean="0"/>
              <a:t>mbar</a:t>
            </a:r>
            <a:endParaRPr lang="fi-FI" dirty="0" smtClean="0"/>
          </a:p>
          <a:p>
            <a:pPr marL="285750" indent="-285750">
              <a:buFontTx/>
              <a:buChar char="-"/>
            </a:pPr>
            <a:r>
              <a:rPr lang="fi-FI" dirty="0" smtClean="0"/>
              <a:t>FOC: 418mm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725228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98076" y="535460"/>
            <a:ext cx="689836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Example of the normalization using the three windows used in LINEFIT</a:t>
            </a:r>
          </a:p>
          <a:p>
            <a:endParaRPr lang="en-US" dirty="0" smtClean="0"/>
          </a:p>
          <a:p>
            <a:r>
              <a:rPr lang="en-US" dirty="0" smtClean="0"/>
              <a:t>N2O Spectrum: </a:t>
            </a:r>
            <a:r>
              <a:rPr lang="en-US" dirty="0"/>
              <a:t>N2O_InSb_34_040916.1 </a:t>
            </a:r>
            <a:endParaRPr lang="en-US" dirty="0" smtClean="0"/>
          </a:p>
          <a:p>
            <a:r>
              <a:rPr lang="en-US" dirty="0" smtClean="0"/>
              <a:t>Background: N2O_InSb_34-bkgrd_040916.0</a:t>
            </a:r>
          </a:p>
          <a:p>
            <a:endParaRPr lang="en-US" dirty="0"/>
          </a:p>
          <a:p>
            <a:r>
              <a:rPr lang="en-US" dirty="0" smtClean="0"/>
              <a:t>There’s not really an apparent difference. This may be due by the fact </a:t>
            </a:r>
          </a:p>
          <a:p>
            <a:r>
              <a:rPr lang="en-US" dirty="0" smtClean="0"/>
              <a:t>that at MLO the instrument runs under vacuum conditions?.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43" y="329514"/>
            <a:ext cx="3636640" cy="6347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579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0"/>
            <a:ext cx="12191999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00" dirty="0" smtClean="0"/>
              <a:t>Results using the </a:t>
            </a:r>
            <a:r>
              <a:rPr lang="en-US" sz="3800" smtClean="0"/>
              <a:t>normalized spectra: </a:t>
            </a:r>
            <a:r>
              <a:rPr lang="en-US" sz="4000" smtClean="0"/>
              <a:t>N2O_InSb_34_040916.1 (OPD = 257 cm)</a:t>
            </a:r>
            <a:endParaRPr lang="en-US" sz="38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321" y="750945"/>
            <a:ext cx="3738165" cy="25542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1652" y="892991"/>
            <a:ext cx="3504342" cy="235229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6083" y="750945"/>
            <a:ext cx="3624711" cy="2448182"/>
          </a:xfrm>
          <a:prstGeom prst="rect">
            <a:avLst/>
          </a:prstGeom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1" y="3053262"/>
            <a:ext cx="12191998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00" dirty="0" smtClean="0"/>
              <a:t>Results using the normalized spectra: </a:t>
            </a:r>
            <a:r>
              <a:rPr lang="en-US" sz="4000" dirty="0" smtClean="0"/>
              <a:t>N2O_InSb_34_041016.2 (OPD = 180 cm)</a:t>
            </a:r>
            <a:endParaRPr lang="en-US" sz="38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467" y="3777463"/>
            <a:ext cx="3939871" cy="266859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2244" y="3864918"/>
            <a:ext cx="3803839" cy="253413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69989" y="3841417"/>
            <a:ext cx="3827022" cy="2581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695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962" y="856735"/>
            <a:ext cx="4326279" cy="257724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0360" y="762126"/>
            <a:ext cx="3640947" cy="260534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7962" y="3827907"/>
            <a:ext cx="4419324" cy="2735498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5013" y="3777463"/>
            <a:ext cx="3784925" cy="2597937"/>
          </a:xfrm>
          <a:prstGeom prst="rect">
            <a:avLst/>
          </a:prstGeom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0" y="0"/>
            <a:ext cx="12191999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00" dirty="0" smtClean="0"/>
              <a:t>Results using the </a:t>
            </a:r>
            <a:r>
              <a:rPr lang="en-US" sz="3800" smtClean="0"/>
              <a:t>normalized spectra: </a:t>
            </a:r>
            <a:r>
              <a:rPr lang="en-US" sz="4000" smtClean="0"/>
              <a:t>N2O_InSb_34_040916.1 (OPD = 257 cm)</a:t>
            </a:r>
            <a:endParaRPr lang="en-US" sz="3800" dirty="0"/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1" y="3053262"/>
            <a:ext cx="12191998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00" dirty="0" smtClean="0"/>
              <a:t>Results using the normalized spectra: </a:t>
            </a:r>
            <a:r>
              <a:rPr lang="en-US" sz="4000" dirty="0" smtClean="0"/>
              <a:t>N2O_InSb_34_041016.2 (OPD = 180 cm)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799560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238" y="797505"/>
            <a:ext cx="3902498" cy="26712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0082" y="724201"/>
            <a:ext cx="3976987" cy="27414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238" y="3906813"/>
            <a:ext cx="3957707" cy="269869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5155" y="3833958"/>
            <a:ext cx="3912428" cy="2699968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0" y="0"/>
            <a:ext cx="12191999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00" dirty="0" smtClean="0"/>
              <a:t>Results using the </a:t>
            </a:r>
            <a:r>
              <a:rPr lang="en-US" sz="3800" smtClean="0"/>
              <a:t>normalized spectra: </a:t>
            </a:r>
            <a:r>
              <a:rPr lang="en-US" sz="4000" smtClean="0"/>
              <a:t>N2O_InSb_34_040916.1 (OPD = 257 cm)</a:t>
            </a:r>
            <a:endParaRPr lang="en-US" sz="3800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" y="3053262"/>
            <a:ext cx="12191998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800" dirty="0" smtClean="0"/>
              <a:t>Results using the normalized spectra: </a:t>
            </a:r>
            <a:r>
              <a:rPr lang="en-US" sz="4000" dirty="0" smtClean="0"/>
              <a:t>N2O_InSb_34_041016.2 (OPD = 180 cm)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17194778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497226" y="247135"/>
            <a:ext cx="8923638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/>
              <a:t>Remarks</a:t>
            </a:r>
            <a:endParaRPr lang="en-US" sz="4800" dirty="0"/>
          </a:p>
        </p:txBody>
      </p:sp>
      <p:sp>
        <p:nvSpPr>
          <p:cNvPr id="4" name="Rectangle 3"/>
          <p:cNvSpPr/>
          <p:nvPr/>
        </p:nvSpPr>
        <p:spPr>
          <a:xfrm>
            <a:off x="493643" y="1318088"/>
            <a:ext cx="1136373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 smtClean="0"/>
              <a:t>In comparison with Thule there’s no a significant change of the normalized spectra, maybe due that the instrument is under vacuum conditions. 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 smtClean="0"/>
              <a:t>In comparison with Thule the residuals/RMS of the first long window improve significantly. The other two short windows are very similar.</a:t>
            </a:r>
          </a:p>
          <a:p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The retrieved temperature is </a:t>
            </a:r>
            <a:r>
              <a:rPr lang="is-IS" dirty="0"/>
              <a:t>299.71</a:t>
            </a:r>
            <a:r>
              <a:rPr lang="en-US" dirty="0" smtClean="0"/>
              <a:t> </a:t>
            </a:r>
            <a:r>
              <a:rPr lang="en-US" dirty="0" smtClean="0"/>
              <a:t>K</a:t>
            </a:r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r>
              <a:rPr lang="en-US" dirty="0" smtClean="0"/>
              <a:t>The shift retrieved is about 6.62E-4</a:t>
            </a:r>
            <a:endParaRPr lang="en-US" dirty="0" smtClean="0"/>
          </a:p>
          <a:p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Things to understand: Averaging kernels, how to improve the averaging kernels, test other windows?</a:t>
            </a:r>
            <a:endParaRPr lang="en-US" dirty="0"/>
          </a:p>
          <a:p>
            <a:pPr marL="285750" indent="-285750">
              <a:buFontTx/>
              <a:buChar char="-"/>
            </a:pPr>
            <a:endParaRPr lang="en-US" dirty="0" smtClean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48898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2994" y="1210961"/>
            <a:ext cx="1090689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HBr</a:t>
            </a:r>
            <a:r>
              <a:rPr lang="en-US" b="1" dirty="0" smtClean="0"/>
              <a:t> spectra taken on April 09 2016:</a:t>
            </a:r>
          </a:p>
          <a:p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/>
              <a:t>HBr_InSb_20_040916.0 </a:t>
            </a:r>
            <a:r>
              <a:rPr lang="en-US" dirty="0" smtClean="0">
                <a:sym typeface="Wingdings"/>
              </a:rPr>
              <a:t> </a:t>
            </a:r>
            <a:r>
              <a:rPr lang="en-US" dirty="0">
                <a:sym typeface="Wingdings"/>
              </a:rPr>
              <a:t>Cell# 20, 2 scans, 1.3mm APT,  0.0035 cm-1 resolution (257cm OPD)</a:t>
            </a:r>
            <a:r>
              <a:rPr lang="en-US" dirty="0" smtClean="0">
                <a:sym typeface="Wingdings"/>
              </a:rPr>
              <a:t> </a:t>
            </a:r>
            <a:endParaRPr lang="en-US" dirty="0" smtClean="0"/>
          </a:p>
          <a:p>
            <a:pPr marL="285750" indent="-285750">
              <a:buFontTx/>
              <a:buChar char="-"/>
            </a:pPr>
            <a:r>
              <a:rPr lang="en-US" dirty="0" smtClean="0"/>
              <a:t>HBr_InSb_20_040916.1 </a:t>
            </a:r>
            <a:r>
              <a:rPr lang="en-US" dirty="0" smtClean="0">
                <a:sym typeface="Wingdings"/>
              </a:rPr>
              <a:t> </a:t>
            </a:r>
            <a:r>
              <a:rPr lang="en-US" dirty="0">
                <a:sym typeface="Wingdings"/>
              </a:rPr>
              <a:t>Cell# 20, 2 scans, 1.3mm APT,  0.0035 cm-1 resolution (257cm OPD) </a:t>
            </a:r>
            <a:endParaRPr lang="en-US" dirty="0" smtClean="0">
              <a:sym typeface="Wingdings"/>
            </a:endParaRPr>
          </a:p>
          <a:p>
            <a:pPr marL="285750" indent="-285750">
              <a:buFontTx/>
              <a:buChar char="-"/>
            </a:pPr>
            <a:r>
              <a:rPr lang="en-US" dirty="0" smtClean="0"/>
              <a:t>HBr_InSb_20_040916.2 </a:t>
            </a:r>
            <a:r>
              <a:rPr lang="en-US" dirty="0" smtClean="0">
                <a:sym typeface="Wingdings"/>
              </a:rPr>
              <a:t> Cell</a:t>
            </a:r>
            <a:r>
              <a:rPr lang="en-US" dirty="0">
                <a:sym typeface="Wingdings"/>
              </a:rPr>
              <a:t># 20, </a:t>
            </a:r>
            <a:r>
              <a:rPr lang="en-US" dirty="0" smtClean="0">
                <a:sym typeface="Wingdings"/>
              </a:rPr>
              <a:t>2 scans</a:t>
            </a:r>
            <a:r>
              <a:rPr lang="en-US" dirty="0">
                <a:sym typeface="Wingdings"/>
              </a:rPr>
              <a:t>, 1.3mm APT,  0.0035 cm-1 resolution (257cm OPD) </a:t>
            </a:r>
            <a:endParaRPr lang="en-US" dirty="0" smtClean="0">
              <a:sym typeface="Wingdings"/>
            </a:endParaRPr>
          </a:p>
          <a:p>
            <a:pPr marL="285750" indent="-285750">
              <a:buFontTx/>
              <a:buChar char="-"/>
            </a:pPr>
            <a:r>
              <a:rPr lang="en-US" dirty="0" smtClean="0"/>
              <a:t>HBr_InSb_20_040916.3 </a:t>
            </a:r>
            <a:r>
              <a:rPr lang="en-US" dirty="0" smtClean="0">
                <a:sym typeface="Wingdings"/>
              </a:rPr>
              <a:t> Cell# 20, 64 </a:t>
            </a:r>
            <a:r>
              <a:rPr lang="en-US" dirty="0">
                <a:sym typeface="Wingdings"/>
              </a:rPr>
              <a:t>scans, 1.3mm APT,  0.0035 cm-1 resolution (257cm OPD) </a:t>
            </a:r>
            <a:endParaRPr lang="en-US" dirty="0" smtClean="0">
              <a:sym typeface="Wingdings"/>
            </a:endParaRPr>
          </a:p>
          <a:p>
            <a:pPr marL="285750" indent="-285750">
              <a:buFontTx/>
              <a:buChar char="-"/>
            </a:pPr>
            <a:r>
              <a:rPr lang="en-US" dirty="0" smtClean="0">
                <a:sym typeface="Wingdings"/>
              </a:rPr>
              <a:t>HBr_InSb_86_040916.0 </a:t>
            </a:r>
            <a:r>
              <a:rPr lang="en-US" dirty="0">
                <a:sym typeface="Wingdings"/>
              </a:rPr>
              <a:t> Cell# </a:t>
            </a:r>
            <a:r>
              <a:rPr lang="en-US" dirty="0" smtClean="0">
                <a:sym typeface="Wingdings"/>
              </a:rPr>
              <a:t>86, 2 scans</a:t>
            </a:r>
            <a:r>
              <a:rPr lang="en-US" dirty="0">
                <a:sym typeface="Wingdings"/>
              </a:rPr>
              <a:t>, 1.3mm APT,  0.0035 cm-1 resolution (257cm OPD)</a:t>
            </a:r>
            <a:endParaRPr lang="en-US" dirty="0" smtClean="0">
              <a:sym typeface="Wingdings"/>
            </a:endParaRPr>
          </a:p>
          <a:p>
            <a:pPr marL="285750" indent="-285750">
              <a:buFontTx/>
              <a:buChar char="-"/>
            </a:pPr>
            <a:r>
              <a:rPr lang="en-US" dirty="0" smtClean="0">
                <a:sym typeface="Wingdings"/>
              </a:rPr>
              <a:t>HBr_InSb_86_040916.1  </a:t>
            </a:r>
            <a:r>
              <a:rPr lang="en-US" dirty="0">
                <a:sym typeface="Wingdings"/>
              </a:rPr>
              <a:t>Cell# </a:t>
            </a:r>
            <a:r>
              <a:rPr lang="en-US" dirty="0" smtClean="0">
                <a:sym typeface="Wingdings"/>
              </a:rPr>
              <a:t>86, </a:t>
            </a:r>
            <a:r>
              <a:rPr lang="en-US" dirty="0">
                <a:sym typeface="Wingdings"/>
              </a:rPr>
              <a:t>64 scans, 1.3mm APT,  0.0035 cm-1 resolution (257cm OPD</a:t>
            </a:r>
            <a:r>
              <a:rPr lang="en-US" dirty="0" smtClean="0">
                <a:sym typeface="Wingdings"/>
              </a:rPr>
              <a:t>)</a:t>
            </a:r>
          </a:p>
          <a:p>
            <a:pPr marL="285750" indent="-285750">
              <a:buFontTx/>
              <a:buChar char="-"/>
            </a:pPr>
            <a:endParaRPr lang="en-US" dirty="0">
              <a:sym typeface="Wingdings"/>
            </a:endParaRPr>
          </a:p>
          <a:p>
            <a:r>
              <a:rPr lang="en-US" b="1" dirty="0"/>
              <a:t>Results presented here are from </a:t>
            </a:r>
            <a:r>
              <a:rPr lang="en-US" b="1" dirty="0" err="1"/>
              <a:t>HBr</a:t>
            </a:r>
            <a:r>
              <a:rPr lang="en-US" b="1" dirty="0"/>
              <a:t> spectra taken on April 09 2016:</a:t>
            </a:r>
          </a:p>
          <a:p>
            <a:r>
              <a:rPr lang="en-US" dirty="0" smtClean="0"/>
              <a:t>HBr_InSb_20_040916.3</a:t>
            </a:r>
          </a:p>
          <a:p>
            <a:r>
              <a:rPr lang="en-US" dirty="0" smtClean="0">
                <a:sym typeface="Wingdings"/>
              </a:rPr>
              <a:t>HBr_InSb_86_040916.1</a:t>
            </a:r>
            <a:endParaRPr lang="en-US" dirty="0" smtClean="0"/>
          </a:p>
          <a:p>
            <a:endParaRPr lang="en-US" dirty="0"/>
          </a:p>
          <a:p>
            <a:r>
              <a:rPr lang="en-US" b="1" dirty="0"/>
              <a:t>The most important input parameters are 14 </a:t>
            </a:r>
            <a:r>
              <a:rPr lang="en-US" b="1" dirty="0" err="1"/>
              <a:t>microwindows</a:t>
            </a:r>
            <a:endParaRPr lang="en-US" b="1" dirty="0"/>
          </a:p>
          <a:p>
            <a:endParaRPr lang="en-US" dirty="0" smtClean="0"/>
          </a:p>
          <a:p>
            <a:pPr marL="285750" indent="-285750">
              <a:buFontTx/>
              <a:buChar char="-"/>
            </a:pPr>
            <a:r>
              <a:rPr lang="cs-CZ" dirty="0" err="1" smtClean="0"/>
              <a:t>Temperature</a:t>
            </a:r>
            <a:r>
              <a:rPr lang="cs-CZ" dirty="0" smtClean="0"/>
              <a:t>: </a:t>
            </a:r>
            <a:r>
              <a:rPr lang="is-IS" dirty="0"/>
              <a:t>299.71</a:t>
            </a:r>
            <a:r>
              <a:rPr lang="cs-CZ" dirty="0" smtClean="0"/>
              <a:t> K (</a:t>
            </a:r>
            <a:r>
              <a:rPr lang="cs-CZ" dirty="0" err="1" smtClean="0"/>
              <a:t>retrieved</a:t>
            </a:r>
            <a:r>
              <a:rPr lang="cs-CZ" dirty="0"/>
              <a:t>), </a:t>
            </a:r>
            <a:r>
              <a:rPr lang="cs-CZ" dirty="0" err="1"/>
              <a:t>column</a:t>
            </a:r>
            <a:r>
              <a:rPr lang="cs-CZ" dirty="0"/>
              <a:t>: </a:t>
            </a:r>
            <a:r>
              <a:rPr lang="hr-HR" dirty="0"/>
              <a:t>9.88e20 (</a:t>
            </a:r>
            <a:r>
              <a:rPr lang="hr-HR" dirty="0" err="1"/>
              <a:t>fixed</a:t>
            </a:r>
            <a:r>
              <a:rPr lang="hr-HR" dirty="0"/>
              <a:t>)</a:t>
            </a:r>
            <a:r>
              <a:rPr lang="nb-NO" dirty="0"/>
              <a:t>, </a:t>
            </a:r>
            <a:r>
              <a:rPr lang="nb-NO" dirty="0" err="1"/>
              <a:t>pressure</a:t>
            </a:r>
            <a:r>
              <a:rPr lang="nb-NO" dirty="0"/>
              <a:t>: </a:t>
            </a:r>
            <a:r>
              <a:rPr lang="fi-FI" dirty="0"/>
              <a:t>2.0 </a:t>
            </a:r>
            <a:r>
              <a:rPr lang="fi-FI" dirty="0" err="1"/>
              <a:t>mbar</a:t>
            </a:r>
            <a:endParaRPr lang="fi-FI" dirty="0"/>
          </a:p>
          <a:p>
            <a:pPr marL="285750" indent="-285750">
              <a:buFontTx/>
              <a:buChar char="-"/>
            </a:pPr>
            <a:r>
              <a:rPr lang="fi-FI" dirty="0" err="1"/>
              <a:t>Maximal</a:t>
            </a:r>
            <a:r>
              <a:rPr lang="fi-FI" dirty="0"/>
              <a:t> OPD: </a:t>
            </a:r>
            <a:r>
              <a:rPr lang="nb-NO" dirty="0" smtClean="0"/>
              <a:t>257.0 </a:t>
            </a:r>
            <a:r>
              <a:rPr lang="nb-NO" dirty="0"/>
              <a:t>(0.0035 cm-1)</a:t>
            </a:r>
            <a:r>
              <a:rPr lang="fi-FI" dirty="0"/>
              <a:t>, </a:t>
            </a:r>
            <a:r>
              <a:rPr lang="fi-FI" dirty="0" err="1"/>
              <a:t>Maximal</a:t>
            </a:r>
            <a:r>
              <a:rPr lang="fi-FI" dirty="0"/>
              <a:t> </a:t>
            </a:r>
            <a:r>
              <a:rPr lang="fi-FI" dirty="0" err="1"/>
              <a:t>inclination</a:t>
            </a:r>
            <a:r>
              <a:rPr lang="fi-FI" dirty="0"/>
              <a:t>: </a:t>
            </a:r>
            <a:r>
              <a:rPr lang="nb-NO" dirty="0"/>
              <a:t>1.37e-3</a:t>
            </a:r>
            <a:r>
              <a:rPr lang="cs-CZ" dirty="0"/>
              <a:t> (APT: 1.15 mm / FOC: 418 mm)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497226" y="247135"/>
            <a:ext cx="8923638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err="1" smtClean="0"/>
              <a:t>HBr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603137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235" y="594553"/>
            <a:ext cx="3192281" cy="21068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461" y="458752"/>
            <a:ext cx="3277190" cy="21384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0596" y="551372"/>
            <a:ext cx="3419669" cy="21840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069" y="2597184"/>
            <a:ext cx="3316989" cy="21260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9892" y="2663255"/>
            <a:ext cx="3447365" cy="21950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90234" y="2882298"/>
            <a:ext cx="3225019" cy="20297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7240" y="4693184"/>
            <a:ext cx="3344818" cy="216481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369666" y="4844912"/>
            <a:ext cx="3147815" cy="201308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390234" y="4912967"/>
            <a:ext cx="3030449" cy="1945033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0" y="-177260"/>
            <a:ext cx="12192000" cy="7242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smtClean="0"/>
              <a:t>Selected </a:t>
            </a:r>
            <a:r>
              <a:rPr lang="en-US" sz="3200"/>
              <a:t>windows </a:t>
            </a:r>
            <a:r>
              <a:rPr lang="en-US" sz="3200" smtClean="0"/>
              <a:t>for fit results of spectra HBr_InSb_20_040916.3</a:t>
            </a:r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11697580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</TotalTime>
  <Words>659</Words>
  <Application>Microsoft Macintosh PowerPoint</Application>
  <PresentationFormat>Widescreen</PresentationFormat>
  <Paragraphs>87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Wingdings</vt:lpstr>
      <vt:lpstr>Office Theme</vt:lpstr>
      <vt:lpstr>Log file for the retrieval of ILS at MLO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Log file for the retrieval of ILS at TAB</dc:title>
  <dc:creator>Microsoft Office User</dc:creator>
  <cp:lastModifiedBy>Ivan Ortega</cp:lastModifiedBy>
  <cp:revision>43</cp:revision>
  <dcterms:created xsi:type="dcterms:W3CDTF">2016-04-05T22:03:45Z</dcterms:created>
  <dcterms:modified xsi:type="dcterms:W3CDTF">2016-04-11T19:46:45Z</dcterms:modified>
</cp:coreProperties>
</file>