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0" r:id="rId1"/>
  </p:sldMasterIdLst>
  <p:notesMasterIdLst>
    <p:notesMasterId r:id="rId21"/>
  </p:notesMasterIdLst>
  <p:sldIdLst>
    <p:sldId id="258" r:id="rId2"/>
    <p:sldId id="259" r:id="rId3"/>
    <p:sldId id="260" r:id="rId4"/>
    <p:sldId id="265" r:id="rId5"/>
    <p:sldId id="266" r:id="rId6"/>
    <p:sldId id="262" r:id="rId7"/>
    <p:sldId id="263" r:id="rId8"/>
    <p:sldId id="264" r:id="rId9"/>
    <p:sldId id="272" r:id="rId10"/>
    <p:sldId id="273" r:id="rId11"/>
    <p:sldId id="274" r:id="rId12"/>
    <p:sldId id="275" r:id="rId13"/>
    <p:sldId id="269" r:id="rId14"/>
    <p:sldId id="261" r:id="rId15"/>
    <p:sldId id="270" r:id="rId16"/>
    <p:sldId id="276" r:id="rId17"/>
    <p:sldId id="277" r:id="rId18"/>
    <p:sldId id="271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48" autoAdjust="0"/>
    <p:restoredTop sz="85495" autoAdjust="0"/>
  </p:normalViewPr>
  <p:slideViewPr>
    <p:cSldViewPr snapToGrid="0" snapToObjects="1">
      <p:cViewPr varScale="1">
        <p:scale>
          <a:sx n="83" d="100"/>
          <a:sy n="83" d="100"/>
        </p:scale>
        <p:origin x="-4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51D04-A426-9A41-80E2-34DCFDEA5D7F}" type="datetimeFigureOut">
              <a:rPr lang="en-US" smtClean="0"/>
              <a:pPr/>
              <a:t>9/28/10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B7683-9725-404B-AC9F-3BC344383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B7683-9725-404B-AC9F-3BC34438353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Wenguang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visited us last year. (Please see slide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attached.)This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year he was not allowed to visit us. He has to finish his PhD work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first.He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going to finish it next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year.I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guess he will try to get a permission for another visit next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year.There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also a plan by this group to buy and install a second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Bruker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spectrometer 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China,about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700 or 800km or so south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Bejing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 But I don't know the actual status.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B7683-9725-404B-AC9F-3BC34438353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Mexico: I don't have a slide at the moment. Prof. Michel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Grutter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Univ. of Mexico City, visited IMK Karlsruhe for 1 year (as Humboldt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awardee).At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time he was working with satellite group. After that we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g-b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group) also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starteda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collaboration with him and his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group.Very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recently we purchased the old 120HR from Manfred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DLR.Now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 is at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Bruker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company for 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upgrade.We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also ordered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container.Next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year we'll install the spectrometer etc. and we hope to ship it to Mexico next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year.Wolfgang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Stremme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coworker of Michel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Grutter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visit us to prepare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container.Maybe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you still remember Wolfgang. He made his PhD with Ralf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Sussmann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Garmisch.At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moment we write a proposal for collaboration and exchange of scientists. So, this project is at an early stage, but makes significant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progress.The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site will be a little bit outside Mexico City. Somewhere at a mountain pass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betweenMexico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City and the volcano Popocatepetl: Paso de Cortes. The height is about 3800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asl.We'll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present it in more detail at the next IRWG meeting.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B7683-9725-404B-AC9F-3BC34438353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 descr="Weave"/>
          <p:cNvSpPr>
            <a:spLocks noChangeArrowheads="1"/>
          </p:cNvSpPr>
          <p:nvPr/>
        </p:nvSpPr>
        <p:spPr bwMode="auto">
          <a:xfrm>
            <a:off x="-7545" y="28575"/>
            <a:ext cx="8534400" cy="6858000"/>
          </a:xfrm>
          <a:prstGeom prst="rect">
            <a:avLst/>
          </a:prstGeom>
          <a:pattFill prst="weave">
            <a:fgClr>
              <a:srgbClr val="CCECFF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 pitchFamily="-108" charset="0"/>
              <a:ea typeface="+mn-ea"/>
              <a:cs typeface="+mn-cs"/>
            </a:endParaRP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685800" y="3457575"/>
            <a:ext cx="6400800" cy="0"/>
          </a:xfrm>
          <a:prstGeom prst="line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 pitchFamily="-108" charset="0"/>
              <a:ea typeface="+mn-ea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182217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None/>
              <a:tabLst/>
              <a:defRPr/>
            </a:lvl1pPr>
          </a:lstStyle>
          <a:p>
            <a:endParaRPr lang="en-US" dirty="0" smtClean="0"/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 rot="5400000" flipV="1">
            <a:off x="6853068" y="2354673"/>
            <a:ext cx="4419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BE" sz="2000" b="1" dirty="0">
                <a:latin typeface="Cooper Black" pitchFamily="-108" charset="0"/>
                <a:ea typeface="+mn-ea"/>
                <a:cs typeface="+mn-cs"/>
              </a:rPr>
              <a:t>NDACC-IRWG report  </a:t>
            </a:r>
            <a:r>
              <a:rPr lang="nl-BE" sz="2000" b="1" dirty="0" smtClean="0">
                <a:latin typeface="Cooper Black" pitchFamily="-108" charset="0"/>
                <a:ea typeface="+mn-ea"/>
                <a:cs typeface="+mn-cs"/>
              </a:rPr>
              <a:t>2010</a:t>
            </a:r>
          </a:p>
          <a:p>
            <a:pPr>
              <a:spcBef>
                <a:spcPct val="50000"/>
              </a:spcBef>
              <a:defRPr/>
            </a:pPr>
            <a:endParaRPr lang="en-US" sz="2000" b="1" dirty="0">
              <a:latin typeface="Cooper Black" pitchFamily="-10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228600"/>
            <a:ext cx="1982787" cy="6080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5795963" cy="6080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8050"/>
            <a:ext cx="3889375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8975" y="908050"/>
            <a:ext cx="3889375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 descr="Weave"/>
          <p:cNvSpPr>
            <a:spLocks noChangeArrowheads="1"/>
          </p:cNvSpPr>
          <p:nvPr/>
        </p:nvSpPr>
        <p:spPr bwMode="auto">
          <a:xfrm>
            <a:off x="0" y="0"/>
            <a:ext cx="8534400" cy="6858000"/>
          </a:xfrm>
          <a:prstGeom prst="rect">
            <a:avLst/>
          </a:prstGeom>
          <a:pattFill prst="weave">
            <a:fgClr>
              <a:srgbClr val="CCECFF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 pitchFamily="-108" charset="0"/>
              <a:ea typeface="+mn-ea"/>
              <a:cs typeface="+mn-cs"/>
            </a:endParaRP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931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050"/>
            <a:ext cx="79311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457200" y="838200"/>
            <a:ext cx="6400800" cy="0"/>
          </a:xfrm>
          <a:prstGeom prst="line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 pitchFamily="-108" charset="0"/>
              <a:ea typeface="+mn-ea"/>
              <a:cs typeface="+mn-cs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 userDrawn="1"/>
        </p:nvSpPr>
        <p:spPr bwMode="auto">
          <a:xfrm rot="5400000" flipV="1">
            <a:off x="6533913" y="3006119"/>
            <a:ext cx="50579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BE" sz="2000" b="1" dirty="0">
                <a:latin typeface="Cooper Black" pitchFamily="-108" charset="0"/>
                <a:ea typeface="+mn-ea"/>
                <a:cs typeface="+mn-cs"/>
              </a:rPr>
              <a:t>NDACC-IRWG</a:t>
            </a:r>
            <a:r>
              <a:rPr lang="nl-BE" sz="2000" b="1" dirty="0" smtClean="0">
                <a:latin typeface="Cooper Black" pitchFamily="-108" charset="0"/>
                <a:ea typeface="+mn-ea"/>
                <a:cs typeface="+mn-cs"/>
              </a:rPr>
              <a:t> Site \ Collaborations 2010</a:t>
            </a:r>
          </a:p>
          <a:p>
            <a:pPr>
              <a:spcBef>
                <a:spcPct val="50000"/>
              </a:spcBef>
              <a:defRPr/>
            </a:pPr>
            <a:endParaRPr lang="en-US" sz="2000" b="1" dirty="0">
              <a:latin typeface="Cooper Black" pitchFamily="-10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+mj-lt"/>
          <a:ea typeface="ＭＳ Ｐゴシック" pitchFamily="26" charset="-128"/>
          <a:cs typeface="ＭＳ Ｐゴシック" pitchFamily="2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Verdana" pitchFamily="-108" charset="0"/>
          <a:ea typeface="ＭＳ Ｐゴシック" pitchFamily="26" charset="-128"/>
          <a:cs typeface="ＭＳ Ｐゴシック" pitchFamily="2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Verdana" pitchFamily="-108" charset="0"/>
          <a:ea typeface="ＭＳ Ｐゴシック" pitchFamily="26" charset="-128"/>
          <a:cs typeface="ＭＳ Ｐゴシック" pitchFamily="2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Verdana" pitchFamily="-108" charset="0"/>
          <a:ea typeface="ＭＳ Ｐゴシック" pitchFamily="26" charset="-128"/>
          <a:cs typeface="ＭＳ Ｐゴシック" pitchFamily="2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Verdana" pitchFamily="-108" charset="0"/>
          <a:ea typeface="ＭＳ Ｐゴシック" pitchFamily="26" charset="-128"/>
          <a:cs typeface="ＭＳ Ｐゴシック" pitchFamily="2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Verdana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Verdana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Verdana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Verdana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000">
          <a:solidFill>
            <a:srgbClr val="333399"/>
          </a:solidFill>
          <a:latin typeface="+mn-lt"/>
          <a:ea typeface="ＭＳ Ｐゴシック" pitchFamily="26" charset="-128"/>
          <a:cs typeface="ＭＳ Ｐゴシック" pitchFamily="2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000">
          <a:solidFill>
            <a:srgbClr val="333399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000">
          <a:solidFill>
            <a:srgbClr val="333399"/>
          </a:solidFill>
          <a:latin typeface="+mn-lt"/>
          <a:ea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333399"/>
          </a:solidFill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333399"/>
          </a:solidFill>
          <a:latin typeface="+mn-lt"/>
          <a:ea typeface="ヒラギノ角ゴ Pro W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333399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333399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333399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333399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df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Sites, </a:t>
            </a:r>
            <a:br>
              <a:rPr lang="en-US" dirty="0" smtClean="0"/>
            </a:br>
            <a:r>
              <a:rPr lang="en-US" dirty="0" smtClean="0"/>
              <a:t>Possible Sites </a:t>
            </a:r>
            <a:br>
              <a:rPr lang="en-US" dirty="0" smtClean="0"/>
            </a:br>
            <a:r>
              <a:rPr lang="en-US" dirty="0" smtClean="0"/>
              <a:t> &amp; IRWG Collaborations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 Hannigan</a:t>
            </a:r>
          </a:p>
          <a:p>
            <a:r>
              <a:rPr lang="en-US" dirty="0" smtClean="0"/>
              <a:t>M. De </a:t>
            </a:r>
            <a:r>
              <a:rPr lang="en-US" dirty="0" err="1" smtClean="0"/>
              <a:t>Mazière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7418" y="952474"/>
            <a:ext cx="4825270" cy="4401026"/>
            <a:chOff x="826230" y="753587"/>
            <a:chExt cx="4825270" cy="4401026"/>
          </a:xfrm>
        </p:grpSpPr>
        <p:pic>
          <p:nvPicPr>
            <p:cNvPr id="4100" name="Picture 4" descr="map_our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6230" y="753587"/>
              <a:ext cx="4825270" cy="4401026"/>
            </a:xfrm>
            <a:prstGeom prst="rect">
              <a:avLst/>
            </a:prstGeom>
            <a:noFill/>
          </p:spPr>
        </p:pic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3348038" y="2276475"/>
              <a:ext cx="16446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</a:rPr>
                <a:t>St.Petersburg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(Russia)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211647" y="903287"/>
            <a:ext cx="3356669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Latitude:  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59.88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N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Longitude: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29.83 E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Altitude:  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20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masl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en-US" b="1" dirty="0" smtClean="0">
              <a:solidFill>
                <a:srgbClr val="3333CC"/>
              </a:solidFill>
            </a:endParaRPr>
          </a:p>
          <a:p>
            <a:r>
              <a:rPr lang="en-US" dirty="0">
                <a:solidFill>
                  <a:srgbClr val="000099"/>
                </a:solidFill>
              </a:rPr>
              <a:t>Measurements are carried out in south-west suburb of St. Petersburg (</a:t>
            </a:r>
            <a:r>
              <a:rPr lang="en-US" dirty="0" err="1">
                <a:solidFill>
                  <a:srgbClr val="000099"/>
                </a:solidFill>
              </a:rPr>
              <a:t>Peterhof</a:t>
            </a:r>
            <a:r>
              <a:rPr lang="en-US" dirty="0">
                <a:solidFill>
                  <a:srgbClr val="000099"/>
                </a:solidFill>
              </a:rPr>
              <a:t>, 30 km from the city center).</a:t>
            </a:r>
          </a:p>
        </p:txBody>
      </p:sp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5211647" y="3748379"/>
          <a:ext cx="3105600" cy="2910734"/>
        </p:xfrm>
        <a:graphic>
          <a:graphicData uri="http://schemas.openxmlformats.org/presentationml/2006/ole">
            <p:oleObj spid="_x0000_s32770" name="Plot" r:id="rId4" imgW="5959080" imgH="5916960" progId="Grapher.Document">
              <p:embed/>
            </p:oleObj>
          </a:graphicData>
        </a:graphic>
      </p:graphicFrame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03226" y="5353500"/>
            <a:ext cx="457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There are about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90-100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measurement days during the year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Distribution of the measurement days (1998-2009 period were used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)      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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228600"/>
            <a:ext cx="7931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pitchFamily="26" charset="-128"/>
                <a:cs typeface="ＭＳ Ｐゴシック" pitchFamily="26" charset="-128"/>
              </a:rPr>
              <a:t>St. Petersburg, Russia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09624" y="963868"/>
            <a:ext cx="8372475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sz="2000" b="1" dirty="0">
                <a:solidFill>
                  <a:srgbClr val="3333CC"/>
                </a:solidFill>
              </a:rPr>
              <a:t>Current status:</a:t>
            </a:r>
          </a:p>
          <a:p>
            <a:pPr marL="342900" indent="-342900"/>
            <a:r>
              <a:rPr lang="en-US" sz="2000" dirty="0">
                <a:solidFill>
                  <a:schemeClr val="accent2"/>
                </a:solidFill>
              </a:rPr>
              <a:t>1. CH4 and CO total column amount (TCA) measurements have been carried out by grating spectrometer (low resolution ~0.4-0.6 cm</a:t>
            </a:r>
            <a:r>
              <a:rPr lang="en-US" sz="2000" baseline="30000" dirty="0">
                <a:solidFill>
                  <a:schemeClr val="accent2"/>
                </a:solidFill>
              </a:rPr>
              <a:t>-1</a:t>
            </a:r>
            <a:r>
              <a:rPr lang="en-US" sz="2000" dirty="0">
                <a:solidFill>
                  <a:schemeClr val="accent2"/>
                </a:solidFill>
              </a:rPr>
              <a:t>) from 1991 and 1995 respectively.</a:t>
            </a:r>
          </a:p>
          <a:p>
            <a:pPr marL="342900" indent="-342900"/>
            <a:r>
              <a:rPr lang="en-US" sz="2000" dirty="0">
                <a:solidFill>
                  <a:schemeClr val="accent2"/>
                </a:solidFill>
              </a:rPr>
              <a:t>2. Measurements of direct solar IR radiation using </a:t>
            </a:r>
            <a:r>
              <a:rPr lang="en-US" sz="2000" dirty="0" err="1">
                <a:solidFill>
                  <a:schemeClr val="accent2"/>
                </a:solidFill>
              </a:rPr>
              <a:t>Bruker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IFS125HR </a:t>
            </a:r>
            <a:r>
              <a:rPr lang="en-US" sz="2000" dirty="0">
                <a:solidFill>
                  <a:schemeClr val="accent2"/>
                </a:solidFill>
              </a:rPr>
              <a:t>were started in January 2009. </a:t>
            </a:r>
          </a:p>
          <a:p>
            <a:pPr marL="342900" indent="-342900"/>
            <a:r>
              <a:rPr lang="en-US" sz="2000" dirty="0">
                <a:solidFill>
                  <a:schemeClr val="accent2"/>
                </a:solidFill>
              </a:rPr>
              <a:t>3. Draft results of H2O, CH4, N2O, CO, CO2,C2H6, </a:t>
            </a:r>
            <a:r>
              <a:rPr lang="en-US" sz="2000" dirty="0" err="1">
                <a:solidFill>
                  <a:schemeClr val="accent2"/>
                </a:solidFill>
              </a:rPr>
              <a:t>HCl</a:t>
            </a:r>
            <a:r>
              <a:rPr lang="en-US" sz="2000" dirty="0">
                <a:solidFill>
                  <a:schemeClr val="accent2"/>
                </a:solidFill>
              </a:rPr>
              <a:t>, and O3  </a:t>
            </a:r>
            <a:r>
              <a:rPr lang="en-US" sz="2000" dirty="0" smtClean="0">
                <a:solidFill>
                  <a:schemeClr val="accent2"/>
                </a:solidFill>
              </a:rPr>
              <a:t>TCA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measurements </a:t>
            </a:r>
            <a:r>
              <a:rPr lang="en-US" sz="2000" dirty="0">
                <a:solidFill>
                  <a:schemeClr val="accent2"/>
                </a:solidFill>
              </a:rPr>
              <a:t>were obtained.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marL="342900" indent="-342900"/>
            <a:endParaRPr lang="en-US" sz="2000" dirty="0" smtClean="0">
              <a:solidFill>
                <a:schemeClr val="accent2"/>
              </a:solidFill>
            </a:endParaRPr>
          </a:p>
          <a:p>
            <a:pPr marL="342900" indent="-342900"/>
            <a:r>
              <a:rPr lang="en-US" sz="2000" b="1" dirty="0">
                <a:solidFill>
                  <a:srgbClr val="3333CC"/>
                </a:solidFill>
              </a:rPr>
              <a:t>Plans:</a:t>
            </a:r>
          </a:p>
          <a:p>
            <a:pPr marL="342900" indent="-342900"/>
            <a:r>
              <a:rPr lang="en-US" sz="2000" dirty="0">
                <a:solidFill>
                  <a:schemeClr val="accent2"/>
                </a:solidFill>
              </a:rPr>
              <a:t>1. To widen list of trace gases retrieved from FTIR measurements.</a:t>
            </a:r>
          </a:p>
          <a:p>
            <a:pPr marL="342900" indent="-342900"/>
            <a:r>
              <a:rPr lang="en-US" sz="2000" dirty="0">
                <a:solidFill>
                  <a:schemeClr val="accent2"/>
                </a:solidFill>
              </a:rPr>
              <a:t>2. To unify time series of CH4 and CO TCA measured by grating spectrometer (1991-2010) and Fourier-interferometer </a:t>
            </a:r>
            <a:r>
              <a:rPr lang="en-US" sz="2000" dirty="0" err="1">
                <a:solidFill>
                  <a:schemeClr val="accent2"/>
                </a:solidFill>
              </a:rPr>
              <a:t>Bruker</a:t>
            </a:r>
            <a:r>
              <a:rPr lang="en-US" sz="2000" dirty="0">
                <a:solidFill>
                  <a:schemeClr val="accent2"/>
                </a:solidFill>
              </a:rPr>
              <a:t> (2009-2010). </a:t>
            </a:r>
          </a:p>
          <a:p>
            <a:pPr marL="342900" indent="-342900"/>
            <a:r>
              <a:rPr lang="en-US" sz="2000" dirty="0">
                <a:solidFill>
                  <a:schemeClr val="accent2"/>
                </a:solidFill>
              </a:rPr>
              <a:t>3. To retrieve elements of vertical distribution of trace gases in the atmosphere.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7931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pitchFamily="26" charset="-128"/>
                <a:cs typeface="ＭＳ Ｐゴシック" pitchFamily="26" charset="-128"/>
              </a:rPr>
              <a:t>St. Petersburg, Russia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446978" y="996775"/>
            <a:ext cx="304483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solidFill>
                  <a:srgbClr val="3333CC"/>
                </a:solidFill>
              </a:rPr>
              <a:t>Daily average values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r>
              <a:rPr lang="en-US" sz="2000" dirty="0" smtClean="0">
                <a:solidFill>
                  <a:schemeClr val="accent2"/>
                </a:solidFill>
              </a:rPr>
              <a:t>(</a:t>
            </a:r>
            <a:r>
              <a:rPr lang="en-US" sz="2000" i="1" dirty="0">
                <a:solidFill>
                  <a:srgbClr val="3333CC"/>
                </a:solidFill>
              </a:rPr>
              <a:t>draft data</a:t>
            </a:r>
            <a:r>
              <a:rPr lang="en-US" sz="2000" dirty="0">
                <a:solidFill>
                  <a:schemeClr val="accent2"/>
                </a:solidFill>
              </a:rPr>
              <a:t>)</a:t>
            </a:r>
            <a:r>
              <a:rPr lang="ru-RU" sz="2000" dirty="0" smtClean="0">
                <a:solidFill>
                  <a:schemeClr val="accent2"/>
                </a:solidFill>
              </a:rPr>
              <a:t> </a:t>
            </a:r>
            <a:endParaRPr lang="en-US" sz="2000" dirty="0" smtClean="0">
              <a:solidFill>
                <a:schemeClr val="accent2"/>
              </a:solidFill>
            </a:endParaRPr>
          </a:p>
          <a:p>
            <a:r>
              <a:rPr lang="ru-RU" sz="2000" dirty="0" smtClean="0">
                <a:solidFill>
                  <a:schemeClr val="accent2"/>
                </a:solidFill>
              </a:rPr>
              <a:t>of </a:t>
            </a:r>
            <a:r>
              <a:rPr lang="ru-RU" sz="2000" dirty="0">
                <a:solidFill>
                  <a:schemeClr val="accent2"/>
                </a:solidFill>
              </a:rPr>
              <a:t>H2O, CH4, N2O, CO, CO2, C2H6, HCl, and O3 </a:t>
            </a:r>
            <a:r>
              <a:rPr lang="en-US" sz="2000" dirty="0">
                <a:solidFill>
                  <a:schemeClr val="accent2"/>
                </a:solidFill>
              </a:rPr>
              <a:t>TCA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</a:p>
          <a:p>
            <a:endParaRPr lang="en-US" sz="2000" dirty="0" smtClean="0">
              <a:solidFill>
                <a:schemeClr val="accent2"/>
              </a:solidFill>
            </a:endParaRPr>
          </a:p>
          <a:p>
            <a:r>
              <a:rPr lang="ru-RU" sz="2000" dirty="0" smtClean="0">
                <a:solidFill>
                  <a:schemeClr val="accent2"/>
                </a:solidFill>
              </a:rPr>
              <a:t>(</a:t>
            </a:r>
            <a:r>
              <a:rPr lang="ru-RU" sz="2000" dirty="0">
                <a:solidFill>
                  <a:schemeClr val="accent2"/>
                </a:solidFill>
              </a:rPr>
              <a:t>Peter</a:t>
            </a:r>
            <a:r>
              <a:rPr lang="en-US" sz="2000" dirty="0" err="1">
                <a:solidFill>
                  <a:schemeClr val="accent2"/>
                </a:solidFill>
              </a:rPr>
              <a:t>h</a:t>
            </a:r>
            <a:r>
              <a:rPr lang="ru-RU" sz="2000" dirty="0">
                <a:solidFill>
                  <a:schemeClr val="accent2"/>
                </a:solidFill>
              </a:rPr>
              <a:t>of, March 15 to August 15, 2009).</a:t>
            </a:r>
          </a:p>
          <a:p>
            <a:endParaRPr lang="ru-RU" sz="2000" dirty="0">
              <a:solidFill>
                <a:schemeClr val="accent2"/>
              </a:solidFill>
            </a:endParaRPr>
          </a:p>
        </p:txBody>
      </p:sp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139370" y="996775"/>
          <a:ext cx="5185200" cy="5703586"/>
        </p:xfrm>
        <a:graphic>
          <a:graphicData uri="http://schemas.openxmlformats.org/presentationml/2006/ole">
            <p:oleObj spid="_x0000_s34818" name="Plot" r:id="rId3" imgW="5969520" imgH="7709760" progId="Grapher.Document">
              <p:embed/>
            </p:oleObj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28600"/>
            <a:ext cx="7931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pitchFamily="26" charset="-128"/>
                <a:cs typeface="ＭＳ Ｐゴシック" pitchFamily="26" charset="-128"/>
              </a:rPr>
              <a:t>St. Petersburg, Russia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6978" y="5110032"/>
            <a:ext cx="2570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B2C6F"/>
                </a:solidFill>
              </a:rPr>
              <a:t>Invited to last</a:t>
            </a:r>
            <a:r>
              <a:rPr lang="en-US" dirty="0" smtClean="0">
                <a:solidFill>
                  <a:srgbClr val="2B2C6F"/>
                </a:solidFill>
              </a:rPr>
              <a:t> &amp; next IRWG</a:t>
            </a:r>
            <a:endParaRPr lang="en-US" dirty="0">
              <a:solidFill>
                <a:srgbClr val="2B2C6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Tomsk,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US" sz="1600" dirty="0" smtClean="0"/>
              <a:t>Leonid </a:t>
            </a:r>
            <a:r>
              <a:rPr lang="en-US" sz="1600" dirty="0" err="1" smtClean="0"/>
              <a:t>Sinitsa</a:t>
            </a:r>
            <a:r>
              <a:rPr lang="en-US" sz="1600" dirty="0" smtClean="0"/>
              <a:t>, Boris </a:t>
            </a:r>
            <a:r>
              <a:rPr lang="en-US" sz="1600" dirty="0" err="1" smtClean="0"/>
              <a:t>Voronin</a:t>
            </a:r>
            <a:r>
              <a:rPr lang="en-US" sz="1600" dirty="0" smtClean="0"/>
              <a:t> - V.E. </a:t>
            </a:r>
            <a:r>
              <a:rPr lang="en-US" sz="1600" dirty="0" err="1" smtClean="0"/>
              <a:t>Zuev</a:t>
            </a:r>
            <a:r>
              <a:rPr lang="en-US" sz="1600" dirty="0" smtClean="0"/>
              <a:t> Inst. of Atmospheric </a:t>
            </a:r>
            <a:r>
              <a:rPr lang="en-US" sz="1600" dirty="0" smtClean="0"/>
              <a:t>Optics</a:t>
            </a:r>
          </a:p>
          <a:p>
            <a:pPr marL="342900" lvl="1" indent="-342900"/>
            <a:r>
              <a:rPr lang="en-US" sz="1600" dirty="0" smtClean="0"/>
              <a:t>In Contact with Karlsruhe &amp; NCAR for retrieval software</a:t>
            </a:r>
          </a:p>
          <a:p>
            <a:pPr marL="342900" lvl="1" indent="-342900"/>
            <a:r>
              <a:rPr lang="en-US" sz="1600" dirty="0" smtClean="0"/>
              <a:t>Acquiring new solar tracker</a:t>
            </a:r>
          </a:p>
          <a:p>
            <a:pPr marL="342900" lvl="1" indent="-342900"/>
            <a:r>
              <a:rPr lang="en-US" sz="1600" dirty="0" smtClean="0"/>
              <a:t>Invited to NDACC/IRWG 2011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4" name="Picture 3" descr="physical-Russia-Tom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309" y="3238500"/>
            <a:ext cx="4858041" cy="33162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6041" y="713014"/>
            <a:ext cx="8670637" cy="3271157"/>
          </a:xfrm>
        </p:spPr>
        <p:txBody>
          <a:bodyPr/>
          <a:lstStyle/>
          <a:p>
            <a:pPr marL="504993" indent="-504993"/>
            <a:endParaRPr lang="de-DE" sz="700" dirty="0"/>
          </a:p>
          <a:p>
            <a:pPr marL="504993" indent="-504993">
              <a:buNone/>
            </a:pPr>
            <a:r>
              <a:rPr lang="de-DE" dirty="0" err="1">
                <a:latin typeface="Comic Sans MS" charset="0"/>
              </a:rPr>
              <a:t>Wenguang</a:t>
            </a:r>
            <a:r>
              <a:rPr lang="de-DE" dirty="0">
                <a:latin typeface="Comic Sans MS" charset="0"/>
              </a:rPr>
              <a:t> Bai, Dr. Peng Zhang</a:t>
            </a:r>
          </a:p>
          <a:p>
            <a:pPr marL="504993" indent="-504993">
              <a:buNone/>
            </a:pPr>
            <a:r>
              <a:rPr lang="de-DE" dirty="0">
                <a:latin typeface="Comic Sans MS" charset="0"/>
              </a:rPr>
              <a:t>National </a:t>
            </a:r>
            <a:r>
              <a:rPr lang="de-DE" dirty="0" err="1">
                <a:latin typeface="Comic Sans MS" charset="0"/>
              </a:rPr>
              <a:t>Satellite</a:t>
            </a:r>
            <a:r>
              <a:rPr lang="de-DE" dirty="0">
                <a:latin typeface="Comic Sans MS" charset="0"/>
              </a:rPr>
              <a:t> </a:t>
            </a:r>
            <a:r>
              <a:rPr lang="de-DE" dirty="0" err="1">
                <a:latin typeface="Comic Sans MS" charset="0"/>
              </a:rPr>
              <a:t>Meteorological</a:t>
            </a:r>
            <a:r>
              <a:rPr lang="de-DE" dirty="0">
                <a:latin typeface="Comic Sans MS" charset="0"/>
              </a:rPr>
              <a:t> Center Beijing, China</a:t>
            </a:r>
          </a:p>
          <a:p>
            <a:pPr marL="504993" indent="-504993">
              <a:buNone/>
            </a:pPr>
            <a:r>
              <a:rPr lang="de-DE" dirty="0" err="1">
                <a:latin typeface="Comic Sans MS" charset="0"/>
              </a:rPr>
              <a:t>Bruker</a:t>
            </a:r>
            <a:r>
              <a:rPr lang="de-DE" dirty="0">
                <a:latin typeface="Comic Sans MS" charset="0"/>
              </a:rPr>
              <a:t> 120M in Beijing </a:t>
            </a:r>
            <a:r>
              <a:rPr lang="de-DE" dirty="0" err="1">
                <a:latin typeface="Comic Sans MS" charset="0"/>
              </a:rPr>
              <a:t>since</a:t>
            </a:r>
            <a:r>
              <a:rPr lang="de-DE" dirty="0">
                <a:latin typeface="Comic Sans MS" charset="0"/>
              </a:rPr>
              <a:t> 10 </a:t>
            </a:r>
            <a:r>
              <a:rPr lang="de-DE" dirty="0" err="1">
                <a:latin typeface="Comic Sans MS" charset="0"/>
              </a:rPr>
              <a:t>years</a:t>
            </a:r>
            <a:endParaRPr lang="de-DE" dirty="0">
              <a:latin typeface="Comic Sans MS" charset="0"/>
            </a:endParaRPr>
          </a:p>
          <a:p>
            <a:pPr marL="504993" indent="-504993">
              <a:buNone/>
            </a:pPr>
            <a:r>
              <a:rPr lang="de-DE" dirty="0" err="1">
                <a:latin typeface="Comic Sans MS" charset="0"/>
              </a:rPr>
              <a:t>Atmospheric</a:t>
            </a:r>
            <a:r>
              <a:rPr lang="de-DE" dirty="0">
                <a:latin typeface="Comic Sans MS" charset="0"/>
              </a:rPr>
              <a:t> </a:t>
            </a:r>
            <a:r>
              <a:rPr lang="de-DE" dirty="0" err="1">
                <a:latin typeface="Comic Sans MS" charset="0"/>
              </a:rPr>
              <a:t>observations</a:t>
            </a:r>
            <a:r>
              <a:rPr lang="de-DE" dirty="0">
                <a:latin typeface="Comic Sans MS" charset="0"/>
              </a:rPr>
              <a:t> </a:t>
            </a:r>
            <a:r>
              <a:rPr lang="de-DE" dirty="0" err="1">
                <a:latin typeface="Comic Sans MS" charset="0"/>
              </a:rPr>
              <a:t>started</a:t>
            </a:r>
            <a:r>
              <a:rPr lang="de-DE" dirty="0">
                <a:latin typeface="Comic Sans MS" charset="0"/>
              </a:rPr>
              <a:t> </a:t>
            </a:r>
            <a:r>
              <a:rPr lang="de-DE" dirty="0" err="1">
                <a:latin typeface="Comic Sans MS" charset="0"/>
              </a:rPr>
              <a:t>recently</a:t>
            </a:r>
            <a:endParaRPr lang="de-DE" dirty="0">
              <a:latin typeface="Comic Sans MS" charset="0"/>
            </a:endParaRPr>
          </a:p>
          <a:p>
            <a:pPr marL="504993" indent="-504993">
              <a:buNone/>
            </a:pPr>
            <a:r>
              <a:rPr lang="de-DE" dirty="0" err="1">
                <a:latin typeface="Comic Sans MS" charset="0"/>
              </a:rPr>
              <a:t>visited</a:t>
            </a:r>
            <a:r>
              <a:rPr lang="de-DE" dirty="0">
                <a:latin typeface="Comic Sans MS" charset="0"/>
              </a:rPr>
              <a:t> </a:t>
            </a:r>
            <a:r>
              <a:rPr lang="de-DE" dirty="0" err="1">
                <a:latin typeface="Comic Sans MS" charset="0"/>
              </a:rPr>
              <a:t>us</a:t>
            </a:r>
            <a:r>
              <a:rPr lang="de-DE" dirty="0">
                <a:latin typeface="Comic Sans MS" charset="0"/>
              </a:rPr>
              <a:t> in April 2009 to</a:t>
            </a:r>
          </a:p>
          <a:p>
            <a:pPr marL="894258" lvl="1" indent="-426088">
              <a:buFont typeface="Wingdings" charset="2"/>
              <a:buChar char="ü"/>
            </a:pPr>
            <a:r>
              <a:rPr lang="de-DE" dirty="0" err="1">
                <a:latin typeface="Comic Sans MS" charset="0"/>
              </a:rPr>
              <a:t>learn</a:t>
            </a:r>
            <a:r>
              <a:rPr lang="de-DE" dirty="0">
                <a:latin typeface="Comic Sans MS" charset="0"/>
              </a:rPr>
              <a:t> PROFFIT (F. Hase)</a:t>
            </a:r>
          </a:p>
          <a:p>
            <a:pPr marL="894258" lvl="1" indent="-426088">
              <a:buFont typeface="Wingdings" charset="2"/>
              <a:buChar char="ü"/>
            </a:pPr>
            <a:r>
              <a:rPr lang="de-DE" dirty="0" err="1">
                <a:latin typeface="Comic Sans MS" charset="0"/>
              </a:rPr>
              <a:t>visit</a:t>
            </a:r>
            <a:r>
              <a:rPr lang="de-DE" dirty="0">
                <a:latin typeface="Comic Sans MS" charset="0"/>
              </a:rPr>
              <a:t> at </a:t>
            </a:r>
            <a:r>
              <a:rPr lang="de-DE" dirty="0" err="1">
                <a:latin typeface="Comic Sans MS" charset="0"/>
              </a:rPr>
              <a:t>Bruker</a:t>
            </a:r>
            <a:r>
              <a:rPr lang="de-DE" dirty="0">
                <a:latin typeface="Comic Sans MS" charset="0"/>
              </a:rPr>
              <a:t> (A. </a:t>
            </a:r>
            <a:r>
              <a:rPr lang="de-DE" dirty="0" err="1">
                <a:latin typeface="Comic Sans MS" charset="0"/>
              </a:rPr>
              <a:t>Keens</a:t>
            </a:r>
            <a:r>
              <a:rPr lang="de-DE" dirty="0">
                <a:latin typeface="Comic Sans MS" charset="0"/>
              </a:rPr>
              <a:t>, G. </a:t>
            </a:r>
            <a:r>
              <a:rPr lang="de-DE" dirty="0" err="1">
                <a:latin typeface="Comic Sans MS" charset="0"/>
              </a:rPr>
              <a:t>Surawicz</a:t>
            </a:r>
            <a:r>
              <a:rPr lang="de-DE" dirty="0">
                <a:latin typeface="Comic Sans MS" charset="0"/>
              </a:rPr>
              <a:t>)</a:t>
            </a:r>
          </a:p>
          <a:p>
            <a:pPr marL="894258" lvl="1" indent="-426088">
              <a:buFont typeface="Wingdings" charset="2"/>
              <a:buChar char="ü"/>
            </a:pPr>
            <a:r>
              <a:rPr lang="de-DE" dirty="0" err="1">
                <a:latin typeface="Comic Sans MS" charset="0"/>
              </a:rPr>
              <a:t>improve</a:t>
            </a:r>
            <a:r>
              <a:rPr lang="de-DE" dirty="0">
                <a:latin typeface="Comic Sans MS" charset="0"/>
              </a:rPr>
              <a:t> </a:t>
            </a:r>
            <a:r>
              <a:rPr lang="de-DE" dirty="0" err="1">
                <a:latin typeface="Comic Sans MS" charset="0"/>
              </a:rPr>
              <a:t>spectra</a:t>
            </a:r>
            <a:endParaRPr lang="de-DE" dirty="0">
              <a:latin typeface="Comic Sans MS" charset="0"/>
            </a:endParaRPr>
          </a:p>
        </p:txBody>
      </p:sp>
      <p:pic>
        <p:nvPicPr>
          <p:cNvPr id="71684" name="Picture 4" descr="CIMG8316_1_2_1"/>
          <p:cNvPicPr>
            <a:picLocks noChangeAspect="1" noChangeArrowheads="1"/>
          </p:cNvPicPr>
          <p:nvPr/>
        </p:nvPicPr>
        <p:blipFill>
          <a:blip r:embed="rId3"/>
          <a:srcRect l="5714" t="7047" r="8635"/>
          <a:stretch>
            <a:fillRect/>
          </a:stretch>
        </p:blipFill>
        <p:spPr bwMode="auto">
          <a:xfrm>
            <a:off x="4761552" y="3532993"/>
            <a:ext cx="3597002" cy="3106594"/>
          </a:xfrm>
          <a:prstGeom prst="rect">
            <a:avLst/>
          </a:prstGeom>
          <a:noFill/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604" y="3880327"/>
            <a:ext cx="4479538" cy="27703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31150" cy="581025"/>
          </a:xfrm>
        </p:spPr>
        <p:txBody>
          <a:bodyPr/>
          <a:lstStyle/>
          <a:p>
            <a:r>
              <a:rPr lang="en-US" dirty="0" smtClean="0"/>
              <a:t>Cooperation with China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Mexico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US" sz="1800" dirty="0" smtClean="0"/>
              <a:t>M. Gutter de la Mora, W. </a:t>
            </a:r>
            <a:r>
              <a:rPr lang="en-US" sz="1800" dirty="0" err="1" smtClean="0"/>
              <a:t>Stremme</a:t>
            </a:r>
            <a:r>
              <a:rPr lang="en-US" sz="1800" dirty="0" smtClean="0"/>
              <a:t> – UNAM, </a:t>
            </a:r>
          </a:p>
          <a:p>
            <a:pPr marL="742950" lvl="2" indent="-342900"/>
            <a:r>
              <a:rPr lang="en-US" sz="1800" dirty="0" smtClean="0"/>
              <a:t>T </a:t>
            </a:r>
            <a:r>
              <a:rPr lang="en-US" sz="1800" dirty="0" err="1" smtClean="0"/>
              <a:t>Blumenstock</a:t>
            </a:r>
            <a:r>
              <a:rPr lang="en-US" sz="1800" dirty="0" smtClean="0"/>
              <a:t> – KIT</a:t>
            </a:r>
          </a:p>
          <a:p>
            <a:pPr marL="342900" lvl="1" indent="-342900"/>
            <a:r>
              <a:rPr lang="en-US" sz="1800" dirty="0" smtClean="0"/>
              <a:t>Emission FTS : Atmospheric and volcanic observations</a:t>
            </a:r>
          </a:p>
          <a:p>
            <a:pPr marL="342900" lvl="1" indent="-342900"/>
            <a:r>
              <a:rPr lang="en-US" sz="1800" dirty="0" smtClean="0"/>
              <a:t>Site near Popocatepetl at Paso de Cortes 3800masl</a:t>
            </a:r>
          </a:p>
          <a:p>
            <a:pPr marL="342900" lvl="1" indent="-342900"/>
            <a:r>
              <a:rPr lang="en-US" sz="1800" dirty="0" smtClean="0"/>
              <a:t>Upgraded 125HR in process</a:t>
            </a:r>
          </a:p>
          <a:p>
            <a:pPr marL="342900" lvl="1" indent="-342900"/>
            <a:r>
              <a:rPr lang="en-US" sz="1800" dirty="0" smtClean="0"/>
              <a:t>Invited to next IRWG</a:t>
            </a:r>
          </a:p>
          <a:p>
            <a:pPr marL="342900" lvl="1" indent="-342900"/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Mexico City</a:t>
            </a:r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353" t="5506" r="8136" b="8581"/>
              <a:stretch>
                <a:fillRect/>
              </a:stretch>
            </p:blipFill>
          </mc:Choice>
          <mc:Fallback>
            <p:blipFill>
              <a:blip r:embed="rId3"/>
              <a:srcRect l="7353" t="5506" r="8136" b="8581"/>
              <a:stretch>
                <a:fillRect/>
              </a:stretch>
            </p:blipFill>
          </mc:Fallback>
        </mc:AlternateContent>
        <p:spPr bwMode="auto">
          <a:xfrm>
            <a:off x="460375" y="1047750"/>
            <a:ext cx="7651750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Mexico City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6663" t="4787" r="6372" b="3943"/>
              <a:stretch>
                <a:fillRect/>
              </a:stretch>
            </p:blipFill>
          </mc:Choice>
          <mc:Fallback>
            <p:blipFill>
              <a:blip r:embed="rId3"/>
              <a:srcRect l="6663" t="4787" r="6372" b="3943"/>
              <a:stretch>
                <a:fillRect/>
              </a:stretch>
            </p:blipFill>
          </mc:Fallback>
        </mc:AlternateContent>
        <p:spPr bwMode="auto">
          <a:xfrm>
            <a:off x="317500" y="920750"/>
            <a:ext cx="7874000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US" sz="1800" dirty="0" smtClean="0"/>
              <a:t>Tea-Young Goo –Nat. Inst. </a:t>
            </a:r>
            <a:r>
              <a:rPr lang="en-US" sz="1800" dirty="0" err="1" smtClean="0"/>
              <a:t>Meteo</a:t>
            </a:r>
            <a:r>
              <a:rPr lang="en-US" sz="1800" dirty="0" smtClean="0"/>
              <a:t>. Res.,</a:t>
            </a:r>
            <a:r>
              <a:rPr lang="en-US" sz="1800" dirty="0" smtClean="0"/>
              <a:t> </a:t>
            </a:r>
          </a:p>
          <a:p>
            <a:pPr marL="742950" lvl="2" indent="-342900"/>
            <a:r>
              <a:rPr lang="en-US" sz="1800" dirty="0" smtClean="0"/>
              <a:t>Y</a:t>
            </a:r>
            <a:r>
              <a:rPr lang="en-US" sz="1800" dirty="0" smtClean="0"/>
              <a:t>. Kasai – </a:t>
            </a:r>
            <a:r>
              <a:rPr lang="en-US" sz="1800" dirty="0" smtClean="0"/>
              <a:t>NICT</a:t>
            </a:r>
          </a:p>
          <a:p>
            <a:pPr marL="742950" lvl="2" indent="-342900"/>
            <a:r>
              <a:rPr lang="en-US" sz="1800" dirty="0" smtClean="0"/>
              <a:t> </a:t>
            </a:r>
            <a:r>
              <a:rPr lang="en-US" sz="1800" dirty="0" smtClean="0"/>
              <a:t>J. </a:t>
            </a:r>
            <a:r>
              <a:rPr lang="en-US" sz="1800" dirty="0" smtClean="0"/>
              <a:t>Hannigan - NCAR</a:t>
            </a:r>
          </a:p>
          <a:p>
            <a:r>
              <a:rPr lang="en-US" sz="1800" dirty="0" smtClean="0"/>
              <a:t>AERI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 smtClean="0"/>
              <a:t>Limseok</a:t>
            </a:r>
            <a:r>
              <a:rPr lang="en-US" sz="1800" dirty="0" smtClean="0"/>
              <a:t> Chang, </a:t>
            </a:r>
            <a:r>
              <a:rPr lang="en-US" sz="1800" dirty="0" err="1" smtClean="0"/>
              <a:t>Soyoung</a:t>
            </a:r>
            <a:r>
              <a:rPr lang="en-US" sz="1800" dirty="0" smtClean="0"/>
              <a:t> Kim – National Institute Environmental Research </a:t>
            </a:r>
          </a:p>
          <a:p>
            <a:r>
              <a:rPr lang="en-US" sz="1800" dirty="0" err="1" smtClean="0"/>
              <a:t>Saewung</a:t>
            </a:r>
            <a:r>
              <a:rPr lang="en-US" sz="1800" dirty="0" smtClean="0"/>
              <a:t> Kim, J Hannigan – NCAR</a:t>
            </a:r>
          </a:p>
          <a:p>
            <a:endParaRPr lang="en-US" sz="1800" dirty="0" smtClean="0"/>
          </a:p>
          <a:p>
            <a:r>
              <a:rPr lang="en-US" sz="1800" dirty="0" smtClean="0"/>
              <a:t>Part of larger NCAR engagement in Korea</a:t>
            </a:r>
          </a:p>
          <a:p>
            <a:r>
              <a:rPr lang="en-US" sz="1800" dirty="0" smtClean="0"/>
              <a:t>Deploy ‘airborne’ FTS to </a:t>
            </a:r>
            <a:r>
              <a:rPr lang="en-US" sz="1800" dirty="0" err="1" smtClean="0"/>
              <a:t>Gosan</a:t>
            </a:r>
            <a:r>
              <a:rPr lang="en-US" sz="1800" dirty="0" smtClean="0"/>
              <a:t>, </a:t>
            </a:r>
            <a:r>
              <a:rPr lang="en-US" sz="1800" dirty="0" err="1" smtClean="0"/>
              <a:t>JeJu</a:t>
            </a:r>
            <a:r>
              <a:rPr lang="en-US" sz="1800" dirty="0" smtClean="0"/>
              <a:t> Is for ~months</a:t>
            </a:r>
          </a:p>
          <a:p>
            <a:pPr lvl="1"/>
            <a:r>
              <a:rPr lang="en-US" sz="1800" dirty="0" smtClean="0"/>
              <a:t>33ºN 127ºE 47masl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Addis Ababa, Ethiopia</a:t>
            </a:r>
          </a:p>
          <a:p>
            <a:pPr lvl="1"/>
            <a:r>
              <a:rPr lang="en-US" sz="1600" dirty="0" smtClean="0"/>
              <a:t>Thomas </a:t>
            </a:r>
            <a:r>
              <a:rPr lang="en-US" sz="1600" dirty="0" err="1" smtClean="0"/>
              <a:t>Blumenstock</a:t>
            </a:r>
            <a:r>
              <a:rPr lang="en-US" sz="1600" dirty="0" smtClean="0"/>
              <a:t> - KIT &amp; </a:t>
            </a:r>
            <a:r>
              <a:rPr lang="en-US" sz="1600" dirty="0" err="1" smtClean="0"/>
              <a:t>Gizaw</a:t>
            </a:r>
            <a:r>
              <a:rPr lang="en-US" sz="1600" dirty="0" smtClean="0"/>
              <a:t> </a:t>
            </a:r>
            <a:r>
              <a:rPr lang="en-US" sz="1600" dirty="0" err="1" smtClean="0"/>
              <a:t>Mengistu</a:t>
            </a:r>
            <a:r>
              <a:rPr lang="en-US" sz="1600" dirty="0" smtClean="0"/>
              <a:t> </a:t>
            </a:r>
            <a:r>
              <a:rPr lang="en-US" sz="1600" dirty="0" err="1" smtClean="0"/>
              <a:t>Tsidu</a:t>
            </a:r>
            <a:r>
              <a:rPr lang="en-US" sz="1600" dirty="0" smtClean="0"/>
              <a:t> - UAA</a:t>
            </a:r>
          </a:p>
          <a:p>
            <a:pPr lvl="1"/>
            <a:r>
              <a:rPr lang="en-US" sz="1600" dirty="0" smtClean="0"/>
              <a:t>Candidacy effort in process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Addis Ababa</a:t>
            </a:r>
            <a:endParaRPr lang="en-US" dirty="0"/>
          </a:p>
        </p:txBody>
      </p:sp>
      <p:pic>
        <p:nvPicPr>
          <p:cNvPr id="4" name="Picture 11" descr="AA_logo"/>
          <p:cNvPicPr>
            <a:picLocks noChangeAspect="1" noChangeArrowheads="1"/>
          </p:cNvPicPr>
          <p:nvPr/>
        </p:nvPicPr>
        <p:blipFill>
          <a:blip r:embed="rId2"/>
          <a:srcRect r="41251"/>
          <a:stretch>
            <a:fillRect/>
          </a:stretch>
        </p:blipFill>
        <p:spPr bwMode="auto">
          <a:xfrm>
            <a:off x="4598266" y="228600"/>
            <a:ext cx="3384550" cy="862013"/>
          </a:xfrm>
          <a:prstGeom prst="rect">
            <a:avLst/>
          </a:prstGeom>
          <a:noFill/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73076" y="1192213"/>
            <a:ext cx="7666470" cy="73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prstTxWarp prst="textNoShape">
              <a:avLst/>
            </a:prstTxWarp>
            <a:spAutoFit/>
          </a:bodyPr>
          <a:lstStyle/>
          <a:p>
            <a:pPr>
              <a:tabLst>
                <a:tab pos="204788" algn="l"/>
                <a:tab pos="1858963" algn="l"/>
                <a:tab pos="6307138" algn="l"/>
              </a:tabLst>
            </a:pPr>
            <a:r>
              <a:rPr lang="en-US" sz="1400" dirty="0" err="1" smtClean="0">
                <a:latin typeface="+mj-lt"/>
              </a:rPr>
              <a:t>Milkessa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Gebeyehu</a:t>
            </a:r>
            <a:r>
              <a:rPr lang="en-US" sz="1400" dirty="0">
                <a:latin typeface="+mj-lt"/>
              </a:rPr>
              <a:t>, Samuel </a:t>
            </a:r>
            <a:r>
              <a:rPr lang="en-US" sz="1400" dirty="0" err="1">
                <a:latin typeface="+mj-lt"/>
              </a:rPr>
              <a:t>Takele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Gezahegn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Sufa</a:t>
            </a:r>
            <a:r>
              <a:rPr lang="en-US" sz="1400" dirty="0">
                <a:latin typeface="+mj-lt"/>
              </a:rPr>
              <a:t> and </a:t>
            </a:r>
            <a:r>
              <a:rPr lang="en-US" sz="1400" dirty="0" err="1">
                <a:latin typeface="+mj-lt"/>
              </a:rPr>
              <a:t>Gizaw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Mengistu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Tsidu</a:t>
            </a:r>
            <a:r>
              <a:rPr lang="en-US" sz="1400" dirty="0">
                <a:latin typeface="+mj-lt"/>
              </a:rPr>
              <a:t> (PhD.), Addis Ababa University, Addis Ababa, Ethiopia</a:t>
            </a:r>
            <a:endParaRPr lang="en-US" sz="1400" dirty="0" smtClean="0">
              <a:latin typeface="+mj-lt"/>
            </a:endParaRPr>
          </a:p>
          <a:p>
            <a:pPr>
              <a:tabLst>
                <a:tab pos="204788" algn="l"/>
                <a:tab pos="1858963" algn="l"/>
                <a:tab pos="6307138" algn="l"/>
              </a:tabLst>
            </a:pPr>
            <a:r>
              <a:rPr lang="en-US" sz="1400" dirty="0" smtClean="0">
                <a:latin typeface="+mj-lt"/>
              </a:rPr>
              <a:t>Thomas </a:t>
            </a:r>
            <a:r>
              <a:rPr lang="en-US" sz="1400" dirty="0" err="1">
                <a:latin typeface="+mj-lt"/>
              </a:rPr>
              <a:t>Blumenstock</a:t>
            </a:r>
            <a:r>
              <a:rPr lang="en-US" sz="1400" dirty="0">
                <a:latin typeface="+mj-lt"/>
              </a:rPr>
              <a:t>, Frank </a:t>
            </a:r>
            <a:r>
              <a:rPr lang="en-US" sz="1400" dirty="0" err="1">
                <a:latin typeface="+mj-lt"/>
              </a:rPr>
              <a:t>Hase</a:t>
            </a:r>
            <a:r>
              <a:rPr lang="en-US" sz="1400" dirty="0">
                <a:latin typeface="+mj-lt"/>
              </a:rPr>
              <a:t>, KIT Karlsruhe, Karlsruhe, Germany</a:t>
            </a:r>
          </a:p>
        </p:txBody>
      </p:sp>
      <p:pic>
        <p:nvPicPr>
          <p:cNvPr id="6" name="Picture 15" descr="IMG_8013_1_1"/>
          <p:cNvPicPr>
            <a:picLocks noChangeAspect="1" noChangeArrowheads="1"/>
          </p:cNvPicPr>
          <p:nvPr/>
        </p:nvPicPr>
        <p:blipFill>
          <a:blip r:embed="rId3"/>
          <a:srcRect l="4808" t="6268" r="5748" b="13584"/>
          <a:stretch>
            <a:fillRect/>
          </a:stretch>
        </p:blipFill>
        <p:spPr bwMode="auto">
          <a:xfrm>
            <a:off x="150091" y="3540039"/>
            <a:ext cx="4804276" cy="3225876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8613" y="917300"/>
            <a:ext cx="3446751" cy="3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prstTxWarp prst="textNoShape">
              <a:avLst/>
            </a:prstTxWarp>
            <a:spAutoFit/>
          </a:bodyPr>
          <a:lstStyle/>
          <a:p>
            <a:pPr algn="ctr">
              <a:lnSpc>
                <a:spcPct val="96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latin typeface="+mj-lt"/>
              </a:rPr>
              <a:t>9.0° N, 39.0° E, 2443 m </a:t>
            </a:r>
            <a:r>
              <a:rPr lang="pt-BR" sz="1600" dirty="0" err="1">
                <a:latin typeface="+mj-lt"/>
              </a:rPr>
              <a:t>a.s.l.</a:t>
            </a:r>
            <a:endParaRPr lang="en-US" sz="1600" dirty="0">
              <a:latin typeface="+mj-lt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41839" y="1951798"/>
            <a:ext cx="4412528" cy="160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prstTxWarp prst="textNoShape">
              <a:avLst/>
            </a:prstTxWarp>
            <a:spAutoFit/>
          </a:bodyPr>
          <a:lstStyle/>
          <a:p>
            <a:pPr>
              <a:tabLst>
                <a:tab pos="360363" algn="l"/>
              </a:tabLst>
            </a:pPr>
            <a:r>
              <a:rPr lang="en-GB" sz="1400" dirty="0" smtClean="0">
                <a:latin typeface="+mj-lt"/>
              </a:rPr>
              <a:t>Set </a:t>
            </a:r>
            <a:r>
              <a:rPr lang="en-GB" sz="1400" dirty="0">
                <a:latin typeface="+mj-lt"/>
              </a:rPr>
              <a:t>up of </a:t>
            </a:r>
            <a:r>
              <a:rPr lang="en-GB" sz="1400" dirty="0" err="1">
                <a:latin typeface="+mj-lt"/>
              </a:rPr>
              <a:t>Bruker</a:t>
            </a:r>
            <a:r>
              <a:rPr lang="en-GB" sz="1400" dirty="0">
                <a:latin typeface="+mj-lt"/>
              </a:rPr>
              <a:t> 120/125M in May </a:t>
            </a:r>
            <a:r>
              <a:rPr lang="en-GB" sz="1400" dirty="0" smtClean="0">
                <a:latin typeface="+mj-lt"/>
              </a:rPr>
              <a:t>2009</a:t>
            </a:r>
          </a:p>
          <a:p>
            <a:pPr>
              <a:tabLst>
                <a:tab pos="360363" algn="l"/>
              </a:tabLst>
            </a:pPr>
            <a:endParaRPr lang="en-GB" sz="1400" dirty="0" smtClean="0">
              <a:latin typeface="+mj-lt"/>
            </a:endParaRPr>
          </a:p>
          <a:p>
            <a:pPr>
              <a:buFont typeface="Wingdings" charset="2"/>
              <a:buChar char="ü"/>
              <a:tabLst>
                <a:tab pos="360363" algn="l"/>
              </a:tabLst>
            </a:pPr>
            <a:r>
              <a:rPr lang="en-GB" sz="1400" dirty="0">
                <a:latin typeface="+mj-lt"/>
              </a:rPr>
              <a:t> MCT (PV) + </a:t>
            </a:r>
            <a:r>
              <a:rPr lang="en-GB" sz="1400" dirty="0" err="1">
                <a:latin typeface="+mj-lt"/>
              </a:rPr>
              <a:t>InSb</a:t>
            </a:r>
            <a:r>
              <a:rPr lang="en-GB" sz="1400" dirty="0">
                <a:latin typeface="+mj-lt"/>
              </a:rPr>
              <a:t> detector</a:t>
            </a:r>
          </a:p>
          <a:p>
            <a:pPr>
              <a:buFont typeface="Wingdings" charset="2"/>
              <a:buChar char="ü"/>
              <a:tabLst>
                <a:tab pos="360363" algn="l"/>
              </a:tabLst>
            </a:pPr>
            <a:r>
              <a:rPr lang="en-GB" sz="1400" dirty="0">
                <a:latin typeface="+mj-lt"/>
              </a:rPr>
              <a:t> Spectral resolution: 0.008 cm</a:t>
            </a:r>
            <a:r>
              <a:rPr lang="en-GB" sz="1400" baseline="30000" dirty="0">
                <a:latin typeface="+mj-lt"/>
              </a:rPr>
              <a:t>-1</a:t>
            </a:r>
          </a:p>
          <a:p>
            <a:pPr>
              <a:buFont typeface="Wingdings" charset="2"/>
              <a:buChar char="ü"/>
              <a:tabLst>
                <a:tab pos="360363" algn="l"/>
              </a:tabLst>
            </a:pPr>
            <a:r>
              <a:rPr lang="en-US" sz="1400" dirty="0">
                <a:latin typeface="+mj-lt"/>
              </a:rPr>
              <a:t> Measurements started in May 2009</a:t>
            </a:r>
            <a:endParaRPr lang="en-US" sz="1400" dirty="0" smtClean="0">
              <a:latin typeface="+mj-lt"/>
            </a:endParaRPr>
          </a:p>
          <a:p>
            <a:pPr>
              <a:buFont typeface="Wingdings" charset="2"/>
              <a:buChar char="ü"/>
              <a:tabLst>
                <a:tab pos="360363" algn="l"/>
              </a:tabLst>
            </a:pPr>
            <a:r>
              <a:rPr lang="en-US" sz="1400" dirty="0" smtClean="0">
                <a:latin typeface="+mj-lt"/>
              </a:rPr>
              <a:t>Fully </a:t>
            </a:r>
            <a:r>
              <a:rPr lang="en-US" sz="1400" dirty="0">
                <a:latin typeface="+mj-lt"/>
              </a:rPr>
              <a:t>operational since Nov. 2009   </a:t>
            </a:r>
          </a:p>
          <a:p>
            <a:pPr>
              <a:buFont typeface="Wingdings" charset="2"/>
              <a:buChar char="ü"/>
              <a:tabLst>
                <a:tab pos="360363" algn="l"/>
              </a:tabLst>
            </a:pPr>
            <a:r>
              <a:rPr lang="en-US" sz="1400" dirty="0">
                <a:latin typeface="+mj-lt"/>
              </a:rPr>
              <a:t> 2009: 25 days of observation</a:t>
            </a:r>
            <a:r>
              <a:rPr lang="en-GB" sz="1400" dirty="0">
                <a:latin typeface="+mj-lt"/>
              </a:rPr>
              <a:t>  </a:t>
            </a:r>
          </a:p>
        </p:txBody>
      </p:sp>
      <p:pic>
        <p:nvPicPr>
          <p:cNvPr id="10" name="Picture 4" descr="IMGP0500_15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4298" y="2338352"/>
            <a:ext cx="3304052" cy="4403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Future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ARM- Southern Great Plains, US</a:t>
            </a:r>
          </a:p>
          <a:p>
            <a:pPr lvl="1"/>
            <a:r>
              <a:rPr lang="en-US" sz="1600" dirty="0" smtClean="0"/>
              <a:t>J. Hannigan – NCAR	</a:t>
            </a:r>
          </a:p>
          <a:p>
            <a:r>
              <a:rPr lang="en-US" sz="1600" dirty="0" smtClean="0"/>
              <a:t>Karlsruhe, Germany</a:t>
            </a:r>
          </a:p>
          <a:p>
            <a:pPr lvl="1"/>
            <a:r>
              <a:rPr lang="en-US" sz="1600" dirty="0" smtClean="0"/>
              <a:t> Frank </a:t>
            </a:r>
            <a:r>
              <a:rPr lang="en-US" sz="1600" dirty="0" err="1" smtClean="0"/>
              <a:t>Hase</a:t>
            </a:r>
            <a:r>
              <a:rPr lang="en-US" sz="1600" dirty="0" smtClean="0"/>
              <a:t>, Thomas </a:t>
            </a:r>
            <a:r>
              <a:rPr lang="en-US" sz="1600" dirty="0" err="1" smtClean="0"/>
              <a:t>Blumenstock</a:t>
            </a:r>
            <a:r>
              <a:rPr lang="en-US" sz="1600" dirty="0" smtClean="0"/>
              <a:t> – KIT Karlsruhe</a:t>
            </a:r>
          </a:p>
          <a:p>
            <a:pPr lvl="1"/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3300023.jpg"/>
          <p:cNvPicPr>
            <a:picLocks noChangeAspect="1"/>
          </p:cNvPicPr>
          <p:nvPr/>
        </p:nvPicPr>
        <p:blipFill>
          <a:blip r:embed="rId2"/>
          <a:srcRect t="21590" b="24958"/>
          <a:stretch>
            <a:fillRect/>
          </a:stretch>
        </p:blipFill>
        <p:spPr>
          <a:xfrm>
            <a:off x="142875" y="4376047"/>
            <a:ext cx="4861983" cy="1949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346"/>
            <a:ext cx="8229600" cy="593546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rgbClr val="43458D"/>
                </a:solidFill>
              </a:rPr>
              <a:t>ARM Southern Great Plains FTS</a:t>
            </a:r>
            <a:endParaRPr lang="en-US" sz="2800" dirty="0">
              <a:solidFill>
                <a:srgbClr val="43458D"/>
              </a:solidFill>
            </a:endParaRPr>
          </a:p>
        </p:txBody>
      </p:sp>
      <p:pic>
        <p:nvPicPr>
          <p:cNvPr id="4" name="Content Placeholder 3" descr="P3300022.jpg"/>
          <p:cNvPicPr>
            <a:picLocks noGrp="1" noChangeAspect="1"/>
          </p:cNvPicPr>
          <p:nvPr>
            <p:ph idx="1"/>
          </p:nvPr>
        </p:nvPicPr>
        <p:blipFill>
          <a:blip r:embed="rId3"/>
          <a:srcRect l="6010" r="-542"/>
          <a:stretch>
            <a:fillRect/>
          </a:stretch>
        </p:blipFill>
        <p:spPr>
          <a:xfrm>
            <a:off x="457200" y="1173468"/>
            <a:ext cx="3469294" cy="2752485"/>
          </a:xfrm>
        </p:spPr>
      </p:pic>
      <p:sp>
        <p:nvSpPr>
          <p:cNvPr id="6" name="TextBox 5"/>
          <p:cNvSpPr txBox="1"/>
          <p:nvPr/>
        </p:nvSpPr>
        <p:spPr>
          <a:xfrm>
            <a:off x="3926494" y="1075780"/>
            <a:ext cx="4573120" cy="324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charset="2"/>
              <a:buChar char="ü"/>
            </a:pPr>
            <a:r>
              <a:rPr lang="en-US" sz="1600" dirty="0" smtClean="0">
                <a:solidFill>
                  <a:srgbClr val="43458D"/>
                </a:solidFill>
              </a:rPr>
              <a:t> On site visit in 2009 </a:t>
            </a:r>
          </a:p>
          <a:p>
            <a:pPr>
              <a:spcAft>
                <a:spcPts val="600"/>
              </a:spcAft>
              <a:buFont typeface="Wingdings" charset="2"/>
              <a:buChar char="ü"/>
            </a:pPr>
            <a:r>
              <a:rPr lang="en-US" sz="1600" dirty="0" smtClean="0">
                <a:solidFill>
                  <a:srgbClr val="43458D"/>
                </a:solidFill>
              </a:rPr>
              <a:t> Verbal agreement for jumpstart funding</a:t>
            </a:r>
          </a:p>
          <a:p>
            <a:pPr>
              <a:spcAft>
                <a:spcPts val="600"/>
              </a:spcAft>
              <a:buFont typeface="Wingdings" charset="2"/>
              <a:buChar char="ü"/>
            </a:pPr>
            <a:r>
              <a:rPr lang="en-US" sz="1600" dirty="0" smtClean="0">
                <a:solidFill>
                  <a:srgbClr val="43458D"/>
                </a:solidFill>
              </a:rPr>
              <a:t> Operational – same instrument as Thule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sz="1600" dirty="0" smtClean="0">
                <a:solidFill>
                  <a:srgbClr val="43458D"/>
                </a:solidFill>
              </a:rPr>
              <a:t> Would require upgrade</a:t>
            </a:r>
          </a:p>
          <a:p>
            <a:pPr>
              <a:spcAft>
                <a:spcPts val="600"/>
              </a:spcAft>
              <a:buFont typeface="Wingdings" charset="2"/>
              <a:buChar char="ü"/>
            </a:pPr>
            <a:r>
              <a:rPr lang="en-US" sz="1600" dirty="0" smtClean="0">
                <a:solidFill>
                  <a:srgbClr val="43458D"/>
                </a:solidFill>
              </a:rPr>
              <a:t> Mid 1990’s dataset in hand at NCAR</a:t>
            </a:r>
          </a:p>
          <a:p>
            <a:pPr>
              <a:spcAft>
                <a:spcPts val="600"/>
              </a:spcAft>
              <a:buFont typeface="Wingdings" charset="2"/>
              <a:buChar char="ü"/>
            </a:pPr>
            <a:r>
              <a:rPr lang="en-US" sz="1600" dirty="0" smtClean="0">
                <a:solidFill>
                  <a:srgbClr val="43458D"/>
                </a:solidFill>
              </a:rPr>
              <a:t> Requires new personnel</a:t>
            </a:r>
          </a:p>
          <a:p>
            <a:pPr>
              <a:spcAft>
                <a:spcPts val="600"/>
              </a:spcAft>
              <a:buFont typeface="Wingdings" charset="2"/>
              <a:buChar char="ü"/>
            </a:pPr>
            <a:r>
              <a:rPr lang="en-US" sz="1600" dirty="0">
                <a:solidFill>
                  <a:srgbClr val="43458D"/>
                </a:solidFill>
              </a:rPr>
              <a:t> </a:t>
            </a:r>
            <a:r>
              <a:rPr lang="en-US" sz="1600" dirty="0" smtClean="0">
                <a:solidFill>
                  <a:srgbClr val="43458D"/>
                </a:solidFill>
              </a:rPr>
              <a:t>Correlative observations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sz="1600" dirty="0" smtClean="0">
                <a:solidFill>
                  <a:srgbClr val="43458D"/>
                </a:solidFill>
              </a:rPr>
              <a:t> Flight overpasses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sz="1600" dirty="0" smtClean="0">
                <a:solidFill>
                  <a:srgbClr val="43458D"/>
                </a:solidFill>
              </a:rPr>
              <a:t> TCCON instrument on site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sz="1600" dirty="0" smtClean="0">
                <a:solidFill>
                  <a:srgbClr val="43458D"/>
                </a:solidFill>
              </a:rPr>
              <a:t> </a:t>
            </a:r>
            <a:r>
              <a:rPr lang="en-US" sz="1600" dirty="0" err="1" smtClean="0">
                <a:solidFill>
                  <a:srgbClr val="43458D"/>
                </a:solidFill>
              </a:rPr>
              <a:t>Sondes</a:t>
            </a:r>
            <a:r>
              <a:rPr lang="en-US" sz="1600" dirty="0" smtClean="0">
                <a:solidFill>
                  <a:srgbClr val="43458D"/>
                </a:solidFill>
              </a:rPr>
              <a:t>, AERI, H</a:t>
            </a:r>
            <a:r>
              <a:rPr lang="en-US" sz="1600" baseline="-25000" dirty="0" smtClean="0">
                <a:solidFill>
                  <a:srgbClr val="43458D"/>
                </a:solidFill>
              </a:rPr>
              <a:t>2</a:t>
            </a:r>
            <a:r>
              <a:rPr lang="en-US" sz="1600" dirty="0" smtClean="0">
                <a:solidFill>
                  <a:srgbClr val="43458D"/>
                </a:solidFill>
              </a:rPr>
              <a:t>O LIDAR…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4226" y="4634314"/>
            <a:ext cx="330538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charset="2"/>
              <a:buChar char="ü"/>
            </a:pPr>
            <a:r>
              <a:rPr lang="en-US" sz="1600" dirty="0" smtClean="0">
                <a:solidFill>
                  <a:srgbClr val="43458D"/>
                </a:solidFill>
              </a:rPr>
              <a:t> Future GRUAN site?</a:t>
            </a:r>
          </a:p>
          <a:p>
            <a:endParaRPr lang="en-US" dirty="0">
              <a:solidFill>
                <a:srgbClr val="43458D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KIT, Campus North, Karlsruhe</a:t>
            </a:r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667819" y="1002845"/>
            <a:ext cx="5720531" cy="230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prstTxWarp prst="textNoShape">
              <a:avLst/>
            </a:prstTxWarp>
            <a:spAutoFit/>
          </a:bodyPr>
          <a:lstStyle/>
          <a:p>
            <a:pPr>
              <a:tabLst>
                <a:tab pos="204788" algn="l"/>
              </a:tabLst>
            </a:pPr>
            <a:endParaRPr lang="pt-BR" sz="16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tabLst>
                <a:tab pos="204788" algn="l"/>
              </a:tabLst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New container with spectrometer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Bruker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 125 HR</a:t>
            </a:r>
          </a:p>
          <a:p>
            <a:pPr>
              <a:tabLst>
                <a:tab pos="204788" algn="l"/>
              </a:tabLst>
            </a:pPr>
            <a:r>
              <a:rPr lang="de-DE" sz="16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NIR &amp; MIR (</a:t>
            </a:r>
            <a:r>
              <a:rPr lang="de-DE" sz="1600" dirty="0" err="1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InGaAs-</a:t>
            </a:r>
            <a:r>
              <a:rPr lang="de-DE" sz="16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 &amp; </a:t>
            </a:r>
            <a:r>
              <a:rPr lang="de-DE" sz="1600" dirty="0" err="1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InSb-Detector</a:t>
            </a:r>
            <a:r>
              <a:rPr lang="de-DE" sz="16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)</a:t>
            </a:r>
          </a:p>
          <a:p>
            <a:pPr>
              <a:tabLst>
                <a:tab pos="204788" algn="l"/>
              </a:tabLst>
            </a:pPr>
            <a:endParaRPr lang="de-DE" sz="1600" dirty="0">
              <a:solidFill>
                <a:schemeClr val="accent6">
                  <a:lumMod val="75000"/>
                </a:schemeClr>
              </a:solidFill>
              <a:latin typeface="Comic Sans MS" charset="0"/>
            </a:endParaRPr>
          </a:p>
          <a:p>
            <a:pPr>
              <a:buFont typeface="Wingdings" charset="2"/>
              <a:buChar char="Ø"/>
              <a:tabLst>
                <a:tab pos="204788" algn="l"/>
              </a:tabLst>
            </a:pPr>
            <a:r>
              <a:rPr lang="de-DE" sz="16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 GHG </a:t>
            </a:r>
            <a:r>
              <a:rPr lang="de-DE" sz="1600" dirty="0" err="1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measurements</a:t>
            </a:r>
            <a:r>
              <a:rPr lang="de-DE" sz="16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 in Karlsruhe (CO</a:t>
            </a:r>
            <a:r>
              <a:rPr lang="de-DE" sz="1600" baseline="-250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2</a:t>
            </a:r>
            <a:r>
              <a:rPr lang="de-DE" sz="16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, CH</a:t>
            </a:r>
            <a:r>
              <a:rPr lang="de-DE" sz="1600" baseline="-250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4</a:t>
            </a:r>
            <a:r>
              <a:rPr lang="de-DE" sz="16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, N</a:t>
            </a:r>
            <a:r>
              <a:rPr lang="de-DE" sz="1600" baseline="-250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2</a:t>
            </a:r>
            <a:r>
              <a:rPr lang="de-DE" sz="16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O)</a:t>
            </a:r>
          </a:p>
          <a:p>
            <a:pPr>
              <a:buFont typeface="Wingdings" charset="2"/>
              <a:buChar char="Ø"/>
              <a:tabLst>
                <a:tab pos="204788" algn="l"/>
              </a:tabLst>
            </a:pPr>
            <a:r>
              <a:rPr lang="de-DE" sz="16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Fills the gap between Orleans and Bialystok sites </a:t>
            </a:r>
          </a:p>
          <a:p>
            <a:pPr>
              <a:buFont typeface="Wingdings" charset="2"/>
              <a:buChar char="Ø"/>
              <a:tabLst>
                <a:tab pos="204788" algn="l"/>
              </a:tabLst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 </a:t>
            </a:r>
            <a:r>
              <a:rPr lang="de-DE" sz="1600" dirty="0" err="1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Improving</a:t>
            </a:r>
            <a:r>
              <a:rPr lang="de-DE" sz="16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 </a:t>
            </a:r>
            <a:r>
              <a:rPr lang="de-DE" sz="1600" dirty="0" err="1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the</a:t>
            </a:r>
            <a:r>
              <a:rPr lang="de-DE" sz="16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 </a:t>
            </a:r>
            <a:r>
              <a:rPr lang="de-DE" sz="1600" dirty="0" err="1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precision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 </a:t>
            </a:r>
          </a:p>
          <a:p>
            <a:pPr>
              <a:buFont typeface="Wingdings" charset="2"/>
              <a:buChar char="Ø"/>
              <a:tabLst>
                <a:tab pos="204788" algn="l"/>
              </a:tabLst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 Meteorological tower at site (200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m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) </a:t>
            </a:r>
          </a:p>
          <a:p>
            <a:pPr>
              <a:buFont typeface="Wingdings" charset="2"/>
              <a:buChar char="Ø"/>
              <a:tabLst>
                <a:tab pos="204788" algn="l"/>
              </a:tabLst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 Flat topography; ideal for sat. valid.: </a:t>
            </a:r>
            <a:r>
              <a:rPr lang="de-DE" sz="16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(GOSAT, OCO-2)</a:t>
            </a:r>
          </a:p>
        </p:txBody>
      </p:sp>
      <p:pic>
        <p:nvPicPr>
          <p:cNvPr id="8" name="Picture 4" descr="200mmast"/>
          <p:cNvPicPr>
            <a:picLocks noChangeAspect="1" noChangeArrowheads="1"/>
          </p:cNvPicPr>
          <p:nvPr/>
        </p:nvPicPr>
        <p:blipFill>
          <a:blip r:embed="rId2"/>
          <a:srcRect l="20033" r="17384"/>
          <a:stretch>
            <a:fillRect/>
          </a:stretch>
        </p:blipFill>
        <p:spPr bwMode="auto">
          <a:xfrm>
            <a:off x="335782" y="915382"/>
            <a:ext cx="2057400" cy="5122863"/>
          </a:xfrm>
          <a:prstGeom prst="rect">
            <a:avLst/>
          </a:prstGeom>
          <a:noFill/>
        </p:spPr>
      </p:pic>
      <p:pic>
        <p:nvPicPr>
          <p:cNvPr id="9" name="Picture 5" descr="DSC02000_1_1"/>
          <p:cNvPicPr>
            <a:picLocks noChangeAspect="1" noChangeArrowheads="1"/>
          </p:cNvPicPr>
          <p:nvPr/>
        </p:nvPicPr>
        <p:blipFill>
          <a:blip r:embed="rId3"/>
          <a:srcRect t="26564" r="16058"/>
          <a:stretch>
            <a:fillRect/>
          </a:stretch>
        </p:blipFill>
        <p:spPr bwMode="auto">
          <a:xfrm>
            <a:off x="3172644" y="3476319"/>
            <a:ext cx="4824413" cy="3163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KIT, Campus North, Karlsruhe</a:t>
            </a:r>
            <a:endParaRPr lang="en-US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 bwMode="auto">
          <a:xfrm>
            <a:off x="-154701" y="7562460"/>
            <a:ext cx="51133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877939-53D0-1D4E-B26B-5324C445E18A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Thomas Blumenstock, NDACC-IRWG, June 2 – 7, 2010 </a:t>
            </a: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205" y="3128250"/>
            <a:ext cx="4395999" cy="310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638371" y="2206176"/>
            <a:ext cx="3682698" cy="343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0377" tIns="55189" rIns="110377" bIns="55189">
            <a:prstTxWarp prst="textNoShape">
              <a:avLst/>
            </a:prstTxWarp>
            <a:spAutoFit/>
          </a:bodyPr>
          <a:lstStyle/>
          <a:p>
            <a:pPr marL="355600" indent="-355600" defTabSz="1103313" eaLnBrk="1" hangingPunct="1">
              <a:buFont typeface="Wingdings" charset="2"/>
              <a:buChar char="Ø"/>
            </a:pPr>
            <a:r>
              <a:rPr lang="de-DE" dirty="0" err="1">
                <a:solidFill>
                  <a:srgbClr val="43458D"/>
                </a:solidFill>
                <a:latin typeface="Comic Sans MS" charset="0"/>
              </a:rPr>
              <a:t>Impres</a:t>
            </a:r>
            <a:r>
              <a:rPr lang="de-DE" dirty="0">
                <a:solidFill>
                  <a:srgbClr val="43458D"/>
                </a:solidFill>
                <a:latin typeface="Comic Sans MS" charset="0"/>
              </a:rPr>
              <a:t> Container, Model ‘Bremen‘</a:t>
            </a:r>
          </a:p>
          <a:p>
            <a:pPr marL="355600" indent="-355600" defTabSz="1103313" eaLnBrk="1" hangingPunct="1">
              <a:buFont typeface="Wingdings" charset="2"/>
              <a:buChar char="Ø"/>
            </a:pPr>
            <a:r>
              <a:rPr lang="de-DE" dirty="0" err="1">
                <a:solidFill>
                  <a:srgbClr val="43458D"/>
                </a:solidFill>
                <a:latin typeface="Comic Sans MS" charset="0"/>
              </a:rPr>
              <a:t>Bruker</a:t>
            </a:r>
            <a:r>
              <a:rPr lang="de-DE" dirty="0">
                <a:solidFill>
                  <a:srgbClr val="43458D"/>
                </a:solidFill>
                <a:latin typeface="Comic Sans MS" charset="0"/>
              </a:rPr>
              <a:t> 125 HR</a:t>
            </a:r>
          </a:p>
          <a:p>
            <a:pPr marL="355600" indent="-355600" defTabSz="1103313" eaLnBrk="1" hangingPunct="1">
              <a:buFont typeface="Wingdings" charset="2"/>
              <a:buChar char="Ø"/>
            </a:pPr>
            <a:r>
              <a:rPr lang="de-DE" dirty="0">
                <a:solidFill>
                  <a:srgbClr val="43458D"/>
                </a:solidFill>
                <a:latin typeface="Comic Sans MS" charset="0"/>
              </a:rPr>
              <a:t>BS: CaF</a:t>
            </a:r>
            <a:r>
              <a:rPr lang="de-DE" baseline="-25000" dirty="0">
                <a:solidFill>
                  <a:srgbClr val="43458D"/>
                </a:solidFill>
                <a:latin typeface="Comic Sans MS" charset="0"/>
              </a:rPr>
              <a:t>2</a:t>
            </a:r>
            <a:r>
              <a:rPr lang="de-DE" dirty="0">
                <a:solidFill>
                  <a:srgbClr val="43458D"/>
                </a:solidFill>
                <a:latin typeface="Comic Sans MS" charset="0"/>
              </a:rPr>
              <a:t> </a:t>
            </a:r>
          </a:p>
          <a:p>
            <a:pPr marL="355600" indent="-355600" defTabSz="1103313" eaLnBrk="1" hangingPunct="1">
              <a:buFont typeface="Wingdings" charset="2"/>
              <a:buChar char="Ø"/>
            </a:pPr>
            <a:r>
              <a:rPr lang="de-DE" dirty="0" err="1">
                <a:solidFill>
                  <a:srgbClr val="43458D"/>
                </a:solidFill>
                <a:latin typeface="Comic Sans MS" charset="0"/>
              </a:rPr>
              <a:t>InGaAs</a:t>
            </a:r>
            <a:r>
              <a:rPr lang="de-DE" dirty="0">
                <a:solidFill>
                  <a:srgbClr val="43458D"/>
                </a:solidFill>
                <a:latin typeface="Comic Sans MS" charset="0"/>
              </a:rPr>
              <a:t>  </a:t>
            </a:r>
          </a:p>
          <a:p>
            <a:pPr marL="355600" indent="-355600" defTabSz="1103313" eaLnBrk="1" hangingPunct="1">
              <a:buFont typeface="Wingdings" charset="2"/>
              <a:buChar char="Ø"/>
            </a:pPr>
            <a:r>
              <a:rPr lang="de-DE" dirty="0" err="1">
                <a:solidFill>
                  <a:srgbClr val="43458D"/>
                </a:solidFill>
                <a:latin typeface="Comic Sans MS" charset="0"/>
              </a:rPr>
              <a:t>InSb</a:t>
            </a:r>
            <a:r>
              <a:rPr lang="de-DE" dirty="0">
                <a:solidFill>
                  <a:srgbClr val="43458D"/>
                </a:solidFill>
                <a:latin typeface="Comic Sans MS" charset="0"/>
              </a:rPr>
              <a:t> </a:t>
            </a:r>
          </a:p>
          <a:p>
            <a:pPr marL="355600" indent="-355600" defTabSz="1103313" eaLnBrk="1" hangingPunct="1">
              <a:buFont typeface="Wingdings" charset="2"/>
              <a:buChar char="Ø"/>
            </a:pPr>
            <a:r>
              <a:rPr lang="de-DE" dirty="0">
                <a:solidFill>
                  <a:srgbClr val="43458D"/>
                </a:solidFill>
                <a:latin typeface="Comic Sans MS" charset="0"/>
              </a:rPr>
              <a:t>Operational </a:t>
            </a:r>
            <a:r>
              <a:rPr lang="de-DE" dirty="0" err="1">
                <a:solidFill>
                  <a:srgbClr val="43458D"/>
                </a:solidFill>
                <a:latin typeface="Comic Sans MS" charset="0"/>
              </a:rPr>
              <a:t>since</a:t>
            </a:r>
            <a:r>
              <a:rPr lang="de-DE" dirty="0">
                <a:solidFill>
                  <a:srgbClr val="43458D"/>
                </a:solidFill>
                <a:latin typeface="Comic Sans MS" charset="0"/>
              </a:rPr>
              <a:t> Sept. 2009</a:t>
            </a:r>
          </a:p>
          <a:p>
            <a:pPr marL="355600" indent="-355600" defTabSz="1103313" eaLnBrk="1" hangingPunct="1">
              <a:buFont typeface="Wingdings" charset="2"/>
              <a:buChar char="Ø"/>
            </a:pPr>
            <a:r>
              <a:rPr lang="de-DE" dirty="0">
                <a:solidFill>
                  <a:srgbClr val="43458D"/>
                </a:solidFill>
                <a:latin typeface="Comic Sans MS" charset="0"/>
              </a:rPr>
              <a:t>Validation </a:t>
            </a:r>
            <a:r>
              <a:rPr lang="de-DE" dirty="0" err="1">
                <a:solidFill>
                  <a:srgbClr val="43458D"/>
                </a:solidFill>
                <a:latin typeface="Comic Sans MS" charset="0"/>
              </a:rPr>
              <a:t>with</a:t>
            </a:r>
            <a:r>
              <a:rPr lang="de-DE" dirty="0">
                <a:solidFill>
                  <a:srgbClr val="43458D"/>
                </a:solidFill>
                <a:latin typeface="Comic Sans MS" charset="0"/>
              </a:rPr>
              <a:t> </a:t>
            </a:r>
            <a:r>
              <a:rPr lang="de-DE" dirty="0" err="1">
                <a:solidFill>
                  <a:srgbClr val="43458D"/>
                </a:solidFill>
                <a:latin typeface="Comic Sans MS" charset="0"/>
              </a:rPr>
              <a:t>airborne</a:t>
            </a:r>
            <a:r>
              <a:rPr lang="de-DE" dirty="0">
                <a:solidFill>
                  <a:srgbClr val="43458D"/>
                </a:solidFill>
                <a:latin typeface="Comic Sans MS" charset="0"/>
              </a:rPr>
              <a:t> </a:t>
            </a:r>
            <a:r>
              <a:rPr lang="de-DE" dirty="0" err="1">
                <a:solidFill>
                  <a:srgbClr val="43458D"/>
                </a:solidFill>
                <a:latin typeface="Comic Sans MS" charset="0"/>
              </a:rPr>
              <a:t>in-situ</a:t>
            </a:r>
            <a:r>
              <a:rPr lang="de-DE" dirty="0">
                <a:solidFill>
                  <a:srgbClr val="43458D"/>
                </a:solidFill>
                <a:latin typeface="Comic Sans MS" charset="0"/>
              </a:rPr>
              <a:t> in Sept. 2009 (IMECC </a:t>
            </a:r>
            <a:r>
              <a:rPr lang="de-DE" dirty="0" err="1">
                <a:solidFill>
                  <a:srgbClr val="43458D"/>
                </a:solidFill>
                <a:latin typeface="Comic Sans MS" charset="0"/>
              </a:rPr>
              <a:t>campaign</a:t>
            </a:r>
            <a:r>
              <a:rPr lang="de-DE" dirty="0">
                <a:solidFill>
                  <a:srgbClr val="43458D"/>
                </a:solidFill>
                <a:latin typeface="Comic Sans MS" charset="0"/>
              </a:rPr>
              <a:t>)</a:t>
            </a:r>
          </a:p>
          <a:p>
            <a:pPr marL="355600" indent="-355600" defTabSz="1103313" eaLnBrk="1" hangingPunct="1">
              <a:buFont typeface="Wingdings" charset="2"/>
              <a:buChar char="Ø"/>
            </a:pPr>
            <a:r>
              <a:rPr lang="en-US" dirty="0">
                <a:solidFill>
                  <a:srgbClr val="43458D"/>
                </a:solidFill>
                <a:latin typeface="Comic Sans MS" charset="0"/>
              </a:rPr>
              <a:t>2009: 14 days of observation</a:t>
            </a:r>
            <a:r>
              <a:rPr lang="de-DE" dirty="0">
                <a:solidFill>
                  <a:srgbClr val="43458D"/>
                </a:solidFill>
                <a:latin typeface="Comic Sans MS" charset="0"/>
              </a:rPr>
              <a:t> 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285162" y="1082285"/>
            <a:ext cx="68405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423863" indent="-423863" algn="ctr" defTabSz="1400175">
              <a:lnSpc>
                <a:spcPct val="80000"/>
              </a:lnSpc>
              <a:spcBef>
                <a:spcPct val="20000"/>
              </a:spcBef>
            </a:pPr>
            <a:r>
              <a:rPr lang="de-DE" sz="2100" dirty="0">
                <a:solidFill>
                  <a:srgbClr val="43458D"/>
                </a:solidFill>
                <a:latin typeface="Comic Sans MS" charset="0"/>
              </a:rPr>
              <a:t>Frank Hase, Michael </a:t>
            </a:r>
            <a:r>
              <a:rPr lang="de-DE" sz="2100" dirty="0" err="1">
                <a:solidFill>
                  <a:srgbClr val="43458D"/>
                </a:solidFill>
                <a:latin typeface="Comic Sans MS" charset="0"/>
              </a:rPr>
              <a:t>Gisi</a:t>
            </a:r>
            <a:r>
              <a:rPr lang="de-DE" sz="2100" dirty="0">
                <a:solidFill>
                  <a:srgbClr val="43458D"/>
                </a:solidFill>
                <a:latin typeface="Comic Sans MS" charset="0"/>
              </a:rPr>
              <a:t>, Thomas Blumenstock</a:t>
            </a:r>
          </a:p>
          <a:p>
            <a:pPr marL="423863" indent="-423863" algn="ctr" defTabSz="1400175">
              <a:lnSpc>
                <a:spcPct val="80000"/>
              </a:lnSpc>
              <a:spcBef>
                <a:spcPct val="20000"/>
              </a:spcBef>
            </a:pPr>
            <a:r>
              <a:rPr lang="de-DE" sz="2100" dirty="0">
                <a:solidFill>
                  <a:srgbClr val="43458D"/>
                </a:solidFill>
                <a:latin typeface="Comic Sans MS" charset="0"/>
              </a:rPr>
              <a:t>KIT, IMK-ASF Karlsruhe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St. Petersburg, Russia</a:t>
            </a:r>
          </a:p>
          <a:p>
            <a:pPr lvl="1"/>
            <a:r>
              <a:rPr lang="en-US" sz="1600" dirty="0" smtClean="0"/>
              <a:t>Yuri </a:t>
            </a:r>
            <a:r>
              <a:rPr lang="en-US" sz="1600" dirty="0" err="1" smtClean="0"/>
              <a:t>Timofeyev</a:t>
            </a:r>
            <a:r>
              <a:rPr lang="en-US" sz="1600" dirty="0" smtClean="0"/>
              <a:t> and Maria </a:t>
            </a:r>
            <a:r>
              <a:rPr lang="en-US" sz="1600" dirty="0" err="1" smtClean="0"/>
              <a:t>Makarova</a:t>
            </a:r>
            <a:r>
              <a:rPr lang="en-US" sz="1600" dirty="0" smtClean="0"/>
              <a:t> - St. Petersburg State University</a:t>
            </a:r>
          </a:p>
          <a:p>
            <a:r>
              <a:rPr lang="en-US" sz="1600" dirty="0" smtClean="0"/>
              <a:t>Tomsk, Russia</a:t>
            </a:r>
          </a:p>
          <a:p>
            <a:pPr lvl="1"/>
            <a:r>
              <a:rPr lang="en-US" sz="1600" dirty="0" smtClean="0"/>
              <a:t>Leonid </a:t>
            </a:r>
            <a:r>
              <a:rPr lang="en-US" sz="1600" dirty="0" err="1" smtClean="0"/>
              <a:t>Sinitsa</a:t>
            </a:r>
            <a:r>
              <a:rPr lang="en-US" sz="1600" dirty="0" smtClean="0"/>
              <a:t>, Boris </a:t>
            </a:r>
            <a:r>
              <a:rPr lang="en-US" sz="1600" dirty="0" err="1" smtClean="0"/>
              <a:t>Voronin</a:t>
            </a:r>
            <a:r>
              <a:rPr lang="en-US" sz="1600" dirty="0" smtClean="0"/>
              <a:t> - V.E. </a:t>
            </a:r>
            <a:r>
              <a:rPr lang="en-US" sz="1600" dirty="0" err="1" smtClean="0"/>
              <a:t>Zuev</a:t>
            </a:r>
            <a:r>
              <a:rPr lang="en-US" sz="1600" dirty="0" smtClean="0"/>
              <a:t> Inst. of Atmospheric Optics</a:t>
            </a:r>
          </a:p>
          <a:p>
            <a:r>
              <a:rPr lang="en-US" sz="1600" dirty="0" err="1" smtClean="0"/>
              <a:t>Bejing</a:t>
            </a:r>
            <a:r>
              <a:rPr lang="en-US" sz="1600" dirty="0" smtClean="0"/>
              <a:t>, China</a:t>
            </a:r>
          </a:p>
          <a:p>
            <a:pPr lvl="1"/>
            <a:r>
              <a:rPr lang="en-US" sz="1600" dirty="0" err="1" smtClean="0"/>
              <a:t>Wenguang</a:t>
            </a:r>
            <a:r>
              <a:rPr lang="en-US" sz="1600" dirty="0" smtClean="0"/>
              <a:t> </a:t>
            </a:r>
            <a:r>
              <a:rPr lang="en-US" sz="1600" dirty="0" err="1" smtClean="0"/>
              <a:t>Bai</a:t>
            </a:r>
            <a:r>
              <a:rPr lang="en-US" sz="1600" dirty="0" smtClean="0"/>
              <a:t>, Dr. </a:t>
            </a:r>
            <a:r>
              <a:rPr lang="en-US" sz="1600" dirty="0" err="1" smtClean="0"/>
              <a:t>Peng</a:t>
            </a:r>
            <a:r>
              <a:rPr lang="en-US" sz="1600" dirty="0" smtClean="0"/>
              <a:t> Zhang, National Satellite Meteorological Center,  T. </a:t>
            </a:r>
            <a:r>
              <a:rPr lang="en-US" sz="1600" dirty="0" err="1" smtClean="0"/>
              <a:t>Blumenstock</a:t>
            </a:r>
            <a:r>
              <a:rPr lang="en-US" sz="1600" dirty="0" smtClean="0"/>
              <a:t>, F. </a:t>
            </a:r>
            <a:r>
              <a:rPr lang="en-US" sz="1600" dirty="0" err="1" smtClean="0"/>
              <a:t>Hase</a:t>
            </a:r>
            <a:r>
              <a:rPr lang="en-US" sz="1600" dirty="0" smtClean="0"/>
              <a:t> – KIT</a:t>
            </a:r>
          </a:p>
          <a:p>
            <a:r>
              <a:rPr lang="en-US" sz="1600" dirty="0" smtClean="0"/>
              <a:t>Mexico City</a:t>
            </a:r>
          </a:p>
          <a:p>
            <a:pPr lvl="1"/>
            <a:r>
              <a:rPr lang="en-US" sz="1600" dirty="0" smtClean="0"/>
              <a:t>M. Gutter de la Mora, W. </a:t>
            </a:r>
            <a:r>
              <a:rPr lang="en-US" sz="1600" dirty="0" err="1" smtClean="0"/>
              <a:t>Stremme</a:t>
            </a:r>
            <a:r>
              <a:rPr lang="en-US" sz="1600" dirty="0" smtClean="0"/>
              <a:t> – UNAM, T </a:t>
            </a:r>
            <a:r>
              <a:rPr lang="en-US" sz="1600" dirty="0" err="1" smtClean="0"/>
              <a:t>Blumenstock</a:t>
            </a:r>
            <a:r>
              <a:rPr lang="en-US" sz="1600" dirty="0" smtClean="0"/>
              <a:t> - KIT</a:t>
            </a:r>
          </a:p>
          <a:p>
            <a:r>
              <a:rPr lang="en-US" sz="1600" dirty="0" smtClean="0"/>
              <a:t>Korea</a:t>
            </a:r>
          </a:p>
          <a:p>
            <a:pPr lvl="1"/>
            <a:r>
              <a:rPr lang="en-US" sz="1600" dirty="0" smtClean="0"/>
              <a:t>Tea-Young Goo –Nat. Inst. </a:t>
            </a:r>
            <a:r>
              <a:rPr lang="en-US" sz="1600" dirty="0" err="1" smtClean="0"/>
              <a:t>Meteo</a:t>
            </a:r>
            <a:r>
              <a:rPr lang="en-US" sz="1600" dirty="0" smtClean="0"/>
              <a:t>. Res., Y. Kasai – NICT, J. Hannigan</a:t>
            </a:r>
          </a:p>
          <a:p>
            <a:r>
              <a:rPr lang="en-US" sz="1600" dirty="0" smtClean="0"/>
              <a:t>Korea</a:t>
            </a:r>
          </a:p>
          <a:p>
            <a:pPr lvl="1"/>
            <a:r>
              <a:rPr lang="en-US" sz="1600" dirty="0" err="1" smtClean="0"/>
              <a:t>Limseok</a:t>
            </a:r>
            <a:r>
              <a:rPr lang="en-US" sz="1600" dirty="0" smtClean="0"/>
              <a:t> Chang, </a:t>
            </a:r>
            <a:r>
              <a:rPr lang="en-US" sz="1600" dirty="0" err="1" smtClean="0"/>
              <a:t>Soyoung</a:t>
            </a:r>
            <a:r>
              <a:rPr lang="en-US" sz="1600" dirty="0" smtClean="0"/>
              <a:t> Kim – Nat. Inst. Environ. Res., </a:t>
            </a:r>
            <a:r>
              <a:rPr lang="en-US" sz="1600" dirty="0" err="1" smtClean="0"/>
              <a:t>Saewung</a:t>
            </a:r>
            <a:r>
              <a:rPr lang="en-US" sz="1600" dirty="0" smtClean="0"/>
              <a:t> Kim, J Hannigan - NCAR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oto_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010" y="1007970"/>
            <a:ext cx="6516418" cy="4005355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643" y="5227511"/>
            <a:ext cx="88058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3333CC"/>
                </a:solidFill>
              </a:rPr>
              <a:t>Atmospheric spectroscopy group</a:t>
            </a:r>
            <a:r>
              <a:rPr lang="en-US" sz="1400" dirty="0">
                <a:solidFill>
                  <a:srgbClr val="000099"/>
                </a:solidFill>
              </a:rPr>
              <a:t> at the St. Petersburg State University, Faculty of Physics, Dept. of Atmospheric Physics (from left to right in the photo):</a:t>
            </a:r>
          </a:p>
          <a:p>
            <a:r>
              <a:rPr lang="en-US" sz="1400" b="1" dirty="0">
                <a:solidFill>
                  <a:srgbClr val="000099"/>
                </a:solidFill>
              </a:rPr>
              <a:t>Maria </a:t>
            </a:r>
            <a:r>
              <a:rPr lang="en-US" sz="1400" b="1" dirty="0" err="1">
                <a:solidFill>
                  <a:srgbClr val="000099"/>
                </a:solidFill>
              </a:rPr>
              <a:t>Makarova</a:t>
            </a:r>
            <a:r>
              <a:rPr lang="en-US" sz="1400" dirty="0">
                <a:solidFill>
                  <a:srgbClr val="000099"/>
                </a:solidFill>
              </a:rPr>
              <a:t> (data originator, </a:t>
            </a:r>
            <a:r>
              <a:rPr lang="en-US" sz="1400" dirty="0" err="1">
                <a:solidFill>
                  <a:srgbClr val="000099"/>
                </a:solidFill>
              </a:rPr>
              <a:t>zaits@troll.phys.spbu.ru</a:t>
            </a:r>
            <a:r>
              <a:rPr lang="en-US" sz="1400" dirty="0">
                <a:solidFill>
                  <a:srgbClr val="000099"/>
                </a:solidFill>
              </a:rPr>
              <a:t>) </a:t>
            </a:r>
          </a:p>
          <a:p>
            <a:r>
              <a:rPr lang="en-US" sz="1400" b="1" dirty="0">
                <a:solidFill>
                  <a:srgbClr val="000099"/>
                </a:solidFill>
              </a:rPr>
              <a:t>Anton </a:t>
            </a:r>
            <a:r>
              <a:rPr lang="en-US" sz="1400" b="1" dirty="0" err="1">
                <a:solidFill>
                  <a:srgbClr val="000099"/>
                </a:solidFill>
              </a:rPr>
              <a:t>Rakitin</a:t>
            </a:r>
            <a:r>
              <a:rPr lang="en-US" sz="1400" dirty="0">
                <a:solidFill>
                  <a:srgbClr val="000099"/>
                </a:solidFill>
              </a:rPr>
              <a:t> (data originator, </a:t>
            </a:r>
            <a:r>
              <a:rPr lang="en-US" sz="1400" dirty="0" err="1">
                <a:solidFill>
                  <a:srgbClr val="000099"/>
                </a:solidFill>
              </a:rPr>
              <a:t>kit@troll.phys.spbu.ru</a:t>
            </a:r>
            <a:r>
              <a:rPr lang="en-US" sz="1400" dirty="0">
                <a:solidFill>
                  <a:srgbClr val="000099"/>
                </a:solidFill>
              </a:rPr>
              <a:t>)</a:t>
            </a:r>
          </a:p>
          <a:p>
            <a:r>
              <a:rPr lang="en-US" sz="1400" b="1" dirty="0">
                <a:solidFill>
                  <a:srgbClr val="000099"/>
                </a:solidFill>
              </a:rPr>
              <a:t>Anatoly </a:t>
            </a:r>
            <a:r>
              <a:rPr lang="en-US" sz="1400" b="1" dirty="0" err="1">
                <a:solidFill>
                  <a:srgbClr val="000099"/>
                </a:solidFill>
              </a:rPr>
              <a:t>Poberovsky</a:t>
            </a:r>
            <a:r>
              <a:rPr lang="en-US" sz="1400" dirty="0">
                <a:solidFill>
                  <a:srgbClr val="000099"/>
                </a:solidFill>
              </a:rPr>
              <a:t> (group leader, </a:t>
            </a:r>
            <a:r>
              <a:rPr lang="en-US" sz="1400" dirty="0" err="1">
                <a:solidFill>
                  <a:srgbClr val="000099"/>
                </a:solidFill>
              </a:rPr>
              <a:t>avpob@troll.phys.spbu.ru</a:t>
            </a:r>
            <a:r>
              <a:rPr lang="en-US" sz="1400" dirty="0">
                <a:solidFill>
                  <a:srgbClr val="000099"/>
                </a:solidFill>
              </a:rPr>
              <a:t>)</a:t>
            </a:r>
          </a:p>
          <a:p>
            <a:r>
              <a:rPr lang="en-US" sz="1400" b="1" dirty="0">
                <a:solidFill>
                  <a:srgbClr val="000099"/>
                </a:solidFill>
              </a:rPr>
              <a:t>Sergey </a:t>
            </a:r>
            <a:r>
              <a:rPr lang="en-US" sz="1400" b="1" dirty="0" err="1">
                <a:solidFill>
                  <a:srgbClr val="000099"/>
                </a:solidFill>
              </a:rPr>
              <a:t>Osipov</a:t>
            </a:r>
            <a:r>
              <a:rPr lang="en-US" sz="1400" dirty="0">
                <a:solidFill>
                  <a:srgbClr val="000099"/>
                </a:solidFill>
              </a:rPr>
              <a:t> (technician)</a:t>
            </a:r>
            <a:endParaRPr lang="ru-RU" sz="1400" dirty="0">
              <a:solidFill>
                <a:srgbClr val="000099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28600"/>
            <a:ext cx="7931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pitchFamily="26" charset="-128"/>
                <a:cs typeface="ＭＳ Ｐゴシック" pitchFamily="26" charset="-128"/>
              </a:rPr>
              <a:t>St. Petersburg, Russia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_aeronomie_mdm_v2">
  <a:themeElements>
    <a:clrScheme name="template_aeronomie_mdm_v2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template_aeronomie_mdm_v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lnDef>
  </a:objectDefaults>
  <a:extraClrSchemeLst>
    <a:extraClrScheme>
      <a:clrScheme name="template_aeronomie_mdm_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aeronomie_mdm_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aeronomie_mdm_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aeronomie_mdm_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aeronomie_mdm_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aeronomie_mdm_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aeronomie_mdm_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aeronomie_mdm_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aeronomie_mdm_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aeronomie_mdm_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aeronomie_mdm_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aeronomie_mdm_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1570</TotalTime>
  <Words>1340</Words>
  <Application>Microsoft Macintosh PowerPoint</Application>
  <PresentationFormat>On-screen Show (4:3)</PresentationFormat>
  <Paragraphs>145</Paragraphs>
  <Slides>19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template_aeronomie_mdm_v2</vt:lpstr>
      <vt:lpstr>Grapher Plot Document</vt:lpstr>
      <vt:lpstr>New Sites,  Possible Sites   &amp; IRWG Collaborations</vt:lpstr>
      <vt:lpstr>Candidate Sites</vt:lpstr>
      <vt:lpstr>Addis Ababa</vt:lpstr>
      <vt:lpstr>Possible Future Sites</vt:lpstr>
      <vt:lpstr>ARM Southern Great Plains FTS</vt:lpstr>
      <vt:lpstr>KIT, Campus North, Karlsruhe</vt:lpstr>
      <vt:lpstr>KIT, Campus North, Karlsruhe</vt:lpstr>
      <vt:lpstr>Collaborations</vt:lpstr>
      <vt:lpstr>Slide 9</vt:lpstr>
      <vt:lpstr>Slide 10</vt:lpstr>
      <vt:lpstr>Slide 11</vt:lpstr>
      <vt:lpstr>Slide 12</vt:lpstr>
      <vt:lpstr>Tomsk, Russia</vt:lpstr>
      <vt:lpstr>Cooperation with China</vt:lpstr>
      <vt:lpstr>Mexico City</vt:lpstr>
      <vt:lpstr>Mexico City</vt:lpstr>
      <vt:lpstr>Mexico City</vt:lpstr>
      <vt:lpstr>Korea</vt:lpstr>
      <vt:lpstr>Korea</vt:lpstr>
    </vt:vector>
  </TitlesOfParts>
  <Company>UCAR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Hannigan</dc:creator>
  <cp:lastModifiedBy>James Hannigan</cp:lastModifiedBy>
  <cp:revision>15</cp:revision>
  <dcterms:created xsi:type="dcterms:W3CDTF">2010-09-28T14:56:16Z</dcterms:created>
  <dcterms:modified xsi:type="dcterms:W3CDTF">2010-09-29T15:35:18Z</dcterms:modified>
</cp:coreProperties>
</file>