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CFBD-DF67-CF4F-68FE-1603A34CC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4A338-F4C9-6D65-8B5A-8DBDDB288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B3364-BF0D-99D0-7868-154C5BC6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810-9B72-4D9D-9381-8A5393B3FC3A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12F87-95A3-C481-FE01-CC233BBF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TCCON-NDACC-COCCON meeting Spa, Belgium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E9C70-AC64-D3B1-9D9E-74CDE77D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7608-BB86-4DCF-B3A2-1600FB6578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941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F748-F71B-6FE3-DF7D-AD537DB6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F1E55-F1CD-5BA6-124B-39206FCBA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B67AE-308D-72BD-686C-C2912CC9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810-9B72-4D9D-9381-8A5393B3FC3A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2B79F-ECA0-D151-40B3-EA228DCA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8EE8B-7FD0-C522-B392-E947487B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7608-BB86-4DCF-B3A2-1600FB6578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7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5DC7B-7101-CF2B-2930-67DF68D52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E5177-7D66-9C3A-4DF4-891BE58E4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AB156-C3F5-F030-04B6-3788EBDA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810-9B72-4D9D-9381-8A5393B3FC3A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8ED6-55B9-078A-5227-5AF37B8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97FA7-87D1-5591-BC0B-3D25C9FD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7608-BB86-4DCF-B3A2-1600FB6578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101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0B7F-3A64-3E70-78F7-141F2E4A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84A1-8448-3690-E0B3-3F670568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9392-12E9-C226-6F9B-A96BB4D9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810-9B72-4D9D-9381-8A5393B3FC3A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25F9-6C5C-2775-736C-662718F4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D8E2-F0C1-6FF4-10D1-9DEC3597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7608-BB86-4DCF-B3A2-1600FB6578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09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2A79-E142-A62C-F470-D12BA35B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C14E8-4489-326C-2E3B-3C02B7B49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776CA-41A6-7EB4-88DD-356F06E2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810-9B72-4D9D-9381-8A5393B3FC3A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AF025-73A3-3BBB-B0AB-A9EAB700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4547D-ACBE-EB78-4A01-95D2D5D8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7608-BB86-4DCF-B3A2-1600FB6578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75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8CB9-523C-1F9D-C956-B684A229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460A-6EC7-6ED5-8D81-2D7C184FB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8510F-9A54-07FB-EC29-91A671CAC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71FF6-3298-DE92-9B43-084ABD2F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810-9B72-4D9D-9381-8A5393B3FC3A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5E8A8-B46D-58F0-61F0-5952BD4E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64EEB-ACC0-981B-DD0E-C12D5351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7608-BB86-4DCF-B3A2-1600FB6578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1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932F-1FAE-7248-EE66-E9BFFD7D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E4161-EAA6-A820-44A3-944A293EE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AA0FA-49F9-8793-16F7-5DF8F2B22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C89C0-84E6-D3FE-BCA6-195432AC5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3B1E9-D26E-0E13-8A5E-AAC2D4361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7622D-1D47-9641-5187-CDD4E8AB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810-9B72-4D9D-9381-8A5393B3FC3A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CAF13-4C26-710F-78D5-C908FEB8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3E481-06B8-0DF7-DCFE-FC9A12E9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7608-BB86-4DCF-B3A2-1600FB6578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53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B408-6297-B777-F6DF-E6D97696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017E7-4BF6-6BE2-0F82-B79F97A2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810-9B72-4D9D-9381-8A5393B3FC3A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A2381-8842-40AC-E219-6616735D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264CC-5EEF-4C3C-ABC4-2B59BA41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7608-BB86-4DCF-B3A2-1600FB6578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48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7306B4-6D3B-84B9-1D35-69DBB8AB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810-9B72-4D9D-9381-8A5393B3FC3A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B1584-9B8D-0010-0E16-B1EF49BE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4872A-E227-54F3-C6AE-94614B0B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7608-BB86-4DCF-B3A2-1600FB6578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60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177B-D902-4B03-9DBB-D8F09CE6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D4BD5-247D-351C-9F4D-D45C59F5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3B42C-6426-9865-8A72-00070CB20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A71EC-798F-9515-2294-C878A6EF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810-9B72-4D9D-9381-8A5393B3FC3A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CC350-B1F3-DFB4-AC89-765937B5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97065-001D-91C8-3844-5BACC968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7608-BB86-4DCF-B3A2-1600FB6578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27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8FA8-8FBA-D4CB-B1C2-E5D97BA0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095BC-E86A-8CDB-F018-28CF0ADD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0104C-249D-CE75-ED62-2FD9868D2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812E1-6798-F073-09DC-29DCF25C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810-9B72-4D9D-9381-8A5393B3FC3A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670DC-FFBE-F493-B7A8-428FB148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11849-C8D5-9421-1284-18C1ED5C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7608-BB86-4DCF-B3A2-1600FB6578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02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CAA66-7ED0-5560-1C54-A85A8722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C87E7-334E-BD6A-3074-597682503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93D44-18B1-AC02-C0EC-C39928DA9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A9810-9B72-4D9D-9381-8A5393B3FC3A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AE38-F308-A561-6B66-5AA5E9E92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47C48-937D-3EBF-E517-F3A80DDC5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D7608-BB86-4DCF-B3A2-1600FB65784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50D932-4198-3B17-DB52-74EFC42B815D}"/>
              </a:ext>
            </a:extLst>
          </p:cNvPr>
          <p:cNvSpPr/>
          <p:nvPr userDrawn="1"/>
        </p:nvSpPr>
        <p:spPr>
          <a:xfrm>
            <a:off x="230456" y="5977179"/>
            <a:ext cx="2889870" cy="744295"/>
          </a:xfrm>
          <a:prstGeom prst="rect">
            <a:avLst/>
          </a:pr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932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D95E-1B8F-F25A-52AA-8C8D9D86E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246" y="1591765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Wollongong Site Report 2023</a:t>
            </a:r>
            <a:br>
              <a:rPr lang="en-AU" dirty="0"/>
            </a:br>
            <a:br>
              <a:rPr lang="en-AU" dirty="0"/>
            </a:br>
            <a:r>
              <a:rPr lang="en-AU" sz="3600" dirty="0"/>
              <a:t>Nicholas Jones, Nicholas Deutscher, Clare Murphy, Dave Griffith, Susan John, Justin Takacs</a:t>
            </a:r>
            <a:br>
              <a:rPr lang="en-AU" dirty="0"/>
            </a:b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72164-7F3E-D7F6-1725-4F0667272D09}"/>
              </a:ext>
            </a:extLst>
          </p:cNvPr>
          <p:cNvSpPr txBox="1"/>
          <p:nvPr/>
        </p:nvSpPr>
        <p:spPr>
          <a:xfrm>
            <a:off x="3802464" y="3717471"/>
            <a:ext cx="6509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Overview:</a:t>
            </a:r>
          </a:p>
          <a:p>
            <a:r>
              <a:rPr lang="en-AU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       a. A brief summary covering the period 2020 to date since no meetings were held and there were extraordinary covid related issues</a:t>
            </a:r>
            <a:br>
              <a:rPr lang="en-AU" dirty="0"/>
            </a:br>
            <a:r>
              <a:rPr lang="en-AU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       b. Current status: instrument, site logistics, operational, funding,</a:t>
            </a:r>
            <a:br>
              <a:rPr lang="en-AU" dirty="0"/>
            </a:br>
            <a:r>
              <a:rPr lang="en-AU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       c. Any losses sustained due to covid: personnel, data</a:t>
            </a:r>
            <a:br>
              <a:rPr lang="en-AU" dirty="0"/>
            </a:br>
            <a:r>
              <a:rPr lang="en-AU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       d. Outlook 2023 &amp; beyond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13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0D8DD-A01C-F45D-BF9C-F0A3AB71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4200" b="1"/>
              <a:t>Wollongong site 2020 to June 2023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08F50-5768-6124-2B01-84425C46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494020" cy="3659732"/>
          </a:xfrm>
        </p:spPr>
        <p:txBody>
          <a:bodyPr>
            <a:normAutofit/>
          </a:bodyPr>
          <a:lstStyle/>
          <a:p>
            <a:r>
              <a:rPr lang="en-AU" sz="1400" dirty="0"/>
              <a:t>Australia went into lockdown March 2020. In the state of NSW, (where </a:t>
            </a:r>
            <a:r>
              <a:rPr lang="en-AU" sz="1400" dirty="0" err="1"/>
              <a:t>UoW</a:t>
            </a:r>
            <a:r>
              <a:rPr lang="en-AU" sz="1400" dirty="0"/>
              <a:t> is located) lockdowns occurred for various periods in 2020 and 2021. The University campus remained in online mode through this period, while transitioning to “blended” learning in 2022/2023.</a:t>
            </a:r>
          </a:p>
          <a:p>
            <a:r>
              <a:rPr lang="en-AU" sz="1400" dirty="0"/>
              <a:t>The financial response of </a:t>
            </a:r>
            <a:r>
              <a:rPr lang="en-AU" sz="1400" dirty="0" err="1"/>
              <a:t>UoW</a:t>
            </a:r>
            <a:r>
              <a:rPr lang="en-AU" sz="1400" dirty="0"/>
              <a:t> to this situation impacted our (small) research group with the loss of 2 staff. </a:t>
            </a:r>
          </a:p>
          <a:p>
            <a:r>
              <a:rPr lang="en-AU" sz="1400" dirty="0"/>
              <a:t>International students not supported by Australian Federal Govt.</a:t>
            </a:r>
          </a:p>
          <a:p>
            <a:r>
              <a:rPr lang="en-AU" sz="1400" dirty="0"/>
              <a:t>TA new Bruker HR125 was planned and purchased in 2019/2020,  arrived in January 2021 but the commissioning was delayed until July 2021. </a:t>
            </a:r>
          </a:p>
          <a:p>
            <a:r>
              <a:rPr lang="en-AU" sz="1400" dirty="0"/>
              <a:t>The system was installed in a new building, whose commissioning was slow, so this also impacted the installation. </a:t>
            </a:r>
          </a:p>
          <a:p>
            <a:r>
              <a:rPr lang="en-AU" sz="1400" dirty="0"/>
              <a:t>The existing HR125 NDACC/TCCON system was not impacted significantly as the measurements are largely automated.</a:t>
            </a:r>
          </a:p>
          <a:p>
            <a:endParaRPr lang="en-AU" sz="1400" dirty="0"/>
          </a:p>
          <a:p>
            <a:endParaRPr lang="en-AU" sz="1200" dirty="0"/>
          </a:p>
          <a:p>
            <a:endParaRPr lang="en-AU" sz="1200" dirty="0"/>
          </a:p>
        </p:txBody>
      </p:sp>
      <p:pic>
        <p:nvPicPr>
          <p:cNvPr id="4" name="Picture 3" descr="A picture containing text, indoor, office, table&#10;&#10;Description automatically generated">
            <a:extLst>
              <a:ext uri="{FF2B5EF4-FFF2-40B4-BE49-F238E27FC236}">
                <a16:creationId xmlns:a16="http://schemas.microsoft.com/office/drawing/2014/main" id="{11A9F58A-508E-364B-C9F5-79A7E80BD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3" r="22037"/>
          <a:stretch/>
        </p:blipFill>
        <p:spPr>
          <a:xfrm>
            <a:off x="6282008" y="10"/>
            <a:ext cx="5908470" cy="588175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962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F52-1C27-7571-1043-3E890C36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AU" sz="4000" b="1"/>
              <a:t>Current status June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72581-6B52-355B-6211-A18F79211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AU" sz="1600" dirty="0"/>
              <a:t>The “old” HR125 spectrometer continues to operate in an automatic fashion, but still requires staff/students to run the system as a whole</a:t>
            </a:r>
          </a:p>
          <a:p>
            <a:r>
              <a:rPr lang="en-AU" sz="1600" dirty="0"/>
              <a:t>Previously, we had a full-time person responsible for running these systems – still plan to employ someone to do this in the future</a:t>
            </a:r>
          </a:p>
          <a:p>
            <a:r>
              <a:rPr lang="en-AU" sz="1600" dirty="0"/>
              <a:t>The new HR125, is not fully operational due to the solar tracker weather proof housing not completed. Periods of co-measurements have occurred between the old and new HR125’s (analysis a work in progress).</a:t>
            </a:r>
          </a:p>
          <a:p>
            <a:r>
              <a:rPr lang="en-AU" sz="1600" dirty="0"/>
              <a:t>Funding is a problem; no major grants in the last few years to sustain the two HR125 systems (other than internal support) but the group is working on this…</a:t>
            </a:r>
          </a:p>
          <a:p>
            <a:r>
              <a:rPr lang="en-AU" sz="1600" dirty="0"/>
              <a:t>Last 12 months 290 measurement days.</a:t>
            </a:r>
          </a:p>
          <a:p>
            <a:endParaRPr lang="en-AU" sz="1600" dirty="0"/>
          </a:p>
        </p:txBody>
      </p:sp>
      <p:pic>
        <p:nvPicPr>
          <p:cNvPr id="5" name="Content Placeholder 3" descr="A picture containing sky, outdoor, cloud, building&#10;&#10;Description automatically generated">
            <a:extLst>
              <a:ext uri="{FF2B5EF4-FFF2-40B4-BE49-F238E27FC236}">
                <a16:creationId xmlns:a16="http://schemas.microsoft.com/office/drawing/2014/main" id="{15A43035-98C7-4869-E3FA-E09134BEF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r="3491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03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4483-58A9-B01E-C5ED-90FAFB66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Outlook for 2023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E6FC5-9014-DDD4-4656-46F48FA1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Always looking for funding opportunities – need to employ a full-time person(s) to run TCCON/NDACC site(s), maintenance and data analysis, QA/QC, archiving.</a:t>
            </a:r>
          </a:p>
          <a:p>
            <a:r>
              <a:rPr lang="en-AU" dirty="0"/>
              <a:t>External funding from CAMS27</a:t>
            </a:r>
          </a:p>
          <a:p>
            <a:r>
              <a:rPr lang="en-AU" dirty="0"/>
              <a:t>Would like to expand the TCCON/NDACC measurements to another site in Australia, maybe Alice Springs.</a:t>
            </a:r>
          </a:p>
          <a:p>
            <a:r>
              <a:rPr lang="en-AU" dirty="0"/>
              <a:t>PhD work of Justin Takacs on O3 trends in the SH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331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41006-A8C0-163A-4E6C-55EFC415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Justin Takacs: Intercomparison of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0C687-17D3-5AF2-D8F7-A8460C5E0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NDACC FTIR observations at three sites – Wollongong, Lauder and La Réunion – compared to Microwave Limb Sounder retrievals and </a:t>
            </a:r>
            <a:r>
              <a:rPr lang="en-AU" dirty="0" err="1"/>
              <a:t>ozonesonde</a:t>
            </a:r>
            <a:r>
              <a:rPr lang="en-AU" dirty="0"/>
              <a:t> launches (for Lauder and La Réunion)</a:t>
            </a:r>
          </a:p>
          <a:p>
            <a:r>
              <a:rPr lang="en-AU" dirty="0"/>
              <a:t>MLS, </a:t>
            </a:r>
            <a:r>
              <a:rPr lang="en-AU" dirty="0" err="1"/>
              <a:t>ozonesonde</a:t>
            </a:r>
            <a:r>
              <a:rPr lang="en-AU" dirty="0"/>
              <a:t> and GMI CTM ozone</a:t>
            </a:r>
            <a:br>
              <a:rPr lang="en-AU" dirty="0"/>
            </a:br>
            <a:r>
              <a:rPr lang="en-AU" dirty="0"/>
              <a:t>profiles smoothed using FTIR averaging</a:t>
            </a:r>
            <a:br>
              <a:rPr lang="en-AU" dirty="0"/>
            </a:br>
            <a:r>
              <a:rPr lang="en-AU" dirty="0"/>
              <a:t>kernels and a priori</a:t>
            </a:r>
          </a:p>
          <a:p>
            <a:r>
              <a:rPr lang="en-AU" dirty="0"/>
              <a:t>Partial columns constructed between</a:t>
            </a:r>
            <a:br>
              <a:rPr lang="en-AU" dirty="0"/>
            </a:br>
            <a:r>
              <a:rPr lang="en-AU" dirty="0"/>
              <a:t>261-10 </a:t>
            </a:r>
            <a:r>
              <a:rPr lang="en-AU" dirty="0" err="1"/>
              <a:t>hPa</a:t>
            </a:r>
            <a:br>
              <a:rPr lang="en-AU" dirty="0"/>
            </a:br>
            <a:endParaRPr lang="en-AU" dirty="0"/>
          </a:p>
        </p:txBody>
      </p:sp>
      <p:pic>
        <p:nvPicPr>
          <p:cNvPr id="4" name="Picture 3" descr="A map of the world">
            <a:extLst>
              <a:ext uri="{FF2B5EF4-FFF2-40B4-BE49-F238E27FC236}">
                <a16:creationId xmlns:a16="http://schemas.microsoft.com/office/drawing/2014/main" id="{5379BAFA-B857-A522-B20C-BA8EF539A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2421" r="13051" b="5908"/>
          <a:stretch/>
        </p:blipFill>
        <p:spPr>
          <a:xfrm>
            <a:off x="7701280" y="3175853"/>
            <a:ext cx="4289812" cy="33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2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B8E2-858D-75F5-3DD3-C8BF5DF3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Trend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CF444-6A86-F0C5-E762-9AB3916E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Each data series was fit to a multiple linear regression model (based on </a:t>
            </a:r>
            <a:r>
              <a:rPr lang="en-AU" dirty="0" err="1"/>
              <a:t>Vigouroux</a:t>
            </a:r>
            <a:r>
              <a:rPr lang="en-AU" dirty="0"/>
              <a:t> et al. 2015) with parameters accounting for linear trend, seasonal variation and dependence on:</a:t>
            </a:r>
          </a:p>
          <a:p>
            <a:pPr lvl="1"/>
            <a:r>
              <a:rPr lang="en-AU" dirty="0"/>
              <a:t>Tropopause Pressure</a:t>
            </a:r>
          </a:p>
          <a:p>
            <a:pPr lvl="1"/>
            <a:r>
              <a:rPr lang="en-AU" dirty="0"/>
              <a:t>Solar radio flux</a:t>
            </a:r>
          </a:p>
          <a:p>
            <a:pPr lvl="1"/>
            <a:r>
              <a:rPr lang="en-AU" dirty="0"/>
              <a:t>Quasi-biennial Oscillation</a:t>
            </a:r>
          </a:p>
          <a:p>
            <a:pPr lvl="1"/>
            <a:r>
              <a:rPr lang="en-AU" dirty="0"/>
              <a:t>Antarctic Oscillation</a:t>
            </a:r>
          </a:p>
          <a:p>
            <a:pPr lvl="1"/>
            <a:r>
              <a:rPr lang="en-AU" dirty="0"/>
              <a:t>NOAA’s Multivariate ENSO Index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61B66-2A9C-C4A1-07EF-D8BB9196CAB4}"/>
              </a:ext>
            </a:extLst>
          </p:cNvPr>
          <p:cNvSpPr txBox="1"/>
          <p:nvPr/>
        </p:nvSpPr>
        <p:spPr>
          <a:xfrm>
            <a:off x="3216729" y="5763986"/>
            <a:ext cx="866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/>
              <a:t>Vigouroux</a:t>
            </a:r>
            <a:r>
              <a:rPr lang="en-AU" sz="1400" dirty="0"/>
              <a:t>, C., </a:t>
            </a:r>
            <a:r>
              <a:rPr lang="en-AU" sz="1400" dirty="0" err="1"/>
              <a:t>Blumenstock</a:t>
            </a:r>
            <a:r>
              <a:rPr lang="en-AU" sz="1400" dirty="0"/>
              <a:t>, T., Coffey, M., </a:t>
            </a:r>
            <a:r>
              <a:rPr lang="en-AU" sz="1400" dirty="0" err="1"/>
              <a:t>Errera</a:t>
            </a:r>
            <a:r>
              <a:rPr lang="en-AU" sz="1400" dirty="0"/>
              <a:t>, Q., García, O., Jones, N. B., Hannigan, J. W., </a:t>
            </a:r>
            <a:r>
              <a:rPr lang="en-AU" sz="1400" dirty="0" err="1"/>
              <a:t>Hase</a:t>
            </a:r>
            <a:r>
              <a:rPr lang="en-AU" sz="1400" dirty="0"/>
              <a:t>, F., </a:t>
            </a:r>
            <a:r>
              <a:rPr lang="en-AU" sz="1400" dirty="0" err="1"/>
              <a:t>Liley</a:t>
            </a:r>
            <a:r>
              <a:rPr lang="en-AU" sz="1400" dirty="0"/>
              <a:t>, B., </a:t>
            </a:r>
            <a:r>
              <a:rPr lang="en-AU" sz="1400" dirty="0" err="1"/>
              <a:t>Mahieu</a:t>
            </a:r>
            <a:r>
              <a:rPr lang="en-AU" sz="1400" dirty="0"/>
              <a:t>, E., </a:t>
            </a:r>
            <a:r>
              <a:rPr lang="en-AU" sz="1400" dirty="0" err="1"/>
              <a:t>Mellqvist</a:t>
            </a:r>
            <a:r>
              <a:rPr lang="en-AU" sz="1400" dirty="0"/>
              <a:t>, J., </a:t>
            </a:r>
            <a:r>
              <a:rPr lang="en-AU" sz="1400" dirty="0" err="1"/>
              <a:t>Notholt</a:t>
            </a:r>
            <a:r>
              <a:rPr lang="en-AU" sz="1400" dirty="0"/>
              <a:t>, J., Palm, M., Persson, G., Schneider, M., Servais, C., </a:t>
            </a:r>
            <a:r>
              <a:rPr lang="en-AU" sz="1400" dirty="0" err="1"/>
              <a:t>Smale</a:t>
            </a:r>
            <a:r>
              <a:rPr lang="en-AU" sz="1400" dirty="0"/>
              <a:t>, D., </a:t>
            </a:r>
            <a:r>
              <a:rPr lang="en-AU" sz="1400" dirty="0" err="1"/>
              <a:t>Thölix</a:t>
            </a:r>
            <a:r>
              <a:rPr lang="en-AU" sz="1400" dirty="0"/>
              <a:t>, L., and De </a:t>
            </a:r>
            <a:r>
              <a:rPr lang="en-AU" sz="1400" dirty="0" err="1"/>
              <a:t>Mazière</a:t>
            </a:r>
            <a:r>
              <a:rPr lang="en-AU" sz="1400" dirty="0"/>
              <a:t>, M.: Trends of ozone total columns and vertical distribution from FTIR observations at eight NDACC stations around the globe, Atmos. Chem. Phys., 15, 2915–2933, https://doi.org/10.5194/acp-15-2915-2015, 2015</a:t>
            </a:r>
          </a:p>
        </p:txBody>
      </p:sp>
    </p:spTree>
    <p:extLst>
      <p:ext uri="{BB962C8B-B14F-4D97-AF65-F5344CB8AC3E}">
        <p14:creationId xmlns:p14="http://schemas.microsoft.com/office/powerpoint/2010/main" val="116342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AF9A-AC6E-9326-27F7-D68B349D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 descr="A picture containing text, screenshot, line, parallel&#10;&#10;Description automatically generated">
            <a:extLst>
              <a:ext uri="{FF2B5EF4-FFF2-40B4-BE49-F238E27FC236}">
                <a16:creationId xmlns:a16="http://schemas.microsoft.com/office/drawing/2014/main" id="{D76673DB-4CA9-8EC5-0169-C9DC0D153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1" y="209947"/>
            <a:ext cx="3418729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673DB-4CA9-8EC5-0169-C9DC0D153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902" y="203622"/>
            <a:ext cx="3388237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6673DB-4CA9-8EC5-0169-C9DC0D153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1134" y="92245"/>
            <a:ext cx="3598310" cy="288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8700697-237A-6A33-83FE-44857F2FA8D1}"/>
              </a:ext>
            </a:extLst>
          </p:cNvPr>
          <p:cNvGrpSpPr/>
          <p:nvPr/>
        </p:nvGrpSpPr>
        <p:grpSpPr>
          <a:xfrm>
            <a:off x="8439572" y="3641580"/>
            <a:ext cx="2914228" cy="2484000"/>
            <a:chOff x="8439572" y="3641581"/>
            <a:chExt cx="2914228" cy="2408873"/>
          </a:xfrm>
        </p:grpSpPr>
        <p:pic>
          <p:nvPicPr>
            <p:cNvPr id="15" name="table">
              <a:extLst>
                <a:ext uri="{FF2B5EF4-FFF2-40B4-BE49-F238E27FC236}">
                  <a16:creationId xmlns:a16="http://schemas.microsoft.com/office/drawing/2014/main" id="{CF0F6D5D-41E9-2791-F7F9-5B2C79D4F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9572" y="4196254"/>
              <a:ext cx="2914228" cy="1854200"/>
            </a:xfrm>
            <a:prstGeom prst="rect">
              <a:avLst/>
            </a:prstGeom>
          </p:spPr>
        </p:pic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71ABCFFD-4406-C6DC-3CBD-1671569AF13A}"/>
                </a:ext>
              </a:extLst>
            </p:cNvPr>
            <p:cNvSpPr txBox="1"/>
            <p:nvPr/>
          </p:nvSpPr>
          <p:spPr>
            <a:xfrm>
              <a:off x="8439572" y="3641581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Réunion – 2013-2017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CE84E8-A941-810A-4589-2E0CA5CD39F0}"/>
              </a:ext>
            </a:extLst>
          </p:cNvPr>
          <p:cNvGrpSpPr/>
          <p:nvPr/>
        </p:nvGrpSpPr>
        <p:grpSpPr>
          <a:xfrm>
            <a:off x="4548052" y="3641580"/>
            <a:ext cx="2914228" cy="2484000"/>
            <a:chOff x="4548052" y="3641581"/>
            <a:chExt cx="2914228" cy="2408873"/>
          </a:xfrm>
        </p:grpSpPr>
        <p:pic>
          <p:nvPicPr>
            <p:cNvPr id="19" name="table">
              <a:extLst>
                <a:ext uri="{FF2B5EF4-FFF2-40B4-BE49-F238E27FC236}">
                  <a16:creationId xmlns:a16="http://schemas.microsoft.com/office/drawing/2014/main" id="{03329E21-2A6C-BB02-1C16-6F02B3453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8052" y="4196254"/>
              <a:ext cx="2914228" cy="1854200"/>
            </a:xfrm>
            <a:prstGeom prst="rect">
              <a:avLst/>
            </a:prstGeom>
          </p:spPr>
        </p:pic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71ABCFFD-4406-C6DC-3CBD-1671569AF13A}"/>
                </a:ext>
              </a:extLst>
            </p:cNvPr>
            <p:cNvSpPr txBox="1"/>
            <p:nvPr/>
          </p:nvSpPr>
          <p:spPr>
            <a:xfrm>
              <a:off x="4548052" y="3641581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Lauder – 2005-2022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0E278C-316E-8ED6-111A-F1BDF5E607BE}"/>
              </a:ext>
            </a:extLst>
          </p:cNvPr>
          <p:cNvGrpSpPr/>
          <p:nvPr/>
        </p:nvGrpSpPr>
        <p:grpSpPr>
          <a:xfrm>
            <a:off x="704432" y="3663254"/>
            <a:ext cx="2914228" cy="2160000"/>
            <a:chOff x="821672" y="3616359"/>
            <a:chExt cx="2914228" cy="2038033"/>
          </a:xfrm>
        </p:grpSpPr>
        <p:pic>
          <p:nvPicPr>
            <p:cNvPr id="23" name="table">
              <a:extLst>
                <a:ext uri="{FF2B5EF4-FFF2-40B4-BE49-F238E27FC236}">
                  <a16:creationId xmlns:a16="http://schemas.microsoft.com/office/drawing/2014/main" id="{3287DD60-FB64-338E-47EC-0A7523EAD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1672" y="4171032"/>
              <a:ext cx="2914228" cy="1483360"/>
            </a:xfrm>
            <a:prstGeom prst="rect">
              <a:avLst/>
            </a:prstGeom>
          </p:spPr>
        </p:pic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71ABCFFD-4406-C6DC-3CBD-1671569AF13A}"/>
                </a:ext>
              </a:extLst>
            </p:cNvPr>
            <p:cNvSpPr txBox="1"/>
            <p:nvPr/>
          </p:nvSpPr>
          <p:spPr>
            <a:xfrm>
              <a:off x="821672" y="3616359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Wollongong – 2005-2022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9AB6278-F7C9-7855-64C5-5E59878ED5E2}"/>
              </a:ext>
            </a:extLst>
          </p:cNvPr>
          <p:cNvSpPr txBox="1"/>
          <p:nvPr/>
        </p:nvSpPr>
        <p:spPr>
          <a:xfrm>
            <a:off x="3576586" y="4759578"/>
            <a:ext cx="1259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FF0000"/>
                </a:solidFill>
              </a:rPr>
              <a:t>(0.31+/- 0.27)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6E224-EFC0-320E-D8C9-92C8ED94C228}"/>
              </a:ext>
            </a:extLst>
          </p:cNvPr>
          <p:cNvSpPr txBox="1"/>
          <p:nvPr/>
        </p:nvSpPr>
        <p:spPr>
          <a:xfrm>
            <a:off x="7379144" y="4738671"/>
            <a:ext cx="1259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FF0000"/>
                </a:solidFill>
              </a:rPr>
              <a:t>(-0.38+/- 0.41)</a:t>
            </a:r>
          </a:p>
        </p:txBody>
      </p:sp>
    </p:spTree>
    <p:extLst>
      <p:ext uri="{BB962C8B-B14F-4D97-AF65-F5344CB8AC3E}">
        <p14:creationId xmlns:p14="http://schemas.microsoft.com/office/powerpoint/2010/main" val="159521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D82C-8615-D366-FBE8-97C970DA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Contribution Fractions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675BE0-1341-5E39-4669-D4D995C85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Product of Standardised Regression Coefficient and Correlation Coefficient for </a:t>
            </a:r>
            <a:r>
              <a:rPr lang="en-AU" sz="2000"/>
              <a:t>each parameter</a:t>
            </a:r>
            <a:endParaRPr lang="en-AU" sz="2000" dirty="0"/>
          </a:p>
          <a:p>
            <a:r>
              <a:rPr lang="en-AU" sz="2000" dirty="0"/>
              <a:t>Sum of contribution fractions = R</a:t>
            </a:r>
            <a:r>
              <a:rPr lang="en-AU" sz="2000" baseline="30000" dirty="0"/>
              <a:t>2</a:t>
            </a:r>
            <a:r>
              <a:rPr lang="en-AU" sz="2000" dirty="0"/>
              <a:t> of fit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09761E-2258-0977-FB98-3A39B17DD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28" y="2676978"/>
            <a:ext cx="4481285" cy="3360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A3FC27-5A3A-4D3D-3483-F18504142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086" y="2676978"/>
            <a:ext cx="4481285" cy="3360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1CDD7B-8D09-6F7F-7CE7-FE2738718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2676978"/>
            <a:ext cx="4481285" cy="33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720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Office Theme</vt:lpstr>
      <vt:lpstr>    Wollongong Site Report 2023  Nicholas Jones, Nicholas Deutscher, Clare Murphy, Dave Griffith, Susan John, Justin Takacs </vt:lpstr>
      <vt:lpstr>Wollongong site 2020 to June 2023</vt:lpstr>
      <vt:lpstr>Current status June 2023</vt:lpstr>
      <vt:lpstr>Outlook for 2023 and beyond</vt:lpstr>
      <vt:lpstr>Justin Takacs: Intercomparison of Sites</vt:lpstr>
      <vt:lpstr>Trend Analysis</vt:lpstr>
      <vt:lpstr>PowerPoint Presentation</vt:lpstr>
      <vt:lpstr>Contribution Fractions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Wollongong Site Report 2023  </dc:title>
  <dc:creator>Nicholas Jones</dc:creator>
  <cp:lastModifiedBy>Nicholas Jones</cp:lastModifiedBy>
  <cp:revision>15</cp:revision>
  <dcterms:created xsi:type="dcterms:W3CDTF">2023-05-22T05:55:45Z</dcterms:created>
  <dcterms:modified xsi:type="dcterms:W3CDTF">2023-06-14T10:37:50Z</dcterms:modified>
</cp:coreProperties>
</file>