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5490-F2AA-41F2-9DD4-536B11DC35F1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CD93-80DE-4417-BC87-146DE88884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1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5490-F2AA-41F2-9DD4-536B11DC35F1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CD93-80DE-4417-BC87-146DE88884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3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5490-F2AA-41F2-9DD4-536B11DC35F1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CD93-80DE-4417-BC87-146DE88884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65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5490-F2AA-41F2-9DD4-536B11DC35F1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CD93-80DE-4417-BC87-146DE88884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64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5490-F2AA-41F2-9DD4-536B11DC35F1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CD93-80DE-4417-BC87-146DE88884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21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5490-F2AA-41F2-9DD4-536B11DC35F1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CD93-80DE-4417-BC87-146DE88884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46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5490-F2AA-41F2-9DD4-536B11DC35F1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CD93-80DE-4417-BC87-146DE88884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11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5490-F2AA-41F2-9DD4-536B11DC35F1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CD93-80DE-4417-BC87-146DE88884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42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5490-F2AA-41F2-9DD4-536B11DC35F1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CD93-80DE-4417-BC87-146DE88884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02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5490-F2AA-41F2-9DD4-536B11DC35F1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CD93-80DE-4417-BC87-146DE88884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04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5490-F2AA-41F2-9DD4-536B11DC35F1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CD93-80DE-4417-BC87-146DE88884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1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C5490-F2AA-41F2-9DD4-536B11DC35F1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6CD93-80DE-4417-BC87-146DE88884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38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/>
          <p:cNvSpPr txBox="1">
            <a:spLocks/>
          </p:cNvSpPr>
          <p:nvPr/>
        </p:nvSpPr>
        <p:spPr>
          <a:xfrm>
            <a:off x="2763760" y="1083220"/>
            <a:ext cx="9143280" cy="135036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0" algn="l"/>
              </a:tabLst>
            </a:pPr>
            <a:r>
              <a:rPr lang="de-DE" sz="4000" b="1" spc="134" dirty="0" smtClean="0">
                <a:solidFill>
                  <a:srgbClr val="000000"/>
                </a:solidFill>
                <a:latin typeface="Arial"/>
              </a:rPr>
              <a:t>Sitereport Uni Bremen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spc="134" dirty="0" err="1" smtClean="0">
                <a:solidFill>
                  <a:srgbClr val="000000"/>
                </a:solidFill>
                <a:latin typeface="Arial"/>
              </a:rPr>
              <a:t>Bremen</a:t>
            </a:r>
            <a:r>
              <a:rPr lang="de-DE" sz="4000" b="1" spc="134" dirty="0" smtClean="0">
                <a:solidFill>
                  <a:srgbClr val="000000"/>
                </a:solidFill>
                <a:latin typeface="Arial"/>
              </a:rPr>
              <a:t>, Ny </a:t>
            </a:r>
            <a:r>
              <a:rPr lang="de-DE" sz="4000" b="1" spc="134" dirty="0" err="1" smtClean="0">
                <a:solidFill>
                  <a:srgbClr val="000000"/>
                </a:solidFill>
                <a:latin typeface="Arial"/>
              </a:rPr>
              <a:t>Alesund</a:t>
            </a:r>
            <a:r>
              <a:rPr lang="de-DE" sz="4000" b="1" spc="134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spc="134" dirty="0" smtClean="0">
                <a:solidFill>
                  <a:srgbClr val="000000"/>
                </a:solidFill>
                <a:latin typeface="Arial"/>
              </a:rPr>
              <a:t>Paramaribo (</a:t>
            </a:r>
            <a:r>
              <a:rPr lang="de-DE" sz="4000" b="1" spc="134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sz="4000" b="1" spc="134" dirty="0" smtClean="0">
                <a:solidFill>
                  <a:srgbClr val="000000"/>
                </a:solidFill>
                <a:latin typeface="Arial"/>
              </a:rPr>
              <a:t> Nicosia)</a:t>
            </a:r>
            <a:endParaRPr lang="de-DE" sz="40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 txBox="1">
            <a:spLocks/>
          </p:cNvSpPr>
          <p:nvPr/>
        </p:nvSpPr>
        <p:spPr>
          <a:xfrm>
            <a:off x="1798560" y="2600821"/>
            <a:ext cx="7180340" cy="105480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2800" u="sng" spc="26" dirty="0" smtClean="0">
                <a:solidFill>
                  <a:srgbClr val="000000"/>
                </a:solidFill>
                <a:latin typeface="Arial"/>
              </a:rPr>
              <a:t>Justus </a:t>
            </a:r>
            <a:r>
              <a:rPr lang="de-DE" sz="2800" u="sng" spc="26" dirty="0" err="1" smtClean="0">
                <a:solidFill>
                  <a:srgbClr val="000000"/>
                </a:solidFill>
                <a:latin typeface="Arial"/>
              </a:rPr>
              <a:t>Notholt</a:t>
            </a:r>
            <a:r>
              <a:rPr lang="de-DE" sz="2800" spc="26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spc="26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sz="2800" spc="26" dirty="0" smtClean="0">
                <a:solidFill>
                  <a:srgbClr val="000000"/>
                </a:solidFill>
                <a:latin typeface="Arial"/>
              </a:rPr>
              <a:t> Mathias Palm</a:t>
            </a:r>
            <a:endParaRPr lang="en-US" sz="2800" spc="-1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Grafik 5"/>
          <p:cNvPicPr/>
          <p:nvPr/>
        </p:nvPicPr>
        <p:blipFill>
          <a:blip r:embed="rId2"/>
          <a:stretch/>
        </p:blipFill>
        <p:spPr>
          <a:xfrm>
            <a:off x="9626600" y="3162300"/>
            <a:ext cx="2266200" cy="1675800"/>
          </a:xfrm>
          <a:prstGeom prst="rect">
            <a:avLst/>
          </a:prstGeom>
          <a:ln w="0"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8" y="1664313"/>
            <a:ext cx="1815729" cy="5201816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722" y="5733640"/>
            <a:ext cx="76231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935452" y="5840776"/>
            <a:ext cx="982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1400" b="1" dirty="0" smtClean="0">
                <a:solidFill>
                  <a:schemeClr val="tx2"/>
                </a:solidFill>
                <a:ea typeface="MS PGothic" pitchFamily="34" charset="-128"/>
              </a:rPr>
              <a:t>University </a:t>
            </a:r>
          </a:p>
          <a:p>
            <a:pPr eaLnBrk="0" hangingPunct="0"/>
            <a:r>
              <a:rPr lang="de-DE" sz="1400" b="1" dirty="0" err="1">
                <a:solidFill>
                  <a:schemeClr val="tx2"/>
                </a:solidFill>
                <a:ea typeface="MS PGothic" pitchFamily="34" charset="-128"/>
              </a:rPr>
              <a:t>o</a:t>
            </a:r>
            <a:r>
              <a:rPr lang="de-DE" sz="1400" b="1" dirty="0" err="1" smtClean="0">
                <a:solidFill>
                  <a:schemeClr val="tx2"/>
                </a:solidFill>
                <a:ea typeface="MS PGothic" pitchFamily="34" charset="-128"/>
              </a:rPr>
              <a:t>f</a:t>
            </a:r>
            <a:r>
              <a:rPr lang="de-DE" sz="1400" b="1" dirty="0" smtClean="0">
                <a:solidFill>
                  <a:schemeClr val="tx2"/>
                </a:solidFill>
                <a:ea typeface="MS PGothic" pitchFamily="34" charset="-128"/>
              </a:rPr>
              <a:t> Bremen</a:t>
            </a:r>
            <a:endParaRPr lang="de-DE" sz="1400" b="1" dirty="0">
              <a:solidFill>
                <a:schemeClr val="tx2"/>
              </a:solidFill>
              <a:ea typeface="MS PGothic" pitchFamily="34" charset="-128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722" y="5733640"/>
            <a:ext cx="76231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539" y="5905725"/>
            <a:ext cx="816455" cy="81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2980" y="2819982"/>
            <a:ext cx="4372674" cy="291511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6125" y="2841146"/>
            <a:ext cx="4367588" cy="29117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9979" y="3055099"/>
            <a:ext cx="4406381" cy="247858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23559" y="863201"/>
            <a:ext cx="7234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- Routine </a:t>
            </a:r>
            <a:r>
              <a:rPr lang="de-DE" sz="2000" dirty="0" err="1" smtClean="0"/>
              <a:t>InSb-observations</a:t>
            </a:r>
            <a:r>
              <a:rPr lang="de-DE" sz="2000" dirty="0" smtClean="0"/>
              <a:t> </a:t>
            </a:r>
            <a:r>
              <a:rPr lang="de-DE" sz="2000" dirty="0" err="1" smtClean="0"/>
              <a:t>since</a:t>
            </a:r>
            <a:r>
              <a:rPr lang="de-DE" sz="2000" dirty="0" smtClean="0"/>
              <a:t> 2018</a:t>
            </a:r>
          </a:p>
          <a:p>
            <a:r>
              <a:rPr lang="de-DE" sz="2000" dirty="0" smtClean="0"/>
              <a:t>- MCT-</a:t>
            </a:r>
            <a:r>
              <a:rPr lang="de-DE" sz="2000" dirty="0" err="1" smtClean="0"/>
              <a:t>measurements</a:t>
            </a:r>
            <a:r>
              <a:rPr lang="de-DE" sz="2000" dirty="0" smtClean="0"/>
              <a:t> on a </a:t>
            </a:r>
            <a:r>
              <a:rPr lang="de-DE" sz="2000" dirty="0" err="1" smtClean="0"/>
              <a:t>campaign</a:t>
            </a:r>
            <a:r>
              <a:rPr lang="de-DE" sz="2000" dirty="0" smtClean="0"/>
              <a:t> </a:t>
            </a:r>
            <a:r>
              <a:rPr lang="de-DE" sz="2000" dirty="0" err="1" smtClean="0"/>
              <a:t>basis</a:t>
            </a:r>
            <a:r>
              <a:rPr lang="de-DE" sz="2000" dirty="0" smtClean="0"/>
              <a:t> (August </a:t>
            </a:r>
            <a:r>
              <a:rPr lang="de-DE" sz="2000" dirty="0" err="1" smtClean="0"/>
              <a:t>to</a:t>
            </a:r>
            <a:r>
              <a:rPr lang="de-DE" sz="2000" dirty="0"/>
              <a:t> </a:t>
            </a:r>
            <a:r>
              <a:rPr lang="de-DE" sz="2000" dirty="0" err="1" smtClean="0"/>
              <a:t>October</a:t>
            </a:r>
            <a:r>
              <a:rPr lang="de-DE" sz="2000" dirty="0" smtClean="0"/>
              <a:t> 2022)</a:t>
            </a:r>
            <a:endParaRPr lang="de-DE" sz="20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12" name="Rechteck 11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3780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2060"/>
                </a:solidFill>
              </a:rPr>
              <a:t>FTIR-</a:t>
            </a:r>
            <a:r>
              <a:rPr lang="de-DE" sz="3200" b="1" dirty="0" err="1" smtClean="0">
                <a:solidFill>
                  <a:srgbClr val="002060"/>
                </a:solidFill>
              </a:rPr>
              <a:t>observations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23559" y="1674103"/>
            <a:ext cx="1067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Egon </a:t>
            </a:r>
            <a:r>
              <a:rPr lang="de-DE" dirty="0" err="1" smtClean="0"/>
              <a:t>and</a:t>
            </a:r>
            <a:r>
              <a:rPr lang="de-DE" dirty="0" smtClean="0"/>
              <a:t> Justus			   Sterling </a:t>
            </a:r>
            <a:r>
              <a:rPr lang="de-DE" dirty="0" err="1" smtClean="0"/>
              <a:t>cooled</a:t>
            </a:r>
            <a:r>
              <a:rPr lang="de-DE" dirty="0" smtClean="0"/>
              <a:t> </a:t>
            </a:r>
            <a:r>
              <a:rPr lang="de-DE" dirty="0" err="1" smtClean="0"/>
              <a:t>InSb</a:t>
            </a:r>
            <a:r>
              <a:rPr lang="de-DE" dirty="0" smtClean="0"/>
              <a:t>	           LN-</a:t>
            </a:r>
            <a:r>
              <a:rPr lang="de-DE" dirty="0" err="1" smtClean="0"/>
              <a:t>machine</a:t>
            </a:r>
            <a:r>
              <a:rPr lang="de-DE" dirty="0" smtClean="0"/>
              <a:t> at Coral </a:t>
            </a:r>
            <a:r>
              <a:rPr lang="de-DE" dirty="0" err="1" smtClean="0"/>
              <a:t>Reef</a:t>
            </a:r>
            <a:r>
              <a:rPr lang="de-DE" dirty="0" smtClean="0"/>
              <a:t> </a:t>
            </a:r>
            <a:r>
              <a:rPr lang="de-DE" dirty="0" err="1" smtClean="0"/>
              <a:t>Foundation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37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12" name="Rechteck 11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3780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2060"/>
                </a:solidFill>
              </a:rPr>
              <a:t>FTIR-</a:t>
            </a:r>
            <a:r>
              <a:rPr lang="de-DE" sz="3200" b="1" dirty="0" err="1" smtClean="0">
                <a:solidFill>
                  <a:srgbClr val="002060"/>
                </a:solidFill>
              </a:rPr>
              <a:t>observations</a:t>
            </a:r>
            <a:endParaRPr lang="de-DE" sz="3200" b="1" dirty="0">
              <a:solidFill>
                <a:srgbClr val="00206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" y="1547033"/>
            <a:ext cx="5852172" cy="438912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82" y="1972229"/>
            <a:ext cx="6627696" cy="396393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296019" y="4769682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(0-12km)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841792" y="4726137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FTIR</a:t>
            </a:r>
          </a:p>
          <a:p>
            <a:r>
              <a:rPr lang="de-DE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</a:t>
            </a:r>
            <a:endParaRPr lang="de-D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22714" y="5878282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wavenumber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(cm</a:t>
            </a:r>
            <a:r>
              <a:rPr lang="de-D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9" y="753474"/>
            <a:ext cx="4740354" cy="355526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"/>
          <a:stretch/>
        </p:blipFill>
        <p:spPr>
          <a:xfrm>
            <a:off x="279702" y="3685031"/>
            <a:ext cx="4776930" cy="32809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48" y="1011344"/>
            <a:ext cx="7076213" cy="5307160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-109182" y="-42499"/>
            <a:ext cx="12474054" cy="808482"/>
            <a:chOff x="-17909" y="-21305"/>
            <a:chExt cx="9271570" cy="808482"/>
          </a:xfrm>
        </p:grpSpPr>
        <p:cxnSp>
          <p:nvCxnSpPr>
            <p:cNvPr id="13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hteck 11"/>
            <p:cNvSpPr/>
            <p:nvPr/>
          </p:nvSpPr>
          <p:spPr>
            <a:xfrm>
              <a:off x="1141" y="-21305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3780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2060"/>
                </a:solidFill>
              </a:rPr>
              <a:t>FTIR-</a:t>
            </a:r>
            <a:r>
              <a:rPr lang="de-DE" sz="3200" b="1" dirty="0" err="1" smtClean="0">
                <a:solidFill>
                  <a:srgbClr val="002060"/>
                </a:solidFill>
              </a:rPr>
              <a:t>observations</a:t>
            </a:r>
            <a:endParaRPr lang="de-D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-109182" y="-42499"/>
            <a:ext cx="12474054" cy="808482"/>
            <a:chOff x="-17909" y="-21305"/>
            <a:chExt cx="9271570" cy="808482"/>
          </a:xfrm>
        </p:grpSpPr>
        <p:cxnSp>
          <p:nvCxnSpPr>
            <p:cNvPr id="4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hteck 4"/>
            <p:cNvSpPr/>
            <p:nvPr/>
          </p:nvSpPr>
          <p:spPr>
            <a:xfrm>
              <a:off x="1141" y="-21305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46682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2060"/>
                </a:solidFill>
              </a:rPr>
              <a:t>FTIR </a:t>
            </a:r>
            <a:r>
              <a:rPr lang="de-DE" sz="3200" b="1" dirty="0" err="1" smtClean="0">
                <a:solidFill>
                  <a:srgbClr val="002060"/>
                </a:solidFill>
              </a:rPr>
              <a:t>statistics</a:t>
            </a:r>
            <a:r>
              <a:rPr lang="de-DE" sz="3200" b="1" dirty="0" smtClean="0">
                <a:solidFill>
                  <a:srgbClr val="002060"/>
                </a:solidFill>
              </a:rPr>
              <a:t> in Palau</a:t>
            </a:r>
            <a:endParaRPr lang="de-DE" sz="3200" b="1" dirty="0">
              <a:solidFill>
                <a:srgbClr val="00206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t="20802"/>
          <a:stretch/>
        </p:blipFill>
        <p:spPr>
          <a:xfrm>
            <a:off x="761204" y="1908920"/>
            <a:ext cx="7529213" cy="155955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56225" y="1978140"/>
            <a:ext cx="535709" cy="143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973602" y="1965995"/>
            <a:ext cx="1088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CH</a:t>
            </a:r>
            <a:r>
              <a:rPr lang="de-DE" sz="2000" baseline="-25000" dirty="0" smtClean="0"/>
              <a:t>4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endParaRPr lang="de-DE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761204" y="1175828"/>
            <a:ext cx="499104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cs typeface="Arial" panose="020B0604020202020204" pitchFamily="34" charset="0"/>
              </a:rPr>
              <a:t>Measurement </a:t>
            </a:r>
            <a:r>
              <a:rPr lang="de-DE" sz="2400" b="1" dirty="0" err="1" smtClean="0">
                <a:cs typeface="Arial" panose="020B0604020202020204" pitchFamily="34" charset="0"/>
              </a:rPr>
              <a:t>statistics</a:t>
            </a:r>
            <a:endParaRPr lang="de-DE" sz="2400" b="1" dirty="0" smtClean="0">
              <a:cs typeface="Arial" panose="020B0604020202020204" pitchFamily="34" charset="0"/>
            </a:endParaRPr>
          </a:p>
          <a:p>
            <a:endParaRPr lang="de-DE" sz="2400" b="1" dirty="0">
              <a:cs typeface="Arial" panose="020B0604020202020204" pitchFamily="34" charset="0"/>
            </a:endParaRPr>
          </a:p>
          <a:p>
            <a:endParaRPr lang="de-DE" sz="2400" b="1" dirty="0" smtClean="0">
              <a:cs typeface="Arial" panose="020B0604020202020204" pitchFamily="34" charset="0"/>
            </a:endParaRPr>
          </a:p>
          <a:p>
            <a:endParaRPr lang="de-DE" sz="2400" b="1" dirty="0">
              <a:cs typeface="Arial" panose="020B0604020202020204" pitchFamily="34" charset="0"/>
            </a:endParaRPr>
          </a:p>
          <a:p>
            <a:endParaRPr lang="de-DE" sz="2400" b="1" dirty="0" smtClean="0">
              <a:cs typeface="Arial" panose="020B0604020202020204" pitchFamily="34" charset="0"/>
            </a:endParaRPr>
          </a:p>
          <a:p>
            <a:endParaRPr lang="de-DE" sz="2400" b="1" dirty="0">
              <a:cs typeface="Arial" panose="020B0604020202020204" pitchFamily="34" charset="0"/>
            </a:endParaRPr>
          </a:p>
          <a:p>
            <a:endParaRPr lang="de-DE" sz="2400" b="1" dirty="0" smtClean="0">
              <a:cs typeface="Arial" panose="020B0604020202020204" pitchFamily="34" charset="0"/>
            </a:endParaRPr>
          </a:p>
          <a:p>
            <a:endParaRPr lang="de-DE" sz="2400" b="1" dirty="0">
              <a:cs typeface="Arial" panose="020B0604020202020204" pitchFamily="34" charset="0"/>
            </a:endParaRPr>
          </a:p>
          <a:p>
            <a:endParaRPr lang="de-DE" sz="2400" b="1" dirty="0" smtClean="0">
              <a:cs typeface="Arial" panose="020B0604020202020204" pitchFamily="34" charset="0"/>
            </a:endParaRPr>
          </a:p>
          <a:p>
            <a:r>
              <a:rPr lang="de-DE" sz="2400" b="1" dirty="0" err="1" smtClean="0">
                <a:cs typeface="Arial" panose="020B0604020202020204" pitchFamily="34" charset="0"/>
              </a:rPr>
              <a:t>Funding</a:t>
            </a:r>
            <a:endParaRPr lang="de-DE" sz="2400" b="1" dirty="0" smtClean="0">
              <a:cs typeface="Arial" panose="020B0604020202020204" pitchFamily="34" charset="0"/>
            </a:endParaRPr>
          </a:p>
          <a:p>
            <a:r>
              <a:rPr lang="de-DE" sz="2000" dirty="0" smtClean="0">
                <a:cs typeface="Arial" panose="020B0604020202020204" pitchFamily="34" charset="0"/>
              </a:rPr>
              <a:t>- Start in 2016 </a:t>
            </a:r>
            <a:r>
              <a:rPr lang="de-DE" sz="2000" dirty="0" err="1" smtClean="0">
                <a:cs typeface="Arial" panose="020B0604020202020204" pitchFamily="34" charset="0"/>
              </a:rPr>
              <a:t>as</a:t>
            </a:r>
            <a:r>
              <a:rPr lang="de-DE" sz="2000" dirty="0" smtClean="0"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cs typeface="Arial" panose="020B0604020202020204" pitchFamily="34" charset="0"/>
              </a:rPr>
              <a:t>part</a:t>
            </a:r>
            <a:r>
              <a:rPr lang="de-DE" sz="2000" dirty="0" smtClean="0"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cs typeface="Arial" panose="020B0604020202020204" pitchFamily="34" charset="0"/>
              </a:rPr>
              <a:t>of</a:t>
            </a:r>
            <a:r>
              <a:rPr lang="de-DE" sz="2000" dirty="0" smtClean="0">
                <a:cs typeface="Arial" panose="020B0604020202020204" pitchFamily="34" charset="0"/>
              </a:rPr>
              <a:t> EU-project </a:t>
            </a:r>
            <a:r>
              <a:rPr lang="de-DE" sz="2000" dirty="0" err="1" smtClean="0">
                <a:cs typeface="Arial" panose="020B0604020202020204" pitchFamily="34" charset="0"/>
              </a:rPr>
              <a:t>StratoClim</a:t>
            </a:r>
            <a:endParaRPr lang="de-DE" sz="2000" dirty="0" smtClean="0">
              <a:cs typeface="Arial" panose="020B0604020202020204" pitchFamily="34" charset="0"/>
            </a:endParaRPr>
          </a:p>
          <a:p>
            <a:r>
              <a:rPr lang="de-DE" sz="2000" dirty="0" smtClean="0">
                <a:cs typeface="Arial" panose="020B0604020202020204" pitchFamily="34" charset="0"/>
              </a:rPr>
              <a:t>- BMBF </a:t>
            </a:r>
            <a:r>
              <a:rPr lang="de-DE" sz="2000" dirty="0" err="1" smtClean="0">
                <a:cs typeface="Arial" panose="020B0604020202020204" pitchFamily="34" charset="0"/>
              </a:rPr>
              <a:t>project</a:t>
            </a:r>
            <a:r>
              <a:rPr lang="de-DE" sz="2000" dirty="0" smtClean="0">
                <a:cs typeface="Arial" panose="020B0604020202020204" pitchFamily="34" charset="0"/>
              </a:rPr>
              <a:t> 2019 - 2023</a:t>
            </a:r>
          </a:p>
          <a:p>
            <a:r>
              <a:rPr lang="de-DE" sz="2000" dirty="0" smtClean="0">
                <a:cs typeface="Arial" panose="020B0604020202020204" pitchFamily="34" charset="0"/>
              </a:rPr>
              <a:t>- </a:t>
            </a:r>
            <a:r>
              <a:rPr lang="de-DE" sz="2000" dirty="0" err="1" smtClean="0">
                <a:cs typeface="Arial" panose="020B0604020202020204" pitchFamily="34" charset="0"/>
              </a:rPr>
              <a:t>Proposal</a:t>
            </a:r>
            <a:r>
              <a:rPr lang="de-DE" sz="2000" dirty="0" smtClean="0"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cs typeface="Arial" panose="020B0604020202020204" pitchFamily="34" charset="0"/>
              </a:rPr>
              <a:t>submitted</a:t>
            </a:r>
            <a:r>
              <a:rPr lang="de-DE" sz="2000" dirty="0" smtClean="0"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cs typeface="Arial" panose="020B0604020202020204" pitchFamily="34" charset="0"/>
              </a:rPr>
              <a:t>by</a:t>
            </a:r>
            <a:r>
              <a:rPr lang="de-DE" sz="2000" dirty="0" smtClean="0"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cs typeface="Arial" panose="020B0604020202020204" pitchFamily="34" charset="0"/>
              </a:rPr>
              <a:t>Xiaoyu</a:t>
            </a:r>
            <a:r>
              <a:rPr lang="de-DE" sz="2000" dirty="0" smtClean="0">
                <a:cs typeface="Arial" panose="020B0604020202020204" pitchFamily="34" charset="0"/>
              </a:rPr>
              <a:t> Sun in 2023</a:t>
            </a:r>
          </a:p>
          <a:p>
            <a:endParaRPr lang="de-DE" sz="2000" dirty="0"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52462" y="1637383"/>
            <a:ext cx="535709" cy="143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4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12" name="Rechteck 11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119971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err="1" smtClean="0">
                <a:solidFill>
                  <a:srgbClr val="002060"/>
                </a:solidFill>
              </a:rPr>
              <a:t>Cobald</a:t>
            </a:r>
            <a:r>
              <a:rPr lang="de-DE" sz="3200" b="1" dirty="0" smtClean="0">
                <a:solidFill>
                  <a:srgbClr val="002060"/>
                </a:solidFill>
              </a:rPr>
              <a:t> (</a:t>
            </a:r>
            <a:r>
              <a:rPr lang="de-DE" sz="3200" b="1" dirty="0" err="1" smtClean="0">
                <a:solidFill>
                  <a:srgbClr val="002060"/>
                </a:solidFill>
              </a:rPr>
              <a:t>aerosol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smtClean="0">
                <a:solidFill>
                  <a:srgbClr val="002060"/>
                </a:solidFill>
              </a:rPr>
              <a:t>backscatter</a:t>
            </a:r>
            <a:r>
              <a:rPr lang="de-DE" sz="3200" b="1" dirty="0" smtClean="0">
                <a:solidFill>
                  <a:srgbClr val="002060"/>
                </a:solidFill>
              </a:rPr>
              <a:t>) </a:t>
            </a:r>
            <a:r>
              <a:rPr lang="de-DE" sz="3200" b="1" dirty="0" err="1" smtClean="0">
                <a:solidFill>
                  <a:srgbClr val="002060"/>
                </a:solidFill>
              </a:rPr>
              <a:t>and</a:t>
            </a:r>
            <a:r>
              <a:rPr lang="de-DE" sz="3200" b="1" dirty="0" smtClean="0">
                <a:solidFill>
                  <a:srgbClr val="002060"/>
                </a:solidFill>
              </a:rPr>
              <a:t> CFH (</a:t>
            </a:r>
            <a:r>
              <a:rPr lang="de-DE" sz="3200" b="1" dirty="0" err="1" smtClean="0">
                <a:solidFill>
                  <a:srgbClr val="002060"/>
                </a:solidFill>
              </a:rPr>
              <a:t>water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vapour</a:t>
            </a:r>
            <a:r>
              <a:rPr lang="de-DE" sz="3200" b="1" dirty="0" smtClean="0">
                <a:solidFill>
                  <a:srgbClr val="002060"/>
                </a:solidFill>
              </a:rPr>
              <a:t>) </a:t>
            </a:r>
            <a:r>
              <a:rPr lang="de-DE" sz="3200" b="1" dirty="0" err="1" smtClean="0">
                <a:solidFill>
                  <a:srgbClr val="002060"/>
                </a:solidFill>
              </a:rPr>
              <a:t>sondes</a:t>
            </a:r>
            <a:endParaRPr lang="de-DE" sz="3200" b="1" dirty="0">
              <a:solidFill>
                <a:srgbClr val="002060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86" y="863201"/>
            <a:ext cx="8847550" cy="589836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BAE113E-515F-4E63-B1EB-8E21F11894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"/>
          <a:stretch/>
        </p:blipFill>
        <p:spPr>
          <a:xfrm>
            <a:off x="36194" y="827315"/>
            <a:ext cx="3066238" cy="568221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31991" y="6510440"/>
            <a:ext cx="268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(K. Mueller, AWI, </a:t>
            </a:r>
            <a:r>
              <a:rPr lang="de-DE" sz="1600" i="1" dirty="0" err="1" smtClean="0"/>
              <a:t>unpublished</a:t>
            </a:r>
            <a:r>
              <a:rPr lang="de-DE" sz="1600" i="1" dirty="0" smtClean="0"/>
              <a:t>)</a:t>
            </a:r>
            <a:endParaRPr lang="de-DE" sz="1600" i="1" dirty="0"/>
          </a:p>
        </p:txBody>
      </p:sp>
      <p:sp>
        <p:nvSpPr>
          <p:cNvPr id="3" name="Textfeld 2"/>
          <p:cNvSpPr txBox="1"/>
          <p:nvPr/>
        </p:nvSpPr>
        <p:spPr>
          <a:xfrm>
            <a:off x="1447800" y="4746171"/>
            <a:ext cx="147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 March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0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27" y="676563"/>
            <a:ext cx="9272155" cy="6181437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-95534" y="0"/>
            <a:ext cx="12474054" cy="781050"/>
            <a:chOff x="-17909" y="6127"/>
            <a:chExt cx="9271570" cy="781050"/>
          </a:xfrm>
        </p:grpSpPr>
        <p:sp>
          <p:nvSpPr>
            <p:cNvPr id="5" name="Rechteck 4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57615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err="1" smtClean="0">
                <a:solidFill>
                  <a:srgbClr val="002060"/>
                </a:solidFill>
              </a:rPr>
              <a:t>Impressions</a:t>
            </a:r>
            <a:r>
              <a:rPr lang="de-DE" sz="3200" b="1" dirty="0" smtClean="0">
                <a:solidFill>
                  <a:srgbClr val="002060"/>
                </a:solidFill>
              </a:rPr>
              <a:t> (</a:t>
            </a:r>
            <a:r>
              <a:rPr lang="de-DE" sz="3200" b="1" dirty="0" err="1" smtClean="0">
                <a:solidFill>
                  <a:srgbClr val="002060"/>
                </a:solidFill>
              </a:rPr>
              <a:t>Kayangel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atoll</a:t>
            </a:r>
            <a:r>
              <a:rPr lang="de-DE" sz="3200" b="1" dirty="0" smtClean="0">
                <a:solidFill>
                  <a:srgbClr val="002060"/>
                </a:solidFill>
              </a:rPr>
              <a:t>)</a:t>
            </a:r>
            <a:endParaRPr lang="de-D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-95534" y="0"/>
            <a:ext cx="12474054" cy="781050"/>
            <a:chOff x="-17909" y="6127"/>
            <a:chExt cx="9271570" cy="781050"/>
          </a:xfrm>
        </p:grpSpPr>
        <p:sp>
          <p:nvSpPr>
            <p:cNvPr id="12" name="Rechteck 11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57615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err="1" smtClean="0">
                <a:solidFill>
                  <a:srgbClr val="002060"/>
                </a:solidFill>
              </a:rPr>
              <a:t>Impressions</a:t>
            </a:r>
            <a:r>
              <a:rPr lang="de-DE" sz="3200" b="1" dirty="0" smtClean="0">
                <a:solidFill>
                  <a:srgbClr val="002060"/>
                </a:solidFill>
              </a:rPr>
              <a:t> (</a:t>
            </a:r>
            <a:r>
              <a:rPr lang="de-DE" sz="3200" b="1" dirty="0" err="1" smtClean="0">
                <a:solidFill>
                  <a:srgbClr val="002060"/>
                </a:solidFill>
              </a:rPr>
              <a:t>Kayangel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atoll</a:t>
            </a:r>
            <a:r>
              <a:rPr lang="de-DE" sz="3200" b="1" dirty="0" smtClean="0">
                <a:solidFill>
                  <a:srgbClr val="002060"/>
                </a:solidFill>
              </a:rPr>
              <a:t>)</a:t>
            </a:r>
            <a:endParaRPr lang="de-DE" sz="3200" b="1" dirty="0">
              <a:solidFill>
                <a:srgbClr val="00206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1" y="893334"/>
            <a:ext cx="8737411" cy="58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0" y="865040"/>
            <a:ext cx="10148697" cy="5844952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-95534" y="0"/>
            <a:ext cx="12474054" cy="781050"/>
            <a:chOff x="-17909" y="6127"/>
            <a:chExt cx="9271570" cy="781050"/>
          </a:xfrm>
        </p:grpSpPr>
        <p:sp>
          <p:nvSpPr>
            <p:cNvPr id="4" name="Rechteck 3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99934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err="1" smtClean="0">
                <a:solidFill>
                  <a:srgbClr val="002060"/>
                </a:solidFill>
              </a:rPr>
              <a:t>Impressions</a:t>
            </a:r>
            <a:r>
              <a:rPr lang="de-DE" sz="3200" b="1" dirty="0" smtClean="0">
                <a:solidFill>
                  <a:srgbClr val="002060"/>
                </a:solidFill>
              </a:rPr>
              <a:t> (</a:t>
            </a:r>
            <a:r>
              <a:rPr lang="de-DE" sz="3200" b="1" dirty="0" err="1" smtClean="0">
                <a:solidFill>
                  <a:srgbClr val="002060"/>
                </a:solidFill>
              </a:rPr>
              <a:t>Kayangel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atoll</a:t>
            </a:r>
            <a:r>
              <a:rPr lang="de-DE" sz="3200" b="1" dirty="0" smtClean="0">
                <a:solidFill>
                  <a:srgbClr val="002060"/>
                </a:solidFill>
              </a:rPr>
              <a:t> after </a:t>
            </a:r>
            <a:r>
              <a:rPr lang="de-DE" sz="3200" b="1" dirty="0" err="1" smtClean="0">
                <a:solidFill>
                  <a:srgbClr val="002060"/>
                </a:solidFill>
              </a:rPr>
              <a:t>typhoon</a:t>
            </a:r>
            <a:r>
              <a:rPr lang="de-DE" sz="3200" b="1" dirty="0" smtClean="0">
                <a:solidFill>
                  <a:srgbClr val="002060"/>
                </a:solidFill>
              </a:rPr>
              <a:t> in 2013)</a:t>
            </a:r>
            <a:endParaRPr lang="de-D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54268" t="42962" r="4823" b="13644"/>
          <a:stretch/>
        </p:blipFill>
        <p:spPr>
          <a:xfrm>
            <a:off x="1711034" y="939138"/>
            <a:ext cx="8673936" cy="5750498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-95534" y="0"/>
            <a:ext cx="12474054" cy="781050"/>
            <a:chOff x="-17909" y="6127"/>
            <a:chExt cx="9271570" cy="781050"/>
          </a:xfrm>
        </p:grpSpPr>
        <p:sp>
          <p:nvSpPr>
            <p:cNvPr id="5" name="Rechteck 4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99934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err="1" smtClean="0">
                <a:solidFill>
                  <a:srgbClr val="002060"/>
                </a:solidFill>
              </a:rPr>
              <a:t>Impressions</a:t>
            </a:r>
            <a:r>
              <a:rPr lang="de-DE" sz="3200" b="1" dirty="0" smtClean="0">
                <a:solidFill>
                  <a:srgbClr val="002060"/>
                </a:solidFill>
              </a:rPr>
              <a:t> (</a:t>
            </a:r>
            <a:r>
              <a:rPr lang="de-DE" sz="3200" b="1" dirty="0" err="1" smtClean="0">
                <a:solidFill>
                  <a:srgbClr val="002060"/>
                </a:solidFill>
              </a:rPr>
              <a:t>Kayangel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atoll</a:t>
            </a:r>
            <a:r>
              <a:rPr lang="de-DE" sz="3200" b="1" dirty="0" smtClean="0">
                <a:solidFill>
                  <a:srgbClr val="002060"/>
                </a:solidFill>
              </a:rPr>
              <a:t> after </a:t>
            </a:r>
            <a:r>
              <a:rPr lang="de-DE" sz="3200" b="1" dirty="0" err="1" smtClean="0">
                <a:solidFill>
                  <a:srgbClr val="002060"/>
                </a:solidFill>
              </a:rPr>
              <a:t>typhoon</a:t>
            </a:r>
            <a:r>
              <a:rPr lang="de-DE" sz="3200" b="1" dirty="0" smtClean="0">
                <a:solidFill>
                  <a:srgbClr val="002060"/>
                </a:solidFill>
              </a:rPr>
              <a:t> in 2013)</a:t>
            </a:r>
            <a:endParaRPr lang="de-D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74" y="1064525"/>
            <a:ext cx="8443481" cy="5592435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-95534" y="0"/>
            <a:ext cx="12474054" cy="781050"/>
            <a:chOff x="-17909" y="6127"/>
            <a:chExt cx="9271570" cy="781050"/>
          </a:xfrm>
        </p:grpSpPr>
        <p:sp>
          <p:nvSpPr>
            <p:cNvPr id="4" name="Rechteck 3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10076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err="1" smtClean="0">
                <a:solidFill>
                  <a:srgbClr val="002060"/>
                </a:solidFill>
              </a:rPr>
              <a:t>Impressions</a:t>
            </a:r>
            <a:r>
              <a:rPr lang="de-DE" sz="3200" b="1" dirty="0" smtClean="0">
                <a:solidFill>
                  <a:srgbClr val="002060"/>
                </a:solidFill>
              </a:rPr>
              <a:t> (</a:t>
            </a:r>
            <a:r>
              <a:rPr lang="de-DE" sz="3200" b="1" dirty="0" err="1" smtClean="0">
                <a:solidFill>
                  <a:srgbClr val="002060"/>
                </a:solidFill>
              </a:rPr>
              <a:t>Kayangel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atoll</a:t>
            </a:r>
            <a:r>
              <a:rPr lang="de-DE" sz="3200" b="1" dirty="0" smtClean="0">
                <a:solidFill>
                  <a:srgbClr val="002060"/>
                </a:solidFill>
              </a:rPr>
              <a:t> after </a:t>
            </a:r>
            <a:r>
              <a:rPr lang="de-DE" sz="3200" b="1" dirty="0" err="1">
                <a:solidFill>
                  <a:srgbClr val="002060"/>
                </a:solidFill>
              </a:rPr>
              <a:t>t</a:t>
            </a:r>
            <a:r>
              <a:rPr lang="de-DE" sz="3200" b="1" dirty="0" err="1" smtClean="0">
                <a:solidFill>
                  <a:srgbClr val="002060"/>
                </a:solidFill>
              </a:rPr>
              <a:t>yphoon</a:t>
            </a:r>
            <a:r>
              <a:rPr lang="de-DE" sz="3200" b="1" dirty="0" smtClean="0">
                <a:solidFill>
                  <a:srgbClr val="002060"/>
                </a:solidFill>
              </a:rPr>
              <a:t> in 2013)</a:t>
            </a:r>
            <a:endParaRPr lang="de-D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/>
          <a:stretch/>
        </p:blipFill>
        <p:spPr>
          <a:xfrm>
            <a:off x="451560" y="433960"/>
            <a:ext cx="4958280" cy="3053880"/>
          </a:xfrm>
          <a:prstGeom prst="rect">
            <a:avLst/>
          </a:prstGeom>
          <a:ln w="0">
            <a:noFill/>
          </a:ln>
        </p:spPr>
      </p:pic>
      <p:pic>
        <p:nvPicPr>
          <p:cNvPr id="5" name="Grafik 4"/>
          <p:cNvPicPr/>
          <p:nvPr/>
        </p:nvPicPr>
        <p:blipFill>
          <a:blip r:embed="rId3"/>
          <a:stretch/>
        </p:blipFill>
        <p:spPr>
          <a:xfrm rot="600">
            <a:off x="426764" y="3641554"/>
            <a:ext cx="5301185" cy="2860383"/>
          </a:xfrm>
          <a:prstGeom prst="rect">
            <a:avLst/>
          </a:prstGeom>
          <a:ln w="0">
            <a:noFill/>
          </a:ln>
        </p:spPr>
      </p:pic>
      <p:pic>
        <p:nvPicPr>
          <p:cNvPr id="6" name="Grafik 5"/>
          <p:cNvPicPr/>
          <p:nvPr/>
        </p:nvPicPr>
        <p:blipFill>
          <a:blip r:embed="rId4"/>
          <a:stretch/>
        </p:blipFill>
        <p:spPr>
          <a:xfrm>
            <a:off x="5949660" y="3627600"/>
            <a:ext cx="5687280" cy="2843280"/>
          </a:xfrm>
          <a:prstGeom prst="rect">
            <a:avLst/>
          </a:prstGeom>
          <a:ln w="0"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5930900" y="711200"/>
            <a:ext cx="5605318" cy="2394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Same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filenumbers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are not allowed in repository</a:t>
            </a:r>
            <a:endParaRPr lang="en-US" sz="1800" b="0" strike="noStrike" spc="-1" dirty="0">
              <a:solidFill>
                <a:srgbClr val="000000"/>
              </a:solidFill>
              <a:latin typeface="Arial"/>
              <a:ea typeface="Noto Sans"/>
            </a:endParaRPr>
          </a:p>
          <a:p>
            <a:pPr marL="216000" lvl="1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- CAMS27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files are v8, newer final versions are v9 → confusing</a:t>
            </a:r>
            <a:endParaRPr lang="en-US" sz="1800" b="0" strike="noStrike" spc="-1" dirty="0">
              <a:solidFill>
                <a:srgbClr val="000000"/>
              </a:solidFill>
              <a:latin typeface="Arial"/>
              <a:ea typeface="Noto Sans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MCT spectra in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Arial"/>
              </a:rPr>
              <a:t>Ny</a:t>
            </a:r>
            <a:r>
              <a:rPr lang="en-US" spc="-1" dirty="0" err="1" smtClean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Arial"/>
              </a:rPr>
              <a:t>Ålesund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are degrading, retrieval does not work properly</a:t>
            </a:r>
            <a:endParaRPr lang="en-US" sz="1800" b="0" strike="noStrike" spc="-1" dirty="0">
              <a:solidFill>
                <a:srgbClr val="000000"/>
              </a:solidFill>
              <a:latin typeface="Arial"/>
              <a:ea typeface="Noto Sans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    →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investigation ongoing</a:t>
            </a:r>
            <a:endParaRPr lang="en-US" sz="1800" b="0" strike="noStrike" spc="-1" dirty="0">
              <a:solidFill>
                <a:srgbClr val="000000"/>
              </a:solidFill>
              <a:latin typeface="Arial"/>
              <a:ea typeface="Noto Sans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PMB was almost a year out of operation</a:t>
            </a:r>
            <a:endParaRPr lang="en-US" sz="1800" b="0" strike="noStrike" spc="-1" dirty="0">
              <a:solidFill>
                <a:srgbClr val="000000"/>
              </a:solidFill>
              <a:latin typeface="Arial"/>
              <a:ea typeface="Noto Sans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    </a:t>
            </a:r>
            <a:r>
              <a:rPr lang="en-US" spc="-1" dirty="0" smtClean="0">
                <a:solidFill>
                  <a:srgbClr val="000000"/>
                </a:solidFill>
                <a:latin typeface="Arial"/>
              </a:rPr>
              <a:t>→ laser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failure followed by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s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Arial"/>
              </a:rPr>
              <a:t>olartracker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failure</a:t>
            </a:r>
            <a:endParaRPr lang="en-US" sz="1800" b="0" strike="noStrike" spc="-1" dirty="0">
              <a:solidFill>
                <a:srgbClr val="000000"/>
              </a:solidFill>
              <a:latin typeface="Arial"/>
              <a:ea typeface="Noto Sans"/>
            </a:endParaRPr>
          </a:p>
          <a:p>
            <a:pPr marL="432000" lvl="1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solidFill>
                <a:srgbClr val="000000"/>
              </a:solidFill>
              <a:latin typeface="Arial"/>
              <a:ea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9716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/>
          <a:stretch/>
        </p:blipFill>
        <p:spPr>
          <a:xfrm>
            <a:off x="848800" y="2044700"/>
            <a:ext cx="2971440" cy="2230560"/>
          </a:xfrm>
          <a:prstGeom prst="rect">
            <a:avLst/>
          </a:prstGeom>
          <a:ln w="0">
            <a:noFill/>
          </a:ln>
        </p:spPr>
      </p:pic>
      <p:pic>
        <p:nvPicPr>
          <p:cNvPr id="5" name="Grafik 4"/>
          <p:cNvPicPr/>
          <p:nvPr/>
        </p:nvPicPr>
        <p:blipFill>
          <a:blip r:embed="rId3"/>
          <a:stretch/>
        </p:blipFill>
        <p:spPr>
          <a:xfrm>
            <a:off x="776800" y="4275620"/>
            <a:ext cx="3121200" cy="2340720"/>
          </a:xfrm>
          <a:prstGeom prst="rect">
            <a:avLst/>
          </a:prstGeom>
          <a:ln w="0">
            <a:noFill/>
          </a:ln>
        </p:spPr>
      </p:pic>
      <p:pic>
        <p:nvPicPr>
          <p:cNvPr id="6" name="Grafik 5"/>
          <p:cNvPicPr/>
          <p:nvPr/>
        </p:nvPicPr>
        <p:blipFill>
          <a:blip r:embed="rId4"/>
          <a:stretch/>
        </p:blipFill>
        <p:spPr>
          <a:xfrm>
            <a:off x="3960280" y="2044700"/>
            <a:ext cx="3047760" cy="2285640"/>
          </a:xfrm>
          <a:prstGeom prst="rect">
            <a:avLst/>
          </a:prstGeom>
          <a:ln w="0">
            <a:noFill/>
          </a:ln>
        </p:spPr>
      </p:pic>
      <p:pic>
        <p:nvPicPr>
          <p:cNvPr id="7" name="Grafik 6"/>
          <p:cNvPicPr/>
          <p:nvPr/>
        </p:nvPicPr>
        <p:blipFill>
          <a:blip r:embed="rId5"/>
          <a:stretch/>
        </p:blipFill>
        <p:spPr>
          <a:xfrm>
            <a:off x="3789640" y="4330700"/>
            <a:ext cx="3267000" cy="2450160"/>
          </a:xfrm>
          <a:prstGeom prst="rect">
            <a:avLst/>
          </a:prstGeom>
          <a:ln w="0">
            <a:noFill/>
          </a:ln>
        </p:spPr>
      </p:pic>
      <p:sp>
        <p:nvSpPr>
          <p:cNvPr id="8" name="Rechteck 7"/>
          <p:cNvSpPr/>
          <p:nvPr/>
        </p:nvSpPr>
        <p:spPr>
          <a:xfrm>
            <a:off x="7442200" y="2273300"/>
            <a:ext cx="3657240" cy="136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No regular ILS measurements because there have been no longer stays since 2017. Our local support does not perform cell measurements</a:t>
            </a:r>
          </a:p>
        </p:txBody>
      </p:sp>
      <p:sp>
        <p:nvSpPr>
          <p:cNvPr id="9" name="Rechteck 8"/>
          <p:cNvSpPr/>
          <p:nvPr/>
        </p:nvSpPr>
        <p:spPr>
          <a:xfrm>
            <a:off x="1704107" y="1452419"/>
            <a:ext cx="25142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Bremen</a:t>
            </a:r>
          </a:p>
        </p:txBody>
      </p:sp>
      <p:sp>
        <p:nvSpPr>
          <p:cNvPr id="10" name="Rechteck 9"/>
          <p:cNvSpPr/>
          <p:nvPr/>
        </p:nvSpPr>
        <p:spPr>
          <a:xfrm>
            <a:off x="4904507" y="1452419"/>
            <a:ext cx="15998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Ny Alesund</a:t>
            </a:r>
          </a:p>
        </p:txBody>
      </p:sp>
      <p:sp>
        <p:nvSpPr>
          <p:cNvPr id="11" name="Rechteck 10"/>
          <p:cNvSpPr/>
          <p:nvPr/>
        </p:nvSpPr>
        <p:spPr>
          <a:xfrm>
            <a:off x="8067107" y="1452419"/>
            <a:ext cx="13712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Paramaribo</a:t>
            </a:r>
          </a:p>
        </p:txBody>
      </p:sp>
    </p:spTree>
    <p:extLst>
      <p:ext uri="{BB962C8B-B14F-4D97-AF65-F5344CB8AC3E}">
        <p14:creationId xmlns:p14="http://schemas.microsoft.com/office/powerpoint/2010/main" val="38951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553500" y="88576"/>
            <a:ext cx="25142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Bremen</a:t>
            </a:r>
          </a:p>
        </p:txBody>
      </p:sp>
      <p:sp>
        <p:nvSpPr>
          <p:cNvPr id="10" name="Rechteck 9"/>
          <p:cNvSpPr/>
          <p:nvPr/>
        </p:nvSpPr>
        <p:spPr>
          <a:xfrm>
            <a:off x="1727200" y="450276"/>
            <a:ext cx="8229240" cy="188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Operational</a:t>
            </a:r>
            <a:endParaRPr lang="en-US" sz="1800" b="0" strike="noStrike" spc="-1" dirty="0">
              <a:solidFill>
                <a:srgbClr val="000000"/>
              </a:solidFill>
              <a:latin typeface="Arial"/>
              <a:ea typeface="Noto Sans"/>
            </a:endParaRPr>
          </a:p>
          <a:p>
            <a:pPr marL="432000" lvl="1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Manual measurements by PhD students and technical staff</a:t>
            </a:r>
            <a:endParaRPr lang="en-US" sz="1800" b="0" strike="noStrike" spc="-1" dirty="0">
              <a:solidFill>
                <a:srgbClr val="000000"/>
              </a:solidFill>
              <a:latin typeface="Arial"/>
              <a:ea typeface="Noto Sans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Funding: Internal, national projects, CAMS27, ACTRIS</a:t>
            </a:r>
            <a:endParaRPr lang="en-US" sz="1800" b="0" strike="noStrike" spc="-1" dirty="0">
              <a:solidFill>
                <a:srgbClr val="000000"/>
              </a:solidFill>
              <a:latin typeface="Arial"/>
              <a:ea typeface="Noto San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15656" y="1402013"/>
            <a:ext cx="73152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Future plans</a:t>
            </a:r>
            <a:endParaRPr lang="en-US" sz="1800" b="0" strike="noStrike" spc="-1">
              <a:solidFill>
                <a:srgbClr val="000000"/>
              </a:solidFill>
              <a:latin typeface="Arial"/>
              <a:ea typeface="Noto Sans"/>
            </a:endParaRPr>
          </a:p>
          <a:p>
            <a:pPr marL="432000" lvl="1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Upgrading the Dome to enable automatic operation</a:t>
            </a:r>
            <a:endParaRPr lang="en-US" sz="1800" b="0" strike="noStrike" spc="-1">
              <a:solidFill>
                <a:srgbClr val="000000"/>
              </a:solidFill>
              <a:latin typeface="Arial"/>
              <a:ea typeface="Noto San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52864" y="2095551"/>
            <a:ext cx="43434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Ny Alesund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908464" y="2467271"/>
            <a:ext cx="9893300" cy="111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Operational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Semi automatic operation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Use of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extended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Kbr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(Poster of M.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Arial"/>
              </a:rPr>
              <a:t>Buschmann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 &amp;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M. Palm) would be very beneficial 	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556328" y="3480334"/>
            <a:ext cx="6858000" cy="21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000" b="1" strike="noStrike" spc="-1" dirty="0" smtClean="0">
                <a:solidFill>
                  <a:srgbClr val="000000"/>
                </a:solidFill>
                <a:latin typeface="Arial"/>
              </a:rPr>
              <a:t>Paramaribo</a:t>
            </a:r>
          </a:p>
          <a:p>
            <a:endParaRPr lang="en-US" sz="700" b="1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Replacement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in the framework of ACTRIS planned 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Construction started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Container based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station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Automatic operation envisioned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Relocation to French Guyana considered because French Guyana is European Union (Taxation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552864" y="5576097"/>
            <a:ext cx="6858000" cy="21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000" b="1" spc="-1" dirty="0" smtClean="0">
                <a:solidFill>
                  <a:srgbClr val="000000"/>
                </a:solidFill>
                <a:latin typeface="Arial"/>
              </a:rPr>
              <a:t>Nicosia</a:t>
            </a:r>
            <a:endParaRPr lang="en-US" sz="2000" b="1" strike="noStrike" spc="-1" dirty="0" smtClean="0">
              <a:solidFill>
                <a:srgbClr val="000000"/>
              </a:solidFill>
              <a:latin typeface="Arial"/>
            </a:endParaRPr>
          </a:p>
          <a:p>
            <a:endParaRPr lang="en-US" sz="700" b="1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First measurements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rgbClr val="000000"/>
                </a:solidFill>
                <a:latin typeface="Arial"/>
              </a:rPr>
              <a:t>Not </a:t>
            </a:r>
            <a:r>
              <a:rPr lang="en-US" spc="-1" dirty="0" err="1" smtClean="0">
                <a:solidFill>
                  <a:srgbClr val="000000"/>
                </a:solidFill>
                <a:latin typeface="Arial"/>
              </a:rPr>
              <a:t>analysed</a:t>
            </a:r>
            <a:r>
              <a:rPr lang="en-US" spc="-1" dirty="0" smtClean="0">
                <a:solidFill>
                  <a:srgbClr val="000000"/>
                </a:solidFill>
                <a:latin typeface="Arial"/>
              </a:rPr>
              <a:t> yet</a:t>
            </a:r>
          </a:p>
        </p:txBody>
      </p:sp>
    </p:spTree>
    <p:extLst>
      <p:ext uri="{BB962C8B-B14F-4D97-AF65-F5344CB8AC3E}">
        <p14:creationId xmlns:p14="http://schemas.microsoft.com/office/powerpoint/2010/main" val="16961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49784" y="5715326"/>
            <a:ext cx="12241784" cy="11426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360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20035" y="5298901"/>
            <a:ext cx="3871965" cy="1014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360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619081" y="5840776"/>
            <a:ext cx="2574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600" b="1" dirty="0" smtClean="0">
                <a:solidFill>
                  <a:schemeClr val="tx2"/>
                </a:solidFill>
                <a:ea typeface="MS PGothic" pitchFamily="34" charset="-128"/>
                <a:cs typeface="Arial" pitchFamily="34" charset="0"/>
              </a:rPr>
              <a:t>Institute </a:t>
            </a:r>
            <a:r>
              <a:rPr lang="de-DE" sz="1600" b="1" dirty="0" err="1" smtClean="0">
                <a:solidFill>
                  <a:schemeClr val="tx2"/>
                </a:solidFill>
                <a:ea typeface="MS PGothic" pitchFamily="34" charset="-128"/>
                <a:cs typeface="Arial" pitchFamily="34" charset="0"/>
              </a:rPr>
              <a:t>of</a:t>
            </a:r>
            <a:r>
              <a:rPr lang="de-DE" sz="1600" b="1" dirty="0" smtClean="0">
                <a:solidFill>
                  <a:schemeClr val="tx2"/>
                </a:solidFill>
                <a:ea typeface="MS PGothic" pitchFamily="34" charset="-128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sz="1600" b="1" dirty="0" smtClean="0">
                <a:solidFill>
                  <a:schemeClr val="tx2"/>
                </a:solidFill>
                <a:ea typeface="MS PGothic" pitchFamily="34" charset="-128"/>
                <a:cs typeface="Arial" pitchFamily="34" charset="0"/>
              </a:rPr>
              <a:t>Environmental </a:t>
            </a:r>
            <a:r>
              <a:rPr lang="de-DE" sz="1600" b="1" dirty="0" err="1">
                <a:solidFill>
                  <a:schemeClr val="tx2"/>
                </a:solidFill>
                <a:ea typeface="MS PGothic" pitchFamily="34" charset="-128"/>
                <a:cs typeface="Arial" pitchFamily="34" charset="0"/>
              </a:rPr>
              <a:t>P</a:t>
            </a:r>
            <a:r>
              <a:rPr lang="de-DE" sz="1600" b="1" dirty="0" err="1" smtClean="0">
                <a:solidFill>
                  <a:schemeClr val="tx2"/>
                </a:solidFill>
                <a:ea typeface="MS PGothic" pitchFamily="34" charset="-128"/>
                <a:cs typeface="Arial" pitchFamily="34" charset="0"/>
              </a:rPr>
              <a:t>hysics</a:t>
            </a:r>
            <a:endParaRPr lang="de-DE" sz="1600" b="1" dirty="0">
              <a:solidFill>
                <a:schemeClr val="tx2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935452" y="5840776"/>
            <a:ext cx="982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1400" b="1" dirty="0" smtClean="0">
                <a:solidFill>
                  <a:schemeClr val="tx2"/>
                </a:solidFill>
                <a:ea typeface="MS PGothic" pitchFamily="34" charset="-128"/>
              </a:rPr>
              <a:t>University </a:t>
            </a:r>
          </a:p>
          <a:p>
            <a:pPr eaLnBrk="0" hangingPunct="0"/>
            <a:r>
              <a:rPr lang="de-DE" sz="1400" b="1" dirty="0" err="1">
                <a:solidFill>
                  <a:schemeClr val="tx2"/>
                </a:solidFill>
                <a:ea typeface="MS PGothic" pitchFamily="34" charset="-128"/>
              </a:rPr>
              <a:t>o</a:t>
            </a:r>
            <a:r>
              <a:rPr lang="de-DE" sz="1400" b="1" dirty="0" err="1" smtClean="0">
                <a:solidFill>
                  <a:schemeClr val="tx2"/>
                </a:solidFill>
                <a:ea typeface="MS PGothic" pitchFamily="34" charset="-128"/>
              </a:rPr>
              <a:t>f</a:t>
            </a:r>
            <a:r>
              <a:rPr lang="de-DE" sz="1400" b="1" dirty="0" smtClean="0">
                <a:solidFill>
                  <a:schemeClr val="tx2"/>
                </a:solidFill>
                <a:ea typeface="MS PGothic" pitchFamily="34" charset="-128"/>
              </a:rPr>
              <a:t> Bremen</a:t>
            </a:r>
            <a:endParaRPr lang="de-DE" sz="1400" b="1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-108520" y="5703677"/>
            <a:ext cx="8426534" cy="4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8318014" y="5296089"/>
            <a:ext cx="3870085" cy="4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8318014" y="5300488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722" y="5733640"/>
            <a:ext cx="76231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539" y="5905725"/>
            <a:ext cx="816455" cy="81517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98" y="1664313"/>
            <a:ext cx="1815729" cy="5201816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87924" y="-397"/>
            <a:ext cx="11892041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 smtClean="0">
                <a:cs typeface="Arial" panose="020B0604020202020204" pitchFamily="34" charset="0"/>
              </a:rPr>
              <a:t>Site report Palau</a:t>
            </a:r>
          </a:p>
          <a:p>
            <a:pPr algn="ctr" eaLnBrk="1" hangingPunct="1"/>
            <a:r>
              <a:rPr lang="en-US" sz="3200" b="1" dirty="0" smtClean="0">
                <a:cs typeface="Arial" panose="020B0604020202020204" pitchFamily="34" charset="0"/>
              </a:rPr>
              <a:t>Atmospheric observations in the Western Pacific on Palau</a:t>
            </a:r>
          </a:p>
          <a:p>
            <a:pPr algn="ctr" eaLnBrk="1" hangingPunct="1"/>
            <a:endParaRPr lang="en-US" sz="1600" b="1" dirty="0">
              <a:cs typeface="Arial" panose="020B0604020202020204" pitchFamily="34" charset="0"/>
            </a:endParaRPr>
          </a:p>
          <a:p>
            <a:pPr eaLnBrk="1" hangingPunct="1"/>
            <a:r>
              <a:rPr lang="en-US" sz="2000" dirty="0" smtClean="0">
                <a:cs typeface="Arial" panose="020B0604020202020204" pitchFamily="34" charset="0"/>
              </a:rPr>
              <a:t>        Justus Notholt</a:t>
            </a:r>
            <a:r>
              <a:rPr lang="en-US" sz="2000" baseline="30000" dirty="0" smtClean="0">
                <a:cs typeface="Arial" panose="020B0604020202020204" pitchFamily="34" charset="0"/>
              </a:rPr>
              <a:t>1</a:t>
            </a:r>
            <a:r>
              <a:rPr lang="en-US" sz="2000" dirty="0" smtClean="0">
                <a:cs typeface="Arial" panose="020B0604020202020204" pitchFamily="34" charset="0"/>
              </a:rPr>
              <a:t>, Mathias Palm</a:t>
            </a:r>
            <a:r>
              <a:rPr lang="en-US" sz="2000" baseline="30000" dirty="0" smtClean="0">
                <a:cs typeface="Arial" panose="020B0604020202020204" pitchFamily="34" charset="0"/>
              </a:rPr>
              <a:t>1</a:t>
            </a:r>
            <a:r>
              <a:rPr lang="en-US" sz="2000" dirty="0" smtClean="0"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cs typeface="Arial" panose="020B0604020202020204" pitchFamily="34" charset="0"/>
              </a:rPr>
              <a:t>Xiaoyo</a:t>
            </a:r>
            <a:r>
              <a:rPr lang="en-US" sz="2000" dirty="0" smtClean="0">
                <a:cs typeface="Arial" panose="020B0604020202020204" pitchFamily="34" charset="0"/>
              </a:rPr>
              <a:t> Sun</a:t>
            </a:r>
            <a:r>
              <a:rPr lang="en-US" sz="2000" baseline="30000" dirty="0">
                <a:cs typeface="Arial" panose="020B0604020202020204" pitchFamily="34" charset="0"/>
              </a:rPr>
              <a:t>1</a:t>
            </a:r>
            <a:r>
              <a:rPr lang="en-US" sz="2000" dirty="0" smtClean="0"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cs typeface="Arial" panose="020B0604020202020204" pitchFamily="34" charset="0"/>
              </a:rPr>
              <a:t>Katrin</a:t>
            </a:r>
            <a:r>
              <a:rPr lang="en-US" sz="2000" dirty="0" smtClean="0">
                <a:cs typeface="Arial" panose="020B0604020202020204" pitchFamily="34" charset="0"/>
              </a:rPr>
              <a:t> Müller</a:t>
            </a:r>
            <a:r>
              <a:rPr lang="en-US" sz="2000" baseline="30000" dirty="0" smtClean="0">
                <a:cs typeface="Arial" panose="020B0604020202020204" pitchFamily="34" charset="0"/>
              </a:rPr>
              <a:t>2</a:t>
            </a:r>
            <a:endParaRPr lang="en-US" sz="2000" dirty="0" smtClean="0">
              <a:cs typeface="Arial" panose="020B0604020202020204" pitchFamily="34" charset="0"/>
            </a:endParaRPr>
          </a:p>
          <a:p>
            <a:pPr eaLnBrk="1" hangingPunct="1"/>
            <a:endParaRPr lang="en-US" sz="1200" b="1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en-US" b="1" baseline="30000" dirty="0" smtClean="0">
                <a:cs typeface="Arial" panose="020B0604020202020204" pitchFamily="34" charset="0"/>
              </a:rPr>
              <a:t>                                              </a:t>
            </a:r>
            <a:r>
              <a:rPr lang="en-US" baseline="30000" dirty="0" smtClean="0">
                <a:cs typeface="Arial" panose="020B0604020202020204" pitchFamily="34" charset="0"/>
              </a:rPr>
              <a:t>1</a:t>
            </a:r>
            <a:r>
              <a:rPr lang="en-US" dirty="0" smtClean="0">
                <a:cs typeface="Arial" panose="020B0604020202020204" pitchFamily="34" charset="0"/>
              </a:rPr>
              <a:t>University of Bremen</a:t>
            </a:r>
          </a:p>
          <a:p>
            <a:pPr eaLnBrk="1" hangingPunct="1"/>
            <a:r>
              <a:rPr lang="en-US" baseline="30000" dirty="0" smtClean="0">
                <a:cs typeface="Arial" panose="020B0604020202020204" pitchFamily="34" charset="0"/>
              </a:rPr>
              <a:t>                                              2</a:t>
            </a:r>
            <a:r>
              <a:rPr lang="en-US" dirty="0" smtClean="0">
                <a:cs typeface="Arial" panose="020B0604020202020204" pitchFamily="34" charset="0"/>
              </a:rPr>
              <a:t>Alfred-Wegener-Institute for Polar and Marine Research, Potsdam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/>
          <a:srcRect l="8942" t="25600" r="5164" b="17411"/>
          <a:stretch/>
        </p:blipFill>
        <p:spPr>
          <a:xfrm>
            <a:off x="2468512" y="2559835"/>
            <a:ext cx="7438031" cy="308439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9" name="Ellipse 18"/>
          <p:cNvSpPr/>
          <p:nvPr/>
        </p:nvSpPr>
        <p:spPr>
          <a:xfrm>
            <a:off x="4290640" y="3595074"/>
            <a:ext cx="132861" cy="1328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5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3" name="Rechteck 2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64540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err="1" smtClean="0">
                <a:solidFill>
                  <a:srgbClr val="002060"/>
                </a:solidFill>
              </a:rPr>
              <a:t>Specifics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of</a:t>
            </a:r>
            <a:r>
              <a:rPr lang="de-DE" sz="3200" b="1" dirty="0" smtClean="0">
                <a:solidFill>
                  <a:srgbClr val="002060"/>
                </a:solidFill>
              </a:rPr>
              <a:t> Palau (7.5°N, 134°E)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8601" y="1274680"/>
            <a:ext cx="582992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Ocean</a:t>
            </a:r>
            <a:r>
              <a:rPr lang="de-DE" sz="2400" dirty="0" smtClean="0"/>
              <a:t> </a:t>
            </a:r>
            <a:r>
              <a:rPr lang="de-DE" sz="2400" dirty="0" err="1" smtClean="0"/>
              <a:t>warmest</a:t>
            </a:r>
            <a:r>
              <a:rPr lang="de-DE" sz="2400" dirty="0" smtClean="0"/>
              <a:t> </a:t>
            </a:r>
            <a:r>
              <a:rPr lang="de-DE" sz="2400" dirty="0" err="1" smtClean="0"/>
              <a:t>wordwide</a:t>
            </a: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Very</a:t>
            </a:r>
            <a:r>
              <a:rPr lang="de-DE" sz="2400" dirty="0" smtClean="0"/>
              <a:t> clean </a:t>
            </a:r>
            <a:r>
              <a:rPr lang="de-DE" sz="2400" dirty="0" err="1" smtClean="0"/>
              <a:t>air</a:t>
            </a:r>
            <a:endParaRPr lang="de-DE" sz="2400" dirty="0"/>
          </a:p>
          <a:p>
            <a:r>
              <a:rPr lang="de-DE" sz="2400" dirty="0"/>
              <a:t>	</a:t>
            </a:r>
            <a:r>
              <a:rPr lang="de-DE" sz="2400" dirty="0" smtClean="0"/>
              <a:t>- </a:t>
            </a:r>
            <a:r>
              <a:rPr lang="de-DE" sz="2400" dirty="0" err="1" smtClean="0"/>
              <a:t>air</a:t>
            </a:r>
            <a:r>
              <a:rPr lang="de-DE" sz="2400" dirty="0" smtClean="0"/>
              <a:t> </a:t>
            </a:r>
            <a:r>
              <a:rPr lang="de-DE" sz="2400" dirty="0" err="1" smtClean="0"/>
              <a:t>coming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east</a:t>
            </a:r>
            <a:r>
              <a:rPr lang="de-DE" sz="2400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10.000 km</a:t>
            </a:r>
          </a:p>
          <a:p>
            <a:r>
              <a:rPr lang="de-DE" sz="2400" dirty="0" smtClean="0"/>
              <a:t>	 - </a:t>
            </a: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aerosols</a:t>
            </a:r>
            <a:endParaRPr lang="de-DE" sz="2400" dirty="0" smtClean="0"/>
          </a:p>
          <a:p>
            <a:r>
              <a:rPr lang="de-DE" sz="2400" dirty="0" smtClean="0"/>
              <a:t>	  - large </a:t>
            </a:r>
            <a:r>
              <a:rPr lang="de-DE" sz="2400" dirty="0" err="1" smtClean="0"/>
              <a:t>droplets</a:t>
            </a:r>
            <a:endParaRPr lang="de-DE" sz="2400" dirty="0" smtClean="0"/>
          </a:p>
          <a:p>
            <a:r>
              <a:rPr lang="de-DE" sz="2400" dirty="0" smtClean="0"/>
              <a:t>	   - </a:t>
            </a:r>
            <a:r>
              <a:rPr lang="de-DE" sz="2400" dirty="0" err="1" smtClean="0"/>
              <a:t>less</a:t>
            </a:r>
            <a:r>
              <a:rPr lang="de-DE" sz="2400" dirty="0" smtClean="0"/>
              <a:t> </a:t>
            </a:r>
            <a:r>
              <a:rPr lang="de-DE" sz="2400" dirty="0" err="1" smtClean="0"/>
              <a:t>lightning</a:t>
            </a:r>
            <a:endParaRPr lang="de-DE" sz="2400" dirty="0" smtClean="0"/>
          </a:p>
          <a:p>
            <a:r>
              <a:rPr lang="de-DE" sz="2400" dirty="0" smtClean="0"/>
              <a:t>	    - </a:t>
            </a: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NO</a:t>
            </a:r>
            <a:r>
              <a:rPr lang="de-DE" sz="2400" baseline="-25000" dirty="0" err="1" smtClean="0"/>
              <a:t>x</a:t>
            </a:r>
            <a:r>
              <a:rPr lang="de-DE" sz="2400" dirty="0" smtClean="0"/>
              <a:t>, </a:t>
            </a:r>
            <a:r>
              <a:rPr lang="de-DE" sz="2400" dirty="0" err="1" smtClean="0"/>
              <a:t>low</a:t>
            </a:r>
            <a:r>
              <a:rPr lang="de-DE" sz="2400" dirty="0" smtClean="0"/>
              <a:t> O</a:t>
            </a:r>
            <a:r>
              <a:rPr lang="de-DE" sz="2400" baseline="-25000" dirty="0" smtClean="0"/>
              <a:t>3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OH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    	      - </a:t>
            </a:r>
            <a:r>
              <a:rPr lang="de-DE" sz="2400" dirty="0" err="1" smtClean="0"/>
              <a:t>lifetime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molecules</a:t>
            </a:r>
            <a:r>
              <a:rPr lang="de-DE" sz="2400" dirty="0" smtClean="0"/>
              <a:t> </a:t>
            </a:r>
            <a:r>
              <a:rPr lang="de-DE" sz="2400" dirty="0" err="1" smtClean="0"/>
              <a:t>quite</a:t>
            </a:r>
            <a:r>
              <a:rPr lang="de-DE" sz="2400" dirty="0" smtClean="0"/>
              <a:t> </a:t>
            </a:r>
            <a:r>
              <a:rPr lang="de-DE" sz="2400" dirty="0" err="1" smtClean="0"/>
              <a:t>long</a:t>
            </a: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Pathway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air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troposphere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</a:t>
            </a:r>
            <a:r>
              <a:rPr lang="de-DE" sz="2400" dirty="0" err="1" smtClean="0"/>
              <a:t>into</a:t>
            </a:r>
            <a:r>
              <a:rPr lang="de-DE" sz="2400" dirty="0" smtClean="0"/>
              <a:t> </a:t>
            </a:r>
            <a:r>
              <a:rPr lang="de-DE" sz="2400" dirty="0" err="1" smtClean="0"/>
              <a:t>stratosphere</a:t>
            </a: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Tropospheric</a:t>
            </a:r>
            <a:r>
              <a:rPr lang="de-DE" sz="2400" dirty="0" smtClean="0"/>
              <a:t> </a:t>
            </a:r>
            <a:r>
              <a:rPr lang="de-DE" sz="2400" dirty="0" err="1" smtClean="0"/>
              <a:t>air</a:t>
            </a:r>
            <a:r>
              <a:rPr lang="de-DE" sz="2400" dirty="0" smtClean="0"/>
              <a:t> </a:t>
            </a:r>
            <a:r>
              <a:rPr lang="de-DE" sz="2400" dirty="0" err="1" smtClean="0"/>
              <a:t>around</a:t>
            </a:r>
            <a:r>
              <a:rPr lang="de-DE" sz="2400" dirty="0" smtClean="0"/>
              <a:t> Palau </a:t>
            </a:r>
            <a:r>
              <a:rPr lang="de-DE" sz="2400" dirty="0" err="1" smtClean="0"/>
              <a:t>determines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global </a:t>
            </a:r>
            <a:r>
              <a:rPr lang="de-DE" sz="2400" dirty="0" err="1" smtClean="0"/>
              <a:t>composition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stratosphere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Impact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monsoon</a:t>
            </a:r>
            <a:endParaRPr lang="de-DE" sz="2400" dirty="0" smtClean="0"/>
          </a:p>
        </p:txBody>
      </p:sp>
      <p:grpSp>
        <p:nvGrpSpPr>
          <p:cNvPr id="9" name="Gruppieren 8"/>
          <p:cNvGrpSpPr/>
          <p:nvPr/>
        </p:nvGrpSpPr>
        <p:grpSpPr>
          <a:xfrm>
            <a:off x="5993778" y="863201"/>
            <a:ext cx="5858465" cy="6296678"/>
            <a:chOff x="6224678" y="863201"/>
            <a:chExt cx="5858465" cy="6296678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830" y="863201"/>
              <a:ext cx="5785313" cy="3856876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6224678" y="4605334"/>
              <a:ext cx="5557419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sz="1600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 err="1" smtClean="0"/>
                <a:t>Good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partners</a:t>
              </a:r>
              <a:r>
                <a:rPr lang="de-DE" sz="2400" dirty="0" smtClean="0"/>
                <a:t>: </a:t>
              </a:r>
            </a:p>
            <a:p>
              <a:r>
                <a:rPr lang="de-DE" sz="2400" dirty="0"/>
                <a:t> </a:t>
              </a:r>
              <a:r>
                <a:rPr lang="de-DE" sz="2400" dirty="0" smtClean="0"/>
                <a:t>    - Palau Community College</a:t>
              </a:r>
            </a:p>
            <a:p>
              <a:r>
                <a:rPr lang="de-DE" sz="2400" dirty="0"/>
                <a:t> </a:t>
              </a:r>
              <a:r>
                <a:rPr lang="de-DE" sz="2400" dirty="0" smtClean="0"/>
                <a:t>    - Coral </a:t>
              </a:r>
              <a:r>
                <a:rPr lang="de-DE" sz="2400" dirty="0" err="1" smtClean="0"/>
                <a:t>Reef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Foundation</a:t>
              </a:r>
              <a:endParaRPr lang="de-DE" sz="2400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 err="1"/>
                <a:t>Stable</a:t>
              </a:r>
              <a:r>
                <a:rPr lang="de-DE" sz="2400" dirty="0"/>
                <a:t> </a:t>
              </a:r>
              <a:r>
                <a:rPr lang="de-DE" sz="2400" dirty="0" err="1"/>
                <a:t>politics</a:t>
              </a:r>
              <a:endParaRPr lang="de-DE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 err="1"/>
                <a:t>Stable</a:t>
              </a:r>
              <a:r>
                <a:rPr lang="de-DE" sz="2400" dirty="0"/>
                <a:t> </a:t>
              </a:r>
              <a:r>
                <a:rPr lang="de-DE" sz="2400" dirty="0" err="1"/>
                <a:t>electricity</a:t>
              </a:r>
              <a:r>
                <a:rPr lang="de-DE" sz="2400" dirty="0"/>
                <a:t> </a:t>
              </a:r>
              <a:r>
                <a:rPr lang="de-DE" sz="2400" dirty="0" smtClean="0"/>
                <a:t>(</a:t>
              </a:r>
              <a:r>
                <a:rPr lang="de-DE" sz="2400" dirty="0" err="1" smtClean="0"/>
                <a:t>failure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once</a:t>
              </a:r>
              <a:r>
                <a:rPr lang="de-DE" sz="2400" dirty="0" smtClean="0"/>
                <a:t> </a:t>
              </a:r>
              <a:r>
                <a:rPr lang="de-DE" sz="2400" dirty="0"/>
                <a:t>per </a:t>
              </a:r>
              <a:r>
                <a:rPr lang="de-DE" sz="2400" dirty="0" err="1" smtClean="0"/>
                <a:t>week</a:t>
              </a:r>
              <a:r>
                <a:rPr lang="de-DE" sz="2400" dirty="0" smtClean="0"/>
                <a:t>)</a:t>
              </a:r>
              <a:endParaRPr lang="de-DE" sz="2400" dirty="0"/>
            </a:p>
            <a:p>
              <a:endParaRPr lang="de-D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884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b="41016"/>
          <a:stretch/>
        </p:blipFill>
        <p:spPr>
          <a:xfrm>
            <a:off x="490821" y="990770"/>
            <a:ext cx="6845297" cy="419083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203" y="968111"/>
            <a:ext cx="3826064" cy="32478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519" y="4215939"/>
            <a:ext cx="3624596" cy="256082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354705" y="5532120"/>
            <a:ext cx="1978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(Rex et al., ACP, 2014)</a:t>
            </a:r>
            <a:endParaRPr lang="de-DE" sz="1600" i="1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8" name="Rechteck 7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64540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err="1" smtClean="0">
                <a:solidFill>
                  <a:srgbClr val="002060"/>
                </a:solidFill>
              </a:rPr>
              <a:t>Specifics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of</a:t>
            </a:r>
            <a:r>
              <a:rPr lang="de-DE" sz="3200" b="1" dirty="0" smtClean="0">
                <a:solidFill>
                  <a:srgbClr val="002060"/>
                </a:solidFill>
              </a:rPr>
              <a:t> Palau (7.5°N, 134°E)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357449" y="1574168"/>
            <a:ext cx="132861" cy="1328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397474" y="2904789"/>
            <a:ext cx="132861" cy="1328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368334" y="4203546"/>
            <a:ext cx="132861" cy="1328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4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1566" t="23200" r="4933" b="9280"/>
          <a:stretch/>
        </p:blipFill>
        <p:spPr>
          <a:xfrm>
            <a:off x="0" y="1097280"/>
            <a:ext cx="11923776" cy="6846032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4" name="Rechteck 3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66287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2060"/>
                </a:solidFill>
              </a:rPr>
              <a:t>Nature, News &amp; </a:t>
            </a:r>
            <a:r>
              <a:rPr lang="de-DE" sz="3200" b="1" dirty="0">
                <a:solidFill>
                  <a:srgbClr val="002060"/>
                </a:solidFill>
              </a:rPr>
              <a:t>V</a:t>
            </a:r>
            <a:r>
              <a:rPr lang="de-DE" sz="3200" b="1" dirty="0" smtClean="0">
                <a:solidFill>
                  <a:srgbClr val="002060"/>
                </a:solidFill>
              </a:rPr>
              <a:t>iews, June 2023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0" y="4520296"/>
            <a:ext cx="6465682" cy="20756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4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938122"/>
            <a:ext cx="4230624" cy="28204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32" y="921104"/>
            <a:ext cx="3779520" cy="2834640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6" name="Rechteck 5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70375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err="1" smtClean="0">
                <a:solidFill>
                  <a:srgbClr val="002060"/>
                </a:solidFill>
              </a:rPr>
              <a:t>Atmospheric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observations</a:t>
            </a:r>
            <a:r>
              <a:rPr lang="de-DE" sz="3200" b="1" dirty="0" smtClean="0">
                <a:solidFill>
                  <a:srgbClr val="002060"/>
                </a:solidFill>
              </a:rPr>
              <a:t> in Palau</a:t>
            </a:r>
            <a:endParaRPr lang="de-DE" sz="3200" b="1" dirty="0">
              <a:solidFill>
                <a:srgbClr val="00206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153E2AD-4421-4329-B00F-41B570721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121484"/>
            <a:ext cx="4368027" cy="244601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372789" y="6519446"/>
            <a:ext cx="241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(Mueller et al., </a:t>
            </a:r>
            <a:r>
              <a:rPr lang="de-DE" sz="1600" i="1" dirty="0" err="1" smtClean="0"/>
              <a:t>submitted</a:t>
            </a:r>
            <a:r>
              <a:rPr lang="de-DE" sz="1600" i="1" dirty="0" smtClean="0"/>
              <a:t>)</a:t>
            </a:r>
            <a:endParaRPr lang="de-DE" sz="1600" i="1" dirty="0"/>
          </a:p>
        </p:txBody>
      </p:sp>
      <p:sp>
        <p:nvSpPr>
          <p:cNvPr id="11" name="Rechteck 10"/>
          <p:cNvSpPr/>
          <p:nvPr/>
        </p:nvSpPr>
        <p:spPr>
          <a:xfrm>
            <a:off x="308922" y="39108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GB" dirty="0" smtClean="0"/>
              <a:t>- FTIR-spectrometer (since 2016)</a:t>
            </a:r>
          </a:p>
          <a:p>
            <a:pPr fontAlgn="base"/>
            <a:r>
              <a:rPr lang="en-GB" dirty="0" smtClean="0"/>
              <a:t>- </a:t>
            </a:r>
            <a:r>
              <a:rPr lang="en-GB" dirty="0" err="1" smtClean="0"/>
              <a:t>ComCAL</a:t>
            </a:r>
            <a:r>
              <a:rPr lang="en-GB" dirty="0" smtClean="0"/>
              <a:t> </a:t>
            </a:r>
            <a:r>
              <a:rPr lang="en-GB" dirty="0"/>
              <a:t>(Compact Cloud and Aerosol </a:t>
            </a:r>
            <a:r>
              <a:rPr lang="en-GB" dirty="0" smtClean="0"/>
              <a:t>LIDAR, since 2018:</a:t>
            </a:r>
            <a:endParaRPr lang="en-GB" dirty="0"/>
          </a:p>
          <a:p>
            <a:pPr fontAlgn="base"/>
            <a:r>
              <a:rPr lang="en-US" dirty="0" smtClean="0"/>
              <a:t>- Research Balloons (O</a:t>
            </a:r>
            <a:r>
              <a:rPr lang="en-US" baseline="-25000" dirty="0" smtClean="0"/>
              <a:t>3</a:t>
            </a:r>
            <a:r>
              <a:rPr lang="en-US" dirty="0" smtClean="0"/>
              <a:t>, aerosol, water)</a:t>
            </a:r>
          </a:p>
          <a:p>
            <a:pPr fontAlgn="base"/>
            <a:r>
              <a:rPr lang="en-US" dirty="0"/>
              <a:t>- Pandora </a:t>
            </a:r>
            <a:r>
              <a:rPr lang="en-US" dirty="0" smtClean="0"/>
              <a:t>Max-DOAS </a:t>
            </a:r>
            <a:r>
              <a:rPr lang="en-US" dirty="0"/>
              <a:t>spectrometer</a:t>
            </a:r>
          </a:p>
          <a:p>
            <a:pPr fontAlgn="base"/>
            <a:r>
              <a:rPr lang="en-US" dirty="0" smtClean="0"/>
              <a:t>- In-situ O</a:t>
            </a:r>
            <a:r>
              <a:rPr lang="en-US" baseline="-25000" dirty="0"/>
              <a:t>3</a:t>
            </a:r>
            <a:r>
              <a:rPr lang="en-US" dirty="0" smtClean="0"/>
              <a:t> monitor (since 2022)</a:t>
            </a:r>
          </a:p>
        </p:txBody>
      </p:sp>
    </p:spTree>
    <p:extLst>
      <p:ext uri="{BB962C8B-B14F-4D97-AF65-F5344CB8AC3E}">
        <p14:creationId xmlns:p14="http://schemas.microsoft.com/office/powerpoint/2010/main" val="4343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Breitbild</PresentationFormat>
  <Paragraphs>109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Noto Sans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justus</dc:creator>
  <cp:lastModifiedBy>justus</cp:lastModifiedBy>
  <cp:revision>17</cp:revision>
  <dcterms:created xsi:type="dcterms:W3CDTF">2023-06-11T20:11:25Z</dcterms:created>
  <dcterms:modified xsi:type="dcterms:W3CDTF">2023-06-14T09:33:01Z</dcterms:modified>
</cp:coreProperties>
</file>