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81" r:id="rId2"/>
  </p:sldMasterIdLst>
  <p:notesMasterIdLst>
    <p:notesMasterId r:id="rId22"/>
  </p:notesMasterIdLst>
  <p:sldIdLst>
    <p:sldId id="256" r:id="rId3"/>
    <p:sldId id="263" r:id="rId4"/>
    <p:sldId id="275" r:id="rId5"/>
    <p:sldId id="281" r:id="rId6"/>
    <p:sldId id="280" r:id="rId7"/>
    <p:sldId id="262" r:id="rId8"/>
    <p:sldId id="264" r:id="rId9"/>
    <p:sldId id="267" r:id="rId10"/>
    <p:sldId id="272" r:id="rId11"/>
    <p:sldId id="265" r:id="rId12"/>
    <p:sldId id="268" r:id="rId13"/>
    <p:sldId id="274" r:id="rId14"/>
    <p:sldId id="266" r:id="rId15"/>
    <p:sldId id="269" r:id="rId16"/>
    <p:sldId id="273" r:id="rId17"/>
    <p:sldId id="279" r:id="rId18"/>
    <p:sldId id="270" r:id="rId19"/>
    <p:sldId id="271" r:id="rId20"/>
    <p:sldId id="277" r:id="rId21"/>
  </p:sldIdLst>
  <p:sldSz cx="12192000" cy="6858000"/>
  <p:notesSz cx="7010400" cy="9296400"/>
  <p:embeddedFontLst>
    <p:embeddedFont>
      <p:font typeface="Avenir Next" panose="020B0503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00503000000020004" pitchFamily="2" charset="0"/>
      <p:regular r:id="rId31"/>
      <p:bold r:id="rId32"/>
      <p:italic r:id="rId33"/>
      <p:boldItalic r:id="rId34"/>
    </p:embeddedFont>
    <p:embeddedFont>
      <p:font typeface="Trebuchet MS" panose="020B0703020202090204" pitchFamily="34" charset="0"/>
      <p:regular r:id="rId35"/>
      <p:bold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4694"/>
  </p:normalViewPr>
  <p:slideViewPr>
    <p:cSldViewPr snapToGrid="0">
      <p:cViewPr varScale="1">
        <p:scale>
          <a:sx n="117" d="100"/>
          <a:sy n="117" d="100"/>
        </p:scale>
        <p:origin x="8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NOTE: Background image can be used as is or changed for a particular presentation in the “Slide Master” button found under the “View” tab.  </a:t>
            </a:r>
            <a:endParaRPr lang="en-US" b="0" dirty="0">
              <a:effectLst/>
            </a:endParaRPr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06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50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059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682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707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4520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406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06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530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98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82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269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37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0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750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03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 idx="2"/>
          </p:nvPr>
        </p:nvSpPr>
        <p:spPr>
          <a:xfrm>
            <a:off x="609600" y="156299"/>
            <a:ext cx="10972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609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CC1943-2FF5-3245-96E1-AE92AD561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" t="10094" r="6" b="5130"/>
          <a:stretch/>
        </p:blipFill>
        <p:spPr>
          <a:xfrm>
            <a:off x="0" y="2485"/>
            <a:ext cx="12191966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12192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D7FDFFDC-1D7A-664F-86D5-57CE532AC4CF}"/>
              </a:ext>
            </a:extLst>
          </p:cNvPr>
          <p:cNvSpPr/>
          <p:nvPr userDrawn="1"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E2DB44F4-BF55-034B-901F-8B4BFA816955}"/>
              </a:ext>
            </a:extLst>
          </p:cNvPr>
          <p:cNvSpPr txBox="1"/>
          <p:nvPr userDrawn="1"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8;p3">
            <a:extLst>
              <a:ext uri="{FF2B5EF4-FFF2-40B4-BE49-F238E27FC236}">
                <a16:creationId xmlns:a16="http://schemas.microsoft.com/office/drawing/2014/main" id="{9EA10915-9D06-294C-B662-5BE50E70FDC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09798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;p3">
            <a:extLst>
              <a:ext uri="{FF2B5EF4-FFF2-40B4-BE49-F238E27FC236}">
                <a16:creationId xmlns:a16="http://schemas.microsoft.com/office/drawing/2014/main" id="{97FCFF9E-E652-FB4A-BD9F-369E7A0BAFC2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3715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ADA09-07B0-3646-89BF-D78C04D8AF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6272784"/>
            <a:ext cx="12192000" cy="585216"/>
          </a:xfrm>
          <a:prstGeom prst="rect">
            <a:avLst/>
          </a:prstGeom>
        </p:spPr>
      </p:pic>
      <p:sp>
        <p:nvSpPr>
          <p:cNvPr id="93" name="Google Shape;93;p25"/>
          <p:cNvSpPr/>
          <p:nvPr/>
        </p:nvSpPr>
        <p:spPr>
          <a:xfrm>
            <a:off x="-1" y="0"/>
            <a:ext cx="12192001" cy="651622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" name="Google Shape;25;p5">
            <a:extLst>
              <a:ext uri="{FF2B5EF4-FFF2-40B4-BE49-F238E27FC236}">
                <a16:creationId xmlns:a16="http://schemas.microsoft.com/office/drawing/2014/main" id="{5887037E-62E1-4548-83EB-BDCB2537371E}"/>
              </a:ext>
            </a:extLst>
          </p:cNvPr>
          <p:cNvCxnSpPr/>
          <p:nvPr userDrawn="1"/>
        </p:nvCxnSpPr>
        <p:spPr>
          <a:xfrm>
            <a:off x="1152639" y="6374474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26;p5">
            <a:extLst>
              <a:ext uri="{FF2B5EF4-FFF2-40B4-BE49-F238E27FC236}">
                <a16:creationId xmlns:a16="http://schemas.microsoft.com/office/drawing/2014/main" id="{DC0E646C-5C76-2C44-8C82-2BFC2321A5DF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6374" y="6374484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uleatmos-it.it/index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/>
        </p:nvSpPr>
        <p:spPr>
          <a:xfrm>
            <a:off x="372737" y="2983753"/>
            <a:ext cx="11446525" cy="112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Site Reports for NCAR: Thule, Mauna Loa, Boulder</a:t>
            </a:r>
          </a:p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</a:p>
          <a:p>
            <a:pPr algn="ctr"/>
            <a:endParaRPr dirty="0"/>
          </a:p>
        </p:txBody>
      </p:sp>
      <p:sp>
        <p:nvSpPr>
          <p:cNvPr id="136" name="Google Shape;136;p35"/>
          <p:cNvSpPr/>
          <p:nvPr/>
        </p:nvSpPr>
        <p:spPr>
          <a:xfrm>
            <a:off x="2618473" y="5478717"/>
            <a:ext cx="6604994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b="1" i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Jim Hannigan, Ivan Ortega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8FF3E-6C91-8311-7EFB-8D56AF9A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315" y="123447"/>
            <a:ext cx="1177007" cy="974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414" y="178071"/>
            <a:ext cx="10461172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Mauna Loa, HI, US </a:t>
            </a:r>
            <a:r>
              <a:rPr lang="en-US" sz="3200" b="0" dirty="0">
                <a:latin typeface="Avenir Next" panose="020B0503020202020204" pitchFamily="34" charset="0"/>
              </a:rPr>
              <a:t>19.5ºN, 204.4ºE 3396masl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489857" y="754299"/>
            <a:ext cx="1121228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General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125HR (upgrade from 120HR 2011-2, Thanks Gregor!)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System was operating nominally until Mauna Loa eruption – power lost ~04:30 HST 29 Nov.</a:t>
            </a:r>
          </a:p>
          <a:p>
            <a:pPr marL="69373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tentatively believe the site will be accessible in Fall 2023 &amp; system will be back online at that time</a:t>
            </a:r>
          </a:p>
          <a:p>
            <a:pPr marL="69373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*may* have lost the KBr </a:t>
            </a:r>
            <a:r>
              <a:rPr lang="en-US" sz="2000" dirty="0" err="1">
                <a:latin typeface="Avenir Next" panose="020B0503020202020204" pitchFamily="34" charset="0"/>
              </a:rPr>
              <a:t>beamsplitter</a:t>
            </a:r>
            <a:r>
              <a:rPr lang="en-US" sz="2000" dirty="0">
                <a:latin typeface="Avenir Next" panose="020B0503020202020204" pitchFamily="34" charset="0"/>
              </a:rPr>
              <a:t> to excessive humidity – after power was lost &amp; the vacuum pump offline, ambient air leaked into the Bruker</a:t>
            </a:r>
          </a:p>
          <a:p>
            <a:pPr marL="103028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Returning the </a:t>
            </a:r>
            <a:r>
              <a:rPr lang="en-US" sz="2000" dirty="0" err="1">
                <a:latin typeface="Avenir Next" panose="020B0503020202020204" pitchFamily="34" charset="0"/>
              </a:rPr>
              <a:t>beamsplitter</a:t>
            </a:r>
            <a:r>
              <a:rPr lang="en-US" sz="2000" dirty="0">
                <a:latin typeface="Avenir Next" panose="020B0503020202020204" pitchFamily="34" charset="0"/>
              </a:rPr>
              <a:t> now for inspection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2019 issue w/ detector choose mirror some degradation in spectra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2019 minor pointing alignment adjustment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venir Next" panose="020B0503020202020204" pitchFamily="34" charset="0"/>
              </a:rPr>
              <a:t>InSb</a:t>
            </a:r>
            <a:r>
              <a:rPr lang="en-US" sz="2000" dirty="0">
                <a:latin typeface="Avenir Next" panose="020B0503020202020204" pitchFamily="34" charset="0"/>
              </a:rPr>
              <a:t> detector failure late 2020 replace with existing 8h unit.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 Kashiyama roots pump Jan 2021 (9y old)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 </a:t>
            </a:r>
            <a:r>
              <a:rPr lang="en-US" sz="2000" dirty="0" err="1">
                <a:latin typeface="Avenir Next" panose="020B0503020202020204" pitchFamily="34" charset="0"/>
              </a:rPr>
              <a:t>InSb</a:t>
            </a:r>
            <a:r>
              <a:rPr lang="en-US" sz="2000" dirty="0">
                <a:latin typeface="Avenir Next" panose="020B0503020202020204" pitchFamily="34" charset="0"/>
              </a:rPr>
              <a:t> &amp; MCT, new IR Assoc. 24h Bruker specification detectors mid-Feb. 2021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 laser Sep. 2021</a:t>
            </a: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8A569400-E0F6-0695-A9BE-90BDF09EA54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9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414" y="178071"/>
            <a:ext cx="10461172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Mauna Loa, HI, US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8A569400-E0F6-0695-A9BE-90BDF09EA54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29F85-B654-3D78-3F7D-F75570370907}"/>
              </a:ext>
            </a:extLst>
          </p:cNvPr>
          <p:cNvSpPr txBox="1"/>
          <p:nvPr/>
        </p:nvSpPr>
        <p:spPr>
          <a:xfrm>
            <a:off x="87085" y="1315071"/>
            <a:ext cx="4376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Observation Density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Since operations began with 125HR upgrade in 2012 minimal downtime.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Power outages in April 2020 cased several issues: laser, detectors.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Early 2021 replace detectors, &amp; vacuum pump, laser</a:t>
            </a:r>
          </a:p>
          <a:p>
            <a:endParaRPr lang="en-US" sz="2000" dirty="0">
              <a:latin typeface="Avenir Next" panose="020B0503020202020204" pitchFamily="34" charset="0"/>
            </a:endParaRPr>
          </a:p>
          <a:p>
            <a:endParaRPr lang="en-US" sz="2000" dirty="0">
              <a:latin typeface="Avenir Next" panose="020B05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47BFB-7359-3823-600B-BF5EF6FF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3" t="10519" r="4811" b="9172"/>
          <a:stretch/>
        </p:blipFill>
        <p:spPr>
          <a:xfrm>
            <a:off x="4299858" y="755798"/>
            <a:ext cx="7565572" cy="53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414" y="178071"/>
            <a:ext cx="10461172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Mauna Loa, HI, US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8A569400-E0F6-0695-A9BE-90BDF09EA54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524136-AAD6-44BB-E3CF-9619AD8719B2}"/>
              </a:ext>
            </a:extLst>
          </p:cNvPr>
          <p:cNvGrpSpPr/>
          <p:nvPr/>
        </p:nvGrpSpPr>
        <p:grpSpPr>
          <a:xfrm>
            <a:off x="690754" y="902789"/>
            <a:ext cx="11039608" cy="4114800"/>
            <a:chOff x="609597" y="1181781"/>
            <a:chExt cx="11039608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399A69-8B8D-3DA1-0F51-AEE536ED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597" y="1181781"/>
              <a:ext cx="5878288" cy="4114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AF6A75-690F-260F-9087-A8ED00085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062" y="1611376"/>
              <a:ext cx="5225143" cy="36576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343512-752E-E160-1A32-D56F3C3A4182}"/>
              </a:ext>
            </a:extLst>
          </p:cNvPr>
          <p:cNvSpPr txBox="1"/>
          <p:nvPr/>
        </p:nvSpPr>
        <p:spPr>
          <a:xfrm>
            <a:off x="8621486" y="702734"/>
            <a:ext cx="421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Recent </a:t>
            </a:r>
            <a:r>
              <a:rPr lang="en-US" sz="2000" b="1" dirty="0" err="1">
                <a:latin typeface="Avenir Next" panose="020B0503020202020204" pitchFamily="34" charset="0"/>
              </a:rPr>
              <a:t>LineFit</a:t>
            </a:r>
            <a:r>
              <a:rPr lang="en-US" sz="2000" b="1" dirty="0">
                <a:latin typeface="Avenir Next" panose="020B0503020202020204" pitchFamily="34" charset="0"/>
              </a:rPr>
              <a:t> / ILS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B38F1-5D99-DBA6-4979-C41BFC473FB5}"/>
              </a:ext>
            </a:extLst>
          </p:cNvPr>
          <p:cNvSpPr txBox="1"/>
          <p:nvPr/>
        </p:nvSpPr>
        <p:spPr>
          <a:xfrm>
            <a:off x="865414" y="4937534"/>
            <a:ext cx="78534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525" lvl="2"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Proposed Update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 CU dynamic tracker with camera tracker (e.g. in Thule)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Move to new building (~2026)</a:t>
            </a:r>
          </a:p>
        </p:txBody>
      </p:sp>
    </p:spTree>
    <p:extLst>
      <p:ext uri="{BB962C8B-B14F-4D97-AF65-F5344CB8AC3E}">
        <p14:creationId xmlns:p14="http://schemas.microsoft.com/office/powerpoint/2010/main" val="23331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Boulder, CO, US </a:t>
            </a:r>
            <a:r>
              <a:rPr lang="en-US" sz="3200" b="0" dirty="0">
                <a:latin typeface="Avenir Next" panose="020B0503020202020204" pitchFamily="34" charset="0"/>
              </a:rPr>
              <a:t>40.0ºN, 254.8ºE, 1616masl 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702128" y="903118"/>
            <a:ext cx="112122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General</a:t>
            </a:r>
          </a:p>
          <a:p>
            <a:pPr marL="400050" indent="-400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125HR (upgrade from 120HR 2017-8, Thanks Gregor!) Operations nominal</a:t>
            </a:r>
          </a:p>
          <a:p>
            <a:pPr marL="400050" lvl="1" indent="-400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System to automate observations is in process (move to all python)</a:t>
            </a:r>
          </a:p>
          <a:p>
            <a:pPr marL="693738" lvl="1" indent="-293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Manual start, weather system attached, pointing solar cell near complete</a:t>
            </a:r>
          </a:p>
          <a:p>
            <a:pPr marL="400050" lvl="1" indent="-400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REO laser &gt; 6years</a:t>
            </a:r>
          </a:p>
          <a:p>
            <a:pPr marL="346075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65087"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Other instruments at the FL0 site</a:t>
            </a:r>
          </a:p>
          <a:p>
            <a:pPr marL="400050" indent="-390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Pandora (also one at NOAA ~6km S)</a:t>
            </a:r>
          </a:p>
          <a:p>
            <a:pPr marL="400050" indent="-3905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AERONET</a:t>
            </a:r>
          </a:p>
          <a:p>
            <a:pPr marL="346075" lvl="2" indent="-336550"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9525" lvl="2"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Proposed Updates</a:t>
            </a:r>
          </a:p>
          <a:p>
            <a:pPr marL="400050" lvl="2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 CU dynamic tracker with camera tracker (e.g. in Thule)</a:t>
            </a:r>
          </a:p>
          <a:p>
            <a:pPr marL="400050" lvl="2" indent="-2809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Install Ceilometer or </a:t>
            </a:r>
            <a:r>
              <a:rPr lang="en-US" sz="2000" dirty="0" err="1">
                <a:latin typeface="Avenir Next" panose="020B0503020202020204" pitchFamily="34" charset="0"/>
              </a:rPr>
              <a:t>MPLNet</a:t>
            </a:r>
            <a:r>
              <a:rPr lang="en-US" sz="2000" dirty="0">
                <a:latin typeface="Avenir Next" panose="020B0503020202020204" pitchFamily="34" charset="0"/>
              </a:rPr>
              <a:t> small pulse LIDAR for boundary layer height measurements</a:t>
            </a:r>
          </a:p>
          <a:p>
            <a:pPr marL="346075" lvl="2" indent="-336550"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680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Boulder, CO, US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E1B76-A448-0B75-CFAF-E63F26A32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93" t="13747" r="8593" b="8859"/>
          <a:stretch/>
        </p:blipFill>
        <p:spPr>
          <a:xfrm>
            <a:off x="4615543" y="740229"/>
            <a:ext cx="7301740" cy="5094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C6285-5DCB-F9DC-9EA2-676F34181423}"/>
              </a:ext>
            </a:extLst>
          </p:cNvPr>
          <p:cNvSpPr txBox="1"/>
          <p:nvPr/>
        </p:nvSpPr>
        <p:spPr>
          <a:xfrm>
            <a:off x="141513" y="1238871"/>
            <a:ext cx="4376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Observation Density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Since operations began in 2008 observations intermittent and manual only.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With 125HR upgrade in 2018 minimal downtime &amp; improved density.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Manual operations until 2022 then semi-manual  to date.</a:t>
            </a:r>
          </a:p>
          <a:p>
            <a:endParaRPr lang="en-US" sz="2000" dirty="0">
              <a:latin typeface="Avenir Next" panose="020B0503020202020204" pitchFamily="34" charset="0"/>
            </a:endParaRPr>
          </a:p>
          <a:p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Boulder, CO, US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9A20C5-7463-B824-17F5-32713AEC9620}"/>
              </a:ext>
            </a:extLst>
          </p:cNvPr>
          <p:cNvGrpSpPr/>
          <p:nvPr/>
        </p:nvGrpSpPr>
        <p:grpSpPr>
          <a:xfrm>
            <a:off x="598310" y="1576345"/>
            <a:ext cx="10891561" cy="4067336"/>
            <a:chOff x="598310" y="1576345"/>
            <a:chExt cx="10891561" cy="40673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B6B84C-E069-EB65-6A8B-0BC01449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310" y="1576345"/>
              <a:ext cx="5617030" cy="39319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274F76-5008-7327-3D77-732979C4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4728" y="1986081"/>
              <a:ext cx="5225143" cy="36576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DD9E1F2-657F-DE5A-5DEE-2D7E3B854598}"/>
              </a:ext>
            </a:extLst>
          </p:cNvPr>
          <p:cNvSpPr txBox="1"/>
          <p:nvPr/>
        </p:nvSpPr>
        <p:spPr>
          <a:xfrm>
            <a:off x="87086" y="846521"/>
            <a:ext cx="421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Recent </a:t>
            </a:r>
            <a:r>
              <a:rPr lang="en-US" sz="2000" b="1" dirty="0" err="1">
                <a:latin typeface="Avenir Next" panose="020B0503020202020204" pitchFamily="34" charset="0"/>
              </a:rPr>
              <a:t>LineFit</a:t>
            </a:r>
            <a:r>
              <a:rPr lang="en-US" sz="2000" b="1" dirty="0">
                <a:latin typeface="Avenir Next" panose="020B0503020202020204" pitchFamily="34" charset="0"/>
              </a:rPr>
              <a:t> / ILS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Boulder, CO, US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85904-DA26-EC29-9C25-DC9F6F7C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06" y="880697"/>
            <a:ext cx="424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664E-5564-ECB1-599C-D1E4F1A48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51" r="10486" b="18746"/>
          <a:stretch/>
        </p:blipFill>
        <p:spPr>
          <a:xfrm>
            <a:off x="908366" y="2946920"/>
            <a:ext cx="5111434" cy="2681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0C9C15-B3C1-2269-E44A-5730E0FF48FA}"/>
              </a:ext>
            </a:extLst>
          </p:cNvPr>
          <p:cNvSpPr txBox="1"/>
          <p:nvPr/>
        </p:nvSpPr>
        <p:spPr>
          <a:xfrm>
            <a:off x="4106321" y="5792637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FL0 view west during early COCCON testing in 2015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02DCF-9B54-0DCA-13CB-D259861DB3FF}"/>
              </a:ext>
            </a:extLst>
          </p:cNvPr>
          <p:cNvSpPr txBox="1"/>
          <p:nvPr/>
        </p:nvSpPr>
        <p:spPr>
          <a:xfrm>
            <a:off x="2772726" y="1006221"/>
            <a:ext cx="4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Addition of Pandora #204 in 2021</a:t>
            </a:r>
          </a:p>
          <a:p>
            <a:pPr algn="r"/>
            <a:r>
              <a:rPr lang="en-US" sz="1800" dirty="0"/>
              <a:t>Max-DOAS &amp; Direct sun observations</a:t>
            </a:r>
          </a:p>
          <a:p>
            <a:pPr algn="r"/>
            <a:r>
              <a:rPr lang="en-US" sz="1800" dirty="0"/>
              <a:t>NO2, O3, H2CO</a:t>
            </a:r>
          </a:p>
        </p:txBody>
      </p:sp>
    </p:spTree>
    <p:extLst>
      <p:ext uri="{BB962C8B-B14F-4D97-AF65-F5344CB8AC3E}">
        <p14:creationId xmlns:p14="http://schemas.microsoft.com/office/powerpoint/2010/main" val="21634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Publications  </a:t>
            </a:r>
            <a:r>
              <a:rPr lang="en-US" sz="3200" b="0" dirty="0">
                <a:latin typeface="Avenir Next" panose="020B0503020202020204" pitchFamily="34" charset="0"/>
              </a:rPr>
              <a:t>2022-present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C6285-5DCB-F9DC-9EA2-676F34181423}"/>
              </a:ext>
            </a:extLst>
          </p:cNvPr>
          <p:cNvSpPr txBox="1"/>
          <p:nvPr/>
        </p:nvSpPr>
        <p:spPr>
          <a:xfrm>
            <a:off x="70757" y="781671"/>
            <a:ext cx="1189808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I. Ortega, et. al., . “Anomalies of O3, CO, C2H2, H2CO, and C2H6 detected with multiple ground-based Fourier-transform infrared spectrometers and assessed with model simulation in 2020: COVID19 lockdowns versus natural variability”. In: Elementa: Science of the Anthropocene 11.1 (May 2023). 00015.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10.1525/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elementa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. 2023.00015.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eprint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online.ucpress.edu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elementa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/article-pdf/11/1/00015/ 778700/elementa.2023.00015.pdf.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/10.1525/elementa.2023. 00015.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H-A Kwon, et. al., “Validation of OMPS Suomi NPP and OMPS NOAA-20 Formaldehyde Total Columns With NDACC FTIR Observations”. In: Earth and Space Science 10.5 (May 2023), e2022EA002778.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/10.1029/2022EA002778.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/10.1029/ 2022EA002778. </a:t>
            </a: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V. A. Flood, et. al.,  “Evaluating modelled atmospheric composition in the Arctic troposphere using ground-based remote sensing measurements”. In: Journal of Geophysical Research - Atmospheres - submitted (2023).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D.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Smale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,  et. al., “Opportunistic observations of Mount Erebus volcanic plume HCl, HF and SO2 by high resolution solar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oc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-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cultation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 mid infra-red spectroscopy”. In: Journal of Quantitative Spectroscopy and Radiative Transfer 307 (2023), p. 108665.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/10.1016/j.jqsrt.2023.108665.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www.sciencedirect.com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/science/article/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pii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/S0022407323001838.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N.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Kille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, et. al., “The CU Airborne Solar Occultation Flux Instrument: Performance Evaluation during BB-FLUX”. In: ACS Earth and Space Chemistry 6.3 (Mar. 2022), pp. 582–596.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10.1021/acsearthspacechem.1c00281.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/10.1021/acsearthspacechem.1c00281.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I.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Albores</a:t>
            </a:r>
            <a:r>
              <a:rPr lang="en-US" sz="1200" dirty="0">
                <a:latin typeface="Avenir Next" panose="020B0503020202020204" pitchFamily="34" charset="0"/>
              </a:rPr>
              <a:t>, et. al., 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“Continental-scale Atmospheric Impacts of the 2020 Western U.S. Wildfires”. In: Atmospheric Environment (2022), p. 119436.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/10.1016/j. atmosenv.2022.119436.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www.sciencedirect.com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/science/article/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pii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 S1352231022005015.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effectLst/>
                <a:latin typeface="Avenir Next" panose="020B0503020202020204" pitchFamily="34" charset="0"/>
              </a:rPr>
              <a:t>I. Pardo Cantos, et. al., “Determination and analysis of time series of CFC-11 (CCl3F) from FTIR solar spectra, in situ observations, and model data in the past 20 years above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Jungfraujoch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 (46◦N), Lauder (45◦S), and Cape Grim (40◦S) stations”. In: Environ. Sci.: Atmos. 2 (6 2022), pp. 1487–1501.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doi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10.1039/ D2EA00060A. 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url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: http://</a:t>
            </a:r>
            <a:r>
              <a:rPr lang="en-US" sz="1200" dirty="0" err="1">
                <a:effectLst/>
                <a:latin typeface="Avenir Next" panose="020B0503020202020204" pitchFamily="34" charset="0"/>
              </a:rPr>
              <a:t>dx.doi.org</a:t>
            </a:r>
            <a:r>
              <a:rPr lang="en-US" sz="1200" dirty="0">
                <a:effectLst/>
                <a:latin typeface="Avenir Next" panose="020B0503020202020204" pitchFamily="34" charset="0"/>
              </a:rPr>
              <a:t>/10.1039/D2EA00060A. 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effectLst/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venir Next" panose="020B0503020202020204" pitchFamily="34" charset="0"/>
              </a:rPr>
              <a:t>S. </a:t>
            </a:r>
            <a:r>
              <a:rPr lang="en-US" sz="1200" dirty="0" err="1">
                <a:latin typeface="Avenir Next" panose="020B0503020202020204" pitchFamily="34" charset="0"/>
              </a:rPr>
              <a:t>Bahramvash</a:t>
            </a:r>
            <a:r>
              <a:rPr lang="en-US" sz="1200" dirty="0">
                <a:latin typeface="Avenir Next" panose="020B0503020202020204" pitchFamily="34" charset="0"/>
              </a:rPr>
              <a:t> Shams, et. al., “Analyzing ozone variations and uncertainties at high latitudes during sudden stratospheric warming events using MERRA-2”. In: Atmospheric Chemistry and Physics 22.8 (2022), pp. 5435–5458.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10.5194/acp-22-5435-2022. </a:t>
            </a:r>
            <a:r>
              <a:rPr lang="en-US" sz="1200" dirty="0" err="1">
                <a:latin typeface="Avenir Next" panose="020B0503020202020204" pitchFamily="34" charset="0"/>
              </a:rPr>
              <a:t>url</a:t>
            </a:r>
            <a:r>
              <a:rPr lang="en-US" sz="1200" dirty="0"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latin typeface="Avenir Next" panose="020B0503020202020204" pitchFamily="34" charset="0"/>
              </a:rPr>
              <a:t>acp.copernicus.org</a:t>
            </a:r>
            <a:r>
              <a:rPr lang="en-US" sz="1200" dirty="0">
                <a:latin typeface="Avenir Next" panose="020B0503020202020204" pitchFamily="34" charset="0"/>
              </a:rPr>
              <a:t>/articles/22/5435/2022/. </a:t>
            </a:r>
          </a:p>
          <a:p>
            <a:endParaRPr lang="en-US" sz="1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Publications </a:t>
            </a:r>
            <a:r>
              <a:rPr lang="en-US" sz="3200" b="0" dirty="0">
                <a:latin typeface="Avenir Next" panose="020B0503020202020204" pitchFamily="34" charset="0"/>
              </a:rPr>
              <a:t>2022-present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C6285-5DCB-F9DC-9EA2-676F34181423}"/>
              </a:ext>
            </a:extLst>
          </p:cNvPr>
          <p:cNvSpPr txBox="1"/>
          <p:nvPr/>
        </p:nvSpPr>
        <p:spPr>
          <a:xfrm>
            <a:off x="70757" y="923185"/>
            <a:ext cx="118980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9"/>
            </a:pPr>
            <a:r>
              <a:rPr lang="en-US" sz="1200" dirty="0">
                <a:latin typeface="Avenir Next" panose="020B0503020202020204" pitchFamily="34" charset="0"/>
              </a:rPr>
              <a:t>S. B. Shams, et, </a:t>
            </a:r>
            <a:r>
              <a:rPr lang="en-US" sz="1200" dirty="0" err="1">
                <a:latin typeface="Avenir Next" panose="020B0503020202020204" pitchFamily="34" charset="0"/>
              </a:rPr>
              <a:t>al.,“Retrievals</a:t>
            </a:r>
            <a:r>
              <a:rPr lang="en-US" sz="1200" dirty="0">
                <a:latin typeface="Avenir Next" panose="020B0503020202020204" pitchFamily="34" charset="0"/>
              </a:rPr>
              <a:t> of Ozone in the Troposphere an Lower Stratosphere Using FTIR Observations over Greenland”. In: IEEE Transactions on Geoscience and Remote Sensing (2022).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10.1109/TGRS.2022.3180626. </a:t>
            </a: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r>
              <a:rPr lang="en-US" sz="1200" dirty="0">
                <a:latin typeface="Avenir Next" panose="020B0503020202020204" pitchFamily="34" charset="0"/>
              </a:rPr>
              <a:t>E. </a:t>
            </a:r>
            <a:r>
              <a:rPr lang="en-US" sz="1200" dirty="0" err="1">
                <a:latin typeface="Avenir Next" panose="020B0503020202020204" pitchFamily="34" charset="0"/>
              </a:rPr>
              <a:t>Lutsch</a:t>
            </a:r>
            <a:r>
              <a:rPr lang="en-US" sz="1200" dirty="0">
                <a:latin typeface="Avenir Next" panose="020B0503020202020204" pitchFamily="34" charset="0"/>
              </a:rPr>
              <a:t>, et. al., “Can the data assimilation of CO from MOPITT or IASI constrain high-latitude wildfire emissions? A Case Study of the 2017 Canadian Wild- fires”. In: Earth and Space Science Open Archive (2022), p. 44.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10.1002/</a:t>
            </a:r>
            <a:r>
              <a:rPr lang="en-US" sz="1200" dirty="0" err="1">
                <a:latin typeface="Avenir Next" panose="020B0503020202020204" pitchFamily="34" charset="0"/>
              </a:rPr>
              <a:t>essoar</a:t>
            </a:r>
            <a:r>
              <a:rPr lang="en-US" sz="1200" dirty="0">
                <a:latin typeface="Avenir Next" panose="020B0503020202020204" pitchFamily="34" charset="0"/>
              </a:rPr>
              <a:t>. 10510875.1. </a:t>
            </a:r>
            <a:r>
              <a:rPr lang="en-US" sz="1200" dirty="0" err="1">
                <a:latin typeface="Avenir Next" panose="020B0503020202020204" pitchFamily="34" charset="0"/>
              </a:rPr>
              <a:t>url</a:t>
            </a:r>
            <a:r>
              <a:rPr lang="en-US" sz="1200" dirty="0"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latin typeface="Avenir Next" panose="020B0503020202020204" pitchFamily="34" charset="0"/>
              </a:rPr>
              <a:t>doi.org</a:t>
            </a:r>
            <a:r>
              <a:rPr lang="en-US" sz="1200" dirty="0">
                <a:latin typeface="Avenir Next" panose="020B0503020202020204" pitchFamily="34" charset="0"/>
              </a:rPr>
              <a:t>/10.1002/essoar.10510875.1. </a:t>
            </a: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r>
              <a:rPr lang="en-US" sz="1200" dirty="0">
                <a:latin typeface="Avenir Next" panose="020B0503020202020204" pitchFamily="34" charset="0"/>
              </a:rPr>
              <a:t>S. </a:t>
            </a:r>
            <a:r>
              <a:rPr lang="en-US" sz="1200" dirty="0" err="1">
                <a:latin typeface="Avenir Next" panose="020B0503020202020204" pitchFamily="34" charset="0"/>
              </a:rPr>
              <a:t>Vandenbussche</a:t>
            </a:r>
            <a:r>
              <a:rPr lang="en-US" sz="1200" dirty="0">
                <a:latin typeface="Avenir Next" panose="020B0503020202020204" pitchFamily="34" charset="0"/>
              </a:rPr>
              <a:t>, et al.,. “Nitrous Oxide Profiling from Infrared Radiances (NOPIR): Algorithm Description, Application to 10 Years of IASI Observations and Quality Assessment”. In: Remote Sensing 14.8 (2022).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10.3390/rs14081810. </a:t>
            </a:r>
            <a:r>
              <a:rPr lang="en-US" sz="1200" dirty="0" err="1">
                <a:latin typeface="Avenir Next" panose="020B0503020202020204" pitchFamily="34" charset="0"/>
              </a:rPr>
              <a:t>url</a:t>
            </a:r>
            <a:r>
              <a:rPr lang="en-US" sz="1200" dirty="0"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latin typeface="Avenir Next" panose="020B0503020202020204" pitchFamily="34" charset="0"/>
              </a:rPr>
              <a:t>www.mdpi.com</a:t>
            </a:r>
            <a:r>
              <a:rPr lang="en-US" sz="1200" dirty="0">
                <a:latin typeface="Avenir Next" panose="020B0503020202020204" pitchFamily="34" charset="0"/>
              </a:rPr>
              <a:t>/2072-4292/14/8/ 1810. </a:t>
            </a: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r>
              <a:rPr lang="en-US" sz="1200" dirty="0">
                <a:latin typeface="Avenir Next" panose="020B0503020202020204" pitchFamily="34" charset="0"/>
              </a:rPr>
              <a:t>F. Cali </a:t>
            </a:r>
            <a:r>
              <a:rPr lang="en-US" sz="1200" dirty="0" err="1">
                <a:latin typeface="Avenir Next" panose="020B0503020202020204" pitchFamily="34" charset="0"/>
              </a:rPr>
              <a:t>Quaglia</a:t>
            </a:r>
            <a:r>
              <a:rPr lang="en-US" sz="1200" dirty="0">
                <a:latin typeface="Avenir Next" panose="020B0503020202020204" pitchFamily="34" charset="0"/>
              </a:rPr>
              <a:t>, et. al., “On the Radiative Impact of Biomass Burning Aerosols in the Arctic: The August 2017 Case Study”. In: Remote Sensing 14.2 (2022).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10.3390/rs14020313. </a:t>
            </a:r>
            <a:r>
              <a:rPr lang="en-US" sz="1200" dirty="0" err="1">
                <a:latin typeface="Avenir Next" panose="020B0503020202020204" pitchFamily="34" charset="0"/>
              </a:rPr>
              <a:t>url</a:t>
            </a:r>
            <a:r>
              <a:rPr lang="en-US" sz="1200" dirty="0"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latin typeface="Avenir Next" panose="020B0503020202020204" pitchFamily="34" charset="0"/>
              </a:rPr>
              <a:t>www.mdpi.com</a:t>
            </a:r>
            <a:r>
              <a:rPr lang="en-US" sz="1200" dirty="0">
                <a:latin typeface="Avenir Next" panose="020B0503020202020204" pitchFamily="34" charset="0"/>
              </a:rPr>
              <a:t>/2072- 4292/14/2/313. </a:t>
            </a: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r>
              <a:rPr lang="en-US" sz="1200" dirty="0">
                <a:latin typeface="Avenir Next" panose="020B0503020202020204" pitchFamily="34" charset="0"/>
              </a:rPr>
              <a:t>J. W. Hannigan, et. al., “Global Atmospheric OCS Trend Analysis From 22 NDACC Stations”. In: Journal of Geophysical Research: Atmospheres 127.4 (2022). </a:t>
            </a:r>
            <a:r>
              <a:rPr lang="en-US" sz="1200" dirty="0" err="1">
                <a:latin typeface="Avenir Next" panose="020B0503020202020204" pitchFamily="34" charset="0"/>
              </a:rPr>
              <a:t>doi</a:t>
            </a:r>
            <a:r>
              <a:rPr lang="en-US" sz="1200" dirty="0">
                <a:latin typeface="Avenir Next" panose="020B0503020202020204" pitchFamily="34" charset="0"/>
              </a:rPr>
              <a:t>: https://</a:t>
            </a:r>
            <a:r>
              <a:rPr lang="en-US" sz="1200" dirty="0" err="1">
                <a:latin typeface="Avenir Next" panose="020B0503020202020204" pitchFamily="34" charset="0"/>
              </a:rPr>
              <a:t>doi.org</a:t>
            </a:r>
            <a:r>
              <a:rPr lang="en-US" sz="1200" dirty="0">
                <a:latin typeface="Avenir Next" panose="020B0503020202020204" pitchFamily="34" charset="0"/>
              </a:rPr>
              <a:t>/10.1029/ 2021JD035764. </a:t>
            </a: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  <a:p>
            <a:pPr marL="228600" indent="-228600">
              <a:buFont typeface="+mj-lt"/>
              <a:buAutoNum type="arabicPeriod" startAt="9"/>
            </a:pPr>
            <a:endParaRPr lang="en-US" sz="1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0363EF4-8746-D28A-EA0C-7674F90D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2604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Outline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23616-D1A6-3567-31A5-6596B0F0E14E}"/>
              </a:ext>
            </a:extLst>
          </p:cNvPr>
          <p:cNvSpPr txBox="1"/>
          <p:nvPr/>
        </p:nvSpPr>
        <p:spPr>
          <a:xfrm>
            <a:off x="981726" y="1671868"/>
            <a:ext cx="875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General Status of NCAR NDACC Program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Thule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Mauna Loa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Boulder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3" name="Google Shape;143;p36">
            <a:extLst>
              <a:ext uri="{FF2B5EF4-FFF2-40B4-BE49-F238E27FC236}">
                <a16:creationId xmlns:a16="http://schemas.microsoft.com/office/drawing/2014/main" id="{512E684F-0E69-4DD2-4349-F4992F008688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Outline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23616-D1A6-3567-31A5-6596B0F0E14E}"/>
              </a:ext>
            </a:extLst>
          </p:cNvPr>
          <p:cNvSpPr txBox="1"/>
          <p:nvPr/>
        </p:nvSpPr>
        <p:spPr>
          <a:xfrm>
            <a:off x="676925" y="1084842"/>
            <a:ext cx="112102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General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Avenir Next" panose="020B05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Our NDACC operations are supported by a competitive 4 year NASA grant, </a:t>
            </a:r>
          </a:p>
          <a:p>
            <a:pPr marL="693738" lvl="2" indent="-3476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Next recompete in summer 2024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Archive up to date until end of 2022, additionally:  NH</a:t>
            </a:r>
            <a:r>
              <a:rPr lang="en-US" sz="2000" baseline="-25000" dirty="0">
                <a:latin typeface="Avenir Next" panose="020B0503020202020204" pitchFamily="34" charset="0"/>
              </a:rPr>
              <a:t>3</a:t>
            </a:r>
            <a:r>
              <a:rPr lang="en-US" sz="2000" dirty="0">
                <a:latin typeface="Avenir Next" panose="020B0503020202020204" pitchFamily="34" charset="0"/>
              </a:rPr>
              <a:t>, C</a:t>
            </a:r>
            <a:r>
              <a:rPr lang="en-US" sz="2000" baseline="-25000" dirty="0">
                <a:latin typeface="Avenir Next" panose="020B0503020202020204" pitchFamily="34" charset="0"/>
              </a:rPr>
              <a:t>2</a:t>
            </a:r>
            <a:r>
              <a:rPr lang="en-US" sz="2000" dirty="0">
                <a:latin typeface="Avenir Next" panose="020B0503020202020204" pitchFamily="34" charset="0"/>
              </a:rPr>
              <a:t>H</a:t>
            </a:r>
            <a:r>
              <a:rPr lang="en-US" sz="2000" baseline="-25000" dirty="0">
                <a:latin typeface="Avenir Next" panose="020B0503020202020204" pitchFamily="34" charset="0"/>
              </a:rPr>
              <a:t>2</a:t>
            </a:r>
            <a:r>
              <a:rPr lang="en-US" sz="2000" dirty="0">
                <a:latin typeface="Avenir Next" panose="020B0503020202020204" pitchFamily="34" charset="0"/>
              </a:rPr>
              <a:t>, and HCOOH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13 publications 2022 – present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2023 Calibration Cells near to ship.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Near real-time and long term data plots are here 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https://www2.acom.ucar.edu/optical-techniques/current-data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Avenir Next" panose="020B0503020202020204" pitchFamily="34" charset="0"/>
              </a:rPr>
              <a:t>Long term data are also stored at UCAR/GDEX </a:t>
            </a:r>
            <a:r>
              <a:rPr lang="en-US" sz="2000" i="1" dirty="0">
                <a:solidFill>
                  <a:srgbClr val="0070C0"/>
                </a:solidFill>
                <a:latin typeface="Avenir Next" panose="020B0503020202020204" pitchFamily="34" charset="0"/>
              </a:rPr>
              <a:t>https://gdex.ucar.edu/dataset/</a:t>
            </a:r>
            <a:r>
              <a:rPr lang="en-US" sz="2000" i="1" dirty="0" err="1">
                <a:solidFill>
                  <a:srgbClr val="0070C0"/>
                </a:solidFill>
                <a:latin typeface="Avenir Next" panose="020B0503020202020204" pitchFamily="34" charset="0"/>
              </a:rPr>
              <a:t>ftir.html</a:t>
            </a:r>
            <a:endParaRPr lang="en-US" sz="2000" i="1" dirty="0">
              <a:solidFill>
                <a:schemeClr val="bg2">
                  <a:lumMod val="60000"/>
                  <a:lumOff val="40000"/>
                </a:schemeClr>
              </a:solidFill>
              <a:latin typeface="Avenir Next" panose="020B0503020202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venir Next" panose="020B0503020202020204" pitchFamily="34" charset="0"/>
              </a:rPr>
              <a:t>Data license status CC0 – “No Rights Reserved”, following NASA guidance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i="1" u="sng" dirty="0">
              <a:solidFill>
                <a:schemeClr val="bg2">
                  <a:lumMod val="60000"/>
                  <a:lumOff val="40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Google Shape;143;p36">
            <a:extLst>
              <a:ext uri="{FF2B5EF4-FFF2-40B4-BE49-F238E27FC236}">
                <a16:creationId xmlns:a16="http://schemas.microsoft.com/office/drawing/2014/main" id="{512E684F-0E69-4DD2-4349-F4992F008688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41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4257" y="726848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Publications </a:t>
            </a:r>
            <a:r>
              <a:rPr lang="en-US" sz="3200" b="0" dirty="0">
                <a:latin typeface="Avenir Next" panose="020B0503020202020204" pitchFamily="34" charset="0"/>
              </a:rPr>
              <a:t>2022-present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283535" y="6362935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0BD363-8BDC-6A24-C69B-BCCBD4386C77}"/>
              </a:ext>
            </a:extLst>
          </p:cNvPr>
          <p:cNvSpPr txBox="1">
            <a:spLocks/>
          </p:cNvSpPr>
          <p:nvPr/>
        </p:nvSpPr>
        <p:spPr>
          <a:xfrm>
            <a:off x="702129" y="673893"/>
            <a:ext cx="9144000" cy="38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i="1">
                <a:latin typeface="+mn-lt"/>
              </a:rPr>
              <a:t>Thule High Arctic Atmospheric Observatory</a:t>
            </a:r>
            <a:endParaRPr lang="en-US" sz="2800" i="1" dirty="0">
              <a:latin typeface="+mn-lt"/>
            </a:endParaRPr>
          </a:p>
        </p:txBody>
      </p:sp>
      <p:sp>
        <p:nvSpPr>
          <p:cNvPr id="20" name="Google Shape;179;p41">
            <a:extLst>
              <a:ext uri="{FF2B5EF4-FFF2-40B4-BE49-F238E27FC236}">
                <a16:creationId xmlns:a16="http://schemas.microsoft.com/office/drawing/2014/main" id="{08338B20-2A90-7E0E-AA73-10F361C822D5}"/>
              </a:ext>
            </a:extLst>
          </p:cNvPr>
          <p:cNvSpPr txBox="1">
            <a:spLocks/>
          </p:cNvSpPr>
          <p:nvPr/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</a:t>
            </a:r>
            <a:endParaRPr lang="en-US" sz="3200" b="0" dirty="0">
              <a:latin typeface="Avenir Next" panose="020B05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B003F5-AB94-8E62-D3EE-DFCF5BBB8711}"/>
              </a:ext>
            </a:extLst>
          </p:cNvPr>
          <p:cNvGrpSpPr/>
          <p:nvPr/>
        </p:nvGrpSpPr>
        <p:grpSpPr>
          <a:xfrm>
            <a:off x="1347813" y="847586"/>
            <a:ext cx="9439930" cy="5315748"/>
            <a:chOff x="2345871" y="792094"/>
            <a:chExt cx="9439930" cy="53157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68D8F7-5776-6689-4EDE-81BF5C6A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5871" y="792094"/>
              <a:ext cx="9439930" cy="53157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2FB806-9CF8-0875-EA6C-1EB63867E2E5}"/>
                </a:ext>
              </a:extLst>
            </p:cNvPr>
            <p:cNvSpPr txBox="1"/>
            <p:nvPr/>
          </p:nvSpPr>
          <p:spPr>
            <a:xfrm>
              <a:off x="6776343" y="1393815"/>
              <a:ext cx="1701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North Mountain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E5C00C-6DBF-935C-0DB9-0B14BA187D98}"/>
                </a:ext>
              </a:extLst>
            </p:cNvPr>
            <p:cNvSpPr txBox="1"/>
            <p:nvPr/>
          </p:nvSpPr>
          <p:spPr>
            <a:xfrm>
              <a:off x="7548834" y="4366443"/>
              <a:ext cx="1734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South Mountain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AE3D04-0E61-63E4-4DC1-67B7BC58C2EC}"/>
                </a:ext>
              </a:extLst>
            </p:cNvPr>
            <p:cNvSpPr txBox="1"/>
            <p:nvPr/>
          </p:nvSpPr>
          <p:spPr>
            <a:xfrm>
              <a:off x="3426671" y="3800975"/>
              <a:ext cx="2098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NSF Building #1971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0C3040-ECF3-44DF-3805-03F3904652F7}"/>
                </a:ext>
              </a:extLst>
            </p:cNvPr>
            <p:cNvCxnSpPr>
              <a:cxnSpLocks/>
            </p:cNvCxnSpPr>
            <p:nvPr/>
          </p:nvCxnSpPr>
          <p:spPr>
            <a:xfrm>
              <a:off x="4315697" y="4149875"/>
              <a:ext cx="2566366" cy="4331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2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4257" y="726848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Publications </a:t>
            </a:r>
            <a:r>
              <a:rPr lang="en-US" sz="3200" b="0" dirty="0">
                <a:latin typeface="Avenir Next" panose="020B0503020202020204" pitchFamily="34" charset="0"/>
              </a:rPr>
              <a:t>2022-present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5BB9B642-CF2B-CBE8-DB00-3AE10F3D35F4}"/>
              </a:ext>
            </a:extLst>
          </p:cNvPr>
          <p:cNvSpPr txBox="1"/>
          <p:nvPr/>
        </p:nvSpPr>
        <p:spPr>
          <a:xfrm>
            <a:off x="1909465" y="6970272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0BD363-8BDC-6A24-C69B-BCCBD4386C77}"/>
              </a:ext>
            </a:extLst>
          </p:cNvPr>
          <p:cNvSpPr txBox="1">
            <a:spLocks/>
          </p:cNvSpPr>
          <p:nvPr/>
        </p:nvSpPr>
        <p:spPr>
          <a:xfrm>
            <a:off x="702129" y="673893"/>
            <a:ext cx="9144000" cy="38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i="1">
                <a:latin typeface="+mn-lt"/>
              </a:rPr>
              <a:t>Thule High Arctic Atmospheric Observatory</a:t>
            </a:r>
            <a:endParaRPr lang="en-US" sz="2800" i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6F24-D1D7-60D9-172D-0226352D9742}"/>
              </a:ext>
            </a:extLst>
          </p:cNvPr>
          <p:cNvSpPr txBox="1"/>
          <p:nvPr/>
        </p:nvSpPr>
        <p:spPr>
          <a:xfrm>
            <a:off x="178504" y="2246392"/>
            <a:ext cx="5018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Site Management :NSF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Primary Research Groups: 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NCAR, Univ Rome, ENEA, INVG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A86A3-0BD9-9822-B78D-6196466969D3}"/>
              </a:ext>
            </a:extLst>
          </p:cNvPr>
          <p:cNvSpPr txBox="1"/>
          <p:nvPr/>
        </p:nvSpPr>
        <p:spPr>
          <a:xfrm>
            <a:off x="136124" y="3873686"/>
            <a:ext cx="110738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FTIR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AERONET (solar, lunar AOD +)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Whole Sky Imager, Radiometers (IR, PAR, SW)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Lidar </a:t>
            </a:r>
            <a:r>
              <a:rPr lang="mr-IN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–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Tropospheric-Stratospheric Aerosol, Temperature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GMBS Ground-Based Millimeter-wave Spectrometer </a:t>
            </a:r>
            <a:r>
              <a:rPr lang="mr-IN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–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Stratospheric CO, HNO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3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, N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O, O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HATPRO microwave radiometer and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Heitronics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pyrometer </a:t>
            </a:r>
            <a:r>
              <a:rPr lang="mr-IN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–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Tropospheric temperature profiles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The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Vaisala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DigiCora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2 sounding system - O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3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&amp; H</a:t>
            </a:r>
            <a:r>
              <a:rPr lang="en-US" sz="1800" baseline="-250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sondes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venir Next" panose="020B0503020202020204" pitchFamily="34" charset="0"/>
              <a:ea typeface="Avenir Next" charset="0"/>
              <a:cs typeface="Avenir Nex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Water Vapor Emission Spectrometer for Polar Atmospheres at 22 GHz (VESPA-22) </a:t>
            </a:r>
            <a:r>
              <a:rPr lang="mr-IN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–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 Strat-Mesosphere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AC78E-BD3D-940A-9A09-84A619BFAFA9}"/>
              </a:ext>
            </a:extLst>
          </p:cNvPr>
          <p:cNvSpPr txBox="1"/>
          <p:nvPr/>
        </p:nvSpPr>
        <p:spPr>
          <a:xfrm>
            <a:off x="190166" y="3508655"/>
            <a:ext cx="445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venir Next" panose="020B0503020202020204" pitchFamily="34" charset="0"/>
                <a:ea typeface="Avenir Next" charset="0"/>
                <a:cs typeface="Avenir Next" charset="0"/>
              </a:rPr>
              <a:t>Current Suite of measurements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592E25-960F-5B13-872A-A91AC9FF8E4B}"/>
              </a:ext>
            </a:extLst>
          </p:cNvPr>
          <p:cNvGrpSpPr/>
          <p:nvPr/>
        </p:nvGrpSpPr>
        <p:grpSpPr>
          <a:xfrm>
            <a:off x="5097474" y="768792"/>
            <a:ext cx="6937730" cy="3488729"/>
            <a:chOff x="4227576" y="781439"/>
            <a:chExt cx="4651248" cy="20896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D5E538-1391-F915-C3BF-C33C8E11E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576" y="781439"/>
              <a:ext cx="4651248" cy="20896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AA7384-5428-9296-C594-1C3968AC6F77}"/>
                </a:ext>
              </a:extLst>
            </p:cNvPr>
            <p:cNvSpPr txBox="1"/>
            <p:nvPr/>
          </p:nvSpPr>
          <p:spPr>
            <a:xfrm>
              <a:off x="4628348" y="2288575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Balloon </a:t>
              </a:r>
            </a:p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Launch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220EB5-F47F-7943-7935-EFE0DEBF95D9}"/>
                </a:ext>
              </a:extLst>
            </p:cNvPr>
            <p:cNvSpPr txBox="1"/>
            <p:nvPr/>
          </p:nvSpPr>
          <p:spPr>
            <a:xfrm>
              <a:off x="4441976" y="1057114"/>
              <a:ext cx="18515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AERONET/Radiometers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42335D-E562-9EAD-492C-43F3A1ADF905}"/>
                </a:ext>
              </a:extLst>
            </p:cNvPr>
            <p:cNvSpPr txBox="1"/>
            <p:nvPr/>
          </p:nvSpPr>
          <p:spPr>
            <a:xfrm>
              <a:off x="5640529" y="2122584"/>
              <a:ext cx="827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Main Lab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303676-3525-9172-4B44-439FCE0CD100}"/>
                </a:ext>
              </a:extLst>
            </p:cNvPr>
            <p:cNvSpPr txBox="1"/>
            <p:nvPr/>
          </p:nvSpPr>
          <p:spPr>
            <a:xfrm>
              <a:off x="6250350" y="1091177"/>
              <a:ext cx="9829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Lidar Hatch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966D85-DB69-1680-7B2A-2C76E1E4647E}"/>
                </a:ext>
              </a:extLst>
            </p:cNvPr>
            <p:cNvSpPr txBox="1"/>
            <p:nvPr/>
          </p:nvSpPr>
          <p:spPr>
            <a:xfrm>
              <a:off x="7876963" y="1868915"/>
              <a:ext cx="846981" cy="27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Office </a:t>
              </a:r>
            </a:p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(now removed)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9DA2C9-2F3B-7DBB-8070-57F945FE2CE5}"/>
                </a:ext>
              </a:extLst>
            </p:cNvPr>
            <p:cNvSpPr txBox="1"/>
            <p:nvPr/>
          </p:nvSpPr>
          <p:spPr>
            <a:xfrm>
              <a:off x="6634823" y="1980008"/>
              <a:ext cx="846982" cy="276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VESPA22 Annex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7D6BEA-4F9A-4DB0-0CC7-59BEAA382CE2}"/>
                </a:ext>
              </a:extLst>
            </p:cNvPr>
            <p:cNvSpPr txBox="1"/>
            <p:nvPr/>
          </p:nvSpPr>
          <p:spPr>
            <a:xfrm>
              <a:off x="6026942" y="876919"/>
              <a:ext cx="714889" cy="16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432FF"/>
                  </a:solidFill>
                  <a:latin typeface="Avenir Next" charset="0"/>
                  <a:ea typeface="Avenir Next" charset="0"/>
                  <a:cs typeface="Avenir Next" charset="0"/>
                </a:rPr>
                <a:t>Solar tracker</a:t>
              </a:r>
            </a:p>
          </p:txBody>
        </p:sp>
      </p:grpSp>
      <p:sp>
        <p:nvSpPr>
          <p:cNvPr id="20" name="Google Shape;179;p41">
            <a:extLst>
              <a:ext uri="{FF2B5EF4-FFF2-40B4-BE49-F238E27FC236}">
                <a16:creationId xmlns:a16="http://schemas.microsoft.com/office/drawing/2014/main" id="{08338B20-2A90-7E0E-AA73-10F361C822D5}"/>
              </a:ext>
            </a:extLst>
          </p:cNvPr>
          <p:cNvSpPr txBox="1">
            <a:spLocks/>
          </p:cNvSpPr>
          <p:nvPr/>
        </p:nvSpPr>
        <p:spPr>
          <a:xfrm>
            <a:off x="702128" y="139707"/>
            <a:ext cx="10787743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</a:t>
            </a:r>
            <a:endParaRPr lang="en-US" sz="3200" b="0" dirty="0">
              <a:latin typeface="Avenir Next" panose="020B0503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EB0745-EAAE-C60D-1AD2-151A87815FC8}"/>
              </a:ext>
            </a:extLst>
          </p:cNvPr>
          <p:cNvCxnSpPr>
            <a:cxnSpLocks/>
          </p:cNvCxnSpPr>
          <p:nvPr/>
        </p:nvCxnSpPr>
        <p:spPr>
          <a:xfrm flipH="1">
            <a:off x="7912371" y="1172177"/>
            <a:ext cx="175645" cy="425429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14E1766-9995-E0B4-1E4D-619D5CF55A53}"/>
              </a:ext>
            </a:extLst>
          </p:cNvPr>
          <p:cNvSpPr txBox="1"/>
          <p:nvPr/>
        </p:nvSpPr>
        <p:spPr>
          <a:xfrm>
            <a:off x="213716" y="996312"/>
            <a:ext cx="4716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Next" panose="020B0503020202020204" pitchFamily="34" charset="0"/>
              </a:rPr>
              <a:t>See  THAAO website</a:t>
            </a:r>
          </a:p>
          <a:p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Avenir Next" panose="020B05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https://www.thuleatmos-it.it/index.php</a:t>
            </a:r>
            <a:endParaRPr lang="en-US" sz="2000" i="1" dirty="0">
              <a:solidFill>
                <a:srgbClr val="0070C0"/>
              </a:solidFill>
              <a:latin typeface="Avenir Next" panose="020B0503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1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3;p36">
            <a:extLst>
              <a:ext uri="{FF2B5EF4-FFF2-40B4-BE49-F238E27FC236}">
                <a16:creationId xmlns:a16="http://schemas.microsoft.com/office/drawing/2014/main" id="{21D948C9-5E56-6748-A50A-0A4AD56DCEEF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057" y="161895"/>
            <a:ext cx="11059885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Thule, Greenland </a:t>
            </a:r>
            <a:r>
              <a:rPr lang="en-US" sz="3200" b="0" dirty="0">
                <a:latin typeface="Avenir Next" panose="020B0503020202020204" pitchFamily="34" charset="0"/>
              </a:rPr>
              <a:t>76ºN, 68.5ºW, 225masl</a:t>
            </a:r>
            <a:endParaRPr sz="3200" b="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566057" y="1240039"/>
            <a:ext cx="112122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Logistics News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Avenir Next" panose="020B0503020202020204" pitchFamily="34" charset="0"/>
            </a:endParaRPr>
          </a:p>
          <a:p>
            <a:pPr marL="346075" lvl="1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Thule Air Base now formally renamed </a:t>
            </a:r>
            <a:r>
              <a:rPr lang="en-US" sz="2000" dirty="0" err="1">
                <a:latin typeface="Avenir Next" panose="020B0503020202020204" pitchFamily="34" charset="0"/>
              </a:rPr>
              <a:t>Pituffik</a:t>
            </a:r>
            <a:r>
              <a:rPr lang="en-US" sz="2000" dirty="0">
                <a:latin typeface="Avenir Next" panose="020B0503020202020204" pitchFamily="34" charset="0"/>
              </a:rPr>
              <a:t> Air Base</a:t>
            </a:r>
          </a:p>
          <a:p>
            <a:pPr marL="693738" lvl="2" indent="-3476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Base is now operated by the US Space Command (not USAF) in conjunction with the Danish Liaison Office.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Logistics support is provided by Battelle ARO under contract by the US NSF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Internet services will change hands in August 2023</a:t>
            </a:r>
          </a:p>
          <a:p>
            <a:pPr marL="69373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Was provided by </a:t>
            </a:r>
            <a:r>
              <a:rPr lang="en-US" sz="2000" dirty="0" err="1">
                <a:latin typeface="Avenir Next" panose="020B0503020202020204" pitchFamily="34" charset="0"/>
              </a:rPr>
              <a:t>Tusass</a:t>
            </a:r>
            <a:r>
              <a:rPr lang="en-US" sz="2000" dirty="0">
                <a:latin typeface="Avenir Next" panose="020B0503020202020204" pitchFamily="34" charset="0"/>
              </a:rPr>
              <a:t>, (</a:t>
            </a:r>
            <a:r>
              <a:rPr lang="en-US" sz="2000" dirty="0" err="1">
                <a:latin typeface="Avenir Next" panose="020B0503020202020204" pitchFamily="34" charset="0"/>
              </a:rPr>
              <a:t>TeleGreenland</a:t>
            </a:r>
            <a:r>
              <a:rPr lang="en-US" sz="2000" dirty="0">
                <a:latin typeface="Avenir Next" panose="020B0503020202020204" pitchFamily="34" charset="0"/>
              </a:rPr>
              <a:t>) (2Mb link)</a:t>
            </a:r>
          </a:p>
          <a:p>
            <a:pPr marL="69373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Will be provided be Battelle ARO with new installation of </a:t>
            </a:r>
            <a:r>
              <a:rPr lang="en-US" sz="2000" dirty="0" err="1">
                <a:latin typeface="Avenir Next" panose="020B0503020202020204" pitchFamily="34" charset="0"/>
              </a:rPr>
              <a:t>OneWeb</a:t>
            </a:r>
            <a:r>
              <a:rPr lang="en-US" sz="2000" dirty="0">
                <a:latin typeface="Avenir Next" panose="020B0503020202020204" pitchFamily="34" charset="0"/>
              </a:rPr>
              <a:t> satellite link for all NSF operations on base (possibly 10Mb link)</a:t>
            </a:r>
          </a:p>
          <a:p>
            <a:pPr marL="693738" lvl="3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544286" y="978784"/>
            <a:ext cx="114300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Instrument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Avenir Next" panose="020B05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125 HR (new 2015 Thanks Gregor!) operating nominally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LN2 generator motor failed winter 2021-2022 lost ~2 months due to diagnostics &amp; parts deliveries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Replaced the SIOS laser with a refurbished frequency stabilized Spectra Physics 117A, 2022</a:t>
            </a:r>
          </a:p>
          <a:p>
            <a:pPr marL="693738" lvl="3" indent="-293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SIOS was repaired once and was not able to be repaired again, new SIOS cost prohibitive,</a:t>
            </a:r>
          </a:p>
          <a:p>
            <a:pPr marL="693738" lvl="3" indent="-293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OPUS/Laser communication disabled and shutter fixed in </a:t>
            </a:r>
            <a:r>
              <a:rPr lang="en-US" sz="2000" i="1" dirty="0">
                <a:latin typeface="Avenir Next" panose="020B0503020202020204" pitchFamily="34" charset="0"/>
              </a:rPr>
              <a:t>open</a:t>
            </a:r>
            <a:r>
              <a:rPr lang="en-US" sz="2000" dirty="0">
                <a:latin typeface="Avenir Next" panose="020B0503020202020204" pitchFamily="34" charset="0"/>
              </a:rPr>
              <a:t> position</a:t>
            </a:r>
          </a:p>
          <a:p>
            <a:pPr marL="346075" lvl="2" indent="-3365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PC running our remote control software installed in 2015 began failing late spring 2023</a:t>
            </a:r>
          </a:p>
          <a:p>
            <a:pPr marL="693738" lvl="3" indent="-293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The replacement on-site failed to properly run ADIO software</a:t>
            </a:r>
          </a:p>
          <a:p>
            <a:pPr marL="693738" lvl="3" indent="-2936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Instrument down since early May to present.</a:t>
            </a: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4E83600F-7714-AAA4-4C1C-65A4DF258F8D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06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87086" y="1316241"/>
            <a:ext cx="42127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Observation Density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Observations began Fall 1999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Recent Data Loss</a:t>
            </a:r>
          </a:p>
          <a:p>
            <a:pPr marL="46672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 Early spring 2022 due to LN2 generator failure</a:t>
            </a:r>
          </a:p>
          <a:p>
            <a:pPr marL="46672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Late spring 2023 computer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endParaRPr lang="en-US" sz="2000" dirty="0">
              <a:latin typeface="Avenir Next" panose="020B0503020202020204" pitchFamily="34" charset="0"/>
            </a:endParaRPr>
          </a:p>
          <a:p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4E83600F-7714-AAA4-4C1C-65A4DF258F8D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054DE-D521-46D6-5317-223DC03994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75" b="5388"/>
          <a:stretch/>
        </p:blipFill>
        <p:spPr>
          <a:xfrm>
            <a:off x="3668486" y="816105"/>
            <a:ext cx="8479971" cy="54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41">
            <a:extLst>
              <a:ext uri="{FF2B5EF4-FFF2-40B4-BE49-F238E27FC236}">
                <a16:creationId xmlns:a16="http://schemas.microsoft.com/office/drawing/2014/main" id="{16C04939-33C5-F5B0-A31B-01ECFB390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Thule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239D6-5998-10EE-D990-2BB7F8A707CB}"/>
              </a:ext>
            </a:extLst>
          </p:cNvPr>
          <p:cNvSpPr txBox="1"/>
          <p:nvPr/>
        </p:nvSpPr>
        <p:spPr>
          <a:xfrm>
            <a:off x="87086" y="846521"/>
            <a:ext cx="4212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Recent </a:t>
            </a:r>
            <a:r>
              <a:rPr lang="en-US" sz="2000" b="1" dirty="0" err="1">
                <a:latin typeface="Avenir Next" panose="020B0503020202020204" pitchFamily="34" charset="0"/>
              </a:rPr>
              <a:t>LineFit</a:t>
            </a:r>
            <a:r>
              <a:rPr lang="en-US" sz="2000" b="1" dirty="0">
                <a:latin typeface="Avenir Next" panose="020B0503020202020204" pitchFamily="34" charset="0"/>
              </a:rPr>
              <a:t> / ILS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sp>
        <p:nvSpPr>
          <p:cNvPr id="5" name="Google Shape;143;p36">
            <a:extLst>
              <a:ext uri="{FF2B5EF4-FFF2-40B4-BE49-F238E27FC236}">
                <a16:creationId xmlns:a16="http://schemas.microsoft.com/office/drawing/2014/main" id="{4E83600F-7714-AAA4-4C1C-65A4DF258F8D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FF55FA-F962-5F03-4089-D76244C60438}"/>
              </a:ext>
            </a:extLst>
          </p:cNvPr>
          <p:cNvGrpSpPr/>
          <p:nvPr/>
        </p:nvGrpSpPr>
        <p:grpSpPr>
          <a:xfrm>
            <a:off x="731487" y="1516296"/>
            <a:ext cx="10729026" cy="4032984"/>
            <a:chOff x="731487" y="768806"/>
            <a:chExt cx="10729026" cy="40329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34FCC8-8A65-716A-6921-6CBFFC97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487" y="768806"/>
              <a:ext cx="5486401" cy="38404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582DA0-68A6-BBAE-4BBB-041782F5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5370" y="1144190"/>
              <a:ext cx="5225143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3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7491</TotalTime>
  <Words>1942</Words>
  <Application>Microsoft Macintosh PowerPoint</Application>
  <PresentationFormat>Widescreen</PresentationFormat>
  <Paragraphs>174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Trebuchet MS</vt:lpstr>
      <vt:lpstr>Arial</vt:lpstr>
      <vt:lpstr>Avenir Next</vt:lpstr>
      <vt:lpstr>Helvetica Neue</vt:lpstr>
      <vt:lpstr>Title Page: NCAR - Blue Logo</vt:lpstr>
      <vt:lpstr>NCAR-BlueTopHeader-GraySwoosh</vt:lpstr>
      <vt:lpstr>PowerPoint Presentation</vt:lpstr>
      <vt:lpstr>Outline</vt:lpstr>
      <vt:lpstr>Outline</vt:lpstr>
      <vt:lpstr>Publications 2022-present</vt:lpstr>
      <vt:lpstr>Publications 2022-present</vt:lpstr>
      <vt:lpstr>Thule, Greenland 76ºN, 68.5ºW, 225masl</vt:lpstr>
      <vt:lpstr>Thule</vt:lpstr>
      <vt:lpstr>Thule</vt:lpstr>
      <vt:lpstr>Thule</vt:lpstr>
      <vt:lpstr>Mauna Loa, HI, US 19.5ºN, 204.4ºE 3396masl</vt:lpstr>
      <vt:lpstr>Mauna Loa, HI, US</vt:lpstr>
      <vt:lpstr>Mauna Loa, HI, US</vt:lpstr>
      <vt:lpstr>Boulder, CO, US 40.0ºN, 254.8ºE, 1616masl </vt:lpstr>
      <vt:lpstr>Boulder, CO, US</vt:lpstr>
      <vt:lpstr>Boulder, CO, US</vt:lpstr>
      <vt:lpstr>Boulder, CO, US</vt:lpstr>
      <vt:lpstr>Publications  2022-present</vt:lpstr>
      <vt:lpstr>Publications 2022-present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Hannigan</cp:lastModifiedBy>
  <cp:revision>66</cp:revision>
  <dcterms:modified xsi:type="dcterms:W3CDTF">2023-06-13T21:52:02Z</dcterms:modified>
</cp:coreProperties>
</file>