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</p:sldMasterIdLst>
  <p:notesMasterIdLst>
    <p:notesMasterId r:id="rId18"/>
  </p:notesMasterIdLst>
  <p:handoutMasterIdLst>
    <p:handoutMasterId r:id="rId19"/>
  </p:handoutMasterIdLst>
  <p:sldIdLst>
    <p:sldId id="344" r:id="rId2"/>
    <p:sldId id="386" r:id="rId3"/>
    <p:sldId id="349" r:id="rId4"/>
    <p:sldId id="256" r:id="rId5"/>
    <p:sldId id="393" r:id="rId6"/>
    <p:sldId id="398" r:id="rId7"/>
    <p:sldId id="394" r:id="rId8"/>
    <p:sldId id="405" r:id="rId9"/>
    <p:sldId id="410" r:id="rId10"/>
    <p:sldId id="414" r:id="rId11"/>
    <p:sldId id="2370" r:id="rId12"/>
    <p:sldId id="403" r:id="rId13"/>
    <p:sldId id="395" r:id="rId14"/>
    <p:sldId id="408" r:id="rId15"/>
    <p:sldId id="257" r:id="rId16"/>
    <p:sldId id="2371" r:id="rId17"/>
  </p:sldIdLst>
  <p:sldSz cx="9906000" cy="6858000" type="A4"/>
  <p:notesSz cx="6642100" cy="9779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03286"/>
    <a:srgbClr val="FFFFFF"/>
    <a:srgbClr val="000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70236-DEFC-4E74-9B9F-F0F175A8F802}" v="84" dt="2023-06-14T08:10:55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46" autoAdjust="0"/>
  </p:normalViewPr>
  <p:slideViewPr>
    <p:cSldViewPr>
      <p:cViewPr varScale="1">
        <p:scale>
          <a:sx n="60" d="100"/>
          <a:sy n="60" d="100"/>
        </p:scale>
        <p:origin x="1320" y="28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00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76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857250"/>
            <a:ext cx="4933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904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857250"/>
            <a:ext cx="4933950" cy="34163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857250"/>
            <a:ext cx="4933950" cy="34163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857250"/>
            <a:ext cx="4933950" cy="34163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B5467-A476-4131-899E-DF451A0419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0F98B-AE4E-437F-BBA3-4C490E8E44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0DBA4-0137-4BCD-83BA-B48DEE5EDE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2413C-4F96-47F4-93F8-7544555ACD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7354A5-279C-4583-B1F6-6C4C56B534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Box 47"/>
          <p:cNvSpPr txBox="1">
            <a:spLocks noChangeArrowheads="1"/>
          </p:cNvSpPr>
          <p:nvPr userDrawn="1"/>
        </p:nvSpPr>
        <p:spPr bwMode="auto">
          <a:xfrm>
            <a:off x="2724150" y="6324603"/>
            <a:ext cx="487045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sv-SE" sz="1400" dirty="0">
                <a:solidFill>
                  <a:srgbClr val="FFFFFF"/>
                </a:solidFill>
              </a:rPr>
              <a:t>IRWG 2010 </a:t>
            </a:r>
          </a:p>
        </p:txBody>
      </p:sp>
      <p:sp>
        <p:nvSpPr>
          <p:cNvPr id="8" name="Rectangle 48"/>
          <p:cNvSpPr>
            <a:spLocks noChangeArrowheads="1"/>
          </p:cNvSpPr>
          <p:nvPr userDrawn="1"/>
        </p:nvSpPr>
        <p:spPr bwMode="auto">
          <a:xfrm>
            <a:off x="247654" y="6172202"/>
            <a:ext cx="59182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fld id="{55CF6321-66FB-46B6-8D3A-8E8692AE6BF5}" type="slidenum">
              <a:rPr lang="sv-SE" sz="2600" b="1"/>
              <a:pPr defTabSz="762000" eaLnBrk="0" hangingPunct="0">
                <a:defRPr/>
              </a:pPr>
              <a:t>‹#›</a:t>
            </a:fld>
            <a:endParaRPr lang="en-GB" sz="26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utomhus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38951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6846" y="2452693"/>
            <a:ext cx="7952317" cy="968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endParaRPr lang="en-GB" u="sng" dirty="0">
              <a:solidFill>
                <a:srgbClr val="0000FF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41992"/>
            <a:ext cx="7162800" cy="3552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1800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b="1" dirty="0">
                <a:solidFill>
                  <a:schemeClr val="tx1"/>
                </a:solidFill>
              </a:rPr>
              <a:t>Johan Mellqvist, Glenn Persson, Maxime Prignon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b="1" dirty="0">
                <a:solidFill>
                  <a:schemeClr val="tx1"/>
                </a:solidFill>
              </a:rPr>
              <a:t>Space, Earth and Environment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b="1" dirty="0">
                <a:solidFill>
                  <a:schemeClr val="tx1"/>
                </a:solidFill>
              </a:rPr>
              <a:t>Chalmers University of technology</a:t>
            </a:r>
            <a:r>
              <a:rPr lang="sv-SE" sz="2000" b="1" dirty="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Göteborg</a:t>
            </a:r>
            <a:r>
              <a:rPr lang="en-GB" sz="2000" b="1" dirty="0">
                <a:solidFill>
                  <a:schemeClr val="tx1"/>
                </a:solidFill>
              </a:rPr>
              <a:t>, </a:t>
            </a:r>
            <a:r>
              <a:rPr lang="sv-SE" sz="2000" b="1" dirty="0">
                <a:solidFill>
                  <a:schemeClr val="tx1"/>
                </a:solidFill>
              </a:rPr>
              <a:t>Sweden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sv-SE" sz="2000" b="1" dirty="0">
                <a:solidFill>
                  <a:schemeClr val="tx1"/>
                </a:solidFill>
              </a:rPr>
              <a:t>johan.mellqvist@chalmers.se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2400" u="sng" dirty="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" y="146829"/>
            <a:ext cx="99059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Site report - Harestua – 2023</a:t>
            </a:r>
            <a:endParaRPr lang="sv-SE" sz="1800" dirty="0"/>
          </a:p>
          <a:p>
            <a:pPr eaLnBrk="0" hangingPunct="0">
              <a:defRPr/>
            </a:pPr>
            <a:r>
              <a:rPr lang="sv-SE" b="1" dirty="0"/>
              <a:t> </a:t>
            </a:r>
            <a:r>
              <a:rPr lang="sv-SE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 new Onsala site </a:t>
            </a:r>
          </a:p>
          <a:p>
            <a:pPr eaLnBrk="0" hangingPunct="0">
              <a:defRPr/>
            </a:pPr>
            <a:endParaRPr lang="sv-SE" b="1" dirty="0"/>
          </a:p>
          <a:p>
            <a:pPr eaLnBrk="0" hangingPunct="0">
              <a:defRPr/>
            </a:pPr>
            <a:endParaRPr lang="sv-SE" b="1" dirty="0"/>
          </a:p>
          <a:p>
            <a:pPr eaLnBrk="0" hangingPunct="0">
              <a:defRPr/>
            </a:pPr>
            <a:r>
              <a:rPr lang="sv-SE" b="1" dirty="0"/>
              <a:t>60.2°N, 10.8°E, 596 m.a.s.l.</a:t>
            </a:r>
            <a:r>
              <a:rPr lang="sv-SE" b="1" dirty="0">
                <a:latin typeface="Verdana" pitchFamily="34" charset="0"/>
              </a:rPr>
              <a:t> 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2" name="Picture 1" descr="A picture containing outdoor, sky, tree, house&#10;&#10;Description automatically generated">
            <a:extLst>
              <a:ext uri="{FF2B5EF4-FFF2-40B4-BE49-F238E27FC236}">
                <a16:creationId xmlns:a16="http://schemas.microsoft.com/office/drawing/2014/main" id="{80D1FBCD-F443-63E1-AAD6-4A72C6CA56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r="1" b="1"/>
          <a:stretch/>
        </p:blipFill>
        <p:spPr>
          <a:xfrm>
            <a:off x="6248400" y="4356125"/>
            <a:ext cx="3495900" cy="2252956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035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1218-B624-34D3-0FD7-F5F09C14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HNO3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44AFF-04AD-EACE-1B63-2D933014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6E90-FF37-438A-8530-3E88DC53B242}" type="slidenum">
              <a:rPr lang="en-SE" smtClean="0"/>
              <a:t>10</a:t>
            </a:fld>
            <a:endParaRPr lang="en-S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F4776-D422-F764-6119-123544680A4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63702" y="1042342"/>
            <a:ext cx="7882000" cy="5715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71F93-8EA0-76DF-3770-873B5E6322EA}"/>
              </a:ext>
            </a:extLst>
          </p:cNvPr>
          <p:cNvSpPr txBox="1"/>
          <p:nvPr/>
        </p:nvSpPr>
        <p:spPr>
          <a:xfrm>
            <a:off x="5659279" y="762000"/>
            <a:ext cx="3318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rend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1995-2011: 0.32 %  </a:t>
            </a:r>
            <a:r>
              <a:rPr lang="sv-S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2011 </a:t>
            </a:r>
          </a:p>
          <a:p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trend 2011-2021: 1.22%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rel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 2011 </a:t>
            </a:r>
          </a:p>
        </p:txBody>
      </p:sp>
    </p:spTree>
    <p:extLst>
      <p:ext uri="{BB962C8B-B14F-4D97-AF65-F5344CB8AC3E}">
        <p14:creationId xmlns:p14="http://schemas.microsoft.com/office/powerpoint/2010/main" val="55783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753987"/>
            <a:ext cx="8543925" cy="512327"/>
          </a:xfrm>
        </p:spPr>
        <p:txBody>
          <a:bodyPr>
            <a:normAutofit/>
          </a:bodyPr>
          <a:lstStyle/>
          <a:p>
            <a:r>
              <a:rPr lang="en-US" sz="2600" dirty="0"/>
              <a:t>S5P </a:t>
            </a:r>
            <a:r>
              <a:rPr lang="en-US" sz="2600" dirty="0">
                <a:solidFill>
                  <a:srgbClr val="FF0000"/>
                </a:solidFill>
              </a:rPr>
              <a:t>stratospheric NO2 </a:t>
            </a:r>
            <a:r>
              <a:rPr lang="en-US" sz="2600" dirty="0"/>
              <a:t>validation using the </a:t>
            </a:r>
            <a:r>
              <a:rPr lang="en-US" sz="2600" dirty="0">
                <a:solidFill>
                  <a:srgbClr val="FF0000"/>
                </a:solidFill>
              </a:rPr>
              <a:t>FTIR</a:t>
            </a:r>
            <a:r>
              <a:rPr lang="en-US" sz="2600" dirty="0"/>
              <a:t>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66160" y="1368454"/>
            <a:ext cx="8543925" cy="689626"/>
          </a:xfrm>
        </p:spPr>
        <p:txBody>
          <a:bodyPr>
            <a:normAutofit/>
          </a:bodyPr>
          <a:lstStyle/>
          <a:p>
            <a:pPr marL="232172" indent="-232172"/>
            <a:r>
              <a:rPr lang="en-US" sz="1300" dirty="0">
                <a:solidFill>
                  <a:srgbClr val="FF0000"/>
                </a:solidFill>
              </a:rPr>
              <a:t>One additional </a:t>
            </a:r>
            <a:r>
              <a:rPr lang="en-US" sz="1300" dirty="0"/>
              <a:t>site (</a:t>
            </a:r>
            <a:r>
              <a:rPr lang="en-US" sz="1300" dirty="0" err="1">
                <a:solidFill>
                  <a:srgbClr val="0000FF"/>
                </a:solidFill>
              </a:rPr>
              <a:t>Harestua</a:t>
            </a:r>
            <a:r>
              <a:rPr lang="en-US" sz="1300" dirty="0"/>
              <a:t>), in very good agreement with previous validation.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74243D-AAA7-8C4D-9730-94F45C45F3B3}"/>
              </a:ext>
            </a:extLst>
          </p:cNvPr>
          <p:cNvGrpSpPr/>
          <p:nvPr/>
        </p:nvGrpSpPr>
        <p:grpSpPr>
          <a:xfrm>
            <a:off x="166159" y="1887643"/>
            <a:ext cx="9058803" cy="4360757"/>
            <a:chOff x="166160" y="1887643"/>
            <a:chExt cx="6756004" cy="2912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F98D58-F95C-B69E-C399-59B400CE5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57" r="7645" b="4831"/>
            <a:stretch/>
          </p:blipFill>
          <p:spPr>
            <a:xfrm>
              <a:off x="166160" y="1887643"/>
              <a:ext cx="6756004" cy="291227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352732-028C-8922-5DB4-1F8FA0110F88}"/>
                </a:ext>
              </a:extLst>
            </p:cNvPr>
            <p:cNvSpPr/>
            <p:nvPr/>
          </p:nvSpPr>
          <p:spPr>
            <a:xfrm>
              <a:off x="4953000" y="2907166"/>
              <a:ext cx="212272" cy="74825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25"/>
            </a:p>
          </p:txBody>
        </p:sp>
      </p:grpSp>
    </p:spTree>
    <p:extLst>
      <p:ext uri="{BB962C8B-B14F-4D97-AF65-F5344CB8AC3E}">
        <p14:creationId xmlns:p14="http://schemas.microsoft.com/office/powerpoint/2010/main" val="262162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4FA6-A713-AB28-CDBF-95601B1E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HCHO</a:t>
            </a:r>
          </a:p>
        </p:txBody>
      </p:sp>
      <p:pic>
        <p:nvPicPr>
          <p:cNvPr id="5" name="Content Placeholder 4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0D9F4B2F-F781-71E6-B4DB-CE7840C44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6" y="1417638"/>
            <a:ext cx="8690385" cy="4806542"/>
          </a:xfrm>
        </p:spPr>
      </p:pic>
    </p:spTree>
    <p:extLst>
      <p:ext uri="{BB962C8B-B14F-4D97-AF65-F5344CB8AC3E}">
        <p14:creationId xmlns:p14="http://schemas.microsoft.com/office/powerpoint/2010/main" val="402717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E39F-0AA4-510A-5B68-D954FCBD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41"/>
            <a:ext cx="89154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700" dirty="0"/>
              <a:t>New instrument at Onsala space </a:t>
            </a:r>
            <a:r>
              <a:rPr lang="sv-SE" sz="3700" dirty="0" err="1"/>
              <a:t>observatory</a:t>
            </a:r>
            <a:endParaRPr lang="sv-SE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A642-D2C4-F07F-ED22-0E69CD8EC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Full NDACC &amp; TCCON FTIR and solar tracker has arrived and will be installed in the end of June </a:t>
            </a:r>
          </a:p>
          <a:p>
            <a:r>
              <a:rPr lang="en-US" sz="2400" dirty="0"/>
              <a:t>Latitude: 57° 23' 20.99" N Longitude: 11° 55' 2.39" E. </a:t>
            </a:r>
          </a:p>
          <a:p>
            <a:r>
              <a:rPr lang="en-US" sz="2400" dirty="0"/>
              <a:t>Already equipped  with  NDACC microwave radiometer  </a:t>
            </a:r>
          </a:p>
          <a:p>
            <a:r>
              <a:rPr lang="en-US" sz="2400" dirty="0"/>
              <a:t> </a:t>
            </a:r>
            <a:endParaRPr lang="sv-SE" sz="2400" dirty="0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FF910F9-D5E0-268F-9C2F-59E44210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021137" cy="293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nsala Tide Station Location Guide">
            <a:extLst>
              <a:ext uri="{FF2B5EF4-FFF2-40B4-BE49-F238E27FC236}">
                <a16:creationId xmlns:a16="http://schemas.microsoft.com/office/drawing/2014/main" id="{BC8E0FB1-C7C6-107F-D69A-859BBDD2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350990"/>
            <a:ext cx="4021137" cy="24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C7B07F-2EDC-1ACB-2D51-AE473FE46D0C}"/>
              </a:ext>
            </a:extLst>
          </p:cNvPr>
          <p:cNvSpPr/>
          <p:nvPr/>
        </p:nvSpPr>
        <p:spPr>
          <a:xfrm>
            <a:off x="2209800" y="5410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97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ree, mountain, plant&#10;&#10;Description automatically generated">
            <a:extLst>
              <a:ext uri="{FF2B5EF4-FFF2-40B4-BE49-F238E27FC236}">
                <a16:creationId xmlns:a16="http://schemas.microsoft.com/office/drawing/2014/main" id="{793224F6-89F1-9418-3696-A15A5F90E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4" t="20792" r="40966" b="55447"/>
          <a:stretch/>
        </p:blipFill>
        <p:spPr>
          <a:xfrm>
            <a:off x="3581400" y="0"/>
            <a:ext cx="617220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46178-A209-D9A2-8617-676A46FBAB18}"/>
              </a:ext>
            </a:extLst>
          </p:cNvPr>
          <p:cNvSpPr txBox="1"/>
          <p:nvPr/>
        </p:nvSpPr>
        <p:spPr>
          <a:xfrm>
            <a:off x="876300" y="228600"/>
            <a:ext cx="3048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IFS 125 HR</a:t>
            </a:r>
          </a:p>
          <a:p>
            <a:r>
              <a:rPr lang="sv-SE" dirty="0" err="1"/>
              <a:t>Bruker</a:t>
            </a:r>
            <a:r>
              <a:rPr lang="sv-SE" dirty="0"/>
              <a:t> solar </a:t>
            </a:r>
            <a:r>
              <a:rPr lang="sv-SE" dirty="0" err="1"/>
              <a:t>tracker</a:t>
            </a:r>
            <a:endParaRPr lang="sv-SE" dirty="0"/>
          </a:p>
          <a:p>
            <a:r>
              <a:rPr lang="sv-SE" dirty="0" err="1"/>
              <a:t>Installed</a:t>
            </a:r>
            <a:r>
              <a:rPr lang="sv-SE" dirty="0"/>
              <a:t> June 26 2023</a:t>
            </a:r>
          </a:p>
          <a:p>
            <a:endParaRPr lang="sv-SE" dirty="0"/>
          </a:p>
          <a:p>
            <a:r>
              <a:rPr lang="sv-SE" dirty="0"/>
              <a:t>NDACC: </a:t>
            </a:r>
          </a:p>
          <a:p>
            <a:r>
              <a:rPr lang="sv-SE" dirty="0"/>
              <a:t>BS: KBr</a:t>
            </a:r>
          </a:p>
          <a:p>
            <a:r>
              <a:rPr lang="sv-SE" dirty="0"/>
              <a:t>Det: </a:t>
            </a:r>
            <a:r>
              <a:rPr lang="sv-SE" dirty="0" err="1"/>
              <a:t>InSb</a:t>
            </a:r>
            <a:r>
              <a:rPr lang="sv-SE" dirty="0"/>
              <a:t>, MCT </a:t>
            </a:r>
          </a:p>
          <a:p>
            <a:r>
              <a:rPr lang="sv-SE" dirty="0"/>
              <a:t>Standard filters</a:t>
            </a:r>
          </a:p>
          <a:p>
            <a:endParaRPr lang="sv-SE" dirty="0"/>
          </a:p>
          <a:p>
            <a:r>
              <a:rPr lang="sv-SE" dirty="0"/>
              <a:t>TCCON</a:t>
            </a:r>
          </a:p>
          <a:p>
            <a:r>
              <a:rPr lang="sv-SE" dirty="0"/>
              <a:t>BS: CaF2, </a:t>
            </a:r>
          </a:p>
          <a:p>
            <a:r>
              <a:rPr lang="sv-SE" dirty="0"/>
              <a:t>Det:  </a:t>
            </a:r>
            <a:r>
              <a:rPr lang="sv-SE" dirty="0" err="1"/>
              <a:t>InGaAs</a:t>
            </a:r>
            <a:r>
              <a:rPr lang="sv-SE" dirty="0"/>
              <a:t> and Si</a:t>
            </a:r>
          </a:p>
          <a:p>
            <a:endParaRPr lang="sv-SE" dirty="0"/>
          </a:p>
          <a:p>
            <a:r>
              <a:rPr lang="sv-SE" dirty="0"/>
              <a:t>Max DOAS, 200-700 </a:t>
            </a:r>
            <a:r>
              <a:rPr lang="sv-SE" dirty="0" err="1"/>
              <a:t>nm</a:t>
            </a:r>
            <a:r>
              <a:rPr lang="sv-SE" dirty="0"/>
              <a:t> 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Picarro</a:t>
            </a:r>
            <a:r>
              <a:rPr lang="sv-SE" dirty="0"/>
              <a:t> CRDS CO2, CH4, H2O </a:t>
            </a:r>
          </a:p>
          <a:p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9F230-5E8B-CBF2-E40A-1F4B4D9A98B7}"/>
              </a:ext>
            </a:extLst>
          </p:cNvPr>
          <p:cNvSpPr txBox="1"/>
          <p:nvPr/>
        </p:nvSpPr>
        <p:spPr>
          <a:xfrm>
            <a:off x="3942661" y="5339930"/>
            <a:ext cx="5867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for </a:t>
            </a:r>
            <a:r>
              <a:rPr lang="sv-SE" dirty="0" err="1"/>
              <a:t>associated</a:t>
            </a:r>
            <a:r>
              <a:rPr lang="sv-SE" dirty="0"/>
              <a:t> </a:t>
            </a:r>
          </a:p>
          <a:p>
            <a:r>
              <a:rPr lang="sv-SE" dirty="0"/>
              <a:t>	NDACC site IRWG and UV/VIS</a:t>
            </a:r>
          </a:p>
          <a:p>
            <a:r>
              <a:rPr lang="sv-SE" dirty="0"/>
              <a:t>	TCCON site</a:t>
            </a:r>
          </a:p>
          <a:p>
            <a:r>
              <a:rPr lang="sv-SE" dirty="0"/>
              <a:t>	(</a:t>
            </a:r>
            <a:r>
              <a:rPr lang="sv-SE" dirty="0" err="1"/>
              <a:t>Potentially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ICOS and </a:t>
            </a:r>
            <a:r>
              <a:rPr lang="sv-SE" dirty="0" err="1"/>
              <a:t>Actris</a:t>
            </a:r>
            <a:r>
              <a:rPr lang="sv-SE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4703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tree, house&#10;&#10;Description automatically generated">
            <a:extLst>
              <a:ext uri="{FF2B5EF4-FFF2-40B4-BE49-F238E27FC236}">
                <a16:creationId xmlns:a16="http://schemas.microsoft.com/office/drawing/2014/main" id="{70037543-A89E-F8D4-57D2-72319A749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r="1" b="1"/>
          <a:stretch/>
        </p:blipFill>
        <p:spPr>
          <a:xfrm>
            <a:off x="0" y="609600"/>
            <a:ext cx="5439000" cy="3505200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3" name="Picture 2" descr="A picture containing outdoor, sky, water, lake&#10;&#10;Description automatically generated">
            <a:extLst>
              <a:ext uri="{FF2B5EF4-FFF2-40B4-BE49-F238E27FC236}">
                <a16:creationId xmlns:a16="http://schemas.microsoft.com/office/drawing/2014/main" id="{DA4369BB-50A6-1E52-2E9E-5DD96F73F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57353"/>
            <a:ext cx="5494866" cy="3090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82D3A-8FA6-2DD9-D799-59514BB237F8}"/>
              </a:ext>
            </a:extLst>
          </p:cNvPr>
          <p:cNvSpPr txBox="1"/>
          <p:nvPr/>
        </p:nvSpPr>
        <p:spPr>
          <a:xfrm>
            <a:off x="6172200" y="325734"/>
            <a:ext cx="3513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effectLst/>
                <a:latin typeface="Söhne"/>
              </a:rPr>
              <a:t>Refurbished and insulated container with a heat pump and a reinforced roof, with a hole for a solar tracker installed in May 2023</a:t>
            </a:r>
            <a:endParaRPr lang="sv-SE" dirty="0"/>
          </a:p>
          <a:p>
            <a:endParaRPr lang="sv-SE" dirty="0"/>
          </a:p>
          <a:p>
            <a:r>
              <a:rPr lang="sv-SE" dirty="0"/>
              <a:t>Astrodome,  </a:t>
            </a:r>
          </a:p>
          <a:p>
            <a:endParaRPr lang="sv-SE" dirty="0"/>
          </a:p>
          <a:p>
            <a:r>
              <a:rPr lang="sv-SE" dirty="0"/>
              <a:t>(</a:t>
            </a:r>
            <a:r>
              <a:rPr lang="sv-SE" dirty="0">
                <a:sym typeface="Symbol" panose="05050102010706020507" pitchFamily="18" charset="2"/>
              </a:rPr>
              <a:t></a:t>
            </a:r>
            <a:r>
              <a:rPr lang="sv-SE" dirty="0"/>
              <a:t>25 </a:t>
            </a:r>
            <a:r>
              <a:rPr lang="sv-SE" dirty="0" err="1"/>
              <a:t>kEuros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99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5C17-C5FD-C2A8-02DE-6894EC61420F}"/>
              </a:ext>
            </a:extLst>
          </p:cNvPr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dirty="0"/>
              <a:t>Mobile Solar FTIR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77EFD-B82D-0877-645B-991040A80B42}"/>
              </a:ext>
            </a:extLst>
          </p:cNvPr>
          <p:cNvSpPr txBox="1"/>
          <p:nvPr/>
        </p:nvSpPr>
        <p:spPr>
          <a:xfrm>
            <a:off x="312503" y="2667000"/>
            <a:ext cx="7848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Nathalia T. Vechi, Johan Mellqvist, J. Samuelsson et al, </a:t>
            </a:r>
            <a:r>
              <a:rPr lang="sv-SE" sz="1600" dirty="0" err="1"/>
              <a:t>Ammonia</a:t>
            </a:r>
            <a:r>
              <a:rPr lang="sv-SE" sz="1600" dirty="0"/>
              <a:t> and </a:t>
            </a:r>
            <a:r>
              <a:rPr lang="sv-SE" sz="1600" dirty="0" err="1"/>
              <a:t>methane</a:t>
            </a:r>
            <a:r>
              <a:rPr lang="sv-SE" sz="1600" dirty="0"/>
              <a:t> emissions from </a:t>
            </a:r>
            <a:r>
              <a:rPr lang="sv-SE" sz="1600" dirty="0" err="1"/>
              <a:t>dairy</a:t>
            </a:r>
            <a:r>
              <a:rPr lang="sv-SE" sz="1600" dirty="0"/>
              <a:t> </a:t>
            </a:r>
            <a:r>
              <a:rPr lang="sv-SE" sz="1600" dirty="0" err="1"/>
              <a:t>concentrated</a:t>
            </a:r>
            <a:r>
              <a:rPr lang="sv-SE" sz="1600" dirty="0"/>
              <a:t> animal </a:t>
            </a:r>
            <a:r>
              <a:rPr lang="sv-SE" sz="1600" dirty="0" err="1"/>
              <a:t>feeding</a:t>
            </a:r>
            <a:r>
              <a:rPr lang="sv-SE" sz="1600" dirty="0"/>
              <a:t> operations in California, </a:t>
            </a:r>
            <a:r>
              <a:rPr lang="sv-SE" sz="1600" dirty="0" err="1"/>
              <a:t>using</a:t>
            </a:r>
            <a:r>
              <a:rPr lang="sv-SE" sz="1600" dirty="0"/>
              <a:t> mobile </a:t>
            </a:r>
            <a:r>
              <a:rPr lang="sv-SE" sz="1600" dirty="0" err="1"/>
              <a:t>optical</a:t>
            </a:r>
            <a:r>
              <a:rPr lang="sv-SE" sz="1600" dirty="0"/>
              <a:t> </a:t>
            </a:r>
            <a:r>
              <a:rPr lang="sv-SE" sz="1600" dirty="0" err="1"/>
              <a:t>remote</a:t>
            </a:r>
            <a:r>
              <a:rPr lang="sv-SE" sz="1600" dirty="0"/>
              <a:t> </a:t>
            </a:r>
            <a:r>
              <a:rPr lang="sv-SE" sz="1600" dirty="0" err="1"/>
              <a:t>sensing</a:t>
            </a:r>
            <a:r>
              <a:rPr lang="sv-SE" sz="1600" dirty="0"/>
              <a:t>, </a:t>
            </a:r>
            <a:r>
              <a:rPr lang="sv-SE" sz="1600" dirty="0" err="1"/>
              <a:t>Atmospheric</a:t>
            </a:r>
            <a:r>
              <a:rPr lang="sv-SE" sz="1600" dirty="0"/>
              <a:t> Environment,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Johansson, (2014). Emission </a:t>
            </a:r>
            <a:r>
              <a:rPr lang="sv-SE" sz="1600" dirty="0" err="1"/>
              <a:t>measurements</a:t>
            </a:r>
            <a:r>
              <a:rPr lang="sv-SE" sz="1600" dirty="0"/>
              <a:t> of </a:t>
            </a:r>
            <a:r>
              <a:rPr lang="sv-SE" sz="1600" dirty="0" err="1"/>
              <a:t>alkenes</a:t>
            </a:r>
            <a:r>
              <a:rPr lang="sv-SE" sz="1600" dirty="0"/>
              <a:t>, </a:t>
            </a:r>
            <a:r>
              <a:rPr lang="sv-SE" sz="1600" dirty="0" err="1"/>
              <a:t>alkanes</a:t>
            </a:r>
            <a:r>
              <a:rPr lang="sv-SE" sz="1600" dirty="0"/>
              <a:t>, SO2, and NO2 from </a:t>
            </a:r>
            <a:r>
              <a:rPr lang="sv-SE" sz="1600" dirty="0" err="1"/>
              <a:t>stationary</a:t>
            </a:r>
            <a:r>
              <a:rPr lang="sv-SE" sz="1600" dirty="0"/>
              <a:t> </a:t>
            </a:r>
            <a:r>
              <a:rPr lang="sv-SE" sz="1600" dirty="0" err="1"/>
              <a:t>sources</a:t>
            </a:r>
            <a:r>
              <a:rPr lang="sv-SE" sz="1600" dirty="0"/>
              <a:t> in </a:t>
            </a:r>
            <a:r>
              <a:rPr lang="sv-SE" sz="1600" dirty="0" err="1"/>
              <a:t>Southeast</a:t>
            </a:r>
            <a:r>
              <a:rPr lang="sv-SE" sz="1600" dirty="0"/>
              <a:t> Texas over a 5 </a:t>
            </a:r>
            <a:r>
              <a:rPr lang="sv-SE" sz="1600" dirty="0" err="1"/>
              <a:t>year</a:t>
            </a:r>
            <a:r>
              <a:rPr lang="sv-SE" sz="1600" dirty="0"/>
              <a:t> period </a:t>
            </a:r>
            <a:r>
              <a:rPr lang="sv-SE" sz="1600" dirty="0" err="1"/>
              <a:t>using</a:t>
            </a:r>
            <a:r>
              <a:rPr lang="sv-SE" sz="1600" dirty="0"/>
              <a:t> SOF and mobile DOAS. JGT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Mellqvist, J (2014). </a:t>
            </a:r>
            <a:r>
              <a:rPr lang="sv-SE" sz="1600" dirty="0" err="1"/>
              <a:t>Quantitative</a:t>
            </a:r>
            <a:r>
              <a:rPr lang="sv-SE" sz="1600" dirty="0"/>
              <a:t> </a:t>
            </a:r>
            <a:r>
              <a:rPr lang="sv-SE" sz="1600" dirty="0" err="1"/>
              <a:t>measurements</a:t>
            </a:r>
            <a:r>
              <a:rPr lang="sv-SE" sz="1600" dirty="0"/>
              <a:t> and </a:t>
            </a:r>
            <a:r>
              <a:rPr lang="sv-SE" sz="1600" dirty="0" err="1"/>
              <a:t>modeling</a:t>
            </a:r>
            <a:r>
              <a:rPr lang="sv-SE" sz="1600" dirty="0"/>
              <a:t> of </a:t>
            </a:r>
            <a:r>
              <a:rPr lang="sv-SE" sz="1600" dirty="0" err="1"/>
              <a:t>industrial</a:t>
            </a:r>
            <a:r>
              <a:rPr lang="sv-SE" sz="1600" dirty="0"/>
              <a:t> </a:t>
            </a:r>
            <a:r>
              <a:rPr lang="sv-SE" sz="1600" dirty="0" err="1"/>
              <a:t>formaldehyde</a:t>
            </a:r>
            <a:r>
              <a:rPr lang="sv-SE" sz="1600" dirty="0"/>
              <a:t> emissions in the </a:t>
            </a:r>
            <a:r>
              <a:rPr lang="sv-SE" sz="1600" dirty="0" err="1"/>
              <a:t>Greater</a:t>
            </a:r>
            <a:r>
              <a:rPr lang="sv-SE" sz="1600" dirty="0"/>
              <a:t> Houston area </a:t>
            </a:r>
            <a:r>
              <a:rPr lang="sv-SE" sz="1600" dirty="0" err="1"/>
              <a:t>during</a:t>
            </a:r>
            <a:r>
              <a:rPr lang="sv-SE" sz="1600" dirty="0"/>
              <a:t> </a:t>
            </a:r>
            <a:r>
              <a:rPr lang="sv-SE" sz="1600" dirty="0" err="1"/>
              <a:t>campaigns</a:t>
            </a:r>
            <a:r>
              <a:rPr lang="sv-SE" sz="1600" dirty="0"/>
              <a:t> in 2009 and 2011. JGR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EF3D9-293C-1AE0-725B-47D5E3CC22D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3704"/>
          <a:stretch/>
        </p:blipFill>
        <p:spPr>
          <a:xfrm>
            <a:off x="298019" y="990600"/>
            <a:ext cx="3733800" cy="2705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B0B9-1C01-7D62-EF5F-67C86843F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b="36226"/>
          <a:stretch/>
        </p:blipFill>
        <p:spPr>
          <a:xfrm>
            <a:off x="4385487" y="1178845"/>
            <a:ext cx="4312081" cy="21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8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28599" y="228606"/>
            <a:ext cx="7010401" cy="390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sv-SE" sz="2300" dirty="0"/>
              <a:t> </a:t>
            </a:r>
            <a:r>
              <a:rPr lang="sv-SE" sz="1800" dirty="0"/>
              <a:t>Bruker 125 M, remotely controlled through internet</a:t>
            </a: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sv-SE" sz="1800" dirty="0"/>
              <a:t>  Instrument installed in May 1994 (120 M) and upgraded in Aug. 2008 to 125 M (Brault aquisition );  </a:t>
            </a: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sv-SE" sz="1800" dirty="0"/>
              <a:t>  Homemade solar tracker since 2006, before solar coelistat of solar observatory.</a:t>
            </a: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sv-SE" sz="1800" dirty="0"/>
              <a:t>  Remote LN2 filling and meteorogical parameters (p, T and RH), 2008</a:t>
            </a:r>
          </a:p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sv-SE" sz="1800" dirty="0"/>
              <a:t>  New beamsplitter and laser and new aperture plate, Nov. 2009</a:t>
            </a:r>
          </a:p>
          <a:p>
            <a:pPr marL="0" lvl="1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sv-SE" sz="1800" dirty="0"/>
              <a:t>  HBr cell #13, new since Aug 2016 </a:t>
            </a:r>
          </a:p>
          <a:p>
            <a:pPr eaLnBrk="0" hangingPunct="0">
              <a:spcBef>
                <a:spcPct val="50000"/>
              </a:spcBef>
            </a:pPr>
            <a:endParaRPr lang="sv-SE" sz="2400" dirty="0"/>
          </a:p>
        </p:txBody>
      </p:sp>
      <p:pic>
        <p:nvPicPr>
          <p:cNvPr id="3075" name="Picture 4" descr="IMG_07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4015742"/>
            <a:ext cx="3641196" cy="259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PICT0104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3962400" y="4015742"/>
            <a:ext cx="2927673" cy="264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ornet1 copy"/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8938" y="3017518"/>
            <a:ext cx="2504662" cy="384048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5498" r="26725" b="7584"/>
          <a:stretch/>
        </p:blipFill>
        <p:spPr bwMode="auto">
          <a:xfrm>
            <a:off x="7239000" y="116225"/>
            <a:ext cx="2559961" cy="26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648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22860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sv-SE" sz="400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sv-S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sv-S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>
                <a:latin typeface="Arial" pitchFamily="34" charset="0"/>
                <a:cs typeface="Arial" pitchFamily="34" charset="0"/>
              </a:rPr>
              <a:t>at Harestua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53877" y="1219200"/>
            <a:ext cx="8915400" cy="44195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sv-SE" sz="2000" dirty="0"/>
              <a:t>1310 measurement days  since Nov 1994  </a:t>
            </a:r>
            <a:r>
              <a:rPr lang="sv-SE" sz="2000" dirty="0" err="1"/>
              <a:t>Until</a:t>
            </a:r>
            <a:r>
              <a:rPr lang="sv-SE" sz="2000" dirty="0"/>
              <a:t> end of December 2022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sv-SE" sz="2000" dirty="0"/>
              <a:t> 38 measurement days in 2022 ( </a:t>
            </a:r>
            <a:r>
              <a:rPr lang="sv-SE" sz="2000" dirty="0" err="1"/>
              <a:t>power</a:t>
            </a:r>
            <a:r>
              <a:rPr lang="sv-SE" sz="2000" dirty="0"/>
              <a:t> problem)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sv-SE" sz="2000" dirty="0"/>
              <a:t>HBR cell measurements shows in general stable measurements with reasonable  quality for IFS 125 M (modulation efficiency 0.82)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v-SE" sz="2000" dirty="0"/>
              <a:t>Date </a:t>
            </a:r>
            <a:r>
              <a:rPr lang="sv-SE" sz="2000" dirty="0" err="1"/>
              <a:t>retrieval</a:t>
            </a:r>
            <a:r>
              <a:rPr lang="sv-SE" sz="2000" dirty="0"/>
              <a:t> and </a:t>
            </a:r>
            <a:r>
              <a:rPr lang="sv-SE" sz="2000" dirty="0" err="1"/>
              <a:t>reporting</a:t>
            </a:r>
            <a:endParaRPr lang="sv-SE" sz="2000" dirty="0"/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sv-SE" sz="1600" dirty="0"/>
              <a:t>Data in AMES format are reported to the NDACC archive up to the end of December 2021. The data has </a:t>
            </a:r>
            <a:r>
              <a:rPr lang="sv-SE" sz="1600" dirty="0" err="1"/>
              <a:t>been</a:t>
            </a:r>
            <a:r>
              <a:rPr lang="sv-SE" sz="1600" dirty="0"/>
              <a:t> </a:t>
            </a:r>
            <a:r>
              <a:rPr lang="sv-SE" sz="1600" dirty="0" err="1"/>
              <a:t>retrieved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SFI2 and  </a:t>
            </a:r>
            <a:r>
              <a:rPr lang="sv-SE" sz="1600" dirty="0" err="1"/>
              <a:t>corresponds</a:t>
            </a:r>
            <a:r>
              <a:rPr lang="sv-SE" sz="1600" dirty="0"/>
              <a:t> to C2H6, CCl2F2, CH4, ClONO2, CO, COF2, HCFC22, </a:t>
            </a:r>
            <a:r>
              <a:rPr lang="en-US" sz="1600" dirty="0"/>
              <a:t>HCl, HF, HNO3,  N2O, NO2 and O3. Data for 2022 will be reported end of June. </a:t>
            </a:r>
            <a:endParaRPr lang="sv-SE" sz="1600" dirty="0"/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sv-SE" sz="1600" dirty="0"/>
              <a:t>HDF 4 Geoms reported for HCl,  </a:t>
            </a:r>
            <a:r>
              <a:rPr lang="en-US" sz="1600" dirty="0"/>
              <a:t>O3, CH4, and HF  </a:t>
            </a:r>
            <a:r>
              <a:rPr lang="sv-SE" sz="1600" dirty="0"/>
              <a:t>2009-2020. 1994-2022 </a:t>
            </a:r>
            <a:r>
              <a:rPr lang="sv-SE" sz="1600" dirty="0" err="1"/>
              <a:t>will</a:t>
            </a:r>
            <a:r>
              <a:rPr lang="sv-SE" sz="1600" dirty="0"/>
              <a:t> be </a:t>
            </a:r>
            <a:r>
              <a:rPr lang="sv-SE" sz="1600" dirty="0" err="1"/>
              <a:t>updated</a:t>
            </a:r>
            <a:r>
              <a:rPr lang="sv-SE" sz="1600" dirty="0"/>
              <a:t> end of June.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sv-SE" sz="2000" dirty="0" err="1"/>
              <a:t>Funding</a:t>
            </a:r>
            <a:r>
              <a:rPr lang="sv-SE" sz="2000" dirty="0"/>
              <a:t> from Swedish EPA and </a:t>
            </a:r>
            <a:r>
              <a:rPr lang="sv-SE" sz="2000" dirty="0" err="1"/>
              <a:t>some</a:t>
            </a:r>
            <a:r>
              <a:rPr lang="sv-SE" sz="2000" dirty="0"/>
              <a:t> </a:t>
            </a:r>
            <a:r>
              <a:rPr lang="sv-SE" sz="2000" dirty="0" err="1"/>
              <a:t>faculty</a:t>
            </a:r>
            <a:r>
              <a:rPr lang="sv-SE" sz="2000" dirty="0"/>
              <a:t> </a:t>
            </a:r>
            <a:r>
              <a:rPr lang="sv-SE" sz="2000" dirty="0" err="1"/>
              <a:t>funding</a:t>
            </a:r>
            <a:r>
              <a:rPr lang="sv-SE" sz="2000" dirty="0"/>
              <a:t> .Part of the Swedish National </a:t>
            </a:r>
            <a:r>
              <a:rPr lang="sv-SE" sz="2000" dirty="0" err="1"/>
              <a:t>monitoring</a:t>
            </a:r>
            <a:r>
              <a:rPr lang="sv-SE" sz="2000" dirty="0"/>
              <a:t> program, ”</a:t>
            </a:r>
            <a:r>
              <a:rPr lang="sv-SE" sz="2000" dirty="0" err="1"/>
              <a:t>Ozone</a:t>
            </a:r>
            <a:r>
              <a:rPr lang="sv-SE" sz="2000" dirty="0"/>
              <a:t> </a:t>
            </a:r>
            <a:r>
              <a:rPr lang="sv-SE" sz="2000" dirty="0" err="1"/>
              <a:t>depleting</a:t>
            </a:r>
            <a:r>
              <a:rPr lang="sv-SE" sz="2000" dirty="0"/>
              <a:t> </a:t>
            </a:r>
            <a:r>
              <a:rPr lang="sv-SE" sz="2000" dirty="0" err="1"/>
              <a:t>substances</a:t>
            </a:r>
            <a:r>
              <a:rPr lang="sv-SE" sz="2000" dirty="0"/>
              <a:t>” . </a:t>
            </a:r>
            <a:r>
              <a:rPr lang="sv-SE" sz="2000" dirty="0" err="1"/>
              <a:t>Funding</a:t>
            </a:r>
            <a:r>
              <a:rPr lang="sv-SE" sz="2000" dirty="0"/>
              <a:t> for </a:t>
            </a:r>
            <a:r>
              <a:rPr lang="sv-SE" sz="2000" dirty="0" err="1"/>
              <a:t>running</a:t>
            </a:r>
            <a:r>
              <a:rPr lang="sv-SE" sz="2000" dirty="0"/>
              <a:t> </a:t>
            </a:r>
            <a:r>
              <a:rPr lang="sv-SE" sz="2000" dirty="0" err="1"/>
              <a:t>cost</a:t>
            </a:r>
            <a:r>
              <a:rPr lang="sv-SE" sz="2000" dirty="0"/>
              <a:t> , </a:t>
            </a:r>
            <a:r>
              <a:rPr lang="en-US" sz="2000" dirty="0"/>
              <a:t>50% position for engineer.</a:t>
            </a:r>
            <a:endParaRPr lang="sv-SE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sv-SE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sv-SE" sz="2800" dirty="0"/>
          </a:p>
          <a:p>
            <a:pPr eaLnBrk="1" hangingPunct="1">
              <a:lnSpc>
                <a:spcPct val="90000"/>
              </a:lnSpc>
              <a:defRPr/>
            </a:pPr>
            <a:endParaRPr lang="sv-SE" sz="2400" dirty="0"/>
          </a:p>
          <a:p>
            <a:pPr eaLnBrk="1" hangingPunct="1">
              <a:lnSpc>
                <a:spcPct val="90000"/>
              </a:lnSpc>
              <a:defRPr/>
            </a:pPr>
            <a:endParaRPr lang="sv-SE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61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0427D-9CB9-948F-1F3F-97D604EC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data retrieval</a:t>
            </a:r>
            <a:endParaRPr lang="en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E60E15-2E72-032C-DF66-C70F1E4EF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SFIT4 fully implemented</a:t>
            </a:r>
          </a:p>
          <a:p>
            <a:r>
              <a:rPr lang="en-US" dirty="0"/>
              <a:t>Retrieval strategies have been updated/improved (often motivated by IRWG efforts):</a:t>
            </a:r>
          </a:p>
          <a:p>
            <a:pPr lvl="1"/>
            <a:r>
              <a:rPr lang="en-US" dirty="0"/>
              <a:t>HCl (</a:t>
            </a:r>
            <a:r>
              <a:rPr lang="en-US" dirty="0" err="1"/>
              <a:t>linelist</a:t>
            </a:r>
            <a:r>
              <a:rPr lang="en-US" dirty="0"/>
              <a:t> test)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 (</a:t>
            </a:r>
            <a:r>
              <a:rPr lang="en-US" dirty="0" err="1"/>
              <a:t>linelist</a:t>
            </a:r>
            <a:r>
              <a:rPr lang="en-US" dirty="0"/>
              <a:t> test, Manu)</a:t>
            </a:r>
          </a:p>
          <a:p>
            <a:pPr lvl="1"/>
            <a:r>
              <a:rPr lang="en-US" dirty="0"/>
              <a:t>F22 (</a:t>
            </a:r>
            <a:r>
              <a:rPr lang="en-US" dirty="0" err="1"/>
              <a:t>Minq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F12 (Matt </a:t>
            </a:r>
            <a:r>
              <a:rPr lang="en-US" dirty="0" err="1"/>
              <a:t>Rigby+Jim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HCHO (Corinne)</a:t>
            </a:r>
          </a:p>
          <a:p>
            <a:pPr lvl="1"/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(Corinne)</a:t>
            </a:r>
          </a:p>
          <a:p>
            <a:pPr lvl="1"/>
            <a:r>
              <a:rPr lang="en-US" dirty="0"/>
              <a:t>HNO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4</a:t>
            </a:r>
          </a:p>
          <a:p>
            <a:r>
              <a:rPr lang="en-US" dirty="0"/>
              <a:t>NDACC species to archive are currently in development  or in QA/QC, most of it will be updated and uploaded this year</a:t>
            </a:r>
          </a:p>
          <a:p>
            <a:r>
              <a:rPr lang="en-US" dirty="0"/>
              <a:t>Planned to improve instrument line shape processing. Right now, LINEFIT output with 1 parameter (straight-line)</a:t>
            </a:r>
          </a:p>
        </p:txBody>
      </p:sp>
    </p:spTree>
    <p:extLst>
      <p:ext uri="{BB962C8B-B14F-4D97-AF65-F5344CB8AC3E}">
        <p14:creationId xmlns:p14="http://schemas.microsoft.com/office/powerpoint/2010/main" val="148924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915400" cy="1143000"/>
          </a:xfrm>
        </p:spPr>
        <p:txBody>
          <a:bodyPr/>
          <a:lstStyle/>
          <a:p>
            <a:r>
              <a:rPr lang="en-US" dirty="0"/>
              <a:t>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915400" cy="4525963"/>
          </a:xfrm>
        </p:spPr>
        <p:txBody>
          <a:bodyPr>
            <a:noAutofit/>
          </a:bodyPr>
          <a:lstStyle/>
          <a:p>
            <a:r>
              <a:rPr lang="en-US" sz="2000" dirty="0"/>
              <a:t>The foundation managing the observatory went bankrupt, leading to a loss of power from December to March.</a:t>
            </a:r>
          </a:p>
          <a:p>
            <a:r>
              <a:rPr lang="en-US" sz="2000" dirty="0"/>
              <a:t>A new entity took over at the end of March, at which point electricity was restored, allowing for the resumption of measurements.</a:t>
            </a:r>
          </a:p>
          <a:p>
            <a:r>
              <a:rPr lang="en-US" sz="2000" dirty="0"/>
              <a:t>There is a low laser signal since the restart, possibly due to issues with the laser, </a:t>
            </a:r>
            <a:r>
              <a:rPr lang="en-US" sz="2000" dirty="0" err="1"/>
              <a:t>beamsplitter</a:t>
            </a:r>
            <a:r>
              <a:rPr lang="en-US" sz="2000" dirty="0"/>
              <a:t>, and/or misalignment.</a:t>
            </a:r>
          </a:p>
          <a:p>
            <a:r>
              <a:rPr lang="en-US" sz="2000" dirty="0"/>
              <a:t>At the moment, we are limited to using a CaF2 </a:t>
            </a:r>
            <a:r>
              <a:rPr lang="en-US" sz="2000" dirty="0" err="1"/>
              <a:t>beamsplitter</a:t>
            </a:r>
            <a:r>
              <a:rPr lang="en-US" sz="2000" dirty="0"/>
              <a:t> and an </a:t>
            </a:r>
            <a:r>
              <a:rPr lang="en-US" sz="2000" dirty="0" err="1"/>
              <a:t>InSb</a:t>
            </a:r>
            <a:r>
              <a:rPr lang="en-US" sz="2000" dirty="0"/>
              <a:t> detector with filters 1-5.</a:t>
            </a:r>
          </a:p>
          <a:p>
            <a:r>
              <a:rPr lang="en-US" sz="2000" dirty="0"/>
              <a:t>Out of the 50 planned measurement days in 2023 , 16 have been completed.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2523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7060-991E-71E8-68BA-E63E3405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</a:t>
            </a:r>
          </a:p>
        </p:txBody>
      </p:sp>
      <p:pic>
        <p:nvPicPr>
          <p:cNvPr id="5" name="Content Placeholder 4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4C06A29D-7C6F-334D-DFAA-D3A9930B6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4" y="1632041"/>
            <a:ext cx="8068072" cy="4462281"/>
          </a:xfrm>
        </p:spPr>
      </p:pic>
    </p:spTree>
    <p:extLst>
      <p:ext uri="{BB962C8B-B14F-4D97-AF65-F5344CB8AC3E}">
        <p14:creationId xmlns:p14="http://schemas.microsoft.com/office/powerpoint/2010/main" val="390707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1E24-718F-487A-DC79-D713083A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44" y="92030"/>
            <a:ext cx="8915400" cy="1143000"/>
          </a:xfrm>
        </p:spPr>
        <p:txBody>
          <a:bodyPr/>
          <a:lstStyle/>
          <a:p>
            <a:r>
              <a:rPr lang="sv-SE" dirty="0" err="1"/>
              <a:t>Chlorine</a:t>
            </a:r>
            <a:r>
              <a:rPr lang="sv-SE" dirty="0"/>
              <a:t> </a:t>
            </a:r>
            <a:r>
              <a:rPr lang="sv-SE" dirty="0" err="1"/>
              <a:t>HCl</a:t>
            </a:r>
            <a:r>
              <a:rPr lang="sv-SE" dirty="0"/>
              <a:t> and ClONO2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FC6E-1C3A-B04A-5BA1-72FF7370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46AAB-7924-735C-C462-858197F8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70" y="1240346"/>
            <a:ext cx="7059430" cy="51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5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96DB-8ACA-1A57-3771-E25610FB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CFC</a:t>
            </a:r>
          </a:p>
        </p:txBody>
      </p:sp>
      <p:pic>
        <p:nvPicPr>
          <p:cNvPr id="5" name="Content Placeholder 4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4D2327A6-E641-4E6C-6BC0-F32045EC8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"/>
            <a:ext cx="7910385" cy="3657600"/>
          </a:xfrm>
        </p:spPr>
      </p:pic>
      <p:pic>
        <p:nvPicPr>
          <p:cNvPr id="7" name="Content Placeholder 6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2DD79537-3AF5-6FC0-A6E8-180B665C3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69964"/>
            <a:ext cx="5486400" cy="301844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10BEC50-B055-D2E6-17D4-959EDB23D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231" y="986750"/>
            <a:ext cx="955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CFC12</a:t>
            </a: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0FD35-D9E3-B378-6214-07B3674F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25131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HCF22</a:t>
            </a: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331D5-830E-1BA3-5F29-EBB105F28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406" y="1469662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FTIR</a:t>
            </a:r>
            <a:endParaRPr kumimoji="0" lang="sv-SE" alt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D7230B-AD58-141E-4735-62C1F0D0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680285"/>
            <a:ext cx="1499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ACE-FTS</a:t>
            </a:r>
            <a:endParaRPr kumimoji="0" lang="sv-SE" alt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89FED-5B0D-DCE0-043C-A3D7D0F8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872" y="4315917"/>
            <a:ext cx="2327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AGAGE </a:t>
            </a:r>
            <a:r>
              <a:rPr kumimoji="0" lang="sv-SE" altLang="sv-SE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model</a:t>
            </a:r>
            <a:endParaRPr kumimoji="0" lang="sv-SE" alt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8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A1EBBC3-4400-31D9-8C83-DC6292729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5" name="Picture 18">
            <a:extLst>
              <a:ext uri="{FF2B5EF4-FFF2-40B4-BE49-F238E27FC236}">
                <a16:creationId xmlns:a16="http://schemas.microsoft.com/office/drawing/2014/main" id="{D574B369-5F7E-BB5A-CF4E-2EE151C32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15256" y="911125"/>
            <a:ext cx="4800600" cy="328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E03C716-0764-A7FC-D6CF-D465BE6D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2690"/>
            <a:ext cx="2167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CH4 and N2O</a:t>
            </a:r>
            <a:endParaRPr kumimoji="0" lang="sv-SE" alt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58358-7DF2-3AF3-A320-CBFD03D2E404}"/>
              </a:ext>
            </a:extLst>
          </p:cNvPr>
          <p:cNvSpPr txBox="1"/>
          <p:nvPr/>
        </p:nvSpPr>
        <p:spPr>
          <a:xfrm>
            <a:off x="914400" y="4666462"/>
            <a:ext cx="8458200" cy="2209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50"/>
              </a:lnSpc>
              <a:spcAft>
                <a:spcPts val="1200"/>
              </a:spcAft>
            </a:pP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CH4: </a:t>
            </a:r>
          </a:p>
          <a:p>
            <a:pPr algn="just">
              <a:lnSpc>
                <a:spcPts val="1250"/>
              </a:lnSpc>
              <a:spcAft>
                <a:spcPts val="1200"/>
              </a:spcAft>
            </a:pP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1995– 2011:    6 ∙10</a:t>
            </a:r>
            <a:r>
              <a:rPr lang="sv-SE" baseline="30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16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molekyler∙cm</a:t>
            </a:r>
            <a:r>
              <a:rPr lang="sv-SE" baseline="30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-2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år</a:t>
            </a:r>
            <a:r>
              <a:rPr lang="sv-SE" baseline="30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-1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 (0.18 %  </a:t>
            </a:r>
            <a:r>
              <a:rPr lang="sv-SE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rel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1995 )</a:t>
            </a:r>
            <a:endParaRPr lang="sv-SE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50"/>
              </a:lnSpc>
              <a:spcAft>
                <a:spcPts val="1200"/>
              </a:spcAft>
            </a:pP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2011-2021:        2.4∙10</a:t>
            </a:r>
            <a:r>
              <a:rPr lang="sv-SE" baseline="30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17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molekyler∙cm</a:t>
            </a:r>
            <a:r>
              <a:rPr lang="sv-SE" baseline="30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-2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år</a:t>
            </a:r>
            <a:r>
              <a:rPr lang="sv-SE" baseline="300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-1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 (0.67  %/år  </a:t>
            </a:r>
            <a:r>
              <a:rPr lang="sv-SE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rel</a:t>
            </a:r>
            <a:r>
              <a:rPr lang="sv-SE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2011).</a:t>
            </a:r>
          </a:p>
          <a:p>
            <a:pPr algn="just">
              <a:lnSpc>
                <a:spcPts val="1250"/>
              </a:lnSpc>
              <a:spcAft>
                <a:spcPts val="1200"/>
              </a:spcAft>
            </a:pPr>
            <a:r>
              <a:rPr lang="sv-SE" dirty="0"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N2O</a:t>
            </a:r>
          </a:p>
          <a:p>
            <a:pPr algn="just">
              <a:lnSpc>
                <a:spcPts val="1250"/>
              </a:lnSpc>
              <a:spcAft>
                <a:spcPts val="1200"/>
              </a:spcAft>
            </a:pPr>
            <a:r>
              <a:rPr lang="sv-SE" dirty="0"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1995-2021 : </a:t>
            </a:r>
            <a:r>
              <a:rPr kumimoji="0" lang="sv-SE" altLang="sv-S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0.36 %/</a:t>
            </a:r>
            <a:r>
              <a:rPr lang="sv-SE" altLang="sv-SE" dirty="0" err="1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year</a:t>
            </a:r>
            <a:r>
              <a:rPr kumimoji="0" lang="sv-SE" altLang="sv-S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 </a:t>
            </a:r>
            <a:r>
              <a:rPr kumimoji="0" lang="sv-SE" altLang="sv-SE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rel</a:t>
            </a:r>
            <a:r>
              <a:rPr kumimoji="0" lang="sv-SE" altLang="sv-S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1995</a:t>
            </a:r>
            <a:endParaRPr lang="sv-SE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50"/>
              </a:lnSpc>
              <a:spcAft>
                <a:spcPts val="1200"/>
              </a:spcAft>
            </a:pPr>
            <a:endParaRPr lang="sv-SE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50"/>
              </a:lnSpc>
              <a:spcAft>
                <a:spcPts val="1200"/>
              </a:spcAft>
            </a:pPr>
            <a:endParaRPr lang="sv-SE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80CFF-4B30-FD81-432E-FFF854B71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56" y="1090492"/>
            <a:ext cx="4663456" cy="3379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030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Pages>1</Pages>
  <Words>862</Words>
  <Application>Microsoft Office PowerPoint</Application>
  <PresentationFormat>A4 Paper (210x297 mm)</PresentationFormat>
  <Paragraphs>114</Paragraphs>
  <Slides>16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Palatino Linotype</vt:lpstr>
      <vt:lpstr>Söhne</vt:lpstr>
      <vt:lpstr>Tahoma</vt:lpstr>
      <vt:lpstr>Times</vt:lpstr>
      <vt:lpstr>Verdana</vt:lpstr>
      <vt:lpstr>Wingdings</vt:lpstr>
      <vt:lpstr>Office Theme</vt:lpstr>
      <vt:lpstr>  </vt:lpstr>
      <vt:lpstr>PowerPoint Presentation</vt:lpstr>
      <vt:lpstr> Measurements at Harestua</vt:lpstr>
      <vt:lpstr>More about data retrieval</vt:lpstr>
      <vt:lpstr>Obstacles</vt:lpstr>
      <vt:lpstr>Some results </vt:lpstr>
      <vt:lpstr>Chlorine HCl and ClONO2</vt:lpstr>
      <vt:lpstr>CFC</vt:lpstr>
      <vt:lpstr>PowerPoint Presentation</vt:lpstr>
      <vt:lpstr>HNO3</vt:lpstr>
      <vt:lpstr>S5P stratospheric NO2 validation using the FTIR network</vt:lpstr>
      <vt:lpstr>HCHO</vt:lpstr>
      <vt:lpstr>New instrument at Onsala space observatory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Ulla Edvardsson</dc:creator>
  <cp:lastModifiedBy>Johan Mellqvist</cp:lastModifiedBy>
  <cp:revision>350</cp:revision>
  <cp:lastPrinted>2020-05-14T08:58:18Z</cp:lastPrinted>
  <dcterms:created xsi:type="dcterms:W3CDTF">1998-08-14T14:45:08Z</dcterms:created>
  <dcterms:modified xsi:type="dcterms:W3CDTF">2023-06-14T08:13:18Z</dcterms:modified>
</cp:coreProperties>
</file>