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256" r:id="rId2"/>
    <p:sldId id="670" r:id="rId3"/>
    <p:sldId id="684" r:id="rId4"/>
    <p:sldId id="3678" r:id="rId5"/>
    <p:sldId id="685" r:id="rId6"/>
    <p:sldId id="3679" r:id="rId7"/>
    <p:sldId id="3681" r:id="rId8"/>
    <p:sldId id="3682" r:id="rId9"/>
    <p:sldId id="686" r:id="rId10"/>
    <p:sldId id="3685" r:id="rId11"/>
    <p:sldId id="3686" r:id="rId12"/>
    <p:sldId id="3684" r:id="rId13"/>
    <p:sldId id="687" r:id="rId14"/>
    <p:sldId id="3688" r:id="rId15"/>
    <p:sldId id="672" r:id="rId16"/>
    <p:sldId id="367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3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9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-373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4B1D-6E8F-4B2A-9B0B-F346A8212316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8899A-35E9-4BAC-B63B-3693D6BD38E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185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I_rahmen_neu_titel">
            <a:extLst>
              <a:ext uri="{FF2B5EF4-FFF2-40B4-BE49-F238E27FC236}">
                <a16:creationId xmlns:a16="http://schemas.microsoft.com/office/drawing/2014/main" id="{A95F32CA-B5BF-43BB-82DD-2714682C89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>
            <a:extLst>
              <a:ext uri="{FF2B5EF4-FFF2-40B4-BE49-F238E27FC236}">
                <a16:creationId xmlns:a16="http://schemas.microsoft.com/office/drawing/2014/main" id="{F7E82EA3-B75E-4B08-9FD0-A8C2545BC1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5763" y="3358512"/>
            <a:ext cx="79106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1200" dirty="0">
                <a:solidFill>
                  <a:schemeClr val="bg1"/>
                </a:solidFill>
              </a:rPr>
              <a:t>National Institute for Environmental Studies, Satellite Observation Center </a:t>
            </a:r>
            <a:r>
              <a:rPr lang="en-US" altLang="de-DE" sz="1200" baseline="0" dirty="0">
                <a:solidFill>
                  <a:schemeClr val="bg1"/>
                </a:solidFill>
              </a:rPr>
              <a:t>(SOC, NIES)</a:t>
            </a:r>
            <a:endParaRPr lang="en-US" altLang="de-DE" sz="1200" dirty="0">
              <a:solidFill>
                <a:schemeClr val="bg1"/>
              </a:solidFill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2FD3021E-431C-4904-8F6F-87FAFD8701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" y="6552308"/>
            <a:ext cx="36703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800" dirty="0"/>
              <a:t>National Institute for Environmental Studies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8375" y="6490081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chemeClr val="bg1"/>
                </a:solidFill>
              </a:rPr>
              <a:t>www.nies.go.jp</a:t>
            </a:r>
          </a:p>
        </p:txBody>
      </p:sp>
      <p:pic>
        <p:nvPicPr>
          <p:cNvPr id="17" name="Picture 2" descr="solspec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t="10069" r="8202" b="13794"/>
          <a:stretch/>
        </p:blipFill>
        <p:spPr bwMode="auto">
          <a:xfrm>
            <a:off x="5025077" y="3711151"/>
            <a:ext cx="3430870" cy="259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94A376-D674-4B0E-80FE-B5A9DC2603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9" y="349136"/>
            <a:ext cx="4595144" cy="967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6BAA83-DC8F-47C0-866F-4F6468CC40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71" y="224738"/>
            <a:ext cx="3026376" cy="997861"/>
          </a:xfrm>
          <a:prstGeom prst="rect">
            <a:avLst/>
          </a:prstGeom>
        </p:spPr>
      </p:pic>
      <p:pic>
        <p:nvPicPr>
          <p:cNvPr id="2" name="Picture 1" descr="A picture containing sky, outdoor, mountain, desert&#10;&#10;Description automatically generated">
            <a:extLst>
              <a:ext uri="{FF2B5EF4-FFF2-40B4-BE49-F238E27FC236}">
                <a16:creationId xmlns:a16="http://schemas.microsoft.com/office/drawing/2014/main" id="{6A9D2BF7-AAD8-22AE-97B8-5087DBDF49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3" y="3711619"/>
            <a:ext cx="3428980" cy="25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6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0050" y="1201567"/>
            <a:ext cx="8343900" cy="490451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A2D-7708-4A2A-84EA-550D0C741FCB}" type="datetime3">
              <a:rPr lang="de-DE" smtClean="0"/>
              <a:t>09/06/23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E5A31AB-C67D-4F0F-8135-95200015D7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9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70386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1940" y="365125"/>
            <a:ext cx="6225572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3E34C-AAA1-4F6F-A2F9-5925193F7E49}" type="datetime3">
              <a:rPr lang="de-DE" smtClean="0"/>
              <a:t>09/06/23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03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B843-9687-4C8A-96DA-4FEFC72F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6AEB2-48B0-484C-8413-EDD05D8E3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D729D-849F-4365-902B-269B0B5D5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CF05-D5F4-42D4-A6F8-89156F20171E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0B205-7119-4797-8576-E0BF6A86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43B48-D9D5-46EB-8636-48ADFDAA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05C7-D835-4ECA-B61D-810E0B8BD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7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201567"/>
            <a:ext cx="8343900" cy="49045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03EE4-0BB8-4A2C-9025-B8F5E159BB3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53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69394-1B49-41EA-9D68-C3C1A3B9445E}" type="datetime3">
              <a:rPr lang="de-DE" smtClean="0"/>
              <a:t>09/06/23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5860D3-14FA-4FDC-8816-17A10BEC7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0A7DEDA-EAA3-43B9-89DF-5D1DF3E4C5A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6994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201567"/>
            <a:ext cx="4114800" cy="49753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201567"/>
            <a:ext cx="4114799" cy="49753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889D-1C55-4866-9159-889F2EFB3035}" type="datetime3">
              <a:rPr lang="de-DE" smtClean="0"/>
              <a:t>09/06/23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D89B5CA-F326-417B-804D-4A944865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8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203334"/>
            <a:ext cx="409813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2214208"/>
            <a:ext cx="4098132" cy="39754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203334"/>
            <a:ext cx="409813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818" y="2214208"/>
            <a:ext cx="4098132" cy="39754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CE99-C099-4992-95C7-F525B06561A0}" type="datetime3">
              <a:rPr lang="de-DE" smtClean="0"/>
              <a:t>09/06/23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37802FE-6A36-43AA-8464-593B7D9F5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7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4CA5-444F-4EFA-93BA-F4571FB5BD39}" type="datetime3">
              <a:rPr lang="de-DE" smtClean="0"/>
              <a:t>09/06/23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CAD5EF3-BE98-4ECF-87EA-2B848F666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2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24F9-1F42-4AF6-B8B7-269812DF9E19}" type="datetime3">
              <a:rPr lang="de-DE" smtClean="0"/>
              <a:t>09/06/23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21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1640" y="1125998"/>
            <a:ext cx="4882310" cy="47350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0050" y="1125248"/>
            <a:ext cx="3178969" cy="4743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33CC-A469-4587-B9C9-BBC08DB1F942}" type="datetime3">
              <a:rPr lang="de-DE" smtClean="0"/>
              <a:t>09/06/23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009EEFD-83E8-4715-9A7D-6B7B8BF17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67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843914" y="624690"/>
            <a:ext cx="5471285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C80F-8A7C-4526-9524-256F0F037188}" type="datetime3">
              <a:rPr lang="de-DE" smtClean="0"/>
              <a:t>09/06/23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3913" y="4836495"/>
            <a:ext cx="5468677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846521" y="5463728"/>
            <a:ext cx="5468677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0210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II_rahmen_neu_folge">
            <a:extLst>
              <a:ext uri="{FF2B5EF4-FFF2-40B4-BE49-F238E27FC236}">
                <a16:creationId xmlns:a16="http://schemas.microsoft.com/office/drawing/2014/main" id="{0D02B5F8-FF72-4AF8-91A3-89F2DE9F17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1210021"/>
            <a:ext cx="8343900" cy="48960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7233" y="6445473"/>
            <a:ext cx="102775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898989"/>
                </a:solidFill>
              </a:defRPr>
            </a:lvl1pPr>
          </a:lstStyle>
          <a:p>
            <a:fld id="{BEA4E49F-2993-4512-B62C-61315CC83CB0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5523" y="6445473"/>
            <a:ext cx="326368" cy="2968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0D342A11-3F6D-49C2-B184-6A782E851E4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960349D9-6A0D-49BA-B939-F09EA2B08865}"/>
              </a:ext>
            </a:extLst>
          </p:cNvPr>
          <p:cNvSpPr txBox="1">
            <a:spLocks/>
          </p:cNvSpPr>
          <p:nvPr userDrawn="1"/>
        </p:nvSpPr>
        <p:spPr>
          <a:xfrm>
            <a:off x="6000750" y="6445473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/>
              <a:t>NIES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1700329" y="6445473"/>
            <a:ext cx="4226017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M. Frey, Tokyo campaign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949526-EAEA-4127-B5CC-11B2028A535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32" y="330634"/>
            <a:ext cx="1362417" cy="70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5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6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5113" algn="l" defTabSz="898525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213" indent="-26511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B9C1147-AA98-4749-BEB3-BE9BD4A51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5" y="1706490"/>
            <a:ext cx="8605021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de-DE" altLang="de-DE" sz="2600" b="1" dirty="0"/>
              <a:t>Anthropogenic CO</a:t>
            </a:r>
            <a:r>
              <a:rPr lang="de-DE" altLang="de-DE" sz="2600" b="1" baseline="-25000" dirty="0"/>
              <a:t>2</a:t>
            </a:r>
            <a:r>
              <a:rPr lang="de-DE" altLang="de-DE" sz="2600" b="1" dirty="0"/>
              <a:t> emission estimates in the Tokyo Metropolitan Area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2E34B1E-A451-4EF3-959F-FF343CD39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50" y="2601170"/>
            <a:ext cx="87471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>
                <a:solidFill>
                  <a:srgbClr val="000000"/>
                </a:solidFill>
              </a:rPr>
              <a:t>Matthias Max Frey</a:t>
            </a:r>
            <a:r>
              <a:rPr lang="de-DE" altLang="de-DE" sz="1600" dirty="0">
                <a:solidFill>
                  <a:srgbClr val="000000"/>
                </a:solidFill>
              </a:rPr>
              <a:t>, Hirofumi Ohyama, Isamu Morino, Kei Shiomi, Masahide Nishihashi, Tatsuya Miyauchi, Hiroko Yamada, Makoto Saito, Masanobu Wakasa, Thomas Blumenstock, Frank Hase</a:t>
            </a:r>
          </a:p>
        </p:txBody>
      </p:sp>
    </p:spTree>
    <p:extLst>
      <p:ext uri="{BB962C8B-B14F-4D97-AF65-F5344CB8AC3E}">
        <p14:creationId xmlns:p14="http://schemas.microsoft.com/office/powerpoint/2010/main" val="387742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Diurnal XCO</a:t>
            </a:r>
            <a:r>
              <a:rPr lang="en-US" baseline="-25000" dirty="0"/>
              <a:t>2</a:t>
            </a:r>
            <a:r>
              <a:rPr lang="en-US" dirty="0"/>
              <a:t> differences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AB784C-0E30-AE74-9062-6FD4CDF0F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baseline="30000" dirty="0"/>
              <a:t>Diff </a:t>
            </a:r>
            <a:r>
              <a:rPr lang="en-US" dirty="0"/>
              <a:t>defined as XCO2 differences from daily background values common to the three sites (5th percentile of Tsukuba measurements throughout each day)</a:t>
            </a:r>
          </a:p>
          <a:p>
            <a:r>
              <a:rPr lang="en-US" dirty="0"/>
              <a:t>Average XCO</a:t>
            </a:r>
            <a:r>
              <a:rPr lang="en-US" baseline="-25000" dirty="0"/>
              <a:t>2</a:t>
            </a:r>
            <a:r>
              <a:rPr lang="en-US" baseline="30000" dirty="0"/>
              <a:t>Diff</a:t>
            </a:r>
            <a:r>
              <a:rPr lang="en-US" dirty="0"/>
              <a:t> value per 15-min bin calculated for each site using the entire campaign dataset is shown below</a:t>
            </a:r>
          </a:p>
          <a:p>
            <a:r>
              <a:rPr lang="en-US" dirty="0"/>
              <a:t>Higher variability and XCO</a:t>
            </a:r>
            <a:r>
              <a:rPr lang="en-US" baseline="-25000" dirty="0"/>
              <a:t>2</a:t>
            </a:r>
            <a:r>
              <a:rPr lang="en-US" baseline="30000" dirty="0"/>
              <a:t>Diff </a:t>
            </a:r>
            <a:r>
              <a:rPr lang="en-US" dirty="0"/>
              <a:t>for urban sites</a:t>
            </a:r>
          </a:p>
          <a:p>
            <a:r>
              <a:rPr lang="en-US" dirty="0"/>
              <a:t>For Tsukuba XCO</a:t>
            </a:r>
            <a:r>
              <a:rPr lang="en-US" baseline="-25000" dirty="0"/>
              <a:t>2</a:t>
            </a:r>
            <a:r>
              <a:rPr lang="en-US" baseline="30000" dirty="0"/>
              <a:t>Diff </a:t>
            </a:r>
            <a:r>
              <a:rPr lang="en-US" dirty="0"/>
              <a:t>decreases during the day due to moderate effect of photosynthesis</a:t>
            </a:r>
          </a:p>
        </p:txBody>
      </p:sp>
      <p:pic>
        <p:nvPicPr>
          <p:cNvPr id="2" name="図 30" descr="グラフ, ヒストグラム&#10;&#10;自動的に生成された説明">
            <a:extLst>
              <a:ext uri="{FF2B5EF4-FFF2-40B4-BE49-F238E27FC236}">
                <a16:creationId xmlns:a16="http://schemas.microsoft.com/office/drawing/2014/main" id="{24D6DECF-F3F3-269E-8EC5-C93FA1707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10" y="3659556"/>
            <a:ext cx="5809644" cy="264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73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90C93-466D-7ED8-D03F-9E912D16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34455"/>
            <a:ext cx="8668449" cy="4904510"/>
          </a:xfrm>
        </p:spPr>
        <p:txBody>
          <a:bodyPr>
            <a:normAutofit/>
          </a:bodyPr>
          <a:lstStyle/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enhancements at the three sites</a:t>
            </a:r>
          </a:p>
          <a:p>
            <a:r>
              <a:rPr lang="en-US" dirty="0"/>
              <a:t>Non-point source contributions dominate </a:t>
            </a:r>
            <a:r>
              <a:rPr lang="el-GR" dirty="0"/>
              <a:t>Δ</a:t>
            </a:r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in Saitama and Tsukuba</a:t>
            </a:r>
          </a:p>
          <a:p>
            <a:r>
              <a:rPr lang="en-US" dirty="0"/>
              <a:t>LPS and non-LPS </a:t>
            </a:r>
            <a:r>
              <a:rPr lang="el-GR" dirty="0"/>
              <a:t>Δ</a:t>
            </a:r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contributions are comparable in </a:t>
            </a:r>
            <a:r>
              <a:rPr lang="en-US" dirty="0" err="1"/>
              <a:t>Sodegaura</a:t>
            </a:r>
            <a:endParaRPr lang="en-US" dirty="0"/>
          </a:p>
          <a:p>
            <a:r>
              <a:rPr lang="en-US" dirty="0"/>
              <a:t>For model-observation comparison, background XCO</a:t>
            </a:r>
            <a:r>
              <a:rPr lang="en-US" baseline="-25000" dirty="0"/>
              <a:t>2</a:t>
            </a:r>
            <a:r>
              <a:rPr lang="en-US" dirty="0"/>
              <a:t> values must be added to the simulated </a:t>
            </a:r>
            <a:r>
              <a:rPr lang="el-GR" dirty="0"/>
              <a:t>Δ</a:t>
            </a:r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, calculated as the difference between observed Tsukuba XCO</a:t>
            </a:r>
            <a:r>
              <a:rPr lang="en-US" baseline="-25000" dirty="0"/>
              <a:t>2</a:t>
            </a:r>
            <a:r>
              <a:rPr lang="en-US" dirty="0"/>
              <a:t> values and simulated Tsukuba </a:t>
            </a:r>
            <a:r>
              <a:rPr lang="el-GR" dirty="0"/>
              <a:t>Δ</a:t>
            </a:r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values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simulations</a:t>
            </a:r>
          </a:p>
        </p:txBody>
      </p:sp>
      <p:pic>
        <p:nvPicPr>
          <p:cNvPr id="6" name="図 6">
            <a:extLst>
              <a:ext uri="{FF2B5EF4-FFF2-40B4-BE49-F238E27FC236}">
                <a16:creationId xmlns:a16="http://schemas.microsoft.com/office/drawing/2014/main" id="{D7B14238-4D6E-5C34-F529-86F8DAA24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45" y="3145872"/>
            <a:ext cx="5088579" cy="30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63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90C93-466D-7ED8-D03F-9E912D16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1" y="1134455"/>
            <a:ext cx="3643444" cy="4904510"/>
          </a:xfrm>
        </p:spPr>
        <p:txBody>
          <a:bodyPr>
            <a:normAutofit/>
          </a:bodyPr>
          <a:lstStyle/>
          <a:p>
            <a:r>
              <a:rPr lang="en-US" dirty="0"/>
              <a:t>Simulations were performed on days with over 2 h of observations and when the 15-min pooled data showed enhancements of at least 1 ppm between urban and rural site two or more times</a:t>
            </a:r>
          </a:p>
          <a:p>
            <a:r>
              <a:rPr lang="en-US" dirty="0"/>
              <a:t>Generally good agreement</a:t>
            </a:r>
          </a:p>
          <a:p>
            <a:r>
              <a:rPr lang="en-US" dirty="0"/>
              <a:t>Inversion significantly improves the comparison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and simulation comparison</a:t>
            </a:r>
          </a:p>
        </p:txBody>
      </p:sp>
      <p:pic>
        <p:nvPicPr>
          <p:cNvPr id="8" name="図 4">
            <a:extLst>
              <a:ext uri="{FF2B5EF4-FFF2-40B4-BE49-F238E27FC236}">
                <a16:creationId xmlns:a16="http://schemas.microsoft.com/office/drawing/2014/main" id="{C4C50DA1-FFBA-341B-042D-BC80F8525D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3" y="3940729"/>
            <a:ext cx="4224198" cy="1866094"/>
          </a:xfrm>
          <a:prstGeom prst="rect">
            <a:avLst/>
          </a:prstGeom>
        </p:spPr>
      </p:pic>
      <p:pic>
        <p:nvPicPr>
          <p:cNvPr id="9" name="図 12">
            <a:extLst>
              <a:ext uri="{FF2B5EF4-FFF2-40B4-BE49-F238E27FC236}">
                <a16:creationId xmlns:a16="http://schemas.microsoft.com/office/drawing/2014/main" id="{16DE0679-DDC7-D495-05E9-C5CB618C7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72" y="1336917"/>
            <a:ext cx="4615846" cy="43424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B6AA99-48DC-A4A4-8ED4-8DF7E3275DE6}"/>
              </a:ext>
            </a:extLst>
          </p:cNvPr>
          <p:cNvSpPr txBox="1"/>
          <p:nvPr/>
        </p:nvSpPr>
        <p:spPr>
          <a:xfrm>
            <a:off x="109057" y="5830674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timeseries at Saitama and </a:t>
            </a:r>
            <a:r>
              <a:rPr lang="en-US" dirty="0" err="1"/>
              <a:t>Sodegaura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213ECE-52BC-E87E-E908-30D2C8317628}"/>
              </a:ext>
            </a:extLst>
          </p:cNvPr>
          <p:cNvSpPr txBox="1"/>
          <p:nvPr/>
        </p:nvSpPr>
        <p:spPr>
          <a:xfrm>
            <a:off x="5907249" y="580649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days</a:t>
            </a:r>
          </a:p>
        </p:txBody>
      </p:sp>
    </p:spTree>
    <p:extLst>
      <p:ext uri="{BB962C8B-B14F-4D97-AF65-F5344CB8AC3E}">
        <p14:creationId xmlns:p14="http://schemas.microsoft.com/office/powerpoint/2010/main" val="3748256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90C93-466D-7ED8-D03F-9E912D16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161" y="1201566"/>
            <a:ext cx="3791792" cy="5115343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Optimized spatial emission pattern still largely resembles the prior emissions</a:t>
            </a:r>
          </a:p>
          <a:p>
            <a:r>
              <a:rPr lang="en-US" sz="2200" dirty="0"/>
              <a:t>Spatial readjustments in part agree with national bottom-up emission inventory MOSAIC</a:t>
            </a:r>
          </a:p>
          <a:p>
            <a:r>
              <a:rPr lang="en-US" sz="2200" dirty="0"/>
              <a:t>Absolute difference between prior and posterior emissions 1 % (LPS -14 %, Non-LPS 10 %)</a:t>
            </a:r>
          </a:p>
          <a:p>
            <a:r>
              <a:rPr lang="en-US" sz="2200" dirty="0"/>
              <a:t>Inversion analysis reduced the uncertainty in the total emissions by a factor of ~2</a:t>
            </a:r>
          </a:p>
          <a:p>
            <a:r>
              <a:rPr lang="en-US" sz="2200" dirty="0"/>
              <a:t>Inversion optimized emissions 277.8 Mt CO</a:t>
            </a:r>
            <a:r>
              <a:rPr lang="en-US" sz="2200" baseline="-25000" dirty="0"/>
              <a:t>2</a:t>
            </a:r>
            <a:r>
              <a:rPr lang="en-US" sz="2200" dirty="0"/>
              <a:t> / y for Tokyo metropolitan area</a:t>
            </a:r>
          </a:p>
          <a:p>
            <a:r>
              <a:rPr lang="en-US" sz="2200" dirty="0"/>
              <a:t>Good agreement with administrative emission report (250.6 Mt CO</a:t>
            </a:r>
            <a:r>
              <a:rPr lang="en-US" sz="2200" baseline="-25000" dirty="0"/>
              <a:t>2</a:t>
            </a:r>
            <a:r>
              <a:rPr lang="en-US" sz="2200" dirty="0"/>
              <a:t> / y 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estimation</a:t>
            </a:r>
          </a:p>
        </p:txBody>
      </p:sp>
      <p:pic>
        <p:nvPicPr>
          <p:cNvPr id="6" name="図 1" descr="グラフ&#10;&#10;自動的に生成された説明">
            <a:extLst>
              <a:ext uri="{FF2B5EF4-FFF2-40B4-BE49-F238E27FC236}">
                <a16:creationId xmlns:a16="http://schemas.microsoft.com/office/drawing/2014/main" id="{D84882EC-8424-9E3F-60E3-FCAF6CDE0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05" y="1286042"/>
            <a:ext cx="4998000" cy="1828147"/>
          </a:xfrm>
          <a:prstGeom prst="rect">
            <a:avLst/>
          </a:prstGeom>
        </p:spPr>
      </p:pic>
      <p:pic>
        <p:nvPicPr>
          <p:cNvPr id="7" name="図 2">
            <a:extLst>
              <a:ext uri="{FF2B5EF4-FFF2-40B4-BE49-F238E27FC236}">
                <a16:creationId xmlns:a16="http://schemas.microsoft.com/office/drawing/2014/main" id="{597041A5-6C8E-DBC7-80E5-E3AF56662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53" y="3759101"/>
            <a:ext cx="4860693" cy="234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95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90C93-466D-7ED8-D03F-9E912D16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161" y="1201566"/>
            <a:ext cx="8651670" cy="5115343"/>
          </a:xfrm>
        </p:spPr>
        <p:txBody>
          <a:bodyPr>
            <a:normAutofit/>
          </a:bodyPr>
          <a:lstStyle/>
          <a:p>
            <a:r>
              <a:rPr lang="en-US" sz="2200" dirty="0"/>
              <a:t>We conducted a measurement campaign in the Tokyo Metropolitan area February – April 2016</a:t>
            </a:r>
          </a:p>
          <a:p>
            <a:r>
              <a:rPr lang="en-US" sz="2200" dirty="0"/>
              <a:t>We developed an urban-scale inversion system to estimate CO</a:t>
            </a:r>
            <a:r>
              <a:rPr lang="en-US" sz="2200" baseline="-25000" dirty="0"/>
              <a:t>2</a:t>
            </a:r>
            <a:r>
              <a:rPr lang="en-US" sz="2200" dirty="0"/>
              <a:t> emissions at &gt;3 km spatial resolution</a:t>
            </a:r>
          </a:p>
          <a:p>
            <a:r>
              <a:rPr lang="en-US" sz="2200" dirty="0"/>
              <a:t>Our EM27/SUN measurements can properly constrain CO</a:t>
            </a:r>
            <a:r>
              <a:rPr lang="en-US" sz="2200" baseline="-25000" dirty="0"/>
              <a:t>2</a:t>
            </a:r>
            <a:r>
              <a:rPr lang="en-US" sz="2200" dirty="0"/>
              <a:t> emissions in this urban setting</a:t>
            </a:r>
          </a:p>
          <a:p>
            <a:r>
              <a:rPr lang="en-US" sz="2200" dirty="0"/>
              <a:t>Future tasks:</a:t>
            </a:r>
          </a:p>
          <a:p>
            <a:pPr lvl="1"/>
            <a:r>
              <a:rPr lang="en-US" sz="2000" dirty="0"/>
              <a:t>Operational megacity observation for more frequent emission estimates</a:t>
            </a:r>
          </a:p>
          <a:p>
            <a:pPr lvl="1"/>
            <a:r>
              <a:rPr lang="en-US" sz="2000" dirty="0"/>
              <a:t>Investigation of methane emissions</a:t>
            </a:r>
          </a:p>
          <a:p>
            <a:pPr lvl="1"/>
            <a:r>
              <a:rPr lang="en-US" sz="2000" dirty="0"/>
              <a:t>Integration of satellite data (GOSAT-GW, OCO-3)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2730635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C49501-22A4-AA34-363A-24F4BE55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2C5F3-7168-9624-DDF8-86D89255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390189-09C2-EFA5-061F-B561DDCA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127" y="2932112"/>
            <a:ext cx="6865128" cy="496888"/>
          </a:xfrm>
        </p:spPr>
        <p:txBody>
          <a:bodyPr/>
          <a:lstStyle/>
          <a:p>
            <a:r>
              <a:rPr lang="en-US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086274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C21960-1BAD-CA6F-8081-09A633C96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ja-JP" dirty="0"/>
              <a:t>Tokyo-Seoul campaign #1, 14-25 Feb 2022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9EE663-A812-17F0-E51C-C6BAF440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51E4-23F0-4AB3-8CA7-FBEDB4A07B21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4C63F1-B98E-F73E-753C-BBD408317E1C}"/>
              </a:ext>
            </a:extLst>
          </p:cNvPr>
          <p:cNvSpPr txBox="1"/>
          <p:nvPr/>
        </p:nvSpPr>
        <p:spPr>
          <a:xfrm>
            <a:off x="294692" y="5902241"/>
            <a:ext cx="8085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">
              <a:spcBef>
                <a:spcPts val="450"/>
              </a:spcBef>
            </a:pPr>
            <a:r>
              <a:rPr kumimoji="1" lang="en" altLang="ja-JP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Collaboration: NIES (Frey, Morino, Ohyama, Müller, Tanimoto), Seoul National Univ. (</a:t>
            </a:r>
            <a:r>
              <a:rPr kumimoji="1" lang="en" altLang="ja-JP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Sujong</a:t>
            </a:r>
            <a:r>
              <a:rPr kumimoji="1" lang="en" altLang="ja-JP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" altLang="ja-JP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Jeong</a:t>
            </a:r>
            <a:r>
              <a:rPr kumimoji="1" lang="en" altLang="ja-JP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kumimoji="1" lang="en" altLang="ja-JP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Hayoung</a:t>
            </a:r>
            <a:r>
              <a:rPr kumimoji="1" lang="en" altLang="ja-JP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Park)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94CA39D5-0B3A-C229-F77B-5F2F670A97F8}"/>
              </a:ext>
            </a:extLst>
          </p:cNvPr>
          <p:cNvSpPr txBox="1"/>
          <p:nvPr/>
        </p:nvSpPr>
        <p:spPr>
          <a:xfrm>
            <a:off x="261021" y="1134101"/>
            <a:ext cx="69584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Objective: </a:t>
            </a:r>
            <a:r>
              <a:rPr lang="en-GB" sz="1400" dirty="0"/>
              <a:t>Monitoring changes of CO</a:t>
            </a:r>
            <a:r>
              <a:rPr lang="en-GB" sz="1400" baseline="-25000" dirty="0"/>
              <a:t>2</a:t>
            </a:r>
            <a:r>
              <a:rPr lang="en-GB" sz="1400" dirty="0"/>
              <a:t>, CO, CH</a:t>
            </a:r>
            <a:r>
              <a:rPr lang="en-GB" sz="1400" baseline="-25000" dirty="0"/>
              <a:t>4</a:t>
            </a:r>
            <a:r>
              <a:rPr lang="en-GB" sz="1400" dirty="0"/>
              <a:t> in the urban atmosphere on different scales: now and in future; Test for the long-term validation of GOSAT-GW in central Tokyo and Seoul 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D1CC1F-66F1-D8D5-B77B-4132767E5552}"/>
              </a:ext>
            </a:extLst>
          </p:cNvPr>
          <p:cNvSpPr txBox="1"/>
          <p:nvPr/>
        </p:nvSpPr>
        <p:spPr>
          <a:xfrm>
            <a:off x="1828509" y="2464208"/>
            <a:ext cx="60305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XCO2</a:t>
            </a:r>
            <a:endParaRPr kumimoji="1" lang="ja-JP" altLang="en-US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B797C1-8421-A9D1-D46F-C9247A42FCCF}"/>
              </a:ext>
            </a:extLst>
          </p:cNvPr>
          <p:cNvSpPr txBox="1"/>
          <p:nvPr/>
        </p:nvSpPr>
        <p:spPr>
          <a:xfrm>
            <a:off x="1828510" y="3459912"/>
            <a:ext cx="5180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XCO</a:t>
            </a:r>
            <a:endParaRPr kumimoji="1" lang="ja-JP" altLang="en-US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AF05E53-1EC6-80E1-3E0A-3AA2F3493125}"/>
              </a:ext>
            </a:extLst>
          </p:cNvPr>
          <p:cNvSpPr txBox="1"/>
          <p:nvPr/>
        </p:nvSpPr>
        <p:spPr>
          <a:xfrm>
            <a:off x="1828509" y="4458796"/>
            <a:ext cx="59343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XCH4</a:t>
            </a:r>
            <a:endParaRPr kumimoji="1" lang="ja-JP" altLang="en-US" sz="12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2A63161-D5C8-7174-E4BC-42D361C8F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2" r="1"/>
          <a:stretch/>
        </p:blipFill>
        <p:spPr>
          <a:xfrm>
            <a:off x="201717" y="2069453"/>
            <a:ext cx="1681757" cy="1409324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893F393-B465-0F58-5DBB-7CB367F70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3" r="2"/>
          <a:stretch/>
        </p:blipFill>
        <p:spPr>
          <a:xfrm>
            <a:off x="195349" y="3697200"/>
            <a:ext cx="1688124" cy="1409324"/>
          </a:xfrm>
          <a:prstGeom prst="rect">
            <a:avLst/>
          </a:prstGeom>
        </p:spPr>
      </p:pic>
      <p:pic>
        <p:nvPicPr>
          <p:cNvPr id="8" name="Content Placeholder 4" descr="Chart, diagram, timeline&#10;&#10;Description automatically generated">
            <a:extLst>
              <a:ext uri="{FF2B5EF4-FFF2-40B4-BE49-F238E27FC236}">
                <a16:creationId xmlns:a16="http://schemas.microsoft.com/office/drawing/2014/main" id="{FBBCAD43-57AE-2840-1A64-7B17C7596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4566" r="1180" b="1927"/>
          <a:stretch/>
        </p:blipFill>
        <p:spPr>
          <a:xfrm>
            <a:off x="2325167" y="2063496"/>
            <a:ext cx="4586067" cy="3119567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6BDC303E-204D-ED2C-369E-57523CCE60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192" t="3667" r="39152" b="64574"/>
          <a:stretch/>
        </p:blipFill>
        <p:spPr>
          <a:xfrm>
            <a:off x="7293836" y="1973494"/>
            <a:ext cx="1565012" cy="18648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DDF3C8-6B9E-5AC4-EF5E-4BB21B195C6D}"/>
              </a:ext>
            </a:extLst>
          </p:cNvPr>
          <p:cNvSpPr txBox="1"/>
          <p:nvPr/>
        </p:nvSpPr>
        <p:spPr>
          <a:xfrm rot="16200000">
            <a:off x="6582945" y="2843641"/>
            <a:ext cx="1035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200" kern="0" dirty="0">
                <a:solidFill>
                  <a:prstClr val="black"/>
                </a:solidFill>
              </a:rPr>
              <a:t>XCO</a:t>
            </a:r>
            <a:r>
              <a:rPr lang="en-US" sz="1200" kern="0" baseline="-25000" dirty="0">
                <a:solidFill>
                  <a:prstClr val="black"/>
                </a:solidFill>
              </a:rPr>
              <a:t>2</a:t>
            </a:r>
            <a:r>
              <a:rPr lang="en-US" sz="1200" kern="0" dirty="0">
                <a:solidFill>
                  <a:prstClr val="black"/>
                </a:solidFill>
              </a:rPr>
              <a:t> [ppm]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70C094-6EEE-520C-B2A7-FADD6D27EE94}"/>
              </a:ext>
            </a:extLst>
          </p:cNvPr>
          <p:cNvSpPr txBox="1"/>
          <p:nvPr/>
        </p:nvSpPr>
        <p:spPr>
          <a:xfrm rot="16200000">
            <a:off x="6536075" y="4408419"/>
            <a:ext cx="1143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l-GR" sz="1200" kern="0" dirty="0">
                <a:solidFill>
                  <a:prstClr val="black"/>
                </a:solidFill>
              </a:rPr>
              <a:t>Δ</a:t>
            </a:r>
            <a:r>
              <a:rPr lang="en-US" sz="1200" kern="0" dirty="0">
                <a:solidFill>
                  <a:prstClr val="black"/>
                </a:solidFill>
              </a:rPr>
              <a:t>XCO</a:t>
            </a:r>
            <a:r>
              <a:rPr lang="en-US" sz="1200" kern="0" baseline="-25000" dirty="0">
                <a:solidFill>
                  <a:prstClr val="black"/>
                </a:solidFill>
              </a:rPr>
              <a:t>2</a:t>
            </a:r>
            <a:r>
              <a:rPr lang="en-US" sz="1200" kern="0" dirty="0">
                <a:solidFill>
                  <a:prstClr val="black"/>
                </a:solidFill>
              </a:rPr>
              <a:t> [ppm]</a:t>
            </a:r>
          </a:p>
        </p:txBody>
      </p:sp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C6DE0995-36D1-3BBC-A85B-8E66AA5B8D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/>
          <a:stretch/>
        </p:blipFill>
        <p:spPr>
          <a:xfrm>
            <a:off x="7260280" y="3941153"/>
            <a:ext cx="1768694" cy="1216441"/>
          </a:xfrm>
          <a:prstGeom prst="rect">
            <a:avLst/>
          </a:prstGeom>
        </p:spPr>
      </p:pic>
      <p:sp>
        <p:nvSpPr>
          <p:cNvPr id="22" name="テキスト ボックス 11">
            <a:extLst>
              <a:ext uri="{FF2B5EF4-FFF2-40B4-BE49-F238E27FC236}">
                <a16:creationId xmlns:a16="http://schemas.microsoft.com/office/drawing/2014/main" id="{E2C206BA-7524-B74F-AF5A-2CCDBB3366DB}"/>
              </a:ext>
            </a:extLst>
          </p:cNvPr>
          <p:cNvSpPr txBox="1"/>
          <p:nvPr/>
        </p:nvSpPr>
        <p:spPr>
          <a:xfrm>
            <a:off x="2759534" y="5181786"/>
            <a:ext cx="372875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Timeseries of the EM27/SUN measurements in Kanto at the three stations </a:t>
            </a:r>
            <a:r>
              <a:rPr kumimoji="1" lang="en-US" altLang="ja-JP" sz="1200" dirty="0">
                <a:solidFill>
                  <a:srgbClr val="0000FF"/>
                </a:solidFill>
              </a:rPr>
              <a:t>Tsukuba</a:t>
            </a:r>
            <a:r>
              <a:rPr kumimoji="1" lang="en-US" altLang="ja-JP" sz="1200" dirty="0"/>
              <a:t>, Tokyo, and </a:t>
            </a:r>
            <a:r>
              <a:rPr kumimoji="1" lang="en-US" altLang="ja-JP" sz="1200" dirty="0">
                <a:solidFill>
                  <a:srgbClr val="FF0000"/>
                </a:solidFill>
              </a:rPr>
              <a:t>Yokosuka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11">
            <a:extLst>
              <a:ext uri="{FF2B5EF4-FFF2-40B4-BE49-F238E27FC236}">
                <a16:creationId xmlns:a16="http://schemas.microsoft.com/office/drawing/2014/main" id="{23334EE9-D5E5-1369-A0D6-19C6B2F913B7}"/>
              </a:ext>
            </a:extLst>
          </p:cNvPr>
          <p:cNvSpPr txBox="1"/>
          <p:nvPr/>
        </p:nvSpPr>
        <p:spPr>
          <a:xfrm>
            <a:off x="7132320" y="5181785"/>
            <a:ext cx="18858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rIns="0" rtlCol="0">
            <a:spAutoFit/>
          </a:bodyPr>
          <a:lstStyle/>
          <a:p>
            <a:r>
              <a:rPr kumimoji="1" lang="en-US" altLang="ja-JP" sz="1200" dirty="0"/>
              <a:t>Comparison of observation and modelling results on February 16</a:t>
            </a:r>
            <a:endParaRPr kumimoji="1" lang="ja-JP" altLang="en-US" sz="1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2D08E6-EB95-1137-9613-FD2F78A7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641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0E288B-78C9-D157-CC78-4037114C5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 campaign overview</a:t>
            </a:r>
          </a:p>
          <a:p>
            <a:r>
              <a:rPr lang="en-US"/>
              <a:t>Modeling </a:t>
            </a:r>
            <a:r>
              <a:rPr lang="en-US" dirty="0"/>
              <a:t>setup</a:t>
            </a:r>
          </a:p>
          <a:p>
            <a:r>
              <a:rPr lang="en-US" dirty="0"/>
              <a:t>Campaign results</a:t>
            </a:r>
          </a:p>
          <a:p>
            <a:r>
              <a:rPr lang="en-US" dirty="0"/>
              <a:t>Outlook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BB6A6-BF92-666D-BFBE-A76DD0EB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F6F03-439E-8591-86DC-7BDDC531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4C4418-293E-2D6F-A819-D0F0A65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63760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2062">
            <a:extLst>
              <a:ext uri="{FF2B5EF4-FFF2-40B4-BE49-F238E27FC236}">
                <a16:creationId xmlns:a16="http://schemas.microsoft.com/office/drawing/2014/main" id="{6983E93F-249A-E93F-8A16-28CDB03807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0"/>
          <a:stretch/>
        </p:blipFill>
        <p:spPr>
          <a:xfrm>
            <a:off x="137163" y="4337108"/>
            <a:ext cx="1805375" cy="11616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90C93-466D-7ED8-D03F-9E912D167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Campaign period: February – April 2016</a:t>
            </a:r>
          </a:p>
          <a:p>
            <a:pPr lvl="1"/>
            <a:r>
              <a:rPr lang="en-US" dirty="0"/>
              <a:t>The COCCON Tsukuba instrument arrived March 2016</a:t>
            </a:r>
          </a:p>
          <a:p>
            <a:r>
              <a:rPr lang="en-US" dirty="0"/>
              <a:t>Objective: Estimate megacity (Tokyo) GHG emissions</a:t>
            </a:r>
          </a:p>
          <a:p>
            <a:r>
              <a:rPr lang="en-US" dirty="0"/>
              <a:t>Collaboration partners</a:t>
            </a:r>
          </a:p>
          <a:p>
            <a:pPr lvl="1"/>
            <a:r>
              <a:rPr lang="en-US" dirty="0"/>
              <a:t>KIT</a:t>
            </a:r>
          </a:p>
          <a:p>
            <a:pPr lvl="1"/>
            <a:r>
              <a:rPr lang="en-US" dirty="0"/>
              <a:t>JAXA</a:t>
            </a:r>
          </a:p>
          <a:p>
            <a:pPr lvl="1"/>
            <a:r>
              <a:rPr lang="en-US" dirty="0"/>
              <a:t>NIES</a:t>
            </a:r>
          </a:p>
          <a:p>
            <a:pPr lvl="1"/>
            <a:r>
              <a:rPr lang="en-US" dirty="0"/>
              <a:t>Additional support</a:t>
            </a:r>
          </a:p>
          <a:p>
            <a:pPr lvl="2"/>
            <a:r>
              <a:rPr lang="en-US" dirty="0"/>
              <a:t>Saitama University</a:t>
            </a:r>
          </a:p>
          <a:p>
            <a:pPr lvl="2"/>
            <a:r>
              <a:rPr lang="en-US" dirty="0" err="1"/>
              <a:t>Sodegaura</a:t>
            </a:r>
            <a:r>
              <a:rPr lang="en-US" dirty="0"/>
              <a:t> city government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campaign overview</a:t>
            </a:r>
          </a:p>
        </p:txBody>
      </p:sp>
      <p:pic>
        <p:nvPicPr>
          <p:cNvPr id="8" name="図 3" descr="マップ&#10;&#10;自動的に生成された説明">
            <a:extLst>
              <a:ext uri="{FF2B5EF4-FFF2-40B4-BE49-F238E27FC236}">
                <a16:creationId xmlns:a16="http://schemas.microsoft.com/office/drawing/2014/main" id="{9F5C1909-606D-FFAA-645D-8A2915A6FF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62" y="2226154"/>
            <a:ext cx="4372986" cy="3589790"/>
          </a:xfrm>
          <a:prstGeom prst="rect">
            <a:avLst/>
          </a:prstGeom>
        </p:spPr>
      </p:pic>
      <p:pic>
        <p:nvPicPr>
          <p:cNvPr id="13" name="Picture 12" descr="袖ケ浦市公式ホームページ">
            <a:extLst>
              <a:ext uri="{FF2B5EF4-FFF2-40B4-BE49-F238E27FC236}">
                <a16:creationId xmlns:a16="http://schemas.microsoft.com/office/drawing/2014/main" id="{B477A1A8-7D0F-5B41-C246-3F505C8B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43" y="5407032"/>
            <a:ext cx="1921834" cy="5181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埼玉大学">
            <a:extLst>
              <a:ext uri="{FF2B5EF4-FFF2-40B4-BE49-F238E27FC236}">
                <a16:creationId xmlns:a16="http://schemas.microsoft.com/office/drawing/2014/main" id="{93AD719E-3227-8196-D2DC-030DB11CA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948" y="5840822"/>
            <a:ext cx="1368011" cy="4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国立環境研究所ロゴ">
            <a:extLst>
              <a:ext uri="{FF2B5EF4-FFF2-40B4-BE49-F238E27FC236}">
                <a16:creationId xmlns:a16="http://schemas.microsoft.com/office/drawing/2014/main" id="{97F6D096-7D0C-0ECD-4DAF-B5AF3BC3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23" y="4573494"/>
            <a:ext cx="2227460" cy="4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KIT-Logo-rgb_en">
            <a:extLst>
              <a:ext uri="{FF2B5EF4-FFF2-40B4-BE49-F238E27FC236}">
                <a16:creationId xmlns:a16="http://schemas.microsoft.com/office/drawing/2014/main" id="{86BAE420-61F1-5E7D-A747-41BFD4AD1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03440" y="5109824"/>
            <a:ext cx="1529174" cy="70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E8C5C-2C6F-B32E-FB2D-9ACDBF2BEF7A}"/>
              </a:ext>
            </a:extLst>
          </p:cNvPr>
          <p:cNvSpPr txBox="1"/>
          <p:nvPr/>
        </p:nvSpPr>
        <p:spPr>
          <a:xfrm>
            <a:off x="4295163" y="5896352"/>
            <a:ext cx="399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Ohyama</a:t>
            </a:r>
            <a:r>
              <a:rPr lang="en-US" dirty="0"/>
              <a:t> and Frey et al., ACPD, 2023</a:t>
            </a:r>
          </a:p>
        </p:txBody>
      </p:sp>
    </p:spTree>
    <p:extLst>
      <p:ext uri="{BB962C8B-B14F-4D97-AF65-F5344CB8AC3E}">
        <p14:creationId xmlns:p14="http://schemas.microsoft.com/office/powerpoint/2010/main" val="324498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C49501-22A4-AA34-363A-24F4BE55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2C5F3-7168-9624-DDF8-86D89255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390189-09C2-EFA5-061F-B561DDCA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584" y="2932112"/>
            <a:ext cx="4190397" cy="496888"/>
          </a:xfrm>
        </p:spPr>
        <p:txBody>
          <a:bodyPr/>
          <a:lstStyle/>
          <a:p>
            <a:r>
              <a:rPr lang="en-US" dirty="0"/>
              <a:t>Modeling setup</a:t>
            </a:r>
          </a:p>
        </p:txBody>
      </p:sp>
    </p:spTree>
    <p:extLst>
      <p:ext uri="{BB962C8B-B14F-4D97-AF65-F5344CB8AC3E}">
        <p14:creationId xmlns:p14="http://schemas.microsoft.com/office/powerpoint/2010/main" val="1135311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90C93-466D-7ED8-D03F-9E912D16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1" y="1201567"/>
            <a:ext cx="3627396" cy="49045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Meteorological fields from the WRF model</a:t>
            </a:r>
          </a:p>
          <a:p>
            <a:r>
              <a:rPr lang="en-US" dirty="0"/>
              <a:t>Horizontal resolution 1 km</a:t>
            </a:r>
          </a:p>
          <a:p>
            <a:r>
              <a:rPr lang="en-US" dirty="0"/>
              <a:t>Different PBL schemes tested w. r. t. </a:t>
            </a:r>
            <a:r>
              <a:rPr lang="en-US" dirty="0" err="1"/>
              <a:t>AMeDAS</a:t>
            </a:r>
            <a:r>
              <a:rPr lang="en-US" dirty="0"/>
              <a:t> observations</a:t>
            </a:r>
          </a:p>
          <a:p>
            <a:r>
              <a:rPr lang="en-US" dirty="0"/>
              <a:t>WRF drives STILT model</a:t>
            </a:r>
          </a:p>
          <a:p>
            <a:r>
              <a:rPr lang="en-US" dirty="0"/>
              <a:t>STILT calculates back trajectories from a receptor location, so called footprints</a:t>
            </a:r>
          </a:p>
          <a:p>
            <a:pPr lvl="1"/>
            <a:r>
              <a:rPr lang="en-US" dirty="0"/>
              <a:t>1 km spatial resolution</a:t>
            </a:r>
          </a:p>
          <a:p>
            <a:pPr lvl="1"/>
            <a:r>
              <a:rPr lang="en-US" dirty="0"/>
              <a:t>15 min temporal resolution</a:t>
            </a:r>
          </a:p>
          <a:p>
            <a:r>
              <a:rPr lang="en-US" dirty="0"/>
              <a:t>Footprints are multiplied with anthropogenic and biogenic fluxes to derive spatially resolved contributions of the emission sources</a:t>
            </a:r>
          </a:p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enhancement (</a:t>
            </a:r>
            <a:r>
              <a:rPr lang="el-GR" dirty="0"/>
              <a:t>Δ</a:t>
            </a:r>
            <a:r>
              <a:rPr lang="en-US" dirty="0"/>
              <a:t>XCO2) at each observation site is sum of contributions over all cells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Lagrangian</a:t>
            </a:r>
            <a:r>
              <a:rPr lang="en-US" dirty="0"/>
              <a:t> transport model</a:t>
            </a:r>
          </a:p>
        </p:txBody>
      </p:sp>
      <p:pic>
        <p:nvPicPr>
          <p:cNvPr id="8" name="図 28">
            <a:extLst>
              <a:ext uri="{FF2B5EF4-FFF2-40B4-BE49-F238E27FC236}">
                <a16:creationId xmlns:a16="http://schemas.microsoft.com/office/drawing/2014/main" id="{D54001EF-5B87-39DC-3D5A-33708981F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0"/>
          <a:stretch/>
        </p:blipFill>
        <p:spPr>
          <a:xfrm>
            <a:off x="4027447" y="1175640"/>
            <a:ext cx="4999108" cy="50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26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90C93-466D-7ED8-D03F-9E912D16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201567"/>
            <a:ext cx="8592948" cy="4904510"/>
          </a:xfrm>
        </p:spPr>
        <p:txBody>
          <a:bodyPr>
            <a:normAutofit/>
          </a:bodyPr>
          <a:lstStyle/>
          <a:p>
            <a:r>
              <a:rPr lang="en-US" dirty="0"/>
              <a:t>Open-Source Data Inventory for Anthropogenic CO</a:t>
            </a:r>
            <a:r>
              <a:rPr lang="en-US" baseline="-25000" dirty="0"/>
              <a:t>2</a:t>
            </a:r>
            <a:r>
              <a:rPr lang="en-US" dirty="0"/>
              <a:t> (ODIAC)</a:t>
            </a:r>
          </a:p>
          <a:p>
            <a:pPr lvl="1"/>
            <a:r>
              <a:rPr lang="en-US" dirty="0"/>
              <a:t>Global high-resolution (1 km) monthly fossil fuel CO</a:t>
            </a:r>
            <a:r>
              <a:rPr lang="en-US" baseline="-25000" dirty="0"/>
              <a:t>2</a:t>
            </a:r>
            <a:r>
              <a:rPr lang="en-US" dirty="0"/>
              <a:t> emissions database</a:t>
            </a:r>
          </a:p>
          <a:p>
            <a:r>
              <a:rPr lang="en-US" dirty="0"/>
              <a:t>Large point source (LPS) emission strengths and positions corrected</a:t>
            </a:r>
          </a:p>
          <a:p>
            <a:pPr lvl="1"/>
            <a:r>
              <a:rPr lang="en-US" dirty="0"/>
              <a:t>Replace grid cells above threshold (&gt;10</a:t>
            </a:r>
            <a:r>
              <a:rPr lang="en-US" baseline="30000" dirty="0"/>
              <a:t>4</a:t>
            </a:r>
            <a:r>
              <a:rPr lang="en-US" dirty="0"/>
              <a:t> tons of carbon per month) with averaged value of neighboring cells</a:t>
            </a:r>
          </a:p>
          <a:p>
            <a:pPr lvl="1"/>
            <a:r>
              <a:rPr lang="en-US" dirty="0"/>
              <a:t>Add LPS emissions according to Ministry of Environment information</a:t>
            </a:r>
          </a:p>
          <a:p>
            <a:r>
              <a:rPr lang="en-US" dirty="0"/>
              <a:t>For the corrected inventory, LPS account for 37 % of total emissions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Anthropogenic CO</a:t>
            </a:r>
            <a:r>
              <a:rPr lang="en-US" baseline="-25000" dirty="0"/>
              <a:t>2</a:t>
            </a:r>
            <a:r>
              <a:rPr lang="en-US" dirty="0"/>
              <a:t> fluxes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C944C6-67B3-D4E4-1D7D-F76099E66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/>
          <a:stretch/>
        </p:blipFill>
        <p:spPr>
          <a:xfrm>
            <a:off x="780983" y="3403833"/>
            <a:ext cx="7566063" cy="292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4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22">
            <a:extLst>
              <a:ext uri="{FF2B5EF4-FFF2-40B4-BE49-F238E27FC236}">
                <a16:creationId xmlns:a16="http://schemas.microsoft.com/office/drawing/2014/main" id="{AF53E617-BB77-DC1F-09A1-60032678A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25" y="1711287"/>
            <a:ext cx="5364992" cy="401839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90C93-466D-7ED8-D03F-9E912D16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201567"/>
            <a:ext cx="3484053" cy="4904510"/>
          </a:xfrm>
        </p:spPr>
        <p:txBody>
          <a:bodyPr>
            <a:normAutofit fontScale="92500"/>
          </a:bodyPr>
          <a:lstStyle/>
          <a:p>
            <a:r>
              <a:rPr lang="en-US" dirty="0"/>
              <a:t>Biogenic CO</a:t>
            </a:r>
            <a:r>
              <a:rPr lang="en-US" baseline="-25000" dirty="0"/>
              <a:t>2</a:t>
            </a:r>
            <a:r>
              <a:rPr lang="en-US" dirty="0"/>
              <a:t> fluxes: </a:t>
            </a:r>
            <a:r>
              <a:rPr lang="en-US" dirty="0" err="1"/>
              <a:t>VISITc</a:t>
            </a:r>
            <a:r>
              <a:rPr lang="en-US" dirty="0"/>
              <a:t> model downscaled to 1 km resolution using green vegetation fraction data from the VIIRS sensor onboard the Suomi NPP satellite</a:t>
            </a:r>
          </a:p>
          <a:p>
            <a:r>
              <a:rPr lang="en-US" dirty="0"/>
              <a:t>Background CO</a:t>
            </a:r>
            <a:r>
              <a:rPr lang="en-US" baseline="-25000" dirty="0"/>
              <a:t>2</a:t>
            </a:r>
            <a:r>
              <a:rPr lang="en-US" dirty="0"/>
              <a:t> concentrations from Tsukuba observations</a:t>
            </a:r>
          </a:p>
          <a:p>
            <a:r>
              <a:rPr lang="en-US" dirty="0"/>
              <a:t>Estimation of a posteriori CO</a:t>
            </a:r>
            <a:r>
              <a:rPr lang="en-US" baseline="-25000" dirty="0"/>
              <a:t>2</a:t>
            </a:r>
            <a:r>
              <a:rPr lang="en-US" dirty="0"/>
              <a:t> emissions utilizing a Bayesian inversion framework</a:t>
            </a:r>
          </a:p>
          <a:p>
            <a:pPr lvl="1"/>
            <a:r>
              <a:rPr lang="en-US" dirty="0"/>
              <a:t>Scaling factor for large point source emissions</a:t>
            </a:r>
          </a:p>
          <a:p>
            <a:pPr lvl="1"/>
            <a:r>
              <a:rPr lang="en-US" dirty="0"/>
              <a:t>3 km spatial resolution for nonpoint source emissions</a:t>
            </a:r>
          </a:p>
          <a:p>
            <a:pPr lvl="1"/>
            <a:r>
              <a:rPr lang="en-US" dirty="0"/>
              <a:t>Biogenic fluxes not optimized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model settings</a:t>
            </a:r>
          </a:p>
        </p:txBody>
      </p:sp>
    </p:spTree>
    <p:extLst>
      <p:ext uri="{BB962C8B-B14F-4D97-AF65-F5344CB8AC3E}">
        <p14:creationId xmlns:p14="http://schemas.microsoft.com/office/powerpoint/2010/main" val="2741492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C49501-22A4-AA34-363A-24F4BE55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2C5F3-7168-9624-DDF8-86D89255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390189-09C2-EFA5-061F-B561DDCA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813" y="2932112"/>
            <a:ext cx="4190397" cy="496888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000019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09/06/23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and XCH</a:t>
            </a:r>
            <a:r>
              <a:rPr lang="en-US" baseline="-25000" dirty="0"/>
              <a:t>4</a:t>
            </a:r>
            <a:r>
              <a:rPr lang="en-US" dirty="0"/>
              <a:t> measurement timeseries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AB784C-0E30-AE74-9062-6FD4CDF0F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201567"/>
            <a:ext cx="2800667" cy="4904510"/>
          </a:xfrm>
        </p:spPr>
        <p:txBody>
          <a:bodyPr/>
          <a:lstStyle/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(XCH</a:t>
            </a:r>
            <a:r>
              <a:rPr lang="en-US" baseline="-25000" dirty="0"/>
              <a:t>4</a:t>
            </a:r>
            <a:r>
              <a:rPr lang="en-US" dirty="0"/>
              <a:t>) daily maxima show large variability with peaks up to 415 ppm (1.87 ppm)</a:t>
            </a:r>
          </a:p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daily minima 403 – 405 ppm</a:t>
            </a:r>
          </a:p>
          <a:p>
            <a:r>
              <a:rPr lang="en-US" dirty="0"/>
              <a:t>XCH</a:t>
            </a:r>
            <a:r>
              <a:rPr lang="en-US" baseline="-25000" dirty="0"/>
              <a:t>4</a:t>
            </a:r>
            <a:r>
              <a:rPr lang="en-US" dirty="0"/>
              <a:t> daily minima show large variability 1.82 – 1.85 ppm due to synoptic-scale events</a:t>
            </a:r>
          </a:p>
        </p:txBody>
      </p:sp>
      <p:pic>
        <p:nvPicPr>
          <p:cNvPr id="11" name="図 25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46750A48-9B45-71C8-F853-EE600139B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17" y="1061304"/>
            <a:ext cx="5829718" cy="522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3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2852</TotalTime>
  <Words>841</Words>
  <Application>Microsoft Office PowerPoint</Application>
  <PresentationFormat>On-screen Show (4:3)</PresentationFormat>
  <Paragraphs>122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</vt:lpstr>
      <vt:lpstr>PowerPoint Presentation</vt:lpstr>
      <vt:lpstr>Outline</vt:lpstr>
      <vt:lpstr>Measurement campaign overview</vt:lpstr>
      <vt:lpstr>Modeling setup</vt:lpstr>
      <vt:lpstr>Lagrangian transport model</vt:lpstr>
      <vt:lpstr>Anthropogenic CO2 fluxes</vt:lpstr>
      <vt:lpstr>Additional model settings</vt:lpstr>
      <vt:lpstr>Results</vt:lpstr>
      <vt:lpstr>XCO2 and XCH4 measurement timeseries</vt:lpstr>
      <vt:lpstr>Diurnal XCO2 differences</vt:lpstr>
      <vt:lpstr>XCO2 simulations</vt:lpstr>
      <vt:lpstr>Observation and simulation comparison</vt:lpstr>
      <vt:lpstr>Emission estimation</vt:lpstr>
      <vt:lpstr>Summary and outlook</vt:lpstr>
      <vt:lpstr>Thank you for your attention!</vt:lpstr>
      <vt:lpstr>Tokyo-Seoul campaign #1, 14-25 Feb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</dc:creator>
  <cp:lastModifiedBy>FREY Matthias Max</cp:lastModifiedBy>
  <cp:revision>652</cp:revision>
  <dcterms:created xsi:type="dcterms:W3CDTF">2017-12-07T08:39:34Z</dcterms:created>
  <dcterms:modified xsi:type="dcterms:W3CDTF">2023-06-09T06:38:12Z</dcterms:modified>
</cp:coreProperties>
</file>