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56" r:id="rId2"/>
    <p:sldId id="670" r:id="rId3"/>
    <p:sldId id="641" r:id="rId4"/>
    <p:sldId id="263" r:id="rId5"/>
    <p:sldId id="663" r:id="rId6"/>
    <p:sldId id="668" r:id="rId7"/>
    <p:sldId id="664" r:id="rId8"/>
    <p:sldId id="673" r:id="rId9"/>
    <p:sldId id="674" r:id="rId10"/>
    <p:sldId id="6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0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-373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4B1D-6E8F-4B2A-9B0B-F346A8212316}" type="datetimeFigureOut">
              <a:rPr lang="de-DE" smtClean="0"/>
              <a:t>13.06.2023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8899A-35E9-4BAC-B63B-3693D6BD38E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18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89214-8B1E-4B92-BA92-84792B9EAC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2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89214-8B1E-4B92-BA92-84792B9EAC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89214-8B1E-4B92-BA92-84792B9EAC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3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89214-8B1E-4B92-BA92-84792B9EAC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81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89214-8B1E-4B92-BA92-84792B9EAC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1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89214-8B1E-4B92-BA92-84792B9EAC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I_rahmen_neu_titel">
            <a:extLst>
              <a:ext uri="{FF2B5EF4-FFF2-40B4-BE49-F238E27FC236}">
                <a16:creationId xmlns:a16="http://schemas.microsoft.com/office/drawing/2014/main" id="{A95F32CA-B5BF-43BB-82DD-2714682C8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F7E82EA3-B75E-4B08-9FD0-A8C2545BC1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5763" y="3257301"/>
            <a:ext cx="791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1200" baseline="30000" dirty="0">
                <a:solidFill>
                  <a:schemeClr val="bg1"/>
                </a:solidFill>
              </a:rPr>
              <a:t>1</a:t>
            </a:r>
            <a:r>
              <a:rPr lang="en-US" altLang="de-DE" sz="1200" dirty="0">
                <a:solidFill>
                  <a:schemeClr val="bg1"/>
                </a:solidFill>
              </a:rPr>
              <a:t>National Institute for Environmental Studies, Satellite Observation Center </a:t>
            </a:r>
            <a:r>
              <a:rPr lang="en-US" altLang="de-DE" sz="1200" baseline="0" dirty="0">
                <a:solidFill>
                  <a:schemeClr val="bg1"/>
                </a:solidFill>
              </a:rPr>
              <a:t>(SOC, NIES)</a:t>
            </a:r>
          </a:p>
          <a:p>
            <a:pPr eaLnBrk="1" hangingPunct="1">
              <a:defRPr/>
            </a:pPr>
            <a:r>
              <a:rPr lang="en-US" altLang="de-DE" sz="1200" baseline="30000" dirty="0">
                <a:solidFill>
                  <a:schemeClr val="bg1"/>
                </a:solidFill>
              </a:rPr>
              <a:t>2</a:t>
            </a:r>
            <a:r>
              <a:rPr lang="en-US" altLang="de-DE" sz="1200" baseline="0" dirty="0">
                <a:solidFill>
                  <a:schemeClr val="bg1"/>
                </a:solidFill>
              </a:rPr>
              <a:t>University of Tokyo, Institute of Astronomy</a:t>
            </a:r>
            <a:endParaRPr lang="en-US" altLang="de-DE" sz="1200" dirty="0">
              <a:solidFill>
                <a:schemeClr val="bg1"/>
              </a:solidFill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2FD3021E-431C-4904-8F6F-87FAFD8701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" y="6552308"/>
            <a:ext cx="3670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800" dirty="0"/>
              <a:t>National Institute for Environmental Studies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6490081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bg1"/>
                </a:solidFill>
              </a:rPr>
              <a:t>www.nies.go.jp</a:t>
            </a:r>
          </a:p>
        </p:txBody>
      </p:sp>
      <p:pic>
        <p:nvPicPr>
          <p:cNvPr id="17" name="Picture 2" descr="solspec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10069" r="8202" b="13794"/>
          <a:stretch/>
        </p:blipFill>
        <p:spPr bwMode="auto">
          <a:xfrm>
            <a:off x="5025077" y="3711151"/>
            <a:ext cx="3430870" cy="259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4A376-D674-4B0E-80FE-B5A9DC2603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9" y="349136"/>
            <a:ext cx="4595144" cy="967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BAA83-DC8F-47C0-866F-4F6468CC40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71" y="224738"/>
            <a:ext cx="3026376" cy="997861"/>
          </a:xfrm>
          <a:prstGeom prst="rect">
            <a:avLst/>
          </a:prstGeom>
        </p:spPr>
      </p:pic>
      <p:pic>
        <p:nvPicPr>
          <p:cNvPr id="2" name="Picture 1" descr="A picture containing sky, outdoor, mountain, desert&#10;&#10;Description automatically generated">
            <a:extLst>
              <a:ext uri="{FF2B5EF4-FFF2-40B4-BE49-F238E27FC236}">
                <a16:creationId xmlns:a16="http://schemas.microsoft.com/office/drawing/2014/main" id="{6A9D2BF7-AAD8-22AE-97B8-5087DBDF49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3" y="3711619"/>
            <a:ext cx="3428980" cy="2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6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201567"/>
            <a:ext cx="8343900" cy="490451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A2D-7708-4A2A-84EA-550D0C741FCB}" type="datetime3">
              <a:rPr lang="de-DE" smtClean="0"/>
              <a:t>13/06/23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5A31AB-C67D-4F0F-8135-95200015D7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9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6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365125"/>
            <a:ext cx="6225572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3E34C-AAA1-4F6F-A2F9-5925193F7E49}" type="datetime3">
              <a:rPr lang="de-DE" smtClean="0"/>
              <a:t>13/06/23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03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B843-9687-4C8A-96DA-4FEFC72F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6AEB2-48B0-484C-8413-EDD05D8E3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D729D-849F-4365-902B-269B0B5D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CF05-D5F4-42D4-A6F8-89156F20171E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0B205-7119-4797-8576-E0BF6A86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43B48-D9D5-46EB-8636-48ADFDAA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05C7-D835-4ECA-B61D-810E0B8BD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7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201567"/>
            <a:ext cx="8343900" cy="49045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03EE4-0BB8-4A2C-9025-B8F5E159BB3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53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69394-1B49-41EA-9D68-C3C1A3B9445E}" type="datetime3">
              <a:rPr lang="de-DE" smtClean="0"/>
              <a:t>13/06/23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5860D3-14FA-4FDC-8816-17A10BEC7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0A7DEDA-EAA3-43B9-89DF-5D1DF3E4C5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6994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201567"/>
            <a:ext cx="4114800" cy="49753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201567"/>
            <a:ext cx="4114799" cy="49753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889D-1C55-4866-9159-889F2EFB3035}" type="datetime3">
              <a:rPr lang="de-DE" smtClean="0"/>
              <a:t>13/06/23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D89B5CA-F326-417B-804D-4A944865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8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2214208"/>
            <a:ext cx="4098132" cy="3975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2214208"/>
            <a:ext cx="4098132" cy="3975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CE99-C099-4992-95C7-F525B06561A0}" type="datetime3">
              <a:rPr lang="de-DE" smtClean="0"/>
              <a:t>13/06/23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37802FE-6A36-43AA-8464-593B7D9F5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4CA5-444F-4EFA-93BA-F4571FB5BD39}" type="datetime3">
              <a:rPr lang="de-DE" smtClean="0"/>
              <a:t>13/06/23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CAD5EF3-BE98-4ECF-87EA-2B848F666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2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24F9-1F42-4AF6-B8B7-269812DF9E19}" type="datetime3">
              <a:rPr lang="de-DE" smtClean="0"/>
              <a:t>13/06/23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21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25998"/>
            <a:ext cx="4882310" cy="47350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0" y="1125248"/>
            <a:ext cx="3178969" cy="4743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33CC-A469-4587-B9C9-BBC08DB1F942}" type="datetime3">
              <a:rPr lang="de-DE" smtClean="0"/>
              <a:t>13/06/23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009EEFD-83E8-4715-9A7D-6B7B8BF17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6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843914" y="624690"/>
            <a:ext cx="5471285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C80F-8A7C-4526-9524-256F0F037188}" type="datetime3">
              <a:rPr lang="de-DE" smtClean="0"/>
              <a:t>13/06/23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3" y="4836495"/>
            <a:ext cx="5468677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46521" y="5463728"/>
            <a:ext cx="5468677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0210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I_rahmen_neu_folge">
            <a:extLst>
              <a:ext uri="{FF2B5EF4-FFF2-40B4-BE49-F238E27FC236}">
                <a16:creationId xmlns:a16="http://schemas.microsoft.com/office/drawing/2014/main" id="{0D02B5F8-FF72-4AF8-91A3-89F2DE9F1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10021"/>
            <a:ext cx="8343900" cy="48960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3" y="6445473"/>
            <a:ext cx="102775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898989"/>
                </a:solidFill>
              </a:defRPr>
            </a:lvl1pPr>
          </a:lstStyle>
          <a:p>
            <a:fld id="{BEA4E49F-2993-4512-B62C-61315CC83CB0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523" y="6445473"/>
            <a:ext cx="326368" cy="29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0D342A11-3F6D-49C2-B184-6A782E851E4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60349D9-6A0D-49BA-B939-F09EA2B08865}"/>
              </a:ext>
            </a:extLst>
          </p:cNvPr>
          <p:cNvSpPr txBox="1">
            <a:spLocks/>
          </p:cNvSpPr>
          <p:nvPr userDrawn="1"/>
        </p:nvSpPr>
        <p:spPr>
          <a:xfrm>
            <a:off x="6000750" y="6445473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/>
              <a:t>NIES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1700329" y="6445473"/>
            <a:ext cx="4226017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M. Frey, Atacama observations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49526-EAEA-4127-B5CC-11B2028A535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32" y="330634"/>
            <a:ext cx="1362417" cy="7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5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898525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26511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B9C1147-AA98-4749-BEB3-BE9BD4A51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5" y="1706490"/>
            <a:ext cx="860502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de-DE" altLang="de-DE" sz="2600" b="1" dirty="0"/>
              <a:t>EM27/SUN observations in the Atacama desert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E34B1E-A451-4EF3-959F-FF343CD3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2601170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solidFill>
                  <a:srgbClr val="000000"/>
                </a:solidFill>
              </a:rPr>
              <a:t>Matthias Max Frey</a:t>
            </a:r>
            <a:r>
              <a:rPr lang="de-DE" altLang="de-DE" sz="1600" b="1" baseline="30000" dirty="0">
                <a:solidFill>
                  <a:srgbClr val="000000"/>
                </a:solidFill>
              </a:rPr>
              <a:t>1</a:t>
            </a:r>
            <a:r>
              <a:rPr lang="de-DE" altLang="de-DE" sz="1600" b="1" dirty="0">
                <a:solidFill>
                  <a:srgbClr val="000000"/>
                </a:solidFill>
              </a:rPr>
              <a:t>,</a:t>
            </a:r>
            <a:r>
              <a:rPr lang="de-DE" altLang="de-DE" sz="1600" dirty="0">
                <a:solidFill>
                  <a:srgbClr val="000000"/>
                </a:solidFill>
              </a:rPr>
              <a:t> Isamu Morino</a:t>
            </a:r>
            <a:r>
              <a:rPr lang="de-DE" altLang="de-DE" sz="1600" baseline="30000" dirty="0">
                <a:solidFill>
                  <a:srgbClr val="000000"/>
                </a:solidFill>
              </a:rPr>
              <a:t>1</a:t>
            </a:r>
            <a:r>
              <a:rPr lang="de-DE" altLang="de-DE" sz="1600" dirty="0">
                <a:solidFill>
                  <a:srgbClr val="000000"/>
                </a:solidFill>
              </a:rPr>
              <a:t>, Hirofumi Ohyama</a:t>
            </a:r>
            <a:r>
              <a:rPr lang="de-DE" altLang="de-DE" sz="1600" baseline="30000" dirty="0">
                <a:solidFill>
                  <a:srgbClr val="000000"/>
                </a:solidFill>
              </a:rPr>
              <a:t>1</a:t>
            </a:r>
            <a:r>
              <a:rPr lang="de-DE" altLang="de-DE" sz="1600" dirty="0">
                <a:solidFill>
                  <a:srgbClr val="000000"/>
                </a:solidFill>
              </a:rPr>
              <a:t>, Takashi Miyata</a:t>
            </a:r>
            <a:r>
              <a:rPr lang="de-DE" altLang="de-DE" sz="1600" baseline="30000" dirty="0">
                <a:solidFill>
                  <a:srgbClr val="000000"/>
                </a:solidFill>
              </a:rPr>
              <a:t>2</a:t>
            </a:r>
            <a:r>
              <a:rPr lang="de-DE" altLang="de-DE" sz="1600" dirty="0">
                <a:solidFill>
                  <a:srgbClr val="000000"/>
                </a:solidFill>
              </a:rPr>
              <a:t>, Yuzuru Yoshii</a:t>
            </a:r>
            <a:r>
              <a:rPr lang="de-DE" altLang="de-DE" sz="1600" baseline="30000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742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F5C56677-22C5-CDAE-FA09-58DFC63BC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38" y="1265242"/>
            <a:ext cx="4504888" cy="5051871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B2FF1616-419A-4C78-81AC-55765E63AF5D}"/>
              </a:ext>
            </a:extLst>
          </p:cNvPr>
          <p:cNvSpPr/>
          <p:nvPr/>
        </p:nvSpPr>
        <p:spPr>
          <a:xfrm>
            <a:off x="12801068" y="-776987"/>
            <a:ext cx="6858" cy="6858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C68E-5D9A-41D7-B0A3-233BDC3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4C55-744E-4CAA-9A31-1C8AEB7634ED}" type="slidenum">
              <a:rPr lang="en-US" smtClean="0"/>
              <a:t>10</a:t>
            </a:fld>
            <a:endParaRPr lang="en-US"/>
          </a:p>
        </p:txBody>
      </p:sp>
      <p:sp>
        <p:nvSpPr>
          <p:cNvPr id="59" name="Title 4">
            <a:extLst>
              <a:ext uri="{FF2B5EF4-FFF2-40B4-BE49-F238E27FC236}">
                <a16:creationId xmlns:a16="http://schemas.microsoft.com/office/drawing/2014/main" id="{398C8784-3237-4733-9EF5-43A83A96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en-US"/>
              <a:t>Coincident </a:t>
            </a:r>
            <a:r>
              <a:rPr lang="en-US" dirty="0"/>
              <a:t>OCO-3 target mode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6FDC6-385D-8A20-AD8D-52A4245C7DED}"/>
              </a:ext>
            </a:extLst>
          </p:cNvPr>
          <p:cNvSpPr txBox="1"/>
          <p:nvPr/>
        </p:nvSpPr>
        <p:spPr>
          <a:xfrm>
            <a:off x="6676804" y="2942011"/>
            <a:ext cx="94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TAO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805522B3-1A4E-8C0F-757B-28B5ADF00756}"/>
              </a:ext>
            </a:extLst>
          </p:cNvPr>
          <p:cNvSpPr/>
          <p:nvPr/>
        </p:nvSpPr>
        <p:spPr>
          <a:xfrm>
            <a:off x="5518808" y="2904692"/>
            <a:ext cx="82792" cy="792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0497D-5E33-F533-1AC5-425E967829A2}"/>
              </a:ext>
            </a:extLst>
          </p:cNvPr>
          <p:cNvSpPr txBox="1"/>
          <p:nvPr/>
        </p:nvSpPr>
        <p:spPr>
          <a:xfrm>
            <a:off x="4674215" y="2507826"/>
            <a:ext cx="208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SAN PEDRO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43B969-2F17-0A75-1C19-93769B8105EF}"/>
              </a:ext>
            </a:extLst>
          </p:cNvPr>
          <p:cNvSpPr txBox="1">
            <a:spLocks/>
          </p:cNvSpPr>
          <p:nvPr/>
        </p:nvSpPr>
        <p:spPr>
          <a:xfrm>
            <a:off x="343206" y="1408548"/>
            <a:ext cx="3608009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OCO-3 overpass January 22 (January 18, less valid data)</a:t>
            </a:r>
          </a:p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at the plateau 416.4 ppm (416.2 ppm)</a:t>
            </a:r>
          </a:p>
          <a:p>
            <a:r>
              <a:rPr lang="en-US" dirty="0"/>
              <a:t>EM27/SUN observations January 21 (at San Pedro de Atacama) and 23 (at TAO), but XCO</a:t>
            </a:r>
            <a:r>
              <a:rPr lang="en-US" baseline="-25000" dirty="0"/>
              <a:t>2</a:t>
            </a:r>
            <a:r>
              <a:rPr lang="en-US" dirty="0"/>
              <a:t> values at overpass time (415.9 ppm) and diurnal variability very similar on both days</a:t>
            </a:r>
          </a:p>
          <a:p>
            <a:r>
              <a:rPr lang="en-US" dirty="0"/>
              <a:t>For January 18, EM27/SUN XCO</a:t>
            </a:r>
            <a:r>
              <a:rPr lang="en-US" baseline="-25000" dirty="0"/>
              <a:t>2</a:t>
            </a:r>
            <a:r>
              <a:rPr lang="en-US" dirty="0"/>
              <a:t> 415.8 ppm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CB94E-BFD0-6CF5-9229-58D5B8C3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DDACA8E-273F-9EC6-FCEF-5872912CBCB5}"/>
              </a:ext>
            </a:extLst>
          </p:cNvPr>
          <p:cNvSpPr/>
          <p:nvPr/>
        </p:nvSpPr>
        <p:spPr>
          <a:xfrm>
            <a:off x="6686277" y="3124204"/>
            <a:ext cx="82792" cy="792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405C4887-2D54-017C-6D74-9124549A3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77" y="4893681"/>
            <a:ext cx="1249961" cy="14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6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0E288B-78C9-D157-CC78-4037114C5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Atacama geographical information</a:t>
            </a:r>
          </a:p>
          <a:p>
            <a:r>
              <a:rPr lang="en-US" dirty="0"/>
              <a:t>Tokyo Atacama Observatory (TAO)</a:t>
            </a:r>
          </a:p>
          <a:p>
            <a:r>
              <a:rPr lang="en-US" dirty="0"/>
              <a:t>Atacama desert campaign 2023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BB6A6-BF92-666D-BFBE-A76DD0EB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F6F03-439E-8591-86DC-7BDDC531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4C4418-293E-2D6F-A819-D0F0A65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6376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60205-4FFF-4B29-BA7A-D4F8FA04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CCFBC5-9014-467E-B4BE-812DFDA8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Chile, Atacama desert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8567E96-6AC4-B2F3-E878-82AAD2C7F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" y="1896501"/>
            <a:ext cx="4316476" cy="3237357"/>
          </a:xfrm>
          <a:prstGeom prst="rect">
            <a:avLst/>
          </a:prstGeom>
        </p:spPr>
      </p:pic>
      <p:pic>
        <p:nvPicPr>
          <p:cNvPr id="10" name="Picture 9" descr="A picture containing nature&#10;&#10;Description automatically generated">
            <a:extLst>
              <a:ext uri="{FF2B5EF4-FFF2-40B4-BE49-F238E27FC236}">
                <a16:creationId xmlns:a16="http://schemas.microsoft.com/office/drawing/2014/main" id="{A39EE7AB-9B49-4EBA-55CA-BA037DF98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8" y="1896501"/>
            <a:ext cx="4316476" cy="3237357"/>
          </a:xfrm>
          <a:prstGeom prst="rect">
            <a:avLst/>
          </a:prstGeom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1DA11EC-E660-2A75-1AC2-6B7565E8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815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5B67207-5801-8797-6BF4-20CDE6597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994" y="1852064"/>
            <a:ext cx="3994866" cy="360045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2E73297-5C6C-43A6-5C00-C02A2C526C80}"/>
              </a:ext>
            </a:extLst>
          </p:cNvPr>
          <p:cNvGrpSpPr/>
          <p:nvPr/>
        </p:nvGrpSpPr>
        <p:grpSpPr>
          <a:xfrm>
            <a:off x="135925" y="1920241"/>
            <a:ext cx="3994866" cy="3426707"/>
            <a:chOff x="2843784" y="692455"/>
            <a:chExt cx="6922008" cy="593754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FF9499D-26B1-3E93-9C1A-7DF8C1D02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784" y="692455"/>
              <a:ext cx="6922008" cy="5937545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BA35B2E-2CFB-4729-FECA-36674C56C604}"/>
                </a:ext>
              </a:extLst>
            </p:cNvPr>
            <p:cNvSpPr txBox="1"/>
            <p:nvPr/>
          </p:nvSpPr>
          <p:spPr>
            <a:xfrm>
              <a:off x="6701641" y="2989087"/>
              <a:ext cx="2237618" cy="43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>
                  <a:solidFill>
                    <a:srgbClr val="FFFF00"/>
                  </a:solidFill>
                </a:rPr>
                <a:t>Mt. </a:t>
              </a:r>
              <a:r>
                <a:rPr kumimoji="1" lang="en-US" altLang="ja-JP" sz="1050" b="1" dirty="0" err="1">
                  <a:solidFill>
                    <a:srgbClr val="FFFF00"/>
                  </a:solidFill>
                </a:rPr>
                <a:t>Chajnantor</a:t>
              </a:r>
              <a:endParaRPr kumimoji="1" lang="ja-JP" altLang="en-US" sz="1050" b="1">
                <a:solidFill>
                  <a:srgbClr val="FFFF00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67207A4-E8CD-7925-4787-975A7927110F}"/>
                </a:ext>
              </a:extLst>
            </p:cNvPr>
            <p:cNvSpPr txBox="1"/>
            <p:nvPr/>
          </p:nvSpPr>
          <p:spPr>
            <a:xfrm>
              <a:off x="4917722" y="2494114"/>
              <a:ext cx="3176095" cy="43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>
                  <a:solidFill>
                    <a:srgbClr val="FFFF00"/>
                  </a:solidFill>
                </a:rPr>
                <a:t>San Pedro de Atacama</a:t>
              </a:r>
              <a:endParaRPr kumimoji="1" lang="ja-JP" altLang="en-US" sz="1050" b="1">
                <a:solidFill>
                  <a:srgbClr val="FFFF00"/>
                </a:solidFill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50B6F023-9044-5DDE-AB70-9A2D5521F1ED}"/>
                </a:ext>
              </a:extLst>
            </p:cNvPr>
            <p:cNvCxnSpPr>
              <a:cxnSpLocks/>
            </p:cNvCxnSpPr>
            <p:nvPr/>
          </p:nvCxnSpPr>
          <p:spPr>
            <a:xfrm>
              <a:off x="5826293" y="3429000"/>
              <a:ext cx="735145" cy="0"/>
            </a:xfrm>
            <a:prstGeom prst="straightConnector1">
              <a:avLst/>
            </a:prstGeom>
            <a:ln w="9525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DD43F658-FCE3-9E2A-4F94-F7531A7A1A83}"/>
                </a:ext>
              </a:extLst>
            </p:cNvPr>
            <p:cNvCxnSpPr>
              <a:cxnSpLocks/>
            </p:cNvCxnSpPr>
            <p:nvPr/>
          </p:nvCxnSpPr>
          <p:spPr>
            <a:xfrm>
              <a:off x="6190735" y="2896739"/>
              <a:ext cx="0" cy="1032710"/>
            </a:xfrm>
            <a:prstGeom prst="straightConnector1">
              <a:avLst/>
            </a:prstGeom>
            <a:ln w="9525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530FF47-1BBD-C774-AA17-89F2759BB0B8}"/>
                </a:ext>
              </a:extLst>
            </p:cNvPr>
            <p:cNvSpPr txBox="1"/>
            <p:nvPr/>
          </p:nvSpPr>
          <p:spPr>
            <a:xfrm>
              <a:off x="6181217" y="3450974"/>
              <a:ext cx="1121772" cy="43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>
                  <a:solidFill>
                    <a:srgbClr val="00B0F0"/>
                  </a:solidFill>
                </a:rPr>
                <a:t>~60 km</a:t>
              </a:r>
              <a:endParaRPr kumimoji="1" lang="ja-JP" altLang="en-US" sz="1050" b="1">
                <a:solidFill>
                  <a:srgbClr val="00B0F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DF0723F-B634-6DE5-7006-6AD086449473}"/>
                </a:ext>
              </a:extLst>
            </p:cNvPr>
            <p:cNvSpPr txBox="1"/>
            <p:nvPr/>
          </p:nvSpPr>
          <p:spPr>
            <a:xfrm>
              <a:off x="5215408" y="3056628"/>
              <a:ext cx="1121791" cy="43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>
                  <a:solidFill>
                    <a:srgbClr val="00B0F0"/>
                  </a:solidFill>
                </a:rPr>
                <a:t>~90 km</a:t>
              </a:r>
              <a:endParaRPr kumimoji="1" lang="ja-JP" altLang="en-US" sz="105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1E03215-5C57-168D-F607-872C6015106A}"/>
              </a:ext>
            </a:extLst>
          </p:cNvPr>
          <p:cNvSpPr txBox="1"/>
          <p:nvPr/>
        </p:nvSpPr>
        <p:spPr>
          <a:xfrm>
            <a:off x="359976" y="1343453"/>
            <a:ext cx="37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Atacama Desert/Plateau south of San Pedro de Atacama (~90 km x ~60 km)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D0141E-257F-4628-38EC-6A140552481A}"/>
              </a:ext>
            </a:extLst>
          </p:cNvPr>
          <p:cNvSpPr txBox="1"/>
          <p:nvPr/>
        </p:nvSpPr>
        <p:spPr>
          <a:xfrm>
            <a:off x="1613089" y="5613514"/>
            <a:ext cx="1184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600" dirty="0"/>
              <a:t>SRTM15+</a:t>
            </a:r>
            <a:endParaRPr lang="ja-JP" altLang="en-US" sz="1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9B5E9A-DDD6-E332-B080-F354FBC5B8D5}"/>
              </a:ext>
            </a:extLst>
          </p:cNvPr>
          <p:cNvSpPr txBox="1"/>
          <p:nvPr/>
        </p:nvSpPr>
        <p:spPr>
          <a:xfrm>
            <a:off x="4991450" y="5590355"/>
            <a:ext cx="4083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600" dirty="0"/>
              <a:t>ADAM Surface Reflectance Database v4.0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5B07FC-D127-C4FA-1911-2465B0E3807D}"/>
              </a:ext>
            </a:extLst>
          </p:cNvPr>
          <p:cNvSpPr txBox="1"/>
          <p:nvPr/>
        </p:nvSpPr>
        <p:spPr>
          <a:xfrm>
            <a:off x="4697835" y="1575724"/>
            <a:ext cx="431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Albedo of Atacama Desert in Jan: 0.25-0.35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0727D5F-54B8-8DE1-A340-047E4B85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en-US" dirty="0"/>
              <a:t>Atacama desert topography and reflectance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F2E08D-E435-9F18-2AFC-4AFF51A3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523" y="6445473"/>
            <a:ext cx="326368" cy="296863"/>
          </a:xfrm>
        </p:spPr>
        <p:txBody>
          <a:bodyPr/>
          <a:lstStyle/>
          <a:p>
            <a:fld id="{03803EE4-0BB8-4A2C-9025-B8F5E159BB3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4781B381-0E73-E3E0-4D60-C0207711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946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B2FF1616-419A-4C78-81AC-55765E63AF5D}"/>
              </a:ext>
            </a:extLst>
          </p:cNvPr>
          <p:cNvSpPr/>
          <p:nvPr/>
        </p:nvSpPr>
        <p:spPr>
          <a:xfrm>
            <a:off x="12801068" y="-776987"/>
            <a:ext cx="6858" cy="6858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C68E-5D9A-41D7-B0A3-233BDC3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4C55-744E-4CAA-9A31-1C8AEB7634ED}" type="slidenum">
              <a:rPr lang="en-US" smtClean="0"/>
              <a:t>5</a:t>
            </a:fld>
            <a:endParaRPr lang="en-US"/>
          </a:p>
        </p:txBody>
      </p:sp>
      <p:sp>
        <p:nvSpPr>
          <p:cNvPr id="59" name="Title 4">
            <a:extLst>
              <a:ext uri="{FF2B5EF4-FFF2-40B4-BE49-F238E27FC236}">
                <a16:creationId xmlns:a16="http://schemas.microsoft.com/office/drawing/2014/main" id="{398C8784-3237-4733-9EF5-43A83A96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University of Tokyo Atacama Observatory (TAO)</a:t>
            </a:r>
          </a:p>
        </p:txBody>
      </p:sp>
      <p:pic>
        <p:nvPicPr>
          <p:cNvPr id="5" name="Picture 4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34DDA488-59D0-DE4E-3BD8-8EEF39DB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2322329"/>
            <a:ext cx="2666690" cy="2000017"/>
          </a:xfrm>
          <a:prstGeom prst="rect">
            <a:avLst/>
          </a:prstGeom>
        </p:spPr>
      </p:pic>
      <p:pic>
        <p:nvPicPr>
          <p:cNvPr id="8" name="Picture 7" descr="A group of men wearing hardhats and stand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B839E31-9DD2-1889-48D9-BE4B737D9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33" y="2322329"/>
            <a:ext cx="2666689" cy="2000017"/>
          </a:xfrm>
          <a:prstGeom prst="rect">
            <a:avLst/>
          </a:prstGeom>
        </p:spPr>
      </p:pic>
      <p:pic>
        <p:nvPicPr>
          <p:cNvPr id="10" name="Picture 9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829C9DD1-94A8-E358-F6A8-952F4CDA4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4335609"/>
            <a:ext cx="2666691" cy="2000018"/>
          </a:xfrm>
          <a:prstGeom prst="rect">
            <a:avLst/>
          </a:prstGeom>
        </p:spPr>
      </p:pic>
      <p:pic>
        <p:nvPicPr>
          <p:cNvPr id="12" name="Picture 11" descr="A picture containing sky, ground, outdoor, factory&#10;&#10;Description automatically generated">
            <a:extLst>
              <a:ext uri="{FF2B5EF4-FFF2-40B4-BE49-F238E27FC236}">
                <a16:creationId xmlns:a16="http://schemas.microsoft.com/office/drawing/2014/main" id="{DB7FA34C-F9AE-F484-A86B-54BC5AC71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33" y="4335609"/>
            <a:ext cx="2666689" cy="2000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FC157A-4792-F91E-7FC2-7C5CE4E12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142" y="2379133"/>
            <a:ext cx="2255716" cy="300558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EBF698-E9BE-D942-2344-07C52C943D98}"/>
              </a:ext>
            </a:extLst>
          </p:cNvPr>
          <p:cNvSpPr txBox="1">
            <a:spLocks/>
          </p:cNvSpPr>
          <p:nvPr/>
        </p:nvSpPr>
        <p:spPr>
          <a:xfrm>
            <a:off x="615447" y="1035468"/>
            <a:ext cx="8257389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8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8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8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Observatory at Mount </a:t>
            </a:r>
            <a:r>
              <a:rPr lang="en-US" dirty="0" err="1"/>
              <a:t>Chajnantor</a:t>
            </a:r>
            <a:r>
              <a:rPr lang="en-US" dirty="0"/>
              <a:t> at a height of 5640 m</a:t>
            </a:r>
          </a:p>
          <a:p>
            <a:r>
              <a:rPr lang="en-US" dirty="0"/>
              <a:t>Main purpose: Astronomical observatory (Optical-infrared telescope)</a:t>
            </a:r>
          </a:p>
          <a:p>
            <a:r>
              <a:rPr lang="en-US" dirty="0"/>
              <a:t>Base facility at San Pedro de Atacama (2400 m)</a:t>
            </a:r>
          </a:p>
          <a:p>
            <a:r>
              <a:rPr lang="en-US" dirty="0"/>
              <a:t>Additional oxygen supply mandatory at TAO</a:t>
            </a: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DA7B921A-4D8D-FD7A-B9C3-3681B648E0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99" y="2321707"/>
            <a:ext cx="1040252" cy="9838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FFE9F-0BA1-9FB1-F5B7-97E0574D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260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B2FF1616-419A-4C78-81AC-55765E63AF5D}"/>
              </a:ext>
            </a:extLst>
          </p:cNvPr>
          <p:cNvSpPr/>
          <p:nvPr/>
        </p:nvSpPr>
        <p:spPr>
          <a:xfrm>
            <a:off x="12801068" y="-776987"/>
            <a:ext cx="6858" cy="6858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C68E-5D9A-41D7-B0A3-233BDC3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4C55-744E-4CAA-9A31-1C8AEB7634ED}" type="slidenum">
              <a:rPr lang="en-US" smtClean="0"/>
              <a:t>6</a:t>
            </a:fld>
            <a:endParaRPr lang="en-US"/>
          </a:p>
        </p:txBody>
      </p:sp>
      <p:sp>
        <p:nvSpPr>
          <p:cNvPr id="59" name="Title 4">
            <a:extLst>
              <a:ext uri="{FF2B5EF4-FFF2-40B4-BE49-F238E27FC236}">
                <a16:creationId xmlns:a16="http://schemas.microsoft.com/office/drawing/2014/main" id="{398C8784-3237-4733-9EF5-43A83A96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en-US" dirty="0"/>
              <a:t>EM27/SUN observations January 2023</a:t>
            </a:r>
          </a:p>
        </p:txBody>
      </p:sp>
      <p:pic>
        <p:nvPicPr>
          <p:cNvPr id="4" name="Picture 3" descr="A picture containing sky, outdoor, mountain, desert&#10;&#10;Description automatically generated">
            <a:extLst>
              <a:ext uri="{FF2B5EF4-FFF2-40B4-BE49-F238E27FC236}">
                <a16:creationId xmlns:a16="http://schemas.microsoft.com/office/drawing/2014/main" id="{E3CAE4D5-D97B-3F64-D001-E917F2F18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7" y="3626691"/>
            <a:ext cx="3446804" cy="2585103"/>
          </a:xfrm>
          <a:prstGeom prst="rect">
            <a:avLst/>
          </a:prstGeom>
        </p:spPr>
      </p:pic>
      <p:pic>
        <p:nvPicPr>
          <p:cNvPr id="11" name="Picture 10" descr="A picture containing ground, sky, outdoor&#10;&#10;Description automatically generated">
            <a:extLst>
              <a:ext uri="{FF2B5EF4-FFF2-40B4-BE49-F238E27FC236}">
                <a16:creationId xmlns:a16="http://schemas.microsoft.com/office/drawing/2014/main" id="{243D73FB-DC3E-1AF6-0C2F-264DF2A65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1" y="1118383"/>
            <a:ext cx="3165445" cy="2374084"/>
          </a:xfrm>
          <a:prstGeom prst="rect">
            <a:avLst/>
          </a:prstGeom>
        </p:spPr>
      </p:pic>
      <p:pic>
        <p:nvPicPr>
          <p:cNvPr id="13" name="Picture 12" descr="A picture containing text, sky, ground, outdoor&#10;&#10;Description automatically generated">
            <a:extLst>
              <a:ext uri="{FF2B5EF4-FFF2-40B4-BE49-F238E27FC236}">
                <a16:creationId xmlns:a16="http://schemas.microsoft.com/office/drawing/2014/main" id="{EC288BCD-309F-3135-9541-786FFD3EA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97" y="3626691"/>
            <a:ext cx="3446804" cy="258510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6EA72D-EE4E-D4B6-B961-E7508F205690}"/>
              </a:ext>
            </a:extLst>
          </p:cNvPr>
          <p:cNvSpPr txBox="1">
            <a:spLocks/>
          </p:cNvSpPr>
          <p:nvPr/>
        </p:nvSpPr>
        <p:spPr>
          <a:xfrm>
            <a:off x="532360" y="1157052"/>
            <a:ext cx="5163765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EM27/SUN observations at highest altitude ever performed (~0.5 atm)</a:t>
            </a:r>
          </a:p>
          <a:p>
            <a:r>
              <a:rPr lang="en-US" dirty="0"/>
              <a:t>Flawless performance of the instrument</a:t>
            </a:r>
          </a:p>
          <a:p>
            <a:r>
              <a:rPr lang="en-US" dirty="0"/>
              <a:t>Only 2 – 3 hours of observations on the mountaintop due to safety regulations</a:t>
            </a:r>
          </a:p>
          <a:p>
            <a:r>
              <a:rPr lang="en-US" dirty="0"/>
              <a:t>Additional observations at the base facility in San Pedro de Atacama in the afternoon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59469-82D0-8423-FE1D-EA9B3002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57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B2FF1616-419A-4C78-81AC-55765E63AF5D}"/>
              </a:ext>
            </a:extLst>
          </p:cNvPr>
          <p:cNvSpPr/>
          <p:nvPr/>
        </p:nvSpPr>
        <p:spPr>
          <a:xfrm>
            <a:off x="12801068" y="-776987"/>
            <a:ext cx="6858" cy="6858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C68E-5D9A-41D7-B0A3-233BDC3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4C55-744E-4CAA-9A31-1C8AEB7634ED}" type="slidenum">
              <a:rPr lang="en-US" smtClean="0"/>
              <a:t>7</a:t>
            </a:fld>
            <a:endParaRPr lang="en-US"/>
          </a:p>
        </p:txBody>
      </p:sp>
      <p:sp>
        <p:nvSpPr>
          <p:cNvPr id="59" name="Title 4">
            <a:extLst>
              <a:ext uri="{FF2B5EF4-FFF2-40B4-BE49-F238E27FC236}">
                <a16:creationId xmlns:a16="http://schemas.microsoft.com/office/drawing/2014/main" id="{398C8784-3237-4733-9EF5-43A83A96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en-US" dirty="0"/>
              <a:t>Preliminary analysis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A4478C-6708-1DB3-EC4F-F18D080B3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3" y="1431299"/>
            <a:ext cx="8582386" cy="489672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F8330C-6331-316E-9BEA-317B84CE2464}"/>
              </a:ext>
            </a:extLst>
          </p:cNvPr>
          <p:cNvSpPr txBox="1">
            <a:spLocks/>
          </p:cNvSpPr>
          <p:nvPr/>
        </p:nvSpPr>
        <p:spPr>
          <a:xfrm>
            <a:off x="418707" y="1197015"/>
            <a:ext cx="8257389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look sensible!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B26BA62-6CE7-EA10-AABC-FDB96315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12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B2FF1616-419A-4C78-81AC-55765E63AF5D}"/>
              </a:ext>
            </a:extLst>
          </p:cNvPr>
          <p:cNvSpPr/>
          <p:nvPr/>
        </p:nvSpPr>
        <p:spPr>
          <a:xfrm>
            <a:off x="12801068" y="-776987"/>
            <a:ext cx="6858" cy="6858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C68E-5D9A-41D7-B0A3-233BDC3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4C55-744E-4CAA-9A31-1C8AEB7634ED}" type="slidenum">
              <a:rPr lang="en-US" smtClean="0"/>
              <a:t>8</a:t>
            </a:fld>
            <a:endParaRPr lang="en-US"/>
          </a:p>
        </p:txBody>
      </p:sp>
      <p:sp>
        <p:nvSpPr>
          <p:cNvPr id="59" name="Title 4">
            <a:extLst>
              <a:ext uri="{FF2B5EF4-FFF2-40B4-BE49-F238E27FC236}">
                <a16:creationId xmlns:a16="http://schemas.microsoft.com/office/drawing/2014/main" id="{398C8784-3237-4733-9EF5-43A83A96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en-US" dirty="0"/>
              <a:t>Preliminary </a:t>
            </a:r>
            <a:r>
              <a:rPr lang="en-US" dirty="0" err="1"/>
              <a:t>X</a:t>
            </a:r>
            <a:r>
              <a:rPr lang="en-US" baseline="-25000" dirty="0" err="1"/>
              <a:t>luft</a:t>
            </a:r>
            <a:r>
              <a:rPr lang="en-US" dirty="0"/>
              <a:t>/</a:t>
            </a:r>
            <a:r>
              <a:rPr lang="en-US" dirty="0" err="1"/>
              <a:t>X</a:t>
            </a:r>
            <a:r>
              <a:rPr lang="en-US" baseline="-25000" dirty="0" err="1"/>
              <a:t>air</a:t>
            </a:r>
            <a:r>
              <a:rPr lang="en-US" dirty="0"/>
              <a:t> analysis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F8330C-6331-316E-9BEA-317B84CE2464}"/>
              </a:ext>
            </a:extLst>
          </p:cNvPr>
          <p:cNvSpPr txBox="1">
            <a:spLocks/>
          </p:cNvSpPr>
          <p:nvPr/>
        </p:nvSpPr>
        <p:spPr>
          <a:xfrm>
            <a:off x="418707" y="1197015"/>
            <a:ext cx="8257389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look sensible!</a:t>
            </a:r>
          </a:p>
          <a:p>
            <a:r>
              <a:rPr lang="en-US" dirty="0"/>
              <a:t>However, </a:t>
            </a:r>
            <a:r>
              <a:rPr lang="en-US" dirty="0" err="1"/>
              <a:t>X</a:t>
            </a:r>
            <a:r>
              <a:rPr lang="en-US" baseline="-25000" dirty="0" err="1"/>
              <a:t>luft</a:t>
            </a:r>
            <a:r>
              <a:rPr lang="en-US" dirty="0"/>
              <a:t>/</a:t>
            </a:r>
            <a:r>
              <a:rPr lang="en-US" dirty="0" err="1"/>
              <a:t>X</a:t>
            </a:r>
            <a:r>
              <a:rPr lang="en-US" baseline="-25000" dirty="0" err="1"/>
              <a:t>air</a:t>
            </a:r>
            <a:r>
              <a:rPr lang="en-US" dirty="0"/>
              <a:t> deviates from nominal by 0.5 – 1 % (both PROFFAST2.2 and GGG2020)</a:t>
            </a:r>
          </a:p>
          <a:p>
            <a:r>
              <a:rPr lang="en-US" dirty="0"/>
              <a:t>Possible reason: GEOS mod files doesn’t extend to the surface for San Pedro de Atacama (lowest layer ends at appr. 3000 m, surface is at 2400 m)</a:t>
            </a:r>
          </a:p>
          <a:p>
            <a:r>
              <a:rPr lang="en-US" dirty="0"/>
              <a:t>Alternative mod files created using NCEP reanalysis data</a:t>
            </a:r>
          </a:p>
          <a:p>
            <a:r>
              <a:rPr lang="en-US" dirty="0"/>
              <a:t>Changes more pronounced and systematic for GGG2020, for PROFFAST2.2 more variable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B26BA62-6CE7-EA10-AABC-FDB96315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516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D204FA6-93B0-61AB-F71F-B4157BE9E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/>
          <a:stretch/>
        </p:blipFill>
        <p:spPr>
          <a:xfrm>
            <a:off x="1526796" y="1064561"/>
            <a:ext cx="6376476" cy="346549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B2FF1616-419A-4C78-81AC-55765E63AF5D}"/>
              </a:ext>
            </a:extLst>
          </p:cNvPr>
          <p:cNvSpPr/>
          <p:nvPr/>
        </p:nvSpPr>
        <p:spPr>
          <a:xfrm>
            <a:off x="12801068" y="-776987"/>
            <a:ext cx="6858" cy="6858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C68E-5D9A-41D7-B0A3-233BDC3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4C55-744E-4CAA-9A31-1C8AEB7634ED}" type="slidenum">
              <a:rPr lang="en-US" smtClean="0"/>
              <a:t>9</a:t>
            </a:fld>
            <a:endParaRPr lang="en-US"/>
          </a:p>
        </p:txBody>
      </p:sp>
      <p:sp>
        <p:nvSpPr>
          <p:cNvPr id="59" name="Title 4">
            <a:extLst>
              <a:ext uri="{FF2B5EF4-FFF2-40B4-BE49-F238E27FC236}">
                <a16:creationId xmlns:a16="http://schemas.microsoft.com/office/drawing/2014/main" id="{398C8784-3237-4733-9EF5-43A83A96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en-US" dirty="0"/>
              <a:t>Preliminary </a:t>
            </a:r>
            <a:r>
              <a:rPr lang="en-US" dirty="0" err="1"/>
              <a:t>X</a:t>
            </a:r>
            <a:r>
              <a:rPr lang="en-US" baseline="-25000" dirty="0" err="1"/>
              <a:t>luft</a:t>
            </a:r>
            <a:r>
              <a:rPr lang="en-US" dirty="0"/>
              <a:t>/</a:t>
            </a:r>
            <a:r>
              <a:rPr lang="en-US" dirty="0" err="1"/>
              <a:t>X</a:t>
            </a:r>
            <a:r>
              <a:rPr lang="en-US" baseline="-25000" dirty="0" err="1"/>
              <a:t>air</a:t>
            </a:r>
            <a:r>
              <a:rPr lang="en-US" dirty="0"/>
              <a:t> analysis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B26BA62-6CE7-EA10-AABC-FDB96315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FF27673F-FAC1-3148-FDD5-4D63630F5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685" y="4422894"/>
            <a:ext cx="6358855" cy="1911479"/>
          </a:xfrm>
          <a:prstGeom prst="rect">
            <a:avLst/>
          </a:prstGeom>
        </p:spPr>
      </p:pic>
      <p:sp>
        <p:nvSpPr>
          <p:cNvPr id="8" name="テキスト ボックス 2">
            <a:extLst>
              <a:ext uri="{FF2B5EF4-FFF2-40B4-BE49-F238E27FC236}">
                <a16:creationId xmlns:a16="http://schemas.microsoft.com/office/drawing/2014/main" id="{EBFCF23B-3C68-4DA1-4F0B-F5FD435ED462}"/>
              </a:ext>
            </a:extLst>
          </p:cNvPr>
          <p:cNvSpPr txBox="1"/>
          <p:nvPr/>
        </p:nvSpPr>
        <p:spPr>
          <a:xfrm>
            <a:off x="111562" y="2488049"/>
            <a:ext cx="1608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600" dirty="0"/>
              <a:t>PROFFAST2.2</a:t>
            </a:r>
            <a:endParaRPr lang="ja-JP" altLang="en-US" sz="1600" dirty="0"/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DFC270C9-0FEF-D64E-C204-94155B6117CA}"/>
              </a:ext>
            </a:extLst>
          </p:cNvPr>
          <p:cNvSpPr txBox="1"/>
          <p:nvPr/>
        </p:nvSpPr>
        <p:spPr>
          <a:xfrm>
            <a:off x="255523" y="5262936"/>
            <a:ext cx="16081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600" dirty="0"/>
              <a:t>GGG2020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26264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2357</TotalTime>
  <Words>381</Words>
  <Application>Microsoft Office PowerPoint</Application>
  <PresentationFormat>On-screen Show (4:3)</PresentationFormat>
  <Paragraphs>69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</vt:lpstr>
      <vt:lpstr>PowerPoint Presentation</vt:lpstr>
      <vt:lpstr>Outline</vt:lpstr>
      <vt:lpstr>Chile, Atacama desert</vt:lpstr>
      <vt:lpstr>Atacama desert topography and reflectance</vt:lpstr>
      <vt:lpstr>University of Tokyo Atacama Observatory (TAO)</vt:lpstr>
      <vt:lpstr>EM27/SUN observations January 2023</vt:lpstr>
      <vt:lpstr>Preliminary analysis</vt:lpstr>
      <vt:lpstr>Preliminary Xluft/Xair analysis</vt:lpstr>
      <vt:lpstr>Preliminary Xluft/Xair analysis</vt:lpstr>
      <vt:lpstr>Coincident OCO-3 target mode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</dc:creator>
  <cp:lastModifiedBy>FREY Matthias Max</cp:lastModifiedBy>
  <cp:revision>607</cp:revision>
  <dcterms:created xsi:type="dcterms:W3CDTF">2017-12-07T08:39:34Z</dcterms:created>
  <dcterms:modified xsi:type="dcterms:W3CDTF">2023-06-13T14:47:13Z</dcterms:modified>
</cp:coreProperties>
</file>