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2" r:id="rId2"/>
    <p:sldId id="293" r:id="rId3"/>
    <p:sldId id="401" r:id="rId4"/>
    <p:sldId id="407" r:id="rId5"/>
    <p:sldId id="408" r:id="rId6"/>
    <p:sldId id="261" r:id="rId7"/>
    <p:sldId id="278" r:id="rId8"/>
  </p:sldIdLst>
  <p:sldSz cx="32918400" cy="21945600"/>
  <p:notesSz cx="6858000" cy="9144000"/>
  <p:defaultTextStyle>
    <a:defPPr>
      <a:defRPr lang="en-US"/>
    </a:defPPr>
    <a:lvl1pPr marL="0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2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9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4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1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5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3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7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480D"/>
    <a:srgbClr val="BC5610"/>
    <a:srgbClr val="5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>
        <p:scale>
          <a:sx n="25" d="100"/>
          <a:sy n="25" d="100"/>
        </p:scale>
        <p:origin x="1627" y="2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F8E44-001C-4B36-96C1-D76AE675C36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07F83-8C36-4B99-968E-36ACDF00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5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17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88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62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0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4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5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Verify Missing TCCON data.</a:t>
            </a:r>
          </a:p>
          <a:p>
            <a:pPr marL="171450" indent="-171450">
              <a:buFontTx/>
              <a:buChar char="-"/>
            </a:pPr>
            <a:r>
              <a:rPr lang="en-US" dirty="0"/>
              <a:t>GGG2020 updates: improved CO2 priors, airmass correction, background continuum treatment, new AICFs, </a:t>
            </a:r>
            <a:r>
              <a:rPr lang="en-US" dirty="0" err="1"/>
              <a:t>XLuft</a:t>
            </a:r>
            <a:r>
              <a:rPr lang="en-US" dirty="0"/>
              <a:t> quality filter,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5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2"/>
            </a:lvl1pPr>
            <a:lvl2pPr marL="1463296" indent="0" algn="ctr">
              <a:buNone/>
              <a:defRPr sz="6401"/>
            </a:lvl2pPr>
            <a:lvl3pPr marL="2926584" indent="0" algn="ctr">
              <a:buNone/>
              <a:defRPr sz="5760"/>
            </a:lvl3pPr>
            <a:lvl4pPr marL="4389880" indent="0" algn="ctr">
              <a:buNone/>
              <a:defRPr sz="5119"/>
            </a:lvl4pPr>
            <a:lvl5pPr marL="5853168" indent="0" algn="ctr">
              <a:buNone/>
              <a:defRPr sz="5119"/>
            </a:lvl5pPr>
            <a:lvl6pPr marL="7316464" indent="0" algn="ctr">
              <a:buNone/>
              <a:defRPr sz="5119"/>
            </a:lvl6pPr>
            <a:lvl7pPr marL="8779756" indent="0" algn="ctr">
              <a:buNone/>
              <a:defRPr sz="5119"/>
            </a:lvl7pPr>
            <a:lvl8pPr marL="10243048" indent="0" algn="ctr">
              <a:buNone/>
              <a:defRPr sz="5119"/>
            </a:lvl8pPr>
            <a:lvl9pPr marL="11706340" indent="0" algn="ctr">
              <a:buNone/>
              <a:defRPr sz="511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5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5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295276" y="9605037"/>
            <a:ext cx="26977050" cy="1788595"/>
          </a:xfrm>
        </p:spPr>
        <p:txBody>
          <a:bodyPr>
            <a:noAutofit/>
          </a:bodyPr>
          <a:lstStyle>
            <a:lvl1pPr marL="0" indent="0">
              <a:buNone/>
              <a:defRPr sz="8640" b="1" baseline="0">
                <a:solidFill>
                  <a:schemeClr val="tx1"/>
                </a:solidFill>
              </a:defRPr>
            </a:lvl1pPr>
            <a:lvl2pPr marL="1646165" indent="0">
              <a:buNone/>
              <a:defRPr/>
            </a:lvl2pPr>
            <a:lvl3pPr marL="3292326" indent="0">
              <a:buNone/>
              <a:defRPr/>
            </a:lvl3pPr>
            <a:lvl4pPr marL="4938491" indent="0">
              <a:buNone/>
              <a:defRPr/>
            </a:lvl4pPr>
            <a:lvl5pPr marL="6584648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331852" y="11386358"/>
            <a:ext cx="26940474" cy="3525811"/>
          </a:xfrm>
        </p:spPr>
        <p:txBody>
          <a:bodyPr>
            <a:noAutofit/>
          </a:bodyPr>
          <a:lstStyle>
            <a:lvl1pPr marL="0" indent="0">
              <a:buNone/>
              <a:defRPr sz="7200" b="0" baseline="0">
                <a:solidFill>
                  <a:schemeClr val="tx1"/>
                </a:solidFill>
              </a:defRPr>
            </a:lvl1pPr>
            <a:lvl2pPr marL="1646165" indent="0">
              <a:buNone/>
              <a:defRPr/>
            </a:lvl2pPr>
            <a:lvl3pPr marL="3292326" indent="0">
              <a:buNone/>
              <a:defRPr/>
            </a:lvl3pPr>
            <a:lvl4pPr marL="4938491" indent="0">
              <a:buNone/>
              <a:defRPr/>
            </a:lvl4pPr>
            <a:lvl5pPr marL="6584648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3295276" y="18120024"/>
            <a:ext cx="26977050" cy="2124118"/>
          </a:xfrm>
        </p:spPr>
        <p:txBody>
          <a:bodyPr anchor="b">
            <a:noAutofit/>
          </a:bodyPr>
          <a:lstStyle>
            <a:lvl1pPr marL="0" indent="0">
              <a:buNone/>
              <a:defRPr sz="3600" b="0" baseline="0">
                <a:solidFill>
                  <a:schemeClr val="tx1"/>
                </a:solidFill>
              </a:defRPr>
            </a:lvl1pPr>
            <a:lvl2pPr marL="1646165" indent="0">
              <a:buNone/>
              <a:defRPr/>
            </a:lvl2pPr>
            <a:lvl3pPr marL="3292326" indent="0">
              <a:buNone/>
              <a:defRPr/>
            </a:lvl3pPr>
            <a:lvl4pPr marL="4938491" indent="0">
              <a:buNone/>
              <a:defRPr/>
            </a:lvl4pPr>
            <a:lvl5pPr marL="6584648" indent="0">
              <a:buNone/>
              <a:defRPr/>
            </a:lvl5pPr>
          </a:lstStyle>
          <a:p>
            <a:r>
              <a:rPr lang="en-US" dirty="0" err="1"/>
              <a:t>Matthäus</a:t>
            </a:r>
            <a:r>
              <a:rPr lang="en-US" dirty="0"/>
              <a:t> Kiel | Research Scientist | Earth Sciences | Tropospheric Composition (329I)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71" y="5053367"/>
            <a:ext cx="10531739" cy="3467238"/>
          </a:xfrm>
          <a:prstGeom prst="rect">
            <a:avLst/>
          </a:prstGeom>
        </p:spPr>
      </p:pic>
      <p:sp>
        <p:nvSpPr>
          <p:cNvPr id="14" name="Date Placeholder 16">
            <a:extLst>
              <a:ext uri="{FF2B5EF4-FFF2-40B4-BE49-F238E27FC236}">
                <a16:creationId xmlns:a16="http://schemas.microsoft.com/office/drawing/2014/main" id="{52212B25-4890-2C4D-838A-B7DFF259D961}"/>
              </a:ext>
            </a:extLst>
          </p:cNvPr>
          <p:cNvSpPr txBox="1">
            <a:spLocks/>
          </p:cNvSpPr>
          <p:nvPr userDrawn="1"/>
        </p:nvSpPr>
        <p:spPr>
          <a:xfrm>
            <a:off x="914405" y="20492049"/>
            <a:ext cx="5120644" cy="1171786"/>
          </a:xfrm>
          <a:prstGeom prst="rect">
            <a:avLst/>
          </a:prstGeom>
        </p:spPr>
        <p:txBody>
          <a:bodyPr vert="horz" lIns="329184" tIns="164592" rIns="329184" bIns="164592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53B3D-84C0-0042-9C63-791F5A4B6ADC}" type="datetime1">
              <a:rPr lang="en-US" sz="2880" smtClean="0"/>
              <a:pPr/>
              <a:t>6/12/2023</a:t>
            </a:fld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258281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38668" y="10972800"/>
            <a:ext cx="1460623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" y="11904293"/>
            <a:ext cx="32918400" cy="17073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7200" kern="0" spc="252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68" y="5894014"/>
            <a:ext cx="14606237" cy="48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7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4CB5F31-DA00-744E-BC28-C39CE05B89AE}"/>
              </a:ext>
            </a:extLst>
          </p:cNvPr>
          <p:cNvSpPr txBox="1">
            <a:spLocks/>
          </p:cNvSpPr>
          <p:nvPr userDrawn="1"/>
        </p:nvSpPr>
        <p:spPr>
          <a:xfrm>
            <a:off x="26883362" y="20481214"/>
            <a:ext cx="2110072" cy="1171786"/>
          </a:xfrm>
          <a:prstGeom prst="rect">
            <a:avLst/>
          </a:prstGeom>
        </p:spPr>
        <p:txBody>
          <a:bodyPr vert="horz" lIns="329184" tIns="164592" rIns="329184" bIns="164592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8F31C6-7FF2-714D-B431-5D98C3A6D778}" type="slidenum">
              <a:rPr lang="en-US" sz="4320" smtClean="0"/>
              <a:pPr/>
              <a:t>‹#›</a:t>
            </a:fld>
            <a:endParaRPr lang="en-US" sz="432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8116790" y="20137117"/>
            <a:ext cx="4440776" cy="180848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600" b="1" kern="0" spc="252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585D9B-5FB6-644E-A752-FC6547E1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Date Placeholder 16">
            <a:extLst>
              <a:ext uri="{FF2B5EF4-FFF2-40B4-BE49-F238E27FC236}">
                <a16:creationId xmlns:a16="http://schemas.microsoft.com/office/drawing/2014/main" id="{704A9D3A-B75F-D341-85DB-D2A8985450B2}"/>
              </a:ext>
            </a:extLst>
          </p:cNvPr>
          <p:cNvSpPr txBox="1">
            <a:spLocks/>
          </p:cNvSpPr>
          <p:nvPr userDrawn="1"/>
        </p:nvSpPr>
        <p:spPr>
          <a:xfrm>
            <a:off x="914405" y="20492049"/>
            <a:ext cx="5120644" cy="1171786"/>
          </a:xfrm>
          <a:prstGeom prst="rect">
            <a:avLst/>
          </a:prstGeom>
        </p:spPr>
        <p:txBody>
          <a:bodyPr vert="horz" lIns="329184" tIns="164592" rIns="329184" bIns="164592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53B3D-84C0-0042-9C63-791F5A4B6ADC}" type="datetime1">
              <a:rPr lang="en-US" sz="2880" smtClean="0"/>
              <a:pPr/>
              <a:t>6/12/2023</a:t>
            </a:fld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37918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3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73"/>
            <a:ext cx="28392120" cy="9128758"/>
          </a:xfrm>
        </p:spPr>
        <p:txBody>
          <a:bodyPr anchor="b"/>
          <a:lstStyle>
            <a:lvl1pPr>
              <a:defRPr sz="192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93"/>
            <a:ext cx="28392120" cy="4800598"/>
          </a:xfrm>
        </p:spPr>
        <p:txBody>
          <a:bodyPr/>
          <a:lstStyle>
            <a:lvl1pPr marL="0" indent="0">
              <a:buNone/>
              <a:defRPr sz="7682">
                <a:solidFill>
                  <a:schemeClr val="tx1"/>
                </a:solidFill>
              </a:defRPr>
            </a:lvl1pPr>
            <a:lvl2pPr marL="1463296" indent="0">
              <a:buNone/>
              <a:defRPr sz="6401">
                <a:solidFill>
                  <a:schemeClr val="tx1">
                    <a:tint val="75000"/>
                  </a:schemeClr>
                </a:solidFill>
              </a:defRPr>
            </a:lvl2pPr>
            <a:lvl3pPr marL="2926584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880" indent="0">
              <a:buNone/>
              <a:defRPr sz="5119">
                <a:solidFill>
                  <a:schemeClr val="tx1">
                    <a:tint val="75000"/>
                  </a:schemeClr>
                </a:solidFill>
              </a:defRPr>
            </a:lvl4pPr>
            <a:lvl5pPr marL="5853168" indent="0">
              <a:buNone/>
              <a:defRPr sz="5119">
                <a:solidFill>
                  <a:schemeClr val="tx1">
                    <a:tint val="75000"/>
                  </a:schemeClr>
                </a:solidFill>
              </a:defRPr>
            </a:lvl5pPr>
            <a:lvl6pPr marL="7316464" indent="0">
              <a:buNone/>
              <a:defRPr sz="5119">
                <a:solidFill>
                  <a:schemeClr val="tx1">
                    <a:tint val="75000"/>
                  </a:schemeClr>
                </a:solidFill>
              </a:defRPr>
            </a:lvl6pPr>
            <a:lvl7pPr marL="8779756" indent="0">
              <a:buNone/>
              <a:defRPr sz="5119">
                <a:solidFill>
                  <a:schemeClr val="tx1">
                    <a:tint val="75000"/>
                  </a:schemeClr>
                </a:solidFill>
              </a:defRPr>
            </a:lvl7pPr>
            <a:lvl8pPr marL="10243048" indent="0">
              <a:buNone/>
              <a:defRPr sz="5119">
                <a:solidFill>
                  <a:schemeClr val="tx1">
                    <a:tint val="75000"/>
                  </a:schemeClr>
                </a:solidFill>
              </a:defRPr>
            </a:lvl8pPr>
            <a:lvl9pPr marL="11706340" indent="0">
              <a:buNone/>
              <a:defRPr sz="51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11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2" b="1"/>
            </a:lvl1pPr>
            <a:lvl2pPr marL="1463296" indent="0">
              <a:buNone/>
              <a:defRPr sz="6401" b="1"/>
            </a:lvl2pPr>
            <a:lvl3pPr marL="2926584" indent="0">
              <a:buNone/>
              <a:defRPr sz="5760" b="1"/>
            </a:lvl3pPr>
            <a:lvl4pPr marL="4389880" indent="0">
              <a:buNone/>
              <a:defRPr sz="5119" b="1"/>
            </a:lvl4pPr>
            <a:lvl5pPr marL="5853168" indent="0">
              <a:buNone/>
              <a:defRPr sz="5119" b="1"/>
            </a:lvl5pPr>
            <a:lvl6pPr marL="7316464" indent="0">
              <a:buNone/>
              <a:defRPr sz="5119" b="1"/>
            </a:lvl6pPr>
            <a:lvl7pPr marL="8779756" indent="0">
              <a:buNone/>
              <a:defRPr sz="5119" b="1"/>
            </a:lvl7pPr>
            <a:lvl8pPr marL="10243048" indent="0">
              <a:buNone/>
              <a:defRPr sz="5119" b="1"/>
            </a:lvl8pPr>
            <a:lvl9pPr marL="11706340" indent="0">
              <a:buNone/>
              <a:defRPr sz="511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5" y="5379722"/>
            <a:ext cx="13994608" cy="2636518"/>
          </a:xfrm>
        </p:spPr>
        <p:txBody>
          <a:bodyPr anchor="b"/>
          <a:lstStyle>
            <a:lvl1pPr marL="0" indent="0">
              <a:buNone/>
              <a:defRPr sz="7682" b="1"/>
            </a:lvl1pPr>
            <a:lvl2pPr marL="1463296" indent="0">
              <a:buNone/>
              <a:defRPr sz="6401" b="1"/>
            </a:lvl2pPr>
            <a:lvl3pPr marL="2926584" indent="0">
              <a:buNone/>
              <a:defRPr sz="5760" b="1"/>
            </a:lvl3pPr>
            <a:lvl4pPr marL="4389880" indent="0">
              <a:buNone/>
              <a:defRPr sz="5119" b="1"/>
            </a:lvl4pPr>
            <a:lvl5pPr marL="5853168" indent="0">
              <a:buNone/>
              <a:defRPr sz="5119" b="1"/>
            </a:lvl5pPr>
            <a:lvl6pPr marL="7316464" indent="0">
              <a:buNone/>
              <a:defRPr sz="5119" b="1"/>
            </a:lvl6pPr>
            <a:lvl7pPr marL="8779756" indent="0">
              <a:buNone/>
              <a:defRPr sz="5119" b="1"/>
            </a:lvl7pPr>
            <a:lvl8pPr marL="10243048" indent="0">
              <a:buNone/>
              <a:defRPr sz="5119" b="1"/>
            </a:lvl8pPr>
            <a:lvl9pPr marL="11706340" indent="0">
              <a:buNone/>
              <a:defRPr sz="511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5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1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6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31" y="1463040"/>
            <a:ext cx="10617041" cy="5120640"/>
          </a:xfrm>
        </p:spPr>
        <p:txBody>
          <a:bodyPr anchor="b"/>
          <a:lstStyle>
            <a:lvl1pPr>
              <a:defRPr sz="102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71"/>
            <a:ext cx="16664940" cy="15595600"/>
          </a:xfrm>
        </p:spPr>
        <p:txBody>
          <a:bodyPr/>
          <a:lstStyle>
            <a:lvl1pPr>
              <a:defRPr sz="10242"/>
            </a:lvl1pPr>
            <a:lvl2pPr>
              <a:defRPr sz="8960"/>
            </a:lvl2pPr>
            <a:lvl3pPr>
              <a:defRPr sz="7682"/>
            </a:lvl3pPr>
            <a:lvl4pPr>
              <a:defRPr sz="6401"/>
            </a:lvl4pPr>
            <a:lvl5pPr>
              <a:defRPr sz="6401"/>
            </a:lvl5pPr>
            <a:lvl6pPr>
              <a:defRPr sz="6401"/>
            </a:lvl6pPr>
            <a:lvl7pPr>
              <a:defRPr sz="6401"/>
            </a:lvl7pPr>
            <a:lvl8pPr>
              <a:defRPr sz="6401"/>
            </a:lvl8pPr>
            <a:lvl9pPr>
              <a:defRPr sz="64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31" y="6583680"/>
            <a:ext cx="10617041" cy="12197082"/>
          </a:xfrm>
        </p:spPr>
        <p:txBody>
          <a:bodyPr/>
          <a:lstStyle>
            <a:lvl1pPr marL="0" indent="0">
              <a:buNone/>
              <a:defRPr sz="5119"/>
            </a:lvl1pPr>
            <a:lvl2pPr marL="1463296" indent="0">
              <a:buNone/>
              <a:defRPr sz="4482"/>
            </a:lvl2pPr>
            <a:lvl3pPr marL="2926584" indent="0">
              <a:buNone/>
              <a:defRPr sz="3841"/>
            </a:lvl3pPr>
            <a:lvl4pPr marL="4389880" indent="0">
              <a:buNone/>
              <a:defRPr sz="3200"/>
            </a:lvl4pPr>
            <a:lvl5pPr marL="5853168" indent="0">
              <a:buNone/>
              <a:defRPr sz="3200"/>
            </a:lvl5pPr>
            <a:lvl6pPr marL="7316464" indent="0">
              <a:buNone/>
              <a:defRPr sz="3200"/>
            </a:lvl6pPr>
            <a:lvl7pPr marL="8779756" indent="0">
              <a:buNone/>
              <a:defRPr sz="3200"/>
            </a:lvl7pPr>
            <a:lvl8pPr marL="10243048" indent="0">
              <a:buNone/>
              <a:defRPr sz="3200"/>
            </a:lvl8pPr>
            <a:lvl9pPr marL="1170634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31" y="1463040"/>
            <a:ext cx="10617041" cy="5120640"/>
          </a:xfrm>
        </p:spPr>
        <p:txBody>
          <a:bodyPr anchor="b"/>
          <a:lstStyle>
            <a:lvl1pPr>
              <a:defRPr sz="102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71"/>
            <a:ext cx="16664940" cy="15595600"/>
          </a:xfrm>
        </p:spPr>
        <p:txBody>
          <a:bodyPr anchor="t"/>
          <a:lstStyle>
            <a:lvl1pPr marL="0" indent="0">
              <a:buNone/>
              <a:defRPr sz="10242"/>
            </a:lvl1pPr>
            <a:lvl2pPr marL="1463296" indent="0">
              <a:buNone/>
              <a:defRPr sz="8960"/>
            </a:lvl2pPr>
            <a:lvl3pPr marL="2926584" indent="0">
              <a:buNone/>
              <a:defRPr sz="7682"/>
            </a:lvl3pPr>
            <a:lvl4pPr marL="4389880" indent="0">
              <a:buNone/>
              <a:defRPr sz="6401"/>
            </a:lvl4pPr>
            <a:lvl5pPr marL="5853168" indent="0">
              <a:buNone/>
              <a:defRPr sz="6401"/>
            </a:lvl5pPr>
            <a:lvl6pPr marL="7316464" indent="0">
              <a:buNone/>
              <a:defRPr sz="6401"/>
            </a:lvl6pPr>
            <a:lvl7pPr marL="8779756" indent="0">
              <a:buNone/>
              <a:defRPr sz="6401"/>
            </a:lvl7pPr>
            <a:lvl8pPr marL="10243048" indent="0">
              <a:buNone/>
              <a:defRPr sz="6401"/>
            </a:lvl8pPr>
            <a:lvl9pPr marL="11706340" indent="0">
              <a:buNone/>
              <a:defRPr sz="64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31" y="6583680"/>
            <a:ext cx="10617041" cy="12197082"/>
          </a:xfrm>
        </p:spPr>
        <p:txBody>
          <a:bodyPr/>
          <a:lstStyle>
            <a:lvl1pPr marL="0" indent="0">
              <a:buNone/>
              <a:defRPr sz="5119"/>
            </a:lvl1pPr>
            <a:lvl2pPr marL="1463296" indent="0">
              <a:buNone/>
              <a:defRPr sz="4482"/>
            </a:lvl2pPr>
            <a:lvl3pPr marL="2926584" indent="0">
              <a:buNone/>
              <a:defRPr sz="3841"/>
            </a:lvl3pPr>
            <a:lvl4pPr marL="4389880" indent="0">
              <a:buNone/>
              <a:defRPr sz="3200"/>
            </a:lvl4pPr>
            <a:lvl5pPr marL="5853168" indent="0">
              <a:buNone/>
              <a:defRPr sz="3200"/>
            </a:lvl5pPr>
            <a:lvl6pPr marL="7316464" indent="0">
              <a:buNone/>
              <a:defRPr sz="3200"/>
            </a:lvl6pPr>
            <a:lvl7pPr marL="8779756" indent="0">
              <a:buNone/>
              <a:defRPr sz="3200"/>
            </a:lvl7pPr>
            <a:lvl8pPr marL="10243048" indent="0">
              <a:buNone/>
              <a:defRPr sz="3200"/>
            </a:lvl8pPr>
            <a:lvl9pPr marL="1170634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11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31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8963-B142-4412-A2F7-2B0D499D53B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31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31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FA46-A28A-4C11-8F5E-084472A8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2926584" rtl="0" eaLnBrk="1" latinLnBrk="0" hangingPunct="1">
        <a:lnSpc>
          <a:spcPct val="90000"/>
        </a:lnSpc>
        <a:spcBef>
          <a:spcPct val="0"/>
        </a:spcBef>
        <a:buNone/>
        <a:defRPr sz="140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646" indent="-731646" algn="l" defTabSz="2926584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938" indent="-731646" algn="l" defTabSz="292658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7682" kern="1200">
          <a:solidFill>
            <a:schemeClr val="tx1"/>
          </a:solidFill>
          <a:latin typeface="+mn-lt"/>
          <a:ea typeface="+mn-ea"/>
          <a:cs typeface="+mn-cs"/>
        </a:defRPr>
      </a:lvl2pPr>
      <a:lvl3pPr marL="3658230" indent="-731646" algn="l" defTabSz="292658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5121526" indent="-731646" algn="l" defTabSz="292658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4814" indent="-731646" algn="l" defTabSz="292658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8110" indent="-731646" algn="l" defTabSz="292658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11398" indent="-731646" algn="l" defTabSz="292658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4694" indent="-731646" algn="l" defTabSz="292658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7982" indent="-731646" algn="l" defTabSz="292658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296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584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880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3168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6464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9756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3048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6340" algn="l" defTabSz="2926584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hyperlink" Target="http://www.nasa.gov/" TargetMode="External"/><Relationship Id="rId7" Type="http://schemas.openxmlformats.org/officeDocument/2006/relationships/image" Target="../media/image12.jpg"/><Relationship Id="rId12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15B12-1A2B-DE4F-888A-21EB6A1CA3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7493" y="9138040"/>
            <a:ext cx="27634831" cy="366953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Analysis of Satellite-based XCO2 measurements from OCO-2 against Ground-based TCCON and COCCON measurements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02AC91-6B49-191C-21E7-FC89521495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1852" y="12301992"/>
            <a:ext cx="26940474" cy="2974903"/>
          </a:xfrm>
        </p:spPr>
        <p:txBody>
          <a:bodyPr/>
          <a:lstStyle/>
          <a:p>
            <a:endParaRPr lang="en-US" sz="5040" b="1" dirty="0"/>
          </a:p>
          <a:p>
            <a:endParaRPr lang="en-US" sz="504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E2B4-84D3-CFC7-FCB1-179A64FF1A2B}"/>
              </a:ext>
            </a:extLst>
          </p:cNvPr>
          <p:cNvSpPr txBox="1"/>
          <p:nvPr/>
        </p:nvSpPr>
        <p:spPr>
          <a:xfrm>
            <a:off x="8229600" y="19161171"/>
            <a:ext cx="164592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60" dirty="0"/>
              <a:t>Copyright 2023 California Institute of Technology, U.S. Government sponsorship acknowledged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56508-3CF5-4B8A-965E-6242EF7E1169}"/>
              </a:ext>
            </a:extLst>
          </p:cNvPr>
          <p:cNvSpPr txBox="1"/>
          <p:nvPr/>
        </p:nvSpPr>
        <p:spPr>
          <a:xfrm>
            <a:off x="6261235" y="13829528"/>
            <a:ext cx="203873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Times New Roman" panose="02020603050405020304" pitchFamily="18" charset="0"/>
              </a:rPr>
              <a:t>Saswati Das</a:t>
            </a:r>
            <a:r>
              <a:rPr lang="en-US" sz="5400" baseline="30000" dirty="0">
                <a:ea typeface="Times New Roman" panose="02020603050405020304" pitchFamily="18" charset="0"/>
              </a:rPr>
              <a:t>1</a:t>
            </a:r>
            <a:r>
              <a:rPr lang="en-US" sz="5400" dirty="0">
                <a:ea typeface="Times New Roman" panose="02020603050405020304" pitchFamily="18" charset="0"/>
              </a:rPr>
              <a:t>, </a:t>
            </a:r>
            <a:r>
              <a:rPr lang="en-US" sz="5400" dirty="0" err="1">
                <a:ea typeface="Times New Roman" panose="02020603050405020304" pitchFamily="18" charset="0"/>
              </a:rPr>
              <a:t>Matthäus</a:t>
            </a:r>
            <a:r>
              <a:rPr lang="en-US" sz="5400" dirty="0">
                <a:ea typeface="Times New Roman" panose="02020603050405020304" pitchFamily="18" charset="0"/>
              </a:rPr>
              <a:t> Kiel</a:t>
            </a:r>
            <a:r>
              <a:rPr lang="en-US" sz="5400" baseline="30000" dirty="0">
                <a:ea typeface="Times New Roman" panose="02020603050405020304" pitchFamily="18" charset="0"/>
              </a:rPr>
              <a:t>1</a:t>
            </a:r>
            <a:r>
              <a:rPr lang="en-US" sz="5400" dirty="0">
                <a:ea typeface="Times New Roman" panose="02020603050405020304" pitchFamily="18" charset="0"/>
              </a:rPr>
              <a:t>, Joshua Laughner</a:t>
            </a:r>
            <a:r>
              <a:rPr lang="en-US" sz="5400" baseline="30000" dirty="0">
                <a:ea typeface="Times New Roman" panose="02020603050405020304" pitchFamily="18" charset="0"/>
              </a:rPr>
              <a:t>1</a:t>
            </a:r>
            <a:r>
              <a:rPr lang="en-US" sz="5400" dirty="0">
                <a:ea typeface="Times New Roman" panose="02020603050405020304" pitchFamily="18" charset="0"/>
              </a:rPr>
              <a:t>, and Gregory Osterman</a:t>
            </a:r>
            <a:r>
              <a:rPr lang="en-US" sz="5400" baseline="30000" dirty="0">
                <a:ea typeface="Times New Roman" panose="02020603050405020304" pitchFamily="18" charset="0"/>
              </a:rPr>
              <a:t>1</a:t>
            </a:r>
          </a:p>
          <a:p>
            <a:pPr algn="ctr"/>
            <a:endParaRPr lang="en-US" sz="5400" baseline="30000" dirty="0">
              <a:ea typeface="Times New Roman" panose="02020603050405020304" pitchFamily="18" charset="0"/>
            </a:endParaRPr>
          </a:p>
          <a:p>
            <a:pPr algn="ctr"/>
            <a:endParaRPr lang="en-US" sz="5400" baseline="30000" dirty="0">
              <a:ea typeface="Times New Roman" panose="02020603050405020304" pitchFamily="18" charset="0"/>
            </a:endParaRPr>
          </a:p>
          <a:p>
            <a:pPr algn="ctr"/>
            <a:r>
              <a:rPr lang="en-US" sz="5400" baseline="30000" dirty="0">
                <a:ea typeface="Times New Roman" panose="02020603050405020304" pitchFamily="18" charset="0"/>
              </a:rPr>
              <a:t>1</a:t>
            </a:r>
            <a:r>
              <a:rPr lang="en-US" sz="5400" dirty="0">
                <a:ea typeface="Times New Roman" panose="02020603050405020304" pitchFamily="18" charset="0"/>
              </a:rPr>
              <a:t>Jet Propulsion Laboratory, California Institute of Technology </a:t>
            </a:r>
          </a:p>
        </p:txBody>
      </p:sp>
    </p:spTree>
    <p:extLst>
      <p:ext uri="{BB962C8B-B14F-4D97-AF65-F5344CB8AC3E}">
        <p14:creationId xmlns:p14="http://schemas.microsoft.com/office/powerpoint/2010/main" val="406323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4BDCD08-83FE-2F11-6B15-21C061A96A19}"/>
              </a:ext>
            </a:extLst>
          </p:cNvPr>
          <p:cNvSpPr txBox="1"/>
          <p:nvPr/>
        </p:nvSpPr>
        <p:spPr>
          <a:xfrm>
            <a:off x="1177590" y="3724261"/>
            <a:ext cx="13162669" cy="1272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851" indent="-1028851">
              <a:buFont typeface="Arial" panose="020B0604020202020204" pitchFamily="34" charset="0"/>
              <a:buChar char="•"/>
            </a:pPr>
            <a:r>
              <a:rPr lang="en-US" sz="4320" b="1" dirty="0"/>
              <a:t>Data Used</a:t>
            </a:r>
          </a:p>
          <a:p>
            <a:pPr marL="2675012" lvl="1" indent="-1028851">
              <a:buFont typeface="Arial" panose="020B0604020202020204" pitchFamily="34" charset="0"/>
              <a:buChar char="•"/>
            </a:pPr>
            <a:r>
              <a:rPr lang="en-US" sz="4320" dirty="0"/>
              <a:t>OCO-2 V11.1 (Sep 2014 – Dec 2022) uses a digital elevation map (Copernicus) that improves the retrievals, particularly at high latitudes, and has updated quality filters. </a:t>
            </a:r>
          </a:p>
          <a:p>
            <a:pPr marL="2675012" lvl="1" indent="-1028851">
              <a:buFont typeface="Arial" panose="020B0604020202020204" pitchFamily="34" charset="0"/>
              <a:buChar char="•"/>
            </a:pPr>
            <a:r>
              <a:rPr lang="en-US" sz="4320" dirty="0"/>
              <a:t>TCCON (GGG2020 x2019)</a:t>
            </a:r>
          </a:p>
          <a:p>
            <a:pPr marL="2675012" lvl="1" indent="-1028851">
              <a:buFont typeface="Arial" panose="020B0604020202020204" pitchFamily="34" charset="0"/>
              <a:buChar char="•"/>
            </a:pPr>
            <a:r>
              <a:rPr lang="en-US" sz="4320" dirty="0"/>
              <a:t>COCCON </a:t>
            </a:r>
          </a:p>
          <a:p>
            <a:endParaRPr lang="en-US" sz="4320" b="1" dirty="0">
              <a:cs typeface="Arial" panose="020B0604020202020204" pitchFamily="34" charset="0"/>
            </a:endParaRPr>
          </a:p>
          <a:p>
            <a:pPr marL="1028851" indent="-1028851">
              <a:buFont typeface="Arial" panose="020B0604020202020204" pitchFamily="34" charset="0"/>
              <a:buChar char="•"/>
            </a:pPr>
            <a:r>
              <a:rPr lang="en-US" sz="4320" b="1" dirty="0">
                <a:cs typeface="Arial" panose="020B0604020202020204" pitchFamily="34" charset="0"/>
              </a:rPr>
              <a:t>Collocation Criteria</a:t>
            </a:r>
            <a:endParaRPr lang="en-US" sz="4320" dirty="0">
              <a:cs typeface="Arial" panose="020B0604020202020204" pitchFamily="34" charset="0"/>
            </a:endParaRPr>
          </a:p>
          <a:p>
            <a:pPr marL="2675012" lvl="1" indent="-1028851">
              <a:buFont typeface="Arial" panose="020B0604020202020204" pitchFamily="34" charset="0"/>
              <a:buChar char="•"/>
            </a:pPr>
            <a:r>
              <a:rPr lang="en-US" sz="4320" dirty="0">
                <a:cs typeface="Arial" panose="020B0604020202020204" pitchFamily="34" charset="0"/>
              </a:rPr>
              <a:t>± 2.5° x ± 5° latitude-longitude boxes around TCCON and COCCON sites (except at specific sites)</a:t>
            </a:r>
          </a:p>
          <a:p>
            <a:pPr marL="2675012" lvl="1" indent="-1028851">
              <a:buFont typeface="Arial" panose="020B0604020202020204" pitchFamily="34" charset="0"/>
              <a:buChar char="•"/>
            </a:pPr>
            <a:r>
              <a:rPr lang="en-US" sz="4320" dirty="0">
                <a:cs typeface="Arial" panose="020B0604020202020204" pitchFamily="34" charset="0"/>
              </a:rPr>
              <a:t>Minimum of 100 good quality OCO-2 soundings required</a:t>
            </a:r>
          </a:p>
          <a:p>
            <a:pPr marL="2675012" lvl="1" indent="-1028851">
              <a:buFont typeface="Arial" panose="020B0604020202020204" pitchFamily="34" charset="0"/>
              <a:buChar char="•"/>
            </a:pPr>
            <a:r>
              <a:rPr lang="en-US" sz="4320" dirty="0">
                <a:cs typeface="Arial" panose="020B0604020202020204" pitchFamily="34" charset="0"/>
              </a:rPr>
              <a:t>For Target comparisons, all good target soundings collected during a target overpass are included</a:t>
            </a:r>
          </a:p>
          <a:p>
            <a:pPr marL="2675012" lvl="1" indent="-1028851">
              <a:buFont typeface="Arial" panose="020B0604020202020204" pitchFamily="34" charset="0"/>
              <a:buChar char="•"/>
            </a:pPr>
            <a:r>
              <a:rPr lang="en-US" sz="4320" dirty="0">
                <a:cs typeface="Arial" panose="020B0604020202020204" pitchFamily="34" charset="0"/>
              </a:rPr>
              <a:t>TCCON and COCCON XCO2 (median) ±1h of overpass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16C7C-123E-4E1B-903C-55128289F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4109" y="5767215"/>
            <a:ext cx="17116751" cy="86375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976C12-867F-4F4D-8A51-31EFE0481B82}"/>
              </a:ext>
            </a:extLst>
          </p:cNvPr>
          <p:cNvSpPr txBox="1">
            <a:spLocks/>
          </p:cNvSpPr>
          <p:nvPr/>
        </p:nvSpPr>
        <p:spPr>
          <a:xfrm>
            <a:off x="2263140" y="826566"/>
            <a:ext cx="28392120" cy="198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480" b="1" u="sng" dirty="0">
                <a:latin typeface="+mn-lt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177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F518-B9CF-4F88-997C-E25D0B24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826566"/>
            <a:ext cx="28392120" cy="1986404"/>
          </a:xfrm>
        </p:spPr>
        <p:txBody>
          <a:bodyPr>
            <a:normAutofit/>
          </a:bodyPr>
          <a:lstStyle/>
          <a:p>
            <a:pPr algn="ctr"/>
            <a:r>
              <a:rPr lang="en-US" sz="6480" b="1" u="sng" dirty="0">
                <a:latin typeface="+mn-lt"/>
                <a:cs typeface="Times New Roman" panose="02020603050405020304" pitchFamily="18" charset="0"/>
              </a:rPr>
              <a:t>OCO-2 V11.1 vs. TCCON GGG2020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27E90B-DA0A-4674-B23C-7584DCAB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4F8-65C1-48CF-B282-702499E4E2D2}" type="datetime1">
              <a:rPr lang="en-US" smtClean="0"/>
              <a:t>6/12/2023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6BB3-CF81-4BBB-8965-AD714EC6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9C3-9D90-4004-924E-A90AD6C7CBBA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317D7-C071-4933-ABC6-EDD60C5CC3A6}"/>
              </a:ext>
            </a:extLst>
          </p:cNvPr>
          <p:cNvSpPr txBox="1"/>
          <p:nvPr/>
        </p:nvSpPr>
        <p:spPr>
          <a:xfrm>
            <a:off x="28320593" y="3784436"/>
            <a:ext cx="4061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Land Nadir/Glint</a:t>
            </a:r>
          </a:p>
          <a:p>
            <a:r>
              <a:rPr lang="en-US" sz="4000" dirty="0"/>
              <a:t> </a:t>
            </a:r>
          </a:p>
          <a:p>
            <a:r>
              <a:rPr lang="en-US" sz="4000" dirty="0"/>
              <a:t>The overall bias is slightly positive.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F4167-9DE7-4F53-849F-326AFD821463}"/>
              </a:ext>
            </a:extLst>
          </p:cNvPr>
          <p:cNvSpPr txBox="1"/>
          <p:nvPr/>
        </p:nvSpPr>
        <p:spPr>
          <a:xfrm>
            <a:off x="28388060" y="7856211"/>
            <a:ext cx="4461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</a:rPr>
              <a:t>Ocean Glint</a:t>
            </a:r>
          </a:p>
          <a:p>
            <a:r>
              <a:rPr lang="en-US" sz="4000" dirty="0"/>
              <a:t> </a:t>
            </a:r>
          </a:p>
          <a:p>
            <a:r>
              <a:rPr lang="en-US" sz="4000" dirty="0"/>
              <a:t>The bias is higher than other modes, (though still reasonable given the uncertainty).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974E3-CA2E-41A1-9F64-FBCB68054008}"/>
              </a:ext>
            </a:extLst>
          </p:cNvPr>
          <p:cNvSpPr txBox="1"/>
          <p:nvPr/>
        </p:nvSpPr>
        <p:spPr>
          <a:xfrm>
            <a:off x="28424380" y="13163729"/>
            <a:ext cx="3957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C00000"/>
                </a:solidFill>
              </a:rPr>
              <a:t>Target</a:t>
            </a:r>
          </a:p>
          <a:p>
            <a:r>
              <a:rPr lang="en-US" sz="4000" dirty="0"/>
              <a:t> </a:t>
            </a:r>
          </a:p>
          <a:p>
            <a:r>
              <a:rPr lang="en-US" sz="4000" dirty="0"/>
              <a:t>Overall, the bias is slightly negative.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E499EA0-C845-4305-9812-DA4F5EA75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830189"/>
              </p:ext>
            </p:extLst>
          </p:nvPr>
        </p:nvGraphicFramePr>
        <p:xfrm>
          <a:off x="10006972" y="17310699"/>
          <a:ext cx="12904469" cy="302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527">
                  <a:extLst>
                    <a:ext uri="{9D8B030D-6E8A-4147-A177-3AD203B41FA5}">
                      <a16:colId xmlns:a16="http://schemas.microsoft.com/office/drawing/2014/main" val="1372357864"/>
                    </a:ext>
                  </a:extLst>
                </a:gridCol>
                <a:gridCol w="3552354">
                  <a:extLst>
                    <a:ext uri="{9D8B030D-6E8A-4147-A177-3AD203B41FA5}">
                      <a16:colId xmlns:a16="http://schemas.microsoft.com/office/drawing/2014/main" val="1975399281"/>
                    </a:ext>
                  </a:extLst>
                </a:gridCol>
                <a:gridCol w="2054084">
                  <a:extLst>
                    <a:ext uri="{9D8B030D-6E8A-4147-A177-3AD203B41FA5}">
                      <a16:colId xmlns:a16="http://schemas.microsoft.com/office/drawing/2014/main" val="1977473940"/>
                    </a:ext>
                  </a:extLst>
                </a:gridCol>
                <a:gridCol w="3866504">
                  <a:extLst>
                    <a:ext uri="{9D8B030D-6E8A-4147-A177-3AD203B41FA5}">
                      <a16:colId xmlns:a16="http://schemas.microsoft.com/office/drawing/2014/main" val="832756944"/>
                    </a:ext>
                  </a:extLst>
                </a:gridCol>
              </a:tblGrid>
              <a:tr h="687186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Comparisons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Deviation</a:t>
                      </a:r>
                    </a:p>
                  </a:txBody>
                  <a:tcPr marL="246888" marR="246888" marT="123444" marB="123444"/>
                </a:tc>
                <a:extLst>
                  <a:ext uri="{0D108BD9-81ED-4DB2-BD59-A6C34878D82A}">
                    <a16:rowId xmlns:a16="http://schemas.microsoft.com/office/drawing/2014/main" val="3272782666"/>
                  </a:ext>
                </a:extLst>
              </a:tr>
              <a:tr h="786006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Nadir/Glint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246888" marR="246888" marT="123444" marB="123444"/>
                </a:tc>
                <a:extLst>
                  <a:ext uri="{0D108BD9-81ED-4DB2-BD59-A6C34878D82A}">
                    <a16:rowId xmlns:a16="http://schemas.microsoft.com/office/drawing/2014/main" val="3014352781"/>
                  </a:ext>
                </a:extLst>
              </a:tr>
              <a:tr h="86926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 Glint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246888" marR="246888" marT="123444" marB="123444"/>
                </a:tc>
                <a:extLst>
                  <a:ext uri="{0D108BD9-81ED-4DB2-BD59-A6C34878D82A}">
                    <a16:rowId xmlns:a16="http://schemas.microsoft.com/office/drawing/2014/main" val="1259157347"/>
                  </a:ext>
                </a:extLst>
              </a:tr>
              <a:tr h="687186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</a:t>
                      </a:r>
                    </a:p>
                  </a:txBody>
                  <a:tcPr marL="246888" marR="246888" marT="123444" marB="123444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246888" marR="246888" marT="123444" marB="123444"/>
                </a:tc>
                <a:extLst>
                  <a:ext uri="{0D108BD9-81ED-4DB2-BD59-A6C34878D82A}">
                    <a16:rowId xmlns:a16="http://schemas.microsoft.com/office/drawing/2014/main" val="351160732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99A5E0F-C60E-46B9-8919-F19454DA5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2" y="3749593"/>
            <a:ext cx="27475913" cy="128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27E90B-DA0A-4674-B23C-7584DCAB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CBBA-D899-44D5-8CA6-B60729A9846D}" type="datetime1">
              <a:rPr lang="en-US" smtClean="0"/>
              <a:t>6/12/2023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6BB3-CF81-4BBB-8965-AD714EC6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9C3-9D90-4004-924E-A90AD6C7CBBA}" type="slidenum">
              <a:rPr lang="en-US" smtClean="0"/>
              <a:t>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235466-987A-4176-831B-65125483B2FC}"/>
              </a:ext>
            </a:extLst>
          </p:cNvPr>
          <p:cNvSpPr txBox="1">
            <a:spLocks/>
          </p:cNvSpPr>
          <p:nvPr/>
        </p:nvSpPr>
        <p:spPr>
          <a:xfrm>
            <a:off x="2263140" y="826566"/>
            <a:ext cx="28392120" cy="198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480" b="1" u="sng" dirty="0">
                <a:latin typeface="+mn-lt"/>
                <a:cs typeface="Times New Roman" panose="02020603050405020304" pitchFamily="18" charset="0"/>
              </a:rPr>
              <a:t>OCO-2 V11.1 vs. TCCON GGG2020 – Site-to-Site Differences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9F0E3-9204-4F81-B2CB-4BA4BBDC1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68" y="4280812"/>
            <a:ext cx="23154232" cy="145916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7ADECE-6ED6-4AB7-BE6D-77070A352FC9}"/>
              </a:ext>
            </a:extLst>
          </p:cNvPr>
          <p:cNvSpPr/>
          <p:nvPr/>
        </p:nvSpPr>
        <p:spPr>
          <a:xfrm>
            <a:off x="25273452" y="4694634"/>
            <a:ext cx="5968552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79" indent="-457279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Overall, there is a decrease in the Target mode bias compared to previous OCO-2 data versions due to the updated global scaling factor.</a:t>
            </a:r>
          </a:p>
          <a:p>
            <a:pPr marL="457279" indent="-457279">
              <a:buFont typeface="Arial" panose="020B0604020202020204" pitchFamily="34" charset="0"/>
              <a:buChar char="•"/>
            </a:pPr>
            <a:endParaRPr lang="en-US" sz="4000" dirty="0">
              <a:cs typeface="Arial" panose="020B0604020202020204" pitchFamily="34" charset="0"/>
            </a:endParaRPr>
          </a:p>
          <a:p>
            <a:pPr marL="457279" indent="-457279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The Ocean Glint bias is also significantly reduced in OCO-2 V11.1.</a:t>
            </a:r>
          </a:p>
          <a:p>
            <a:pPr marL="457279" indent="-457279">
              <a:buFont typeface="Arial" panose="020B0604020202020204" pitchFamily="34" charset="0"/>
              <a:buChar char="•"/>
            </a:pPr>
            <a:endParaRPr lang="en-US" sz="4000" dirty="0">
              <a:cs typeface="Arial" panose="020B0604020202020204" pitchFamily="34" charset="0"/>
            </a:endParaRPr>
          </a:p>
          <a:p>
            <a:pPr marL="457279" indent="-457279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 Overall, for all conditions, OCO-2 V11.1 performs well against TCCON. </a:t>
            </a:r>
          </a:p>
        </p:txBody>
      </p:sp>
    </p:spTree>
    <p:extLst>
      <p:ext uri="{BB962C8B-B14F-4D97-AF65-F5344CB8AC3E}">
        <p14:creationId xmlns:p14="http://schemas.microsoft.com/office/powerpoint/2010/main" val="231274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F518-B9CF-4F88-997C-E25D0B24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444358"/>
            <a:ext cx="28392120" cy="1986404"/>
          </a:xfrm>
        </p:spPr>
        <p:txBody>
          <a:bodyPr>
            <a:normAutofit/>
          </a:bodyPr>
          <a:lstStyle/>
          <a:p>
            <a:pPr algn="ctr"/>
            <a:r>
              <a:rPr lang="en-US" sz="6480" b="1" u="sng" dirty="0">
                <a:latin typeface="+mn-lt"/>
                <a:cs typeface="Times New Roman" panose="02020603050405020304" pitchFamily="18" charset="0"/>
              </a:rPr>
              <a:t>OCO-2 V11.1 vs. COCCON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27E90B-DA0A-4674-B23C-7584DCAB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C4F8-65C1-48CF-B282-702499E4E2D2}" type="datetime1">
              <a:rPr lang="en-US" smtClean="0"/>
              <a:t>6/12/2023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6BB3-CF81-4BBB-8965-AD714EC6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9C3-9D90-4004-924E-A90AD6C7CBBA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317D7-C071-4933-ABC6-EDD60C5CC3A6}"/>
              </a:ext>
            </a:extLst>
          </p:cNvPr>
          <p:cNvSpPr txBox="1"/>
          <p:nvPr/>
        </p:nvSpPr>
        <p:spPr>
          <a:xfrm>
            <a:off x="28144492" y="2430762"/>
            <a:ext cx="4056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Land Nadir/Glint</a:t>
            </a:r>
          </a:p>
          <a:p>
            <a:r>
              <a:rPr lang="en-US" sz="4000" dirty="0"/>
              <a:t> </a:t>
            </a:r>
          </a:p>
          <a:p>
            <a:pPr marL="571601" indent="-571601">
              <a:buFont typeface="Arial" panose="020B0604020202020204" pitchFamily="34" charset="0"/>
              <a:buChar char="•"/>
            </a:pPr>
            <a:r>
              <a:rPr lang="en-US" sz="4000" dirty="0"/>
              <a:t>The overall bias is high and positive.</a:t>
            </a:r>
          </a:p>
          <a:p>
            <a:pPr marL="571601" indent="-571601">
              <a:buFont typeface="Arial" panose="020B0604020202020204" pitchFamily="34" charset="0"/>
              <a:buChar char="•"/>
            </a:pPr>
            <a:r>
              <a:rPr lang="en-US" sz="4000" dirty="0"/>
              <a:t>Limited data available.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6E3D3-865D-48B3-B626-3A9CBB462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3"/>
          <a:stretch/>
        </p:blipFill>
        <p:spPr>
          <a:xfrm>
            <a:off x="734067" y="2679363"/>
            <a:ext cx="27216061" cy="43307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974C440-EC92-4ABA-8046-7CC47B30233D}"/>
              </a:ext>
            </a:extLst>
          </p:cNvPr>
          <p:cNvGrpSpPr/>
          <p:nvPr/>
        </p:nvGrpSpPr>
        <p:grpSpPr>
          <a:xfrm>
            <a:off x="734067" y="9491907"/>
            <a:ext cx="29438600" cy="9379325"/>
            <a:chOff x="20114073" y="15051320"/>
            <a:chExt cx="10873927" cy="33181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58150-C0CF-4BC9-8CFF-6E139EBB7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14073" y="15051320"/>
              <a:ext cx="3547537" cy="3281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4464D0-08E5-4522-80EC-3F76F0B9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72928" y="15051320"/>
              <a:ext cx="3640022" cy="33181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7A6C72-1A55-4A53-AE65-6E02F00C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07534" y="15087375"/>
              <a:ext cx="3480466" cy="328208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7BED4A-6710-48A3-8304-A79FC1108EBD}"/>
              </a:ext>
            </a:extLst>
          </p:cNvPr>
          <p:cNvSpPr txBox="1"/>
          <p:nvPr/>
        </p:nvSpPr>
        <p:spPr>
          <a:xfrm>
            <a:off x="1422400" y="19049356"/>
            <a:ext cx="29232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601" indent="-571601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The standard deviation values for Land and Ocean Glint over Gobabeb are under 0.6 ppm, and the slightly high bias is expected. </a:t>
            </a:r>
          </a:p>
          <a:p>
            <a:pPr marL="571601" indent="-571601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The standard deviation is 0.8 ppm for Karlsruhe for the Target mode.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3000E-93B6-4D21-B406-1DFC4D85F627}"/>
              </a:ext>
            </a:extLst>
          </p:cNvPr>
          <p:cNvSpPr txBox="1"/>
          <p:nvPr/>
        </p:nvSpPr>
        <p:spPr>
          <a:xfrm>
            <a:off x="12130444" y="7378466"/>
            <a:ext cx="865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cs typeface="Arial" panose="020B0604020202020204" pitchFamily="34" charset="0"/>
              </a:rPr>
              <a:t>Diagnostic Plots for Specific Sites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D1D862-7F86-4A07-8A0F-0B8E9E7C5F55}"/>
              </a:ext>
            </a:extLst>
          </p:cNvPr>
          <p:cNvSpPr txBox="1"/>
          <p:nvPr/>
        </p:nvSpPr>
        <p:spPr>
          <a:xfrm>
            <a:off x="1637704" y="8503390"/>
            <a:ext cx="865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cs typeface="Arial" panose="020B0604020202020204" pitchFamily="34" charset="0"/>
              </a:rPr>
              <a:t>a) </a:t>
            </a:r>
            <a:r>
              <a:rPr lang="en-US" sz="4000" dirty="0" err="1">
                <a:cs typeface="Arial" panose="020B0604020202020204" pitchFamily="34" charset="0"/>
              </a:rPr>
              <a:t>Gobabeb</a:t>
            </a:r>
            <a:r>
              <a:rPr lang="en-US" sz="4000" dirty="0">
                <a:cs typeface="Arial" panose="020B0604020202020204" pitchFamily="34" charset="0"/>
              </a:rPr>
              <a:t> – Land Glint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C2B8F-07E8-45FC-B470-EE574B736A26}"/>
              </a:ext>
            </a:extLst>
          </p:cNvPr>
          <p:cNvSpPr txBox="1"/>
          <p:nvPr/>
        </p:nvSpPr>
        <p:spPr>
          <a:xfrm>
            <a:off x="11238051" y="8503390"/>
            <a:ext cx="865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cs typeface="Arial" panose="020B0604020202020204" pitchFamily="34" charset="0"/>
              </a:rPr>
              <a:t>b) </a:t>
            </a:r>
            <a:r>
              <a:rPr lang="en-US" sz="4000" dirty="0" err="1">
                <a:cs typeface="Arial" panose="020B0604020202020204" pitchFamily="34" charset="0"/>
              </a:rPr>
              <a:t>Gobabeb</a:t>
            </a:r>
            <a:r>
              <a:rPr lang="en-US" sz="4000" dirty="0">
                <a:cs typeface="Arial" panose="020B0604020202020204" pitchFamily="34" charset="0"/>
              </a:rPr>
              <a:t> – Ocean Glint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453C9-8E88-4E55-83C8-E2EF22E00894}"/>
              </a:ext>
            </a:extLst>
          </p:cNvPr>
          <p:cNvSpPr txBox="1"/>
          <p:nvPr/>
        </p:nvSpPr>
        <p:spPr>
          <a:xfrm>
            <a:off x="21132639" y="8659520"/>
            <a:ext cx="865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cs typeface="Arial" panose="020B0604020202020204" pitchFamily="34" charset="0"/>
              </a:rPr>
              <a:t>c) Karlsruhe – Target</a:t>
            </a:r>
          </a:p>
        </p:txBody>
      </p:sp>
    </p:spTree>
    <p:extLst>
      <p:ext uri="{BB962C8B-B14F-4D97-AF65-F5344CB8AC3E}">
        <p14:creationId xmlns:p14="http://schemas.microsoft.com/office/powerpoint/2010/main" val="79313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DB77D-2C26-4194-9478-14F7AB38026B}"/>
              </a:ext>
            </a:extLst>
          </p:cNvPr>
          <p:cNvSpPr/>
          <p:nvPr/>
        </p:nvSpPr>
        <p:spPr>
          <a:xfrm>
            <a:off x="0" y="-10037"/>
            <a:ext cx="32918400" cy="40105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F770C-0E57-4836-9E5C-971C5248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437" y="-10024"/>
            <a:ext cx="2209799" cy="22097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F2FE34-C6CC-4B14-9F70-8E4F4CC7533B}"/>
              </a:ext>
            </a:extLst>
          </p:cNvPr>
          <p:cNvSpPr txBox="1"/>
          <p:nvPr/>
        </p:nvSpPr>
        <p:spPr>
          <a:xfrm>
            <a:off x="4653993" y="18778"/>
            <a:ext cx="23610406" cy="20623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4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Satellite-based X</a:t>
            </a:r>
            <a:r>
              <a:rPr lang="en-US" sz="6401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en-US" sz="64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measurements from OCO-2 against Ground-based TCCON and COCCON measurements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3C31B-4844-4127-A8C9-CABC19393F66}"/>
              </a:ext>
            </a:extLst>
          </p:cNvPr>
          <p:cNvSpPr txBox="1"/>
          <p:nvPr/>
        </p:nvSpPr>
        <p:spPr>
          <a:xfrm>
            <a:off x="9286560" y="2461550"/>
            <a:ext cx="14345273" cy="13336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Saswati Das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Matthäus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Kiel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Joshua Laughner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Gregory Osterman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ts val="2002"/>
              </a:lnSpc>
            </a:pPr>
            <a:endParaRPr lang="en-US" sz="32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Propulsion Laboratory, California Institute of Technology</a:t>
            </a: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74F667E-1F5E-40DE-8469-30A3BF459A9F}"/>
              </a:ext>
            </a:extLst>
          </p:cNvPr>
          <p:cNvSpPr/>
          <p:nvPr/>
        </p:nvSpPr>
        <p:spPr>
          <a:xfrm flipH="1">
            <a:off x="263392" y="4132586"/>
            <a:ext cx="4831751" cy="4133243"/>
          </a:xfrm>
          <a:prstGeom prst="round1Rect">
            <a:avLst>
              <a:gd name="adj" fmla="val 17555"/>
            </a:avLst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99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algn="ctr">
              <a:lnSpc>
                <a:spcPts val="1001"/>
              </a:lnSpc>
            </a:pPr>
            <a:endParaRPr lang="en-US" sz="28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79" indent="-457279">
              <a:buFont typeface="Wingdings" panose="05000000000000000000" pitchFamily="2" charset="2"/>
              <a:buChar char="q"/>
            </a:pPr>
            <a:r>
              <a:rPr lang="en-US" sz="19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Satellite measurements of column-averaged dry-air mole fraction of CO</a:t>
            </a:r>
            <a:r>
              <a:rPr lang="en-US" sz="190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190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en-US" sz="19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from the Orbiting Carbon Observatory-2 (OCO-2) are compared against the ground-based Total Carbon Column Observing Network (TCCON) and COllaborative Carbon Column Observing Network (COCCON) measurements to identify potential biases and errors.</a:t>
            </a: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C3B53DB2-D34C-4F8B-BDA8-11D0DD50F99F}"/>
              </a:ext>
            </a:extLst>
          </p:cNvPr>
          <p:cNvSpPr/>
          <p:nvPr/>
        </p:nvSpPr>
        <p:spPr>
          <a:xfrm>
            <a:off x="5235449" y="4125445"/>
            <a:ext cx="27417611" cy="15301541"/>
          </a:xfrm>
          <a:prstGeom prst="round1Rect">
            <a:avLst>
              <a:gd name="adj" fmla="val 6945"/>
            </a:avLst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B47E0A-CE10-449C-933D-49F0F02A08A3}"/>
              </a:ext>
            </a:extLst>
          </p:cNvPr>
          <p:cNvSpPr/>
          <p:nvPr/>
        </p:nvSpPr>
        <p:spPr>
          <a:xfrm>
            <a:off x="323683" y="20664457"/>
            <a:ext cx="4709455" cy="119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9" b="1" dirty="0">
                <a:latin typeface="Arial" panose="020B0604020202020204" pitchFamily="34" charset="0"/>
                <a:cs typeface="Arial" panose="020B0604020202020204" pitchFamily="34" charset="0"/>
              </a:rPr>
              <a:t>National Aeronautics and Space Administration</a:t>
            </a:r>
            <a:b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99" b="1" dirty="0">
                <a:latin typeface="Arial" panose="020B0604020202020204" pitchFamily="34" charset="0"/>
                <a:cs typeface="Arial" panose="020B0604020202020204" pitchFamily="34" charset="0"/>
              </a:rPr>
              <a:t>Jet Propulsion Laboratory</a:t>
            </a:r>
            <a:b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California Institute of Technology</a:t>
            </a:r>
            <a:b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Pasadena, California</a:t>
            </a:r>
            <a:b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99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www.nasa.gov</a:t>
            </a:r>
            <a:b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Copyright 2023. All rights reserved.</a:t>
            </a:r>
          </a:p>
        </p:txBody>
      </p:sp>
      <p:sp>
        <p:nvSpPr>
          <p:cNvPr id="19" name="Rectangle: Single Corner Rounded 18">
            <a:extLst>
              <a:ext uri="{FF2B5EF4-FFF2-40B4-BE49-F238E27FC236}">
                <a16:creationId xmlns:a16="http://schemas.microsoft.com/office/drawing/2014/main" id="{2B296E92-5E2C-4C4D-B14A-3638A66C7BFB}"/>
              </a:ext>
            </a:extLst>
          </p:cNvPr>
          <p:cNvSpPr/>
          <p:nvPr/>
        </p:nvSpPr>
        <p:spPr>
          <a:xfrm flipV="1">
            <a:off x="5225207" y="19528391"/>
            <a:ext cx="27417611" cy="1012954"/>
          </a:xfrm>
          <a:prstGeom prst="round1Rect">
            <a:avLst>
              <a:gd name="adj" fmla="val 35577"/>
            </a:avLst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6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CAD1DF-3913-4FB0-82DA-DB83054BA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20" y="4812237"/>
            <a:ext cx="14604188" cy="620056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53B2D04-FC2D-4CEA-95FE-D3C54F4B9A33}"/>
              </a:ext>
            </a:extLst>
          </p:cNvPr>
          <p:cNvSpPr/>
          <p:nvPr/>
        </p:nvSpPr>
        <p:spPr>
          <a:xfrm>
            <a:off x="5225202" y="20664459"/>
            <a:ext cx="22035348" cy="9114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526" b="1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 algn="just"/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Crisp, D., Miller, C. E., and DeCola, P. L.: NASA Orbiting Carbon Observatory: measuring the column averaged carbon dioxide mole fraction from space, J. Appl. Remote Sens., 2, 23508,https://doi.org/10.1117/1.2898457, 2008.</a:t>
            </a:r>
          </a:p>
          <a:p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Wunch, D.,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Wennberg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P.O., Osterman, G., Fisher, B., Naylor, B., Roehl, C.M., O'Dell, C., Mandrake, L.,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Viatte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C., Kiel, M. and Griffith, D.W., 2017. Comparisons of the orbiting carbon observatory-2 (OCO-2) X CO 2 measurements with TCCON. Atmospheric Measurement Techniques, 10(6), pp.2209-2238. </a:t>
            </a:r>
          </a:p>
          <a:p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Frey, M., Sha, M.K.,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Hase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F., Kiel, M.,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Blumenstock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T.,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Harig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Surawicz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G.,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Deutscher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N.M.,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Shiomi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K., Franklin, J.E. and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Bösch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H., 2019. Building the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Carbon Column Observing Network (COCCON): long-term stability and ensemble performance of the EM27/SUN Fourier transform spectrometer. Atmospheric Measurement Techniques, 12(3), pp.1513-1530.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26243E-00BF-4770-BA9C-E509CADB76A9}"/>
              </a:ext>
            </a:extLst>
          </p:cNvPr>
          <p:cNvSpPr/>
          <p:nvPr/>
        </p:nvSpPr>
        <p:spPr>
          <a:xfrm>
            <a:off x="27412962" y="20664462"/>
            <a:ext cx="5121025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Author Contact Information:</a:t>
            </a: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(+1) 626-437-8756  </a:t>
            </a: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saswati.das@jpl.nasa.gov</a:t>
            </a:r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4C6ED1E5-0CFE-408C-A00E-D9652ECDB285}"/>
              </a:ext>
            </a:extLst>
          </p:cNvPr>
          <p:cNvSpPr/>
          <p:nvPr/>
        </p:nvSpPr>
        <p:spPr>
          <a:xfrm flipH="1" flipV="1">
            <a:off x="275488" y="8397906"/>
            <a:ext cx="4810871" cy="12143444"/>
          </a:xfrm>
          <a:prstGeom prst="round1Rect">
            <a:avLst>
              <a:gd name="adj" fmla="val 6945"/>
            </a:avLst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A5D212-92A9-4B36-A35B-1C4591721811}"/>
              </a:ext>
            </a:extLst>
          </p:cNvPr>
          <p:cNvSpPr txBox="1"/>
          <p:nvPr/>
        </p:nvSpPr>
        <p:spPr>
          <a:xfrm>
            <a:off x="345126" y="8491374"/>
            <a:ext cx="4701928" cy="847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9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METHODOLOGY</a:t>
            </a:r>
          </a:p>
          <a:p>
            <a:pPr algn="ctr">
              <a:lnSpc>
                <a:spcPts val="1001"/>
              </a:lnSpc>
            </a:pPr>
            <a:endParaRPr lang="en-US" sz="2801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79" indent="-457279">
              <a:buFont typeface="Wingdings" panose="05000000000000000000" pitchFamily="2" charset="2"/>
              <a:buChar char="q"/>
            </a:pP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The new and improved Version 11.1 (V11.1) of OCO-2 data (Sep 2014 – Dec 2022), the TCCON (GGG2020 x2019), and COCCON (Versions 1 and 2) data products have been used in this work.</a:t>
            </a:r>
          </a:p>
          <a:p>
            <a:pPr>
              <a:lnSpc>
                <a:spcPts val="1199"/>
              </a:lnSpc>
            </a:pP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79" indent="-457279">
              <a:buFont typeface="Wingdings" panose="05000000000000000000" pitchFamily="2" charset="2"/>
              <a:buChar char="q"/>
            </a:pP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V11.1 uses a digital elevation map (Copernicus) that improves the retrievals, particularly at high latitudes, and has updated quality filters. V11.1  Lite files will be made publicly available soon.</a:t>
            </a:r>
          </a:p>
          <a:p>
            <a:pPr marL="457279" indent="-457279">
              <a:lnSpc>
                <a:spcPts val="1199"/>
              </a:lnSpc>
              <a:buFont typeface="Wingdings" panose="05000000000000000000" pitchFamily="2" charset="2"/>
              <a:buChar char="q"/>
            </a:pP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79" indent="-457279">
              <a:buFont typeface="Wingdings" panose="05000000000000000000" pitchFamily="2" charset="2"/>
              <a:buChar char="q"/>
            </a:pP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Coincidence Criteria: </a:t>
            </a:r>
          </a:p>
          <a:p>
            <a:pPr marL="571601" indent="-571601">
              <a:buFont typeface="+mj-lt"/>
              <a:buAutoNum type="romanUcPeriod"/>
            </a:pP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± 2.5° x ± 5° latitude-longitude boxes around TCCON and COCCON sites</a:t>
            </a:r>
          </a:p>
          <a:p>
            <a:pPr marL="571601" indent="-571601">
              <a:buFont typeface="+mj-lt"/>
              <a:buAutoNum type="romanUcPeriod"/>
            </a:pP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Minimum of 100 good quality OCO-2 soundings required</a:t>
            </a:r>
          </a:p>
          <a:p>
            <a:pPr marL="571601" indent="-571601">
              <a:buFont typeface="+mj-lt"/>
              <a:buAutoNum type="romanUcPeriod"/>
            </a:pP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For Target comparisons, all good target soundings collected during a target overpass are included</a:t>
            </a:r>
          </a:p>
          <a:p>
            <a:pPr marL="571601" indent="-571601">
              <a:buFont typeface="+mj-lt"/>
              <a:buAutoNum type="romanUcPeriod"/>
            </a:pP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TCCON and COCCON X</a:t>
            </a:r>
            <a:r>
              <a:rPr lang="en-US" sz="1901" baseline="-25000" dirty="0"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 (median) ±1h of overpass time</a:t>
            </a:r>
          </a:p>
          <a:p>
            <a:pPr>
              <a:lnSpc>
                <a:spcPts val="1199"/>
              </a:lnSpc>
            </a:pP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79" indent="-457279">
              <a:buFont typeface="Wingdings" panose="05000000000000000000" pitchFamily="2" charset="2"/>
              <a:buChar char="q"/>
            </a:pPr>
            <a:r>
              <a:rPr lang="en-US" sz="1901" dirty="0">
                <a:latin typeface="Arial" panose="020B0604020202020204" pitchFamily="34" charset="0"/>
                <a:cs typeface="Arial" panose="020B0604020202020204" pitchFamily="34" charset="0"/>
              </a:rPr>
              <a:t>TCCON GGG2020 data is missing for several sites which affects the ocean glint comparison</a:t>
            </a:r>
          </a:p>
          <a:p>
            <a:endParaRPr lang="en-US" sz="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191EFF2-B6EC-466B-94AC-5DD289FC7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1" y="17046976"/>
            <a:ext cx="4609958" cy="26667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5B6A979-50C5-48F5-9156-C2BB37CF8A9E}"/>
              </a:ext>
            </a:extLst>
          </p:cNvPr>
          <p:cNvSpPr txBox="1"/>
          <p:nvPr/>
        </p:nvSpPr>
        <p:spPr>
          <a:xfrm>
            <a:off x="615084" y="19799460"/>
            <a:ext cx="4509500" cy="59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49" b="1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sz="1649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Past, present, and future TCCON and COCCON sites.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6F0F05-2615-4409-B70D-92120CDF6B02}"/>
              </a:ext>
            </a:extLst>
          </p:cNvPr>
          <p:cNvSpPr txBox="1"/>
          <p:nvPr/>
        </p:nvSpPr>
        <p:spPr>
          <a:xfrm>
            <a:off x="17877942" y="4132578"/>
            <a:ext cx="1846973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50607B-1539-46EA-8AB4-12F9A4510BBB}"/>
              </a:ext>
            </a:extLst>
          </p:cNvPr>
          <p:cNvSpPr txBox="1"/>
          <p:nvPr/>
        </p:nvSpPr>
        <p:spPr>
          <a:xfrm>
            <a:off x="5268120" y="11047232"/>
            <a:ext cx="14604188" cy="93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98" b="1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columns indicate the OCO-2 one-to-one plot against TCCON, middle columns indicate the time series of the differences, and the right columns show the statistical parameters. ‘N’ and ‘r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indicate the number of points on the graph and the coefficient of determination, respectively.</a:t>
            </a:r>
          </a:p>
          <a:p>
            <a:pPr algn="just">
              <a:lnSpc>
                <a:spcPts val="799"/>
              </a:lnSpc>
            </a:pPr>
            <a:endParaRPr lang="en-US" sz="1598" dirty="0">
              <a:solidFill>
                <a:srgbClr val="9F4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58" indent="-342958" algn="just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The overall absolute average bias is close to 0 ppm for Land Nadir/Glint and Target modes, and ~ 0.25 ppm for Ocean Glint. 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ADE1564-85CF-4B62-B990-0014979787AA}"/>
              </a:ext>
            </a:extLst>
          </p:cNvPr>
          <p:cNvGrpSpPr/>
          <p:nvPr/>
        </p:nvGrpSpPr>
        <p:grpSpPr>
          <a:xfrm>
            <a:off x="5326639" y="19501309"/>
            <a:ext cx="17536334" cy="1075936"/>
            <a:chOff x="5101271" y="19422275"/>
            <a:chExt cx="16125838" cy="7477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E3219A-4322-4744-9F4C-9A0F5421383C}"/>
                </a:ext>
              </a:extLst>
            </p:cNvPr>
            <p:cNvSpPr txBox="1"/>
            <p:nvPr/>
          </p:nvSpPr>
          <p:spPr>
            <a:xfrm>
              <a:off x="5101271" y="19618921"/>
              <a:ext cx="1791644" cy="342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99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096EAA-4397-4B09-81AC-A32AF52F37B2}"/>
                </a:ext>
              </a:extLst>
            </p:cNvPr>
            <p:cNvSpPr txBox="1"/>
            <p:nvPr/>
          </p:nvSpPr>
          <p:spPr>
            <a:xfrm>
              <a:off x="7395089" y="19422275"/>
              <a:ext cx="13832020" cy="74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58" indent="-342958">
                <a:buFont typeface="Wingdings" panose="05000000000000000000" pitchFamily="2" charset="2"/>
                <a:buChar char="q"/>
              </a:pPr>
              <a:r>
                <a:rPr lang="en-US" sz="1598" dirty="0">
                  <a:latin typeface="Arial" panose="020B0604020202020204" pitchFamily="34" charset="0"/>
                  <a:cs typeface="Arial" panose="020B0604020202020204" pitchFamily="34" charset="0"/>
                </a:rPr>
                <a:t>Aggregated OCO-2 X</a:t>
              </a:r>
              <a:r>
                <a:rPr lang="en-US" sz="1598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CO2</a:t>
              </a:r>
              <a:r>
                <a:rPr lang="en-US" sz="1598" dirty="0">
                  <a:latin typeface="Arial" panose="020B0604020202020204" pitchFamily="34" charset="0"/>
                  <a:cs typeface="Arial" panose="020B0604020202020204" pitchFamily="34" charset="0"/>
                </a:rPr>
                <a:t> estimates filtered with xco2_quality_flag = 0 typically compare well with coincident TCCON and COCCON data at global scales</a:t>
              </a:r>
            </a:p>
            <a:p>
              <a:pPr marL="342958" indent="-342958">
                <a:buFont typeface="Wingdings" panose="05000000000000000000" pitchFamily="2" charset="2"/>
                <a:buChar char="q"/>
              </a:pPr>
              <a:r>
                <a:rPr lang="en-US" sz="1598" dirty="0">
                  <a:latin typeface="Arial" panose="020B0604020202020204" pitchFamily="34" charset="0"/>
                  <a:cs typeface="Arial" panose="020B0604020202020204" pitchFamily="34" charset="0"/>
                </a:rPr>
                <a:t>The absolute average bias values are close to 0 ppm for TCCON and less than 0.8 ppm for COCCON in the Land Nadir/Glint and Target mode observations. </a:t>
              </a:r>
            </a:p>
            <a:p>
              <a:pPr marL="342958" indent="-342958">
                <a:buFont typeface="Wingdings" panose="05000000000000000000" pitchFamily="2" charset="2"/>
                <a:buChar char="q"/>
              </a:pPr>
              <a:r>
                <a:rPr lang="en-US" sz="1598" dirty="0">
                  <a:latin typeface="Arial" panose="020B0604020202020204" pitchFamily="34" charset="0"/>
                  <a:cs typeface="Arial" panose="020B0604020202020204" pitchFamily="34" charset="0"/>
                </a:rPr>
                <a:t>The Land Nadir/Glint comparisons against COCCON provide similar statistics to TCCON, except for the expected bias.</a:t>
              </a:r>
            </a:p>
            <a:p>
              <a:pPr marL="342958" indent="-342958">
                <a:buFont typeface="Wingdings" panose="05000000000000000000" pitchFamily="2" charset="2"/>
                <a:buChar char="q"/>
              </a:pPr>
              <a:r>
                <a:rPr lang="en-US" sz="1598" dirty="0">
                  <a:latin typeface="Arial" panose="020B0604020202020204" pitchFamily="34" charset="0"/>
                  <a:cs typeface="Arial" panose="020B0604020202020204" pitchFamily="34" charset="0"/>
                </a:rPr>
                <a:t>This study bridges the gap between satellite and ground-based X</a:t>
              </a:r>
              <a:r>
                <a:rPr lang="en-US" sz="1598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CO2</a:t>
              </a:r>
              <a:r>
                <a:rPr lang="en-US" sz="1598" dirty="0">
                  <a:latin typeface="Arial" panose="020B0604020202020204" pitchFamily="34" charset="0"/>
                  <a:cs typeface="Arial" panose="020B0604020202020204" pitchFamily="34" charset="0"/>
                </a:rPr>
                <a:t> measurements, and aids the improvement of the OCO-2 X</a:t>
              </a:r>
              <a:r>
                <a:rPr lang="en-US" sz="1598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CO2</a:t>
              </a:r>
              <a:r>
                <a:rPr lang="en-US" sz="1598" dirty="0">
                  <a:latin typeface="Arial" panose="020B0604020202020204" pitchFamily="34" charset="0"/>
                  <a:cs typeface="Arial" panose="020B0604020202020204" pitchFamily="34" charset="0"/>
                </a:rPr>
                <a:t> data product. 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D8D5094-9F94-47A0-8E77-714272AFF421}"/>
              </a:ext>
            </a:extLst>
          </p:cNvPr>
          <p:cNvSpPr txBox="1"/>
          <p:nvPr/>
        </p:nvSpPr>
        <p:spPr>
          <a:xfrm>
            <a:off x="29483601" y="1985505"/>
            <a:ext cx="3219451" cy="173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6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432E5-714F-4613-AFBB-9F4BB387E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7" y="162538"/>
            <a:ext cx="3122338" cy="1647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C378BA-0A08-4CD6-B1BF-8FEF3F456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7" y="2060917"/>
            <a:ext cx="3122338" cy="146304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DA50B-F3D5-473D-9FDD-06A63EDAD198}"/>
              </a:ext>
            </a:extLst>
          </p:cNvPr>
          <p:cNvCxnSpPr>
            <a:cxnSpLocks/>
          </p:cNvCxnSpPr>
          <p:nvPr/>
        </p:nvCxnSpPr>
        <p:spPr>
          <a:xfrm flipH="1" flipV="1">
            <a:off x="19888796" y="5012879"/>
            <a:ext cx="59591" cy="14392408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38031EE-6F1B-4E41-8391-A42B5D2A23BA}"/>
              </a:ext>
            </a:extLst>
          </p:cNvPr>
          <p:cNvSpPr/>
          <p:nvPr/>
        </p:nvSpPr>
        <p:spPr>
          <a:xfrm>
            <a:off x="5282111" y="16515933"/>
            <a:ext cx="7136921" cy="2907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98" b="1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3. 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Site-to-site differences separated by observation modes for sites for which 10 or more coincident measurements are available. The TCCON stations are ordered by latitude from Lauder (45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S) to Eureka (80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N). The bottom and top edges of the box indicate the 25 and 75 percentile limits; whiskers represent the full range of the data, excluding the outliers indicated by ‘+’ markers. The grey shaded area shows the ±0.4 ppm uncertainty in the TCCON values. </a:t>
            </a:r>
          </a:p>
          <a:p>
            <a:pPr algn="just">
              <a:lnSpc>
                <a:spcPts val="799"/>
              </a:lnSpc>
            </a:pPr>
            <a:endParaRPr lang="en-US" sz="1598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58" indent="-342958" algn="just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Overall, there is a decrease in the Target mode bias compared to previous OCO-2 data versions due to the updated global scaling factor.</a:t>
            </a:r>
          </a:p>
          <a:p>
            <a:pPr marL="342958" indent="-342958" algn="just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The Ocean Glint bias is also significantly reduced in OCO-2 V11.1.</a:t>
            </a:r>
          </a:p>
          <a:p>
            <a:pPr marL="342958" indent="-342958" algn="just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Overall, for all conditions, OCO-2 V11.1 performs well against TCCON.</a:t>
            </a:r>
            <a:r>
              <a:rPr lang="en-US" sz="16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3FFD33-B6D3-4590-B645-5FA226791682}"/>
              </a:ext>
            </a:extLst>
          </p:cNvPr>
          <p:cNvSpPr txBox="1"/>
          <p:nvPr/>
        </p:nvSpPr>
        <p:spPr>
          <a:xfrm>
            <a:off x="12568135" y="16515940"/>
            <a:ext cx="7386505" cy="289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98" b="1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4. 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dependence of the difference (</a:t>
            </a:r>
            <a:r>
              <a:rPr lang="el-GR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598" baseline="-25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between OCO-2 X</a:t>
            </a:r>
            <a:r>
              <a:rPr lang="en-US" sz="1598" baseline="-25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coincident TCCON X</a:t>
            </a:r>
            <a:r>
              <a:rPr lang="en-US" sz="1598" baseline="-25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 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season and OCO-2 observing mode. The site-to-site differences are shown when 10 or more coincident observations are present. The different colored boxes indicate the different seasons (blue = DJF, orange = MAM, yellow = JJA, and purple = SON). The TCCON stations are ordered by latitude, where Lauder is 45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and Eureka is 80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 The equator is between Reunion Island (20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S) and Burgos (18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N). </a:t>
            </a:r>
          </a:p>
          <a:p>
            <a:pPr algn="just">
              <a:lnSpc>
                <a:spcPts val="799"/>
              </a:lnSpc>
            </a:pPr>
            <a:endParaRPr lang="en-US" sz="1598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58" indent="-342958" algn="just">
              <a:buFont typeface="Wingdings" panose="05000000000000000000" pitchFamily="2" charset="2"/>
              <a:buChar char="q"/>
            </a:pP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Xianghe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, Hefei, and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Garmisch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typically show high bias values over all seasons in the Land Nadir/Glint mode. </a:t>
            </a:r>
          </a:p>
          <a:p>
            <a:pPr marL="342958" indent="-342958" algn="just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The seasonal variation is low for all individual sites when observed over ‘All Modes’.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93EFF62-F891-4BD5-98A4-21300591D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614" y="4877752"/>
            <a:ext cx="12481002" cy="576061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EC77313-5C00-4CCA-8C21-4E2849780A89}"/>
              </a:ext>
            </a:extLst>
          </p:cNvPr>
          <p:cNvSpPr txBox="1"/>
          <p:nvPr/>
        </p:nvSpPr>
        <p:spPr>
          <a:xfrm>
            <a:off x="25888129" y="11984301"/>
            <a:ext cx="6605633" cy="289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98" b="1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6. 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Site-to-site differences between OCO-2 and COCCON, separated by observation modes for sites for which 10 or more coincident measurements are available. The COCCON stations are ordered by latitude from Gobabeb (23.5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S) to Kiruna (67.8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N). The bottom and top edges of the box indicate the 25 and 75 percentile limits; whiskers represent the full range of the data, excluding the outliers indicated by ‘+’ markers. The grey shaded area shows the ±0.4 ppm uncertainty in the COCCON values. </a:t>
            </a:r>
          </a:p>
          <a:p>
            <a:pPr algn="just">
              <a:lnSpc>
                <a:spcPts val="799"/>
              </a:lnSpc>
            </a:pPr>
            <a:endParaRPr lang="en-US" sz="1598" dirty="0">
              <a:solidFill>
                <a:srgbClr val="9F4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97" indent="-285797" algn="just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Overall, site-to-site comparisons between OCO-2 and COCCON suggest reasonable agreement between the datasets, considering the uncertainty and the limited number of coincident measurements.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0D4F8D-36D2-4564-8338-4D509CE12DF8}"/>
              </a:ext>
            </a:extLst>
          </p:cNvPr>
          <p:cNvSpPr txBox="1"/>
          <p:nvPr/>
        </p:nvSpPr>
        <p:spPr>
          <a:xfrm>
            <a:off x="20061029" y="10592494"/>
            <a:ext cx="12472949" cy="142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98" b="1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5. 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columns indicate the OCO-2 one-to-one plot against COCCON, middle columns indicate the time series of the differences, and the right columns show the statistical parameters. ‘N’ and ‘r</a:t>
            </a:r>
            <a:r>
              <a:rPr lang="en-US" sz="1598" baseline="30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indicate the number of points on the graph and the coefficient of determination, respectively.</a:t>
            </a:r>
          </a:p>
          <a:p>
            <a:pPr algn="just">
              <a:lnSpc>
                <a:spcPts val="799"/>
              </a:lnSpc>
            </a:pPr>
            <a:endParaRPr lang="en-US" sz="1598" dirty="0">
              <a:solidFill>
                <a:srgbClr val="9F4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58" indent="-342958" algn="just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The absolute average bias is 0.57 ppm for Land Nadir/Glint. Low N values for Ocean Glint and Target contribute to the large bias values in these observation modes.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DD520E5-4513-4442-BA63-2B0F01AC5DC5}"/>
              </a:ext>
            </a:extLst>
          </p:cNvPr>
          <p:cNvSpPr txBox="1"/>
          <p:nvPr/>
        </p:nvSpPr>
        <p:spPr>
          <a:xfrm>
            <a:off x="21022954" y="17119789"/>
            <a:ext cx="9418950" cy="2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99"/>
              </a:lnSpc>
            </a:pPr>
            <a:endParaRPr lang="en-US" sz="2099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28DD00-A120-4BF7-80B0-4A35AECFC9F4}"/>
              </a:ext>
            </a:extLst>
          </p:cNvPr>
          <p:cNvSpPr txBox="1"/>
          <p:nvPr/>
        </p:nvSpPr>
        <p:spPr>
          <a:xfrm>
            <a:off x="11471744" y="4412120"/>
            <a:ext cx="2422552" cy="40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2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OCO-2 vs. TCCON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CF07A7-C967-4796-9DA0-1987376E52E8}"/>
              </a:ext>
            </a:extLst>
          </p:cNvPr>
          <p:cNvGrpSpPr/>
          <p:nvPr/>
        </p:nvGrpSpPr>
        <p:grpSpPr>
          <a:xfrm>
            <a:off x="20114080" y="15051323"/>
            <a:ext cx="10873926" cy="3318142"/>
            <a:chOff x="20114073" y="15051320"/>
            <a:chExt cx="10873927" cy="33181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FEFCB0-1B45-4D45-913F-DD54C856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14073" y="15051320"/>
              <a:ext cx="3547537" cy="32818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A861C8-DA1C-4468-AC4C-BD22D28B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772928" y="15051320"/>
              <a:ext cx="3640022" cy="33181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7AD407A-B79F-4AE8-A50B-1D455036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507534" y="15087375"/>
              <a:ext cx="3480466" cy="3282084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1F088F0-B47F-4E14-B55E-3CF3F0B2DFFC}"/>
              </a:ext>
            </a:extLst>
          </p:cNvPr>
          <p:cNvSpPr txBox="1"/>
          <p:nvPr/>
        </p:nvSpPr>
        <p:spPr>
          <a:xfrm>
            <a:off x="19991724" y="15082211"/>
            <a:ext cx="514472" cy="33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8" b="1" dirty="0"/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674543-8FA6-4AAE-A292-C916AC96FDED}"/>
              </a:ext>
            </a:extLst>
          </p:cNvPr>
          <p:cNvSpPr txBox="1"/>
          <p:nvPr/>
        </p:nvSpPr>
        <p:spPr>
          <a:xfrm>
            <a:off x="23744702" y="15082211"/>
            <a:ext cx="403024" cy="33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8" b="1" dirty="0"/>
              <a:t>b)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F183FD-5CE5-4B3D-99F2-F4D6CEC187B3}"/>
              </a:ext>
            </a:extLst>
          </p:cNvPr>
          <p:cNvSpPr txBox="1"/>
          <p:nvPr/>
        </p:nvSpPr>
        <p:spPr>
          <a:xfrm>
            <a:off x="27608819" y="15087377"/>
            <a:ext cx="418864" cy="33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8" b="1" dirty="0"/>
              <a:t>c)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1F5F97-633B-4611-90B2-8C90191AD23A}"/>
              </a:ext>
            </a:extLst>
          </p:cNvPr>
          <p:cNvSpPr txBox="1"/>
          <p:nvPr/>
        </p:nvSpPr>
        <p:spPr>
          <a:xfrm>
            <a:off x="20089272" y="18523506"/>
            <a:ext cx="10873012" cy="83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98" b="1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7. 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figures in the top panels indicate the latitude and time-based distribution of X</a:t>
            </a:r>
            <a:r>
              <a:rPr lang="en-US" sz="1598" baseline="-25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 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coincident OCO-2 overpasses, and the bottom panels indicate the COCCON X</a:t>
            </a:r>
            <a:r>
              <a:rPr lang="en-US" sz="1598" baseline="-25000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en-US" sz="1598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 during the OCO-2 overpass for a) land glint and b) ocean glint over Gobabeb, and c) target over Karlsruhe.</a:t>
            </a:r>
            <a:r>
              <a:rPr lang="en-US" sz="1598" b="1" dirty="0">
                <a:solidFill>
                  <a:srgbClr val="9F4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28CDF5-B091-4C8D-9257-042B095C28CF}"/>
              </a:ext>
            </a:extLst>
          </p:cNvPr>
          <p:cNvSpPr txBox="1"/>
          <p:nvPr/>
        </p:nvSpPr>
        <p:spPr>
          <a:xfrm>
            <a:off x="25055529" y="4438825"/>
            <a:ext cx="2645834" cy="40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2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OCO-2 vs. COCCON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AD8ED1-AF1C-4333-9BB5-F1428DFD2A58}"/>
              </a:ext>
            </a:extLst>
          </p:cNvPr>
          <p:cNvSpPr txBox="1"/>
          <p:nvPr/>
        </p:nvSpPr>
        <p:spPr>
          <a:xfrm>
            <a:off x="30988001" y="15010769"/>
            <a:ext cx="1693289" cy="451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97" indent="-285797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The standard deviation values for Land and Ocean Glint over Gobabeb are under 0.6 ppm, and the slightly high bias is expected. </a:t>
            </a:r>
          </a:p>
          <a:p>
            <a:pPr marL="285797" indent="-285797">
              <a:buFont typeface="Wingdings" panose="05000000000000000000" pitchFamily="2" charset="2"/>
              <a:buChar char="q"/>
            </a:pP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The standard deviation is 0.8 ppm for Karlsruhe for the Target mode.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03E7A-0694-41A5-9CEA-5F5858C33DFE}"/>
              </a:ext>
            </a:extLst>
          </p:cNvPr>
          <p:cNvSpPr txBox="1"/>
          <p:nvPr/>
        </p:nvSpPr>
        <p:spPr>
          <a:xfrm>
            <a:off x="27412958" y="19614881"/>
            <a:ext cx="4986076" cy="8300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598" b="1" dirty="0">
                <a:latin typeface="Arial" panose="020B0604020202020204" pitchFamily="34" charset="0"/>
                <a:cs typeface="Arial" panose="020B0604020202020204" pitchFamily="34" charset="0"/>
              </a:rPr>
              <a:t>Acknowledgement: 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We thank the TCCON and COCCON investigators for providing their data and their assistance in the validation analysis for OCO-2.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368E66-25FC-48F5-80B7-AC171DAD67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648" y="12092035"/>
            <a:ext cx="7001802" cy="44125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8B40F-0F11-446C-88F2-5486FBEE8C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47270" y="12036992"/>
            <a:ext cx="7399973" cy="44789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2C4E85-770A-4248-94DF-D9DF8CE3BD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89271" y="11982946"/>
            <a:ext cx="5757322" cy="2958811"/>
          </a:xfrm>
          <a:prstGeom prst="rect">
            <a:avLst/>
          </a:prstGeom>
        </p:spPr>
      </p:pic>
      <p:sp>
        <p:nvSpPr>
          <p:cNvPr id="9" name="Star: 7 Points 8">
            <a:extLst>
              <a:ext uri="{FF2B5EF4-FFF2-40B4-BE49-F238E27FC236}">
                <a16:creationId xmlns:a16="http://schemas.microsoft.com/office/drawing/2014/main" id="{EA6B77BA-ED31-4821-8C6A-82ACC6D58500}"/>
              </a:ext>
            </a:extLst>
          </p:cNvPr>
          <p:cNvSpPr/>
          <p:nvPr/>
        </p:nvSpPr>
        <p:spPr>
          <a:xfrm>
            <a:off x="30016784" y="2274488"/>
            <a:ext cx="1942434" cy="1707822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1" b="1" dirty="0"/>
              <a:t>Poster #12</a:t>
            </a:r>
          </a:p>
        </p:txBody>
      </p:sp>
    </p:spTree>
    <p:extLst>
      <p:ext uri="{BB962C8B-B14F-4D97-AF65-F5344CB8AC3E}">
        <p14:creationId xmlns:p14="http://schemas.microsoft.com/office/powerpoint/2010/main" val="210571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8269F7-4BC0-4D9F-B3F2-6DFBE7730BCA}"/>
              </a:ext>
            </a:extLst>
          </p:cNvPr>
          <p:cNvSpPr/>
          <p:nvPr/>
        </p:nvSpPr>
        <p:spPr>
          <a:xfrm>
            <a:off x="12614283" y="14517660"/>
            <a:ext cx="7689848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cs typeface="Arial" panose="020B0604020202020204" pitchFamily="34" charset="0"/>
              </a:rPr>
              <a:t>Author Contact Information</a:t>
            </a:r>
          </a:p>
          <a:p>
            <a:pPr algn="ctr"/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(+1) 626-437-8756  </a:t>
            </a:r>
          </a:p>
          <a:p>
            <a:pPr algn="ctr"/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saswati.das@jpl.nasa.gov</a:t>
            </a:r>
          </a:p>
        </p:txBody>
      </p:sp>
    </p:spTree>
    <p:extLst>
      <p:ext uri="{BB962C8B-B14F-4D97-AF65-F5344CB8AC3E}">
        <p14:creationId xmlns:p14="http://schemas.microsoft.com/office/powerpoint/2010/main" val="345592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20475</TotalTime>
  <Words>1728</Words>
  <Application>Microsoft Office PowerPoint</Application>
  <PresentationFormat>Custom</PresentationFormat>
  <Paragraphs>136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OCO-2 V11.1 vs. TCCON GGG2020</vt:lpstr>
      <vt:lpstr>PowerPoint Presentation</vt:lpstr>
      <vt:lpstr>OCO-2 V11.1 vs. COCCON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Das, Saswati</dc:creator>
  <cp:lastModifiedBy>Das, Saswati</cp:lastModifiedBy>
  <cp:revision>271</cp:revision>
  <dcterms:created xsi:type="dcterms:W3CDTF">2023-03-15T18:30:57Z</dcterms:created>
  <dcterms:modified xsi:type="dcterms:W3CDTF">2023-06-13T14:04:12Z</dcterms:modified>
</cp:coreProperties>
</file>