
<file path=[Content_Types].xml><?xml version="1.0" encoding="utf-8"?>
<Types xmlns="http://schemas.openxmlformats.org/package/2006/content-types">
  <Default Extension="wmf" ContentType="image/x-wmf"/>
  <Default Extension="png" ContentType="image/png"/>
  <Default Extension="jpg" ContentType="image/jpeg"/>
  <Default Extension="jpeg" ContentType="image/jpeg"/>
  <Default Extension="xml" ContentType="application/xml"/>
  <Default Extension="rels" ContentType="application/vnd.openxmlformats-package.relationships+xml"/>
  <Default Extension="bin" ContentType="application/vnd.openxmlformats-officedocument.oleObject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3.xml" ContentType="application/vnd.openxmlformats-officedocument.presentationml.slide+xml"/>
  <Override PartName="/ppt/slides/slide20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15.xml" ContentType="application/vnd.openxmlformats-officedocument.presentationml.slide+xml"/>
  <Override PartName="/ppt/slides/slide3.xml" ContentType="application/vnd.openxmlformats-officedocument.presentationml.slide+xml"/>
  <Override PartName="/ppt/slides/slide12.xml" ContentType="application/vnd.openxmlformats-officedocument.presentationml.slide+xml"/>
  <Override PartName="/ppt/slides/slide8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s/slide1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9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5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14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10.xml" ContentType="application/vnd.openxmlformats-officedocument.presentationml.slideLayout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slides/slide16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.xml" ContentType="application/vnd.openxmlformats-officedocument.presentationml.slide+xml"/>
  <Override PartName="/ppt/viewProps.xml" ContentType="application/vnd.openxmlformats-officedocument.presentationml.viewProps+xml"/>
  <Override PartName="/ppt/slideLayouts/slideLayout6.xml" ContentType="application/vnd.openxmlformats-officedocument.presentationml.slideLayout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entation.xml" ContentType="application/vnd.openxmlformats-officedocument.presentationml.presentation.main+xml"/>
</Types>
</file>

<file path=_rels/.rels><?xml version="1.0" encoding="UTF-8" standalone="yes"?><Relationships xmlns="http://schemas.openxmlformats.org/package/2006/relationships"><Relationship Id="rId3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autoCompressPictures="0" embedTrueTypeFonts="1" saveSubsetFonts="1" showSpecialPlsOnTitleSld="0" strictFirstAndLastChars="0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</p:sldIdLst>
  <p:sldSz cx="9144000" cy="5143500"/>
  <p:notesSz cx="9144000" cy="5143500"/>
  <p:defaultTextStyle>
    <a:defPPr marR="0" lvl="0" algn="l">
      <a:lnSpc>
        <a:spcPct val="100000"/>
      </a:lnSpc>
      <a:spcBef>
        <a:spcPts val="0"/>
      </a:spcBef>
      <a:spcAft>
        <a:spcPts val="0"/>
      </a:spcAft>
    </a:defPPr>
    <a:lvl1pPr marR="0" lv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1pPr>
    <a:lvl2pPr marR="0" lvl="1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2pPr>
    <a:lvl3pPr marR="0" lvl="2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3pPr>
    <a:lvl4pPr marR="0" lvl="3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4pPr>
    <a:lvl5pPr marR="0" lvl="4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5pPr>
    <a:lvl6pPr marR="0" lvl="5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6pPr>
    <a:lvl7pPr marR="0" lvl="6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7pPr>
    <a:lvl8pPr marR="0" lvl="7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8pPr>
    <a:lvl9pPr marR="0" lvl="8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236" y="-90"/>
      </p:cViewPr>
      <p:guideLst>
        <p:guide pos="2160" orient="horz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presProps" Target="presProps.xml" /><Relationship Id="rId29" Type="http://schemas.openxmlformats.org/officeDocument/2006/relationships/tableStyles" Target="tableStyles.xml" /><Relationship Id="rId30" Type="http://schemas.openxmlformats.org/officeDocument/2006/relationships/viewProps" Target="viewProps.xml" /></Relationship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jpg"/><Relationship Id="rId4" Type="http://schemas.openxmlformats.org/officeDocument/2006/relationships/image" Target="../media/image5.png"/></Relationships>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5.png"/></Relationships>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3.png"/><Relationship Id="rId4" Type="http://schemas.openxmlformats.org/officeDocument/2006/relationships/image" Target="../media/image8.png"/><Relationship Id="rId5" Type="http://schemas.openxmlformats.org/officeDocument/2006/relationships/image" Target="../media/image9.png"/></Relationships>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Relationship Id="rId3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Relationship Id="rId3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Title slide 2" preserve="0" showMasterPhAnim="0" showMasterSp="0" userDrawn="1">
  <p:cSld name="Title slide 2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" name="Google Shape;12;p15"/>
          <p:cNvSpPr txBox="1"/>
          <p:nvPr>
            <p:ph type="title"/>
          </p:nvPr>
        </p:nvSpPr>
        <p:spPr bwMode="auto">
          <a:xfrm>
            <a:off x="611560" y="1796058"/>
            <a:ext cx="7346578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909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300"/>
              <a:buFont typeface="Open Sans"/>
              <a:buNone/>
              <a:defRPr sz="33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13" name="Google Shape;13;p15"/>
          <p:cNvSpPr txBox="1"/>
          <p:nvPr>
            <p:ph type="subTitle" idx="1"/>
          </p:nvPr>
        </p:nvSpPr>
        <p:spPr bwMode="auto">
          <a:xfrm>
            <a:off x="611560" y="2790230"/>
            <a:ext cx="7346578" cy="407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650"/>
              </a:spcBef>
              <a:spcAft>
                <a:spcPts val="0"/>
              </a:spcAft>
              <a:buClr>
                <a:schemeClr val="accent1"/>
              </a:buClr>
              <a:buSzPts val="1350"/>
              <a:buNone/>
              <a:defRPr sz="1350" b="0" i="0">
                <a:solidFill>
                  <a:schemeClr val="accent1"/>
                </a:solidFill>
                <a:latin typeface="Open Sans"/>
                <a:ea typeface="Open Sans"/>
                <a:cs typeface="Open Sans"/>
              </a:defRPr>
            </a:lvl1pPr>
            <a:lvl2pPr lvl="1" algn="ctr">
              <a:spcBef>
                <a:spcPts val="650"/>
              </a:spcBef>
              <a:spcAft>
                <a:spcPts val="0"/>
              </a:spcAft>
              <a:buClr>
                <a:srgbClr val="3F3F3F"/>
              </a:buClr>
              <a:buSzPts val="1500"/>
              <a:buNone/>
              <a:defRPr sz="1500"/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350"/>
              <a:buNone/>
              <a:defRPr sz="1350"/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 sz="1200"/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 sz="1200"/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pPr>
              <a:defRPr/>
            </a:pPr>
            <a:endParaRPr/>
          </a:p>
        </p:txBody>
      </p:sp>
      <p:pic>
        <p:nvPicPr>
          <p:cNvPr id="14" name="Google Shape;14;p15"/>
          <p:cNvPicPr/>
          <p:nvPr/>
        </p:nvPicPr>
        <p:blipFill>
          <a:blip r:embed="rId2">
            <a:alphaModFix/>
          </a:blip>
          <a:srcRect l="0" t="0" r="0" b="0"/>
          <a:stretch/>
        </p:blipFill>
        <p:spPr bwMode="auto">
          <a:xfrm>
            <a:off x="611560" y="483519"/>
            <a:ext cx="2520280" cy="525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15"/>
          <p:cNvPicPr/>
          <p:nvPr/>
        </p:nvPicPr>
        <p:blipFill>
          <a:blip r:embed="rId3">
            <a:alphaModFix/>
          </a:blip>
          <a:srcRect l="0" t="0" r="0" b="0"/>
          <a:stretch/>
        </p:blipFill>
        <p:spPr bwMode="auto">
          <a:xfrm>
            <a:off x="8643320" y="4877918"/>
            <a:ext cx="321168" cy="214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15"/>
          <p:cNvPicPr/>
          <p:nvPr/>
        </p:nvPicPr>
        <p:blipFill>
          <a:blip r:embed="rId4">
            <a:alphaModFix/>
          </a:blip>
          <a:srcRect l="0" t="0" r="0" b="0"/>
          <a:stretch/>
        </p:blipFill>
        <p:spPr bwMode="auto">
          <a:xfrm>
            <a:off x="154268" y="3687939"/>
            <a:ext cx="8835462" cy="1127092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15"/>
          <p:cNvSpPr/>
          <p:nvPr/>
        </p:nvSpPr>
        <p:spPr bwMode="auto">
          <a:xfrm>
            <a:off x="3707904" y="4846474"/>
            <a:ext cx="4968552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"/>
              <a:buFont typeface="Open Sans"/>
              <a:buNone/>
              <a:defRPr/>
            </a:pPr>
            <a:r>
              <a:rPr lang="en-GB" sz="6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</a:rPr>
              <a:t>ICOS Cities, aka Pilot Applications in Urban Landscapes - Towards integrated city observatories for greenhouse gases (PAUL), has received funding from the European Union’s Horizon 2020 research and innovation programme under grant agreement No 101037319</a:t>
            </a:r>
            <a:endParaRPr sz="16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3_Title slide 2" preserve="0" showMasterPhAnim="0" showMasterSp="0" userDrawn="1">
  <p:cSld name="3_Title slide 2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7" name="Google Shape;67;p24"/>
          <p:cNvSpPr txBox="1"/>
          <p:nvPr>
            <p:ph type="title"/>
          </p:nvPr>
        </p:nvSpPr>
        <p:spPr bwMode="auto">
          <a:xfrm>
            <a:off x="898711" y="2283718"/>
            <a:ext cx="7346578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909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300"/>
              <a:buFont typeface="Open Sans"/>
              <a:buNone/>
              <a:defRPr sz="33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pic>
        <p:nvPicPr>
          <p:cNvPr id="68" name="Google Shape;68;p24"/>
          <p:cNvPicPr/>
          <p:nvPr/>
        </p:nvPicPr>
        <p:blipFill>
          <a:blip r:embed="rId2">
            <a:alphaModFix/>
          </a:blip>
          <a:srcRect l="0" t="0" r="0" b="0"/>
          <a:stretch/>
        </p:blipFill>
        <p:spPr bwMode="auto">
          <a:xfrm>
            <a:off x="611560" y="483519"/>
            <a:ext cx="2520280" cy="525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24"/>
          <p:cNvPicPr/>
          <p:nvPr/>
        </p:nvPicPr>
        <p:blipFill>
          <a:blip r:embed="rId3">
            <a:alphaModFix/>
          </a:blip>
          <a:srcRect l="0" t="0" r="0" b="0"/>
          <a:stretch/>
        </p:blipFill>
        <p:spPr bwMode="auto">
          <a:xfrm>
            <a:off x="154268" y="3939902"/>
            <a:ext cx="8835462" cy="11270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2_content slide 1col" preserve="0" showMasterPhAnim="0" showMasterSp="0" userDrawn="1">
  <p:cSld name="2_content slide 1col">
    <p:bg>
      <p:bgPr shadeToTitle="0">
        <a:solidFill>
          <a:schemeClr val="accent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" name="Google Shape;19;p16"/>
          <p:cNvSpPr txBox="1"/>
          <p:nvPr>
            <p:ph type="body" idx="1"/>
          </p:nvPr>
        </p:nvSpPr>
        <p:spPr bwMode="auto">
          <a:xfrm>
            <a:off x="475488" y="1200151"/>
            <a:ext cx="8079538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6550" algn="l">
              <a:spcBef>
                <a:spcPts val="65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Arial"/>
              <a:buChar char="•"/>
              <a:defRPr>
                <a:solidFill>
                  <a:schemeClr val="lt1"/>
                </a:solidFill>
              </a:defRPr>
            </a:lvl1pPr>
            <a:lvl2pPr marL="914400" lvl="1" indent="-228600" algn="l">
              <a:spcBef>
                <a:spcPts val="650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None/>
              <a:defRPr>
                <a:solidFill>
                  <a:schemeClr val="lt1"/>
                </a:solidFill>
              </a:defRPr>
            </a:lvl2pPr>
            <a:lvl3pPr marL="1371600" lvl="2" indent="-314325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>
                <a:solidFill>
                  <a:schemeClr val="lt1"/>
                </a:solidFill>
              </a:defRPr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50"/>
              <a:buNone/>
              <a:defRPr>
                <a:solidFill>
                  <a:schemeClr val="lt1"/>
                </a:solidFill>
              </a:defRPr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20" name="Google Shape;20;p16"/>
          <p:cNvSpPr txBox="1"/>
          <p:nvPr>
            <p:ph type="sldNum" idx="12"/>
          </p:nvPr>
        </p:nvSpPr>
        <p:spPr bwMode="auto">
          <a:xfrm>
            <a:off x="6553200" y="47291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en-GB"/>
              <a:t/>
            </a:fld>
            <a:endParaRPr/>
          </a:p>
        </p:txBody>
      </p:sp>
      <p:sp>
        <p:nvSpPr>
          <p:cNvPr id="21" name="Google Shape;21;p16"/>
          <p:cNvSpPr txBox="1"/>
          <p:nvPr>
            <p:ph type="title"/>
          </p:nvPr>
        </p:nvSpPr>
        <p:spPr bwMode="auto">
          <a:xfrm>
            <a:off x="475488" y="275631"/>
            <a:ext cx="8058912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375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Open Sans"/>
              <a:buNone/>
              <a:defRPr sz="3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22" name="Google Shape;22;p16"/>
          <p:cNvSpPr txBox="1"/>
          <p:nvPr>
            <p:ph type="ftr" idx="11"/>
          </p:nvPr>
        </p:nvSpPr>
        <p:spPr bwMode="auto">
          <a:xfrm>
            <a:off x="1868556" y="4767263"/>
            <a:ext cx="4246493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pic>
        <p:nvPicPr>
          <p:cNvPr id="23" name="Google Shape;23;p16"/>
          <p:cNvPicPr/>
          <p:nvPr/>
        </p:nvPicPr>
        <p:blipFill>
          <a:blip r:embed="rId2">
            <a:alphaModFix/>
          </a:blip>
          <a:srcRect l="0" t="0" r="0" b="0"/>
          <a:stretch/>
        </p:blipFill>
        <p:spPr bwMode="auto">
          <a:xfrm>
            <a:off x="323528" y="4768164"/>
            <a:ext cx="1192280" cy="2494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Mukautettu asettelu" preserve="0" showMasterPhAnim="0" showMasterSp="0" userDrawn="1">
  <p:cSld name="Mukautettu asettelu">
    <p:bg>
      <p:bgPr shadeToTitle="0">
        <a:blipFill>
          <a:blip r:embed="rId2">
            <a:alphaModFix/>
          </a:blip>
          <a:stretch/>
        </a:blip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5" name="Google Shape;25;p17"/>
          <p:cNvPicPr/>
          <p:nvPr/>
        </p:nvPicPr>
        <p:blipFill>
          <a:blip r:embed="rId3">
            <a:alphaModFix/>
          </a:blip>
          <a:srcRect l="0" t="0" r="0" b="0"/>
          <a:stretch/>
        </p:blipFill>
        <p:spPr bwMode="auto">
          <a:xfrm>
            <a:off x="3727617" y="4262925"/>
            <a:ext cx="1656184" cy="345220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26;p17"/>
          <p:cNvSpPr txBox="1"/>
          <p:nvPr/>
        </p:nvSpPr>
        <p:spPr bwMode="auto">
          <a:xfrm>
            <a:off x="4934864" y="4659982"/>
            <a:ext cx="933280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GB" sz="11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</a:rPr>
              <a:t>ICOS_RI</a:t>
            </a: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27" name="Google Shape;27;p17"/>
          <p:cNvSpPr txBox="1"/>
          <p:nvPr/>
        </p:nvSpPr>
        <p:spPr bwMode="auto">
          <a:xfrm>
            <a:off x="5510928" y="4659982"/>
            <a:ext cx="933280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GB" sz="1100" b="0" i="0" u="none" strike="noStrike" cap="none">
                <a:solidFill>
                  <a:schemeClr val="accent1"/>
                </a:solidFill>
                <a:latin typeface="Open Sans Light"/>
                <a:ea typeface="Open Sans Light"/>
                <a:cs typeface="Open Sans Light"/>
              </a:rPr>
              <a:t>#ICOSCities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28" name="Google Shape;28;p17"/>
          <p:cNvSpPr txBox="1"/>
          <p:nvPr/>
        </p:nvSpPr>
        <p:spPr bwMode="auto">
          <a:xfrm>
            <a:off x="3167844" y="4662405"/>
            <a:ext cx="1656184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GB"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</a:rPr>
              <a:t> icos-ri.eu/icos-cities</a:t>
            </a: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id="29" name="Google Shape;29;p17"/>
          <p:cNvPicPr/>
          <p:nvPr/>
        </p:nvPicPr>
        <p:blipFill>
          <a:blip r:embed="rId4">
            <a:alphaModFix/>
          </a:blip>
          <a:srcRect l="0" t="0" r="0" b="0"/>
          <a:stretch/>
        </p:blipFill>
        <p:spPr bwMode="auto">
          <a:xfrm>
            <a:off x="2915816" y="4712069"/>
            <a:ext cx="297259" cy="1776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17"/>
          <p:cNvPicPr/>
          <p:nvPr/>
        </p:nvPicPr>
        <p:blipFill>
          <a:blip r:embed="rId5">
            <a:alphaModFix/>
          </a:blip>
          <a:srcRect l="0" t="0" r="0" b="0"/>
          <a:stretch/>
        </p:blipFill>
        <p:spPr bwMode="auto">
          <a:xfrm>
            <a:off x="4735729" y="4692271"/>
            <a:ext cx="233552" cy="1898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1_Title slide 2" preserve="0" showMasterPhAnim="0" showMasterSp="0" userDrawn="1">
  <p:cSld name="1_Title slide 2">
    <p:bg>
      <p:bgPr shadeToTitle="0">
        <a:solidFill>
          <a:schemeClr val="accent4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2" name="Google Shape;32;p18"/>
          <p:cNvSpPr txBox="1"/>
          <p:nvPr>
            <p:ph type="title"/>
          </p:nvPr>
        </p:nvSpPr>
        <p:spPr bwMode="auto">
          <a:xfrm>
            <a:off x="539552" y="1796058"/>
            <a:ext cx="7346578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909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Open Sans"/>
              <a:buNone/>
              <a:defRPr sz="33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33" name="Google Shape;33;p18"/>
          <p:cNvSpPr txBox="1"/>
          <p:nvPr>
            <p:ph type="subTitle" idx="1"/>
          </p:nvPr>
        </p:nvSpPr>
        <p:spPr bwMode="auto">
          <a:xfrm>
            <a:off x="539552" y="2790230"/>
            <a:ext cx="7346578" cy="407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650"/>
              </a:spcBef>
              <a:spcAft>
                <a:spcPts val="0"/>
              </a:spcAft>
              <a:buClr>
                <a:schemeClr val="lt1"/>
              </a:buClr>
              <a:buSzPts val="1350"/>
              <a:buNone/>
              <a:defRPr sz="1350" b="0" i="0">
                <a:solidFill>
                  <a:schemeClr val="lt1"/>
                </a:solidFill>
                <a:latin typeface="Open Sans"/>
                <a:ea typeface="Open Sans"/>
                <a:cs typeface="Open Sans"/>
              </a:defRPr>
            </a:lvl1pPr>
            <a:lvl2pPr lvl="1" algn="ctr">
              <a:spcBef>
                <a:spcPts val="650"/>
              </a:spcBef>
              <a:spcAft>
                <a:spcPts val="0"/>
              </a:spcAft>
              <a:buClr>
                <a:srgbClr val="3F3F3F"/>
              </a:buClr>
              <a:buSzPts val="1500"/>
              <a:buNone/>
              <a:defRPr sz="1500"/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350"/>
              <a:buNone/>
              <a:defRPr sz="1350"/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 sz="1200"/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 sz="1200"/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pPr>
              <a:defRPr/>
            </a:pPr>
            <a:endParaRPr/>
          </a:p>
        </p:txBody>
      </p:sp>
      <p:pic>
        <p:nvPicPr>
          <p:cNvPr id="34" name="Google Shape;34;p18"/>
          <p:cNvPicPr/>
          <p:nvPr/>
        </p:nvPicPr>
        <p:blipFill>
          <a:blip r:embed="rId2">
            <a:alphaModFix/>
          </a:blip>
          <a:srcRect l="0" t="0" r="0" b="0"/>
          <a:stretch/>
        </p:blipFill>
        <p:spPr bwMode="auto">
          <a:xfrm>
            <a:off x="8643320" y="4877918"/>
            <a:ext cx="321168" cy="214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18"/>
          <p:cNvPicPr/>
          <p:nvPr/>
        </p:nvPicPr>
        <p:blipFill>
          <a:blip r:embed="rId3">
            <a:alphaModFix/>
          </a:blip>
          <a:srcRect l="0" t="0" r="0" b="0"/>
          <a:stretch/>
        </p:blipFill>
        <p:spPr bwMode="auto">
          <a:xfrm>
            <a:off x="154268" y="3687939"/>
            <a:ext cx="8835462" cy="11270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p18"/>
          <p:cNvPicPr/>
          <p:nvPr/>
        </p:nvPicPr>
        <p:blipFill>
          <a:blip r:embed="rId4">
            <a:alphaModFix/>
          </a:blip>
          <a:srcRect l="0" t="0" r="0" b="0"/>
          <a:stretch/>
        </p:blipFill>
        <p:spPr bwMode="auto">
          <a:xfrm>
            <a:off x="611560" y="424017"/>
            <a:ext cx="2592288" cy="540345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8"/>
          <p:cNvSpPr/>
          <p:nvPr/>
        </p:nvSpPr>
        <p:spPr bwMode="auto">
          <a:xfrm>
            <a:off x="3707904" y="4846474"/>
            <a:ext cx="4968552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"/>
              <a:buFont typeface="Open Sans"/>
              <a:buNone/>
              <a:defRPr/>
            </a:pPr>
            <a:r>
              <a:rPr lang="en-GB" sz="6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</a:rPr>
              <a:t>ICOS Cities, aka Pilot Applications in Urban Landscapes - Towards integrated city observatories for greenhouse gases (PAUL), has received funding from the European Union’s Horizon 2020 research and innovation programme under grant agreement No 101037319</a:t>
            </a:r>
            <a:endParaRPr sz="1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2_Title slide 2" preserve="0" showMasterPhAnim="0" showMasterSp="0" userDrawn="1">
  <p:cSld name="2_Title slide 2">
    <p:bg>
      <p:bgPr shadeToTitle="0">
        <a:solidFill>
          <a:schemeClr val="accent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9" name="Google Shape;39;p19"/>
          <p:cNvSpPr txBox="1"/>
          <p:nvPr>
            <p:ph type="title"/>
          </p:nvPr>
        </p:nvSpPr>
        <p:spPr bwMode="auto">
          <a:xfrm>
            <a:off x="611560" y="1796058"/>
            <a:ext cx="7346578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909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Open Sans"/>
              <a:buNone/>
              <a:defRPr sz="33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40" name="Google Shape;40;p19"/>
          <p:cNvSpPr txBox="1"/>
          <p:nvPr>
            <p:ph type="subTitle" idx="1"/>
          </p:nvPr>
        </p:nvSpPr>
        <p:spPr bwMode="auto">
          <a:xfrm>
            <a:off x="611560" y="2790230"/>
            <a:ext cx="7346578" cy="407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650"/>
              </a:spcBef>
              <a:spcAft>
                <a:spcPts val="0"/>
              </a:spcAft>
              <a:buClr>
                <a:schemeClr val="lt1"/>
              </a:buClr>
              <a:buSzPts val="1350"/>
              <a:buNone/>
              <a:defRPr sz="1350" b="0" i="0">
                <a:solidFill>
                  <a:schemeClr val="lt1"/>
                </a:solidFill>
                <a:latin typeface="Open Sans"/>
                <a:ea typeface="Open Sans"/>
                <a:cs typeface="Open Sans"/>
              </a:defRPr>
            </a:lvl1pPr>
            <a:lvl2pPr lvl="1" algn="ctr">
              <a:spcBef>
                <a:spcPts val="650"/>
              </a:spcBef>
              <a:spcAft>
                <a:spcPts val="0"/>
              </a:spcAft>
              <a:buClr>
                <a:srgbClr val="3F3F3F"/>
              </a:buClr>
              <a:buSzPts val="1500"/>
              <a:buNone/>
              <a:defRPr sz="1500"/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350"/>
              <a:buNone/>
              <a:defRPr sz="1350"/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 sz="1200"/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 sz="1200"/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pPr>
              <a:defRPr/>
            </a:pPr>
            <a:endParaRPr/>
          </a:p>
        </p:txBody>
      </p:sp>
      <p:sp>
        <p:nvSpPr>
          <p:cNvPr id="41" name="Google Shape;41;p19"/>
          <p:cNvSpPr/>
          <p:nvPr/>
        </p:nvSpPr>
        <p:spPr bwMode="auto">
          <a:xfrm>
            <a:off x="3707904" y="4846474"/>
            <a:ext cx="4968552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"/>
              <a:buFont typeface="Open Sans"/>
              <a:buNone/>
              <a:defRPr/>
            </a:pPr>
            <a:r>
              <a:rPr lang="en-GB" sz="6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</a:rPr>
              <a:t>ICOS Cities, aka Pilot Applications in Urban Landscapes - Towards integrated city observatories for greenhouse gases (PAUL), has received funding from the European Union’s Horizon 2020 research and innovation programme under grant agreement No 101037319</a:t>
            </a:r>
            <a:endParaRPr sz="1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id="42" name="Google Shape;42;p19"/>
          <p:cNvPicPr/>
          <p:nvPr/>
        </p:nvPicPr>
        <p:blipFill>
          <a:blip r:embed="rId2">
            <a:alphaModFix/>
          </a:blip>
          <a:srcRect l="0" t="0" r="0" b="0"/>
          <a:stretch/>
        </p:blipFill>
        <p:spPr bwMode="auto">
          <a:xfrm>
            <a:off x="8643320" y="4877918"/>
            <a:ext cx="321168" cy="214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43;p19"/>
          <p:cNvPicPr/>
          <p:nvPr/>
        </p:nvPicPr>
        <p:blipFill>
          <a:blip r:embed="rId3">
            <a:alphaModFix/>
          </a:blip>
          <a:srcRect l="0" t="0" r="0" b="0"/>
          <a:stretch/>
        </p:blipFill>
        <p:spPr bwMode="auto">
          <a:xfrm>
            <a:off x="611560" y="424017"/>
            <a:ext cx="2592288" cy="540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44;p19"/>
          <p:cNvPicPr/>
          <p:nvPr/>
        </p:nvPicPr>
        <p:blipFill>
          <a:blip r:embed="rId4">
            <a:alphaModFix/>
          </a:blip>
          <a:srcRect l="0" t="0" r="0" b="0"/>
          <a:stretch/>
        </p:blipFill>
        <p:spPr bwMode="auto">
          <a:xfrm>
            <a:off x="228727" y="3691773"/>
            <a:ext cx="8712968" cy="11114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1_content slide 1col" preserve="0" showMasterPhAnim="0" userDrawn="1">
  <p:cSld name="1_content slide 1co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6" name="Google Shape;46;p20"/>
          <p:cNvSpPr txBox="1"/>
          <p:nvPr>
            <p:ph type="body" idx="1"/>
          </p:nvPr>
        </p:nvSpPr>
        <p:spPr bwMode="auto">
          <a:xfrm>
            <a:off x="475488" y="1200151"/>
            <a:ext cx="8079538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6550" algn="l">
              <a:spcBef>
                <a:spcPts val="650"/>
              </a:spcBef>
              <a:spcAft>
                <a:spcPts val="0"/>
              </a:spcAft>
              <a:buClr>
                <a:srgbClr val="3F3F3F"/>
              </a:buClr>
              <a:buSzPts val="1700"/>
              <a:buFont typeface="Arial"/>
              <a:buChar char="•"/>
              <a:defRPr/>
            </a:lvl1pPr>
            <a:lvl2pPr marL="914400" lvl="1" indent="-314325" algn="l">
              <a:spcBef>
                <a:spcPts val="650"/>
              </a:spcBef>
              <a:spcAft>
                <a:spcPts val="0"/>
              </a:spcAft>
              <a:buClr>
                <a:srgbClr val="3F3F3F"/>
              </a:buClr>
              <a:buSzPts val="1350"/>
              <a:buFont typeface="Arial"/>
              <a:buChar char="•"/>
              <a:defRPr/>
            </a:lvl2pPr>
            <a:lvl3pPr marL="1371600" lvl="2" indent="-314325" algn="l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350"/>
              <a:buFont typeface="Arial"/>
              <a:buChar char="•"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350"/>
              <a:buNone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47" name="Google Shape;47;p20"/>
          <p:cNvSpPr txBox="1"/>
          <p:nvPr>
            <p:ph type="sldNum" idx="12"/>
          </p:nvPr>
        </p:nvSpPr>
        <p:spPr bwMode="auto">
          <a:xfrm>
            <a:off x="6553200" y="47291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en-GB"/>
              <a:t/>
            </a:fld>
            <a:endParaRPr/>
          </a:p>
        </p:txBody>
      </p:sp>
      <p:sp>
        <p:nvSpPr>
          <p:cNvPr id="48" name="Google Shape;48;p20"/>
          <p:cNvSpPr txBox="1"/>
          <p:nvPr>
            <p:ph type="title"/>
          </p:nvPr>
        </p:nvSpPr>
        <p:spPr bwMode="auto">
          <a:xfrm>
            <a:off x="475488" y="275631"/>
            <a:ext cx="8058912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375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200"/>
              <a:buFont typeface="Open Sans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49" name="Google Shape;49;p20"/>
          <p:cNvSpPr txBox="1"/>
          <p:nvPr>
            <p:ph type="ftr" idx="11"/>
          </p:nvPr>
        </p:nvSpPr>
        <p:spPr bwMode="auto">
          <a:xfrm>
            <a:off x="1868556" y="4767263"/>
            <a:ext cx="4246493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2_content slide 2col" preserve="0" showMasterPhAnim="0" type="twoObj" userDrawn="1">
  <p:cSld name="TWO_OBJECT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1" name="Google Shape;51;p21"/>
          <p:cNvSpPr txBox="1"/>
          <p:nvPr>
            <p:ph type="title"/>
          </p:nvPr>
        </p:nvSpPr>
        <p:spPr bwMode="auto">
          <a:xfrm>
            <a:off x="490119" y="275631"/>
            <a:ext cx="8141818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52" name="Google Shape;52;p21"/>
          <p:cNvSpPr txBox="1"/>
          <p:nvPr>
            <p:ph type="body" idx="1"/>
          </p:nvPr>
        </p:nvSpPr>
        <p:spPr bwMode="auto">
          <a:xfrm>
            <a:off x="490119" y="1200151"/>
            <a:ext cx="4005682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36550" algn="l">
              <a:lnSpc>
                <a:spcPct val="100000"/>
              </a:lnSpc>
              <a:spcBef>
                <a:spcPts val="650"/>
              </a:spcBef>
              <a:spcAft>
                <a:spcPts val="0"/>
              </a:spcAft>
              <a:buClr>
                <a:srgbClr val="3F3F3F"/>
              </a:buClr>
              <a:buSzPts val="1700"/>
              <a:buFont typeface="Arial"/>
              <a:buChar char="•"/>
              <a:defRPr sz="1700"/>
            </a:lvl1pPr>
            <a:lvl2pPr marL="914400" lvl="1" indent="-314325" algn="l">
              <a:spcBef>
                <a:spcPts val="650"/>
              </a:spcBef>
              <a:spcAft>
                <a:spcPts val="0"/>
              </a:spcAft>
              <a:buClr>
                <a:srgbClr val="3F3F3F"/>
              </a:buClr>
              <a:buSzPts val="1350"/>
              <a:buChar char="•"/>
              <a:defRPr sz="1350"/>
            </a:lvl2pPr>
            <a:lvl3pPr marL="1371600" lvl="2" indent="-314325" algn="l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350"/>
              <a:buChar char="•"/>
              <a:defRPr sz="1350"/>
            </a:lvl3pPr>
            <a:lvl4pPr marL="1828800" lvl="3" indent="-314325" algn="l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350"/>
              <a:buChar char="–"/>
              <a:defRPr sz="1350"/>
            </a:lvl4pPr>
            <a:lvl5pPr marL="2286000" lvl="4" indent="-314325" algn="l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350"/>
              <a:buChar char="»"/>
              <a:defRPr sz="1350"/>
            </a:lvl5pPr>
            <a:lvl6pPr marL="2743200" lvl="5" indent="-31432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6pPr>
            <a:lvl7pPr marL="3200400" lvl="6" indent="-31432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7pPr>
            <a:lvl8pPr marL="3657600" lvl="7" indent="-31432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8pPr>
            <a:lvl9pPr marL="4114800" lvl="8" indent="-31432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9pPr>
          </a:lstStyle>
          <a:p>
            <a:pPr>
              <a:defRPr/>
            </a:pPr>
            <a:endParaRPr/>
          </a:p>
        </p:txBody>
      </p:sp>
      <p:sp>
        <p:nvSpPr>
          <p:cNvPr id="53" name="Google Shape;53;p21"/>
          <p:cNvSpPr txBox="1"/>
          <p:nvPr>
            <p:ph type="body" idx="2"/>
          </p:nvPr>
        </p:nvSpPr>
        <p:spPr bwMode="auto">
          <a:xfrm>
            <a:off x="4648199" y="1200151"/>
            <a:ext cx="3983737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36550" algn="l">
              <a:lnSpc>
                <a:spcPct val="100000"/>
              </a:lnSpc>
              <a:spcBef>
                <a:spcPts val="650"/>
              </a:spcBef>
              <a:spcAft>
                <a:spcPts val="0"/>
              </a:spcAft>
              <a:buClr>
                <a:srgbClr val="3F3F3F"/>
              </a:buClr>
              <a:buSzPts val="1700"/>
              <a:buFont typeface="Arial"/>
              <a:buChar char="•"/>
              <a:defRPr sz="1700">
                <a:latin typeface="Open Sans"/>
                <a:ea typeface="Open Sans"/>
                <a:cs typeface="Open Sans"/>
              </a:defRPr>
            </a:lvl1pPr>
            <a:lvl2pPr marL="914400" lvl="1" indent="-314325" algn="l">
              <a:spcBef>
                <a:spcPts val="650"/>
              </a:spcBef>
              <a:spcAft>
                <a:spcPts val="0"/>
              </a:spcAft>
              <a:buClr>
                <a:srgbClr val="3F3F3F"/>
              </a:buClr>
              <a:buSzPts val="1350"/>
              <a:buChar char="•"/>
              <a:defRPr sz="1350">
                <a:latin typeface="Open Sans"/>
                <a:ea typeface="Open Sans"/>
                <a:cs typeface="Open Sans"/>
              </a:defRPr>
            </a:lvl2pPr>
            <a:lvl3pPr marL="1371600" lvl="2" indent="-314325" algn="l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350"/>
              <a:buChar char="•"/>
              <a:defRPr sz="1350"/>
            </a:lvl3pPr>
            <a:lvl4pPr marL="1828800" lvl="3" indent="-314325" algn="l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350"/>
              <a:buChar char="–"/>
              <a:defRPr sz="1350"/>
            </a:lvl4pPr>
            <a:lvl5pPr marL="2286000" lvl="4" indent="-314325" algn="l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350"/>
              <a:buChar char="»"/>
              <a:defRPr sz="1350"/>
            </a:lvl5pPr>
            <a:lvl6pPr marL="2743200" lvl="5" indent="-31432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6pPr>
            <a:lvl7pPr marL="3200400" lvl="6" indent="-31432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7pPr>
            <a:lvl8pPr marL="3657600" lvl="7" indent="-31432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8pPr>
            <a:lvl9pPr marL="4114800" lvl="8" indent="-31432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9pPr>
          </a:lstStyle>
          <a:p>
            <a:pPr>
              <a:defRPr/>
            </a:pPr>
            <a:endParaRPr/>
          </a:p>
        </p:txBody>
      </p:sp>
      <p:sp>
        <p:nvSpPr>
          <p:cNvPr id="54" name="Google Shape;54;p21"/>
          <p:cNvSpPr txBox="1"/>
          <p:nvPr>
            <p:ph type="ftr" idx="11"/>
          </p:nvPr>
        </p:nvSpPr>
        <p:spPr bwMode="auto">
          <a:xfrm>
            <a:off x="1868556" y="4767263"/>
            <a:ext cx="4246493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55" name="Google Shape;55;p21"/>
          <p:cNvSpPr txBox="1"/>
          <p:nvPr>
            <p:ph type="sldNum" idx="12"/>
          </p:nvPr>
        </p:nvSpPr>
        <p:spPr bwMode="auto">
          <a:xfrm>
            <a:off x="6553200" y="47291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en-GB"/>
              <a:t/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3_Content slide 1/2 pic" preserve="0" showMasterPhAnim="0" showMasterSp="0" userDrawn="1">
  <p:cSld name="3_Content slide 1/2 pic">
    <p:bg>
      <p:bgPr shadeToTitle="0">
        <a:solidFill>
          <a:schemeClr val="lt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7" name="Google Shape;57;p22"/>
          <p:cNvPicPr/>
          <p:nvPr/>
        </p:nvPicPr>
        <p:blipFill>
          <a:blip r:embed="rId2">
            <a:alphaModFix/>
          </a:blip>
          <a:srcRect l="0" t="0" r="0" b="0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22"/>
          <p:cNvSpPr txBox="1"/>
          <p:nvPr>
            <p:ph type="body" idx="1"/>
          </p:nvPr>
        </p:nvSpPr>
        <p:spPr bwMode="auto">
          <a:xfrm>
            <a:off x="475488" y="1347614"/>
            <a:ext cx="4434609" cy="31683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36550" algn="l">
              <a:lnSpc>
                <a:spcPct val="100000"/>
              </a:lnSpc>
              <a:spcBef>
                <a:spcPts val="650"/>
              </a:spcBef>
              <a:spcAft>
                <a:spcPts val="0"/>
              </a:spcAft>
              <a:buClr>
                <a:srgbClr val="3F3F3F"/>
              </a:buClr>
              <a:buSzPts val="1700"/>
              <a:buFont typeface="Arial"/>
              <a:buChar char="•"/>
              <a:defRPr/>
            </a:lvl1pPr>
            <a:lvl2pPr marL="914400" lvl="1" indent="-342900" algn="l">
              <a:spcBef>
                <a:spcPts val="65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59" name="Google Shape;59;p22"/>
          <p:cNvSpPr/>
          <p:nvPr>
            <p:ph type="pic" idx="2"/>
          </p:nvPr>
        </p:nvSpPr>
        <p:spPr bwMode="auto">
          <a:xfrm>
            <a:off x="4994275" y="0"/>
            <a:ext cx="4149725" cy="5143500"/>
          </a:xfrm>
          <a:prstGeom prst="rect">
            <a:avLst/>
          </a:prstGeom>
          <a:noFill/>
          <a:ln>
            <a:noFill/>
          </a:ln>
        </p:spPr>
      </p:sp>
      <p:pic>
        <p:nvPicPr>
          <p:cNvPr id="60" name="Google Shape;60;p22"/>
          <p:cNvPicPr/>
          <p:nvPr/>
        </p:nvPicPr>
        <p:blipFill>
          <a:blip r:embed="rId3">
            <a:alphaModFix/>
          </a:blip>
          <a:srcRect l="0" t="0" r="0" b="0"/>
          <a:stretch/>
        </p:blipFill>
        <p:spPr bwMode="auto">
          <a:xfrm>
            <a:off x="475488" y="4734802"/>
            <a:ext cx="1288200" cy="268516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22"/>
          <p:cNvSpPr txBox="1"/>
          <p:nvPr>
            <p:ph type="title"/>
          </p:nvPr>
        </p:nvSpPr>
        <p:spPr bwMode="auto">
          <a:xfrm>
            <a:off x="468173" y="411510"/>
            <a:ext cx="4441924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375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200"/>
              <a:buFont typeface="Open Sans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Section divider" preserve="0" showMasterPhAnim="0" showMasterSp="0" userDrawn="1">
  <p:cSld name="Section divider">
    <p:bg>
      <p:bgPr shadeToTitle="0">
        <a:solidFill>
          <a:schemeClr val="accent4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3" name="Google Shape;63;p23"/>
          <p:cNvSpPr txBox="1"/>
          <p:nvPr>
            <p:ph type="title"/>
          </p:nvPr>
        </p:nvSpPr>
        <p:spPr bwMode="auto">
          <a:xfrm>
            <a:off x="898711" y="2211710"/>
            <a:ext cx="7346578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909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Open Sans"/>
              <a:buNone/>
              <a:defRPr sz="33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pic>
        <p:nvPicPr>
          <p:cNvPr id="64" name="Google Shape;64;p23"/>
          <p:cNvPicPr/>
          <p:nvPr/>
        </p:nvPicPr>
        <p:blipFill>
          <a:blip r:embed="rId2">
            <a:alphaModFix/>
          </a:blip>
          <a:srcRect l="0" t="0" r="0" b="0"/>
          <a:stretch/>
        </p:blipFill>
        <p:spPr bwMode="auto">
          <a:xfrm>
            <a:off x="154268" y="3939902"/>
            <a:ext cx="8835462" cy="1127092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23"/>
          <p:cNvPicPr/>
          <p:nvPr/>
        </p:nvPicPr>
        <p:blipFill>
          <a:blip r:embed="rId3">
            <a:alphaModFix/>
          </a:blip>
          <a:srcRect l="0" t="0" r="0" b="0"/>
          <a:stretch/>
        </p:blipFill>
        <p:spPr bwMode="auto">
          <a:xfrm>
            <a:off x="611560" y="424017"/>
            <a:ext cx="2592288" cy="5403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theme" Target="../theme/theme1.xml"/><Relationship Id="rId12" Type="http://schemas.openxmlformats.org/officeDocument/2006/relationships/image" Target="../media/image1.png"/><Relationship Id="rId13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Pr shadeToTitle="0">
        <a:blipFill>
          <a:blip r:embed="rId12">
            <a:alphaModFix/>
          </a:blip>
          <a:stretch/>
        </a:blip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Google Shape;6;p14"/>
          <p:cNvSpPr txBox="1"/>
          <p:nvPr>
            <p:ph type="title"/>
          </p:nvPr>
        </p:nvSpPr>
        <p:spPr bwMode="auto">
          <a:xfrm>
            <a:off x="490119" y="205979"/>
            <a:ext cx="8141818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>
              <a:lnSpc>
                <a:spcPct val="9375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200"/>
              <a:buFont typeface="Open Sans"/>
              <a:buNone/>
              <a:defRPr sz="3200" b="1" i="0" u="none" strike="noStrike" cap="none">
                <a:solidFill>
                  <a:srgbClr val="3F3F3F"/>
                </a:solidFill>
                <a:latin typeface="Open Sans"/>
                <a:ea typeface="Open Sans"/>
                <a:cs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pPr>
              <a:defRPr/>
            </a:pPr>
            <a:endParaRPr/>
          </a:p>
        </p:txBody>
      </p:sp>
      <p:sp>
        <p:nvSpPr>
          <p:cNvPr id="7" name="Google Shape;7;p14"/>
          <p:cNvSpPr txBox="1"/>
          <p:nvPr>
            <p:ph type="body" idx="1"/>
          </p:nvPr>
        </p:nvSpPr>
        <p:spPr bwMode="auto">
          <a:xfrm>
            <a:off x="490119" y="1200151"/>
            <a:ext cx="8141818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36550" algn="l">
              <a:spcBef>
                <a:spcPts val="650"/>
              </a:spcBef>
              <a:spcAft>
                <a:spcPts val="0"/>
              </a:spcAft>
              <a:buClr>
                <a:srgbClr val="3F3F3F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rgbClr val="3F3F3F"/>
                </a:solidFill>
                <a:latin typeface="Open Sans"/>
                <a:ea typeface="Open Sans"/>
                <a:cs typeface="Open Sans"/>
              </a:defRPr>
            </a:lvl1pPr>
            <a:lvl2pPr marL="914400" marR="0" lvl="1" indent="-314325" algn="l">
              <a:spcBef>
                <a:spcPts val="650"/>
              </a:spcBef>
              <a:spcAft>
                <a:spcPts val="0"/>
              </a:spcAft>
              <a:buClr>
                <a:srgbClr val="3F3F3F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rgbClr val="3F3F3F"/>
                </a:solidFill>
                <a:latin typeface="Open Sans"/>
                <a:ea typeface="Open Sans"/>
                <a:cs typeface="Open Sans"/>
              </a:defRPr>
            </a:lvl2pPr>
            <a:lvl3pPr marL="1371600" marR="0" lvl="2" indent="-314325" algn="l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rgbClr val="3F3F3F"/>
                </a:solidFill>
                <a:latin typeface="Open Sans"/>
                <a:ea typeface="Open Sans"/>
                <a:cs typeface="Open Sans"/>
              </a:defRPr>
            </a:lvl3pPr>
            <a:lvl4pPr marL="1828800" marR="0" lvl="3" indent="-314325" algn="l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350"/>
              <a:buFont typeface="Arial"/>
              <a:buChar char="–"/>
              <a:defRPr sz="1350" b="0" i="0" u="none" strike="noStrike" cap="none">
                <a:solidFill>
                  <a:srgbClr val="3F3F3F"/>
                </a:solidFill>
                <a:latin typeface="Open Sans"/>
                <a:ea typeface="Open Sans"/>
                <a:cs typeface="Open Sans"/>
              </a:defRPr>
            </a:lvl4pPr>
            <a:lvl5pPr marL="2286000" marR="0" lvl="4" indent="-314325" algn="l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350"/>
              <a:buFont typeface="Arial"/>
              <a:buChar char="»"/>
              <a:defRPr sz="1350" b="0" i="0" u="none" strike="noStrike" cap="none">
                <a:solidFill>
                  <a:srgbClr val="3F3F3F"/>
                </a:solidFill>
                <a:latin typeface="Open Sans"/>
                <a:ea typeface="Open Sans"/>
                <a:cs typeface="Open Sans"/>
              </a:defRPr>
            </a:lvl5pPr>
            <a:lvl6pPr marL="2743200" marR="0" lvl="5" indent="-32385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2385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2385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2385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8" name="Google Shape;8;p14"/>
          <p:cNvSpPr txBox="1"/>
          <p:nvPr>
            <p:ph type="sldNum" idx="12"/>
          </p:nvPr>
        </p:nvSpPr>
        <p:spPr bwMode="auto">
          <a:xfrm>
            <a:off x="6553200" y="47291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</a:defRPr>
            </a:lvl1pPr>
            <a:lvl2pPr marL="0" marR="0" lvl="1" indent="0" algn="r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</a:defRPr>
            </a:lvl2pPr>
            <a:lvl3pPr marL="0" marR="0" lvl="2" indent="0" algn="r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</a:defRPr>
            </a:lvl3pPr>
            <a:lvl4pPr marL="0" marR="0" lvl="3" indent="0" algn="r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</a:defRPr>
            </a:lvl4pPr>
            <a:lvl5pPr marL="0" marR="0" lvl="4" indent="0" algn="r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</a:defRPr>
            </a:lvl5pPr>
            <a:lvl6pPr marL="0" marR="0" lvl="5" indent="0" algn="r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</a:defRPr>
            </a:lvl6pPr>
            <a:lvl7pPr marL="0" marR="0" lvl="6" indent="0" algn="r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</a:defRPr>
            </a:lvl7pPr>
            <a:lvl8pPr marL="0" marR="0" lvl="7" indent="0" algn="r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</a:defRPr>
            </a:lvl8pPr>
            <a:lvl9pPr marL="0" marR="0" lvl="8" indent="0" algn="r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</a:defRPr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en-GB"/>
              <a:t/>
            </a:fld>
            <a:endParaRPr/>
          </a:p>
        </p:txBody>
      </p:sp>
      <p:sp>
        <p:nvSpPr>
          <p:cNvPr id="9" name="Google Shape;9;p14"/>
          <p:cNvSpPr txBox="1"/>
          <p:nvPr>
            <p:ph type="ftr" idx="11"/>
          </p:nvPr>
        </p:nvSpPr>
        <p:spPr bwMode="auto">
          <a:xfrm>
            <a:off x="1868556" y="4767263"/>
            <a:ext cx="4246493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</a:defRPr>
            </a:lvl1pPr>
            <a:lvl2pPr marR="0"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R="0"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R="0"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R="0"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R="0"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R="0"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R="0"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R="0"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pic>
        <p:nvPicPr>
          <p:cNvPr id="10" name="Google Shape;10;p14"/>
          <p:cNvPicPr/>
          <p:nvPr/>
        </p:nvPicPr>
        <p:blipFill>
          <a:blip r:embed="rId13">
            <a:alphaModFix/>
          </a:blip>
          <a:srcRect l="0" t="0" r="0" b="0"/>
          <a:stretch/>
        </p:blipFill>
        <p:spPr bwMode="auto">
          <a:xfrm>
            <a:off x="323528" y="4757760"/>
            <a:ext cx="1224136" cy="255163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dt="0" ftr="0" hdr="0" sldNum="0"/>
  <p:txStyles>
    <p:titleStyle>
      <a:defPPr marR="0" lvl="0" algn="l">
        <a:lnSpc>
          <a:spcPct val="100000"/>
        </a:lnSpc>
        <a:spcBef>
          <a:spcPts val="0"/>
        </a:spcBef>
        <a:spcAft>
          <a:spcPts val="0"/>
        </a:spcAft>
      </a:defPPr>
      <a:lvl1pPr marR="0" lv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1pPr>
      <a:lvl2pPr marR="0" lvl="1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2pPr>
      <a:lvl3pPr marR="0" lvl="2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3pPr>
      <a:lvl4pPr marR="0" lvl="3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4pPr>
      <a:lvl5pPr marR="0" lvl="4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5pPr>
      <a:lvl6pPr marR="0" lvl="5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6pPr>
      <a:lvl7pPr marR="0" lvl="6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7pPr>
      <a:lvl8pPr marR="0" lvl="7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8pPr>
      <a:lvl9pPr marR="0" lvl="8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9pPr>
    </p:titleStyle>
    <p:bodyStyle>
      <a:defPPr marR="0" lvl="0" algn="l">
        <a:lnSpc>
          <a:spcPct val="100000"/>
        </a:lnSpc>
        <a:spcBef>
          <a:spcPts val="0"/>
        </a:spcBef>
        <a:spcAft>
          <a:spcPts val="0"/>
        </a:spcAft>
      </a:defPPr>
      <a:lvl1pPr marR="0" lv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1pPr>
      <a:lvl2pPr marR="0" lvl="1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2pPr>
      <a:lvl3pPr marR="0" lvl="2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3pPr>
      <a:lvl4pPr marR="0" lvl="3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4pPr>
      <a:lvl5pPr marR="0" lvl="4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5pPr>
      <a:lvl6pPr marR="0" lvl="5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6pPr>
      <a:lvl7pPr marR="0" lvl="6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7pPr>
      <a:lvl8pPr marR="0" lvl="7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8pPr>
      <a:lvl9pPr marR="0" lvl="8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9pPr>
    </p:bodyStyle>
    <p:otherStyle>
      <a:defPPr marR="0" lvl="0" algn="l">
        <a:lnSpc>
          <a:spcPct val="100000"/>
        </a:lnSpc>
        <a:spcBef>
          <a:spcPts val="0"/>
        </a:spcBef>
        <a:spcAft>
          <a:spcPts val="0"/>
        </a:spcAft>
      </a:defPPr>
      <a:lvl1pPr marR="0" lv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1pPr>
      <a:lvl2pPr marR="0" lvl="1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2pPr>
      <a:lvl3pPr marR="0" lvl="2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3pPr>
      <a:lvl4pPr marR="0" lvl="3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4pPr>
      <a:lvl5pPr marR="0" lvl="4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5pPr>
      <a:lvl6pPr marR="0" lvl="5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6pPr>
      <a:lvl7pPr marR="0" lvl="6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7pPr>
      <a:lvl8pPr marR="0" lvl="7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8pPr>
      <a:lvl9pPr marR="0" lvl="8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8" Type="http://schemas.openxmlformats.org/officeDocument/2006/relationships/image" Target="../media/image19.png"/><Relationship Id="rId9" Type="http://schemas.openxmlformats.org/officeDocument/2006/relationships/image" Target="../media/image20.png"/></Relationships>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png"/><Relationship Id="rId3" Type="http://schemas.openxmlformats.org/officeDocument/2006/relationships/image" Target="../media/image36.jpg"/></Relationships>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jpg"/></Relationships>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png"/><Relationship Id="rId3" Type="http://schemas.openxmlformats.org/officeDocument/2006/relationships/image" Target="../media/image38.png"/></Relationships>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jpg"/></Relationships>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jpg"/></Relationships>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jpg"/></Relationships>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png"/><Relationship Id="rId3" Type="http://schemas.openxmlformats.org/officeDocument/2006/relationships/image" Target="../media/image42.jpg"/></Relationships>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3.jpg"/></Relationships>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4.jpg"/><Relationship Id="rId3" Type="http://schemas.openxmlformats.org/officeDocument/2006/relationships/image" Target="../media/image40.jpg"/></Relationships>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/Relationships>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5.jpg"/><Relationship Id="rId3" Type="http://schemas.openxmlformats.org/officeDocument/2006/relationships/image" Target="../media/image33.png"/></Relationships>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png"/><Relationship Id="rId3" Type="http://schemas.openxmlformats.org/officeDocument/2006/relationships/image" Target="../media/image46.jpg"/></Relationships>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png"/></Relationships>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7" Type="http://schemas.openxmlformats.org/officeDocument/2006/relationships/image" Target="../media/image32.png"/></Relationships>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png"/><Relationship Id="rId3" Type="http://schemas.openxmlformats.org/officeDocument/2006/relationships/image" Target="../media/image34.jpg"/></Relationships>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png"/><Relationship Id="rId3" Type="http://schemas.openxmlformats.org/officeDocument/2006/relationships/image" Target="../media/image3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4" name="Google Shape;74;g249b598bf58_16_145"/>
          <p:cNvSpPr txBox="1"/>
          <p:nvPr>
            <p:ph type="title"/>
          </p:nvPr>
        </p:nvSpPr>
        <p:spPr bwMode="auto">
          <a:xfrm>
            <a:off x="611550" y="1796025"/>
            <a:ext cx="82650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>
              <a:lnSpc>
                <a:spcPct val="90909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300"/>
              <a:buFont typeface="Open Sans"/>
              <a:buNone/>
              <a:defRPr/>
            </a:pPr>
            <a:r>
              <a:rPr lang="en-GB">
                <a:solidFill>
                  <a:schemeClr val="accent3"/>
                </a:solidFill>
              </a:rPr>
              <a:t>Total greenhouse gas column measurements in the Paris region</a:t>
            </a:r>
            <a:endParaRPr>
              <a:solidFill>
                <a:schemeClr val="accent3"/>
              </a:solidFill>
            </a:endParaRPr>
          </a:p>
        </p:txBody>
      </p:sp>
      <p:sp>
        <p:nvSpPr>
          <p:cNvPr id="75" name="Google Shape;75;g249b598bf58_16_145"/>
          <p:cNvSpPr txBox="1"/>
          <p:nvPr>
            <p:ph type="subTitle" idx="1"/>
          </p:nvPr>
        </p:nvSpPr>
        <p:spPr bwMode="auto">
          <a:xfrm flipH="0" flipV="0">
            <a:off x="611549" y="2790220"/>
            <a:ext cx="7346700" cy="990471"/>
          </a:xfrm>
          <a:prstGeom prst="rect">
            <a:avLst/>
          </a:prstGeom>
          <a:noFill/>
          <a:ln>
            <a:noFill/>
          </a:ln>
        </p:spPr>
        <p:txBody>
          <a:bodyPr spcFirstLastPara="1" vertOverflow="overflow" horzOverflow="overflow" vert="horz" wrap="square" lIns="91422" tIns="45698" rIns="91422" bIns="45698" numCol="1" spcCol="0" rtlCol="0" fromWordArt="0" anchor="ctr" anchorCtr="0" forceAA="0" upright="0" compatLnSpc="0">
            <a:normAutofit fontScale="95000" lnSpcReduction="1000"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None/>
              <a:defRPr/>
            </a:pPr>
            <a:r>
              <a:rPr lang="en-GB" sz="1100" b="1" u="sng">
                <a:solidFill>
                  <a:srgbClr val="15515A"/>
                </a:solidFill>
              </a:rPr>
              <a:t>J. </a:t>
            </a:r>
            <a:r>
              <a:rPr lang="en-GB" sz="1100" b="1" u="sng">
                <a:solidFill>
                  <a:srgbClr val="15515A"/>
                </a:solidFill>
              </a:rPr>
              <a:t>DOC</a:t>
            </a:r>
            <a:r>
              <a:rPr lang="en-GB" sz="1100" b="1" u="sng" baseline="30000">
                <a:solidFill>
                  <a:srgbClr val="15515A"/>
                </a:solidFill>
              </a:rPr>
              <a:t>1</a:t>
            </a:r>
            <a:r>
              <a:rPr lang="en-GB" sz="1100" b="1" u="none">
                <a:solidFill>
                  <a:srgbClr val="15515A"/>
                </a:solidFill>
              </a:rPr>
              <a:t>, </a:t>
            </a:r>
            <a:r>
              <a:rPr lang="en-GB" sz="1100" b="1">
                <a:solidFill>
                  <a:srgbClr val="15515A"/>
                </a:solidFill>
              </a:rPr>
              <a:t>M. </a:t>
            </a:r>
            <a:r>
              <a:rPr lang="en-GB" sz="1100" b="1">
                <a:solidFill>
                  <a:srgbClr val="15515A"/>
                </a:solidFill>
              </a:rPr>
              <a:t>RAMONET</a:t>
            </a:r>
            <a:r>
              <a:rPr lang="en-GB" sz="1100" b="1" i="0" u="none" strike="noStrike" cap="none" spc="0" baseline="30000">
                <a:solidFill>
                  <a:srgbClr val="15515A"/>
                </a:solidFill>
                <a:latin typeface="Open Sans"/>
                <a:ea typeface="Open Sans"/>
                <a:cs typeface="Open Sans"/>
              </a:rPr>
              <a:t>1</a:t>
            </a:r>
            <a:r>
              <a:rPr lang="en-GB" sz="1100" b="1">
                <a:solidFill>
                  <a:srgbClr val="15515A"/>
                </a:solidFill>
              </a:rPr>
              <a:t>, M. LOPEZ</a:t>
            </a:r>
            <a:r>
              <a:rPr lang="en-GB" sz="1100" b="1" i="0" u="none" strike="noStrike" cap="none" spc="0" baseline="30000">
                <a:solidFill>
                  <a:srgbClr val="15515A"/>
                </a:solidFill>
                <a:latin typeface="Open Sans"/>
                <a:ea typeface="Open Sans"/>
                <a:cs typeface="Open Sans"/>
              </a:rPr>
              <a:t>1</a:t>
            </a:r>
            <a:r>
              <a:rPr lang="en-GB" sz="1100" b="1">
                <a:solidFill>
                  <a:srgbClr val="15515A"/>
                </a:solidFill>
              </a:rPr>
              <a:t>, F-M. BREON</a:t>
            </a:r>
            <a:r>
              <a:rPr lang="en-GB" sz="1100" b="1" i="0" u="none" strike="noStrike" cap="none" spc="0" baseline="30000">
                <a:solidFill>
                  <a:srgbClr val="15515A"/>
                </a:solidFill>
                <a:latin typeface="Open Sans"/>
                <a:ea typeface="Open Sans"/>
                <a:cs typeface="Open Sans"/>
              </a:rPr>
              <a:t>1</a:t>
            </a:r>
            <a:r>
              <a:rPr lang="en-GB" sz="1100" b="1">
                <a:solidFill>
                  <a:srgbClr val="15515A"/>
                </a:solidFill>
              </a:rPr>
              <a:t>, B. MACQUART</a:t>
            </a:r>
            <a:r>
              <a:rPr lang="en-GB" sz="1100" b="1" i="0" u="none" strike="noStrike" cap="none" spc="0" baseline="30000">
                <a:solidFill>
                  <a:srgbClr val="15515A"/>
                </a:solidFill>
                <a:latin typeface="Open Sans"/>
                <a:ea typeface="Open Sans"/>
                <a:cs typeface="Open Sans"/>
              </a:rPr>
              <a:t>1</a:t>
            </a:r>
            <a:r>
              <a:rPr lang="en-GB" sz="1100" b="1">
                <a:solidFill>
                  <a:srgbClr val="15515A"/>
                </a:solidFill>
              </a:rPr>
              <a:t>, S. LATCHABADY</a:t>
            </a:r>
            <a:r>
              <a:rPr lang="en-GB" sz="1100" b="1" i="0" u="none" strike="noStrike" cap="none" spc="0" baseline="30000">
                <a:solidFill>
                  <a:srgbClr val="15515A"/>
                </a:solidFill>
                <a:latin typeface="Open Sans"/>
                <a:ea typeface="Open Sans"/>
                <a:cs typeface="Open Sans"/>
              </a:rPr>
              <a:t>1</a:t>
            </a:r>
            <a:r>
              <a:rPr lang="en-GB" sz="1100" b="1">
                <a:solidFill>
                  <a:srgbClr val="15515A"/>
                </a:solidFill>
              </a:rPr>
              <a:t>, </a:t>
            </a:r>
            <a:r>
              <a:rPr lang="en-GB" sz="1100" b="1">
                <a:solidFill>
                  <a:srgbClr val="15515A"/>
                </a:solidFill>
              </a:rPr>
              <a:t>P. JESECK</a:t>
            </a:r>
            <a:r>
              <a:rPr lang="en-GB" sz="1100" b="1" i="0" u="none" strike="noStrike" cap="none" spc="0" baseline="30000">
                <a:solidFill>
                  <a:srgbClr val="15515A"/>
                </a:solidFill>
                <a:latin typeface="Open Sans"/>
                <a:ea typeface="Open Sans"/>
                <a:cs typeface="Open Sans"/>
              </a:rPr>
              <a:t>2</a:t>
            </a:r>
            <a:r>
              <a:rPr lang="en-GB" sz="1100" b="1">
                <a:solidFill>
                  <a:srgbClr val="15515A"/>
                </a:solidFill>
              </a:rPr>
              <a:t>, Y. TE</a:t>
            </a:r>
            <a:r>
              <a:rPr lang="en-GB" sz="1100" b="1" i="0" u="none" strike="noStrike" cap="none" spc="0" baseline="30000">
                <a:solidFill>
                  <a:srgbClr val="15515A"/>
                </a:solidFill>
                <a:latin typeface="Open Sans"/>
                <a:ea typeface="Open Sans"/>
                <a:cs typeface="Open Sans"/>
              </a:rPr>
              <a:t>2</a:t>
            </a:r>
            <a:endParaRPr sz="1100" b="1">
              <a:solidFill>
                <a:srgbClr val="15515A"/>
              </a:solidFill>
            </a:endParaRPr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None/>
              <a:defRPr/>
            </a:pPr>
            <a:endParaRPr sz="1100" b="1">
              <a:solidFill>
                <a:srgbClr val="15515A"/>
              </a:solidFill>
            </a:endParaRPr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None/>
              <a:defRPr/>
            </a:pPr>
            <a:r>
              <a:rPr sz="1100" i="1">
                <a:solidFill>
                  <a:srgbClr val="15515A"/>
                </a:solidFill>
              </a:rPr>
              <a:t>1 : CEA-LSCE/CNRS/UVSQ, France</a:t>
            </a:r>
            <a:endParaRPr sz="1100" i="1">
              <a:solidFill>
                <a:srgbClr val="15515A"/>
              </a:solidFill>
            </a:endParaRPr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None/>
              <a:defRPr/>
            </a:pPr>
            <a:r>
              <a:rPr sz="1100" i="1">
                <a:solidFill>
                  <a:srgbClr val="15515A"/>
                </a:solidFill>
              </a:rPr>
              <a:t>2 : LERMA, France</a:t>
            </a:r>
            <a:endParaRPr sz="1100" i="1">
              <a:solidFill>
                <a:srgbClr val="15515A"/>
              </a:solidFill>
            </a:endParaRPr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None/>
              <a:defRPr/>
            </a:pPr>
            <a:endParaRPr sz="1100" i="1">
              <a:solidFill>
                <a:srgbClr val="15515A"/>
              </a:solidFill>
            </a:endParaRPr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None/>
              <a:defRPr/>
            </a:pPr>
            <a:r>
              <a:rPr lang="en-GB" sz="1100" u="sng">
                <a:solidFill>
                  <a:srgbClr val="15515A"/>
                </a:solidFill>
              </a:rPr>
              <a:t>NDACC-IRWG-TCCON-COCCON annual meeting, June 12-16, 2023, Spa, Belgium</a:t>
            </a:r>
            <a:endParaRPr sz="1100">
              <a:solidFill>
                <a:srgbClr val="15515A"/>
              </a:solidFill>
            </a:endParaRPr>
          </a:p>
        </p:txBody>
      </p:sp>
      <p:pic>
        <p:nvPicPr>
          <p:cNvPr id="76" name="Google Shape;76;g249b598bf58_16_145"/>
          <p:cNvPicPr>
            <a:picLocks noChangeAspect="1"/>
          </p:cNvPicPr>
          <p:nvPr/>
        </p:nvPicPr>
        <p:blipFill>
          <a:blip r:embed="rId2">
            <a:alphaModFix/>
          </a:blip>
          <a:stretch/>
        </p:blipFill>
        <p:spPr bwMode="auto">
          <a:xfrm rot="0" flipH="0" flipV="0">
            <a:off x="1940860" y="1113417"/>
            <a:ext cx="649786" cy="529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g249b598bf58_16_145"/>
          <p:cNvPicPr>
            <a:picLocks noChangeAspect="1"/>
          </p:cNvPicPr>
          <p:nvPr/>
        </p:nvPicPr>
        <p:blipFill>
          <a:blip r:embed="rId3">
            <a:alphaModFix/>
          </a:blip>
          <a:srcRect l="4141" t="4991" r="0" b="4747"/>
          <a:stretch/>
        </p:blipFill>
        <p:spPr bwMode="auto">
          <a:xfrm rot="0" flipH="0" flipV="0">
            <a:off x="3410341" y="1092109"/>
            <a:ext cx="563346" cy="531154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g249b598bf58_16_145"/>
          <p:cNvPicPr>
            <a:picLocks noChangeAspect="1"/>
          </p:cNvPicPr>
          <p:nvPr/>
        </p:nvPicPr>
        <p:blipFill>
          <a:blip r:embed="rId4">
            <a:alphaModFix/>
          </a:blip>
          <a:srcRect l="7195" t="19496" r="7545" b="19860"/>
          <a:stretch/>
        </p:blipFill>
        <p:spPr bwMode="auto">
          <a:xfrm rot="0" flipH="0" flipV="0">
            <a:off x="4675722" y="1092109"/>
            <a:ext cx="1054261" cy="531154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g249b598bf58_16_145"/>
          <p:cNvPicPr>
            <a:picLocks noChangeAspect="1"/>
          </p:cNvPicPr>
          <p:nvPr/>
        </p:nvPicPr>
        <p:blipFill>
          <a:blip r:embed="rId5">
            <a:alphaModFix/>
          </a:blip>
          <a:srcRect l="0" t="0" r="0" b="17420"/>
          <a:stretch/>
        </p:blipFill>
        <p:spPr bwMode="auto">
          <a:xfrm rot="0" flipH="0" flipV="0">
            <a:off x="7668140" y="1133024"/>
            <a:ext cx="823223" cy="509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g249b598bf58_16_145"/>
          <p:cNvPicPr>
            <a:picLocks noChangeAspect="1"/>
          </p:cNvPicPr>
          <p:nvPr/>
        </p:nvPicPr>
        <p:blipFill>
          <a:blip r:embed="rId6">
            <a:alphaModFix/>
          </a:blip>
          <a:stretch/>
        </p:blipFill>
        <p:spPr bwMode="auto">
          <a:xfrm rot="0" flipH="0" flipV="0">
            <a:off x="612000" y="1104310"/>
            <a:ext cx="528058" cy="528058"/>
          </a:xfrm>
          <a:prstGeom prst="rect">
            <a:avLst/>
          </a:prstGeom>
          <a:noFill/>
          <a:ln>
            <a:noFill/>
          </a:ln>
        </p:spPr>
      </p:pic>
      <p:pic>
        <p:nvPicPr>
          <p:cNvPr id="66448311" name="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 flipH="0" flipV="0">
            <a:off x="6042941" y="1002939"/>
            <a:ext cx="1500822" cy="750410"/>
          </a:xfrm>
          <a:prstGeom prst="rect">
            <a:avLst/>
          </a:prstGeom>
        </p:spPr>
      </p:pic>
      <p:pic>
        <p:nvPicPr>
          <p:cNvPr id="407205495" name="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 flipH="0" flipV="0">
            <a:off x="6085591" y="440188"/>
            <a:ext cx="2405772" cy="528058"/>
          </a:xfrm>
          <a:prstGeom prst="rect">
            <a:avLst/>
          </a:prstGeom>
        </p:spPr>
      </p:pic>
      <p:pic>
        <p:nvPicPr>
          <p:cNvPr id="1686444951" name=""/>
          <p:cNvPicPr>
            <a:picLocks noChangeAspect="1"/>
          </p:cNvPicPr>
          <p:nvPr/>
        </p:nvPicPr>
        <p:blipFill>
          <a:blip r:embed="rId9"/>
          <a:srcRect l="0" t="0" r="64561" b="0"/>
          <a:stretch/>
        </p:blipFill>
        <p:spPr bwMode="auto">
          <a:xfrm flipH="0" flipV="0">
            <a:off x="3918697" y="95059"/>
            <a:ext cx="1598040" cy="12626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4" name="Google Shape;184;g249b598bf58_16_112"/>
          <p:cNvSpPr txBox="1"/>
          <p:nvPr>
            <p:ph type="body" idx="1"/>
          </p:nvPr>
        </p:nvSpPr>
        <p:spPr bwMode="auto">
          <a:xfrm>
            <a:off x="475488" y="1200151"/>
            <a:ext cx="8079600" cy="3394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>
              <a:spcBef>
                <a:spcPts val="650"/>
              </a:spcBef>
              <a:spcAft>
                <a:spcPts val="0"/>
              </a:spcAft>
              <a:buNone/>
              <a:defRPr/>
            </a:pPr>
            <a:r>
              <a:rPr b="1"/>
              <a:t>Gonesse</a:t>
            </a:r>
            <a:endParaRPr b="1"/>
          </a:p>
          <a:p>
            <a:pPr marL="0" lvl="0" indent="0" algn="l">
              <a:spcBef>
                <a:spcPts val="649"/>
              </a:spcBef>
              <a:spcAft>
                <a:spcPts val="0"/>
              </a:spcAft>
              <a:buNone/>
              <a:defRPr/>
            </a:pPr>
            <a:r>
              <a:rPr b="1"/>
              <a:t>Firefighters station</a:t>
            </a:r>
            <a:endParaRPr b="1"/>
          </a:p>
          <a:p>
            <a:pPr lvl="0" algn="l">
              <a:spcBef>
                <a:spcPts val="649"/>
              </a:spcBef>
              <a:spcAft>
                <a:spcPts val="0"/>
              </a:spcAft>
              <a:defRPr/>
            </a:pPr>
            <a:r>
              <a:rPr b="0"/>
              <a:t>17 km, NE of Paris</a:t>
            </a:r>
            <a:endParaRPr b="0"/>
          </a:p>
          <a:p>
            <a:pPr lvl="0" algn="l">
              <a:spcBef>
                <a:spcPts val="649"/>
              </a:spcBef>
              <a:spcAft>
                <a:spcPts val="0"/>
              </a:spcAft>
              <a:defRPr/>
            </a:pPr>
            <a:r>
              <a:rPr b="0"/>
              <a:t>Operated by LSCE</a:t>
            </a:r>
            <a:endParaRPr b="0"/>
          </a:p>
          <a:p>
            <a:pPr lvl="0" algn="l">
              <a:spcBef>
                <a:spcPts val="649"/>
              </a:spcBef>
              <a:spcAft>
                <a:spcPts val="0"/>
              </a:spcAft>
              <a:defRPr/>
            </a:pPr>
            <a:r>
              <a:rPr b="0"/>
              <a:t>Near </a:t>
            </a:r>
            <a:r>
              <a:rPr b="0" i="1"/>
              <a:t>CDG</a:t>
            </a:r>
            <a:r>
              <a:rPr b="0"/>
              <a:t> </a:t>
            </a:r>
            <a:r>
              <a:rPr b="0"/>
              <a:t>(5 km, </a:t>
            </a:r>
            <a:endParaRPr b="0"/>
          </a:p>
          <a:p>
            <a:pPr marL="120649" lvl="0" indent="0" algn="l">
              <a:spcBef>
                <a:spcPts val="648"/>
              </a:spcBef>
              <a:spcAft>
                <a:spcPts val="0"/>
              </a:spcAft>
              <a:buClr>
                <a:srgbClr val="3F3F3F"/>
              </a:buClr>
              <a:buSzPts val="1700"/>
              <a:buFont typeface="Arial"/>
              <a:buNone/>
              <a:defRPr/>
            </a:pPr>
            <a:r>
              <a:rPr b="0"/>
              <a:t>East) and </a:t>
            </a:r>
            <a:r>
              <a:rPr b="0" i="1"/>
              <a:t>Le Bourget</a:t>
            </a:r>
            <a:r>
              <a:rPr b="0"/>
              <a:t> </a:t>
            </a:r>
            <a:endParaRPr b="0"/>
          </a:p>
          <a:p>
            <a:pPr marL="120649" lvl="0" indent="0" algn="l">
              <a:spcBef>
                <a:spcPts val="648"/>
              </a:spcBef>
              <a:spcAft>
                <a:spcPts val="0"/>
              </a:spcAft>
              <a:buClr>
                <a:srgbClr val="3F3F3F"/>
              </a:buClr>
              <a:buSzPts val="1700"/>
              <a:buFont typeface="Arial"/>
              <a:buNone/>
              <a:defRPr/>
            </a:pPr>
            <a:r>
              <a:rPr b="0"/>
              <a:t>airports (3 km, South)</a:t>
            </a:r>
            <a:endParaRPr b="0"/>
          </a:p>
          <a:p>
            <a:pPr lvl="0" algn="l">
              <a:spcBef>
                <a:spcPts val="649"/>
              </a:spcBef>
              <a:spcAft>
                <a:spcPts val="0"/>
              </a:spcAft>
              <a:defRPr/>
            </a:pPr>
            <a:r>
              <a:rPr b="0"/>
              <a:t>Co-located with an</a:t>
            </a:r>
            <a:endParaRPr b="0"/>
          </a:p>
          <a:p>
            <a:pPr marL="120649" lvl="0" indent="0" algn="l">
              <a:spcBef>
                <a:spcPts val="649"/>
              </a:spcBef>
              <a:spcAft>
                <a:spcPts val="0"/>
              </a:spcAft>
              <a:buClr>
                <a:srgbClr val="3F3F3F"/>
              </a:buClr>
              <a:buSzPts val="1700"/>
              <a:buFont typeface="Arial"/>
              <a:buNone/>
              <a:defRPr/>
            </a:pPr>
            <a:r>
              <a:rPr b="0"/>
              <a:t>in-situ ICOS station</a:t>
            </a:r>
            <a:endParaRPr b="0"/>
          </a:p>
          <a:p>
            <a:pPr lvl="0" algn="l">
              <a:spcBef>
                <a:spcPts val="648"/>
              </a:spcBef>
              <a:spcAft>
                <a:spcPts val="0"/>
              </a:spcAft>
              <a:defRPr/>
            </a:pPr>
            <a:r>
              <a:rPr b="0"/>
              <a:t>Works for one year</a:t>
            </a:r>
            <a:endParaRPr b="0"/>
          </a:p>
        </p:txBody>
      </p:sp>
      <p:sp>
        <p:nvSpPr>
          <p:cNvPr id="185" name="Google Shape;185;g249b598bf58_16_112"/>
          <p:cNvSpPr txBox="1"/>
          <p:nvPr>
            <p:ph type="title"/>
          </p:nvPr>
        </p:nvSpPr>
        <p:spPr bwMode="auto">
          <a:xfrm>
            <a:off x="475488" y="275631"/>
            <a:ext cx="8058899" cy="85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GB">
                <a:solidFill>
                  <a:srgbClr val="15515A"/>
                </a:solidFill>
              </a:rPr>
              <a:t>Network</a:t>
            </a:r>
            <a:endParaRPr>
              <a:solidFill>
                <a:srgbClr val="15515A"/>
              </a:solidFill>
            </a:endParaRPr>
          </a:p>
        </p:txBody>
      </p:sp>
      <p:pic>
        <p:nvPicPr>
          <p:cNvPr id="186" name="Google Shape;186;g249b598bf58_16_112"/>
          <p:cNvPicPr/>
          <p:nvPr/>
        </p:nvPicPr>
        <p:blipFill>
          <a:blip r:embed="rId2">
            <a:alphaModFix/>
          </a:blip>
          <a:stretch/>
        </p:blipFill>
        <p:spPr bwMode="auto">
          <a:xfrm>
            <a:off x="3093761" y="1133037"/>
            <a:ext cx="5798076" cy="3518200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g249b598bf58_16_112"/>
          <p:cNvSpPr/>
          <p:nvPr/>
        </p:nvSpPr>
        <p:spPr bwMode="auto">
          <a:xfrm rot="-3321979">
            <a:off x="4203933" y="3041554"/>
            <a:ext cx="3289125" cy="94034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88" name="Google Shape;188;g249b598bf58_16_112"/>
          <p:cNvSpPr/>
          <p:nvPr/>
        </p:nvSpPr>
        <p:spPr bwMode="auto">
          <a:xfrm rot="2215">
            <a:off x="8355168" y="845349"/>
            <a:ext cx="465600" cy="175199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89" name="Google Shape;189;g249b598bf58_16_112"/>
          <p:cNvSpPr txBox="1"/>
          <p:nvPr/>
        </p:nvSpPr>
        <p:spPr bwMode="auto">
          <a:xfrm>
            <a:off x="6739341" y="732849"/>
            <a:ext cx="1583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GB" b="1">
                <a:solidFill>
                  <a:schemeClr val="accent1"/>
                </a:solidFill>
                <a:latin typeface="Open Sans"/>
                <a:ea typeface="Open Sans"/>
                <a:cs typeface="Open Sans"/>
              </a:rPr>
              <a:t>Prevailing wind</a:t>
            </a:r>
            <a:endParaRPr b="1">
              <a:solidFill>
                <a:schemeClr val="accent1"/>
              </a:solidFill>
              <a:latin typeface="Open Sans"/>
              <a:ea typeface="Open Sans"/>
              <a:cs typeface="Open Sans"/>
            </a:endParaRPr>
          </a:p>
        </p:txBody>
      </p:sp>
      <p:grpSp>
        <p:nvGrpSpPr>
          <p:cNvPr id="190" name="Google Shape;190;g249b598bf58_16_112"/>
          <p:cNvGrpSpPr/>
          <p:nvPr/>
        </p:nvGrpSpPr>
        <p:grpSpPr bwMode="auto">
          <a:xfrm>
            <a:off x="6085247" y="1465758"/>
            <a:ext cx="360000" cy="360000"/>
            <a:chOff x="2600725" y="1055725"/>
            <a:chExt cx="1800000" cy="1800000"/>
          </a:xfrm>
        </p:grpSpPr>
        <p:sp>
          <p:nvSpPr>
            <p:cNvPr id="191" name="Google Shape;191;g249b598bf58_16_112"/>
            <p:cNvSpPr/>
            <p:nvPr/>
          </p:nvSpPr>
          <p:spPr bwMode="auto">
            <a:xfrm>
              <a:off x="2600725" y="1055725"/>
              <a:ext cx="1800000" cy="1800000"/>
            </a:xfrm>
            <a:prstGeom prst="donut">
              <a:avLst>
                <a:gd name="adj" fmla="val 940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192" name="Google Shape;192;g249b598bf58_16_112"/>
            <p:cNvSpPr/>
            <p:nvPr/>
          </p:nvSpPr>
          <p:spPr bwMode="auto">
            <a:xfrm>
              <a:off x="3420325" y="1055725"/>
              <a:ext cx="160800" cy="501600"/>
            </a:xfrm>
            <a:prstGeom prst="roundRect">
              <a:avLst>
                <a:gd name="adj" fmla="val 1666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193" name="Google Shape;193;g249b598bf58_16_112"/>
            <p:cNvSpPr/>
            <p:nvPr/>
          </p:nvSpPr>
          <p:spPr bwMode="auto">
            <a:xfrm>
              <a:off x="3420325" y="2354125"/>
              <a:ext cx="160800" cy="501600"/>
            </a:xfrm>
            <a:prstGeom prst="roundRect">
              <a:avLst>
                <a:gd name="adj" fmla="val 1666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194" name="Google Shape;194;g249b598bf58_16_112"/>
            <p:cNvSpPr/>
            <p:nvPr/>
          </p:nvSpPr>
          <p:spPr bwMode="auto">
            <a:xfrm rot="5400000">
              <a:off x="2771125" y="1704925"/>
              <a:ext cx="160800" cy="501600"/>
            </a:xfrm>
            <a:prstGeom prst="roundRect">
              <a:avLst>
                <a:gd name="adj" fmla="val 1666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195" name="Google Shape;195;g249b598bf58_16_112"/>
            <p:cNvSpPr/>
            <p:nvPr/>
          </p:nvSpPr>
          <p:spPr bwMode="auto">
            <a:xfrm rot="5400000">
              <a:off x="4069525" y="1704925"/>
              <a:ext cx="160800" cy="501600"/>
            </a:xfrm>
            <a:prstGeom prst="roundRect">
              <a:avLst>
                <a:gd name="adj" fmla="val 1666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  <p:pic>
        <p:nvPicPr>
          <p:cNvPr id="713084268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6909462" y="2207405"/>
            <a:ext cx="2133632" cy="28448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74078477" name="Google Shape;153;g249b598bf58_16_80"/>
          <p:cNvSpPr txBox="1"/>
          <p:nvPr>
            <p:ph type="title"/>
          </p:nvPr>
        </p:nvSpPr>
        <p:spPr bwMode="auto">
          <a:xfrm>
            <a:off x="475488" y="275630"/>
            <a:ext cx="8058898" cy="857399"/>
          </a:xfrm>
          <a:prstGeom prst="rect">
            <a:avLst/>
          </a:prstGeom>
        </p:spPr>
        <p:txBody>
          <a:bodyPr spcFirstLastPara="1" vertOverflow="overflow" horzOverflow="overflow" vert="horz" wrap="square" lIns="91423" tIns="45699" rIns="91423" bIns="45699" numCol="1" spcCol="0" rtlCol="0" fromWordArt="0" anchor="ctr" anchorCtr="0" forceAA="0" upright="0" compatLnSpc="0">
            <a:normAutofit fontScale="90000" lnSpcReduction="2000"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GB">
                <a:solidFill>
                  <a:srgbClr val="15515A"/>
                </a:solidFill>
              </a:rPr>
              <a:t>Automatic EM27/SUN enclosure system and NRT data processing chain</a:t>
            </a:r>
            <a:endParaRPr>
              <a:solidFill>
                <a:srgbClr val="15515A"/>
              </a:solidFill>
            </a:endParaRPr>
          </a:p>
        </p:txBody>
      </p:sp>
      <p:pic>
        <p:nvPicPr>
          <p:cNvPr id="1050847161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5310398" y="1164902"/>
            <a:ext cx="2726577" cy="3812121"/>
          </a:xfrm>
          <a:prstGeom prst="rect">
            <a:avLst/>
          </a:prstGeom>
        </p:spPr>
      </p:pic>
      <p:sp>
        <p:nvSpPr>
          <p:cNvPr id="1587846791" name=""/>
          <p:cNvSpPr txBox="1"/>
          <p:nvPr/>
        </p:nvSpPr>
        <p:spPr bwMode="auto">
          <a:xfrm flipH="0" flipV="0">
            <a:off x="399513" y="1811900"/>
            <a:ext cx="4244031" cy="1798355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just">
              <a:defRPr/>
            </a:pPr>
            <a:r>
              <a:rPr sz="1400" u="sng"/>
              <a:t>See also:</a:t>
            </a:r>
            <a:r>
              <a:rPr sz="1400"/>
              <a:t> </a:t>
            </a:r>
            <a:endParaRPr sz="1400" b="1"/>
          </a:p>
          <a:p>
            <a:pPr algn="just">
              <a:defRPr/>
            </a:pPr>
            <a:endParaRPr sz="1400" b="1"/>
          </a:p>
          <a:p>
            <a:pPr algn="just">
              <a:defRPr/>
            </a:pPr>
            <a:r>
              <a:rPr sz="1400" b="1"/>
              <a:t>“</a:t>
            </a:r>
            <a:r>
              <a:rPr sz="1400" b="1" i="1"/>
              <a:t>Urban and tropical EM27/SUN network for satellite validation, observation and verification of greenhouse gas emissions</a:t>
            </a:r>
            <a:r>
              <a:rPr sz="1400" b="1"/>
              <a:t>”</a:t>
            </a:r>
            <a:endParaRPr sz="1400"/>
          </a:p>
          <a:p>
            <a:pPr algn="just">
              <a:defRPr/>
            </a:pPr>
            <a:endParaRPr sz="1400"/>
          </a:p>
          <a:p>
            <a:pPr algn="just">
              <a:defRPr/>
            </a:pPr>
            <a:r>
              <a:rPr sz="1400"/>
              <a:t>M. Lopez, S. Latchabady, B. Macquart, M. Ramonet, J. Doc and C. Bes, Poster #19</a:t>
            </a:r>
            <a:endParaRPr sz="14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0" name="Google Shape;200;g249b598bf58_16_33"/>
          <p:cNvSpPr txBox="1"/>
          <p:nvPr>
            <p:ph type="title"/>
          </p:nvPr>
        </p:nvSpPr>
        <p:spPr bwMode="auto">
          <a:xfrm>
            <a:off x="475488" y="275631"/>
            <a:ext cx="8058899" cy="85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GB">
                <a:solidFill>
                  <a:srgbClr val="15515A"/>
                </a:solidFill>
              </a:rPr>
              <a:t>The Differential Column Measurements method (DCM)</a:t>
            </a:r>
            <a:endParaRPr>
              <a:solidFill>
                <a:srgbClr val="15515A"/>
              </a:solidFill>
            </a:endParaRPr>
          </a:p>
        </p:txBody>
      </p:sp>
      <p:pic>
        <p:nvPicPr>
          <p:cNvPr id="201" name="Google Shape;201;g249b598bf58_16_33"/>
          <p:cNvPicPr/>
          <p:nvPr/>
        </p:nvPicPr>
        <p:blipFill>
          <a:blip r:embed="rId2">
            <a:alphaModFix/>
          </a:blip>
          <a:stretch/>
        </p:blipFill>
        <p:spPr bwMode="auto">
          <a:xfrm>
            <a:off x="475501" y="1708726"/>
            <a:ext cx="3783625" cy="2295851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g249b598bf58_16_33"/>
          <p:cNvSpPr/>
          <p:nvPr/>
        </p:nvSpPr>
        <p:spPr bwMode="auto">
          <a:xfrm rot="-3322185">
            <a:off x="1312547" y="2902358"/>
            <a:ext cx="2109531" cy="94034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203" name="Google Shape;203;g249b598bf58_16_33"/>
          <p:cNvSpPr/>
          <p:nvPr/>
        </p:nvSpPr>
        <p:spPr bwMode="auto">
          <a:xfrm rot="2215">
            <a:off x="3793525" y="1451925"/>
            <a:ext cx="465600" cy="175199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204" name="Google Shape;204;g249b598bf58_16_33"/>
          <p:cNvSpPr txBox="1"/>
          <p:nvPr/>
        </p:nvSpPr>
        <p:spPr bwMode="auto">
          <a:xfrm>
            <a:off x="2177700" y="1339425"/>
            <a:ext cx="1583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GB" sz="1200" b="1">
                <a:solidFill>
                  <a:schemeClr val="accent1"/>
                </a:solidFill>
                <a:latin typeface="Open Sans"/>
                <a:ea typeface="Open Sans"/>
                <a:cs typeface="Open Sans"/>
              </a:rPr>
              <a:t>Prevailing wind</a:t>
            </a:r>
            <a:endParaRPr sz="1200" b="1">
              <a:solidFill>
                <a:schemeClr val="accent1"/>
              </a:solidFill>
              <a:latin typeface="Open Sans"/>
              <a:ea typeface="Open Sans"/>
              <a:cs typeface="Open Sans"/>
            </a:endParaRPr>
          </a:p>
        </p:txBody>
      </p:sp>
      <p:pic>
        <p:nvPicPr>
          <p:cNvPr id="205" name="Google Shape;205;g249b598bf58_16_33"/>
          <p:cNvPicPr/>
          <p:nvPr/>
        </p:nvPicPr>
        <p:blipFill>
          <a:blip r:embed="rId3">
            <a:alphaModFix/>
          </a:blip>
          <a:srcRect l="1341" t="0" r="0" b="0"/>
          <a:stretch/>
        </p:blipFill>
        <p:spPr bwMode="auto">
          <a:xfrm>
            <a:off x="5549075" y="1708724"/>
            <a:ext cx="2912820" cy="2295850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g249b598bf58_16_33"/>
          <p:cNvSpPr/>
          <p:nvPr/>
        </p:nvSpPr>
        <p:spPr bwMode="auto">
          <a:xfrm>
            <a:off x="4476600" y="2723900"/>
            <a:ext cx="855000" cy="265500"/>
          </a:xfrm>
          <a:prstGeom prst="rightArrow">
            <a:avLst>
              <a:gd name="adj1" fmla="val 50000"/>
              <a:gd name="adj2" fmla="val 50000"/>
            </a:avLst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207" name="Google Shape;207;g249b598bf58_16_33"/>
          <p:cNvSpPr txBox="1"/>
          <p:nvPr/>
        </p:nvSpPr>
        <p:spPr bwMode="auto">
          <a:xfrm>
            <a:off x="5510450" y="1665900"/>
            <a:ext cx="2021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GB" sz="1000">
                <a:latin typeface="Open Sans"/>
                <a:ea typeface="Open Sans"/>
                <a:cs typeface="Open Sans"/>
              </a:rPr>
              <a:t>Dietrich et al., 2021</a:t>
            </a:r>
            <a:endParaRPr sz="1000">
              <a:latin typeface="Open Sans"/>
              <a:ea typeface="Open Sans"/>
              <a:cs typeface="Open San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12" name="Google Shape;212;g249b4a56b7f_0_23"/>
          <p:cNvSpPr txBox="1"/>
          <p:nvPr>
            <p:ph type="title"/>
          </p:nvPr>
        </p:nvSpPr>
        <p:spPr bwMode="auto">
          <a:xfrm>
            <a:off x="539552" y="1796058"/>
            <a:ext cx="7346700" cy="99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GB">
                <a:solidFill>
                  <a:schemeClr val="accent3"/>
                </a:solidFill>
              </a:rPr>
              <a:t>Results</a:t>
            </a:r>
            <a:endParaRPr>
              <a:solidFill>
                <a:schemeClr val="accent3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17" name="Google Shape;217;g249b4a56b7f_0_38"/>
          <p:cNvSpPr txBox="1"/>
          <p:nvPr>
            <p:ph type="body" idx="1"/>
          </p:nvPr>
        </p:nvSpPr>
        <p:spPr bwMode="auto">
          <a:xfrm>
            <a:off x="475488" y="1200151"/>
            <a:ext cx="8079600" cy="3394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lvl="0" algn="l">
              <a:spcBef>
                <a:spcPts val="650"/>
              </a:spcBef>
              <a:spcAft>
                <a:spcPts val="0"/>
              </a:spcAft>
              <a:defRPr/>
            </a:pPr>
            <a:r>
              <a:rPr/>
              <a:t>A mobile instrument</a:t>
            </a:r>
            <a:endParaRPr/>
          </a:p>
          <a:p>
            <a:pPr marL="120649" lvl="0" indent="0" algn="l">
              <a:spcBef>
                <a:spcPts val="649"/>
              </a:spcBef>
              <a:spcAft>
                <a:spcPts val="0"/>
              </a:spcAft>
              <a:buClr>
                <a:srgbClr val="3F3F3F"/>
              </a:buClr>
              <a:buSzPts val="1700"/>
              <a:buFont typeface="Arial"/>
              <a:buNone/>
              <a:defRPr/>
            </a:pPr>
            <a:r>
              <a:rPr/>
              <a:t>travels from site to site</a:t>
            </a:r>
            <a:endParaRPr/>
          </a:p>
          <a:p>
            <a:pPr lvl="0" algn="l">
              <a:spcBef>
                <a:spcPts val="649"/>
              </a:spcBef>
              <a:spcAft>
                <a:spcPts val="0"/>
              </a:spcAft>
              <a:defRPr/>
            </a:pPr>
            <a:r>
              <a:rPr/>
              <a:t>Inter-comparison at</a:t>
            </a:r>
            <a:endParaRPr/>
          </a:p>
          <a:p>
            <a:pPr marL="120649" lvl="0" indent="0" algn="l">
              <a:spcBef>
                <a:spcPts val="649"/>
              </a:spcBef>
              <a:spcAft>
                <a:spcPts val="0"/>
              </a:spcAft>
              <a:buClr>
                <a:srgbClr val="3F3F3F"/>
              </a:buClr>
              <a:buSzPts val="1700"/>
              <a:buFont typeface="Arial"/>
              <a:buNone/>
              <a:defRPr/>
            </a:pPr>
            <a:r>
              <a:rPr/>
              <a:t>least twice a year</a:t>
            </a:r>
            <a:endParaRPr/>
          </a:p>
          <a:p>
            <a:pPr marL="120649" lvl="0" indent="0" algn="l">
              <a:spcBef>
                <a:spcPts val="649"/>
              </a:spcBef>
              <a:spcAft>
                <a:spcPts val="0"/>
              </a:spcAft>
              <a:buClr>
                <a:srgbClr val="3F3F3F"/>
              </a:buClr>
              <a:buSzPts val="1700"/>
              <a:buFont typeface="Arial"/>
              <a:buNone/>
              <a:defRPr/>
            </a:pPr>
            <a:endParaRPr/>
          </a:p>
          <a:p>
            <a:pPr lvl="0" algn="l">
              <a:spcBef>
                <a:spcPts val="649"/>
              </a:spcBef>
              <a:spcAft>
                <a:spcPts val="0"/>
              </a:spcAft>
              <a:defRPr/>
            </a:pPr>
            <a:r>
              <a:rPr/>
              <a:t>Goal</a:t>
            </a:r>
            <a:r>
              <a:rPr/>
              <a:t>: 0.1~0.2 ppm</a:t>
            </a:r>
            <a:endParaRPr/>
          </a:p>
          <a:p>
            <a:pPr marL="120649" lvl="0" indent="0" algn="l">
              <a:spcBef>
                <a:spcPts val="649"/>
              </a:spcBef>
              <a:spcAft>
                <a:spcPts val="0"/>
              </a:spcAft>
              <a:buClr>
                <a:srgbClr val="3F3F3F"/>
              </a:buClr>
              <a:buSzPts val="1700"/>
              <a:buFont typeface="Arial"/>
              <a:buNone/>
              <a:defRPr/>
            </a:pPr>
            <a:endParaRPr/>
          </a:p>
          <a:p>
            <a:pPr lvl="0" algn="l">
              <a:spcBef>
                <a:spcPts val="649"/>
              </a:spcBef>
              <a:spcAft>
                <a:spcPts val="0"/>
              </a:spcAft>
              <a:defRPr/>
            </a:pPr>
            <a:r>
              <a:rPr/>
              <a:t>These instruments</a:t>
            </a:r>
            <a:endParaRPr/>
          </a:p>
          <a:p>
            <a:pPr marL="120649" lvl="0" indent="0" algn="l">
              <a:spcBef>
                <a:spcPts val="649"/>
              </a:spcBef>
              <a:spcAft>
                <a:spcPts val="0"/>
              </a:spcAft>
              <a:buClr>
                <a:srgbClr val="3F3F3F"/>
              </a:buClr>
              <a:buSzPts val="1700"/>
              <a:buFont typeface="Arial"/>
              <a:buNone/>
              <a:defRPr/>
            </a:pPr>
            <a:r>
              <a:rPr/>
              <a:t>are validated to work</a:t>
            </a:r>
            <a:endParaRPr/>
          </a:p>
          <a:p>
            <a:pPr marL="120649" lvl="0" indent="0" algn="l">
              <a:spcBef>
                <a:spcPts val="649"/>
              </a:spcBef>
              <a:spcAft>
                <a:spcPts val="0"/>
              </a:spcAft>
              <a:buClr>
                <a:srgbClr val="3F3F3F"/>
              </a:buClr>
              <a:buSzPts val="1700"/>
              <a:buFont typeface="Arial"/>
              <a:buNone/>
              <a:defRPr/>
            </a:pPr>
            <a:r>
              <a:rPr/>
              <a:t>together in the network</a:t>
            </a:r>
            <a:endParaRPr/>
          </a:p>
        </p:txBody>
      </p:sp>
      <p:sp>
        <p:nvSpPr>
          <p:cNvPr id="218" name="Google Shape;218;g249b4a56b7f_0_38"/>
          <p:cNvSpPr txBox="1"/>
          <p:nvPr>
            <p:ph type="title"/>
          </p:nvPr>
        </p:nvSpPr>
        <p:spPr bwMode="auto">
          <a:xfrm>
            <a:off x="475488" y="275631"/>
            <a:ext cx="8058899" cy="857400"/>
          </a:xfrm>
          <a:prstGeom prst="rect">
            <a:avLst/>
          </a:prstGeom>
        </p:spPr>
        <p:txBody>
          <a:bodyPr spcFirstLastPara="1" vertOverflow="overflow" horzOverflow="overflow" vert="horz" wrap="square" lIns="91423" tIns="45699" rIns="91423" bIns="45699" numCol="1" spcCol="0" rtlCol="0" fromWordArt="0" anchor="ctr" anchorCtr="0" forceAA="0" upright="0" compatLnSpc="0">
            <a:normAutofit fontScale="90000" lnSpcReduction="2000"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GB">
                <a:solidFill>
                  <a:srgbClr val="15515A"/>
                </a:solidFill>
              </a:rPr>
              <a:t>How to keep a good agreement between the instruments in the network?</a:t>
            </a:r>
            <a:endParaRPr>
              <a:solidFill>
                <a:srgbClr val="15515A"/>
              </a:solidFill>
            </a:endParaRPr>
          </a:p>
        </p:txBody>
      </p:sp>
      <p:pic>
        <p:nvPicPr>
          <p:cNvPr id="1509554816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3164216" y="1157501"/>
            <a:ext cx="5743823" cy="382921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94292931" name="Google Shape;231;g249b4a56b7f_0_33"/>
          <p:cNvSpPr txBox="1"/>
          <p:nvPr>
            <p:ph type="title"/>
          </p:nvPr>
        </p:nvSpPr>
        <p:spPr bwMode="auto">
          <a:xfrm>
            <a:off x="475488" y="275629"/>
            <a:ext cx="8058897" cy="857398"/>
          </a:xfrm>
          <a:prstGeom prst="rect">
            <a:avLst/>
          </a:prstGeom>
        </p:spPr>
        <p:txBody>
          <a:bodyPr spcFirstLastPara="1" vertOverflow="overflow" horzOverflow="overflow" vert="horz" wrap="square" lIns="91422" tIns="45698" rIns="91422" bIns="45698" numCol="1" spcCol="0" rtlCol="0" fromWordArt="0" anchor="ctr" anchorCtr="0" forceAA="0" upright="0" compatLnSpc="0">
            <a:normAutofit fontScale="95000" lnSpcReduction="1000"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GB">
                <a:solidFill>
                  <a:srgbClr val="15515A"/>
                </a:solidFill>
              </a:rPr>
              <a:t>XCO</a:t>
            </a:r>
            <a:r>
              <a:rPr lang="en-GB" baseline="-25000">
                <a:solidFill>
                  <a:srgbClr val="15515A"/>
                </a:solidFill>
              </a:rPr>
              <a:t>2</a:t>
            </a:r>
            <a:r>
              <a:rPr lang="en-GB">
                <a:solidFill>
                  <a:srgbClr val="15515A"/>
                </a:solidFill>
              </a:rPr>
              <a:t> time series in SAC and GNS</a:t>
            </a:r>
            <a:endParaRPr>
              <a:solidFill>
                <a:srgbClr val="15515A"/>
              </a:solidFill>
            </a:endParaRPr>
          </a:p>
        </p:txBody>
      </p:sp>
      <p:pic>
        <p:nvPicPr>
          <p:cNvPr id="1308005015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1579711" y="1071739"/>
            <a:ext cx="5850448" cy="35102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440884424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1579710" y="1071738"/>
            <a:ext cx="5850448" cy="3510267"/>
          </a:xfrm>
          <a:prstGeom prst="rect">
            <a:avLst/>
          </a:prstGeom>
        </p:spPr>
      </p:pic>
      <p:sp>
        <p:nvSpPr>
          <p:cNvPr id="1749902446" name="Google Shape;231;g249b4a56b7f_0_33"/>
          <p:cNvSpPr txBox="1"/>
          <p:nvPr>
            <p:ph type="title"/>
          </p:nvPr>
        </p:nvSpPr>
        <p:spPr bwMode="auto">
          <a:xfrm>
            <a:off x="475488" y="275628"/>
            <a:ext cx="8058897" cy="857397"/>
          </a:xfrm>
          <a:prstGeom prst="rect">
            <a:avLst/>
          </a:prstGeom>
        </p:spPr>
        <p:txBody>
          <a:bodyPr spcFirstLastPara="1" vertOverflow="overflow" horzOverflow="overflow" vert="horz" wrap="square" lIns="91422" tIns="45696" rIns="91422" bIns="45696" numCol="1" spcCol="0" rtlCol="0" fromWordArt="0" anchor="ctr" anchorCtr="0" forceAA="0" upright="0" compatLnSpc="0">
            <a:norm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GB" sz="3200" b="1" i="0" u="none" strike="noStrike" cap="none" spc="0">
                <a:solidFill>
                  <a:srgbClr val="15515A"/>
                </a:solidFill>
                <a:latin typeface="Open Sans"/>
                <a:ea typeface="Open Sans"/>
                <a:cs typeface="Open Sans"/>
              </a:rPr>
              <a:t>Focus on 2023/02/09 XCO</a:t>
            </a:r>
            <a:r>
              <a:rPr lang="en-GB" sz="3200" b="1" i="0" u="none" strike="noStrike" cap="none" spc="0" baseline="-25000">
                <a:solidFill>
                  <a:srgbClr val="15515A"/>
                </a:solidFill>
                <a:latin typeface="Open Sans"/>
                <a:ea typeface="Open Sans"/>
                <a:cs typeface="Open Sans"/>
              </a:rPr>
              <a:t>2</a:t>
            </a:r>
            <a:r>
              <a:rPr lang="en-GB" sz="3200" b="1" i="0" u="none" strike="noStrike" cap="none" spc="0">
                <a:solidFill>
                  <a:srgbClr val="15515A"/>
                </a:solidFill>
                <a:latin typeface="Open Sans"/>
                <a:ea typeface="Open Sans"/>
                <a:cs typeface="Open Sans"/>
              </a:rPr>
              <a:t> peak</a:t>
            </a:r>
            <a:endParaRPr sz="3200">
              <a:solidFill>
                <a:srgbClr val="15515A"/>
              </a:solidFill>
            </a:endParaRPr>
          </a:p>
        </p:txBody>
      </p:sp>
      <p:sp>
        <p:nvSpPr>
          <p:cNvPr id="1374353759" name=""/>
          <p:cNvSpPr/>
          <p:nvPr/>
        </p:nvSpPr>
        <p:spPr bwMode="auto">
          <a:xfrm flipH="0" flipV="0">
            <a:off x="5323836" y="1152059"/>
            <a:ext cx="470807" cy="1879899"/>
          </a:xfrm>
          <a:prstGeom prst="ellipse">
            <a:avLst/>
          </a:prstGeom>
          <a:noFill/>
          <a:ln w="25400" cap="flat" cmpd="sng" algn="ctr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76758128" name=""/>
          <p:cNvSpPr/>
          <p:nvPr/>
        </p:nvSpPr>
        <p:spPr bwMode="auto">
          <a:xfrm flipH="0" flipV="0">
            <a:off x="5815968" y="3358935"/>
            <a:ext cx="1079627" cy="312761"/>
          </a:xfrm>
          <a:prstGeom prst="accent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109090"/>
              <a:gd name="adj6" fmla="val -20218"/>
            </a:avLst>
          </a:prstGeom>
          <a:noFill/>
          <a:ln w="25400" cap="flat" cmpd="sng" algn="ctr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upright="0" compatLnSpc="0"/>
          <a:p>
            <a:pPr algn="ctr">
              <a:defRPr/>
            </a:pPr>
            <a:r>
              <a:rPr>
                <a:solidFill>
                  <a:schemeClr val="tx1"/>
                </a:solidFill>
              </a:rPr>
              <a:t>2023/02/09</a:t>
            </a:r>
            <a:endParaRPr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106165727" name="Google Shape;231;g249b4a56b7f_0_33"/>
          <p:cNvSpPr txBox="1"/>
          <p:nvPr>
            <p:ph type="title"/>
          </p:nvPr>
        </p:nvSpPr>
        <p:spPr bwMode="auto">
          <a:xfrm>
            <a:off x="475488" y="275628"/>
            <a:ext cx="8058897" cy="857397"/>
          </a:xfrm>
          <a:prstGeom prst="rect">
            <a:avLst/>
          </a:prstGeom>
        </p:spPr>
        <p:txBody>
          <a:bodyPr spcFirstLastPara="1" vertOverflow="overflow" horzOverflow="overflow" vert="horz" wrap="square" lIns="91422" tIns="45697" rIns="91422" bIns="45697" numCol="1" spcCol="0" rtlCol="0" fromWordArt="0" anchor="ctr" anchorCtr="0" forceAA="0" upright="0" compatLnSpc="0">
            <a:normAutofit fontScale="95000" lnSpcReduction="1000"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GB">
                <a:solidFill>
                  <a:srgbClr val="15515A"/>
                </a:solidFill>
              </a:rPr>
              <a:t>Focus on 2023/02/09 XCO</a:t>
            </a:r>
            <a:r>
              <a:rPr lang="en-GB" baseline="-25000">
                <a:solidFill>
                  <a:srgbClr val="15515A"/>
                </a:solidFill>
              </a:rPr>
              <a:t>2</a:t>
            </a:r>
            <a:r>
              <a:rPr lang="en-GB">
                <a:solidFill>
                  <a:srgbClr val="15515A"/>
                </a:solidFill>
              </a:rPr>
              <a:t> peak</a:t>
            </a:r>
            <a:endParaRPr>
              <a:solidFill>
                <a:srgbClr val="15515A"/>
              </a:solidFill>
            </a:endParaRPr>
          </a:p>
        </p:txBody>
      </p:sp>
      <p:pic>
        <p:nvPicPr>
          <p:cNvPr id="1210008160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4792388" y="1426807"/>
            <a:ext cx="4080930" cy="3242662"/>
          </a:xfrm>
          <a:prstGeom prst="rect">
            <a:avLst/>
          </a:prstGeom>
        </p:spPr>
      </p:pic>
      <p:pic>
        <p:nvPicPr>
          <p:cNvPr id="2073785964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227185" y="1610968"/>
            <a:ext cx="4288100" cy="25728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94213380" name="Google Shape;231;g249b4a56b7f_0_33"/>
          <p:cNvSpPr txBox="1"/>
          <p:nvPr>
            <p:ph type="title"/>
          </p:nvPr>
        </p:nvSpPr>
        <p:spPr bwMode="auto">
          <a:xfrm>
            <a:off x="475488" y="275628"/>
            <a:ext cx="8058897" cy="857397"/>
          </a:xfrm>
          <a:prstGeom prst="rect">
            <a:avLst/>
          </a:prstGeom>
        </p:spPr>
        <p:txBody>
          <a:bodyPr spcFirstLastPara="1" wrap="square" lIns="91422" tIns="45697" rIns="91422" bIns="45697" anchor="ctr" anchorCtr="0">
            <a:norm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GB">
                <a:solidFill>
                  <a:srgbClr val="15515A"/>
                </a:solidFill>
              </a:rPr>
              <a:t>XCO</a:t>
            </a:r>
            <a:r>
              <a:rPr lang="en-GB" baseline="-25000">
                <a:solidFill>
                  <a:srgbClr val="15515A"/>
                </a:solidFill>
              </a:rPr>
              <a:t>2</a:t>
            </a:r>
            <a:r>
              <a:rPr lang="en-GB">
                <a:solidFill>
                  <a:srgbClr val="15515A"/>
                </a:solidFill>
              </a:rPr>
              <a:t> vs in-situ CO</a:t>
            </a:r>
            <a:r>
              <a:rPr lang="en-GB" sz="3200" b="1" i="0" u="none" strike="noStrike" cap="none" spc="0" baseline="-25000">
                <a:solidFill>
                  <a:srgbClr val="15515A"/>
                </a:solidFill>
                <a:latin typeface="Open Sans"/>
                <a:ea typeface="Open Sans"/>
                <a:cs typeface="Open Sans"/>
              </a:rPr>
              <a:t>2</a:t>
            </a:r>
            <a:r>
              <a:rPr lang="en-GB">
                <a:solidFill>
                  <a:srgbClr val="15515A"/>
                </a:solidFill>
              </a:rPr>
              <a:t> time series</a:t>
            </a:r>
            <a:endParaRPr>
              <a:solidFill>
                <a:srgbClr val="15515A"/>
              </a:solidFill>
            </a:endParaRPr>
          </a:p>
        </p:txBody>
      </p:sp>
      <p:sp>
        <p:nvSpPr>
          <p:cNvPr id="1559887873" name="Google Shape;232;g249b4a56b7f_0_33"/>
          <p:cNvSpPr txBox="1"/>
          <p:nvPr>
            <p:ph type="body" idx="1"/>
          </p:nvPr>
        </p:nvSpPr>
        <p:spPr bwMode="auto">
          <a:xfrm>
            <a:off x="475488" y="1200150"/>
            <a:ext cx="8079596" cy="3394497"/>
          </a:xfrm>
          <a:prstGeom prst="rect">
            <a:avLst/>
          </a:prstGeom>
        </p:spPr>
        <p:txBody>
          <a:bodyPr spcFirstLastPara="1" wrap="square" lIns="91422" tIns="45697" rIns="91422" bIns="45697" anchor="t" anchorCtr="0">
            <a:normAutofit/>
          </a:bodyPr>
          <a:lstStyle/>
          <a:p>
            <a:pPr lvl="0" algn="l">
              <a:spcBef>
                <a:spcPts val="647"/>
              </a:spcBef>
              <a:spcAft>
                <a:spcPts val="0"/>
              </a:spcAft>
              <a:defRPr/>
            </a:pPr>
            <a:r>
              <a:rPr/>
              <a:t>Less columns measurements than in-situ measurements</a:t>
            </a:r>
            <a:endParaRPr/>
          </a:p>
          <a:p>
            <a:pPr lvl="0" algn="l">
              <a:spcBef>
                <a:spcPts val="646"/>
              </a:spcBef>
              <a:spcAft>
                <a:spcPts val="0"/>
              </a:spcAft>
              <a:defRPr/>
            </a:pPr>
            <a:r>
              <a:rPr/>
              <a:t>Daytime only</a:t>
            </a:r>
            <a:endParaRPr/>
          </a:p>
          <a:p>
            <a:pPr lvl="0" algn="l">
              <a:spcBef>
                <a:spcPts val="646"/>
              </a:spcBef>
              <a:spcAft>
                <a:spcPts val="0"/>
              </a:spcAft>
              <a:defRPr/>
            </a:pPr>
            <a:endParaRPr/>
          </a:p>
          <a:p>
            <a:pPr lvl="0" algn="l">
              <a:spcBef>
                <a:spcPts val="646"/>
              </a:spcBef>
              <a:spcAft>
                <a:spcPts val="0"/>
              </a:spcAft>
              <a:defRPr/>
            </a:pPr>
            <a:r>
              <a:rPr/>
              <a:t>10 times smaller</a:t>
            </a:r>
            <a:endParaRPr/>
          </a:p>
          <a:p>
            <a:pPr marL="120649" lvl="0" indent="0" algn="l">
              <a:spcBef>
                <a:spcPts val="646"/>
              </a:spcBef>
              <a:spcAft>
                <a:spcPts val="0"/>
              </a:spcAft>
              <a:buClr>
                <a:srgbClr val="3F3F3F"/>
              </a:buClr>
              <a:buSzPts val="1700"/>
              <a:buFont typeface="Arial"/>
              <a:buNone/>
              <a:defRPr/>
            </a:pPr>
            <a:r>
              <a:rPr/>
              <a:t>variations </a:t>
            </a:r>
            <a:endParaRPr/>
          </a:p>
          <a:p>
            <a:pPr lvl="0" algn="l">
              <a:spcBef>
                <a:spcPts val="646"/>
              </a:spcBef>
              <a:spcAft>
                <a:spcPts val="0"/>
              </a:spcAft>
              <a:defRPr/>
            </a:pPr>
            <a:r>
              <a:rPr/>
              <a:t>Less sensitive to local</a:t>
            </a:r>
            <a:endParaRPr/>
          </a:p>
          <a:p>
            <a:pPr marL="120649" lvl="0" indent="0" algn="l">
              <a:spcBef>
                <a:spcPts val="646"/>
              </a:spcBef>
              <a:spcAft>
                <a:spcPts val="0"/>
              </a:spcAft>
              <a:buClr>
                <a:srgbClr val="3F3F3F"/>
              </a:buClr>
              <a:buSzPts val="1700"/>
              <a:buFont typeface="Arial"/>
              <a:buNone/>
              <a:defRPr/>
            </a:pPr>
            <a:r>
              <a:rPr/>
              <a:t>sources </a:t>
            </a:r>
            <a:endParaRPr/>
          </a:p>
        </p:txBody>
      </p:sp>
      <p:pic>
        <p:nvPicPr>
          <p:cNvPr id="93826355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3164214" y="1597746"/>
            <a:ext cx="5743820" cy="34462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94728037" name="Google Shape;231;g249b4a56b7f_0_33"/>
          <p:cNvSpPr txBox="1"/>
          <p:nvPr>
            <p:ph type="title"/>
          </p:nvPr>
        </p:nvSpPr>
        <p:spPr bwMode="auto">
          <a:xfrm>
            <a:off x="475488" y="275629"/>
            <a:ext cx="8058897" cy="857398"/>
          </a:xfrm>
          <a:prstGeom prst="rect">
            <a:avLst/>
          </a:prstGeom>
        </p:spPr>
        <p:txBody>
          <a:bodyPr spcFirstLastPara="1" wrap="square" lIns="91422" tIns="45698" rIns="91422" bIns="45698" anchor="ctr" anchorCtr="0">
            <a:norm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GB">
                <a:solidFill>
                  <a:srgbClr val="15515A"/>
                </a:solidFill>
              </a:rPr>
              <a:t>Data availability</a:t>
            </a:r>
            <a:endParaRPr>
              <a:solidFill>
                <a:srgbClr val="15515A"/>
              </a:solidFill>
            </a:endParaRPr>
          </a:p>
        </p:txBody>
      </p:sp>
      <p:pic>
        <p:nvPicPr>
          <p:cNvPr id="1880465644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3086448" y="1302299"/>
            <a:ext cx="5821587" cy="3492952"/>
          </a:xfrm>
          <a:prstGeom prst="rect">
            <a:avLst/>
          </a:prstGeom>
        </p:spPr>
      </p:pic>
      <p:pic>
        <p:nvPicPr>
          <p:cNvPr id="1832528546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34778" y="1205221"/>
            <a:ext cx="3116471" cy="186988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5" name="Google Shape;85;g249b4a56b7f_0_63"/>
          <p:cNvSpPr/>
          <p:nvPr/>
        </p:nvSpPr>
        <p:spPr bwMode="auto">
          <a:xfrm rot="5400000">
            <a:off x="4027500" y="-2765975"/>
            <a:ext cx="1089000" cy="8805600"/>
          </a:xfrm>
          <a:prstGeom prst="arc">
            <a:avLst>
              <a:gd name="adj1" fmla="val 16377383"/>
              <a:gd name="adj2" fmla="val 5254596"/>
            </a:avLst>
          </a:prstGeom>
          <a:noFill/>
          <a:ln w="1143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86" name="Google Shape;86;g249b4a56b7f_0_63"/>
          <p:cNvSpPr txBox="1"/>
          <p:nvPr>
            <p:ph type="title"/>
          </p:nvPr>
        </p:nvSpPr>
        <p:spPr bwMode="auto">
          <a:xfrm>
            <a:off x="475488" y="275631"/>
            <a:ext cx="8058899" cy="85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GB"/>
              <a:t>Contents</a:t>
            </a:r>
            <a:endParaRPr/>
          </a:p>
        </p:txBody>
      </p:sp>
      <p:grpSp>
        <p:nvGrpSpPr>
          <p:cNvPr id="87" name="Google Shape;87;g249b4a56b7f_0_63"/>
          <p:cNvGrpSpPr/>
          <p:nvPr/>
        </p:nvGrpSpPr>
        <p:grpSpPr bwMode="auto">
          <a:xfrm>
            <a:off x="3034351" y="1805373"/>
            <a:ext cx="720000" cy="720000"/>
            <a:chOff x="1331640" y="2348880"/>
            <a:chExt cx="720000" cy="720000"/>
          </a:xfrm>
        </p:grpSpPr>
        <p:sp>
          <p:nvSpPr>
            <p:cNvPr id="88" name="Google Shape;88;g249b4a56b7f_0_63"/>
            <p:cNvSpPr/>
            <p:nvPr/>
          </p:nvSpPr>
          <p:spPr bwMode="auto">
            <a:xfrm>
              <a:off x="1331640" y="2348880"/>
              <a:ext cx="720000" cy="72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Times New Roman"/>
                <a:buNone/>
                <a:defRPr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</a:endParaRPr>
            </a:p>
          </p:txBody>
        </p:sp>
        <p:sp>
          <p:nvSpPr>
            <p:cNvPr id="89" name="Google Shape;89;g249b4a56b7f_0_63"/>
            <p:cNvSpPr/>
            <p:nvPr/>
          </p:nvSpPr>
          <p:spPr bwMode="auto">
            <a:xfrm>
              <a:off x="1421640" y="2438880"/>
              <a:ext cx="540000" cy="5400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Times New Roman"/>
                <a:buNone/>
                <a:defRPr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endParaRPr>
            </a:p>
          </p:txBody>
        </p:sp>
      </p:grpSp>
      <p:grpSp>
        <p:nvGrpSpPr>
          <p:cNvPr id="90" name="Google Shape;90;g249b4a56b7f_0_63"/>
          <p:cNvGrpSpPr/>
          <p:nvPr/>
        </p:nvGrpSpPr>
        <p:grpSpPr bwMode="auto">
          <a:xfrm>
            <a:off x="801929" y="1656551"/>
            <a:ext cx="720000" cy="720000"/>
            <a:chOff x="1331640" y="2348880"/>
            <a:chExt cx="720000" cy="720000"/>
          </a:xfrm>
        </p:grpSpPr>
        <p:sp>
          <p:nvSpPr>
            <p:cNvPr id="91" name="Google Shape;91;g249b4a56b7f_0_63"/>
            <p:cNvSpPr/>
            <p:nvPr/>
          </p:nvSpPr>
          <p:spPr bwMode="auto">
            <a:xfrm>
              <a:off x="1331640" y="2348880"/>
              <a:ext cx="720000" cy="7200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Times New Roman"/>
                <a:buNone/>
                <a:defRPr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</a:endParaRPr>
            </a:p>
          </p:txBody>
        </p:sp>
        <p:sp>
          <p:nvSpPr>
            <p:cNvPr id="92" name="Google Shape;92;g249b4a56b7f_0_63"/>
            <p:cNvSpPr/>
            <p:nvPr/>
          </p:nvSpPr>
          <p:spPr bwMode="auto">
            <a:xfrm>
              <a:off x="1421640" y="2438880"/>
              <a:ext cx="540000" cy="5400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Times New Roman"/>
                <a:buNone/>
                <a:defRPr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endParaRPr>
            </a:p>
          </p:txBody>
        </p:sp>
      </p:grpSp>
      <p:pic>
        <p:nvPicPr>
          <p:cNvPr id="93" name="Google Shape;93;g249b4a56b7f_0_63"/>
          <p:cNvPicPr/>
          <p:nvPr/>
        </p:nvPicPr>
        <p:blipFill>
          <a:blip r:embed="rId2">
            <a:alphaModFix/>
          </a:blip>
          <a:srcRect l="17979" t="3507" r="19935" b="3459"/>
          <a:stretch/>
        </p:blipFill>
        <p:spPr bwMode="auto">
          <a:xfrm>
            <a:off x="3124352" y="1895361"/>
            <a:ext cx="540000" cy="540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94" name="Google Shape;94;g249b4a56b7f_0_63"/>
          <p:cNvGrpSpPr/>
          <p:nvPr/>
        </p:nvGrpSpPr>
        <p:grpSpPr bwMode="auto">
          <a:xfrm>
            <a:off x="5266761" y="1805361"/>
            <a:ext cx="720000" cy="720000"/>
            <a:chOff x="1331640" y="2348880"/>
            <a:chExt cx="720000" cy="720000"/>
          </a:xfrm>
        </p:grpSpPr>
        <p:sp>
          <p:nvSpPr>
            <p:cNvPr id="95" name="Google Shape;95;g249b4a56b7f_0_63"/>
            <p:cNvSpPr/>
            <p:nvPr/>
          </p:nvSpPr>
          <p:spPr bwMode="auto">
            <a:xfrm>
              <a:off x="1331640" y="2348880"/>
              <a:ext cx="720000" cy="7200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Times New Roman"/>
                <a:buNone/>
                <a:defRPr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</a:endParaRPr>
            </a:p>
          </p:txBody>
        </p:sp>
        <p:sp>
          <p:nvSpPr>
            <p:cNvPr id="96" name="Google Shape;96;g249b4a56b7f_0_63"/>
            <p:cNvSpPr/>
            <p:nvPr/>
          </p:nvSpPr>
          <p:spPr bwMode="auto">
            <a:xfrm>
              <a:off x="1421640" y="2438880"/>
              <a:ext cx="540000" cy="5400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Times New Roman"/>
                <a:buNone/>
                <a:defRPr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endParaRPr>
            </a:p>
          </p:txBody>
        </p:sp>
      </p:grpSp>
      <p:grpSp>
        <p:nvGrpSpPr>
          <p:cNvPr id="97" name="Google Shape;97;g249b4a56b7f_0_63"/>
          <p:cNvGrpSpPr/>
          <p:nvPr/>
        </p:nvGrpSpPr>
        <p:grpSpPr bwMode="auto">
          <a:xfrm>
            <a:off x="7495058" y="1656533"/>
            <a:ext cx="720000" cy="720000"/>
            <a:chOff x="1331640" y="2348880"/>
            <a:chExt cx="720000" cy="720000"/>
          </a:xfrm>
        </p:grpSpPr>
        <p:sp>
          <p:nvSpPr>
            <p:cNvPr id="98" name="Google Shape;98;g249b4a56b7f_0_63"/>
            <p:cNvSpPr/>
            <p:nvPr/>
          </p:nvSpPr>
          <p:spPr bwMode="auto">
            <a:xfrm>
              <a:off x="1331640" y="2348880"/>
              <a:ext cx="720000" cy="72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Times New Roman"/>
                <a:buNone/>
                <a:defRPr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</a:endParaRPr>
            </a:p>
          </p:txBody>
        </p:sp>
        <p:sp>
          <p:nvSpPr>
            <p:cNvPr id="99" name="Google Shape;99;g249b4a56b7f_0_63"/>
            <p:cNvSpPr/>
            <p:nvPr/>
          </p:nvSpPr>
          <p:spPr bwMode="auto">
            <a:xfrm>
              <a:off x="1421640" y="2438880"/>
              <a:ext cx="540000" cy="5400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Times New Roman"/>
                <a:buNone/>
                <a:defRPr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endParaRPr>
            </a:p>
          </p:txBody>
        </p:sp>
      </p:grpSp>
      <p:pic>
        <p:nvPicPr>
          <p:cNvPr id="103" name="Google Shape;103;g249b4a56b7f_0_63"/>
          <p:cNvPicPr/>
          <p:nvPr/>
        </p:nvPicPr>
        <p:blipFill>
          <a:blip r:embed="rId3">
            <a:alphaModFix/>
          </a:blip>
          <a:srcRect l="61025" t="17708" r="19287" b="10801"/>
          <a:stretch/>
        </p:blipFill>
        <p:spPr bwMode="auto">
          <a:xfrm>
            <a:off x="5356351" y="1947879"/>
            <a:ext cx="492968" cy="5034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g249b4a56b7f_0_63"/>
          <p:cNvPicPr/>
          <p:nvPr/>
        </p:nvPicPr>
        <p:blipFill>
          <a:blip r:embed="rId4">
            <a:alphaModFix/>
          </a:blip>
          <a:srcRect l="0" t="0" r="0" b="0"/>
          <a:stretch/>
        </p:blipFill>
        <p:spPr bwMode="auto">
          <a:xfrm>
            <a:off x="7663641" y="1799050"/>
            <a:ext cx="409331" cy="431331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g249b4a56b7f_0_63"/>
          <p:cNvSpPr txBox="1"/>
          <p:nvPr/>
        </p:nvSpPr>
        <p:spPr bwMode="auto">
          <a:xfrm>
            <a:off x="346900" y="2676175"/>
            <a:ext cx="16269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GB" sz="1700" b="1">
                <a:solidFill>
                  <a:schemeClr val="accent1"/>
                </a:solidFill>
                <a:latin typeface="Open Sans"/>
                <a:ea typeface="Open Sans"/>
                <a:cs typeface="Open Sans"/>
              </a:rPr>
              <a:t>Project’s presentation</a:t>
            </a:r>
            <a:endParaRPr sz="1700" b="1">
              <a:solidFill>
                <a:schemeClr val="accent1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107" name="Google Shape;107;g249b4a56b7f_0_63"/>
          <p:cNvSpPr txBox="1"/>
          <p:nvPr/>
        </p:nvSpPr>
        <p:spPr bwMode="auto">
          <a:xfrm>
            <a:off x="2322920" y="2676175"/>
            <a:ext cx="2142431" cy="7010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GB" sz="1700" b="1">
                <a:solidFill>
                  <a:schemeClr val="accent3"/>
                </a:solidFill>
                <a:latin typeface="Open Sans"/>
                <a:ea typeface="Open Sans"/>
                <a:cs typeface="Open Sans"/>
              </a:rPr>
              <a:t>Measurements network and DCM</a:t>
            </a:r>
            <a:endParaRPr sz="1700" b="1">
              <a:solidFill>
                <a:schemeClr val="accent3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108" name="Google Shape;108;g249b4a56b7f_0_63"/>
          <p:cNvSpPr txBox="1"/>
          <p:nvPr/>
        </p:nvSpPr>
        <p:spPr bwMode="auto">
          <a:xfrm>
            <a:off x="5140259" y="2662266"/>
            <a:ext cx="9957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GB" sz="1700" b="1">
                <a:solidFill>
                  <a:schemeClr val="accent1"/>
                </a:solidFill>
                <a:latin typeface="Open Sans"/>
                <a:ea typeface="Open Sans"/>
                <a:cs typeface="Open Sans"/>
              </a:rPr>
              <a:t>First results</a:t>
            </a:r>
            <a:endParaRPr sz="1700" b="1">
              <a:solidFill>
                <a:schemeClr val="accent1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109" name="Google Shape;109;g249b4a56b7f_0_63"/>
          <p:cNvSpPr txBox="1"/>
          <p:nvPr/>
        </p:nvSpPr>
        <p:spPr bwMode="auto">
          <a:xfrm flipH="0" flipV="0">
            <a:off x="6994384" y="2669220"/>
            <a:ext cx="1747844" cy="7010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91423" rIns="91423" bIns="91423" anchor="t" anchorCtr="0">
            <a:sp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GB" sz="1700" b="1">
                <a:solidFill>
                  <a:schemeClr val="accent3"/>
                </a:solidFill>
                <a:latin typeface="Open Sans"/>
                <a:ea typeface="Open Sans"/>
                <a:cs typeface="Open Sans"/>
              </a:rPr>
              <a:t>Conclusion and outook</a:t>
            </a:r>
            <a:endParaRPr sz="1700" b="1">
              <a:solidFill>
                <a:schemeClr val="accent3"/>
              </a:solidFill>
              <a:latin typeface="Open Sans"/>
              <a:ea typeface="Open Sans"/>
              <a:cs typeface="Open Sans"/>
            </a:endParaRPr>
          </a:p>
        </p:txBody>
      </p:sp>
      <p:pic>
        <p:nvPicPr>
          <p:cNvPr id="111" name="Google Shape;111;g249b4a56b7f_0_63"/>
          <p:cNvPicPr/>
          <p:nvPr/>
        </p:nvPicPr>
        <p:blipFill>
          <a:blip r:embed="rId5">
            <a:alphaModFix/>
          </a:blip>
          <a:srcRect l="19692" t="17748" r="15485" b="15924"/>
          <a:stretch/>
        </p:blipFill>
        <p:spPr bwMode="auto">
          <a:xfrm>
            <a:off x="980031" y="1834614"/>
            <a:ext cx="360638" cy="3638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139163083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4398313" y="520256"/>
            <a:ext cx="4495510" cy="4495510"/>
          </a:xfrm>
          <a:prstGeom prst="rect">
            <a:avLst/>
          </a:prstGeom>
        </p:spPr>
      </p:pic>
      <p:sp>
        <p:nvSpPr>
          <p:cNvPr id="232" name="Google Shape;232;g249b4a56b7f_0_33"/>
          <p:cNvSpPr txBox="1"/>
          <p:nvPr>
            <p:ph type="body" idx="1"/>
          </p:nvPr>
        </p:nvSpPr>
        <p:spPr bwMode="auto">
          <a:xfrm>
            <a:off x="465137" y="1200150"/>
            <a:ext cx="8079600" cy="3394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lvl="0" algn="l">
              <a:spcBef>
                <a:spcPts val="650"/>
              </a:spcBef>
              <a:spcAft>
                <a:spcPts val="0"/>
              </a:spcAft>
              <a:defRPr/>
            </a:pPr>
            <a:r>
              <a:rPr lang="en-GB" sz="1700" b="0" i="0" u="none" strike="noStrike" cap="none" spc="0">
                <a:solidFill>
                  <a:schemeClr val="tx1"/>
                </a:solidFill>
                <a:latin typeface="Abyssinica SIL"/>
                <a:ea typeface="Abyssinica SIL"/>
                <a:cs typeface="Abyssinica SIL"/>
              </a:rPr>
              <a:t>∆</a:t>
            </a:r>
            <a:r>
              <a:rPr lang="en-GB" sz="1700" b="0" i="0" u="none" strike="noStrike" cap="none" spc="0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  <a:t>XCO</a:t>
            </a:r>
            <a:r>
              <a:rPr lang="en-GB" sz="1700" b="0" i="0" u="none" strike="noStrike" cap="none" spc="0" baseline="-25000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  <a:t>2</a:t>
            </a:r>
            <a:r>
              <a:rPr>
                <a:solidFill>
                  <a:schemeClr val="tx1"/>
                </a:solidFill>
              </a:rPr>
              <a:t> = XCO</a:t>
            </a:r>
            <a:r>
              <a:rPr baseline="-25000">
                <a:solidFill>
                  <a:schemeClr val="tx1"/>
                </a:solidFill>
              </a:rPr>
              <a:t>2;SAC</a:t>
            </a:r>
            <a:r>
              <a:rPr>
                <a:solidFill>
                  <a:schemeClr val="tx1"/>
                </a:solidFill>
              </a:rPr>
              <a:t> – XCO</a:t>
            </a:r>
            <a:r>
              <a:rPr baseline="-25000">
                <a:solidFill>
                  <a:schemeClr val="tx1"/>
                </a:solidFill>
              </a:rPr>
              <a:t>2;GNS</a:t>
            </a:r>
            <a:endParaRPr baseline="-25000">
              <a:solidFill>
                <a:schemeClr val="tx1"/>
              </a:solidFill>
            </a:endParaRPr>
          </a:p>
          <a:p>
            <a:pPr lvl="0" algn="l">
              <a:spcBef>
                <a:spcPts val="649"/>
              </a:spcBef>
              <a:spcAft>
                <a:spcPts val="0"/>
              </a:spcAft>
              <a:defRPr/>
            </a:pPr>
            <a:r>
              <a:rPr>
                <a:solidFill>
                  <a:schemeClr val="tx1"/>
                </a:solidFill>
              </a:rPr>
              <a:t>10 minutes averaged gradients</a:t>
            </a:r>
            <a:endParaRPr>
              <a:solidFill>
                <a:schemeClr val="tx1"/>
              </a:solidFill>
            </a:endParaRPr>
          </a:p>
          <a:p>
            <a:pPr marL="120649" lvl="0" indent="0" algn="l">
              <a:spcBef>
                <a:spcPts val="649"/>
              </a:spcBef>
              <a:spcAft>
                <a:spcPts val="0"/>
              </a:spcAft>
              <a:buClr>
                <a:srgbClr val="3F3F3F"/>
              </a:buClr>
              <a:buSzPts val="1700"/>
              <a:buFont typeface="Arial"/>
              <a:buNone/>
              <a:defRPr/>
            </a:pPr>
            <a:r>
              <a:rPr>
                <a:solidFill>
                  <a:schemeClr val="tx1"/>
                </a:solidFill>
              </a:rPr>
              <a:t>between Saclay and Gonesse</a:t>
            </a:r>
            <a:endParaRPr>
              <a:solidFill>
                <a:schemeClr val="tx1"/>
              </a:solidFill>
            </a:endParaRPr>
          </a:p>
          <a:p>
            <a:pPr lvl="0" algn="l">
              <a:spcBef>
                <a:spcPts val="649"/>
              </a:spcBef>
              <a:spcAft>
                <a:spcPts val="0"/>
              </a:spcAft>
              <a:defRPr/>
            </a:pPr>
            <a:r>
              <a:rPr>
                <a:solidFill>
                  <a:schemeClr val="tx1"/>
                </a:solidFill>
              </a:rPr>
              <a:t>Period: 2022/07/01 - 2023/06/06</a:t>
            </a:r>
            <a:endParaRPr>
              <a:solidFill>
                <a:schemeClr val="tx1"/>
              </a:solidFill>
            </a:endParaRPr>
          </a:p>
          <a:p>
            <a:pPr lvl="0" algn="l">
              <a:spcBef>
                <a:spcPts val="649"/>
              </a:spcBef>
              <a:spcAft>
                <a:spcPts val="0"/>
              </a:spcAft>
              <a:defRPr/>
            </a:pPr>
            <a:endParaRPr>
              <a:solidFill>
                <a:schemeClr val="tx1"/>
              </a:solidFill>
            </a:endParaRPr>
          </a:p>
        </p:txBody>
      </p:sp>
      <p:pic>
        <p:nvPicPr>
          <p:cNvPr id="2041278796" name="Google Shape;201;g249b598bf58_16_33"/>
          <p:cNvPicPr>
            <a:picLocks noChangeAspect="1"/>
          </p:cNvPicPr>
          <p:nvPr/>
        </p:nvPicPr>
        <p:blipFill>
          <a:blip r:embed="rId3">
            <a:alphaModFix/>
          </a:blip>
          <a:stretch/>
        </p:blipFill>
        <p:spPr bwMode="auto">
          <a:xfrm rot="0" flipH="0" flipV="0">
            <a:off x="887050" y="2588400"/>
            <a:ext cx="3475183" cy="210957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0" name=""/>
          <p:cNvCxnSpPr>
            <a:cxnSpLocks/>
          </p:cNvCxnSpPr>
          <p:nvPr/>
        </p:nvCxnSpPr>
        <p:spPr bwMode="auto">
          <a:xfrm flipH="1" flipV="0">
            <a:off x="1727333" y="2854087"/>
            <a:ext cx="573928" cy="1578202"/>
          </a:xfrm>
          <a:prstGeom prst="line">
            <a:avLst/>
          </a:prstGeom>
          <a:ln w="28575" cap="flat" cmpd="sng" algn="ctr">
            <a:solidFill>
              <a:srgbClr val="002060"/>
            </a:solidFill>
            <a:prstDash val="solid"/>
          </a:ln>
        </p:spPr>
        <p:style>
          <a:lnRef idx="1">
            <a:schemeClr val="accent1">
              <a:shade val="50000"/>
            </a:schemeClr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4922734" name=""/>
          <p:cNvCxnSpPr>
            <a:cxnSpLocks/>
          </p:cNvCxnSpPr>
          <p:nvPr/>
        </p:nvCxnSpPr>
        <p:spPr bwMode="auto">
          <a:xfrm flipH="1" flipV="0">
            <a:off x="1727333" y="3458925"/>
            <a:ext cx="1383768" cy="973364"/>
          </a:xfrm>
          <a:prstGeom prst="line">
            <a:avLst/>
          </a:prstGeom>
          <a:ln w="28575" cap="flat" cmpd="sng" algn="ctr">
            <a:solidFill>
              <a:srgbClr val="002060"/>
            </a:solidFill>
            <a:prstDash val="solid"/>
          </a:ln>
        </p:spPr>
        <p:style>
          <a:lnRef idx="1">
            <a:schemeClr val="accent1">
              <a:shade val="50000"/>
            </a:schemeClr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4104741" name=""/>
          <p:cNvCxnSpPr>
            <a:cxnSpLocks/>
          </p:cNvCxnSpPr>
          <p:nvPr/>
        </p:nvCxnSpPr>
        <p:spPr bwMode="auto">
          <a:xfrm flipH="1" flipV="0">
            <a:off x="2648924" y="2921835"/>
            <a:ext cx="145701" cy="1655534"/>
          </a:xfrm>
          <a:prstGeom prst="line">
            <a:avLst/>
          </a:prstGeom>
          <a:ln w="28575" cap="flat" cmpd="sng" algn="ctr">
            <a:solidFill>
              <a:schemeClr val="tx1"/>
            </a:solidFill>
            <a:prstDash val="solid"/>
          </a:ln>
        </p:spPr>
        <p:style>
          <a:lnRef idx="1">
            <a:schemeClr val="accent1">
              <a:shade val="50000"/>
            </a:schemeClr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38086" name=""/>
          <p:cNvCxnSpPr>
            <a:cxnSpLocks/>
          </p:cNvCxnSpPr>
          <p:nvPr/>
        </p:nvCxnSpPr>
        <p:spPr bwMode="auto">
          <a:xfrm flipH="1" flipV="0">
            <a:off x="1493469" y="2921835"/>
            <a:ext cx="1301157" cy="1074180"/>
          </a:xfrm>
          <a:prstGeom prst="line">
            <a:avLst/>
          </a:prstGeom>
          <a:ln w="28575" cap="flat" cmpd="sng" algn="ctr">
            <a:solidFill>
              <a:schemeClr val="tx1"/>
            </a:solidFill>
            <a:prstDash val="solid"/>
          </a:ln>
        </p:spPr>
        <p:style>
          <a:lnRef idx="1">
            <a:schemeClr val="accent1">
              <a:shade val="50000"/>
            </a:schemeClr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1" name="Google Shape;231;g249b4a56b7f_0_33"/>
          <p:cNvSpPr txBox="1"/>
          <p:nvPr>
            <p:ph type="title"/>
          </p:nvPr>
        </p:nvSpPr>
        <p:spPr bwMode="auto">
          <a:xfrm>
            <a:off x="475488" y="275631"/>
            <a:ext cx="8058899" cy="85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GB">
                <a:solidFill>
                  <a:srgbClr val="15515A"/>
                </a:solidFill>
              </a:rPr>
              <a:t>XCO</a:t>
            </a:r>
            <a:r>
              <a:rPr lang="en-GB" baseline="-25000">
                <a:solidFill>
                  <a:srgbClr val="15515A"/>
                </a:solidFill>
              </a:rPr>
              <a:t>2</a:t>
            </a:r>
            <a:r>
              <a:rPr lang="en-GB">
                <a:solidFill>
                  <a:srgbClr val="15515A"/>
                </a:solidFill>
              </a:rPr>
              <a:t> gradients (</a:t>
            </a:r>
            <a:r>
              <a:rPr lang="en-GB">
                <a:solidFill>
                  <a:srgbClr val="15515A"/>
                </a:solidFill>
                <a:latin typeface="Abyssinica SIL"/>
                <a:ea typeface="Abyssinica SIL"/>
                <a:cs typeface="Abyssinica SIL"/>
              </a:rPr>
              <a:t>∆</a:t>
            </a:r>
            <a:r>
              <a:rPr lang="en-GB">
                <a:solidFill>
                  <a:srgbClr val="15515A"/>
                </a:solidFill>
              </a:rPr>
              <a:t>XCO</a:t>
            </a:r>
            <a:r>
              <a:rPr lang="en-GB" sz="3200" b="1" i="0" u="none" strike="noStrike" cap="none" spc="0" baseline="-25000">
                <a:solidFill>
                  <a:srgbClr val="15515A"/>
                </a:solidFill>
                <a:latin typeface="Open Sans"/>
                <a:ea typeface="Open Sans"/>
                <a:cs typeface="Open Sans"/>
              </a:rPr>
              <a:t>2</a:t>
            </a:r>
            <a:r>
              <a:rPr lang="en-GB">
                <a:solidFill>
                  <a:srgbClr val="15515A"/>
                </a:solidFill>
              </a:rPr>
              <a:t>)</a:t>
            </a:r>
            <a:endParaRPr>
              <a:solidFill>
                <a:srgbClr val="15515A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49" name="Google Shape;249;g249b4a56b7f_0_53"/>
          <p:cNvSpPr txBox="1"/>
          <p:nvPr>
            <p:ph type="title"/>
          </p:nvPr>
        </p:nvSpPr>
        <p:spPr bwMode="auto">
          <a:xfrm>
            <a:off x="539552" y="1796058"/>
            <a:ext cx="7346700" cy="99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GB">
                <a:solidFill>
                  <a:schemeClr val="accent3"/>
                </a:solidFill>
              </a:rPr>
              <a:t>Conclusion</a:t>
            </a:r>
            <a:endParaRPr>
              <a:solidFill>
                <a:schemeClr val="accent3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54" name="Google Shape;254;g249b4a56b7f_0_58"/>
          <p:cNvSpPr txBox="1"/>
          <p:nvPr>
            <p:ph type="body" idx="1"/>
          </p:nvPr>
        </p:nvSpPr>
        <p:spPr bwMode="auto">
          <a:xfrm>
            <a:off x="475488" y="1200151"/>
            <a:ext cx="8079600" cy="3394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lvl="0" algn="just">
              <a:spcBef>
                <a:spcPts val="650"/>
              </a:spcBef>
              <a:spcAft>
                <a:spcPts val="0"/>
              </a:spcAft>
              <a:defRPr/>
            </a:pPr>
            <a:r>
              <a:rPr/>
              <a:t>ICOS-Cities network has been up and running for almost a year now</a:t>
            </a:r>
            <a:endParaRPr/>
          </a:p>
          <a:p>
            <a:pPr lvl="0" algn="just">
              <a:spcBef>
                <a:spcPts val="649"/>
              </a:spcBef>
              <a:spcAft>
                <a:spcPts val="0"/>
              </a:spcAft>
              <a:defRPr/>
            </a:pPr>
            <a:r>
              <a:rPr/>
              <a:t>Automatic enclosure system and NRT data processing give us as much data as possible</a:t>
            </a:r>
            <a:endParaRPr/>
          </a:p>
          <a:p>
            <a:pPr lvl="0" algn="just">
              <a:spcBef>
                <a:spcPts val="649"/>
              </a:spcBef>
              <a:spcAft>
                <a:spcPts val="0"/>
              </a:spcAft>
              <a:defRPr/>
            </a:pPr>
            <a:r>
              <a:rPr lang="en-US" sz="1700" b="0" i="0" u="none" strike="noStrike" cap="none" spc="0">
                <a:solidFill>
                  <a:srgbClr val="3F3F3F"/>
                </a:solidFill>
                <a:latin typeface="Open Sans"/>
                <a:cs typeface="Open Sans"/>
              </a:rPr>
              <a:t>Regular inter-comparison of instruments enables us to guarantee the quality of the data</a:t>
            </a:r>
            <a:endParaRPr/>
          </a:p>
          <a:p>
            <a:pPr lvl="0" algn="just">
              <a:spcBef>
                <a:spcPts val="649"/>
              </a:spcBef>
              <a:spcAft>
                <a:spcPts val="0"/>
              </a:spcAft>
              <a:defRPr/>
            </a:pPr>
            <a:r>
              <a:rPr/>
              <a:t>Averaged </a:t>
            </a:r>
            <a:r>
              <a:rPr>
                <a:latin typeface="Abyssinica SIL"/>
                <a:ea typeface="Abyssinica SIL"/>
                <a:cs typeface="Abyssinica SIL"/>
              </a:rPr>
              <a:t>∆</a:t>
            </a:r>
            <a:r>
              <a:rPr/>
              <a:t>XCO</a:t>
            </a:r>
            <a:r>
              <a:rPr baseline="-25000"/>
              <a:t>2</a:t>
            </a:r>
            <a:r>
              <a:rPr/>
              <a:t>:</a:t>
            </a:r>
            <a:r>
              <a:rPr/>
              <a:t> ~ 1 ppm, strong dependence to the wind direction but not to the wind speed</a:t>
            </a:r>
            <a:endParaRPr/>
          </a:p>
          <a:p>
            <a:pPr marL="120649" lvl="0" indent="0" algn="just">
              <a:spcBef>
                <a:spcPts val="649"/>
              </a:spcBef>
              <a:spcAft>
                <a:spcPts val="0"/>
              </a:spcAft>
              <a:buClr>
                <a:srgbClr val="3F3F3F"/>
              </a:buClr>
              <a:buSzPts val="1700"/>
              <a:buFont typeface="Arial"/>
              <a:buNone/>
              <a:defRPr/>
            </a:pPr>
            <a:r>
              <a:rPr u="sng"/>
              <a:t>Perspectives:</a:t>
            </a:r>
            <a:endParaRPr/>
          </a:p>
          <a:p>
            <a:pPr lvl="0" algn="just">
              <a:spcBef>
                <a:spcPts val="649"/>
              </a:spcBef>
              <a:spcAft>
                <a:spcPts val="0"/>
              </a:spcAft>
              <a:defRPr/>
            </a:pPr>
            <a:r>
              <a:rPr/>
              <a:t>Inverse modeling: comparison of the inversion using surface measurements</a:t>
            </a:r>
            <a:endParaRPr/>
          </a:p>
          <a:p>
            <a:pPr lvl="0" algn="just">
              <a:spcBef>
                <a:spcPts val="649"/>
              </a:spcBef>
              <a:spcAft>
                <a:spcPts val="0"/>
              </a:spcAft>
              <a:defRPr/>
            </a:pPr>
            <a:r>
              <a:rPr/>
              <a:t>Goal: get a fast emission inventory and correct statistical ones</a:t>
            </a:r>
            <a:endParaRPr/>
          </a:p>
        </p:txBody>
      </p:sp>
      <p:sp>
        <p:nvSpPr>
          <p:cNvPr id="255" name="Google Shape;255;g249b4a56b7f_0_58"/>
          <p:cNvSpPr txBox="1"/>
          <p:nvPr>
            <p:ph type="title"/>
          </p:nvPr>
        </p:nvSpPr>
        <p:spPr bwMode="auto">
          <a:xfrm>
            <a:off x="475488" y="275631"/>
            <a:ext cx="8058899" cy="85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GB">
                <a:solidFill>
                  <a:srgbClr val="15515A"/>
                </a:solidFill>
              </a:rPr>
              <a:t>Conclusion and future work</a:t>
            </a:r>
            <a:endParaRPr>
              <a:solidFill>
                <a:srgbClr val="15515A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02485873" name="Google Shape;232;g249b4a56b7f_0_33"/>
          <p:cNvSpPr txBox="1"/>
          <p:nvPr>
            <p:ph type="body" idx="1"/>
          </p:nvPr>
        </p:nvSpPr>
        <p:spPr bwMode="auto">
          <a:xfrm>
            <a:off x="465137" y="1200150"/>
            <a:ext cx="8079599" cy="3394499"/>
          </a:xfrm>
          <a:prstGeom prst="rect">
            <a:avLst/>
          </a:prstGeom>
        </p:spPr>
        <p:txBody>
          <a:bodyPr spcFirstLastPara="1" wrap="square" lIns="91423" tIns="45699" rIns="91423" bIns="45699" anchor="t" anchorCtr="0">
            <a:normAutofit/>
          </a:bodyPr>
          <a:lstStyle/>
          <a:p>
            <a:pPr lvl="0" algn="l">
              <a:spcBef>
                <a:spcPts val="649"/>
              </a:spcBef>
              <a:spcAft>
                <a:spcPts val="0"/>
              </a:spcAft>
              <a:defRPr/>
            </a:pPr>
            <a:r>
              <a:rPr lang="en-GB" sz="1700" b="0" i="0" u="none" strike="noStrike" cap="none" spc="0">
                <a:solidFill>
                  <a:schemeClr val="tx1"/>
                </a:solidFill>
                <a:latin typeface="Abyssinica SIL"/>
                <a:ea typeface="Abyssinica SIL"/>
                <a:cs typeface="Abyssinica SIL"/>
              </a:rPr>
              <a:t>∆</a:t>
            </a:r>
            <a:r>
              <a:rPr lang="en-GB" sz="1700" b="0" i="0" u="none" strike="noStrike" cap="none" spc="0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  <a:t>XCO</a:t>
            </a:r>
            <a:r>
              <a:rPr lang="en-GB" sz="1700" b="0" i="0" u="none" strike="noStrike" cap="none" spc="0" baseline="-25000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  <a:t>2</a:t>
            </a:r>
            <a:r>
              <a:rPr>
                <a:solidFill>
                  <a:schemeClr val="tx1"/>
                </a:solidFill>
              </a:rPr>
              <a:t> = XCO</a:t>
            </a:r>
            <a:r>
              <a:rPr baseline="-25000">
                <a:solidFill>
                  <a:schemeClr val="tx1"/>
                </a:solidFill>
              </a:rPr>
              <a:t>2;SAC</a:t>
            </a:r>
            <a:r>
              <a:rPr>
                <a:solidFill>
                  <a:schemeClr val="tx1"/>
                </a:solidFill>
              </a:rPr>
              <a:t> – XCO</a:t>
            </a:r>
            <a:r>
              <a:rPr baseline="-25000">
                <a:solidFill>
                  <a:schemeClr val="tx1"/>
                </a:solidFill>
              </a:rPr>
              <a:t>2;GNS</a:t>
            </a:r>
            <a:endParaRPr baseline="-25000">
              <a:solidFill>
                <a:schemeClr val="tx1"/>
              </a:solidFill>
            </a:endParaRPr>
          </a:p>
          <a:p>
            <a:pPr lvl="0" algn="l">
              <a:spcBef>
                <a:spcPts val="649"/>
              </a:spcBef>
              <a:spcAft>
                <a:spcPts val="0"/>
              </a:spcAft>
              <a:defRPr/>
            </a:pPr>
            <a:r>
              <a:rPr>
                <a:solidFill>
                  <a:schemeClr val="tx1"/>
                </a:solidFill>
              </a:rPr>
              <a:t>10 minutes averaged gradients</a:t>
            </a:r>
            <a:endParaRPr>
              <a:solidFill>
                <a:schemeClr val="tx1"/>
              </a:solidFill>
            </a:endParaRPr>
          </a:p>
          <a:p>
            <a:pPr marL="120649" lvl="0" indent="0" algn="l">
              <a:spcBef>
                <a:spcPts val="649"/>
              </a:spcBef>
              <a:spcAft>
                <a:spcPts val="0"/>
              </a:spcAft>
              <a:buClr>
                <a:srgbClr val="3F3F3F"/>
              </a:buClr>
              <a:buSzPts val="1700"/>
              <a:buFont typeface="Arial"/>
              <a:buNone/>
              <a:defRPr/>
            </a:pPr>
            <a:r>
              <a:rPr>
                <a:solidFill>
                  <a:schemeClr val="tx1"/>
                </a:solidFill>
              </a:rPr>
              <a:t>between Saclay and Gonesse</a:t>
            </a:r>
            <a:endParaRPr>
              <a:solidFill>
                <a:schemeClr val="tx1"/>
              </a:solidFill>
            </a:endParaRPr>
          </a:p>
          <a:p>
            <a:pPr lvl="0" algn="l">
              <a:spcBef>
                <a:spcPts val="649"/>
              </a:spcBef>
              <a:spcAft>
                <a:spcPts val="0"/>
              </a:spcAft>
              <a:defRPr/>
            </a:pPr>
            <a:r>
              <a:rPr>
                <a:solidFill>
                  <a:schemeClr val="tx1"/>
                </a:solidFill>
              </a:rPr>
              <a:t>Period: 2022/07/01 - 2023/06/06</a:t>
            </a:r>
            <a:endParaRPr>
              <a:solidFill>
                <a:schemeClr val="tx1"/>
              </a:solidFill>
            </a:endParaRPr>
          </a:p>
          <a:p>
            <a:pPr lvl="0" algn="l">
              <a:spcBef>
                <a:spcPts val="649"/>
              </a:spcBef>
              <a:spcAft>
                <a:spcPts val="0"/>
              </a:spcAft>
              <a:defRPr/>
            </a:pPr>
            <a:endParaRPr>
              <a:solidFill>
                <a:schemeClr val="tx1"/>
              </a:solidFill>
            </a:endParaRPr>
          </a:p>
        </p:txBody>
      </p:sp>
      <p:pic>
        <p:nvPicPr>
          <p:cNvPr id="1801403627" name="Google Shape;201;g249b598bf58_16_33"/>
          <p:cNvPicPr>
            <a:picLocks noChangeAspect="1"/>
          </p:cNvPicPr>
          <p:nvPr/>
        </p:nvPicPr>
        <p:blipFill>
          <a:blip r:embed="rId2">
            <a:alphaModFix/>
          </a:blip>
          <a:stretch/>
        </p:blipFill>
        <p:spPr bwMode="auto">
          <a:xfrm rot="0" flipH="0" flipV="0">
            <a:off x="887050" y="2588400"/>
            <a:ext cx="3475183" cy="210957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3134561" name=""/>
          <p:cNvCxnSpPr>
            <a:cxnSpLocks/>
          </p:cNvCxnSpPr>
          <p:nvPr/>
        </p:nvCxnSpPr>
        <p:spPr bwMode="auto">
          <a:xfrm flipH="1" flipV="0">
            <a:off x="1727333" y="2854087"/>
            <a:ext cx="573928" cy="1578202"/>
          </a:xfrm>
          <a:prstGeom prst="line">
            <a:avLst/>
          </a:prstGeom>
          <a:ln w="28575" cap="flat" cmpd="sng" algn="ctr">
            <a:solidFill>
              <a:srgbClr val="002060"/>
            </a:solidFill>
            <a:prstDash val="solid"/>
          </a:ln>
        </p:spPr>
        <p:style>
          <a:lnRef idx="1">
            <a:schemeClr val="accent1">
              <a:shade val="50000"/>
            </a:schemeClr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2008615" name=""/>
          <p:cNvCxnSpPr>
            <a:cxnSpLocks/>
          </p:cNvCxnSpPr>
          <p:nvPr/>
        </p:nvCxnSpPr>
        <p:spPr bwMode="auto">
          <a:xfrm flipH="1" flipV="0">
            <a:off x="1727333" y="3458925"/>
            <a:ext cx="1383768" cy="973364"/>
          </a:xfrm>
          <a:prstGeom prst="line">
            <a:avLst/>
          </a:prstGeom>
          <a:ln w="28575" cap="flat" cmpd="sng" algn="ctr">
            <a:solidFill>
              <a:srgbClr val="002060"/>
            </a:solidFill>
            <a:prstDash val="solid"/>
          </a:ln>
        </p:spPr>
        <p:style>
          <a:lnRef idx="1">
            <a:schemeClr val="accent1">
              <a:shade val="50000"/>
            </a:schemeClr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996836" name=""/>
          <p:cNvCxnSpPr>
            <a:cxnSpLocks/>
          </p:cNvCxnSpPr>
          <p:nvPr/>
        </p:nvCxnSpPr>
        <p:spPr bwMode="auto">
          <a:xfrm flipH="1" flipV="0">
            <a:off x="2648924" y="2921835"/>
            <a:ext cx="145701" cy="1655534"/>
          </a:xfrm>
          <a:prstGeom prst="line">
            <a:avLst/>
          </a:prstGeom>
          <a:ln w="28575" cap="flat" cmpd="sng" algn="ctr">
            <a:solidFill>
              <a:schemeClr val="tx1"/>
            </a:solidFill>
            <a:prstDash val="solid"/>
          </a:ln>
        </p:spPr>
        <p:style>
          <a:lnRef idx="1">
            <a:schemeClr val="accent1">
              <a:shade val="50000"/>
            </a:schemeClr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2334015" name=""/>
          <p:cNvCxnSpPr>
            <a:cxnSpLocks/>
          </p:cNvCxnSpPr>
          <p:nvPr/>
        </p:nvCxnSpPr>
        <p:spPr bwMode="auto">
          <a:xfrm flipH="1" flipV="0">
            <a:off x="1493469" y="2921835"/>
            <a:ext cx="1301157" cy="1074180"/>
          </a:xfrm>
          <a:prstGeom prst="line">
            <a:avLst/>
          </a:prstGeom>
          <a:ln w="28575" cap="flat" cmpd="sng" algn="ctr">
            <a:solidFill>
              <a:schemeClr val="tx1"/>
            </a:solidFill>
            <a:prstDash val="solid"/>
          </a:ln>
        </p:spPr>
        <p:style>
          <a:lnRef idx="1">
            <a:schemeClr val="accent1">
              <a:shade val="50000"/>
            </a:schemeClr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29835313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4504936" y="670768"/>
            <a:ext cx="4366107" cy="4366107"/>
          </a:xfrm>
          <a:prstGeom prst="rect">
            <a:avLst/>
          </a:prstGeom>
        </p:spPr>
      </p:pic>
      <p:sp>
        <p:nvSpPr>
          <p:cNvPr id="331363328" name="Google Shape;231;g249b4a56b7f_0_33"/>
          <p:cNvSpPr txBox="1"/>
          <p:nvPr>
            <p:ph type="title"/>
          </p:nvPr>
        </p:nvSpPr>
        <p:spPr bwMode="auto">
          <a:xfrm>
            <a:off x="475488" y="275630"/>
            <a:ext cx="8058898" cy="857399"/>
          </a:xfrm>
          <a:prstGeom prst="rect">
            <a:avLst/>
          </a:prstGeom>
        </p:spPr>
        <p:txBody>
          <a:bodyPr spcFirstLastPara="1" wrap="square" lIns="91423" tIns="45699" rIns="91423" bIns="45699" anchor="ctr" anchorCtr="0">
            <a:norm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GB">
                <a:solidFill>
                  <a:srgbClr val="15515A"/>
                </a:solidFill>
              </a:rPr>
              <a:t>XCO</a:t>
            </a:r>
            <a:r>
              <a:rPr lang="en-GB" baseline="-25000">
                <a:solidFill>
                  <a:srgbClr val="15515A"/>
                </a:solidFill>
              </a:rPr>
              <a:t>2</a:t>
            </a:r>
            <a:r>
              <a:rPr lang="en-GB">
                <a:solidFill>
                  <a:srgbClr val="15515A"/>
                </a:solidFill>
              </a:rPr>
              <a:t> gradients (</a:t>
            </a:r>
            <a:r>
              <a:rPr lang="en-GB">
                <a:solidFill>
                  <a:srgbClr val="15515A"/>
                </a:solidFill>
                <a:latin typeface="Abyssinica SIL"/>
                <a:ea typeface="Abyssinica SIL"/>
                <a:cs typeface="Abyssinica SIL"/>
              </a:rPr>
              <a:t>∆</a:t>
            </a:r>
            <a:r>
              <a:rPr lang="en-GB">
                <a:solidFill>
                  <a:srgbClr val="15515A"/>
                </a:solidFill>
              </a:rPr>
              <a:t>XCO</a:t>
            </a:r>
            <a:r>
              <a:rPr lang="en-GB" sz="3200" b="1" i="0" u="none" strike="noStrike" cap="none" spc="0" baseline="-25000">
                <a:solidFill>
                  <a:srgbClr val="15515A"/>
                </a:solidFill>
                <a:latin typeface="Open Sans"/>
                <a:ea typeface="Open Sans"/>
                <a:cs typeface="Open Sans"/>
              </a:rPr>
              <a:t>2</a:t>
            </a:r>
            <a:r>
              <a:rPr lang="en-GB">
                <a:solidFill>
                  <a:srgbClr val="15515A"/>
                </a:solidFill>
              </a:rPr>
              <a:t>)</a:t>
            </a:r>
            <a:endParaRPr>
              <a:solidFill>
                <a:srgbClr val="15515A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6" name="Google Shape;116;g249b598bf58_16_5"/>
          <p:cNvSpPr txBox="1"/>
          <p:nvPr>
            <p:ph type="title"/>
          </p:nvPr>
        </p:nvSpPr>
        <p:spPr bwMode="auto">
          <a:xfrm>
            <a:off x="539552" y="1796058"/>
            <a:ext cx="7346700" cy="99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GB">
                <a:solidFill>
                  <a:schemeClr val="accent3"/>
                </a:solidFill>
              </a:rPr>
              <a:t>Project’s presentation</a:t>
            </a:r>
            <a:endParaRPr>
              <a:solidFill>
                <a:schemeClr val="accent3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21" name="Google Shape;121;g24a273322fb_1_0"/>
          <p:cNvPicPr/>
          <p:nvPr/>
        </p:nvPicPr>
        <p:blipFill>
          <a:blip r:embed="rId2">
            <a:alphaModFix/>
          </a:blip>
          <a:srcRect l="0" t="5051" r="2248" b="0"/>
          <a:stretch/>
        </p:blipFill>
        <p:spPr bwMode="auto">
          <a:xfrm>
            <a:off x="3860646" y="0"/>
            <a:ext cx="5284305" cy="3664196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g24a273322fb_1_0"/>
          <p:cNvSpPr txBox="1"/>
          <p:nvPr/>
        </p:nvSpPr>
        <p:spPr bwMode="auto">
          <a:xfrm>
            <a:off x="475488" y="963154"/>
            <a:ext cx="5736000" cy="5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8191"/>
              </a:buClr>
              <a:buSzPts val="1800"/>
              <a:buFont typeface="Arial"/>
              <a:buNone/>
              <a:defRPr/>
            </a:pPr>
            <a:r>
              <a:rPr lang="en-GB" sz="1800" b="0" i="0" u="none" strike="noStrike" cap="none">
                <a:solidFill>
                  <a:srgbClr val="208191"/>
                </a:solidFill>
                <a:latin typeface="Arial"/>
                <a:ea typeface="Arial"/>
                <a:cs typeface="Arial"/>
              </a:rPr>
              <a:t>A European Green Deal project with </a:t>
            </a:r>
            <a:r>
              <a:rPr lang="en-GB" sz="3300" b="1" i="0" u="none" strike="noStrike" cap="none">
                <a:solidFill>
                  <a:srgbClr val="208191"/>
                </a:solidFill>
                <a:latin typeface="Arial"/>
                <a:ea typeface="Arial"/>
                <a:cs typeface="Arial"/>
              </a:rPr>
              <a:t>3</a:t>
            </a:r>
            <a:r>
              <a:rPr lang="en-GB" sz="1800" b="0" i="0" u="none" strike="noStrike" cap="none">
                <a:solidFill>
                  <a:srgbClr val="208191"/>
                </a:solidFill>
                <a:latin typeface="Arial"/>
                <a:ea typeface="Arial"/>
                <a:cs typeface="Arial"/>
              </a:rPr>
              <a:t> PILOT CITIES:</a:t>
            </a:r>
            <a:endParaRPr sz="1800" b="0" i="0" u="none" strike="noStrike" cap="none">
              <a:solidFill>
                <a:srgbClr val="20819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23" name="Google Shape;123;g24a273322fb_1_0"/>
          <p:cNvSpPr txBox="1"/>
          <p:nvPr/>
        </p:nvSpPr>
        <p:spPr bwMode="auto">
          <a:xfrm>
            <a:off x="860437" y="1585920"/>
            <a:ext cx="2199300" cy="2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r>
              <a:rPr lang="en-GB" sz="1400" b="1" i="0" u="none" strike="noStrike" cap="none">
                <a:solidFill>
                  <a:srgbClr val="000000"/>
                </a:solidFill>
              </a:rPr>
              <a:t>Paris</a:t>
            </a:r>
            <a:r>
              <a:rPr lang="en-GB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rPr>
              <a:t>, </a:t>
            </a:r>
            <a:r>
              <a:rPr lang="en-GB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rPr>
              <a:t>Munich</a:t>
            </a:r>
            <a:r>
              <a:rPr lang="en-GB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GB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rPr>
              <a:t>and Zurich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24" name="Google Shape;124;g24a273322fb_1_0"/>
          <p:cNvSpPr/>
          <p:nvPr/>
        </p:nvSpPr>
        <p:spPr bwMode="auto">
          <a:xfrm>
            <a:off x="0" y="3658520"/>
            <a:ext cx="9144000" cy="1485000"/>
          </a:xfrm>
          <a:prstGeom prst="rect">
            <a:avLst/>
          </a:pr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0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id="125" name="Google Shape;125;g24a273322fb_1_0"/>
          <p:cNvPicPr/>
          <p:nvPr/>
        </p:nvPicPr>
        <p:blipFill>
          <a:blip r:embed="rId3">
            <a:alphaModFix/>
          </a:blip>
          <a:srcRect l="0" t="0" r="0" b="0"/>
          <a:stretch/>
        </p:blipFill>
        <p:spPr bwMode="auto">
          <a:xfrm>
            <a:off x="632010" y="3723878"/>
            <a:ext cx="7879982" cy="1181997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g24a273322fb_1_0"/>
          <p:cNvSpPr txBox="1"/>
          <p:nvPr/>
        </p:nvSpPr>
        <p:spPr bwMode="auto">
          <a:xfrm>
            <a:off x="611386" y="2055180"/>
            <a:ext cx="4611600" cy="1793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241300" marR="0" lvl="0" indent="-21589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96"/>
              </a:buClr>
              <a:buSzPts val="1400"/>
              <a:buFont typeface="Arial"/>
              <a:buChar char="•"/>
              <a:defRPr/>
            </a:pPr>
            <a:r>
              <a:rPr lang="en-GB" sz="1400" b="1" i="0" u="none" strike="noStrike" cap="none">
                <a:solidFill>
                  <a:srgbClr val="008096"/>
                </a:solidFill>
                <a:latin typeface="Arial"/>
                <a:ea typeface="Arial"/>
                <a:cs typeface="Arial"/>
              </a:rPr>
              <a:t>develops systematic observations to monitor the level of greenhouse gas emissions in urban areas</a:t>
            </a:r>
            <a:endParaRPr sz="1100"/>
          </a:p>
          <a:p>
            <a:pPr marL="241300" marR="0" lvl="0" indent="-127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pPr>
            <a:endParaRPr sz="1400" b="1" i="0" u="none" strike="noStrike" cap="none">
              <a:solidFill>
                <a:srgbClr val="008096"/>
              </a:solidFill>
              <a:latin typeface="Arial"/>
              <a:ea typeface="Arial"/>
              <a:cs typeface="Arial"/>
            </a:endParaRPr>
          </a:p>
          <a:p>
            <a:pPr marL="241300" marR="0" lvl="0" indent="-21589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96"/>
              </a:buClr>
              <a:buSzPts val="1400"/>
              <a:buFont typeface="Arial"/>
              <a:buChar char="•"/>
              <a:defRPr/>
            </a:pPr>
            <a:r>
              <a:rPr lang="en-GB" sz="1400" b="1" i="0" u="none" strike="noStrike" cap="none">
                <a:solidFill>
                  <a:srgbClr val="008096"/>
                </a:solidFill>
                <a:latin typeface="Arial"/>
                <a:ea typeface="Arial"/>
                <a:cs typeface="Arial"/>
              </a:rPr>
              <a:t>creates useful tools and services for cities in support of their local climate action plans</a:t>
            </a:r>
            <a:endParaRPr sz="1100"/>
          </a:p>
          <a:p>
            <a:pPr marL="241300" marR="0" lvl="0" indent="-127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pPr>
            <a:endParaRPr sz="1400" b="1" i="0" u="none" strike="noStrike" cap="none">
              <a:solidFill>
                <a:srgbClr val="008096"/>
              </a:solidFill>
              <a:latin typeface="Arial"/>
              <a:ea typeface="Arial"/>
              <a:cs typeface="Arial"/>
            </a:endParaRPr>
          </a:p>
          <a:p>
            <a:pPr marL="241300" marR="0" lvl="0" indent="-21589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96"/>
              </a:buClr>
              <a:buSzPts val="1400"/>
              <a:buFont typeface="Arial"/>
              <a:buChar char="•"/>
              <a:defRPr/>
            </a:pPr>
            <a:r>
              <a:rPr lang="en-GB" sz="1400" b="1" i="0" u="none" strike="noStrike" cap="none">
                <a:solidFill>
                  <a:srgbClr val="008096"/>
                </a:solidFill>
                <a:latin typeface="Arial"/>
                <a:ea typeface="Arial"/>
                <a:cs typeface="Arial"/>
              </a:rPr>
              <a:t>provides data services that have societal impact</a:t>
            </a:r>
            <a:endParaRPr sz="1100"/>
          </a:p>
          <a:p>
            <a:pPr marL="241300" marR="0" lvl="0" indent="-127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pPr>
            <a:endParaRPr sz="1400" b="1" i="0" u="none" strike="noStrike" cap="none">
              <a:solidFill>
                <a:srgbClr val="008096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27" name="Google Shape;127;g24a273322fb_1_0"/>
          <p:cNvSpPr txBox="1"/>
          <p:nvPr>
            <p:ph type="title"/>
          </p:nvPr>
        </p:nvSpPr>
        <p:spPr bwMode="auto">
          <a:xfrm>
            <a:off x="356627" y="206725"/>
            <a:ext cx="7081200" cy="6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 fontScale="90000"/>
          </a:bodyPr>
          <a:lstStyle/>
          <a:p>
            <a:pPr marL="0" lvl="0" indent="0" algn="l">
              <a:lnSpc>
                <a:spcPct val="95238"/>
              </a:lnSpc>
              <a:spcBef>
                <a:spcPts val="0"/>
              </a:spcBef>
              <a:spcAft>
                <a:spcPts val="0"/>
              </a:spcAft>
              <a:buClr>
                <a:srgbClr val="15515A"/>
              </a:buClr>
              <a:buSzPct val="100000"/>
              <a:buFont typeface="Open Sans"/>
              <a:buNone/>
              <a:defRPr/>
            </a:pPr>
            <a:r>
              <a:rPr lang="en-GB">
                <a:solidFill>
                  <a:srgbClr val="15515A"/>
                </a:solidFill>
              </a:rPr>
              <a:t>What is the </a:t>
            </a:r>
            <a:r>
              <a:rPr lang="en-GB">
                <a:solidFill>
                  <a:srgbClr val="008096"/>
                </a:solidFill>
              </a:rPr>
              <a:t>ICOS Cities </a:t>
            </a:r>
            <a:r>
              <a:rPr lang="en-GB">
                <a:solidFill>
                  <a:srgbClr val="15515A"/>
                </a:solidFill>
              </a:rPr>
              <a:t>project about?</a:t>
            </a:r>
            <a:endParaRPr/>
          </a:p>
        </p:txBody>
      </p:sp>
      <p:sp>
        <p:nvSpPr>
          <p:cNvPr id="128" name="Google Shape;128;g24a273322fb_1_0"/>
          <p:cNvSpPr/>
          <p:nvPr/>
        </p:nvSpPr>
        <p:spPr bwMode="auto">
          <a:xfrm>
            <a:off x="7186082" y="2186512"/>
            <a:ext cx="109200" cy="1080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gradFill>
            <a:gsLst>
              <a:gs pos="0">
                <a:srgbClr val="C5DC00"/>
              </a:gs>
              <a:gs pos="100000">
                <a:srgbClr val="FBFF87"/>
              </a:gs>
            </a:gsLst>
            <a:lin ang="16200038" scaled="0"/>
          </a:gradFill>
          <a:ln w="9525" cap="flat" cmpd="sng">
            <a:solidFill>
              <a:srgbClr val="ACBF0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0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681142800" name="Google Shape;121;g24a273322fb_1_0"/>
          <p:cNvPicPr/>
          <p:nvPr/>
        </p:nvPicPr>
        <p:blipFill>
          <a:blip r:embed="rId2">
            <a:alphaModFix/>
          </a:blip>
          <a:srcRect l="0" t="5051" r="2248" b="0"/>
          <a:stretch/>
        </p:blipFill>
        <p:spPr bwMode="auto">
          <a:xfrm>
            <a:off x="3860645" y="0"/>
            <a:ext cx="5284305" cy="3664195"/>
          </a:xfrm>
          <a:prstGeom prst="rect">
            <a:avLst/>
          </a:prstGeom>
          <a:noFill/>
          <a:ln>
            <a:noFill/>
          </a:ln>
        </p:spPr>
      </p:pic>
      <p:sp>
        <p:nvSpPr>
          <p:cNvPr id="1720627990" name="Google Shape;126;g24a273322fb_1_0"/>
          <p:cNvSpPr txBox="1"/>
          <p:nvPr/>
        </p:nvSpPr>
        <p:spPr bwMode="auto">
          <a:xfrm flipH="0" flipV="0">
            <a:off x="611384" y="1415440"/>
            <a:ext cx="6385212" cy="24616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4" tIns="34274" rIns="68574" bIns="34274" anchor="t" anchorCtr="0">
            <a:spAutoFit/>
          </a:bodyPr>
          <a:lstStyle/>
          <a:p>
            <a:pPr marL="354121" marR="0" lvl="0" indent="-23982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/>
            </a:pPr>
            <a:r>
              <a:rPr sz="1400" b="1" i="0" u="none" strike="noStrike" cap="none">
                <a:solidFill>
                  <a:srgbClr val="008096"/>
                </a:solidFill>
                <a:latin typeface="Arial"/>
                <a:ea typeface="Arial"/>
                <a:cs typeface="Arial"/>
              </a:rPr>
              <a:t>City-center: </a:t>
            </a:r>
            <a:r>
              <a:rPr lang="en-GB" sz="1400" b="1" i="0" u="none" strike="noStrike" cap="none" spc="0">
                <a:solidFill>
                  <a:srgbClr val="15515A"/>
                </a:solidFill>
                <a:latin typeface="Open Sans"/>
                <a:ea typeface="Open Sans"/>
                <a:cs typeface="Open Sans"/>
              </a:rPr>
              <a:t>2.16</a:t>
            </a:r>
            <a:r>
              <a:rPr sz="1400" b="1" i="0" u="none" strike="noStrike" cap="none">
                <a:solidFill>
                  <a:srgbClr val="008096"/>
                </a:solidFill>
                <a:latin typeface="Arial"/>
                <a:ea typeface="Arial"/>
                <a:cs typeface="Arial"/>
              </a:rPr>
              <a:t> million inhabitants (2019, source: INSEE)</a:t>
            </a:r>
            <a:endParaRPr sz="1400" b="1" i="0" u="none" strike="noStrike" cap="none">
              <a:solidFill>
                <a:srgbClr val="008096"/>
              </a:solidFill>
              <a:latin typeface="Arial"/>
              <a:ea typeface="Arial"/>
              <a:cs typeface="Arial"/>
            </a:endParaRPr>
          </a:p>
          <a:p>
            <a:pPr marL="354121" marR="0" lvl="0" indent="-23982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/>
            </a:pPr>
            <a:endParaRPr sz="1400" b="1" i="0" u="none" strike="noStrike" cap="none">
              <a:solidFill>
                <a:srgbClr val="008096"/>
              </a:solidFill>
              <a:latin typeface="Arial"/>
              <a:ea typeface="Arial"/>
              <a:cs typeface="Arial"/>
            </a:endParaRPr>
          </a:p>
          <a:p>
            <a:pPr marL="354121" marR="0" lvl="0" indent="-23982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/>
            </a:pPr>
            <a:r>
              <a:rPr sz="1400" b="1" i="0" u="none" strike="noStrike" cap="none">
                <a:solidFill>
                  <a:srgbClr val="008096"/>
                </a:solidFill>
                <a:latin typeface="Arial"/>
                <a:ea typeface="Arial"/>
                <a:cs typeface="Arial"/>
              </a:rPr>
              <a:t>Urban area: </a:t>
            </a:r>
            <a:r>
              <a:rPr lang="en-GB" sz="1400" b="1" i="0" u="none" strike="noStrike" cap="none" spc="0">
                <a:solidFill>
                  <a:srgbClr val="15515A"/>
                </a:solidFill>
                <a:latin typeface="Open Sans"/>
                <a:ea typeface="Open Sans"/>
                <a:cs typeface="Open Sans"/>
              </a:rPr>
              <a:t>12.21</a:t>
            </a:r>
            <a:r>
              <a:rPr sz="1400" b="1" i="0" u="none" strike="noStrike" cap="none">
                <a:solidFill>
                  <a:srgbClr val="008096"/>
                </a:solidFill>
                <a:latin typeface="Arial"/>
                <a:ea typeface="Arial"/>
                <a:cs typeface="Arial"/>
              </a:rPr>
              <a:t> million inhabitants (2019, source: EUROSTAT)</a:t>
            </a:r>
            <a:endParaRPr sz="1400" b="1" i="0" u="none" strike="noStrike" cap="none">
              <a:solidFill>
                <a:srgbClr val="008096"/>
              </a:solidFill>
              <a:latin typeface="Arial"/>
              <a:ea typeface="Arial"/>
              <a:cs typeface="Arial"/>
            </a:endParaRPr>
          </a:p>
          <a:p>
            <a:pPr marL="354121" marR="0" lvl="0" indent="-23982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/>
            </a:pPr>
            <a:endParaRPr sz="1400" b="1" i="0" u="none" strike="noStrike" cap="none">
              <a:solidFill>
                <a:srgbClr val="008096"/>
              </a:solidFill>
              <a:latin typeface="Arial"/>
              <a:ea typeface="Arial"/>
              <a:cs typeface="Arial"/>
            </a:endParaRPr>
          </a:p>
          <a:p>
            <a:pPr marL="354121" marR="0" lvl="0" indent="-23982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/>
            </a:pPr>
            <a:r>
              <a:rPr lang="en-GB" sz="1400" b="1" i="0" u="none" strike="noStrike" cap="none" spc="0">
                <a:solidFill>
                  <a:srgbClr val="15515A"/>
                </a:solidFill>
                <a:latin typeface="Open Sans"/>
                <a:ea typeface="Open Sans"/>
                <a:cs typeface="Open Sans"/>
              </a:rPr>
              <a:t>64.630</a:t>
            </a:r>
            <a:r>
              <a:rPr sz="1400" b="1" i="0" u="none" strike="noStrike" cap="none">
                <a:solidFill>
                  <a:srgbClr val="008096"/>
                </a:solidFill>
                <a:latin typeface="Arial"/>
                <a:ea typeface="Arial"/>
                <a:cs typeface="Arial"/>
              </a:rPr>
              <a:t> Mt CO</a:t>
            </a:r>
            <a:r>
              <a:rPr sz="1400" b="1" i="0" u="none" strike="noStrike" cap="none" baseline="-25000">
                <a:solidFill>
                  <a:srgbClr val="008096"/>
                </a:solidFill>
                <a:latin typeface="Arial"/>
                <a:ea typeface="Arial"/>
                <a:cs typeface="Arial"/>
              </a:rPr>
              <a:t>2</a:t>
            </a:r>
            <a:r>
              <a:rPr sz="1400" b="1" i="0" u="none" strike="noStrike" cap="none">
                <a:solidFill>
                  <a:srgbClr val="008096"/>
                </a:solidFill>
                <a:latin typeface="Arial"/>
                <a:ea typeface="Arial"/>
                <a:cs typeface="Arial"/>
              </a:rPr>
              <a:t>eq in 2019 (source: AirParif)</a:t>
            </a:r>
            <a:endParaRPr sz="1400" b="1" i="0" u="none" strike="noStrike" cap="none">
              <a:solidFill>
                <a:srgbClr val="008096"/>
              </a:solidFill>
              <a:latin typeface="Arial"/>
              <a:ea typeface="Arial"/>
              <a:cs typeface="Arial"/>
            </a:endParaRPr>
          </a:p>
          <a:p>
            <a:pPr marL="354121" marR="0" lvl="0" indent="-23982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/>
            </a:pPr>
            <a:endParaRPr sz="1400" b="1" i="0" u="none" strike="noStrike" cap="none">
              <a:solidFill>
                <a:srgbClr val="008096"/>
              </a:solidFill>
              <a:latin typeface="Arial"/>
              <a:ea typeface="Arial"/>
              <a:cs typeface="Arial"/>
            </a:endParaRPr>
          </a:p>
          <a:p>
            <a:pPr marL="354121" marR="0" lvl="0" indent="-23982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/>
            </a:pPr>
            <a:r>
              <a:rPr sz="1400" b="1" i="0" u="none" strike="noStrike" cap="none">
                <a:solidFill>
                  <a:srgbClr val="008096"/>
                </a:solidFill>
                <a:latin typeface="Arial"/>
                <a:ea typeface="Arial"/>
                <a:cs typeface="Arial"/>
              </a:rPr>
              <a:t>Main sectors: </a:t>
            </a:r>
            <a:endParaRPr sz="1400" b="1" i="0" u="none" strike="noStrike" cap="none">
              <a:solidFill>
                <a:srgbClr val="008096"/>
              </a:solidFill>
              <a:latin typeface="Arial"/>
              <a:ea typeface="Arial"/>
              <a:cs typeface="Arial"/>
            </a:endParaRPr>
          </a:p>
          <a:p>
            <a:pPr marL="754171" marR="0" lvl="1" indent="-23982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urier New"/>
              <a:buChar char="o"/>
              <a:defRPr/>
            </a:pPr>
            <a:r>
              <a:rPr lang="en-GB" sz="1400" b="1" i="0" u="none" strike="noStrike" cap="none" spc="0">
                <a:solidFill>
                  <a:srgbClr val="15515A"/>
                </a:solidFill>
                <a:latin typeface="Open Sans"/>
                <a:ea typeface="Open Sans"/>
                <a:cs typeface="Open Sans"/>
              </a:rPr>
              <a:t>Road trafic</a:t>
            </a:r>
            <a:r>
              <a:rPr sz="1400" b="1" i="0" u="none" strike="noStrike" cap="none">
                <a:solidFill>
                  <a:srgbClr val="008096"/>
                </a:solidFill>
                <a:latin typeface="Arial"/>
                <a:ea typeface="Arial"/>
                <a:cs typeface="Arial"/>
              </a:rPr>
              <a:t>: 31.360 Mt CO</a:t>
            </a:r>
            <a:r>
              <a:rPr sz="1400" b="1" i="0" u="none" strike="noStrike" cap="none" baseline="-25000">
                <a:solidFill>
                  <a:srgbClr val="008096"/>
                </a:solidFill>
                <a:latin typeface="Arial"/>
                <a:ea typeface="Arial"/>
                <a:cs typeface="Arial"/>
              </a:rPr>
              <a:t>2</a:t>
            </a:r>
            <a:r>
              <a:rPr sz="1400" b="1" i="0" u="none" strike="noStrike" cap="none">
                <a:solidFill>
                  <a:srgbClr val="008096"/>
                </a:solidFill>
                <a:latin typeface="Arial"/>
                <a:ea typeface="Arial"/>
                <a:cs typeface="Arial"/>
              </a:rPr>
              <a:t>eq, ~ </a:t>
            </a:r>
            <a:r>
              <a:rPr lang="en-GB" sz="1400" b="1" i="0" u="none" strike="noStrike" cap="none" spc="0">
                <a:solidFill>
                  <a:srgbClr val="15515A"/>
                </a:solidFill>
                <a:latin typeface="Open Sans"/>
                <a:ea typeface="Open Sans"/>
                <a:cs typeface="Open Sans"/>
              </a:rPr>
              <a:t>48.5%</a:t>
            </a:r>
            <a:endParaRPr sz="1400" b="1" i="0" u="none" strike="noStrike" cap="none">
              <a:solidFill>
                <a:srgbClr val="008096"/>
              </a:solidFill>
              <a:latin typeface="Arial"/>
              <a:ea typeface="Arial"/>
              <a:cs typeface="Arial"/>
            </a:endParaRPr>
          </a:p>
          <a:p>
            <a:pPr marL="754171" marR="0" lvl="1" indent="-23982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urier New"/>
              <a:buChar char="o"/>
              <a:defRPr/>
            </a:pPr>
            <a:r>
              <a:rPr lang="en-GB" sz="1400" b="1" i="0" u="none" strike="noStrike" cap="none" spc="0">
                <a:solidFill>
                  <a:srgbClr val="15515A"/>
                </a:solidFill>
                <a:latin typeface="Open Sans"/>
                <a:ea typeface="Open Sans"/>
                <a:cs typeface="Open Sans"/>
              </a:rPr>
              <a:t>Airports</a:t>
            </a:r>
            <a:r>
              <a:rPr lang="en-US" sz="1400" b="1" i="0" u="none" strike="noStrike" cap="none" spc="0">
                <a:solidFill>
                  <a:srgbClr val="008096"/>
                </a:solidFill>
                <a:latin typeface="Arial"/>
                <a:ea typeface="Arial"/>
                <a:cs typeface="Arial"/>
              </a:rPr>
              <a:t>: 7 Mt CO</a:t>
            </a:r>
            <a:r>
              <a:rPr lang="en-US" sz="1400" b="1" i="0" u="none" strike="noStrike" cap="none" spc="0" baseline="-25000">
                <a:solidFill>
                  <a:srgbClr val="008096"/>
                </a:solidFill>
                <a:latin typeface="Arial"/>
                <a:ea typeface="Arial"/>
                <a:cs typeface="Arial"/>
              </a:rPr>
              <a:t>2</a:t>
            </a:r>
            <a:r>
              <a:rPr lang="en-US" sz="1400" b="1" i="0" u="none" strike="noStrike" cap="none" spc="0">
                <a:solidFill>
                  <a:srgbClr val="008096"/>
                </a:solidFill>
                <a:latin typeface="Arial"/>
                <a:ea typeface="Arial"/>
                <a:cs typeface="Arial"/>
              </a:rPr>
              <a:t>eq, ~ </a:t>
            </a:r>
            <a:r>
              <a:rPr lang="en-GB" sz="1400" b="1" i="0" u="none" strike="noStrike" cap="none" spc="0">
                <a:solidFill>
                  <a:srgbClr val="15515A"/>
                </a:solidFill>
                <a:latin typeface="Open Sans"/>
                <a:ea typeface="Open Sans"/>
                <a:cs typeface="Open Sans"/>
              </a:rPr>
              <a:t>10.8%</a:t>
            </a:r>
            <a:endParaRPr lang="en-US" sz="1400" b="1" i="0" u="none" strike="noStrike" cap="none" spc="0">
              <a:solidFill>
                <a:srgbClr val="008096"/>
              </a:solidFill>
              <a:latin typeface="Times New Roman"/>
              <a:cs typeface="Times New Roman"/>
            </a:endParaRPr>
          </a:p>
          <a:p>
            <a:pPr marL="754171" marR="0" lvl="1" indent="-23982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urier New"/>
              <a:buChar char="o"/>
              <a:defRPr/>
            </a:pPr>
            <a:r>
              <a:rPr lang="en-GB" sz="1400" b="1" i="0" u="none" strike="noStrike" cap="none" spc="0">
                <a:solidFill>
                  <a:srgbClr val="15515A"/>
                </a:solidFill>
                <a:latin typeface="Open Sans"/>
                <a:ea typeface="Open Sans"/>
                <a:cs typeface="Open Sans"/>
              </a:rPr>
              <a:t>Residential</a:t>
            </a:r>
            <a:r>
              <a:rPr lang="en-US" sz="1400" b="1" i="0" u="none" strike="noStrike" cap="none" spc="0">
                <a:solidFill>
                  <a:srgbClr val="008096"/>
                </a:solidFill>
                <a:latin typeface="Arial"/>
                <a:ea typeface="Arial"/>
                <a:cs typeface="Arial"/>
              </a:rPr>
              <a:t>: 5.990 Mt CO2eq, ~ </a:t>
            </a:r>
            <a:r>
              <a:rPr lang="en-GB" sz="1400" b="1" i="0" u="none" strike="noStrike" cap="none" spc="0">
                <a:solidFill>
                  <a:srgbClr val="15515A"/>
                </a:solidFill>
                <a:latin typeface="Open Sans"/>
                <a:ea typeface="Open Sans"/>
                <a:cs typeface="Open Sans"/>
              </a:rPr>
              <a:t>9.3%</a:t>
            </a:r>
            <a:endParaRPr lang="en-US" sz="1400" b="1" i="0" u="none" strike="noStrike" cap="none" spc="0">
              <a:solidFill>
                <a:srgbClr val="008096"/>
              </a:solidFill>
              <a:latin typeface="Times New Roman"/>
              <a:cs typeface="Times New Roman"/>
            </a:endParaRPr>
          </a:p>
          <a:p>
            <a:pPr marL="754171" marR="0" lvl="1" indent="-23982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urier New"/>
              <a:buChar char="o"/>
              <a:defRPr/>
            </a:pPr>
            <a:r>
              <a:rPr lang="en-GB" sz="1400" b="1" i="0" u="none" strike="noStrike" cap="none" spc="0">
                <a:solidFill>
                  <a:srgbClr val="15515A"/>
                </a:solidFill>
                <a:latin typeface="Open Sans"/>
                <a:ea typeface="Open Sans"/>
                <a:cs typeface="Open Sans"/>
              </a:rPr>
              <a:t>Others</a:t>
            </a:r>
            <a:r>
              <a:rPr lang="en-US" sz="1400" b="1" i="0" u="none" strike="noStrike" cap="none" spc="0">
                <a:solidFill>
                  <a:srgbClr val="008096"/>
                </a:solidFill>
                <a:latin typeface="Arial"/>
                <a:ea typeface="Arial"/>
                <a:cs typeface="Arial"/>
              </a:rPr>
              <a:t> (energy, industry, wastes, ...): 20.280 Mt CO2eq, ~ </a:t>
            </a:r>
            <a:r>
              <a:rPr lang="en-GB" sz="1400" b="1" i="0" u="none" strike="noStrike" cap="none" spc="0">
                <a:solidFill>
                  <a:srgbClr val="15515A"/>
                </a:solidFill>
                <a:latin typeface="Open Sans"/>
                <a:ea typeface="Open Sans"/>
                <a:cs typeface="Open Sans"/>
              </a:rPr>
              <a:t>31.4%</a:t>
            </a:r>
            <a:endParaRPr lang="en-US" sz="1400" b="1" i="0" u="none" strike="noStrike" cap="none" spc="0">
              <a:solidFill>
                <a:srgbClr val="008096"/>
              </a:solidFill>
              <a:latin typeface="Times New Roman"/>
              <a:cs typeface="Times New Roman"/>
            </a:endParaRPr>
          </a:p>
        </p:txBody>
      </p:sp>
      <p:sp>
        <p:nvSpPr>
          <p:cNvPr id="2111882448" name="Google Shape;127;g24a273322fb_1_0"/>
          <p:cNvSpPr txBox="1"/>
          <p:nvPr>
            <p:ph type="title"/>
          </p:nvPr>
        </p:nvSpPr>
        <p:spPr bwMode="auto">
          <a:xfrm>
            <a:off x="356626" y="206724"/>
            <a:ext cx="7081200" cy="643199"/>
          </a:xfrm>
          <a:prstGeom prst="rect">
            <a:avLst/>
          </a:prstGeom>
          <a:noFill/>
          <a:ln>
            <a:noFill/>
          </a:ln>
        </p:spPr>
        <p:txBody>
          <a:bodyPr spcFirstLastPara="1" vertOverflow="overflow" horzOverflow="overflow" vert="horz" wrap="square" lIns="68574" tIns="34274" rIns="68574" bIns="34274" numCol="1" spcCol="0" rtlCol="0" fromWordArt="0" anchor="ctr" anchorCtr="0" forceAA="0" upright="0" compatLnSpc="0">
            <a:normAutofit fontScale="90000" lnSpcReduction="2000"/>
          </a:bodyPr>
          <a:lstStyle/>
          <a:p>
            <a:pPr marL="0" lvl="0" indent="0" algn="l">
              <a:lnSpc>
                <a:spcPct val="95238"/>
              </a:lnSpc>
              <a:spcBef>
                <a:spcPts val="0"/>
              </a:spcBef>
              <a:spcAft>
                <a:spcPts val="0"/>
              </a:spcAft>
              <a:buClr>
                <a:srgbClr val="15515A"/>
              </a:buClr>
              <a:buSzPct val="100000"/>
              <a:buFont typeface="Open Sans"/>
              <a:buNone/>
              <a:defRPr/>
            </a:pPr>
            <a:r>
              <a:rPr lang="en-GB" sz="3200" b="1" i="0" u="none" strike="noStrike" cap="none" spc="0">
                <a:solidFill>
                  <a:srgbClr val="15515A"/>
                </a:solidFill>
                <a:latin typeface="Open Sans"/>
                <a:ea typeface="Open Sans"/>
                <a:cs typeface="Open Sans"/>
              </a:rPr>
              <a:t>Focus on </a:t>
            </a:r>
            <a:r>
              <a:rPr lang="en-GB" sz="3200" b="1" i="0" u="none" strike="noStrike" cap="none" spc="0">
                <a:solidFill>
                  <a:srgbClr val="008096"/>
                </a:solidFill>
                <a:latin typeface="Open Sans"/>
                <a:ea typeface="Open Sans"/>
                <a:cs typeface="Open Sans"/>
              </a:rPr>
              <a:t>Paris</a:t>
            </a:r>
            <a:endParaRPr sz="3200"/>
          </a:p>
        </p:txBody>
      </p:sp>
      <p:sp>
        <p:nvSpPr>
          <p:cNvPr id="1132431159" name="Google Shape;128;g24a273322fb_1_0"/>
          <p:cNvSpPr/>
          <p:nvPr/>
        </p:nvSpPr>
        <p:spPr bwMode="auto">
          <a:xfrm>
            <a:off x="7186081" y="2186511"/>
            <a:ext cx="109199" cy="1080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gradFill>
            <a:gsLst>
              <a:gs pos="0">
                <a:srgbClr val="C5DC00"/>
              </a:gs>
              <a:gs pos="100000">
                <a:srgbClr val="FBFF87"/>
              </a:gs>
            </a:gsLst>
            <a:lin ang="16200038" scaled="0"/>
          </a:gradFill>
          <a:ln w="9525" cap="flat" cmpd="sng">
            <a:solidFill>
              <a:srgbClr val="ACBF0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0"/>
              </a:srgbClr>
            </a:outerShdw>
          </a:effectLst>
        </p:spPr>
        <p:txBody>
          <a:bodyPr spcFirstLastPara="1" wrap="square" lIns="68574" tIns="34274" rIns="68574" bIns="34274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6" name="Google Shape;136;g249b4a56b7f_0_8"/>
          <p:cNvSpPr txBox="1"/>
          <p:nvPr>
            <p:ph type="title"/>
          </p:nvPr>
        </p:nvSpPr>
        <p:spPr bwMode="auto">
          <a:xfrm>
            <a:off x="539552" y="1796058"/>
            <a:ext cx="7346700" cy="99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GB">
                <a:solidFill>
                  <a:schemeClr val="accent3"/>
                </a:solidFill>
              </a:rPr>
              <a:t>Network and method</a:t>
            </a:r>
            <a:endParaRPr>
              <a:solidFill>
                <a:schemeClr val="accent3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67457439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2698908" y="1259640"/>
            <a:ext cx="4978268" cy="3501459"/>
          </a:xfrm>
          <a:prstGeom prst="rect">
            <a:avLst/>
          </a:prstGeom>
        </p:spPr>
      </p:pic>
      <p:sp>
        <p:nvSpPr>
          <p:cNvPr id="141" name="Google Shape;141;g249b4a56b7f_0_13"/>
          <p:cNvSpPr txBox="1"/>
          <p:nvPr>
            <p:ph type="title"/>
          </p:nvPr>
        </p:nvSpPr>
        <p:spPr bwMode="auto">
          <a:xfrm>
            <a:off x="475488" y="275631"/>
            <a:ext cx="8058899" cy="85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GB">
                <a:solidFill>
                  <a:srgbClr val="15515A"/>
                </a:solidFill>
              </a:rPr>
              <a:t>Network</a:t>
            </a:r>
            <a:endParaRPr>
              <a:solidFill>
                <a:srgbClr val="15515A"/>
              </a:solidFill>
            </a:endParaRPr>
          </a:p>
        </p:txBody>
      </p:sp>
      <p:pic>
        <p:nvPicPr>
          <p:cNvPr id="143" name="Google Shape;143;g249b4a56b7f_0_13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99641" y="1545548"/>
            <a:ext cx="2469125" cy="2693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g249b4a56b7f_0_13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1133848" y="1860423"/>
            <a:ext cx="699975" cy="727275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g249b4a56b7f_0_13"/>
          <p:cNvSpPr/>
          <p:nvPr/>
        </p:nvSpPr>
        <p:spPr bwMode="auto">
          <a:xfrm rot="-3321979">
            <a:off x="3419252" y="3036556"/>
            <a:ext cx="3289125" cy="94034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46" name="Google Shape;146;g249b4a56b7f_0_13"/>
          <p:cNvSpPr/>
          <p:nvPr/>
        </p:nvSpPr>
        <p:spPr bwMode="auto">
          <a:xfrm rot="2215">
            <a:off x="7127335" y="956970"/>
            <a:ext cx="465600" cy="175199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47" name="Google Shape;147;g249b4a56b7f_0_13"/>
          <p:cNvSpPr txBox="1"/>
          <p:nvPr/>
        </p:nvSpPr>
        <p:spPr bwMode="auto">
          <a:xfrm>
            <a:off x="5511508" y="844470"/>
            <a:ext cx="1583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GB" b="1">
                <a:solidFill>
                  <a:schemeClr val="accent1"/>
                </a:solidFill>
                <a:latin typeface="Open Sans"/>
                <a:ea typeface="Open Sans"/>
                <a:cs typeface="Open Sans"/>
              </a:rPr>
              <a:t>Prevailing wind</a:t>
            </a:r>
            <a:endParaRPr b="1">
              <a:solidFill>
                <a:schemeClr val="accent1"/>
              </a:solidFill>
              <a:latin typeface="Open Sans"/>
              <a:ea typeface="Open Sans"/>
              <a:cs typeface="Open Sans"/>
            </a:endParaRPr>
          </a:p>
        </p:txBody>
      </p:sp>
      <p:pic>
        <p:nvPicPr>
          <p:cNvPr id="626828489" name="MAP-C-2021-01-22.png" descr="MAP-C-2021-01-22.png" hidden="0"/>
          <p:cNvPicPr>
            <a:picLocks noChangeAspect="1"/>
          </p:cNvPicPr>
          <p:nvPr isPhoto="0" userDrawn="0"/>
        </p:nvPicPr>
        <p:blipFill>
          <a:blip r:embed="rId5"/>
          <a:stretch/>
        </p:blipFill>
        <p:spPr bwMode="auto">
          <a:xfrm flipH="0" flipV="0">
            <a:off x="7704277" y="405877"/>
            <a:ext cx="1099873" cy="1436190"/>
          </a:xfrm>
          <a:prstGeom prst="rect">
            <a:avLst/>
          </a:prstGeom>
          <a:ln w="12700">
            <a:miter lim="400000"/>
          </a:ln>
        </p:spPr>
      </p:pic>
      <p:pic>
        <p:nvPicPr>
          <p:cNvPr id="727796342" name="MAP-C-2021-01-22.png" descr="MAP-C-2021-01-22.png" hidden="0"/>
          <p:cNvPicPr>
            <a:picLocks noChangeAspect="1"/>
          </p:cNvPicPr>
          <p:nvPr isPhoto="0" userDrawn="0"/>
        </p:nvPicPr>
        <p:blipFill>
          <a:blip r:embed="rId6"/>
          <a:stretch/>
        </p:blipFill>
        <p:spPr bwMode="auto">
          <a:xfrm flipH="0" flipV="0">
            <a:off x="7704277" y="1842069"/>
            <a:ext cx="1099873" cy="143619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43963837" name="MAP-C-2021-01-22.png" descr="MAP-C-2021-01-22.png" hidden="0"/>
          <p:cNvPicPr>
            <a:picLocks noChangeAspect="1"/>
          </p:cNvPicPr>
          <p:nvPr isPhoto="0" userDrawn="0"/>
        </p:nvPicPr>
        <p:blipFill>
          <a:blip r:embed="rId7"/>
          <a:stretch/>
        </p:blipFill>
        <p:spPr bwMode="auto">
          <a:xfrm flipH="0" flipV="0">
            <a:off x="7704277" y="3278260"/>
            <a:ext cx="1099873" cy="14361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8" name="Google Shape;168;g249b598bf58_16_96"/>
          <p:cNvSpPr txBox="1"/>
          <p:nvPr>
            <p:ph type="body" idx="1"/>
          </p:nvPr>
        </p:nvSpPr>
        <p:spPr bwMode="auto">
          <a:xfrm>
            <a:off x="475488" y="1200151"/>
            <a:ext cx="8079600" cy="3394500"/>
          </a:xfrm>
          <a:prstGeom prst="rect">
            <a:avLst/>
          </a:prstGeom>
        </p:spPr>
        <p:txBody>
          <a:bodyPr spcFirstLastPara="1" vertOverflow="overflow" horzOverflow="overflow" vert="horz" wrap="square" lIns="91423" tIns="45699" rIns="91423" bIns="45699" numCol="1" spcCol="0" rtlCol="0" fromWordArt="0" anchor="t" anchorCtr="0" forceAA="0" upright="0" compatLnSpc="0">
            <a:normAutofit/>
          </a:bodyPr>
          <a:lstStyle/>
          <a:p>
            <a:pPr marL="0" lvl="0" indent="0" algn="l">
              <a:spcBef>
                <a:spcPts val="650"/>
              </a:spcBef>
              <a:spcAft>
                <a:spcPts val="0"/>
              </a:spcAft>
              <a:buNone/>
              <a:defRPr/>
            </a:pPr>
            <a:r>
              <a:rPr b="1"/>
              <a:t>Jussieu</a:t>
            </a:r>
            <a:endParaRPr b="1"/>
          </a:p>
          <a:p>
            <a:pPr marL="0" lvl="0" indent="0" algn="l">
              <a:spcBef>
                <a:spcPts val="649"/>
              </a:spcBef>
              <a:spcAft>
                <a:spcPts val="0"/>
              </a:spcAft>
              <a:buNone/>
              <a:defRPr/>
            </a:pPr>
            <a:r>
              <a:rPr b="1"/>
              <a:t>Sorbonne-University</a:t>
            </a:r>
            <a:endParaRPr b="1"/>
          </a:p>
          <a:p>
            <a:pPr lvl="0" algn="l">
              <a:spcBef>
                <a:spcPts val="649"/>
              </a:spcBef>
              <a:spcAft>
                <a:spcPts val="0"/>
              </a:spcAft>
              <a:defRPr/>
            </a:pPr>
            <a:r>
              <a:rPr b="0"/>
              <a:t>Paris’ city-center</a:t>
            </a:r>
            <a:endParaRPr b="0"/>
          </a:p>
          <a:p>
            <a:pPr lvl="0" algn="l">
              <a:spcBef>
                <a:spcPts val="649"/>
              </a:spcBef>
              <a:spcAft>
                <a:spcPts val="0"/>
              </a:spcAft>
              <a:defRPr/>
            </a:pPr>
            <a:r>
              <a:rPr b="0"/>
              <a:t>TCCON (+ EM27)</a:t>
            </a:r>
            <a:endParaRPr b="0"/>
          </a:p>
          <a:p>
            <a:pPr marL="120649" lvl="0" indent="0" algn="l">
              <a:spcBef>
                <a:spcPts val="648"/>
              </a:spcBef>
              <a:spcAft>
                <a:spcPts val="0"/>
              </a:spcAft>
              <a:buClr>
                <a:srgbClr val="3F3F3F"/>
              </a:buClr>
              <a:buSzPts val="1700"/>
              <a:buFont typeface="Arial"/>
              <a:buNone/>
              <a:defRPr/>
            </a:pPr>
            <a:r>
              <a:rPr b="0"/>
              <a:t>site </a:t>
            </a:r>
            <a:r>
              <a:rPr b="0"/>
              <a:t>operated by </a:t>
            </a:r>
            <a:r>
              <a:rPr b="0"/>
              <a:t>LERMA</a:t>
            </a:r>
            <a:endParaRPr b="0"/>
          </a:p>
          <a:p>
            <a:pPr lvl="0" algn="l">
              <a:spcBef>
                <a:spcPts val="649"/>
              </a:spcBef>
              <a:spcAft>
                <a:spcPts val="0"/>
              </a:spcAft>
              <a:defRPr/>
            </a:pPr>
            <a:r>
              <a:rPr lang="en-US" sz="1700" b="0" i="0" u="none" strike="noStrike" cap="none" spc="0">
                <a:solidFill>
                  <a:srgbClr val="3F3F3F"/>
                </a:solidFill>
                <a:latin typeface="Open Sans"/>
                <a:ea typeface="Open Sans"/>
                <a:cs typeface="Open Sans"/>
              </a:rPr>
              <a:t>Co-located with an</a:t>
            </a:r>
            <a:endParaRPr sz="1700" b="0"/>
          </a:p>
          <a:p>
            <a:pPr marL="120649" lvl="0" indent="0" algn="l">
              <a:spcBef>
                <a:spcPts val="649"/>
              </a:spcBef>
              <a:spcAft>
                <a:spcPts val="0"/>
              </a:spcAft>
              <a:buClr>
                <a:srgbClr val="3F3F3F"/>
              </a:buClr>
              <a:buSzPts val="1700"/>
              <a:buFont typeface="Arial"/>
              <a:buNone/>
              <a:defRPr/>
            </a:pPr>
            <a:r>
              <a:rPr lang="en-US" sz="1700" b="0" i="0" u="none" strike="noStrike" cap="none" spc="0">
                <a:solidFill>
                  <a:srgbClr val="3F3F3F"/>
                </a:solidFill>
                <a:latin typeface="Open Sans"/>
                <a:ea typeface="Open Sans"/>
                <a:cs typeface="Open Sans"/>
              </a:rPr>
              <a:t>in-situ ICOS station</a:t>
            </a:r>
            <a:endParaRPr b="0"/>
          </a:p>
          <a:p>
            <a:pPr marL="0" lvl="0" indent="0" algn="l">
              <a:spcBef>
                <a:spcPts val="649"/>
              </a:spcBef>
              <a:spcAft>
                <a:spcPts val="0"/>
              </a:spcAft>
              <a:buNone/>
              <a:defRPr/>
            </a:pPr>
            <a:endParaRPr b="0"/>
          </a:p>
        </p:txBody>
      </p:sp>
      <p:sp>
        <p:nvSpPr>
          <p:cNvPr id="169" name="Google Shape;169;g249b598bf58_16_96"/>
          <p:cNvSpPr txBox="1"/>
          <p:nvPr>
            <p:ph type="title"/>
          </p:nvPr>
        </p:nvSpPr>
        <p:spPr bwMode="auto">
          <a:xfrm>
            <a:off x="475488" y="275631"/>
            <a:ext cx="8058899" cy="85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GB">
                <a:solidFill>
                  <a:srgbClr val="15515A"/>
                </a:solidFill>
              </a:rPr>
              <a:t>Network</a:t>
            </a:r>
            <a:endParaRPr>
              <a:solidFill>
                <a:srgbClr val="15515A"/>
              </a:solidFill>
            </a:endParaRPr>
          </a:p>
        </p:txBody>
      </p:sp>
      <p:pic>
        <p:nvPicPr>
          <p:cNvPr id="170" name="Google Shape;170;g249b598bf58_16_96"/>
          <p:cNvPicPr/>
          <p:nvPr/>
        </p:nvPicPr>
        <p:blipFill>
          <a:blip r:embed="rId2">
            <a:alphaModFix/>
          </a:blip>
          <a:stretch/>
        </p:blipFill>
        <p:spPr bwMode="auto">
          <a:xfrm>
            <a:off x="3093761" y="1133037"/>
            <a:ext cx="5798076" cy="3518200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g249b598bf58_16_96"/>
          <p:cNvSpPr/>
          <p:nvPr/>
        </p:nvSpPr>
        <p:spPr bwMode="auto">
          <a:xfrm rot="-3321979">
            <a:off x="4203933" y="3041554"/>
            <a:ext cx="3289125" cy="94034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72" name="Google Shape;172;g249b598bf58_16_96"/>
          <p:cNvSpPr/>
          <p:nvPr/>
        </p:nvSpPr>
        <p:spPr bwMode="auto">
          <a:xfrm rot="2215">
            <a:off x="8355168" y="845349"/>
            <a:ext cx="465600" cy="175199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73" name="Google Shape;173;g249b598bf58_16_96"/>
          <p:cNvSpPr txBox="1"/>
          <p:nvPr/>
        </p:nvSpPr>
        <p:spPr bwMode="auto">
          <a:xfrm>
            <a:off x="6739341" y="732849"/>
            <a:ext cx="1583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GB" b="1">
                <a:solidFill>
                  <a:schemeClr val="accent1"/>
                </a:solidFill>
                <a:latin typeface="Open Sans"/>
                <a:ea typeface="Open Sans"/>
                <a:cs typeface="Open Sans"/>
              </a:rPr>
              <a:t>Prevailing wind</a:t>
            </a:r>
            <a:endParaRPr b="1">
              <a:solidFill>
                <a:schemeClr val="accent1"/>
              </a:solidFill>
              <a:latin typeface="Open Sans"/>
              <a:ea typeface="Open Sans"/>
              <a:cs typeface="Open Sans"/>
            </a:endParaRPr>
          </a:p>
        </p:txBody>
      </p:sp>
      <p:grpSp>
        <p:nvGrpSpPr>
          <p:cNvPr id="174" name="Google Shape;174;g249b598bf58_16_96"/>
          <p:cNvGrpSpPr/>
          <p:nvPr/>
        </p:nvGrpSpPr>
        <p:grpSpPr bwMode="auto">
          <a:xfrm>
            <a:off x="5553522" y="2779082"/>
            <a:ext cx="360000" cy="360000"/>
            <a:chOff x="2600725" y="1055725"/>
            <a:chExt cx="1800000" cy="1800000"/>
          </a:xfrm>
        </p:grpSpPr>
        <p:sp>
          <p:nvSpPr>
            <p:cNvPr id="175" name="Google Shape;175;g249b598bf58_16_96"/>
            <p:cNvSpPr/>
            <p:nvPr/>
          </p:nvSpPr>
          <p:spPr bwMode="auto">
            <a:xfrm>
              <a:off x="2600725" y="1055725"/>
              <a:ext cx="1800000" cy="1800000"/>
            </a:xfrm>
            <a:prstGeom prst="donut">
              <a:avLst>
                <a:gd name="adj" fmla="val 940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176" name="Google Shape;176;g249b598bf58_16_96"/>
            <p:cNvSpPr/>
            <p:nvPr/>
          </p:nvSpPr>
          <p:spPr bwMode="auto">
            <a:xfrm>
              <a:off x="3420325" y="1055725"/>
              <a:ext cx="160800" cy="501600"/>
            </a:xfrm>
            <a:prstGeom prst="roundRect">
              <a:avLst>
                <a:gd name="adj" fmla="val 1666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177" name="Google Shape;177;g249b598bf58_16_96"/>
            <p:cNvSpPr/>
            <p:nvPr/>
          </p:nvSpPr>
          <p:spPr bwMode="auto">
            <a:xfrm>
              <a:off x="3420325" y="2354125"/>
              <a:ext cx="160800" cy="501600"/>
            </a:xfrm>
            <a:prstGeom prst="roundRect">
              <a:avLst>
                <a:gd name="adj" fmla="val 1666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178" name="Google Shape;178;g249b598bf58_16_96"/>
            <p:cNvSpPr/>
            <p:nvPr/>
          </p:nvSpPr>
          <p:spPr bwMode="auto">
            <a:xfrm rot="5400000">
              <a:off x="2771125" y="1704925"/>
              <a:ext cx="160800" cy="501600"/>
            </a:xfrm>
            <a:prstGeom prst="roundRect">
              <a:avLst>
                <a:gd name="adj" fmla="val 1666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179" name="Google Shape;179;g249b598bf58_16_96"/>
            <p:cNvSpPr/>
            <p:nvPr/>
          </p:nvSpPr>
          <p:spPr bwMode="auto">
            <a:xfrm rot="5400000">
              <a:off x="4069525" y="1704925"/>
              <a:ext cx="160800" cy="501600"/>
            </a:xfrm>
            <a:prstGeom prst="roundRect">
              <a:avLst>
                <a:gd name="adj" fmla="val 1666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  <p:pic>
        <p:nvPicPr>
          <p:cNvPr id="152158714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5514575" y="3337611"/>
            <a:ext cx="3528521" cy="17146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2" name="Google Shape;152;g249b598bf58_16_80"/>
          <p:cNvSpPr txBox="1"/>
          <p:nvPr>
            <p:ph type="body" idx="1"/>
          </p:nvPr>
        </p:nvSpPr>
        <p:spPr bwMode="auto">
          <a:xfrm>
            <a:off x="475488" y="1200151"/>
            <a:ext cx="8079600" cy="3394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>
              <a:spcBef>
                <a:spcPts val="650"/>
              </a:spcBef>
              <a:spcAft>
                <a:spcPts val="0"/>
              </a:spcAft>
              <a:buNone/>
              <a:defRPr/>
            </a:pPr>
            <a:r>
              <a:rPr b="1"/>
              <a:t>Saclay</a:t>
            </a:r>
            <a:endParaRPr b="1"/>
          </a:p>
          <a:p>
            <a:pPr marL="0" lvl="0" indent="0" algn="l">
              <a:spcBef>
                <a:spcPts val="649"/>
              </a:spcBef>
              <a:spcAft>
                <a:spcPts val="0"/>
              </a:spcAft>
              <a:buNone/>
              <a:defRPr/>
            </a:pPr>
            <a:r>
              <a:rPr b="1"/>
              <a:t>LSCE</a:t>
            </a:r>
            <a:endParaRPr b="1"/>
          </a:p>
          <a:p>
            <a:pPr lvl="0" algn="l">
              <a:spcBef>
                <a:spcPts val="649"/>
              </a:spcBef>
              <a:spcAft>
                <a:spcPts val="0"/>
              </a:spcAft>
              <a:defRPr/>
            </a:pPr>
            <a:r>
              <a:rPr b="0"/>
              <a:t>21 km, SW of Paris</a:t>
            </a:r>
            <a:endParaRPr b="0"/>
          </a:p>
          <a:p>
            <a:pPr lvl="0" algn="l">
              <a:spcBef>
                <a:spcPts val="649"/>
              </a:spcBef>
              <a:spcAft>
                <a:spcPts val="0"/>
              </a:spcAft>
              <a:defRPr/>
            </a:pPr>
            <a:r>
              <a:rPr b="0"/>
              <a:t>Operated by LSCE</a:t>
            </a:r>
            <a:endParaRPr b="0"/>
          </a:p>
          <a:p>
            <a:pPr lvl="0" algn="l">
              <a:spcBef>
                <a:spcPts val="649"/>
              </a:spcBef>
              <a:spcAft>
                <a:spcPts val="0"/>
              </a:spcAft>
              <a:defRPr/>
            </a:pPr>
            <a:r>
              <a:rPr lang="en-US" sz="1700" b="0" i="0" u="none" strike="noStrike" cap="none" spc="0">
                <a:solidFill>
                  <a:srgbClr val="3F3F3F"/>
                </a:solidFill>
                <a:latin typeface="Open Sans"/>
                <a:ea typeface="Open Sans"/>
                <a:cs typeface="Open Sans"/>
              </a:rPr>
              <a:t>Co-located with an</a:t>
            </a:r>
            <a:endParaRPr sz="1700" b="0"/>
          </a:p>
          <a:p>
            <a:pPr marL="120649" lvl="0" indent="0" algn="l">
              <a:spcBef>
                <a:spcPts val="649"/>
              </a:spcBef>
              <a:spcAft>
                <a:spcPts val="0"/>
              </a:spcAft>
              <a:buClr>
                <a:srgbClr val="3F3F3F"/>
              </a:buClr>
              <a:buSzPts val="1700"/>
              <a:buFont typeface="Arial"/>
              <a:buNone/>
              <a:defRPr/>
            </a:pPr>
            <a:r>
              <a:rPr lang="en-US" sz="1700" b="0" i="0" u="none" strike="noStrike" cap="none" spc="0">
                <a:solidFill>
                  <a:srgbClr val="3F3F3F"/>
                </a:solidFill>
                <a:latin typeface="Open Sans"/>
                <a:ea typeface="Open Sans"/>
                <a:cs typeface="Open Sans"/>
              </a:rPr>
              <a:t>in-situ ICOS station</a:t>
            </a:r>
            <a:endParaRPr lang="en-US" sz="1700" b="0" i="0" u="none" strike="noStrike" cap="none" spc="0">
              <a:solidFill>
                <a:srgbClr val="3F3F3F"/>
              </a:solidFill>
              <a:latin typeface="Open Sans"/>
              <a:ea typeface="Open Sans"/>
              <a:cs typeface="Open Sans"/>
            </a:endParaRPr>
          </a:p>
          <a:p>
            <a:pPr lvl="0" algn="l">
              <a:spcBef>
                <a:spcPts val="648"/>
              </a:spcBef>
              <a:spcAft>
                <a:spcPts val="0"/>
              </a:spcAft>
              <a:defRPr/>
            </a:pPr>
            <a:r>
              <a:rPr lang="en-US" sz="1700" b="0" i="0" u="none" strike="noStrike" cap="none" spc="0">
                <a:solidFill>
                  <a:srgbClr val="3F3F3F"/>
                </a:solidFill>
                <a:latin typeface="Open Sans"/>
                <a:ea typeface="Open Sans"/>
                <a:cs typeface="Open Sans"/>
              </a:rPr>
              <a:t>Works since 2021</a:t>
            </a:r>
            <a:endParaRPr b="0"/>
          </a:p>
        </p:txBody>
      </p:sp>
      <p:sp>
        <p:nvSpPr>
          <p:cNvPr id="153" name="Google Shape;153;g249b598bf58_16_80"/>
          <p:cNvSpPr txBox="1"/>
          <p:nvPr>
            <p:ph type="title"/>
          </p:nvPr>
        </p:nvSpPr>
        <p:spPr bwMode="auto">
          <a:xfrm>
            <a:off x="475488" y="275631"/>
            <a:ext cx="8058899" cy="85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GB">
                <a:solidFill>
                  <a:srgbClr val="15515A"/>
                </a:solidFill>
              </a:rPr>
              <a:t>Network</a:t>
            </a:r>
            <a:endParaRPr>
              <a:solidFill>
                <a:srgbClr val="15515A"/>
              </a:solidFill>
            </a:endParaRPr>
          </a:p>
        </p:txBody>
      </p:sp>
      <p:pic>
        <p:nvPicPr>
          <p:cNvPr id="154" name="Google Shape;154;g249b598bf58_16_80"/>
          <p:cNvPicPr/>
          <p:nvPr/>
        </p:nvPicPr>
        <p:blipFill>
          <a:blip r:embed="rId2">
            <a:alphaModFix/>
          </a:blip>
          <a:stretch/>
        </p:blipFill>
        <p:spPr bwMode="auto">
          <a:xfrm>
            <a:off x="3093761" y="1133037"/>
            <a:ext cx="5798076" cy="3518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g249b598bf58_16_80"/>
          <p:cNvSpPr/>
          <p:nvPr/>
        </p:nvSpPr>
        <p:spPr bwMode="auto">
          <a:xfrm rot="-3321979">
            <a:off x="4203933" y="3041554"/>
            <a:ext cx="3289125" cy="94034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56" name="Google Shape;156;g249b598bf58_16_80"/>
          <p:cNvSpPr/>
          <p:nvPr/>
        </p:nvSpPr>
        <p:spPr bwMode="auto">
          <a:xfrm rot="2215">
            <a:off x="8355168" y="845349"/>
            <a:ext cx="465600" cy="175199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57" name="Google Shape;157;g249b598bf58_16_80"/>
          <p:cNvSpPr txBox="1"/>
          <p:nvPr/>
        </p:nvSpPr>
        <p:spPr bwMode="auto">
          <a:xfrm>
            <a:off x="6739341" y="732849"/>
            <a:ext cx="1583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GB" b="1">
                <a:solidFill>
                  <a:schemeClr val="accent1"/>
                </a:solidFill>
                <a:latin typeface="Open Sans"/>
                <a:ea typeface="Open Sans"/>
                <a:cs typeface="Open Sans"/>
              </a:rPr>
              <a:t>Prevailing wind</a:t>
            </a:r>
            <a:endParaRPr b="1">
              <a:solidFill>
                <a:schemeClr val="accent1"/>
              </a:solidFill>
              <a:latin typeface="Open Sans"/>
              <a:ea typeface="Open Sans"/>
              <a:cs typeface="Open Sans"/>
            </a:endParaRPr>
          </a:p>
        </p:txBody>
      </p:sp>
      <p:grpSp>
        <p:nvGrpSpPr>
          <p:cNvPr id="158" name="Google Shape;158;g249b598bf58_16_80"/>
          <p:cNvGrpSpPr/>
          <p:nvPr/>
        </p:nvGrpSpPr>
        <p:grpSpPr bwMode="auto">
          <a:xfrm>
            <a:off x="4318372" y="4004182"/>
            <a:ext cx="360000" cy="360000"/>
            <a:chOff x="2600725" y="1055725"/>
            <a:chExt cx="1800000" cy="1800000"/>
          </a:xfrm>
        </p:grpSpPr>
        <p:sp>
          <p:nvSpPr>
            <p:cNvPr id="159" name="Google Shape;159;g249b598bf58_16_80"/>
            <p:cNvSpPr/>
            <p:nvPr/>
          </p:nvSpPr>
          <p:spPr bwMode="auto">
            <a:xfrm>
              <a:off x="2600725" y="1055725"/>
              <a:ext cx="1800000" cy="1800000"/>
            </a:xfrm>
            <a:prstGeom prst="donut">
              <a:avLst>
                <a:gd name="adj" fmla="val 940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160" name="Google Shape;160;g249b598bf58_16_80"/>
            <p:cNvSpPr/>
            <p:nvPr/>
          </p:nvSpPr>
          <p:spPr bwMode="auto">
            <a:xfrm>
              <a:off x="3420325" y="1055725"/>
              <a:ext cx="160800" cy="501600"/>
            </a:xfrm>
            <a:prstGeom prst="roundRect">
              <a:avLst>
                <a:gd name="adj" fmla="val 1666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161" name="Google Shape;161;g249b598bf58_16_80"/>
            <p:cNvSpPr/>
            <p:nvPr/>
          </p:nvSpPr>
          <p:spPr bwMode="auto">
            <a:xfrm>
              <a:off x="3420325" y="2354125"/>
              <a:ext cx="160800" cy="501600"/>
            </a:xfrm>
            <a:prstGeom prst="roundRect">
              <a:avLst>
                <a:gd name="adj" fmla="val 1666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162" name="Google Shape;162;g249b598bf58_16_80"/>
            <p:cNvSpPr/>
            <p:nvPr/>
          </p:nvSpPr>
          <p:spPr bwMode="auto">
            <a:xfrm rot="5400000">
              <a:off x="2771125" y="1704925"/>
              <a:ext cx="160800" cy="501600"/>
            </a:xfrm>
            <a:prstGeom prst="roundRect">
              <a:avLst>
                <a:gd name="adj" fmla="val 1666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163" name="Google Shape;163;g249b598bf58_16_80"/>
            <p:cNvSpPr/>
            <p:nvPr/>
          </p:nvSpPr>
          <p:spPr bwMode="auto">
            <a:xfrm rot="5400000">
              <a:off x="4069525" y="1704925"/>
              <a:ext cx="160800" cy="501600"/>
            </a:xfrm>
            <a:prstGeom prst="roundRect">
              <a:avLst>
                <a:gd name="adj" fmla="val 1666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  <p:pic>
        <p:nvPicPr>
          <p:cNvPr id="1887065312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5994846" y="3337610"/>
            <a:ext cx="3048249" cy="171463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theme/_rels/theme1.xml.rels><?xml version="1.0" encoding="UTF-8" standalone="yes"?><Relationships xmlns="http://schemas.openxmlformats.org/package/2006/relationships">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ICOS_theme2019">
  <a:themeElements>
    <a:clrScheme name="Custom 5">
      <a:dk1>
        <a:srgbClr val="000000"/>
      </a:dk1>
      <a:lt1>
        <a:srgbClr val="FFFFFF"/>
      </a:lt1>
      <a:dk2>
        <a:srgbClr val="414141"/>
      </a:dk2>
      <a:lt2>
        <a:srgbClr val="E0E0E0"/>
      </a:lt2>
      <a:accent1>
        <a:srgbClr val="00ABC9"/>
      </a:accent1>
      <a:accent2>
        <a:srgbClr val="5C2B93"/>
      </a:accent2>
      <a:accent3>
        <a:srgbClr val="E31C63"/>
      </a:accent3>
      <a:accent4>
        <a:srgbClr val="80D5E3"/>
      </a:accent4>
      <a:accent5>
        <a:srgbClr val="CCEEF3"/>
      </a:accent5>
      <a:accent6>
        <a:srgbClr val="AEC000"/>
      </a:accent6>
      <a:hlink>
        <a:srgbClr val="00ABC9"/>
      </a:hlink>
      <a:folHlink>
        <a:srgbClr val="00ABC9"/>
      </a:folHlink>
    </a:clrScheme>
    <a:fontScheme name="Offic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0</Words>
  <Application>ONLYOFFICE/7.2.1.34</Application>
  <DocSecurity>0</DocSecurity>
  <PresentationFormat>On-screen Show (4:3)</PresentationFormat>
  <Paragraphs>0</Paragraphs>
  <Slides>25</Slides>
  <Notes>25</Notes>
  <HiddenSlides>0</HiddenSlides>
  <MMClips>2</MMClips>
  <ScaleCrop>0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Theme 1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</vt:vector>
  </TitlesOfParts>
  <Manager/>
  <Company/>
  <LinksUpToDate>0</LinksUpToDate>
  <SharedDoc>0</SharedDoc>
  <HyperlinkBase/>
  <HyperlinksChanged>0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Claudio D'onofrio</dc:creator>
  <cp:keywords/>
  <dc:description/>
  <dc:identifier/>
  <dc:language/>
  <cp:lastModifiedBy>Josselin Doc</cp:lastModifiedBy>
  <cp:revision>20</cp:revision>
  <dcterms:created xsi:type="dcterms:W3CDTF">2023-02-02T09:22:53Z</dcterms:created>
  <dcterms:modified xsi:type="dcterms:W3CDTF">2023-06-13T10:29:07Z</dcterms:modified>
  <cp:category/>
  <cp:contentStatus/>
  <cp:version/>
</cp:coreProperties>
</file>