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39"/>
  </p:notesMasterIdLst>
  <p:sldIdLst>
    <p:sldId id="256" r:id="rId3"/>
    <p:sldId id="257" r:id="rId4"/>
    <p:sldId id="258" r:id="rId5"/>
    <p:sldId id="304" r:id="rId6"/>
    <p:sldId id="294" r:id="rId7"/>
    <p:sldId id="262" r:id="rId8"/>
    <p:sldId id="263" r:id="rId9"/>
    <p:sldId id="264" r:id="rId10"/>
    <p:sldId id="267" r:id="rId11"/>
    <p:sldId id="302" r:id="rId12"/>
    <p:sldId id="269" r:id="rId13"/>
    <p:sldId id="300" r:id="rId14"/>
    <p:sldId id="275" r:id="rId15"/>
    <p:sldId id="278" r:id="rId16"/>
    <p:sldId id="279" r:id="rId17"/>
    <p:sldId id="280" r:id="rId18"/>
    <p:sldId id="281" r:id="rId19"/>
    <p:sldId id="282" r:id="rId20"/>
    <p:sldId id="295" r:id="rId21"/>
    <p:sldId id="296" r:id="rId22"/>
    <p:sldId id="283" r:id="rId23"/>
    <p:sldId id="284" r:id="rId24"/>
    <p:sldId id="285" r:id="rId25"/>
    <p:sldId id="286" r:id="rId26"/>
    <p:sldId id="297" r:id="rId27"/>
    <p:sldId id="298" r:id="rId28"/>
    <p:sldId id="299" r:id="rId29"/>
    <p:sldId id="305" r:id="rId30"/>
    <p:sldId id="287" r:id="rId31"/>
    <p:sldId id="288" r:id="rId32"/>
    <p:sldId id="289" r:id="rId33"/>
    <p:sldId id="291" r:id="rId34"/>
    <p:sldId id="292" r:id="rId35"/>
    <p:sldId id="293" r:id="rId36"/>
    <p:sldId id="290" r:id="rId37"/>
    <p:sldId id="303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BED008-3308-484D-B1D8-C25252BD2758}">
  <a:tblStyle styleId="{A7BED008-3308-484D-B1D8-C25252BD275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981314B-A2A1-4947-96B2-7BEED52D42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8B3A150-BDA7-4E85-A3CE-2801795F3F6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84838" autoAdjust="0"/>
  </p:normalViewPr>
  <p:slideViewPr>
    <p:cSldViewPr snapToGrid="0">
      <p:cViewPr varScale="1">
        <p:scale>
          <a:sx n="75" d="100"/>
          <a:sy n="75" d="100"/>
        </p:scale>
        <p:origin x="392" y="40"/>
      </p:cViewPr>
      <p:guideLst>
        <p:guide orient="horz" pos="162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7030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466bd729b5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1466bd729b5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1853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466bd729b5_2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1466bd729b5_2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g1466bd729b5_2_2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392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66bd729b5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9" name="Google Shape;299;g1466bd729b5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2466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466bd729b5_2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1466bd729b5_2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7" name="Google Shape;307;g1466bd729b5_2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114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466bd729b5_2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6" name="Google Shape;356;g1466bd729b5_2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9981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466bd729b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6" name="Google Shape;396;g1466bd729b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595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466bd729b5_2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 smtClean="0"/>
              <a:t>Slide</a:t>
            </a:r>
            <a:r>
              <a:rPr lang="es-ES" baseline="0" dirty="0" smtClean="0"/>
              <a:t> 15: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aseline="0" dirty="0" err="1" smtClean="0"/>
              <a:t>The</a:t>
            </a:r>
            <a:r>
              <a:rPr lang="es-ES" baseline="0" dirty="0" smtClean="0"/>
              <a:t> aerosol </a:t>
            </a:r>
            <a:r>
              <a:rPr lang="es-ES" baseline="0" dirty="0" err="1" smtClean="0"/>
              <a:t>information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useful</a:t>
            </a:r>
            <a:r>
              <a:rPr lang="es-ES" baseline="0" dirty="0" smtClean="0"/>
              <a:t> proxy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atmospheric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chemistry</a:t>
            </a:r>
            <a:r>
              <a:rPr lang="es-ES" baseline="0" dirty="0" smtClean="0"/>
              <a:t> and can </a:t>
            </a:r>
            <a:r>
              <a:rPr lang="es-ES" baseline="0" dirty="0" err="1" smtClean="0"/>
              <a:t>help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identify</a:t>
            </a:r>
            <a:r>
              <a:rPr lang="es-ES" baseline="0" dirty="0" smtClean="0"/>
              <a:t> more </a:t>
            </a:r>
            <a:r>
              <a:rPr lang="es-ES" baseline="0" dirty="0" err="1" smtClean="0"/>
              <a:t>clearly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emission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sources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complex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conditions</a:t>
            </a:r>
            <a:r>
              <a:rPr lang="es-ES" baseline="0" dirty="0" smtClean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aseline="0" dirty="0" smtClean="0"/>
              <a:t>At IZO,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developed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approach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retrieve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spectral</a:t>
            </a:r>
            <a:r>
              <a:rPr lang="es-ES" baseline="0" dirty="0" smtClean="0"/>
              <a:t> aerosol </a:t>
            </a:r>
            <a:r>
              <a:rPr lang="es-ES" baseline="0" dirty="0" err="1" smtClean="0"/>
              <a:t>optical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depth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EM27 sola </a:t>
            </a:r>
            <a:r>
              <a:rPr lang="es-ES" baseline="0" dirty="0" err="1" smtClean="0"/>
              <a:t>spectra</a:t>
            </a:r>
            <a:r>
              <a:rPr lang="es-ES" baseline="0" dirty="0" smtClean="0"/>
              <a:t>. To do so,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select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eight</a:t>
            </a:r>
            <a:r>
              <a:rPr lang="es-ES" baseline="0" dirty="0" smtClean="0"/>
              <a:t> micro-Windows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transmission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avoid</a:t>
            </a:r>
            <a:r>
              <a:rPr lang="es-ES" baseline="0" dirty="0" smtClean="0"/>
              <a:t> gas </a:t>
            </a:r>
            <a:r>
              <a:rPr lang="es-ES" baseline="0" dirty="0" err="1" smtClean="0"/>
              <a:t>absorptions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0.8 to 2.3 </a:t>
            </a:r>
            <a:r>
              <a:rPr lang="es-ES" baseline="0" dirty="0" err="1" smtClean="0"/>
              <a:t>microns</a:t>
            </a:r>
            <a:r>
              <a:rPr lang="es-ES" baseline="0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aseline="0" dirty="0" err="1" smtClean="0"/>
              <a:t>Unlike</a:t>
            </a:r>
            <a:r>
              <a:rPr lang="es-ES" baseline="0" dirty="0" smtClean="0"/>
              <a:t> gases,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aerosol </a:t>
            </a:r>
            <a:r>
              <a:rPr lang="es-ES" baseline="0" dirty="0" err="1" smtClean="0"/>
              <a:t>retrievals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required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absolute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calibration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EM27 </a:t>
            </a:r>
            <a:r>
              <a:rPr lang="es-ES" baseline="0" dirty="0" err="1" smtClean="0"/>
              <a:t>spectra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use </a:t>
            </a:r>
            <a:r>
              <a:rPr lang="es-ES" baseline="0" dirty="0" err="1" smtClean="0"/>
              <a:t>continuous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Langley-plot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measurements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time series of </a:t>
            </a:r>
            <a:r>
              <a:rPr lang="es-ES" baseline="0" dirty="0" err="1" smtClean="0"/>
              <a:t>teh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calibration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coefficient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variation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respect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valid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calibration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days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showing</a:t>
            </a:r>
            <a:r>
              <a:rPr lang="es-ES" baseline="0" dirty="0" smtClean="0"/>
              <a:t> a linear </a:t>
            </a:r>
            <a:r>
              <a:rPr lang="es-ES" baseline="0" dirty="0" err="1" smtClean="0"/>
              <a:t>degration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rate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about</a:t>
            </a:r>
            <a:r>
              <a:rPr lang="es-ES" baseline="0" dirty="0" smtClean="0"/>
              <a:t> 0.6 % per </a:t>
            </a:r>
            <a:r>
              <a:rPr lang="es-ES" baseline="0" dirty="0" err="1" smtClean="0"/>
              <a:t>month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whole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study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period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2019 to 2022.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aseline="0" dirty="0" smtClean="0"/>
              <a:t>As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EM27 AOD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band of 1020 </a:t>
            </a:r>
            <a:r>
              <a:rPr lang="es-ES" baseline="0" dirty="0" err="1" smtClean="0"/>
              <a:t>nm</a:t>
            </a:r>
            <a:r>
              <a:rPr lang="es-ES" baseline="0" dirty="0" smtClean="0"/>
              <a:t>. As </a:t>
            </a:r>
            <a:r>
              <a:rPr lang="es-ES" baseline="0" dirty="0" err="1" smtClean="0"/>
              <a:t>you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comparison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coincident</a:t>
            </a:r>
            <a:r>
              <a:rPr lang="es-ES" baseline="0" dirty="0" smtClean="0"/>
              <a:t> AERONET data </a:t>
            </a:r>
            <a:r>
              <a:rPr lang="es-ES" baseline="0" dirty="0" err="1" smtClean="0"/>
              <a:t>used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reference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agreeement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robust</a:t>
            </a:r>
            <a:r>
              <a:rPr lang="es-ES" baseline="0" dirty="0" smtClean="0"/>
              <a:t> [</a:t>
            </a:r>
            <a:r>
              <a:rPr lang="es-ES" baseline="0" dirty="0" err="1" smtClean="0"/>
              <a:t>robast</a:t>
            </a:r>
            <a:r>
              <a:rPr lang="es-ES" baseline="0" dirty="0" smtClean="0"/>
              <a:t>]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correlation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higher</a:t>
            </a:r>
            <a:r>
              <a:rPr lang="es-ES" baseline="0" dirty="0" smtClean="0"/>
              <a:t> tan 95%.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zoom,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observe as </a:t>
            </a:r>
            <a:r>
              <a:rPr lang="es-ES" baseline="0" dirty="0" err="1" smtClean="0"/>
              <a:t>both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techniques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perfectly</a:t>
            </a:r>
            <a:r>
              <a:rPr lang="es-ES" baseline="0" dirty="0" smtClean="0"/>
              <a:t> capture a </a:t>
            </a:r>
            <a:r>
              <a:rPr lang="es-ES" baseline="0" dirty="0" err="1" smtClean="0"/>
              <a:t>volcanic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followed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a mineral </a:t>
            </a:r>
            <a:r>
              <a:rPr lang="es-ES" baseline="0" dirty="0" err="1" smtClean="0"/>
              <a:t>dust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event</a:t>
            </a:r>
            <a:r>
              <a:rPr lang="es-ES" baseline="0" dirty="0" smtClean="0"/>
              <a:t>.</a:t>
            </a:r>
            <a:endParaRPr dirty="0"/>
          </a:p>
        </p:txBody>
      </p:sp>
      <p:sp>
        <p:nvSpPr>
          <p:cNvPr id="417" name="Google Shape;417;g1466bd729b5_2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8667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466bd729b5_2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2" name="Google Shape;432;g1466bd729b5_2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6349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466bd729b5_2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8" name="Google Shape;448;g1466bd729b5_2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2634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466bd729b5_2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1466bd729b5_2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1000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66bd729b5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1466bd729b5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466bd729b5_2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739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4694e8bf9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rgbClr val="444444"/>
                </a:solidFill>
                <a:highlight>
                  <a:srgbClr val="FFFFFF"/>
                </a:highlight>
              </a:rPr>
              <a:t>The </a:t>
            </a:r>
            <a:r>
              <a:rPr lang="es" sz="1200" dirty="0">
                <a:solidFill>
                  <a:srgbClr val="444444"/>
                </a:solidFill>
                <a:highlight>
                  <a:srgbClr val="FFFFFF"/>
                </a:highlight>
              </a:rPr>
              <a:t>Volcanic Explosivity Index (VEI) is a scale that describes the size of explosive volcanic eruptions based on magnitude and intensity. The numerical scale (from 0 to 8) is a logarithmic scale, and is generally analogous to the Richter and other magnitude scales for the size of earthquakes.</a:t>
            </a:r>
            <a:endParaRPr dirty="0"/>
          </a:p>
        </p:txBody>
      </p:sp>
      <p:sp>
        <p:nvSpPr>
          <p:cNvPr id="135" name="Google Shape;135;g14694e8bf9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9766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466bd729b5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1466bd729b5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1466bd729b5_2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496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466bd729b5_2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1466bd729b5_2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5403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466bd729b5_2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1466bd729b5_2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790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466bd729b5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466bd729b5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3065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466bd729b5_2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1466bd729b5_2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5886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46bd0a949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146bd0a949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1656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466bd729b5_2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1466bd729b5_2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449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466bd729b5_2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1466bd729b5_2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7670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466bd729b5_2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g1466bd729b5_2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935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3833fa41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13833fa41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8508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4694e8bf9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  <p:sp>
        <p:nvSpPr>
          <p:cNvPr id="147" name="Google Shape;147;g14694e8bf9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2758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466bd729b5_2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g1466bd729b5_2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g1466bd729b5_2_3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688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466bd729b5_2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g1466bd729b5_2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4" name="Google Shape;524;g1466bd729b5_2_3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151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466bd729b5_2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g1466bd729b5_2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g1466bd729b5_2_3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898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466bd729b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466bd729b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9788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466bd729b5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466bd729b5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5458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46bd0a949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146bd0a949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37" name="Google Shape;537;g146bd0a949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934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466bd729b5_2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1466bd729b5_2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0879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66bd729b5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1466bd729b5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g1466bd729b5_2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108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66bd729b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466bd729b5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2048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466bd729b5_2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g1466bd729b5_2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88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466bd729b5_2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g1466bd729b5_2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0480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466bd729b5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1466bd729b5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g1466bd729b5_2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035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466bd729b5_2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g1466bd729b5_2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83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600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pic>
        <p:nvPicPr>
          <p:cNvPr id="130" name="Google Shape;1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/>
        </p:nvSpPr>
        <p:spPr>
          <a:xfrm>
            <a:off x="13252" y="320432"/>
            <a:ext cx="9130800" cy="298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4000" b="1" dirty="0">
                <a:solidFill>
                  <a:schemeClr val="lt1"/>
                </a:solidFill>
              </a:rPr>
              <a:t>COCCON </a:t>
            </a:r>
            <a:r>
              <a:rPr lang="es-ES" sz="4000" b="1" dirty="0" err="1">
                <a:solidFill>
                  <a:schemeClr val="lt1"/>
                </a:solidFill>
              </a:rPr>
              <a:t>activities</a:t>
            </a:r>
            <a:r>
              <a:rPr lang="es-ES" sz="4000" b="1" dirty="0">
                <a:solidFill>
                  <a:schemeClr val="lt1"/>
                </a:solidFill>
              </a:rPr>
              <a:t> </a:t>
            </a:r>
            <a:r>
              <a:rPr lang="es-ES" sz="4000" b="1" dirty="0" err="1">
                <a:solidFill>
                  <a:schemeClr val="lt1"/>
                </a:solidFill>
              </a:rPr>
              <a:t>during</a:t>
            </a:r>
            <a:r>
              <a:rPr lang="es-ES" sz="4000" b="1" dirty="0">
                <a:solidFill>
                  <a:schemeClr val="lt1"/>
                </a:solidFill>
              </a:rPr>
              <a:t> </a:t>
            </a:r>
            <a:r>
              <a:rPr lang="es-ES" sz="4000" b="1" dirty="0" err="1">
                <a:solidFill>
                  <a:schemeClr val="lt1"/>
                </a:solidFill>
              </a:rPr>
              <a:t>the</a:t>
            </a:r>
            <a:r>
              <a:rPr lang="es-ES" sz="4000" b="1" dirty="0">
                <a:solidFill>
                  <a:schemeClr val="lt1"/>
                </a:solidFill>
              </a:rPr>
              <a:t> 2021 </a:t>
            </a:r>
            <a:r>
              <a:rPr lang="es-ES" sz="4000" b="1" dirty="0" smtClean="0">
                <a:solidFill>
                  <a:schemeClr val="lt1"/>
                </a:solidFill>
              </a:rPr>
              <a:t/>
            </a:r>
            <a:br>
              <a:rPr lang="es-ES" sz="4000" b="1" dirty="0" smtClean="0">
                <a:solidFill>
                  <a:schemeClr val="lt1"/>
                </a:solidFill>
              </a:rPr>
            </a:br>
            <a:r>
              <a:rPr lang="es-ES" sz="4000" b="1" dirty="0" smtClean="0">
                <a:solidFill>
                  <a:schemeClr val="lt1"/>
                </a:solidFill>
              </a:rPr>
              <a:t>La </a:t>
            </a:r>
            <a:r>
              <a:rPr lang="es-ES" sz="4000" b="1" dirty="0">
                <a:solidFill>
                  <a:schemeClr val="lt1"/>
                </a:solidFill>
              </a:rPr>
              <a:t>Palma </a:t>
            </a:r>
            <a:r>
              <a:rPr lang="es-ES" sz="4000" b="1" dirty="0" err="1">
                <a:solidFill>
                  <a:schemeClr val="lt1"/>
                </a:solidFill>
              </a:rPr>
              <a:t>volcano</a:t>
            </a:r>
            <a:r>
              <a:rPr lang="es-ES" sz="4000" b="1" dirty="0">
                <a:solidFill>
                  <a:schemeClr val="lt1"/>
                </a:solidFill>
              </a:rPr>
              <a:t> </a:t>
            </a:r>
            <a:r>
              <a:rPr lang="es-ES" sz="4000" b="1" dirty="0" err="1" smtClean="0">
                <a:solidFill>
                  <a:schemeClr val="lt1"/>
                </a:solidFill>
              </a:rPr>
              <a:t>eruption</a:t>
            </a:r>
            <a:endParaRPr lang="es-ES" sz="4000" b="1" dirty="0" smtClean="0">
              <a:solidFill>
                <a:schemeClr val="lt1"/>
              </a:solidFill>
            </a:endParaRPr>
          </a:p>
          <a:p>
            <a:pPr lvl="0" algn="ctr"/>
            <a:endParaRPr sz="3200" b="1" i="0" u="none" strike="noStrike" cap="none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i="0" u="sng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s" sz="2000" b="1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Taquet</a:t>
            </a:r>
            <a:r>
              <a:rPr lang="e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" sz="2000" b="1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O. García</a:t>
            </a:r>
            <a:r>
              <a:rPr lang="e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R. Campion, T. Boulesteix, W. Stremme,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lt1"/>
                </a:solidFill>
              </a:rPr>
              <a:t>C</a:t>
            </a:r>
            <a:r>
              <a:rPr lang="e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" sz="2000" b="1" dirty="0">
                <a:solidFill>
                  <a:schemeClr val="lt1"/>
                </a:solidFill>
              </a:rPr>
              <a:t>Rivera</a:t>
            </a:r>
            <a:r>
              <a:rPr lang="e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M. Grutter, A. Barreto, O. </a:t>
            </a:r>
            <a:r>
              <a:rPr lang="es" sz="2000" b="1" dirty="0">
                <a:solidFill>
                  <a:schemeClr val="lt1"/>
                </a:solidFill>
              </a:rPr>
              <a:t>Álvarez, S. León-Luis, R. Ramos, </a:t>
            </a:r>
            <a:endParaRPr sz="2000" b="1" dirty="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lt1"/>
                </a:solidFill>
              </a:rPr>
              <a:t>V. Carreño, F. Almansa, </a:t>
            </a:r>
            <a:r>
              <a:rPr lang="e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F. Hase, T. Blumenstock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lt1"/>
                </a:solidFill>
              </a:rPr>
              <a:t>noemie</a:t>
            </a:r>
            <a:r>
              <a:rPr lang="e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s" sz="1600" b="1" dirty="0">
                <a:solidFill>
                  <a:schemeClr val="lt1"/>
                </a:solidFill>
              </a:rPr>
              <a:t>atmosfera</a:t>
            </a:r>
            <a:r>
              <a:rPr lang="e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.unam.mx, ogarciar@aemet.es 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107503" y="4846384"/>
            <a:ext cx="478347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NDACC-IRWG/TCCON/COCCON Annual Meeting</a:t>
            </a:r>
            <a:r>
              <a:rPr lang="es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es" sz="1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June 2023</a:t>
            </a:r>
            <a:endParaRPr sz="1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/>
          <p:nvPr/>
        </p:nvSpPr>
        <p:spPr>
          <a:xfrm>
            <a:off x="107504" y="0"/>
            <a:ext cx="936104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 of Volcanic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Plume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etection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FUE and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IZO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10</a:t>
            </a:fld>
            <a:endParaRPr/>
          </a:p>
        </p:txBody>
      </p:sp>
      <p:pic>
        <p:nvPicPr>
          <p:cNvPr id="352" name="Google Shape;35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1957" y="699812"/>
            <a:ext cx="3547045" cy="438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7" y="456045"/>
            <a:ext cx="3470366" cy="462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10;p39" descr="F:\doc\articulos\AA_Omaira\AME_Tiempo_Clima\volcan_2022\wetransfer_conchy-bayo_20211103_184703-jpg_2022-03-30_1209\Conchy Bayo_20211103_184703.jpg"/>
          <p:cNvPicPr preferRelativeResize="0"/>
          <p:nvPr/>
        </p:nvPicPr>
        <p:blipFill rotWithShape="1">
          <a:blip r:embed="rId5">
            <a:alphaModFix/>
          </a:blip>
          <a:srcRect l="-1" t="5880" r="52045"/>
          <a:stretch/>
        </p:blipFill>
        <p:spPr>
          <a:xfrm>
            <a:off x="7087953" y="1819048"/>
            <a:ext cx="2031338" cy="9053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313;p39"/>
          <p:cNvGrpSpPr/>
          <p:nvPr/>
        </p:nvGrpSpPr>
        <p:grpSpPr>
          <a:xfrm>
            <a:off x="7087953" y="880870"/>
            <a:ext cx="2031338" cy="820817"/>
            <a:chOff x="153999" y="1096574"/>
            <a:chExt cx="3265873" cy="1646045"/>
          </a:xfrm>
        </p:grpSpPr>
        <p:grpSp>
          <p:nvGrpSpPr>
            <p:cNvPr id="8" name="Google Shape;314;p39"/>
            <p:cNvGrpSpPr/>
            <p:nvPr/>
          </p:nvGrpSpPr>
          <p:grpSpPr>
            <a:xfrm>
              <a:off x="153999" y="1096574"/>
              <a:ext cx="3265873" cy="1646045"/>
              <a:chOff x="595113" y="1146487"/>
              <a:chExt cx="3659055" cy="1724296"/>
            </a:xfrm>
          </p:grpSpPr>
          <p:pic>
            <p:nvPicPr>
              <p:cNvPr id="11" name="Google Shape;315;p39"/>
              <p:cNvPicPr preferRelativeResize="0"/>
              <p:nvPr/>
            </p:nvPicPr>
            <p:blipFill rotWithShape="1">
              <a:blip r:embed="rId6">
                <a:alphaModFix/>
              </a:blip>
              <a:srcRect l="11078" t="31641" r="48254" b="49753"/>
              <a:stretch/>
            </p:blipFill>
            <p:spPr>
              <a:xfrm>
                <a:off x="595113" y="1146487"/>
                <a:ext cx="3659055" cy="172429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2" name="Google Shape;316;p39"/>
              <p:cNvCxnSpPr/>
              <p:nvPr/>
            </p:nvCxnSpPr>
            <p:spPr>
              <a:xfrm>
                <a:off x="1409075" y="1706636"/>
                <a:ext cx="1859645" cy="403446"/>
              </a:xfrm>
              <a:prstGeom prst="straightConnector1">
                <a:avLst/>
              </a:prstGeom>
              <a:noFill/>
              <a:ln w="22225" cap="flat" cmpd="sng">
                <a:solidFill>
                  <a:schemeClr val="lt1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13" name="Google Shape;317;p39"/>
              <p:cNvSpPr txBox="1"/>
              <p:nvPr/>
            </p:nvSpPr>
            <p:spPr>
              <a:xfrm>
                <a:off x="2152219" y="1458402"/>
                <a:ext cx="1322902" cy="6141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30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140km</a:t>
                </a:r>
                <a:endParaRPr sz="13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" name="Google Shape;318;p39"/>
            <p:cNvSpPr/>
            <p:nvPr/>
          </p:nvSpPr>
          <p:spPr>
            <a:xfrm>
              <a:off x="2551601" y="2032831"/>
              <a:ext cx="126015" cy="182809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19;p39"/>
            <p:cNvSpPr/>
            <p:nvPr/>
          </p:nvSpPr>
          <p:spPr>
            <a:xfrm>
              <a:off x="629561" y="1556792"/>
              <a:ext cx="126015" cy="182809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7027334" y="2977190"/>
            <a:ext cx="2091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(At IZO: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Days capturing volcanic plume: 9</a:t>
            </a:r>
            <a:endParaRPr lang="en-US" sz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+ EM27 measurements: 4)</a:t>
            </a:r>
          </a:p>
        </p:txBody>
      </p:sp>
    </p:spTree>
    <p:extLst>
      <p:ext uri="{BB962C8B-B14F-4D97-AF65-F5344CB8AC3E}">
        <p14:creationId xmlns:p14="http://schemas.microsoft.com/office/powerpoint/2010/main" val="20427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11</a:t>
            </a:fld>
            <a:endParaRPr/>
          </a:p>
        </p:txBody>
      </p:sp>
      <p:sp>
        <p:nvSpPr>
          <p:cNvPr id="302" name="Google Shape;302;p38"/>
          <p:cNvSpPr txBox="1"/>
          <p:nvPr/>
        </p:nvSpPr>
        <p:spPr>
          <a:xfrm>
            <a:off x="107504" y="0"/>
            <a:ext cx="903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Volcanic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Columns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FUE and IZO: SO</a:t>
            </a:r>
            <a:r>
              <a:rPr lang="es" sz="28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HCl, HF, CO</a:t>
            </a:r>
            <a:r>
              <a:rPr lang="es" sz="28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625" y="568865"/>
            <a:ext cx="6873675" cy="44722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7614884" y="568865"/>
            <a:ext cx="1312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FTIR=EM27/SUN</a:t>
            </a:r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9"/>
          <p:cNvPicPr preferRelativeResize="0"/>
          <p:nvPr/>
        </p:nvPicPr>
        <p:blipFill rotWithShape="1">
          <a:blip r:embed="rId3">
            <a:alphaModFix/>
          </a:blip>
          <a:srcRect r="7359"/>
          <a:stretch/>
        </p:blipFill>
        <p:spPr>
          <a:xfrm>
            <a:off x="147281" y="523200"/>
            <a:ext cx="4795126" cy="456802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9"/>
          <p:cNvSpPr txBox="1"/>
          <p:nvPr/>
        </p:nvSpPr>
        <p:spPr>
          <a:xfrm>
            <a:off x="53752" y="0"/>
            <a:ext cx="903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Volcanic IFS 125HR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Columns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IZO: SO</a:t>
            </a:r>
            <a:r>
              <a:rPr lang="es" sz="28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HF, HCl, CO 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9"/>
          <p:cNvSpPr txBox="1"/>
          <p:nvPr/>
        </p:nvSpPr>
        <p:spPr>
          <a:xfrm>
            <a:off x="5244802" y="764761"/>
            <a:ext cx="76911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PROFFIT – 2022</a:t>
            </a:r>
            <a:endParaRPr sz="1600" dirty="0"/>
          </a:p>
          <a:p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(Standard NDACC and optimized products) </a:t>
            </a:r>
            <a:endParaRPr lang="e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capturing volcanic plume: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14" y="829481"/>
            <a:ext cx="2761488" cy="2221992"/>
          </a:xfrm>
          <a:prstGeom prst="rect">
            <a:avLst/>
          </a:prstGeom>
        </p:spPr>
      </p:pic>
      <p:pic>
        <p:nvPicPr>
          <p:cNvPr id="1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92" y="2940977"/>
            <a:ext cx="2849880" cy="2127504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442425" y="404273"/>
            <a:ext cx="3412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</a:t>
            </a:r>
            <a:r>
              <a:rPr lang="es-ES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es-E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Popocatépetl volcano</a:t>
            </a:r>
            <a:r>
              <a:rPr lang="es-E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s-ES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Taquet</a:t>
            </a:r>
            <a:r>
              <a:rPr lang="es-E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2019)</a:t>
            </a:r>
            <a:endParaRPr lang="es-ES" b="1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8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788898"/>
            <a:ext cx="3959999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4"/>
          <p:cNvSpPr txBox="1"/>
          <p:nvPr/>
        </p:nvSpPr>
        <p:spPr>
          <a:xfrm>
            <a:off x="1296997" y="486817"/>
            <a:ext cx="136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es" sz="1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volc/SO</a:t>
            </a:r>
            <a:r>
              <a:rPr lang="es" sz="1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4"/>
          <p:cNvSpPr txBox="1"/>
          <p:nvPr/>
        </p:nvSpPr>
        <p:spPr>
          <a:xfrm>
            <a:off x="107504" y="-20538"/>
            <a:ext cx="87655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Calculation of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Ratios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orrelation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lots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8740" y="706069"/>
            <a:ext cx="3960000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4"/>
          <p:cNvSpPr txBox="1"/>
          <p:nvPr/>
        </p:nvSpPr>
        <p:spPr>
          <a:xfrm>
            <a:off x="6096065" y="486824"/>
            <a:ext cx="95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HCl/SO</a:t>
            </a:r>
            <a:r>
              <a:rPr lang="es" sz="1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4"/>
          <p:cNvSpPr txBox="1"/>
          <p:nvPr/>
        </p:nvSpPr>
        <p:spPr>
          <a:xfrm>
            <a:off x="1868701" y="2756143"/>
            <a:ext cx="87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HF/SO</a:t>
            </a:r>
            <a:r>
              <a:rPr lang="es" sz="1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4"/>
          <p:cNvSpPr txBox="1"/>
          <p:nvPr/>
        </p:nvSpPr>
        <p:spPr>
          <a:xfrm>
            <a:off x="5882267" y="2756155"/>
            <a:ext cx="168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COvolc/CO</a:t>
            </a:r>
            <a:r>
              <a:rPr lang="es" sz="1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44"/>
          <p:cNvPicPr preferRelativeResize="0"/>
          <p:nvPr/>
        </p:nvPicPr>
        <p:blipFill rotWithShape="1">
          <a:blip r:embed="rId5">
            <a:alphaModFix/>
          </a:blip>
          <a:srcRect l="4954"/>
          <a:stretch/>
        </p:blipFill>
        <p:spPr>
          <a:xfrm>
            <a:off x="4480409" y="3111259"/>
            <a:ext cx="3960001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13</a:t>
            </a:fld>
            <a:endParaRPr/>
          </a:p>
        </p:txBody>
      </p:sp>
      <p:pic>
        <p:nvPicPr>
          <p:cNvPr id="367" name="Google Shape;36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675" y="3085775"/>
            <a:ext cx="3959997" cy="19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14</a:t>
            </a:fld>
            <a:endParaRPr/>
          </a:p>
        </p:txBody>
      </p:sp>
      <p:sp>
        <p:nvSpPr>
          <p:cNvPr id="403" name="Google Shape;403;p47"/>
          <p:cNvSpPr txBox="1"/>
          <p:nvPr/>
        </p:nvSpPr>
        <p:spPr>
          <a:xfrm>
            <a:off x="107504" y="-20538"/>
            <a:ext cx="8444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Variability of the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Volcanic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atios 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" y="592179"/>
            <a:ext cx="4909869" cy="458321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117350" y="849086"/>
            <a:ext cx="402665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Consistency between ratios from EM27/SUN at FUE and IFS125/HR at IZO during the eruption.</a:t>
            </a:r>
          </a:p>
          <a:p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Volcanic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 ratios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600" dirty="0" smtClean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sz="1600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/SO</a:t>
            </a:r>
            <a:r>
              <a:rPr lang="en-GB" sz="1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HCl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/SO</a:t>
            </a:r>
            <a:r>
              <a:rPr lang="en-GB" sz="1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HF/SO</a:t>
            </a:r>
            <a:r>
              <a:rPr lang="en-GB" sz="1600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showed a relationship with a seismic proxy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volcanic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activity.</a:t>
            </a:r>
          </a:p>
          <a:p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Estimation 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Halogen &amp; CO</a:t>
            </a:r>
            <a:r>
              <a:rPr lang="es" sz="16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emissions during the eruption:</a:t>
            </a:r>
            <a:endParaRPr lang="es" sz="16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tabLst>
                <a:tab pos="541338" algn="l"/>
              </a:tabLst>
            </a:pP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Total 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lang="en-GB" sz="12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amount released: 1.84 Mt</a:t>
            </a:r>
            <a:endParaRPr lang="en-GB" sz="1200" dirty="0"/>
          </a:p>
          <a:p>
            <a:pPr lvl="1">
              <a:tabLst>
                <a:tab pos="541338" algn="l"/>
              </a:tabLst>
            </a:pP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sz="1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HCl</a:t>
            </a: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/SO</a:t>
            </a:r>
            <a:r>
              <a:rPr lang="en-GB" sz="1200" baseline="-25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mass ratio 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0.03+/-0.02 </a:t>
            </a:r>
          </a:p>
          <a:p>
            <a:pPr lvl="1">
              <a:tabLst>
                <a:tab pos="541338" algn="l"/>
              </a:tabLst>
            </a:pP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HF/SO</a:t>
            </a:r>
            <a:r>
              <a:rPr lang="en-GB" sz="1200" baseline="-25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mass ratio = </a:t>
            </a: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0.011+/-0.007 </a:t>
            </a:r>
          </a:p>
          <a:p>
            <a:pPr lvl="1">
              <a:tabLst>
                <a:tab pos="541338" algn="l"/>
              </a:tabLst>
            </a:pP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CO</a:t>
            </a:r>
            <a:r>
              <a:rPr lang="en-GB" sz="1200" baseline="-25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/SO</a:t>
            </a:r>
            <a:r>
              <a:rPr lang="en-GB" sz="1200" baseline="-25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mean mass ratio= 16 +/-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1">
              <a:tabLst>
                <a:tab pos="541338" algn="l"/>
              </a:tabLst>
            </a:pP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Total </a:t>
            </a:r>
            <a:r>
              <a:rPr lang="en-GB" sz="1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HCl</a:t>
            </a: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emissions: 0.055+/-0.040 Mt</a:t>
            </a:r>
          </a:p>
          <a:p>
            <a:pPr lvl="1">
              <a:tabLst>
                <a:tab pos="541338" algn="l"/>
              </a:tabLst>
            </a:pP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Total HF emissions: 0.021+/0.014 Mt</a:t>
            </a:r>
          </a:p>
          <a:p>
            <a:pPr lvl="1">
              <a:tabLst>
                <a:tab pos="541338" algn="l"/>
              </a:tabLst>
            </a:pP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Total CO</a:t>
            </a:r>
            <a:r>
              <a:rPr lang="en-GB" sz="12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emissions: 29+/-11 Mt</a:t>
            </a:r>
          </a:p>
          <a:p>
            <a:pPr lvl="1">
              <a:tabLst>
                <a:tab pos="541338" algn="l"/>
              </a:tabLst>
            </a:pPr>
            <a:r>
              <a:rPr lang="en-GB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(Mexico city CO</a:t>
            </a:r>
            <a:r>
              <a:rPr lang="en-GB" sz="12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 ~60Mt /year)</a:t>
            </a:r>
          </a:p>
          <a:p>
            <a:pPr lvl="1">
              <a:tabLst>
                <a:tab pos="541338" algn="l"/>
              </a:tabLst>
            </a:pPr>
            <a:endParaRPr lang="en-GB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744" y="1891348"/>
            <a:ext cx="4550378" cy="1804511"/>
          </a:xfrm>
          <a:prstGeom prst="rect">
            <a:avLst/>
          </a:prstGeom>
        </p:spPr>
      </p:pic>
      <p:sp>
        <p:nvSpPr>
          <p:cNvPr id="419" name="Google Shape;419;p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15</a:t>
            </a:fld>
            <a:endParaRPr/>
          </a:p>
        </p:txBody>
      </p:sp>
      <p:sp>
        <p:nvSpPr>
          <p:cNvPr id="421" name="Google Shape;421;p48"/>
          <p:cNvSpPr/>
          <p:nvPr/>
        </p:nvSpPr>
        <p:spPr>
          <a:xfrm>
            <a:off x="-2174631" y="3132740"/>
            <a:ext cx="17547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000"/>
              <a:buChar char="•"/>
            </a:pPr>
            <a:r>
              <a:rPr lang="es" sz="10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872.55   nm      </a:t>
            </a:r>
            <a:endParaRPr sz="1000" b="1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000"/>
              <a:buChar char="•"/>
            </a:pPr>
            <a:r>
              <a:rPr lang="es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1020.90 nm</a:t>
            </a:r>
            <a:endParaRPr sz="1000" b="1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34F0C3"/>
              </a:buClr>
              <a:buSzPts val="1000"/>
              <a:buChar char="•"/>
            </a:pPr>
            <a:r>
              <a:rPr lang="es" sz="1000" b="1" dirty="0">
                <a:solidFill>
                  <a:srgbClr val="34F0C3"/>
                </a:solidFill>
                <a:latin typeface="Calibri"/>
                <a:ea typeface="Calibri"/>
                <a:cs typeface="Calibri"/>
                <a:sym typeface="Calibri"/>
              </a:rPr>
              <a:t>1238.25 nm</a:t>
            </a:r>
            <a:endParaRPr sz="1000" b="1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Char char="•"/>
            </a:pPr>
            <a:r>
              <a:rPr lang="es" sz="10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1558.25 nm</a:t>
            </a:r>
            <a:endParaRPr sz="1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8"/>
          <p:cNvSpPr/>
          <p:nvPr/>
        </p:nvSpPr>
        <p:spPr>
          <a:xfrm>
            <a:off x="-1905301" y="2289655"/>
            <a:ext cx="17547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000"/>
              <a:buFont typeface="Arial"/>
              <a:buChar char="•"/>
            </a:pPr>
            <a:r>
              <a:rPr lang="es" sz="10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1636.00 nm </a:t>
            </a:r>
            <a:endParaRPr sz="1000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000"/>
              <a:buFont typeface="Arial"/>
              <a:buChar char="•"/>
            </a:pPr>
            <a:r>
              <a:rPr lang="es" sz="1000" b="1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2133.40 nm</a:t>
            </a:r>
            <a:endParaRPr sz="1000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Char char="•"/>
            </a:pPr>
            <a:r>
              <a:rPr lang="e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2192.00 nm  </a:t>
            </a:r>
            <a:endParaRPr sz="1000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000"/>
              <a:buFont typeface="Arial"/>
              <a:buChar char="•"/>
            </a:pPr>
            <a:r>
              <a:rPr lang="e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2314.20 nm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8"/>
          <p:cNvSpPr txBox="1"/>
          <p:nvPr/>
        </p:nvSpPr>
        <p:spPr>
          <a:xfrm>
            <a:off x="107504" y="-20538"/>
            <a:ext cx="540949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Retrievals from EM27/SUN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8"/>
          <p:cNvSpPr txBox="1"/>
          <p:nvPr/>
        </p:nvSpPr>
        <p:spPr>
          <a:xfrm>
            <a:off x="171799" y="1233715"/>
            <a:ext cx="432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Spectral Aerosol </a:t>
            </a:r>
            <a:r>
              <a:rPr lang="es" sz="17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</a:t>
            </a: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Depth (AOD)</a:t>
            </a:r>
            <a:endParaRPr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8"/>
          <p:cNvSpPr/>
          <p:nvPr/>
        </p:nvSpPr>
        <p:spPr>
          <a:xfrm>
            <a:off x="166765" y="1574160"/>
            <a:ext cx="4124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 Micro-Windows 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(very high solar transmission</a:t>
            </a:r>
            <a:r>
              <a:rPr lang="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and </a:t>
            </a:r>
            <a:br>
              <a:rPr lang="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continous Langley-plot Calibration at IZO  </a:t>
            </a:r>
            <a:endParaRPr sz="1200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8"/>
          <p:cNvSpPr txBox="1"/>
          <p:nvPr/>
        </p:nvSpPr>
        <p:spPr>
          <a:xfrm>
            <a:off x="166765" y="537100"/>
            <a:ext cx="8527800" cy="6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Aerosol products</a:t>
            </a:r>
            <a:r>
              <a:rPr lang="es" sz="17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can be used as </a:t>
            </a:r>
            <a:r>
              <a:rPr lang="es" sz="17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proxy for atmospheric chemistry </a:t>
            </a:r>
            <a:r>
              <a:rPr lang="es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24438" y="3620766"/>
            <a:ext cx="4373961" cy="1522734"/>
            <a:chOff x="22848915" y="29807065"/>
            <a:chExt cx="7200000" cy="232014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/>
            <a:srcRect t="51328"/>
            <a:stretch/>
          </p:blipFill>
          <p:spPr>
            <a:xfrm>
              <a:off x="22848915" y="29807065"/>
              <a:ext cx="7200000" cy="2320143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4"/>
            <a:srcRect l="27719" t="550" r="25855" b="95431"/>
            <a:stretch/>
          </p:blipFill>
          <p:spPr>
            <a:xfrm>
              <a:off x="23480983" y="31580416"/>
              <a:ext cx="3439542" cy="197111"/>
            </a:xfrm>
            <a:prstGeom prst="rect">
              <a:avLst/>
            </a:prstGeom>
          </p:spPr>
        </p:pic>
        <p:sp>
          <p:nvSpPr>
            <p:cNvPr id="17" name="Rectángulo 16"/>
            <p:cNvSpPr/>
            <p:nvPr/>
          </p:nvSpPr>
          <p:spPr>
            <a:xfrm>
              <a:off x="23469108" y="29983840"/>
              <a:ext cx="150913" cy="133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6256867" y="29044"/>
            <a:ext cx="297670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See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 poster </a:t>
            </a:r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COCCON-</a:t>
            </a:r>
            <a:r>
              <a:rPr lang="es-ES" sz="1200" b="1" dirty="0" err="1">
                <a:solidFill>
                  <a:schemeClr val="bg1">
                    <a:lumMod val="50000"/>
                  </a:schemeClr>
                </a:solidFill>
              </a:rPr>
              <a:t>Spain</a:t>
            </a:r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Towards an Integrated Greenhouse Gas </a:t>
            </a:r>
            <a:br>
              <a:rPr lang="en-US" sz="12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Observation System in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Spain</a:t>
            </a:r>
          </a:p>
          <a:p>
            <a:pPr algn="ctr"/>
            <a:r>
              <a:rPr lang="en-US" sz="1100" b="1" dirty="0" err="1" smtClean="0">
                <a:solidFill>
                  <a:schemeClr val="bg1">
                    <a:lumMod val="50000"/>
                  </a:schemeClr>
                </a:solidFill>
              </a:rPr>
              <a:t>Álvarez</a:t>
            </a:r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</a:rPr>
              <a:t> et al., submitted to AMTD, 2023</a:t>
            </a:r>
            <a:endParaRPr lang="es-ES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4" name="Google Shape;424;p48"/>
          <p:cNvSpPr txBox="1"/>
          <p:nvPr/>
        </p:nvSpPr>
        <p:spPr>
          <a:xfrm>
            <a:off x="3061660" y="3736785"/>
            <a:ext cx="136900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degradation rate of ~</a:t>
            </a:r>
            <a:r>
              <a:rPr lang="e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0.6%month</a:t>
            </a:r>
            <a:r>
              <a:rPr lang="es" sz="10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439;p49"/>
          <p:cNvSpPr txBox="1"/>
          <p:nvPr/>
        </p:nvSpPr>
        <p:spPr>
          <a:xfrm>
            <a:off x="4794322" y="1178966"/>
            <a:ext cx="4163411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Long (3 years) Spectral AOD retrievals at IZO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Validation with co-located AERONET AOD </a:t>
            </a:r>
            <a:br>
              <a:rPr lang="es" sz="1200" dirty="0" smtClean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200" dirty="0" smtClean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for 870, 1020, 1640 nm (R&gt;0.95, positive bias 1.0-2.5%)</a:t>
            </a:r>
            <a:endParaRPr sz="12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797" y="1990837"/>
            <a:ext cx="4783580" cy="29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16</a:t>
            </a:fld>
            <a:endParaRPr/>
          </a:p>
        </p:txBody>
      </p:sp>
      <p:sp>
        <p:nvSpPr>
          <p:cNvPr id="437" name="Google Shape;437;p49"/>
          <p:cNvSpPr txBox="1"/>
          <p:nvPr/>
        </p:nvSpPr>
        <p:spPr>
          <a:xfrm>
            <a:off x="107504" y="-20538"/>
            <a:ext cx="903649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EM27/SUN Gas and Aerosol Enhacements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22" y="863900"/>
            <a:ext cx="7111243" cy="421119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4766726" y="997969"/>
            <a:ext cx="2368336" cy="1891293"/>
            <a:chOff x="4563122" y="1241780"/>
            <a:chExt cx="4580878" cy="265993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/>
            <a:srcRect l="49903"/>
            <a:stretch/>
          </p:blipFill>
          <p:spPr>
            <a:xfrm>
              <a:off x="4563122" y="1241780"/>
              <a:ext cx="4580878" cy="2659939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5104660" y="1473693"/>
              <a:ext cx="381740" cy="239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Rectángulo 9"/>
          <p:cNvSpPr/>
          <p:nvPr/>
        </p:nvSpPr>
        <p:spPr>
          <a:xfrm>
            <a:off x="283908" y="549596"/>
            <a:ext cx="2654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Volcanic gas /aerosols </a:t>
            </a:r>
            <a:r>
              <a:rPr lang="e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ratios </a:t>
            </a:r>
            <a:endParaRPr lang="es-ES" sz="1600" dirty="0"/>
          </a:p>
        </p:txBody>
      </p:sp>
      <p:sp>
        <p:nvSpPr>
          <p:cNvPr id="20" name="68 CuadroTexto"/>
          <p:cNvSpPr txBox="1"/>
          <p:nvPr/>
        </p:nvSpPr>
        <p:spPr>
          <a:xfrm>
            <a:off x="7272788" y="601750"/>
            <a:ext cx="166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 volcanic plume from La Palma volcano at IZO</a:t>
            </a:r>
            <a:b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(11</a:t>
            </a:r>
            <a:r>
              <a:rPr lang="en-US" sz="1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October 2021)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776019" y="4367204"/>
            <a:ext cx="26508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∆XCO</a:t>
            </a:r>
            <a:r>
              <a:rPr lang="en-US" sz="1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/∆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AOD = 43.0±4.7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410 ppm/∆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AOD</a:t>
            </a:r>
          </a:p>
          <a:p>
            <a:pPr>
              <a:spcAft>
                <a:spcPts val="60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XCO/∆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AOD = 118.2±11.0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ppb/∆AOD </a:t>
            </a:r>
            <a:endParaRPr lang="en-US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XCO/∆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XCO</a:t>
            </a:r>
            <a:r>
              <a:rPr lang="en-US" sz="10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1.86±0.32 ppb/ppm</a:t>
            </a:r>
            <a:endParaRPr lang="es-E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993464" y="1709412"/>
            <a:ext cx="2235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XCO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(up to 1 ppm)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comparable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to the Kilauea eruption (Hawaii) in 2018, Mt. Etna’s plume (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Italy)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Popocatepetl’s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plume. </a:t>
            </a:r>
          </a:p>
          <a:p>
            <a:pPr algn="ctr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(Johnson et al., 2020; </a:t>
            </a:r>
            <a:r>
              <a:rPr lang="en-US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Butz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 al., 2017; </a:t>
            </a:r>
            <a:r>
              <a:rPr lang="en-US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Stremme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al., 2023)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0"/>
          <p:cNvSpPr txBox="1"/>
          <p:nvPr/>
        </p:nvSpPr>
        <p:spPr>
          <a:xfrm>
            <a:off x="272278" y="115173"/>
            <a:ext cx="3539752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Summary and Outlook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50"/>
          <p:cNvSpPr txBox="1"/>
          <p:nvPr/>
        </p:nvSpPr>
        <p:spPr>
          <a:xfrm>
            <a:off x="352650" y="796500"/>
            <a:ext cx="8533200" cy="410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Different tests are still pending, however the </a:t>
            </a: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excellent agreement 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 DOAS, EM27/SUN, IFS 125HR points to reliable volcanic SO</a:t>
            </a:r>
            <a:r>
              <a:rPr lang="es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HCl, HF, CO, </a:t>
            </a:r>
            <a:r>
              <a:rPr lang="e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es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measurements!!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</a:pP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</a:t>
            </a:r>
            <a:r>
              <a:rPr lang="en-GB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Volcanic 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 ratios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18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/SO</a:t>
            </a:r>
            <a:r>
              <a:rPr lang="en-GB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HCl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/SO</a:t>
            </a:r>
            <a:r>
              <a:rPr lang="en-GB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HF/SO</a:t>
            </a:r>
            <a:r>
              <a:rPr lang="en-GB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showed a relationship with a seismic proxy for volcanic </a:t>
            </a:r>
            <a:r>
              <a:rPr lang="en-GB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activity and allow for </a:t>
            </a:r>
            <a:r>
              <a:rPr lang="fr-FR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determining</a:t>
            </a:r>
            <a:r>
              <a:rPr lang="fr-FR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sz="18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fr-FR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magnitude</a:t>
            </a:r>
            <a:r>
              <a:rPr lang="fr-FR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</a:t>
            </a: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gas emissions</a:t>
            </a:r>
            <a:r>
              <a:rPr lang="e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1" algn="ctr"/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</a:t>
            </a:r>
            <a:r>
              <a:rPr lang="en-GB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HCl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0.055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+/-0.040 Mt</a:t>
            </a:r>
          </a:p>
          <a:p>
            <a:pPr lvl="1" algn="ctr"/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HF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emissions: 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0.021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+/0.014 Mt</a:t>
            </a:r>
          </a:p>
          <a:p>
            <a:pPr lvl="1" algn="ctr"/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en-GB" sz="16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emissions: 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+/-</a:t>
            </a:r>
            <a:r>
              <a:rPr lang="en-GB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Low-resolution </a:t>
            </a: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COCCON instruments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suitable for detecting the </a:t>
            </a: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NIR  broadband signal and for retrieving </a:t>
            </a: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precise gas concentrations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(multi-parameter capability)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9076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18</a:t>
            </a:fld>
            <a:endParaRPr/>
          </a:p>
        </p:txBody>
      </p:sp>
      <p:sp>
        <p:nvSpPr>
          <p:cNvPr id="461" name="Google Shape;461;p51"/>
          <p:cNvSpPr txBox="1"/>
          <p:nvPr/>
        </p:nvSpPr>
        <p:spPr>
          <a:xfrm>
            <a:off x="1259632" y="141480"/>
            <a:ext cx="7062513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Many thanks!!!!</a:t>
            </a:r>
            <a:endParaRPr sz="72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62" name="Google Shape;46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775" y="1287724"/>
            <a:ext cx="4238240" cy="163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437" y="640000"/>
            <a:ext cx="5005575" cy="41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/>
          <p:nvPr/>
        </p:nvSpPr>
        <p:spPr>
          <a:xfrm>
            <a:off x="179512" y="87474"/>
            <a:ext cx="7743092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Palma Volcanic Eruption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8"/>
          <p:cNvSpPr txBox="1"/>
          <p:nvPr/>
        </p:nvSpPr>
        <p:spPr>
          <a:xfrm>
            <a:off x="5369013" y="1055625"/>
            <a:ext cx="35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 to Europe, America and Africa in the middle troposphere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(aerosol and gas injection between 2-6 km)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7200" y="2659050"/>
            <a:ext cx="4586801" cy="175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7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</a:t>
            </a:fld>
            <a:endParaRPr/>
          </a:p>
        </p:txBody>
      </p:sp>
      <p:grpSp>
        <p:nvGrpSpPr>
          <p:cNvPr id="138" name="Google Shape;138;p26"/>
          <p:cNvGrpSpPr/>
          <p:nvPr/>
        </p:nvGrpSpPr>
        <p:grpSpPr>
          <a:xfrm>
            <a:off x="609600" y="733326"/>
            <a:ext cx="8001062" cy="4219539"/>
            <a:chOff x="0" y="481571"/>
            <a:chExt cx="8334440" cy="5894857"/>
          </a:xfrm>
        </p:grpSpPr>
        <p:pic>
          <p:nvPicPr>
            <p:cNvPr id="139" name="Google Shape;139;p26" descr="NASA's ECOSTRESS instrument produced this Radiance and LST image of the La Palma volcanic eruption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81571"/>
              <a:ext cx="8249999" cy="5894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26"/>
            <p:cNvSpPr txBox="1"/>
            <p:nvPr/>
          </p:nvSpPr>
          <p:spPr>
            <a:xfrm>
              <a:off x="3527240" y="579991"/>
              <a:ext cx="4807200" cy="21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Eruption period: Sept. 19 - Dec. 13, 2021 (85 days)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Most recent subaerial eruption in 50 yr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Volcanic explosivity index (VEI) of 3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Lava flows covered more than 1.200 ha (infrastructures, towns, crops,...)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26"/>
          <p:cNvSpPr txBox="1"/>
          <p:nvPr/>
        </p:nvSpPr>
        <p:spPr>
          <a:xfrm>
            <a:off x="179512" y="87474"/>
            <a:ext cx="774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Palma Volcanic Eruption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983985" y="3496219"/>
            <a:ext cx="74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Palma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6"/>
          <p:cNvSpPr txBox="1"/>
          <p:nvPr/>
        </p:nvSpPr>
        <p:spPr>
          <a:xfrm>
            <a:off x="2597304" y="3825319"/>
            <a:ext cx="438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IZO</a:t>
            </a:r>
            <a:endParaRPr sz="14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6"/>
          <p:cNvSpPr txBox="1"/>
          <p:nvPr/>
        </p:nvSpPr>
        <p:spPr>
          <a:xfrm>
            <a:off x="829733" y="3705875"/>
            <a:ext cx="913532" cy="31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Volcano</a:t>
            </a:r>
            <a:endParaRPr sz="14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/>
        </p:nvSpPr>
        <p:spPr>
          <a:xfrm>
            <a:off x="179512" y="87474"/>
            <a:ext cx="77430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AEMet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Deployment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La Palma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8" name="Google Shape;178;p29"/>
          <p:cNvGrpSpPr/>
          <p:nvPr/>
        </p:nvGrpSpPr>
        <p:grpSpPr>
          <a:xfrm>
            <a:off x="809075" y="755825"/>
            <a:ext cx="7250235" cy="4013297"/>
            <a:chOff x="515" y="151877"/>
            <a:chExt cx="8667346" cy="5351062"/>
          </a:xfrm>
        </p:grpSpPr>
        <p:cxnSp>
          <p:nvCxnSpPr>
            <p:cNvPr id="179" name="Google Shape;179;p29"/>
            <p:cNvCxnSpPr/>
            <p:nvPr/>
          </p:nvCxnSpPr>
          <p:spPr>
            <a:xfrm rot="10800000" flipH="1">
              <a:off x="2764419" y="4963172"/>
              <a:ext cx="2849372" cy="4572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0" name="Google Shape;180;p29"/>
            <p:cNvCxnSpPr/>
            <p:nvPr/>
          </p:nvCxnSpPr>
          <p:spPr>
            <a:xfrm>
              <a:off x="2114493" y="3860209"/>
              <a:ext cx="3563775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1" name="Google Shape;181;p29"/>
            <p:cNvCxnSpPr/>
            <p:nvPr/>
          </p:nvCxnSpPr>
          <p:spPr>
            <a:xfrm>
              <a:off x="2080459" y="2781775"/>
              <a:ext cx="332790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2" name="Google Shape;182;p29"/>
            <p:cNvCxnSpPr/>
            <p:nvPr/>
          </p:nvCxnSpPr>
          <p:spPr>
            <a:xfrm>
              <a:off x="2080459" y="1787562"/>
              <a:ext cx="3563775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29"/>
            <p:cNvCxnSpPr/>
            <p:nvPr/>
          </p:nvCxnSpPr>
          <p:spPr>
            <a:xfrm>
              <a:off x="2077717" y="641412"/>
              <a:ext cx="4217293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4" name="Google Shape;184;p29"/>
            <p:cNvSpPr/>
            <p:nvPr/>
          </p:nvSpPr>
          <p:spPr>
            <a:xfrm>
              <a:off x="515" y="363240"/>
              <a:ext cx="4159887" cy="479897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749295" y="2891682"/>
              <a:ext cx="2662327" cy="1372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 txBox="1"/>
            <p:nvPr/>
          </p:nvSpPr>
          <p:spPr>
            <a:xfrm>
              <a:off x="749295" y="2891682"/>
              <a:ext cx="2662327" cy="1372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682084" y="2267975"/>
              <a:ext cx="1071391" cy="1071391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5668834" y="2442482"/>
              <a:ext cx="1647116" cy="748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 txBox="1"/>
            <p:nvPr/>
          </p:nvSpPr>
          <p:spPr>
            <a:xfrm>
              <a:off x="5668834" y="2442482"/>
              <a:ext cx="1647116" cy="748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0" rIns="609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Air Quality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5183109" y="1251042"/>
              <a:ext cx="1071391" cy="1071391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6019249" y="1413014"/>
              <a:ext cx="2300524" cy="748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 txBox="1"/>
            <p:nvPr/>
          </p:nvSpPr>
          <p:spPr>
            <a:xfrm>
              <a:off x="6019249" y="1413014"/>
              <a:ext cx="2300524" cy="748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0" rIns="609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Aerosol profiling (Transport)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5572789" y="151877"/>
              <a:ext cx="1071391" cy="1071391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6280468" y="268870"/>
              <a:ext cx="2039305" cy="748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 txBox="1"/>
            <p:nvPr/>
          </p:nvSpPr>
          <p:spPr>
            <a:xfrm>
              <a:off x="6280461" y="268877"/>
              <a:ext cx="2387400" cy="8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0" rIns="609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Weather     monitoring and forecasting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5154116" y="3309142"/>
              <a:ext cx="1071391" cy="1071391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6152611" y="3451406"/>
              <a:ext cx="1246033" cy="748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 txBox="1"/>
            <p:nvPr/>
          </p:nvSpPr>
          <p:spPr>
            <a:xfrm>
              <a:off x="6152607" y="3451410"/>
              <a:ext cx="2260800" cy="74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0" rIns="609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 i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Research </a:t>
              </a:r>
              <a:endParaRPr sz="16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(aerosols &amp; gases)</a:t>
              </a:r>
              <a:endParaRPr sz="16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5574592" y="4431548"/>
              <a:ext cx="1071391" cy="1071391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456955" y="4506160"/>
              <a:ext cx="1646969" cy="748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 txBox="1"/>
            <p:nvPr/>
          </p:nvSpPr>
          <p:spPr>
            <a:xfrm>
              <a:off x="6456955" y="4506160"/>
              <a:ext cx="1646969" cy="748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0" rIns="609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IZO </a:t>
              </a:r>
              <a:b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WMO-GAW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16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80" y="592772"/>
            <a:ext cx="3928135" cy="294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2"/>
          <p:cNvPicPr preferRelativeResize="0"/>
          <p:nvPr/>
        </p:nvPicPr>
        <p:blipFill rotWithShape="1">
          <a:blip r:embed="rId4">
            <a:alphaModFix/>
          </a:blip>
          <a:srcRect l="-2738" t="-236" r="12093" b="-4535"/>
          <a:stretch/>
        </p:blipFill>
        <p:spPr>
          <a:xfrm>
            <a:off x="4647436" y="2723250"/>
            <a:ext cx="3705364" cy="24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2"/>
          <p:cNvSpPr txBox="1"/>
          <p:nvPr/>
        </p:nvSpPr>
        <p:spPr>
          <a:xfrm>
            <a:off x="251520" y="33468"/>
            <a:ext cx="798333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Installation of FUE station (La Palma, Canary Islands)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0" name="Google Shape;470;p52" descr="Affected zones and accessible areas of interest, island of La Palma"/>
          <p:cNvPicPr preferRelativeResize="0"/>
          <p:nvPr/>
        </p:nvPicPr>
        <p:blipFill rotWithShape="1">
          <a:blip r:embed="rId5">
            <a:alphaModFix/>
          </a:blip>
          <a:srcRect l="18769" r="22351" b="5111"/>
          <a:stretch/>
        </p:blipFill>
        <p:spPr>
          <a:xfrm>
            <a:off x="4296871" y="579825"/>
            <a:ext cx="3576352" cy="2331524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2"/>
          <p:cNvSpPr/>
          <p:nvPr/>
        </p:nvSpPr>
        <p:spPr>
          <a:xfrm>
            <a:off x="6281420" y="2593945"/>
            <a:ext cx="144000" cy="108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2"/>
          <p:cNvSpPr txBox="1"/>
          <p:nvPr/>
        </p:nvSpPr>
        <p:spPr>
          <a:xfrm>
            <a:off x="6326785" y="2296814"/>
            <a:ext cx="55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2"/>
          <p:cNvSpPr/>
          <p:nvPr/>
        </p:nvSpPr>
        <p:spPr>
          <a:xfrm>
            <a:off x="6258987" y="1833629"/>
            <a:ext cx="144000" cy="108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2"/>
          <p:cNvSpPr txBox="1"/>
          <p:nvPr/>
        </p:nvSpPr>
        <p:spPr>
          <a:xfrm>
            <a:off x="4454845" y="1376893"/>
            <a:ext cx="971700" cy="58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Tajogaite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Volcano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5" name="Google Shape;475;p52"/>
          <p:cNvCxnSpPr>
            <a:stCxn id="474" idx="3"/>
          </p:cNvCxnSpPr>
          <p:nvPr/>
        </p:nvCxnSpPr>
        <p:spPr>
          <a:xfrm>
            <a:off x="5426545" y="1669394"/>
            <a:ext cx="833700" cy="88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76" name="Google Shape;476;p52"/>
          <p:cNvCxnSpPr/>
          <p:nvPr/>
        </p:nvCxnSpPr>
        <p:spPr>
          <a:xfrm rot="10800000">
            <a:off x="6570325" y="3593225"/>
            <a:ext cx="511800" cy="83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77" name="Google Shape;477;p52"/>
          <p:cNvCxnSpPr/>
          <p:nvPr/>
        </p:nvCxnSpPr>
        <p:spPr>
          <a:xfrm rot="10800000">
            <a:off x="6780177" y="4417230"/>
            <a:ext cx="30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78" name="Google Shape;478;p52"/>
          <p:cNvSpPr txBox="1"/>
          <p:nvPr/>
        </p:nvSpPr>
        <p:spPr>
          <a:xfrm>
            <a:off x="7029385" y="4028386"/>
            <a:ext cx="796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DOAS &amp;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Fibber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52"/>
          <p:cNvSpPr txBox="1"/>
          <p:nvPr/>
        </p:nvSpPr>
        <p:spPr>
          <a:xfrm>
            <a:off x="6353420" y="2083142"/>
            <a:ext cx="9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~14 km</a:t>
            </a:r>
            <a:endParaRPr sz="18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0" name="Google Shape;480;p52"/>
          <p:cNvCxnSpPr/>
          <p:nvPr/>
        </p:nvCxnSpPr>
        <p:spPr>
          <a:xfrm>
            <a:off x="6353415" y="1970195"/>
            <a:ext cx="0" cy="5952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81" name="Google Shape;481;p52"/>
          <p:cNvSpPr txBox="1">
            <a:spLocks noGrp="1"/>
          </p:cNvSpPr>
          <p:nvPr>
            <p:ph type="sldNum" idx="12"/>
          </p:nvPr>
        </p:nvSpPr>
        <p:spPr>
          <a:xfrm>
            <a:off x="6349221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21</a:t>
            </a:fld>
            <a:endParaRPr/>
          </a:p>
        </p:txBody>
      </p:sp>
      <p:sp>
        <p:nvSpPr>
          <p:cNvPr id="482" name="Google Shape;482;p52"/>
          <p:cNvSpPr txBox="1"/>
          <p:nvPr/>
        </p:nvSpPr>
        <p:spPr>
          <a:xfrm rot="5400000">
            <a:off x="6622675" y="2105575"/>
            <a:ext cx="141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Cumbre Vieja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52"/>
          <p:cNvSpPr txBox="1"/>
          <p:nvPr/>
        </p:nvSpPr>
        <p:spPr>
          <a:xfrm>
            <a:off x="243851" y="579816"/>
            <a:ext cx="2834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San Antonio (1677) volcano</a:t>
            </a:r>
            <a:endParaRPr sz="18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visitors center, Fuencaliente</a:t>
            </a:r>
            <a:endParaRPr sz="18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4" name="Google Shape;484;p52"/>
          <p:cNvCxnSpPr/>
          <p:nvPr/>
        </p:nvCxnSpPr>
        <p:spPr>
          <a:xfrm rot="10800000">
            <a:off x="7329920" y="3791793"/>
            <a:ext cx="0" cy="404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485" name="Google Shape;485;p52"/>
          <p:cNvPicPr preferRelativeResize="0"/>
          <p:nvPr/>
        </p:nvPicPr>
        <p:blipFill rotWithShape="1">
          <a:blip r:embed="rId6">
            <a:alphaModFix/>
          </a:blip>
          <a:srcRect l="14562" t="30622" r="27950" b="5874"/>
          <a:stretch/>
        </p:blipFill>
        <p:spPr>
          <a:xfrm>
            <a:off x="572826" y="2666125"/>
            <a:ext cx="3805826" cy="25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2"/>
          <p:cNvSpPr txBox="1"/>
          <p:nvPr/>
        </p:nvSpPr>
        <p:spPr>
          <a:xfrm>
            <a:off x="136054" y="2672278"/>
            <a:ext cx="4318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DOAS instrument (Avantes ULS 2048) </a:t>
            </a:r>
            <a:endParaRPr sz="160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EM27-SUN (Bruker)</a:t>
            </a: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Ceilometer (CHM), Photometer (CIMEL)</a:t>
            </a:r>
            <a:endParaRPr sz="160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All-sky camera</a:t>
            </a: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3"/>
          <p:cNvSpPr txBox="1"/>
          <p:nvPr/>
        </p:nvSpPr>
        <p:spPr>
          <a:xfrm>
            <a:off x="0" y="56950"/>
            <a:ext cx="9721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Measurements during La Palma eruption: SO</a:t>
            </a:r>
            <a:r>
              <a:rPr lang="es" sz="27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HCl, HF, CO</a:t>
            </a:r>
            <a:r>
              <a:rPr lang="es" sz="27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</a:t>
            </a:r>
            <a:endParaRPr sz="2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107" y="541742"/>
            <a:ext cx="6479999" cy="4499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6600" y="631500"/>
            <a:ext cx="6480000" cy="45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4"/>
          <p:cNvSpPr txBox="1"/>
          <p:nvPr/>
        </p:nvSpPr>
        <p:spPr>
          <a:xfrm>
            <a:off x="107504" y="0"/>
            <a:ext cx="885698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es" sz="2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VULC and CO VULC Time series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5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5"/>
          <p:cNvSpPr txBox="1"/>
          <p:nvPr/>
        </p:nvSpPr>
        <p:spPr>
          <a:xfrm>
            <a:off x="107504" y="0"/>
            <a:ext cx="885698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Measurements during the La Palma eruption : SO</a:t>
            </a:r>
            <a:r>
              <a:rPr lang="es" sz="24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HCl, HF, CO</a:t>
            </a:r>
            <a:r>
              <a:rPr lang="es" sz="24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5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24</a:t>
            </a:fld>
            <a:endParaRPr/>
          </a:p>
        </p:txBody>
      </p:sp>
      <p:pic>
        <p:nvPicPr>
          <p:cNvPr id="507" name="Google Shape;50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325" y="560426"/>
            <a:ext cx="6480002" cy="450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25</a:t>
            </a:fld>
            <a:endParaRPr/>
          </a:p>
        </p:txBody>
      </p:sp>
      <p:sp>
        <p:nvSpPr>
          <p:cNvPr id="326" name="Google Shape;326;p40"/>
          <p:cNvSpPr txBox="1"/>
          <p:nvPr/>
        </p:nvSpPr>
        <p:spPr>
          <a:xfrm>
            <a:off x="107504" y="0"/>
            <a:ext cx="903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Volcanic columns at FUE and IZO: SO</a:t>
            </a:r>
            <a:r>
              <a:rPr lang="es" sz="2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HCl, HF, CO</a:t>
            </a:r>
            <a:r>
              <a:rPr lang="es" sz="2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625" y="568865"/>
            <a:ext cx="6873675" cy="4472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73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0" y="2706354"/>
            <a:ext cx="3519308" cy="2426164"/>
          </a:xfrm>
          <a:prstGeom prst="rect">
            <a:avLst/>
          </a:prstGeom>
        </p:spPr>
      </p:pic>
      <p:sp>
        <p:nvSpPr>
          <p:cNvPr id="255" name="Google Shape;255;p34"/>
          <p:cNvSpPr txBox="1"/>
          <p:nvPr/>
        </p:nvSpPr>
        <p:spPr>
          <a:xfrm>
            <a:off x="1" y="2062509"/>
            <a:ext cx="526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HCl EM27/SUN  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(5697.0 - 5769.0) cm</a:t>
            </a:r>
            <a:r>
              <a:rPr lang="es" sz="1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HCl IFS 125HR : 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independent windows in (2727.0 – 2796.5 ) cm</a:t>
            </a:r>
            <a:r>
              <a:rPr lang="es" sz="1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(Taquet et al., 2019)</a:t>
            </a:r>
            <a:endParaRPr sz="1200" i="1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4"/>
          <p:cNvSpPr txBox="1"/>
          <p:nvPr/>
        </p:nvSpPr>
        <p:spPr>
          <a:xfrm>
            <a:off x="4860032" y="2057771"/>
            <a:ext cx="3960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HF EM27/SUN 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(7765.0 - 8005.0) </a:t>
            </a:r>
            <a:r>
              <a:rPr lang="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</a:t>
            </a:r>
            <a:r>
              <a:rPr lang="es" sz="12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 </a:t>
            </a:r>
            <a:r>
              <a:rPr lang="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(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3995-4043) cm</a:t>
            </a:r>
            <a:r>
              <a:rPr lang="es" sz="1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HF IFS 125HR 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(3999.0 – 4003.5) &amp; (4036.5-4041.0) cm</a:t>
            </a:r>
            <a:r>
              <a:rPr lang="es" sz="1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(Taquet et al., 2019)</a:t>
            </a:r>
            <a:endParaRPr sz="1200" i="1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26</a:t>
            </a:fld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-72008" y="0"/>
            <a:ext cx="946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 HF &amp; HCl at Popocatépetl: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EM27/SUN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vs IFS 125HR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800" y="544815"/>
            <a:ext cx="7751450" cy="153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55" y="2643211"/>
            <a:ext cx="3248331" cy="25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27</a:t>
            </a:fld>
            <a:endParaRPr/>
          </a:p>
        </p:txBody>
      </p:sp>
      <p:sp>
        <p:nvSpPr>
          <p:cNvPr id="294" name="Google Shape;294;p37"/>
          <p:cNvSpPr txBox="1"/>
          <p:nvPr/>
        </p:nvSpPr>
        <p:spPr>
          <a:xfrm>
            <a:off x="107504" y="0"/>
            <a:ext cx="81369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Determination of Volcanic CO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columns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167" y="609172"/>
            <a:ext cx="4305049" cy="356439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7"/>
          <p:cNvSpPr txBox="1"/>
          <p:nvPr/>
        </p:nvSpPr>
        <p:spPr>
          <a:xfrm>
            <a:off x="4977601" y="1221275"/>
            <a:ext cx="3079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XCO=XCO</a:t>
            </a:r>
            <a:r>
              <a:rPr lang="es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</a:t>
            </a: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–P</a:t>
            </a:r>
            <a:endParaRPr sz="16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Volcanic CO VCD:</a:t>
            </a:r>
            <a:endParaRPr sz="16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es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</a:t>
            </a: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lang="es" sz="16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XCO. O</a:t>
            </a:r>
            <a:r>
              <a:rPr lang="es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/0.20942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6211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5"/>
          <p:cNvSpPr txBox="1"/>
          <p:nvPr/>
        </p:nvSpPr>
        <p:spPr>
          <a:xfrm>
            <a:off x="107504" y="-20538"/>
            <a:ext cx="84441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Variability of the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Volcanic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atios 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28</a:t>
            </a:fld>
            <a:endParaRPr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9" y="535561"/>
            <a:ext cx="3597719" cy="453744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02" y="484461"/>
            <a:ext cx="3885344" cy="45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29</a:t>
            </a:fld>
            <a:endParaRPr/>
          </a:p>
        </p:txBody>
      </p:sp>
      <p:pic>
        <p:nvPicPr>
          <p:cNvPr id="513" name="Google Shape;51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000" y="452775"/>
            <a:ext cx="6815075" cy="38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20;p57"/>
          <p:cNvSpPr txBox="1"/>
          <p:nvPr/>
        </p:nvSpPr>
        <p:spPr>
          <a:xfrm>
            <a:off x="107503" y="141480"/>
            <a:ext cx="88569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References of CO2, SO2, HCl and HF emissions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3</a:t>
            </a:fld>
            <a:endParaRPr/>
          </a:p>
        </p:txBody>
      </p:sp>
      <p:grpSp>
        <p:nvGrpSpPr>
          <p:cNvPr id="150" name="Google Shape;150;p27"/>
          <p:cNvGrpSpPr/>
          <p:nvPr/>
        </p:nvGrpSpPr>
        <p:grpSpPr>
          <a:xfrm>
            <a:off x="1770743" y="857474"/>
            <a:ext cx="5472915" cy="3187111"/>
            <a:chOff x="5444144" y="3645024"/>
            <a:chExt cx="3659344" cy="2606404"/>
          </a:xfrm>
        </p:grpSpPr>
        <p:pic>
          <p:nvPicPr>
            <p:cNvPr id="151" name="Google Shape;151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44144" y="3645024"/>
              <a:ext cx="3593332" cy="2606404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152" name="Google Shape;152;p27"/>
            <p:cNvGrpSpPr/>
            <p:nvPr/>
          </p:nvGrpSpPr>
          <p:grpSpPr>
            <a:xfrm>
              <a:off x="7577088" y="3717046"/>
              <a:ext cx="1526400" cy="1225890"/>
              <a:chOff x="7577088" y="3717046"/>
              <a:chExt cx="1526400" cy="1225890"/>
            </a:xfrm>
          </p:grpSpPr>
          <p:pic>
            <p:nvPicPr>
              <p:cNvPr id="153" name="Google Shape;153;p2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653300" y="3717046"/>
                <a:ext cx="1303350" cy="4496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4" name="Google Shape;154;p27"/>
              <p:cNvSpPr txBox="1"/>
              <p:nvPr/>
            </p:nvSpPr>
            <p:spPr>
              <a:xfrm>
                <a:off x="7577088" y="4142536"/>
                <a:ext cx="1526400" cy="80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MOUNTS project</a:t>
                </a:r>
                <a:endParaRPr sz="11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TROPOMI processing</a:t>
                </a:r>
                <a:endParaRPr sz="11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 b="1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Valade et al. (2019)</a:t>
                </a:r>
                <a:endParaRPr sz="1100"/>
              </a:p>
            </p:txBody>
          </p:sp>
        </p:grpSp>
      </p:grpSp>
      <p:sp>
        <p:nvSpPr>
          <p:cNvPr id="155" name="Google Shape;155;p27"/>
          <p:cNvSpPr txBox="1"/>
          <p:nvPr/>
        </p:nvSpPr>
        <p:spPr>
          <a:xfrm>
            <a:off x="179512" y="87474"/>
            <a:ext cx="774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Palma Volcanic Eruption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75" y="689888"/>
            <a:ext cx="1951201" cy="171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3188" y="1990416"/>
            <a:ext cx="2520000" cy="139711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 txBox="1"/>
          <p:nvPr/>
        </p:nvSpPr>
        <p:spPr>
          <a:xfrm>
            <a:off x="628500" y="4127075"/>
            <a:ext cx="77430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I: 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alternating </a:t>
            </a: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explosive and effusive activity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emissions at different vents.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II: 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 energy in the volcanic system, </a:t>
            </a:r>
            <a:r>
              <a:rPr lang="e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intense </a:t>
            </a: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effusive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activity (more</a:t>
            </a: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lava flows,</a:t>
            </a:r>
            <a:r>
              <a:rPr lang="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 aerosol and gas emissions)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" name="Google Shape;159;p27"/>
          <p:cNvCxnSpPr/>
          <p:nvPr/>
        </p:nvCxnSpPr>
        <p:spPr>
          <a:xfrm rot="10800000">
            <a:off x="4912850" y="890300"/>
            <a:ext cx="3900" cy="29253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0" name="Google Shape;160;p27"/>
          <p:cNvSpPr txBox="1"/>
          <p:nvPr/>
        </p:nvSpPr>
        <p:spPr>
          <a:xfrm>
            <a:off x="5454502" y="179575"/>
            <a:ext cx="3409173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SO</a:t>
            </a:r>
            <a:r>
              <a:rPr lang="es" sz="16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amount released: 1,84 Mt</a:t>
            </a:r>
            <a:endParaRPr sz="1600" b="1" dirty="0"/>
          </a:p>
        </p:txBody>
      </p:sp>
      <p:sp>
        <p:nvSpPr>
          <p:cNvPr id="161" name="Google Shape;161;p27"/>
          <p:cNvSpPr txBox="1"/>
          <p:nvPr/>
        </p:nvSpPr>
        <p:spPr>
          <a:xfrm>
            <a:off x="3527925" y="1559325"/>
            <a:ext cx="840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Phase I</a:t>
            </a:r>
            <a:endParaRPr sz="1600" b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7"/>
          <p:cNvSpPr txBox="1"/>
          <p:nvPr/>
        </p:nvSpPr>
        <p:spPr>
          <a:xfrm>
            <a:off x="5276713" y="2473425"/>
            <a:ext cx="840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Phase II</a:t>
            </a:r>
            <a:endParaRPr sz="1600" b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7" descr="Escala de tiem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8504" y="757971"/>
            <a:ext cx="5986980" cy="423593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7"/>
          <p:cNvSpPr txBox="1"/>
          <p:nvPr/>
        </p:nvSpPr>
        <p:spPr>
          <a:xfrm>
            <a:off x="107503" y="141480"/>
            <a:ext cx="885698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WMO-GAW in-situ measurements at IZO: SO</a:t>
            </a:r>
            <a:r>
              <a:rPr lang="es" sz="24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</a:t>
            </a:r>
            <a:r>
              <a:rPr lang="es" sz="24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6" name="Google Shape;526;p58"/>
          <p:cNvGraphicFramePr/>
          <p:nvPr/>
        </p:nvGraphicFramePr>
        <p:xfrm>
          <a:off x="419100" y="1352550"/>
          <a:ext cx="8305800" cy="888765"/>
        </p:xfrm>
        <a:graphic>
          <a:graphicData uri="http://schemas.openxmlformats.org/drawingml/2006/table">
            <a:tbl>
              <a:tblPr>
                <a:noFill/>
                <a:tableStyleId>{A7BED008-3308-484D-B1D8-C25252BD2758}</a:tableStyleId>
              </a:tblPr>
              <a:tblGrid>
                <a:gridCol w="1100775"/>
                <a:gridCol w="1172525"/>
                <a:gridCol w="3124200"/>
                <a:gridCol w="2908300"/>
              </a:tblGrid>
              <a:tr h="59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u="none" strike="noStrike"/>
                        <a:t>MW (cm</a:t>
                      </a:r>
                      <a:r>
                        <a:rPr lang="es" sz="1100" u="none" strike="noStrike" baseline="30000"/>
                        <a:t>-1</a:t>
                      </a:r>
                      <a:r>
                        <a:rPr lang="es" sz="1100" u="none" strike="noStrike"/>
                        <a:t>)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u="none" strike="noStrike"/>
                        <a:t>Filter/Detector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u="none" strike="noStrike"/>
                        <a:t>Interfering Gases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u="none" strike="noStrike"/>
                        <a:t>Fit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9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u="none" strike="noStrike"/>
                        <a:t>2480-2520 </a:t>
                      </a:r>
                      <a:endParaRPr sz="11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u="none" strike="noStrike"/>
                        <a:t>S3&amp;S4, InSb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u="none" strike="noStrike"/>
                        <a:t>H</a:t>
                      </a:r>
                      <a:r>
                        <a:rPr lang="es" sz="1100" u="none" strike="noStrike" baseline="-25000"/>
                        <a:t>2</a:t>
                      </a:r>
                      <a:r>
                        <a:rPr lang="es" sz="1100" u="none" strike="noStrike"/>
                        <a:t>O, CO</a:t>
                      </a:r>
                      <a:r>
                        <a:rPr lang="es" sz="1100" u="none" strike="noStrike" baseline="-25000"/>
                        <a:t>2</a:t>
                      </a:r>
                      <a:r>
                        <a:rPr lang="es" sz="1100" u="none" strike="noStrike"/>
                        <a:t>, O</a:t>
                      </a:r>
                      <a:r>
                        <a:rPr lang="es" sz="1100" u="none" strike="noStrike" baseline="-25000"/>
                        <a:t>3</a:t>
                      </a:r>
                      <a:r>
                        <a:rPr lang="es" sz="1100" u="none" strike="noStrike"/>
                        <a:t>, CH</a:t>
                      </a:r>
                      <a:r>
                        <a:rPr lang="es" sz="1100" u="none" strike="noStrike" baseline="-25000"/>
                        <a:t>4</a:t>
                      </a:r>
                      <a:r>
                        <a:rPr lang="es" sz="1100" u="none" strike="noStrike"/>
                        <a:t>, N</a:t>
                      </a:r>
                      <a:r>
                        <a:rPr lang="es" sz="1100" u="none" strike="noStrike" baseline="-25000"/>
                        <a:t>2</a:t>
                      </a:r>
                      <a:r>
                        <a:rPr lang="es" sz="1100" u="none" strike="noStrike"/>
                        <a:t>O, SO</a:t>
                      </a:r>
                      <a:r>
                        <a:rPr lang="es" sz="1100" u="none" strike="noStrike" baseline="-25000"/>
                        <a:t>2</a:t>
                      </a:r>
                      <a:endParaRPr sz="1100" b="0" i="0" u="none" strike="noStrike" baseline="-25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u="none" strike="noStrike"/>
                        <a:t>Scale retrieval for all gases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7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s" sz="1100" b="1" u="none" strike="noStrike"/>
                        <a:t>1120-1180</a:t>
                      </a:r>
                      <a:endParaRPr sz="11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s" sz="1100" b="0" u="none" strike="noStrike"/>
                        <a:t>S6, MCT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350" marR="5350" marT="40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s" sz="1100" u="none" strike="noStrike"/>
                        <a:t>H</a:t>
                      </a:r>
                      <a:r>
                        <a:rPr lang="es" sz="1100" u="none" strike="noStrike" baseline="-25000"/>
                        <a:t>2</a:t>
                      </a:r>
                      <a:r>
                        <a:rPr lang="es" sz="1100" u="none" strike="noStrike"/>
                        <a:t>O, HDO, CO</a:t>
                      </a:r>
                      <a:r>
                        <a:rPr lang="es" sz="1100" u="none" strike="noStrike" baseline="-25000"/>
                        <a:t>2</a:t>
                      </a:r>
                      <a:r>
                        <a:rPr lang="es" sz="1100" u="none" strike="noStrike"/>
                        <a:t>, O</a:t>
                      </a:r>
                      <a:r>
                        <a:rPr lang="es" sz="1100" u="none" strike="noStrike" baseline="-25000"/>
                        <a:t>3</a:t>
                      </a:r>
                      <a:r>
                        <a:rPr lang="es" sz="1100" u="none" strike="noStrike"/>
                        <a:t>, CH</a:t>
                      </a:r>
                      <a:r>
                        <a:rPr lang="es" sz="1100" u="none" strike="noStrike" baseline="-25000"/>
                        <a:t>4</a:t>
                      </a:r>
                      <a:r>
                        <a:rPr lang="es" sz="1100" u="none" strike="noStrike"/>
                        <a:t>, </a:t>
                      </a:r>
                      <a:br>
                        <a:rPr lang="es" sz="1100" u="none" strike="noStrike"/>
                      </a:br>
                      <a:r>
                        <a:rPr lang="es" sz="1100" u="none" strike="noStrike"/>
                        <a:t>N</a:t>
                      </a:r>
                      <a:r>
                        <a:rPr lang="es" sz="1100" u="none" strike="noStrike" baseline="-25000"/>
                        <a:t>2</a:t>
                      </a:r>
                      <a:r>
                        <a:rPr lang="es" sz="1100" u="none" strike="noStrike"/>
                        <a:t>O, SO</a:t>
                      </a:r>
                      <a:r>
                        <a:rPr lang="es" sz="1100" u="none" strike="noStrike" baseline="-25000"/>
                        <a:t>2</a:t>
                      </a:r>
                      <a:r>
                        <a:rPr lang="es" sz="1100" u="none" strike="noStrike"/>
                        <a:t>, CFC12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None/>
                      </a:pPr>
                      <a:r>
                        <a:rPr lang="es" sz="1100" b="1" u="none" strike="noStrike">
                          <a:solidFill>
                            <a:srgbClr val="FF0000"/>
                          </a:solidFill>
                        </a:rPr>
                        <a:t>Profile retrieval for SO</a:t>
                      </a:r>
                      <a:r>
                        <a:rPr lang="es" sz="1100" b="1" u="none" strike="noStrike" baseline="-2500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s" sz="1100" u="none" strike="noStrike"/>
                        <a:t>, H</a:t>
                      </a:r>
                      <a:r>
                        <a:rPr lang="es" sz="1100" u="none" strike="noStrike" baseline="-25000"/>
                        <a:t>2</a:t>
                      </a:r>
                      <a:r>
                        <a:rPr lang="es" sz="1100" u="none" strike="noStrike"/>
                        <a:t>O, O</a:t>
                      </a:r>
                      <a:r>
                        <a:rPr lang="es" sz="1100" u="none" strike="noStrike" baseline="-25000"/>
                        <a:t>3</a:t>
                      </a:r>
                      <a:r>
                        <a:rPr lang="es" sz="1100" u="none" strike="noStrike"/>
                        <a:t/>
                      </a:r>
                      <a:br>
                        <a:rPr lang="es" sz="1100" u="none" strike="noStrike"/>
                      </a:br>
                      <a:r>
                        <a:rPr lang="es" sz="1100" u="none" strike="noStrike"/>
                        <a:t>Scale retrieval for the remaining gases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527" name="Google Shape;527;p58"/>
          <p:cNvSpPr txBox="1"/>
          <p:nvPr/>
        </p:nvSpPr>
        <p:spPr>
          <a:xfrm>
            <a:off x="285364" y="105905"/>
            <a:ext cx="552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IFS 125HR SO</a:t>
            </a:r>
            <a:r>
              <a:rPr lang="es" sz="2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Retrieval Strategies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58"/>
          <p:cNvSpPr txBox="1"/>
          <p:nvPr/>
        </p:nvSpPr>
        <p:spPr>
          <a:xfrm>
            <a:off x="322435" y="644196"/>
            <a:ext cx="589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Based on Taquet et al. (2019), but they have been optimized and applied consistently to all FTIR sites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2334" y="377133"/>
            <a:ext cx="1979978" cy="87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8"/>
          <p:cNvPicPr preferRelativeResize="0"/>
          <p:nvPr/>
        </p:nvPicPr>
        <p:blipFill rotWithShape="1">
          <a:blip r:embed="rId4">
            <a:alphaModFix/>
          </a:blip>
          <a:srcRect t="3780" b="7088"/>
          <a:stretch/>
        </p:blipFill>
        <p:spPr>
          <a:xfrm>
            <a:off x="3787575" y="2975050"/>
            <a:ext cx="5069551" cy="21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8"/>
          <p:cNvSpPr txBox="1"/>
          <p:nvPr/>
        </p:nvSpPr>
        <p:spPr>
          <a:xfrm>
            <a:off x="285363" y="3657734"/>
            <a:ext cx="33060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8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WACCM v6 for all a priori profiles, except for SO</a:t>
            </a:r>
            <a:r>
              <a:rPr lang="es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(on-site information!).</a:t>
            </a:r>
            <a:endParaRPr sz="1600"/>
          </a:p>
          <a:p>
            <a:pPr marL="0" marR="0" lvl="0" indent="0" algn="l" rtl="0">
              <a:lnSpc>
                <a:spcPct val="108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HITRAN2020 for all gases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8"/>
          <p:cNvSpPr txBox="1"/>
          <p:nvPr/>
        </p:nvSpPr>
        <p:spPr>
          <a:xfrm>
            <a:off x="406339" y="2370562"/>
            <a:ext cx="86361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-101600" algn="just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1100 cm</a:t>
            </a:r>
            <a:r>
              <a:rPr lang="es" sz="16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region the </a:t>
            </a:r>
            <a:r>
              <a:rPr lang="e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constrain using a profile retrieval on a logarithmic scale </a:t>
            </a:r>
            <a:r>
              <a:rPr lang="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</a:t>
            </a:r>
            <a:r>
              <a:rPr lang="es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CRITICAL,</a:t>
            </a:r>
            <a:r>
              <a:rPr lang="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because it avoids SO</a:t>
            </a:r>
            <a:r>
              <a:rPr lang="es" sz="16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 concentrations and provides more stable retrievals. </a:t>
            </a:r>
            <a:endParaRPr sz="1600"/>
          </a:p>
        </p:txBody>
      </p:sp>
      <p:sp>
        <p:nvSpPr>
          <p:cNvPr id="533" name="Google Shape;533;p58"/>
          <p:cNvSpPr txBox="1"/>
          <p:nvPr/>
        </p:nvSpPr>
        <p:spPr>
          <a:xfrm>
            <a:off x="322436" y="3115805"/>
            <a:ext cx="3055800" cy="8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-1016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r>
              <a:rPr lang="e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DOFS ≈ 1 </a:t>
            </a:r>
            <a:br>
              <a:rPr lang="e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(SO</a:t>
            </a:r>
            <a:r>
              <a:rPr lang="es" sz="16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information is not retrievable!).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0"/>
          <p:cNvSpPr txBox="1"/>
          <p:nvPr/>
        </p:nvSpPr>
        <p:spPr>
          <a:xfrm>
            <a:off x="80365" y="179798"/>
            <a:ext cx="883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Intercomparison IFS 125HR &amp; Brewer/Pandora at IZO: SO</a:t>
            </a:r>
            <a:r>
              <a:rPr lang="es" sz="2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 b="1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60"/>
          <p:cNvSpPr txBox="1"/>
          <p:nvPr/>
        </p:nvSpPr>
        <p:spPr>
          <a:xfrm>
            <a:off x="405197" y="758955"/>
            <a:ext cx="4436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Pandora/Brewer (Sep2021 - Feb2022)</a:t>
            </a:r>
            <a:endParaRPr sz="16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Temporal Window: ± 10 min</a:t>
            </a:r>
            <a:endParaRPr sz="16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 = FTIR - Pandora/Brewer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48" name="Google Shape;548;p60"/>
          <p:cNvGraphicFramePr/>
          <p:nvPr/>
        </p:nvGraphicFramePr>
        <p:xfrm>
          <a:off x="481397" y="2261426"/>
          <a:ext cx="4219450" cy="1258550"/>
        </p:xfrm>
        <a:graphic>
          <a:graphicData uri="http://schemas.openxmlformats.org/drawingml/2006/table">
            <a:tbl>
              <a:tblPr>
                <a:noFill/>
                <a:tableStyleId>{78B3A150-BDA7-4E85-A3CE-2801795F3F6B}</a:tableStyleId>
              </a:tblPr>
              <a:tblGrid>
                <a:gridCol w="1461325"/>
                <a:gridCol w="954025"/>
                <a:gridCol w="951475"/>
                <a:gridCol w="852625"/>
              </a:tblGrid>
              <a:tr h="313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Pandora</a:t>
                      </a:r>
                      <a:endParaRPr sz="11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(All SO2&gt;0)</a:t>
                      </a:r>
                      <a:endParaRPr sz="11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MD  (DU)</a:t>
                      </a:r>
                      <a:endParaRPr sz="1100"/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STD  (DU)</a:t>
                      </a:r>
                      <a:endParaRPr sz="1100"/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2500 cm</a:t>
                      </a:r>
                      <a:r>
                        <a:rPr lang="e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</a:t>
                      </a: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HIT2008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0.535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1.368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0.981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2500 cm</a:t>
                      </a:r>
                      <a:r>
                        <a:rPr lang="e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</a:t>
                      </a: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HIT2020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0.463</a:t>
                      </a:r>
                      <a:endParaRPr sz="1100" b="1" i="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1.368</a:t>
                      </a:r>
                      <a:endParaRPr sz="1100" b="1" i="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0.981</a:t>
                      </a:r>
                      <a:endParaRPr sz="1100" b="0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7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1150 cm</a:t>
                      </a:r>
                      <a:r>
                        <a:rPr lang="e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</a:t>
                      </a: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HIT2008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0.085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0.697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0.995</a:t>
                      </a:r>
                      <a:endParaRPr sz="1100" b="0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7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1150 cm</a:t>
                      </a:r>
                      <a:r>
                        <a:rPr lang="e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</a:t>
                      </a: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HIT2020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-0.007</a:t>
                      </a:r>
                      <a:endParaRPr sz="1100" b="1" i="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0.623</a:t>
                      </a:r>
                      <a:endParaRPr sz="1100" b="1" i="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0.995</a:t>
                      </a:r>
                      <a:endParaRPr sz="1100" b="0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549" name="Google Shape;549;p60"/>
          <p:cNvPicPr preferRelativeResize="0"/>
          <p:nvPr/>
        </p:nvPicPr>
        <p:blipFill rotWithShape="1">
          <a:blip r:embed="rId3">
            <a:alphaModFix/>
          </a:blip>
          <a:srcRect l="5105" t="8784" r="3754"/>
          <a:stretch/>
        </p:blipFill>
        <p:spPr>
          <a:xfrm>
            <a:off x="5252173" y="757354"/>
            <a:ext cx="3093979" cy="24084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0" name="Google Shape;550;p60"/>
          <p:cNvGraphicFramePr/>
          <p:nvPr/>
        </p:nvGraphicFramePr>
        <p:xfrm>
          <a:off x="481397" y="3653302"/>
          <a:ext cx="4219450" cy="1255000"/>
        </p:xfrm>
        <a:graphic>
          <a:graphicData uri="http://schemas.openxmlformats.org/drawingml/2006/table">
            <a:tbl>
              <a:tblPr>
                <a:noFill/>
                <a:tableStyleId>{78B3A150-BDA7-4E85-A3CE-2801795F3F6B}</a:tableStyleId>
              </a:tblPr>
              <a:tblGrid>
                <a:gridCol w="1461325"/>
                <a:gridCol w="954025"/>
                <a:gridCol w="951475"/>
                <a:gridCol w="852625"/>
              </a:tblGrid>
              <a:tr h="313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Brewer</a:t>
                      </a:r>
                      <a:endParaRPr sz="1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MD  (DU)</a:t>
                      </a:r>
                      <a:endParaRPr sz="1100"/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STD  (DU)</a:t>
                      </a:r>
                      <a:endParaRPr sz="1100"/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2500 cm</a:t>
                      </a:r>
                      <a:r>
                        <a:rPr lang="e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</a:t>
                      </a: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HIT2008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-2.836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0.975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0.984</a:t>
                      </a:r>
                      <a:endParaRPr sz="1100" b="0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2500 cm</a:t>
                      </a:r>
                      <a:r>
                        <a:rPr lang="e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</a:t>
                      </a: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HIT2020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-2.897</a:t>
                      </a:r>
                      <a:endParaRPr sz="1100" b="1" i="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0.978</a:t>
                      </a:r>
                      <a:endParaRPr sz="1100" b="1" i="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0.984</a:t>
                      </a:r>
                      <a:endParaRPr sz="1100" b="0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7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1150 cm</a:t>
                      </a:r>
                      <a:r>
                        <a:rPr lang="e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</a:t>
                      </a: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HIT2008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-3.160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0.698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0.995</a:t>
                      </a:r>
                      <a:endParaRPr sz="1100" b="0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7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1150 cm</a:t>
                      </a:r>
                      <a:r>
                        <a:rPr lang="e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</a:t>
                      </a:r>
                      <a:r>
                        <a:rPr lang="es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HIT2020</a:t>
                      </a: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-3.248</a:t>
                      </a:r>
                      <a:endParaRPr sz="1100" b="1" i="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i="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0.670</a:t>
                      </a:r>
                      <a:endParaRPr sz="1100" b="1" i="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0.995</a:t>
                      </a:r>
                      <a:endParaRPr sz="1100" b="0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7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551" name="Google Shape;551;p60"/>
          <p:cNvSpPr txBox="1"/>
          <p:nvPr/>
        </p:nvSpPr>
        <p:spPr>
          <a:xfrm>
            <a:off x="4832019" y="3220101"/>
            <a:ext cx="42261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Excellent correlation for all SO</a:t>
            </a:r>
            <a:r>
              <a:rPr lang="es" sz="16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range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HITRAN 2020 provides the best agreement between techniques (1150 cm</a:t>
            </a:r>
            <a:r>
              <a:rPr lang="es" sz="16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Brewer shows a positive bias of 3 DU </a:t>
            </a:r>
            <a:br>
              <a:rPr lang="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(SO</a:t>
            </a:r>
            <a:r>
              <a:rPr lang="es" sz="16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cross section?)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1"/>
          <p:cNvSpPr txBox="1"/>
          <p:nvPr/>
        </p:nvSpPr>
        <p:spPr>
          <a:xfrm>
            <a:off x="285379" y="105900"/>
            <a:ext cx="774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IFS 125HR HF &amp; HCl Retrieval Strategies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61"/>
          <p:cNvSpPr txBox="1"/>
          <p:nvPr/>
        </p:nvSpPr>
        <p:spPr>
          <a:xfrm>
            <a:off x="322425" y="644200"/>
            <a:ext cx="54222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PROFFIT recipes, but they have been optimized.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HF: </a:t>
            </a: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windows in SA filter (4000.90-4001.05; 4038.85-4039.08) cm-1;  interfering gases H2O, O3, CH4 and HF; HITRAN2020 for all gases.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58" name="Google Shape;558;p61"/>
          <p:cNvGraphicFramePr/>
          <p:nvPr/>
        </p:nvGraphicFramePr>
        <p:xfrm>
          <a:off x="347100" y="3004450"/>
          <a:ext cx="8305800" cy="1885051"/>
        </p:xfrm>
        <a:graphic>
          <a:graphicData uri="http://schemas.openxmlformats.org/drawingml/2006/table">
            <a:tbl>
              <a:tblPr>
                <a:noFill/>
                <a:tableStyleId>{A7BED008-3308-484D-B1D8-C25252BD2758}</a:tableStyleId>
              </a:tblPr>
              <a:tblGrid>
                <a:gridCol w="1100775"/>
                <a:gridCol w="1466850"/>
                <a:gridCol w="2829875"/>
                <a:gridCol w="2908300"/>
              </a:tblGrid>
              <a:tr h="59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Gas_Setup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Fit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A priori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Vertical Constraint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9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HF_NDACC</a:t>
                      </a:r>
                      <a:r>
                        <a:rPr lang="es" sz="1200" b="1" u="none" strike="noStrike"/>
                        <a:t> </a:t>
                      </a:r>
                      <a:endParaRPr sz="12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/>
                        <a:t>Scale H2O, </a:t>
                      </a:r>
                      <a:br>
                        <a:rPr lang="es" sz="1200"/>
                      </a:br>
                      <a:r>
                        <a:rPr lang="es" sz="1200"/>
                        <a:t>HF: TP, log, 1e4/300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/>
                        <a:t>WACCM v6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/>
                        <a:t>First and last altitude level clamped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s" sz="1200" b="1"/>
                        <a:t>HF_optimized</a:t>
                      </a:r>
                      <a:endParaRPr sz="12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Scale H2O, </a:t>
                      </a:r>
                      <a:br>
                        <a:rPr lang="es" sz="1200"/>
                      </a:br>
                      <a:r>
                        <a:rPr lang="es" sz="1200"/>
                        <a:t>HF: TP, log, 1000, 30</a:t>
                      </a:r>
                      <a:endParaRPr sz="1200"/>
                    </a:p>
                  </a:txBody>
                  <a:tcPr marL="5350" marR="5350" marT="40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1E-4 up to 6 km, beyond WACCM v6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First altitude level free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HCl_NDACC</a:t>
                      </a:r>
                      <a:endParaRPr sz="1200" b="1" u="none" strike="noStrike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/>
                        <a:t>Scale all,</a:t>
                      </a:r>
                      <a:br>
                        <a:rPr lang="es" sz="1200"/>
                      </a:br>
                      <a:r>
                        <a:rPr lang="es" sz="1200"/>
                        <a:t>HCl: TP, log, 1000/1000</a:t>
                      </a:r>
                      <a:endParaRPr sz="1200"/>
                    </a:p>
                  </a:txBody>
                  <a:tcPr marL="5350" marR="5350" marT="40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s" sz="1200"/>
                        <a:t>WACCM v6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s" sz="1200"/>
                        <a:t>First and last altitude level clamped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HCl_optimized</a:t>
                      </a:r>
                      <a:endParaRPr sz="1200" b="1" u="none" strike="noStrike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/>
                        <a:t>Scale all, </a:t>
                      </a:r>
                      <a:br>
                        <a:rPr lang="es" sz="1200"/>
                      </a:br>
                      <a:r>
                        <a:rPr lang="es" sz="1200"/>
                        <a:t>HCl: TP, log, 100/100</a:t>
                      </a:r>
                      <a:endParaRPr sz="1200"/>
                    </a:p>
                  </a:txBody>
                  <a:tcPr marL="5350" marR="5350" marT="40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/>
                        <a:t>1E-4 up to 6 km, beyond WACCM v6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First altitude level free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559" name="Google Shape;55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6607" y="567990"/>
            <a:ext cx="3125220" cy="176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1"/>
          <p:cNvSpPr txBox="1"/>
          <p:nvPr/>
        </p:nvSpPr>
        <p:spPr>
          <a:xfrm>
            <a:off x="361575" y="2108725"/>
            <a:ext cx="8575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HCl: </a:t>
            </a: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windows in SC filter (2727.73-2727.83; 2775.60-2775.90; 2821.40-2821.75; 2925.75-2926.10) cm-1;  interfering gases H2O, HDO, O3, N2O, CH4, HCl, and OCS; HITRAN2020 for all gases.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61"/>
          <p:cNvSpPr txBox="1"/>
          <p:nvPr/>
        </p:nvSpPr>
        <p:spPr>
          <a:xfrm>
            <a:off x="6739463" y="568000"/>
            <a:ext cx="127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HF_optimized</a:t>
            </a:r>
            <a:endParaRPr sz="12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6" name="Google Shape;566;p62"/>
          <p:cNvGraphicFramePr/>
          <p:nvPr/>
        </p:nvGraphicFramePr>
        <p:xfrm>
          <a:off x="1457950" y="3615875"/>
          <a:ext cx="6228100" cy="1360580"/>
        </p:xfrm>
        <a:graphic>
          <a:graphicData uri="http://schemas.openxmlformats.org/drawingml/2006/table">
            <a:tbl>
              <a:tblPr>
                <a:noFill/>
                <a:tableStyleId>{A7BED008-3308-484D-B1D8-C25252BD2758}</a:tableStyleId>
              </a:tblPr>
              <a:tblGrid>
                <a:gridCol w="1100775"/>
                <a:gridCol w="1895225"/>
                <a:gridCol w="1714775"/>
                <a:gridCol w="1517325"/>
              </a:tblGrid>
              <a:tr h="5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Gas_Setup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Median Residues (STD) [au]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Median Iterations (STD)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Median DOFS (STD)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9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HF_NDACC</a:t>
                      </a:r>
                      <a:r>
                        <a:rPr lang="es" sz="1200" b="1" u="none" strike="noStrike"/>
                        <a:t> </a:t>
                      </a:r>
                      <a:endParaRPr sz="12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128588 (674735)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5 (3.46)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1.80 (0.32)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1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s" sz="1200" b="1"/>
                        <a:t>HF_optimized</a:t>
                      </a:r>
                      <a:endParaRPr sz="12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49725 (166614)</a:t>
                      </a:r>
                      <a:endParaRPr sz="1200"/>
                    </a:p>
                  </a:txBody>
                  <a:tcPr marL="5350" marR="5350" marT="40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6 (2.71)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2.73 (0.27)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63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HCl_NDACC</a:t>
                      </a:r>
                      <a:endParaRPr sz="1200" b="1" u="none" strike="noStrike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13684 (52165)</a:t>
                      </a:r>
                      <a:endParaRPr sz="1200"/>
                    </a:p>
                  </a:txBody>
                  <a:tcPr marL="5350" marR="5350" marT="40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3 (1.11)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2.03 (0.33)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1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HCl_optimized</a:t>
                      </a:r>
                      <a:endParaRPr sz="1200" b="1" u="none" strike="noStrike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11450 (13367)</a:t>
                      </a:r>
                      <a:endParaRPr sz="1200"/>
                    </a:p>
                  </a:txBody>
                  <a:tcPr marL="5350" marR="5350" marT="40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4 (1.78)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3.33 (0.33)</a:t>
                      </a:r>
                      <a:endParaRPr sz="1200"/>
                    </a:p>
                  </a:txBody>
                  <a:tcPr marL="5050" marR="5050" marT="380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567" name="Google Shape;567;p62"/>
          <p:cNvSpPr txBox="1"/>
          <p:nvPr/>
        </p:nvSpPr>
        <p:spPr>
          <a:xfrm>
            <a:off x="285379" y="105900"/>
            <a:ext cx="774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IFS 125HR HF &amp; HCl Retrieval Strategies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375" y="918525"/>
            <a:ext cx="8839199" cy="240792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62"/>
          <p:cNvSpPr txBox="1"/>
          <p:nvPr/>
        </p:nvSpPr>
        <p:spPr>
          <a:xfrm>
            <a:off x="285375" y="579225"/>
            <a:ext cx="7332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latin typeface="Calibri"/>
                <a:ea typeface="Calibri"/>
                <a:cs typeface="Calibri"/>
                <a:sym typeface="Calibri"/>
              </a:rPr>
              <a:t>Averaging Kernels, a priori and retrieved VMR profiles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62"/>
          <p:cNvSpPr txBox="1"/>
          <p:nvPr/>
        </p:nvSpPr>
        <p:spPr>
          <a:xfrm>
            <a:off x="285375" y="3215675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alibri"/>
                <a:ea typeface="Calibri"/>
                <a:cs typeface="Calibri"/>
                <a:sym typeface="Calibri"/>
              </a:rPr>
              <a:t>Performance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62"/>
          <p:cNvSpPr txBox="1"/>
          <p:nvPr/>
        </p:nvSpPr>
        <p:spPr>
          <a:xfrm>
            <a:off x="1033413" y="882000"/>
            <a:ext cx="1279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HF_optimized</a:t>
            </a:r>
            <a:endParaRPr sz="10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62"/>
          <p:cNvSpPr txBox="1"/>
          <p:nvPr/>
        </p:nvSpPr>
        <p:spPr>
          <a:xfrm>
            <a:off x="5663688" y="882000"/>
            <a:ext cx="1279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HCl_optimized</a:t>
            </a:r>
            <a:endParaRPr sz="10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9"/>
          <p:cNvSpPr txBox="1"/>
          <p:nvPr/>
        </p:nvSpPr>
        <p:spPr>
          <a:xfrm>
            <a:off x="285363" y="105905"/>
            <a:ext cx="77833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Summary of IFS 125HR Retrieval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Strategies 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40" name="Google Shape;540;p59"/>
          <p:cNvGraphicFramePr/>
          <p:nvPr/>
        </p:nvGraphicFramePr>
        <p:xfrm>
          <a:off x="358138" y="811600"/>
          <a:ext cx="8283725" cy="3834225"/>
        </p:xfrm>
        <a:graphic>
          <a:graphicData uri="http://schemas.openxmlformats.org/drawingml/2006/table">
            <a:tbl>
              <a:tblPr>
                <a:noFill/>
                <a:tableStyleId>{4981314B-A2A1-4947-96B2-7BEED52D4291}</a:tableStyleId>
              </a:tblPr>
              <a:tblGrid>
                <a:gridCol w="970725"/>
                <a:gridCol w="1479575"/>
                <a:gridCol w="1131600"/>
                <a:gridCol w="1362900"/>
                <a:gridCol w="3338925"/>
              </a:tblGrid>
              <a:tr h="609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Gas</a:t>
                      </a: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Setup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Filter/Detector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Mw (cm</a:t>
                      </a:r>
                      <a:r>
                        <a:rPr lang="es" baseline="30000"/>
                        <a:t>-1</a:t>
                      </a:r>
                      <a:r>
                        <a:rPr lang="es"/>
                        <a:t>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Interfering Gases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Fit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</a:tr>
              <a:tr h="853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SO</a:t>
                      </a:r>
                      <a:r>
                        <a:rPr lang="es" sz="1000" baseline="-25000"/>
                        <a:t>2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S3&amp;S4, InSb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2480-2520 </a:t>
                      </a:r>
                      <a:endParaRPr sz="10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O, CO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O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CH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N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O, SO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0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Scale retrieval for all gases</a:t>
                      </a:r>
                      <a:endParaRPr sz="1000"/>
                    </a:p>
                  </a:txBody>
                  <a:tcPr marL="91425" marR="91425" marT="91425" marB="91425"/>
                </a:tc>
              </a:tr>
              <a:tr h="568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SO</a:t>
                      </a:r>
                      <a:r>
                        <a:rPr lang="es" sz="1000" baseline="-25000"/>
                        <a:t>2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S6, MCT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1120-1180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O, HDO, CO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O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CH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b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O, SO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CFC12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Profile retrieval for SO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H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O, O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Scale retrieval for the remaining gases</a:t>
                      </a:r>
                      <a:endParaRPr sz="1000"/>
                    </a:p>
                  </a:txBody>
                  <a:tcPr marL="91425" marR="91425" marT="91425" marB="91425"/>
                </a:tc>
              </a:tr>
              <a:tr h="786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HF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SA, Ingas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4000.90-4001.05; 4038.85-4039.08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O, O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CH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HF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Scale H2O, </a:t>
                      </a:r>
                      <a:b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HF: TP, log, 1000, 30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Vert. Constraint: First altitude level free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  <a:tr h="786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HCl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SC, InSb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(2727.73-2727.83; 2775.60-2775.90; 2821.40-2821.75; 2925.75-2926.10) 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O, HDO, O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N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O, CH</a:t>
                      </a:r>
                      <a:r>
                        <a:rPr lang="es" sz="1000" baseline="-25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HCl, and OCS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Scale all,</a:t>
                      </a:r>
                      <a:b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HCl: TP, log, 1000/1000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Vert. Constraint: First and last altitude level clamped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744" y="1891348"/>
            <a:ext cx="4550378" cy="1804511"/>
          </a:xfrm>
          <a:prstGeom prst="rect">
            <a:avLst/>
          </a:prstGeom>
        </p:spPr>
      </p:pic>
      <p:sp>
        <p:nvSpPr>
          <p:cNvPr id="419" name="Google Shape;419;p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36</a:t>
            </a:fld>
            <a:endParaRPr/>
          </a:p>
        </p:txBody>
      </p:sp>
      <p:sp>
        <p:nvSpPr>
          <p:cNvPr id="421" name="Google Shape;421;p48"/>
          <p:cNvSpPr/>
          <p:nvPr/>
        </p:nvSpPr>
        <p:spPr>
          <a:xfrm>
            <a:off x="-2174631" y="3132740"/>
            <a:ext cx="17547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000"/>
              <a:buChar char="•"/>
            </a:pPr>
            <a:r>
              <a:rPr lang="es" sz="10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872.55   nm      </a:t>
            </a:r>
            <a:endParaRPr sz="1000" b="1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000"/>
              <a:buChar char="•"/>
            </a:pPr>
            <a:r>
              <a:rPr lang="es" sz="1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1020.90 nm</a:t>
            </a:r>
            <a:endParaRPr sz="1000" b="1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34F0C3"/>
              </a:buClr>
              <a:buSzPts val="1000"/>
              <a:buChar char="•"/>
            </a:pPr>
            <a:r>
              <a:rPr lang="es" sz="1000" b="1" dirty="0">
                <a:solidFill>
                  <a:srgbClr val="34F0C3"/>
                </a:solidFill>
                <a:latin typeface="Calibri"/>
                <a:ea typeface="Calibri"/>
                <a:cs typeface="Calibri"/>
                <a:sym typeface="Calibri"/>
              </a:rPr>
              <a:t>1238.25 nm</a:t>
            </a:r>
            <a:endParaRPr sz="1000" b="1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Char char="•"/>
            </a:pPr>
            <a:r>
              <a:rPr lang="es" sz="10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1558.25 nm</a:t>
            </a:r>
            <a:endParaRPr sz="1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8"/>
          <p:cNvSpPr/>
          <p:nvPr/>
        </p:nvSpPr>
        <p:spPr>
          <a:xfrm>
            <a:off x="-1905301" y="2289655"/>
            <a:ext cx="17547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000"/>
              <a:buFont typeface="Arial"/>
              <a:buChar char="•"/>
            </a:pPr>
            <a:r>
              <a:rPr lang="es" sz="10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1636.00 nm </a:t>
            </a:r>
            <a:endParaRPr sz="1000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000"/>
              <a:buFont typeface="Arial"/>
              <a:buChar char="•"/>
            </a:pPr>
            <a:r>
              <a:rPr lang="es" sz="1000" b="1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2133.40 nm</a:t>
            </a:r>
            <a:endParaRPr sz="1000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Char char="•"/>
            </a:pPr>
            <a:r>
              <a:rPr lang="e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2192.00 nm  </a:t>
            </a:r>
            <a:endParaRPr sz="1000" dirty="0"/>
          </a:p>
          <a:p>
            <a:pPr marL="571500" marR="0" lvl="0" indent="-5207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000"/>
              <a:buFont typeface="Arial"/>
              <a:buChar char="•"/>
            </a:pPr>
            <a:r>
              <a:rPr lang="e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2314.20 nm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8"/>
          <p:cNvSpPr txBox="1"/>
          <p:nvPr/>
        </p:nvSpPr>
        <p:spPr>
          <a:xfrm>
            <a:off x="107504" y="-20538"/>
            <a:ext cx="540949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Retrievals from EM27/SUN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8"/>
          <p:cNvSpPr txBox="1"/>
          <p:nvPr/>
        </p:nvSpPr>
        <p:spPr>
          <a:xfrm>
            <a:off x="171799" y="1233715"/>
            <a:ext cx="432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Spectral Aerosol </a:t>
            </a:r>
            <a:r>
              <a:rPr lang="es" sz="17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</a:t>
            </a: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Depth (AOD)</a:t>
            </a:r>
            <a:endParaRPr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8"/>
          <p:cNvSpPr/>
          <p:nvPr/>
        </p:nvSpPr>
        <p:spPr>
          <a:xfrm>
            <a:off x="166765" y="1574160"/>
            <a:ext cx="4124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 Micro-Windows 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(very high solar transmission</a:t>
            </a:r>
            <a:r>
              <a:rPr lang="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and </a:t>
            </a:r>
            <a:br>
              <a:rPr lang="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continous Langley-plot Calibration at IZO  </a:t>
            </a:r>
            <a:endParaRPr sz="1200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8"/>
          <p:cNvSpPr txBox="1"/>
          <p:nvPr/>
        </p:nvSpPr>
        <p:spPr>
          <a:xfrm>
            <a:off x="166765" y="537100"/>
            <a:ext cx="8527800" cy="6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Aerosol products</a:t>
            </a:r>
            <a:r>
              <a:rPr lang="es" sz="17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can be used as </a:t>
            </a:r>
            <a:r>
              <a:rPr lang="es" sz="17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proxy for atmospheric chemistry </a:t>
            </a:r>
            <a:r>
              <a:rPr lang="es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" sz="1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2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CO/SO</a:t>
            </a:r>
            <a:r>
              <a:rPr lang="es" sz="12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2 ranges = 2 different sources  Volcanic CO or GHG/biomass burning (due to lava flows))</a:t>
            </a:r>
            <a:endParaRPr sz="12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24438" y="3620766"/>
            <a:ext cx="4373961" cy="1522734"/>
            <a:chOff x="22848915" y="29807065"/>
            <a:chExt cx="7200000" cy="232014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/>
            <a:srcRect t="51328"/>
            <a:stretch/>
          </p:blipFill>
          <p:spPr>
            <a:xfrm>
              <a:off x="22848915" y="29807065"/>
              <a:ext cx="7200000" cy="2320143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4"/>
            <a:srcRect l="27719" t="550" r="25855" b="95431"/>
            <a:stretch/>
          </p:blipFill>
          <p:spPr>
            <a:xfrm>
              <a:off x="23480983" y="31580416"/>
              <a:ext cx="3439542" cy="197111"/>
            </a:xfrm>
            <a:prstGeom prst="rect">
              <a:avLst/>
            </a:prstGeom>
          </p:spPr>
        </p:pic>
        <p:sp>
          <p:nvSpPr>
            <p:cNvPr id="17" name="Rectángulo 16"/>
            <p:cNvSpPr/>
            <p:nvPr/>
          </p:nvSpPr>
          <p:spPr>
            <a:xfrm>
              <a:off x="23469108" y="29983840"/>
              <a:ext cx="150913" cy="133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6256867" y="29044"/>
            <a:ext cx="297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/>
              <a:t>See</a:t>
            </a:r>
            <a:r>
              <a:rPr lang="es-ES" sz="1200" dirty="0" smtClean="0"/>
              <a:t> poster </a:t>
            </a:r>
            <a:r>
              <a:rPr lang="es-ES" sz="1200" b="1" dirty="0"/>
              <a:t>COCCON-</a:t>
            </a:r>
            <a:r>
              <a:rPr lang="es-ES" sz="1200" b="1" dirty="0" err="1"/>
              <a:t>Spain</a:t>
            </a:r>
            <a:r>
              <a:rPr lang="es-ES" sz="1200" b="1" dirty="0"/>
              <a:t>: </a:t>
            </a:r>
            <a:r>
              <a:rPr lang="en-US" sz="1200" b="1" dirty="0"/>
              <a:t>Towards an Integrated Greenhouse Gas </a:t>
            </a:r>
            <a:br>
              <a:rPr lang="en-US" sz="1200" b="1" dirty="0"/>
            </a:br>
            <a:r>
              <a:rPr lang="en-US" sz="1200" b="1" dirty="0"/>
              <a:t>Observation System in </a:t>
            </a:r>
            <a:r>
              <a:rPr lang="en-US" sz="1200" b="1" dirty="0" smtClean="0"/>
              <a:t>Spain</a:t>
            </a:r>
            <a:endParaRPr lang="es-ES" sz="1200" b="1" dirty="0"/>
          </a:p>
        </p:txBody>
      </p:sp>
      <p:grpSp>
        <p:nvGrpSpPr>
          <p:cNvPr id="19" name="Grupo 18"/>
          <p:cNvGrpSpPr/>
          <p:nvPr/>
        </p:nvGrpSpPr>
        <p:grpSpPr>
          <a:xfrm>
            <a:off x="770266" y="37403621"/>
            <a:ext cx="7801432" cy="4623071"/>
            <a:chOff x="579766" y="37403621"/>
            <a:chExt cx="7801432" cy="4623071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66" y="37403621"/>
              <a:ext cx="7801432" cy="4623071"/>
            </a:xfrm>
            <a:prstGeom prst="rect">
              <a:avLst/>
            </a:prstGeom>
          </p:spPr>
        </p:pic>
        <p:sp>
          <p:nvSpPr>
            <p:cNvPr id="21" name="Rectángulo 20"/>
            <p:cNvSpPr/>
            <p:nvPr/>
          </p:nvSpPr>
          <p:spPr>
            <a:xfrm>
              <a:off x="6326659" y="37956837"/>
              <a:ext cx="1153669" cy="7734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24" name="Google Shape;424;p48"/>
          <p:cNvSpPr txBox="1"/>
          <p:nvPr/>
        </p:nvSpPr>
        <p:spPr>
          <a:xfrm>
            <a:off x="3061660" y="3736785"/>
            <a:ext cx="136900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degradation rate of ~</a:t>
            </a:r>
            <a:r>
              <a:rPr lang="e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0.6%month</a:t>
            </a:r>
            <a:r>
              <a:rPr lang="es" sz="10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567194" y="1178966"/>
            <a:ext cx="4390539" cy="3876728"/>
            <a:chOff x="4567194" y="1178966"/>
            <a:chExt cx="4390539" cy="3876728"/>
          </a:xfrm>
        </p:grpSpPr>
        <p:sp>
          <p:nvSpPr>
            <p:cNvPr id="25" name="Google Shape;439;p49"/>
            <p:cNvSpPr txBox="1"/>
            <p:nvPr/>
          </p:nvSpPr>
          <p:spPr>
            <a:xfrm>
              <a:off x="4794322" y="1178966"/>
              <a:ext cx="4163411" cy="750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 dirty="0" smtClean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Validation with co-located AERONET AOD </a:t>
              </a:r>
              <a:br>
                <a:rPr lang="es" sz="1600" b="1" dirty="0" smtClean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s" sz="1600" b="1" dirty="0" smtClean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for 870, 1020, 1640 nm</a:t>
              </a:r>
              <a:endParaRPr sz="16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7194" y="2035120"/>
              <a:ext cx="2677595" cy="2099644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15095" y="2831354"/>
              <a:ext cx="2609809" cy="1105465"/>
            </a:xfrm>
            <a:prstGeom prst="rect">
              <a:avLst/>
            </a:prstGeom>
          </p:spPr>
        </p:pic>
        <p:sp>
          <p:nvSpPr>
            <p:cNvPr id="28" name="Google Shape;445;p49"/>
            <p:cNvSpPr txBox="1"/>
            <p:nvPr/>
          </p:nvSpPr>
          <p:spPr>
            <a:xfrm>
              <a:off x="4775506" y="4224728"/>
              <a:ext cx="3796192" cy="830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Excellent correlation for all the AOD range 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EM27/SUN AOD shows a positive bias </a:t>
              </a:r>
              <a:r>
                <a:rPr lang="e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between 1-2.5%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47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437" y="640000"/>
            <a:ext cx="5005575" cy="41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/>
          <p:nvPr/>
        </p:nvSpPr>
        <p:spPr>
          <a:xfrm>
            <a:off x="179512" y="87474"/>
            <a:ext cx="7743092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Palma Volcanic Eruption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8"/>
          <p:cNvSpPr txBox="1"/>
          <p:nvPr/>
        </p:nvSpPr>
        <p:spPr>
          <a:xfrm>
            <a:off x="5369013" y="1055625"/>
            <a:ext cx="35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 to Europe, America and Africa in the middle troposphere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(aerosol and gas injection between 2-6 km)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11;p30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6299" b="10046"/>
          <a:stretch/>
        </p:blipFill>
        <p:spPr>
          <a:xfrm>
            <a:off x="5264356" y="2256225"/>
            <a:ext cx="3722013" cy="2378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79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/>
        </p:nvSpPr>
        <p:spPr>
          <a:xfrm>
            <a:off x="179512" y="87474"/>
            <a:ext cx="774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AEMet, CSIC and UNAM Deployment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La Palma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438550" y="747947"/>
            <a:ext cx="3479700" cy="35991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0"/>
          <p:cNvSpPr txBox="1"/>
          <p:nvPr/>
        </p:nvSpPr>
        <p:spPr>
          <a:xfrm>
            <a:off x="3939125" y="747950"/>
            <a:ext cx="5051100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 dirty="0">
                <a:latin typeface="Calibri"/>
                <a:ea typeface="Calibri"/>
                <a:cs typeface="Calibri"/>
                <a:sym typeface="Calibri"/>
              </a:rPr>
              <a:t>Roque de los Muchachos</a:t>
            </a: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 (2400 m): ARCADE Raman Lidar at Cherenkov Telecospe Array + Sun-photometer (AERONET)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 dirty="0">
                <a:latin typeface="Calibri"/>
                <a:ea typeface="Calibri"/>
                <a:cs typeface="Calibri"/>
                <a:sym typeface="Calibri"/>
              </a:rPr>
              <a:t>El Paso</a:t>
            </a: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 (700 m): Prototype Vaisala CL61 ceilometer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 dirty="0">
                <a:latin typeface="Calibri"/>
                <a:ea typeface="Calibri"/>
                <a:cs typeface="Calibri"/>
                <a:sym typeface="Calibri"/>
              </a:rPr>
              <a:t>Tazacorte</a:t>
            </a: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 (140 m): Surface SO2, O3, aerosols, MPL lidar (MPLNet+e-profile), all-sky cameras, ZEN radiometer, ash deposition, meteo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 dirty="0">
                <a:latin typeface="Calibri"/>
                <a:ea typeface="Calibri"/>
                <a:cs typeface="Calibri"/>
                <a:sym typeface="Calibri"/>
              </a:rPr>
              <a:t>Airport</a:t>
            </a: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 (60 m): Vaisala CL51 ceilometer (e-profile), meteo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>
              <a:buSzPts val="1400"/>
              <a:buFont typeface="Calibri"/>
              <a:buChar char="●"/>
            </a:pPr>
            <a:r>
              <a:rPr lang="es" b="1" dirty="0">
                <a:latin typeface="Calibri"/>
                <a:ea typeface="Calibri"/>
                <a:cs typeface="Calibri"/>
                <a:sym typeface="Calibri"/>
              </a:rPr>
              <a:t>Fuencaliente</a:t>
            </a: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 (680 m): sun-lunar photometer (AERONET), CHM15k Luff ceilometer (e-profile), all-sky camera, </a:t>
            </a:r>
            <a:r>
              <a:rPr lang="es" dirty="0" smtClean="0">
                <a:latin typeface="Calibri"/>
                <a:ea typeface="Calibri"/>
                <a:cs typeface="Calibri"/>
                <a:sym typeface="Calibri"/>
              </a:rPr>
              <a:t>EM27/SUN, </a:t>
            </a:r>
            <a:r>
              <a:rPr lang="es-ES" dirty="0">
                <a:latin typeface="Calibri"/>
                <a:ea typeface="Calibri"/>
                <a:cs typeface="Calibri"/>
                <a:sym typeface="Calibri"/>
              </a:rPr>
              <a:t>DOAS (</a:t>
            </a:r>
            <a:r>
              <a:rPr lang="es-ES" dirty="0" err="1">
                <a:latin typeface="Calibri"/>
                <a:ea typeface="Calibri"/>
                <a:cs typeface="Calibri"/>
                <a:sym typeface="Calibri"/>
              </a:rPr>
              <a:t>direct-sun</a:t>
            </a:r>
            <a:r>
              <a:rPr lang="es-ES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 dirty="0">
                <a:latin typeface="Calibri"/>
                <a:ea typeface="Calibri"/>
                <a:cs typeface="Calibri"/>
                <a:sym typeface="Calibri"/>
              </a:rPr>
              <a:t>Los Llanos </a:t>
            </a: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(295 m): meteorological sondes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 dirty="0">
                <a:latin typeface="Calibri"/>
                <a:ea typeface="Calibri"/>
                <a:cs typeface="Calibri"/>
                <a:sym typeface="Calibri"/>
              </a:rPr>
              <a:t>Angeles Alvariño </a:t>
            </a: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(ship): low-cost air quality </a:t>
            </a:r>
            <a:r>
              <a:rPr lang="es" dirty="0" smtClean="0">
                <a:latin typeface="Calibri"/>
                <a:ea typeface="Calibri"/>
                <a:cs typeface="Calibri"/>
                <a:sym typeface="Calibri"/>
              </a:rPr>
              <a:t>products</a:t>
            </a: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s" b="1" dirty="0" smtClean="0">
                <a:latin typeface="Calibri"/>
                <a:ea typeface="Calibri"/>
                <a:cs typeface="Calibri"/>
                <a:sym typeface="Calibri"/>
              </a:rPr>
              <a:t>Mobile records: </a:t>
            </a:r>
            <a:r>
              <a:rPr lang="es" dirty="0" smtClean="0">
                <a:latin typeface="Calibri"/>
                <a:ea typeface="Calibri"/>
                <a:cs typeface="Calibri"/>
                <a:sym typeface="Calibri"/>
              </a:rPr>
              <a:t>ash collection and multigas measurements (in collaboration with UNAM)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1913467" y="3690298"/>
            <a:ext cx="863600" cy="753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0"/>
          <a:stretch/>
        </p:blipFill>
        <p:spPr>
          <a:xfrm>
            <a:off x="6282266" y="3285067"/>
            <a:ext cx="2489199" cy="17242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16" y="3285067"/>
            <a:ext cx="3078101" cy="17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587" y="447150"/>
            <a:ext cx="3353725" cy="23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4">
            <a:alphaModFix/>
          </a:blip>
          <a:srcRect l="-2738" t="-236" r="12093" b="-4535"/>
          <a:stretch/>
        </p:blipFill>
        <p:spPr>
          <a:xfrm>
            <a:off x="4661649" y="2238100"/>
            <a:ext cx="4151576" cy="296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1"/>
          <p:cNvSpPr txBox="1"/>
          <p:nvPr/>
        </p:nvSpPr>
        <p:spPr>
          <a:xfrm>
            <a:off x="173070" y="-76211"/>
            <a:ext cx="757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DOAS &amp; EM27/SUN Measurements at FUE station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6</a:t>
            </a:fld>
            <a:endParaRPr/>
          </a:p>
        </p:txBody>
      </p:sp>
      <p:sp>
        <p:nvSpPr>
          <p:cNvPr id="220" name="Google Shape;220;p31"/>
          <p:cNvSpPr txBox="1"/>
          <p:nvPr/>
        </p:nvSpPr>
        <p:spPr>
          <a:xfrm>
            <a:off x="530830" y="508225"/>
            <a:ext cx="2834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San Antonio (1677) volcano</a:t>
            </a:r>
            <a:endParaRPr sz="1600" b="1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visitors center, Fuencaliente</a:t>
            </a:r>
            <a:endParaRPr sz="1600" b="1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1"/>
          <p:cNvSpPr txBox="1"/>
          <p:nvPr/>
        </p:nvSpPr>
        <p:spPr>
          <a:xfrm>
            <a:off x="334575" y="3009368"/>
            <a:ext cx="3843600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Volc. species: </a:t>
            </a: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HCl, HF, CO</a:t>
            </a:r>
            <a:r>
              <a:rPr lang="es" sz="17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 and SO</a:t>
            </a:r>
            <a:r>
              <a:rPr lang="es" sz="17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s" sz="1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 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days: 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" sz="17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DOAS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33  (from 10/10 to 10/12 )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" sz="17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EM27/SUN: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59 (from 25/09 to 14/12)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+ 14 (post eruptive)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 capturing volcanic plume: 21 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2" name="Google Shape;222;p31"/>
          <p:cNvCxnSpPr>
            <a:stCxn id="223" idx="1"/>
          </p:cNvCxnSpPr>
          <p:nvPr/>
        </p:nvCxnSpPr>
        <p:spPr>
          <a:xfrm flipH="1" flipV="1">
            <a:off x="6689747" y="3505588"/>
            <a:ext cx="606600" cy="79244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24" name="Google Shape;224;p31"/>
          <p:cNvCxnSpPr/>
          <p:nvPr/>
        </p:nvCxnSpPr>
        <p:spPr>
          <a:xfrm rot="10800000">
            <a:off x="7099879" y="4458906"/>
            <a:ext cx="30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23" name="Google Shape;223;p31"/>
          <p:cNvSpPr txBox="1"/>
          <p:nvPr/>
        </p:nvSpPr>
        <p:spPr>
          <a:xfrm>
            <a:off x="7296347" y="4036438"/>
            <a:ext cx="11703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DOAS &amp;</a:t>
            </a:r>
            <a:endParaRPr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Optical </a:t>
            </a:r>
            <a:r>
              <a:rPr lang="es" sz="1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Fiber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31"/>
          <p:cNvCxnSpPr/>
          <p:nvPr/>
        </p:nvCxnSpPr>
        <p:spPr>
          <a:xfrm rot="10800000">
            <a:off x="7673034" y="3728131"/>
            <a:ext cx="0" cy="404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26" name="Google Shape;226;p31"/>
          <p:cNvSpPr txBox="1"/>
          <p:nvPr/>
        </p:nvSpPr>
        <p:spPr>
          <a:xfrm>
            <a:off x="3933252" y="508225"/>
            <a:ext cx="50313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EM27/SUN: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Spectral range: (4000 </a:t>
            </a:r>
            <a:r>
              <a:rPr lang="e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- 11000 </a:t>
            </a:r>
            <a:r>
              <a:rPr lang="e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</a:t>
            </a:r>
            <a:r>
              <a:rPr lang="es" sz="14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Res: 0.5 </a:t>
            </a:r>
            <a:r>
              <a:rPr lang="e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</a:t>
            </a:r>
            <a:r>
              <a:rPr lang="es" sz="14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 </a:t>
            </a:r>
            <a:r>
              <a:rPr lang="e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(OPD max: 1.8 cm)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DOAS: Model Avantes </a:t>
            </a: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ULS 2048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Spectral range: 270-425 nm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Res: 0.4 nm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r="37136"/>
          <a:stretch/>
        </p:blipFill>
        <p:spPr>
          <a:xfrm>
            <a:off x="7173259" y="586983"/>
            <a:ext cx="1030941" cy="61574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l="63999"/>
          <a:stretch/>
        </p:blipFill>
        <p:spPr>
          <a:xfrm>
            <a:off x="7347149" y="1375833"/>
            <a:ext cx="590399" cy="615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/>
          <p:nvPr/>
        </p:nvSpPr>
        <p:spPr>
          <a:xfrm>
            <a:off x="107503" y="0"/>
            <a:ext cx="65654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DOAS Measurements and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Processing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2"/>
          <p:cNvSpPr txBox="1"/>
          <p:nvPr/>
        </p:nvSpPr>
        <p:spPr>
          <a:xfrm>
            <a:off x="107504" y="422089"/>
            <a:ext cx="9036600" cy="427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Measurements performed with </a:t>
            </a: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MobileDOAS software 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(developed by BIRA-IASB)</a:t>
            </a:r>
            <a:endParaRPr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Exposition Time:  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Manually adjusted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 time: 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~30 sec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QDOAS  processing:</a:t>
            </a:r>
            <a:endParaRPr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-"/>
            </a:pP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1 Measured spectrum  without volcanic signature &amp; SZA close to 0.0</a:t>
            </a:r>
            <a:endParaRPr sz="1700" dirty="0"/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-"/>
            </a:pP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Settings:  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Butz et al. (2017)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OClO, BrO (330.6–356.2) nm: too much noise</a:t>
            </a:r>
            <a:endParaRPr sz="15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Conversion of Slant Col. to Vert. Col: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VC_SO</a:t>
            </a:r>
            <a:r>
              <a:rPr lang="es" sz="17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=SlC_SO</a:t>
            </a:r>
            <a:r>
              <a:rPr lang="es" sz="17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airmass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e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airmass= 1/cos (SZA)</a:t>
            </a:r>
            <a:endParaRPr sz="1700" dirty="0"/>
          </a:p>
        </p:txBody>
      </p:sp>
      <p:sp>
        <p:nvSpPr>
          <p:cNvPr id="234" name="Google Shape;234;p32"/>
          <p:cNvSpPr txBox="1"/>
          <p:nvPr/>
        </p:nvSpPr>
        <p:spPr>
          <a:xfrm>
            <a:off x="4291850" y="2185250"/>
            <a:ext cx="5016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of SO</a:t>
            </a:r>
            <a:r>
              <a:rPr lang="es" sz="13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fit from FUE DOAS solar absorption measurements</a:t>
            </a:r>
            <a:endParaRPr sz="1100"/>
          </a:p>
        </p:txBody>
      </p:sp>
      <p:graphicFrame>
        <p:nvGraphicFramePr>
          <p:cNvPr id="235" name="Google Shape;235;p32"/>
          <p:cNvGraphicFramePr/>
          <p:nvPr/>
        </p:nvGraphicFramePr>
        <p:xfrm>
          <a:off x="251520" y="2584080"/>
          <a:ext cx="3898950" cy="742965"/>
        </p:xfrm>
        <a:graphic>
          <a:graphicData uri="http://schemas.openxmlformats.org/drawingml/2006/table">
            <a:tbl>
              <a:tblPr firstRow="1" bandRow="1">
                <a:noFill/>
                <a:tableStyleId>{A7BED008-3308-484D-B1D8-C25252BD2758}</a:tableStyleId>
              </a:tblPr>
              <a:tblGrid>
                <a:gridCol w="1299650"/>
                <a:gridCol w="1436650"/>
                <a:gridCol w="1162650"/>
              </a:tblGrid>
              <a:tr h="118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 u="none" strike="noStrike" cap="none"/>
                        <a:t>Target Gas</a:t>
                      </a:r>
                      <a:endParaRPr sz="13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Spectral windows (nm)</a:t>
                      </a:r>
                      <a:endParaRPr sz="13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Interfering gases</a:t>
                      </a:r>
                      <a:endParaRPr sz="1300"/>
                    </a:p>
                  </a:txBody>
                  <a:tcPr marL="91450" marR="91450" marT="34300" marB="34300"/>
                </a:tc>
              </a:tr>
              <a:tr h="27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SO</a:t>
                      </a:r>
                      <a:r>
                        <a:rPr lang="es" sz="1300" baseline="-25000"/>
                        <a:t>2</a:t>
                      </a:r>
                      <a:endParaRPr sz="1300" baseline="-250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312.0-326.8</a:t>
                      </a:r>
                      <a:endParaRPr sz="13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O</a:t>
                      </a:r>
                      <a:r>
                        <a:rPr lang="es" sz="1300" baseline="-25000"/>
                        <a:t>3</a:t>
                      </a:r>
                      <a:endParaRPr sz="1300" baseline="-25000"/>
                    </a:p>
                  </a:txBody>
                  <a:tcPr marL="91450" marR="91450" marT="34300" marB="34300"/>
                </a:tc>
              </a:tr>
            </a:tbl>
          </a:graphicData>
        </a:graphic>
      </p:graphicFrame>
      <p:sp>
        <p:nvSpPr>
          <p:cNvPr id="236" name="Google Shape;236;p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7</a:t>
            </a:fld>
            <a:endParaRPr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74" y="2573005"/>
            <a:ext cx="2787715" cy="2307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/>
          <p:nvPr/>
        </p:nvSpPr>
        <p:spPr>
          <a:xfrm>
            <a:off x="107504" y="0"/>
            <a:ext cx="903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EM27/SUN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rocessing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HCl, HF, CO</a:t>
            </a:r>
            <a:r>
              <a:rPr lang="es" sz="28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4" name="Google Shape;244;p33"/>
          <p:cNvGraphicFramePr/>
          <p:nvPr>
            <p:extLst>
              <p:ext uri="{D42A27DB-BD31-4B8C-83A1-F6EECF244321}">
                <p14:modId xmlns:p14="http://schemas.microsoft.com/office/powerpoint/2010/main" val="3249072305"/>
              </p:ext>
            </p:extLst>
          </p:nvPr>
        </p:nvGraphicFramePr>
        <p:xfrm>
          <a:off x="193400" y="800521"/>
          <a:ext cx="5391275" cy="1996890"/>
        </p:xfrm>
        <a:graphic>
          <a:graphicData uri="http://schemas.openxmlformats.org/drawingml/2006/table">
            <a:tbl>
              <a:tblPr firstRow="1" bandRow="1">
                <a:noFill/>
                <a:tableStyleId>{A7BED008-3308-484D-B1D8-C25252BD2758}</a:tableStyleId>
              </a:tblPr>
              <a:tblGrid>
                <a:gridCol w="1348625"/>
                <a:gridCol w="2111100"/>
                <a:gridCol w="1931550"/>
              </a:tblGrid>
              <a:tr h="247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/>
                        <a:t>Gas</a:t>
                      </a:r>
                      <a:endParaRPr sz="1200" dirty="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Spectral windows (cm</a:t>
                      </a:r>
                      <a:r>
                        <a:rPr lang="es" sz="1200" baseline="30000"/>
                        <a:t>-1</a:t>
                      </a:r>
                      <a:r>
                        <a:rPr lang="es" sz="1200"/>
                        <a:t>)</a:t>
                      </a:r>
                      <a:endParaRPr sz="12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Interfering gases</a:t>
                      </a:r>
                      <a:endParaRPr sz="1200"/>
                    </a:p>
                  </a:txBody>
                  <a:tcPr marL="91450" marR="91450" marT="34300" marB="34300"/>
                </a:tc>
              </a:tr>
              <a:tr h="428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/>
                        <a:t>HCl</a:t>
                      </a:r>
                      <a:endParaRPr sz="1200" dirty="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/>
                        <a:t>(5697.0 - 5769.0)</a:t>
                      </a:r>
                      <a:endParaRPr sz="1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i="1" dirty="0">
                          <a:solidFill>
                            <a:srgbClr val="7F7F7F"/>
                          </a:solidFill>
                        </a:rPr>
                        <a:t>(5684.0 – 5795.0 ) </a:t>
                      </a:r>
                      <a:r>
                        <a:rPr lang="es" sz="1200" i="1" dirty="0" smtClean="0">
                          <a:solidFill>
                            <a:srgbClr val="7F7F7F"/>
                          </a:solidFill>
                        </a:rPr>
                        <a:t>*</a:t>
                      </a:r>
                      <a:endParaRPr sz="1200" i="1" dirty="0">
                        <a:solidFill>
                          <a:srgbClr val="7F7F7F"/>
                        </a:solidFill>
                      </a:endParaRPr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/>
                        <a:t>H</a:t>
                      </a:r>
                      <a:r>
                        <a:rPr lang="es" sz="1200" baseline="-25000" dirty="0" smtClean="0"/>
                        <a:t>2</a:t>
                      </a:r>
                      <a:r>
                        <a:rPr lang="es" sz="1200" dirty="0" smtClean="0"/>
                        <a:t>O,</a:t>
                      </a:r>
                      <a:r>
                        <a:rPr lang="es" sz="1200" baseline="0" dirty="0" smtClean="0"/>
                        <a:t> </a:t>
                      </a:r>
                      <a:r>
                        <a:rPr lang="es" sz="1200" dirty="0" smtClean="0"/>
                        <a:t>CH</a:t>
                      </a:r>
                      <a:r>
                        <a:rPr lang="es" sz="1200" baseline="-25000" dirty="0" smtClean="0"/>
                        <a:t>4</a:t>
                      </a:r>
                      <a:endParaRPr sz="1200" dirty="0"/>
                    </a:p>
                  </a:txBody>
                  <a:tcPr marL="91450" marR="91450" marT="34300" marB="34300"/>
                </a:tc>
              </a:tr>
              <a:tr h="608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/>
                        <a:t>HF_v1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/>
                        <a:t>HF_v2</a:t>
                      </a:r>
                      <a:endParaRPr sz="1200" dirty="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/>
                        <a:t>(7765.0 - 8005.0</a:t>
                      </a:r>
                      <a:r>
                        <a:rPr lang="es" sz="1200" dirty="0" smtClean="0"/>
                        <a:t>)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/>
                        <a:t>(3995.0</a:t>
                      </a:r>
                      <a:r>
                        <a:rPr lang="es" sz="1200" baseline="0" dirty="0" smtClean="0"/>
                        <a:t> - 4043.0</a:t>
                      </a:r>
                      <a:r>
                        <a:rPr lang="es" sz="1200" dirty="0" smtClean="0"/>
                        <a:t>)</a:t>
                      </a:r>
                      <a:endParaRPr sz="1200" dirty="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/>
                        <a:t>H</a:t>
                      </a:r>
                      <a:r>
                        <a:rPr lang="es" sz="1200" baseline="-25000" dirty="0" smtClean="0"/>
                        <a:t>2</a:t>
                      </a:r>
                      <a:r>
                        <a:rPr lang="es" sz="1200" dirty="0" smtClean="0"/>
                        <a:t>O, CO</a:t>
                      </a:r>
                      <a:r>
                        <a:rPr lang="es" sz="1200" baseline="-25000" dirty="0" smtClean="0"/>
                        <a:t>2 ,</a:t>
                      </a:r>
                      <a:r>
                        <a:rPr lang="es" sz="1200" baseline="0" dirty="0" smtClean="0"/>
                        <a:t> </a:t>
                      </a:r>
                      <a:r>
                        <a:rPr lang="es" sz="1200" dirty="0" smtClean="0"/>
                        <a:t>O</a:t>
                      </a:r>
                      <a:r>
                        <a:rPr lang="es" sz="1200" baseline="-25000" dirty="0" smtClean="0"/>
                        <a:t>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 smtClean="0"/>
                        <a:t>H</a:t>
                      </a:r>
                      <a:r>
                        <a:rPr lang="en-GB" sz="1200" baseline="-25000" dirty="0" smtClean="0"/>
                        <a:t>2</a:t>
                      </a:r>
                      <a:r>
                        <a:rPr lang="en-GB" sz="1200" dirty="0" smtClean="0"/>
                        <a:t>O, HDO</a:t>
                      </a:r>
                      <a:r>
                        <a:rPr lang="en-GB" sz="1200" baseline="-25000" dirty="0" smtClean="0"/>
                        <a:t>,</a:t>
                      </a:r>
                      <a:r>
                        <a:rPr lang="en-GB" sz="1200" baseline="0" dirty="0" smtClean="0"/>
                        <a:t> CH</a:t>
                      </a:r>
                      <a:r>
                        <a:rPr lang="en-GB" sz="1200" baseline="-25000" dirty="0" smtClean="0"/>
                        <a:t>4</a:t>
                      </a:r>
                    </a:p>
                  </a:txBody>
                  <a:tcPr marL="91450" marR="91450" marT="34300" marB="34300"/>
                </a:tc>
              </a:tr>
              <a:tr h="274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/>
                        <a:t>CO</a:t>
                      </a:r>
                      <a:r>
                        <a:rPr lang="es" sz="1200" baseline="-25000" dirty="0" smtClean="0"/>
                        <a:t>2</a:t>
                      </a:r>
                      <a:endParaRPr sz="1200" dirty="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/>
                        <a:t>(</a:t>
                      </a:r>
                      <a:r>
                        <a:rPr lang="es" sz="1200" dirty="0" smtClean="0"/>
                        <a:t>6173.0</a:t>
                      </a:r>
                      <a:r>
                        <a:rPr lang="es" sz="1200" baseline="0" dirty="0" smtClean="0"/>
                        <a:t> -</a:t>
                      </a:r>
                      <a:r>
                        <a:rPr lang="es" sz="1200" dirty="0" smtClean="0"/>
                        <a:t> 6390.0)</a:t>
                      </a:r>
                      <a:endParaRPr sz="1200" dirty="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s" sz="1200" dirty="0"/>
                        <a:t>H</a:t>
                      </a:r>
                      <a:r>
                        <a:rPr lang="es" sz="1200" baseline="-25000" dirty="0"/>
                        <a:t>2</a:t>
                      </a:r>
                      <a:r>
                        <a:rPr lang="es" sz="1200" dirty="0"/>
                        <a:t>O, </a:t>
                      </a:r>
                      <a:r>
                        <a:rPr lang="es" sz="1200" dirty="0" smtClean="0"/>
                        <a:t>CH</a:t>
                      </a:r>
                      <a:r>
                        <a:rPr lang="es" sz="1200" baseline="-25000" dirty="0" smtClean="0"/>
                        <a:t>4</a:t>
                      </a:r>
                      <a:endParaRPr sz="1200" dirty="0"/>
                    </a:p>
                  </a:txBody>
                  <a:tcPr marL="91450" marR="91450" marT="34300" marB="34300"/>
                </a:tc>
              </a:tr>
              <a:tr h="428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 smtClean="0"/>
                        <a:t>CO</a:t>
                      </a:r>
                      <a:endParaRPr sz="1200" dirty="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/>
                        <a:t>(</a:t>
                      </a:r>
                      <a:r>
                        <a:rPr lang="es" sz="1200" dirty="0" smtClean="0"/>
                        <a:t>4208.7</a:t>
                      </a:r>
                      <a:r>
                        <a:rPr lang="es" sz="1200" baseline="0" dirty="0" smtClean="0"/>
                        <a:t> - </a:t>
                      </a:r>
                      <a:r>
                        <a:rPr lang="es" sz="1200" dirty="0" smtClean="0"/>
                        <a:t>4318.8</a:t>
                      </a:r>
                      <a:r>
                        <a:rPr lang="es" sz="1200" dirty="0"/>
                        <a:t>)</a:t>
                      </a:r>
                      <a:endParaRPr sz="1200" dirty="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s" sz="1200" dirty="0"/>
                        <a:t>H</a:t>
                      </a:r>
                      <a:r>
                        <a:rPr lang="es" sz="1200" baseline="-25000" dirty="0"/>
                        <a:t>2</a:t>
                      </a:r>
                      <a:r>
                        <a:rPr lang="es" sz="1200" dirty="0"/>
                        <a:t>O, HDO,  </a:t>
                      </a:r>
                      <a:r>
                        <a:rPr lang="es" sz="1200" dirty="0" smtClean="0"/>
                        <a:t>CH</a:t>
                      </a:r>
                      <a:r>
                        <a:rPr lang="es" sz="1200" baseline="-25000" dirty="0" smtClean="0"/>
                        <a:t>4</a:t>
                      </a:r>
                      <a:endParaRPr sz="1200" dirty="0"/>
                    </a:p>
                  </a:txBody>
                  <a:tcPr marL="91450" marR="91450" marT="34300" marB="34300"/>
                </a:tc>
              </a:tr>
            </a:tbl>
          </a:graphicData>
        </a:graphic>
      </p:graphicFrame>
      <p:pic>
        <p:nvPicPr>
          <p:cNvPr id="245" name="Google Shape;24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9903" y="541478"/>
            <a:ext cx="2888940" cy="221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9904" y="2822210"/>
            <a:ext cx="2816541" cy="212580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8</a:t>
            </a:fld>
            <a:endParaRPr/>
          </a:p>
        </p:txBody>
      </p:sp>
      <p:sp>
        <p:nvSpPr>
          <p:cNvPr id="250" name="Google Shape;250;p33"/>
          <p:cNvSpPr txBox="1"/>
          <p:nvPr/>
        </p:nvSpPr>
        <p:spPr>
          <a:xfrm>
            <a:off x="193400" y="2797411"/>
            <a:ext cx="6003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HCl </a:t>
            </a:r>
            <a:r>
              <a:rPr lang="e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HF: 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>
              <a:buClr>
                <a:schemeClr val="dk1"/>
              </a:buClr>
              <a:buSzPts val="1600"/>
              <a:buFont typeface="Calibri"/>
              <a:buChar char="-"/>
            </a:pPr>
            <a:r>
              <a:rPr lang="e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Butz et al., (2017) &amp; Taquet et al., (2023)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Scaling 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lower troposphere (0.630 </a:t>
            </a:r>
            <a:r>
              <a:rPr lang="e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4.0 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km) &amp; </a:t>
            </a:r>
            <a:r>
              <a:rPr lang="e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 contribution 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neglected </a:t>
            </a:r>
            <a:endParaRPr sz="1600" dirty="0"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 files and VMR a priori  from  MAPs files  GGG2014 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(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factor of 1.00065 with GGG2020)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3399" y="4300989"/>
            <a:ext cx="6003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Volcanic CO</a:t>
            </a:r>
            <a:r>
              <a:rPr lang="en-US" sz="16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CO :</a:t>
            </a:r>
            <a:endParaRPr lang="en-US" sz="1600" dirty="0">
              <a:solidFill>
                <a:schemeClr val="dk1"/>
              </a:solidFill>
            </a:endParaRPr>
          </a:p>
          <a:p>
            <a:pPr lvl="0">
              <a:buClr>
                <a:schemeClr val="dk1"/>
              </a:buClr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Retrieval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COCCON settings  + post-correction to remove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background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contribution</a:t>
            </a:r>
          </a:p>
        </p:txBody>
      </p:sp>
      <p:sp>
        <p:nvSpPr>
          <p:cNvPr id="243" name="Google Shape;243;p33"/>
          <p:cNvSpPr txBox="1"/>
          <p:nvPr/>
        </p:nvSpPr>
        <p:spPr>
          <a:xfrm>
            <a:off x="173195" y="454291"/>
            <a:ext cx="76911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PROFFAST </a:t>
            </a:r>
            <a:r>
              <a:rPr lang="e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v2.2 (Hit. 2020 Linelist) </a:t>
            </a: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6212" y="2387021"/>
            <a:ext cx="3600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88" y="1053632"/>
            <a:ext cx="3600000" cy="26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6"/>
          <p:cNvSpPr txBox="1"/>
          <p:nvPr/>
        </p:nvSpPr>
        <p:spPr>
          <a:xfrm>
            <a:off x="4243775" y="1636175"/>
            <a:ext cx="338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IZO data exists: </a:t>
            </a:r>
            <a:b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XCO</a:t>
            </a:r>
            <a:r>
              <a:rPr lang="es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IZO </a:t>
            </a:r>
            <a:r>
              <a:rPr lang="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refine the P function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6"/>
          <p:cNvSpPr txBox="1"/>
          <p:nvPr/>
        </p:nvSpPr>
        <p:spPr>
          <a:xfrm>
            <a:off x="313188" y="468635"/>
            <a:ext cx="8754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Both"/>
            </a:pP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selection of XCO</a:t>
            </a:r>
            <a:r>
              <a:rPr lang="es" sz="16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 without volcanic contribution (XHCl &lt; 0.002 ppm) </a:t>
            </a:r>
            <a:endParaRPr sz="1600" dirty="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Both"/>
            </a:pP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Determination of a P function fitting the selected spectra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6"/>
          <p:cNvSpPr txBox="1"/>
          <p:nvPr/>
        </p:nvSpPr>
        <p:spPr>
          <a:xfrm>
            <a:off x="35496" y="3705876"/>
            <a:ext cx="4680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 Determination of Volcanic CO</a:t>
            </a:r>
            <a:r>
              <a:rPr lang="es" sz="16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VCD: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XCO</a:t>
            </a:r>
            <a:r>
              <a:rPr lang="es" sz="16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=XCO</a:t>
            </a:r>
            <a:r>
              <a:rPr lang="es" sz="16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–P </a:t>
            </a:r>
            <a:endParaRPr sz="1600" dirty="0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es" sz="16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2VOLC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lang="es" sz="1600" dirty="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XCO</a:t>
            </a:r>
            <a:r>
              <a:rPr lang="es" sz="16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[O</a:t>
            </a:r>
            <a:r>
              <a:rPr lang="es" sz="16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]/</a:t>
            </a:r>
            <a:r>
              <a:rPr lang="e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0.20942</a:t>
            </a:r>
            <a:endParaRPr sz="1600" dirty="0"/>
          </a:p>
        </p:txBody>
      </p:sp>
      <p:sp>
        <p:nvSpPr>
          <p:cNvPr id="286" name="Google Shape;286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9</a:t>
            </a:fld>
            <a:endParaRPr/>
          </a:p>
        </p:txBody>
      </p:sp>
      <p:sp>
        <p:nvSpPr>
          <p:cNvPr id="287" name="Google Shape;287;p36"/>
          <p:cNvSpPr txBox="1"/>
          <p:nvPr/>
        </p:nvSpPr>
        <p:spPr>
          <a:xfrm>
            <a:off x="107504" y="0"/>
            <a:ext cx="81369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Determination of Volcanic CO</a:t>
            </a:r>
            <a:r>
              <a:rPr lang="es" sz="2800" b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Columns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6"/>
          <p:cNvSpPr txBox="1"/>
          <p:nvPr/>
        </p:nvSpPr>
        <p:spPr>
          <a:xfrm>
            <a:off x="35496" y="4779027"/>
            <a:ext cx="360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Butz et al. (2017)</a:t>
            </a:r>
            <a:endParaRPr sz="16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3200" y="957871"/>
            <a:ext cx="2269067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Similar </a:t>
            </a:r>
            <a:r>
              <a:rPr lang="es-E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volcanic</a:t>
            </a: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 </a:t>
            </a:r>
            <a:r>
              <a:rPr lang="es-E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columns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icin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2430</Words>
  <Application>Microsoft Office PowerPoint</Application>
  <PresentationFormat>Presentación en pantalla (16:9)</PresentationFormat>
  <Paragraphs>439</Paragraphs>
  <Slides>36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Calibri</vt:lpstr>
      <vt:lpstr>Noto Sans Symbols</vt:lpstr>
      <vt:lpstr>Symbol</vt:lpstr>
      <vt:lpstr>Trebuchet MS</vt:lpstr>
      <vt:lpstr>Simple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noemie taquet</dc:creator>
  <cp:lastModifiedBy>Usuario AEMet</cp:lastModifiedBy>
  <cp:revision>141</cp:revision>
  <dcterms:modified xsi:type="dcterms:W3CDTF">2023-06-12T20:20:25Z</dcterms:modified>
</cp:coreProperties>
</file>