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7" r:id="rId2"/>
    <p:sldId id="347" r:id="rId3"/>
    <p:sldId id="354" r:id="rId4"/>
    <p:sldId id="355" r:id="rId5"/>
    <p:sldId id="360" r:id="rId6"/>
    <p:sldId id="361" r:id="rId7"/>
    <p:sldId id="362" r:id="rId8"/>
    <p:sldId id="363" r:id="rId9"/>
    <p:sldId id="364" r:id="rId10"/>
    <p:sldId id="365" r:id="rId11"/>
    <p:sldId id="369" r:id="rId12"/>
    <p:sldId id="370" r:id="rId13"/>
    <p:sldId id="368" r:id="rId14"/>
    <p:sldId id="371" r:id="rId15"/>
    <p:sldId id="366" r:id="rId16"/>
    <p:sldId id="367" r:id="rId17"/>
    <p:sldId id="372" r:id="rId18"/>
    <p:sldId id="373" r:id="rId19"/>
    <p:sldId id="374" r:id="rId20"/>
    <p:sldId id="375" r:id="rId21"/>
    <p:sldId id="376" r:id="rId22"/>
    <p:sldId id="377" r:id="rId23"/>
  </p:sldIdLst>
  <p:sldSz cx="9144000" cy="6858000" type="screen4x3"/>
  <p:notesSz cx="6858000" cy="9144000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3E9ECF-195B-4086-9EF2-8B5480219C00}">
          <p14:sldIdLst>
            <p14:sldId id="337"/>
            <p14:sldId id="347"/>
            <p14:sldId id="354"/>
            <p14:sldId id="355"/>
            <p14:sldId id="360"/>
            <p14:sldId id="361"/>
            <p14:sldId id="362"/>
            <p14:sldId id="363"/>
            <p14:sldId id="364"/>
            <p14:sldId id="365"/>
            <p14:sldId id="369"/>
            <p14:sldId id="370"/>
            <p14:sldId id="368"/>
            <p14:sldId id="371"/>
            <p14:sldId id="366"/>
            <p14:sldId id="367"/>
            <p14:sldId id="372"/>
            <p14:sldId id="373"/>
            <p14:sldId id="374"/>
            <p14:sldId id="375"/>
            <p14:sldId id="376"/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6AF01"/>
    <a:srgbClr val="E8A600"/>
    <a:srgbClr val="00CC99"/>
    <a:srgbClr val="339966"/>
    <a:srgbClr val="FF33CC"/>
    <a:srgbClr val="B2FD9D"/>
    <a:srgbClr val="FF66FF"/>
    <a:srgbClr val="66FF66"/>
    <a:srgbClr val="F9F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3018" autoAdjust="0"/>
  </p:normalViewPr>
  <p:slideViewPr>
    <p:cSldViewPr>
      <p:cViewPr varScale="1">
        <p:scale>
          <a:sx n="68" d="100"/>
          <a:sy n="68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181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38971F-6273-496F-BA6E-86D8D2E42442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680241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noProof="0" smtClean="0"/>
              <a:t>Click to edit Master text styles</a:t>
            </a:r>
          </a:p>
          <a:p>
            <a:pPr lvl="1"/>
            <a:r>
              <a:rPr lang="fr-BE" noProof="0" smtClean="0"/>
              <a:t>Second level</a:t>
            </a:r>
          </a:p>
          <a:p>
            <a:pPr lvl="2"/>
            <a:r>
              <a:rPr lang="fr-BE" noProof="0" smtClean="0"/>
              <a:t>Third level</a:t>
            </a:r>
          </a:p>
          <a:p>
            <a:pPr lvl="3"/>
            <a:r>
              <a:rPr lang="fr-BE" noProof="0" smtClean="0"/>
              <a:t>Fourth level</a:t>
            </a:r>
          </a:p>
          <a:p>
            <a:pPr lvl="4"/>
            <a:r>
              <a:rPr lang="fr-BE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A397CFC-BBCE-4937-A9E1-480E298727CB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64560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97CFC-BBCE-4937-A9E1-480E298727CB}" type="slidenum">
              <a:rPr lang="fr-BE" smtClean="0"/>
              <a:pPr>
                <a:defRPr/>
              </a:pPr>
              <a:t>1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527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0993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8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7544" y="1105867"/>
            <a:ext cx="8229600" cy="5203453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Light"/>
              </a:defRPr>
            </a:lvl1pPr>
            <a:lvl2pPr>
              <a:defRPr>
                <a:latin typeface="Segoe UI Light"/>
              </a:defRPr>
            </a:lvl2pPr>
            <a:lvl3pPr>
              <a:defRPr>
                <a:latin typeface="Segoe UI Light"/>
              </a:defRPr>
            </a:lvl3pPr>
            <a:lvl4pPr>
              <a:defRPr>
                <a:latin typeface="Segoe UI Light"/>
              </a:defRPr>
            </a:lvl4pPr>
            <a:lvl5pPr>
              <a:defRPr>
                <a:latin typeface="Segoe UI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681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476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828"/>
            <a:ext cx="8064896" cy="576064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54461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j-lt"/>
              </a:defRPr>
            </a:lvl1pPr>
            <a:lvl2pPr>
              <a:defRPr sz="24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defRPr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02" y="6476562"/>
            <a:ext cx="842377" cy="3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9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28922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78904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Segoe UI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959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0834"/>
            <a:ext cx="7874843" cy="1143000"/>
          </a:xfrm>
          <a:prstGeom prst="rect">
            <a:avLst/>
          </a:prstGeom>
        </p:spPr>
        <p:txBody>
          <a:bodyPr/>
          <a:lstStyle>
            <a:lvl1pPr algn="l">
              <a:defRPr sz="3400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 Light"/>
              </a:defRPr>
            </a:lvl1pPr>
            <a:lvl2pPr>
              <a:defRPr sz="2400">
                <a:latin typeface="Segoe UI Light"/>
              </a:defRPr>
            </a:lvl2pPr>
            <a:lvl3pPr>
              <a:defRPr sz="2000">
                <a:latin typeface="Segoe UI Light"/>
              </a:defRPr>
            </a:lvl3pPr>
            <a:lvl4pPr>
              <a:defRPr sz="1800">
                <a:latin typeface="Segoe UI Light"/>
              </a:defRPr>
            </a:lvl4pPr>
            <a:lvl5pPr>
              <a:defRPr sz="1800">
                <a:latin typeface="Segoe U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 Light"/>
              </a:defRPr>
            </a:lvl1pPr>
            <a:lvl2pPr>
              <a:defRPr sz="2400">
                <a:latin typeface="Segoe UI Light"/>
              </a:defRPr>
            </a:lvl2pPr>
            <a:lvl3pPr>
              <a:defRPr sz="2000">
                <a:latin typeface="Segoe UI Light"/>
              </a:defRPr>
            </a:lvl3pPr>
            <a:lvl4pPr>
              <a:defRPr sz="1800">
                <a:latin typeface="Segoe UI Light"/>
              </a:defRPr>
            </a:lvl4pPr>
            <a:lvl5pPr>
              <a:defRPr sz="1800">
                <a:latin typeface="Segoe U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804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 Light"/>
              </a:defRPr>
            </a:lvl1pPr>
            <a:lvl2pPr>
              <a:defRPr sz="2000">
                <a:latin typeface="Segoe UI Light"/>
              </a:defRPr>
            </a:lvl2pPr>
            <a:lvl3pPr>
              <a:defRPr sz="1800">
                <a:latin typeface="Segoe UI Light"/>
              </a:defRPr>
            </a:lvl3pPr>
            <a:lvl4pPr>
              <a:defRPr sz="1600">
                <a:latin typeface="Segoe UI Light"/>
              </a:defRPr>
            </a:lvl4pPr>
            <a:lvl5pPr>
              <a:defRPr sz="1600">
                <a:latin typeface="Segoe UI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 Light"/>
              </a:defRPr>
            </a:lvl1pPr>
            <a:lvl2pPr>
              <a:defRPr sz="2000">
                <a:latin typeface="Segoe UI Light"/>
              </a:defRPr>
            </a:lvl2pPr>
            <a:lvl3pPr>
              <a:defRPr sz="1800">
                <a:latin typeface="Segoe UI Light"/>
              </a:defRPr>
            </a:lvl3pPr>
            <a:lvl4pPr>
              <a:defRPr sz="1600">
                <a:latin typeface="Segoe UI Light"/>
              </a:defRPr>
            </a:lvl4pPr>
            <a:lvl5pPr>
              <a:defRPr sz="1600">
                <a:latin typeface="Segoe UI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360834"/>
            <a:ext cx="7874843" cy="1143000"/>
          </a:xfrm>
          <a:prstGeom prst="rect">
            <a:avLst/>
          </a:prstGeom>
        </p:spPr>
        <p:txBody>
          <a:bodyPr/>
          <a:lstStyle>
            <a:lvl1pPr algn="l">
              <a:defRPr sz="3400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649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" y="360834"/>
            <a:ext cx="7874843" cy="1143000"/>
          </a:xfrm>
          <a:prstGeom prst="rect">
            <a:avLst/>
          </a:prstGeom>
        </p:spPr>
        <p:txBody>
          <a:bodyPr/>
          <a:lstStyle>
            <a:lvl1pPr algn="l">
              <a:defRPr sz="3400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627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15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24336" cy="76085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450" y="591344"/>
            <a:ext cx="5111750" cy="583264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egoe UI Light"/>
              </a:defRPr>
            </a:lvl1pPr>
            <a:lvl2pPr>
              <a:defRPr sz="2800">
                <a:latin typeface="Segoe UI Light"/>
              </a:defRPr>
            </a:lvl2pPr>
            <a:lvl3pPr>
              <a:defRPr sz="2400">
                <a:latin typeface="Segoe UI Light"/>
              </a:defRPr>
            </a:lvl3pPr>
            <a:lvl4pPr>
              <a:defRPr sz="2000">
                <a:latin typeface="Segoe UI Light"/>
              </a:defRPr>
            </a:lvl4pPr>
            <a:lvl5pPr>
              <a:defRPr sz="2000">
                <a:latin typeface="Segoe UI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833" y="1988840"/>
            <a:ext cx="3061048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72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2575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3792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9249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43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65" y="380"/>
            <a:ext cx="722209" cy="722209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-28672" y="6452655"/>
            <a:ext cx="915914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15146" y="722589"/>
            <a:ext cx="9145620" cy="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3526" y="6525344"/>
            <a:ext cx="909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BF06496-B266-4AC9-8E14-978C7E1CE7C3}" type="slidenum">
              <a:rPr lang="nl-BE" sz="1200" baseline="0" smtClean="0">
                <a:solidFill>
                  <a:srgbClr val="002060"/>
                </a:solidFill>
              </a:rPr>
              <a:pPr algn="l"/>
              <a:t>‹Nr.›</a:t>
            </a:fld>
            <a:r>
              <a:rPr lang="nl-BE" sz="1200" baseline="0" dirty="0" smtClean="0">
                <a:solidFill>
                  <a:srgbClr val="002060"/>
                </a:solidFill>
              </a:rPr>
              <a:t> 		TCCON/COCCON/NDACC annual</a:t>
            </a:r>
            <a:r>
              <a:rPr lang="nl-BE" sz="1200" dirty="0" smtClean="0">
                <a:solidFill>
                  <a:srgbClr val="002060"/>
                </a:solidFill>
              </a:rPr>
              <a:t> m</a:t>
            </a:r>
            <a:r>
              <a:rPr lang="nl-BE" sz="1200" baseline="0" dirty="0" smtClean="0">
                <a:solidFill>
                  <a:srgbClr val="002060"/>
                </a:solidFill>
              </a:rPr>
              <a:t>eeting</a:t>
            </a:r>
            <a:r>
              <a:rPr lang="nl-BE" sz="1200" dirty="0" smtClean="0">
                <a:solidFill>
                  <a:srgbClr val="002060"/>
                </a:solidFill>
              </a:rPr>
              <a:t>, 13</a:t>
            </a:r>
            <a:r>
              <a:rPr lang="nl-BE" sz="1200" baseline="0" dirty="0" smtClean="0">
                <a:solidFill>
                  <a:srgbClr val="002060"/>
                </a:solidFill>
              </a:rPr>
              <a:t> June</a:t>
            </a:r>
            <a:r>
              <a:rPr lang="nl-BE" sz="1200" dirty="0" smtClean="0">
                <a:solidFill>
                  <a:srgbClr val="002060"/>
                </a:solidFill>
              </a:rPr>
              <a:t> 2023</a:t>
            </a:r>
            <a:endParaRPr lang="nl-BE" sz="1200" dirty="0">
              <a:solidFill>
                <a:srgbClr val="00206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rm4ghg.aeronomie.be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69493"/>
            <a:ext cx="9144000" cy="576064"/>
          </a:xfrm>
        </p:spPr>
        <p:txBody>
          <a:bodyPr/>
          <a:lstStyle/>
          <a:p>
            <a:r>
              <a:rPr lang="nl-BE" sz="2400" b="1" dirty="0" smtClean="0">
                <a:latin typeface="Garamond" panose="02020404030301010803" pitchFamily="18" charset="0"/>
              </a:rPr>
              <a:t>PREPROCESS for all</a:t>
            </a:r>
            <a:endParaRPr lang="nl-BE" sz="2400" b="1" dirty="0"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5496" y="33819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aramond" panose="02020404030301010803" pitchFamily="18" charset="0"/>
              </a:rPr>
              <a:t>Presenter: Frank </a:t>
            </a:r>
            <a:r>
              <a:rPr lang="en-US" sz="2000" dirty="0" err="1" smtClean="0">
                <a:latin typeface="Garamond" panose="02020404030301010803" pitchFamily="18" charset="0"/>
              </a:rPr>
              <a:t>Hase</a:t>
            </a:r>
            <a:r>
              <a:rPr lang="en-US" sz="2000" dirty="0" smtClean="0">
                <a:latin typeface="Garamond" panose="02020404030301010803" pitchFamily="18" charset="0"/>
              </a:rPr>
              <a:t>*</a:t>
            </a:r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0993" cy="134076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984951" y="9525"/>
            <a:ext cx="1149714" cy="698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08" y="6524"/>
            <a:ext cx="1688976" cy="1688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588" y="60212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aramond" panose="02020404030301010803" pitchFamily="18" charset="0"/>
              </a:rPr>
              <a:t>*frank.hase@kit.edu		</a:t>
            </a:r>
            <a:r>
              <a:rPr lang="en-US" sz="2000" dirty="0">
                <a:latin typeface="Garamond" panose="02020404030301010803" pitchFamily="18" charset="0"/>
              </a:rPr>
              <a:t>		</a:t>
            </a:r>
            <a:r>
              <a:rPr lang="en-US" sz="2000" dirty="0">
                <a:latin typeface="Garamond" panose="02020404030301010803" pitchFamily="18" charset="0"/>
                <a:hlinkClick r:id="rId5"/>
              </a:rPr>
              <a:t>https://frm4ghg.aeronomie.be</a:t>
            </a:r>
            <a:r>
              <a:rPr lang="en-US" sz="2000" dirty="0" smtClean="0">
                <a:latin typeface="Garamond" panose="02020404030301010803" pitchFamily="18" charset="0"/>
                <a:hlinkClick r:id="rId5"/>
              </a:rPr>
              <a:t>/</a:t>
            </a:r>
            <a:r>
              <a:rPr lang="en-US" sz="2000" dirty="0" smtClean="0">
                <a:latin typeface="Garamond" panose="02020404030301010803" pitchFamily="18" charset="0"/>
              </a:rPr>
              <a:t> 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7" y="616645"/>
            <a:ext cx="9126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Single-sided </a:t>
            </a:r>
            <a:r>
              <a:rPr lang="en-GB" b="1" dirty="0" err="1">
                <a:latin typeface="Garamond" panose="02020404030301010803" pitchFamily="18" charset="0"/>
              </a:rPr>
              <a:t>interferograms</a:t>
            </a:r>
            <a:r>
              <a:rPr lang="en-GB" b="1" dirty="0">
                <a:latin typeface="Garamond" panose="02020404030301010803" pitchFamily="18" charset="0"/>
              </a:rPr>
              <a:t> and phase </a:t>
            </a:r>
            <a:r>
              <a:rPr lang="en-GB" b="1" dirty="0" smtClean="0">
                <a:latin typeface="Garamond" panose="02020404030301010803" pitchFamily="18" charset="0"/>
              </a:rPr>
              <a:t>correction</a:t>
            </a:r>
          </a:p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Results for the Vertex70 analytical phase (the </a:t>
            </a:r>
            <a:r>
              <a:rPr lang="en-GB" dirty="0" err="1" smtClean="0">
                <a:latin typeface="Garamond" panose="02020404030301010803" pitchFamily="18" charset="0"/>
              </a:rPr>
              <a:t>Invenio</a:t>
            </a:r>
            <a:r>
              <a:rPr lang="en-GB" dirty="0" smtClean="0">
                <a:latin typeface="Garamond" panose="02020404030301010803" pitchFamily="18" charset="0"/>
              </a:rPr>
              <a:t> looks surprisingly similar, both contain </a:t>
            </a:r>
            <a:r>
              <a:rPr lang="en-GB" dirty="0">
                <a:latin typeface="Garamond" panose="02020404030301010803" pitchFamily="18" charset="0"/>
              </a:rPr>
              <a:t>a</a:t>
            </a:r>
            <a:r>
              <a:rPr lang="en-GB" dirty="0" smtClean="0">
                <a:latin typeface="Garamond" panose="02020404030301010803" pitchFamily="18" charset="0"/>
              </a:rPr>
              <a:t> strange </a:t>
            </a:r>
            <a:r>
              <a:rPr lang="en-GB" dirty="0">
                <a:latin typeface="Garamond" panose="02020404030301010803" pitchFamily="18" charset="0"/>
              </a:rPr>
              <a:t>phase oscillation, ~ 400 … 500 cm-1 </a:t>
            </a:r>
            <a:r>
              <a:rPr lang="en-GB" dirty="0" smtClean="0">
                <a:latin typeface="Garamond" panose="02020404030301010803" pitchFamily="18" charset="0"/>
              </a:rPr>
              <a:t>period):</a:t>
            </a:r>
            <a:endParaRPr lang="en-GB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106903"/>
              </p:ext>
            </p:extLst>
          </p:nvPr>
        </p:nvGraphicFramePr>
        <p:xfrm>
          <a:off x="-252536" y="1916832"/>
          <a:ext cx="5112568" cy="4099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Graph" r:id="rId3" imgW="3787200" imgH="3036960" progId="Origin50.Graph">
                  <p:embed/>
                </p:oleObj>
              </mc:Choice>
              <mc:Fallback>
                <p:oleObj name="Graph" r:id="rId3" imgW="3787200" imgH="3036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52536" y="1916832"/>
                        <a:ext cx="5112568" cy="4099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36172"/>
              </p:ext>
            </p:extLst>
          </p:nvPr>
        </p:nvGraphicFramePr>
        <p:xfrm>
          <a:off x="4139953" y="1916832"/>
          <a:ext cx="5400599" cy="412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Graph" r:id="rId5" imgW="3977280" imgH="3036960" progId="Origin50.Graph">
                  <p:embed/>
                </p:oleObj>
              </mc:Choice>
              <mc:Fallback>
                <p:oleObj name="Graph" r:id="rId5" imgW="3977280" imgH="3036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9953" y="1916832"/>
                        <a:ext cx="5400599" cy="4124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4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7" y="616645"/>
            <a:ext cx="9126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Single-sided </a:t>
            </a:r>
            <a:r>
              <a:rPr lang="en-GB" b="1" dirty="0" err="1">
                <a:latin typeface="Garamond" panose="02020404030301010803" pitchFamily="18" charset="0"/>
              </a:rPr>
              <a:t>interferograms</a:t>
            </a:r>
            <a:r>
              <a:rPr lang="en-GB" b="1" dirty="0">
                <a:latin typeface="Garamond" panose="02020404030301010803" pitchFamily="18" charset="0"/>
              </a:rPr>
              <a:t> and phase </a:t>
            </a:r>
            <a:r>
              <a:rPr lang="en-GB" b="1" dirty="0" smtClean="0">
                <a:latin typeface="Garamond" panose="02020404030301010803" pitchFamily="18" charset="0"/>
              </a:rPr>
              <a:t>correction</a:t>
            </a:r>
          </a:p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Results for the </a:t>
            </a:r>
            <a:r>
              <a:rPr lang="en-GB" dirty="0" err="1" smtClean="0">
                <a:latin typeface="Garamond" panose="02020404030301010803" pitchFamily="18" charset="0"/>
              </a:rPr>
              <a:t>Invenio</a:t>
            </a:r>
            <a:r>
              <a:rPr lang="en-GB" dirty="0" smtClean="0">
                <a:latin typeface="Garamond" panose="02020404030301010803" pitchFamily="18" charset="0"/>
              </a:rPr>
              <a:t> analytical phase (similar oscillatory pattern as seen for Vertex70):</a:t>
            </a:r>
            <a:endParaRPr lang="en-GB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77413"/>
              </p:ext>
            </p:extLst>
          </p:nvPr>
        </p:nvGraphicFramePr>
        <p:xfrm>
          <a:off x="-252536" y="2066883"/>
          <a:ext cx="5057749" cy="402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Graph" r:id="rId3" imgW="3814560" imgH="3036960" progId="Origin50.Graph">
                  <p:embed/>
                </p:oleObj>
              </mc:Choice>
              <mc:Fallback>
                <p:oleObj name="Graph" r:id="rId3" imgW="3814560" imgH="3036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52536" y="2066883"/>
                        <a:ext cx="5057749" cy="402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336571"/>
              </p:ext>
            </p:extLst>
          </p:nvPr>
        </p:nvGraphicFramePr>
        <p:xfrm>
          <a:off x="4067944" y="2066884"/>
          <a:ext cx="5272831" cy="4026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Graph" r:id="rId5" imgW="3977280" imgH="3036960" progId="Origin50.Graph">
                  <p:embed/>
                </p:oleObj>
              </mc:Choice>
              <mc:Fallback>
                <p:oleObj name="Graph" r:id="rId5" imgW="3977280" imgH="3036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7944" y="2066884"/>
                        <a:ext cx="5272831" cy="4026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7" y="616645"/>
            <a:ext cx="9126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Single-sided </a:t>
            </a:r>
            <a:r>
              <a:rPr lang="en-GB" b="1" dirty="0" err="1">
                <a:latin typeface="Garamond" panose="02020404030301010803" pitchFamily="18" charset="0"/>
              </a:rPr>
              <a:t>interferograms</a:t>
            </a:r>
            <a:r>
              <a:rPr lang="en-GB" b="1" dirty="0">
                <a:latin typeface="Garamond" panose="02020404030301010803" pitchFamily="18" charset="0"/>
              </a:rPr>
              <a:t> and phase </a:t>
            </a:r>
            <a:r>
              <a:rPr lang="en-GB" b="1" dirty="0" smtClean="0">
                <a:latin typeface="Garamond" panose="02020404030301010803" pitchFamily="18" charset="0"/>
              </a:rPr>
              <a:t>correction</a:t>
            </a:r>
          </a:p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TCCON example (125HR </a:t>
            </a:r>
            <a:r>
              <a:rPr lang="en-GB" dirty="0" err="1" smtClean="0">
                <a:latin typeface="Garamond" panose="02020404030301010803" pitchFamily="18" charset="0"/>
              </a:rPr>
              <a:t>Izana</a:t>
            </a:r>
            <a:r>
              <a:rPr lang="en-GB" dirty="0" smtClean="0">
                <a:latin typeface="Garamond" panose="02020404030301010803" pitchFamily="18" charset="0"/>
              </a:rPr>
              <a:t>, 2019):</a:t>
            </a:r>
            <a:endParaRPr lang="en-GB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816829"/>
              </p:ext>
            </p:extLst>
          </p:nvPr>
        </p:nvGraphicFramePr>
        <p:xfrm>
          <a:off x="-246074" y="1843727"/>
          <a:ext cx="5056962" cy="402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Graph" r:id="rId3" imgW="3814560" imgH="3036960" progId="Origin50.Graph">
                  <p:embed/>
                </p:oleObj>
              </mc:Choice>
              <mc:Fallback>
                <p:oleObj name="Graph" r:id="rId3" imgW="3814560" imgH="3036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6074" y="1843727"/>
                        <a:ext cx="5056962" cy="402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123818"/>
              </p:ext>
            </p:extLst>
          </p:nvPr>
        </p:nvGraphicFramePr>
        <p:xfrm>
          <a:off x="4139952" y="1822597"/>
          <a:ext cx="5328867" cy="4069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Graph" r:id="rId5" imgW="3977280" imgH="3036960" progId="Origin50.Graph">
                  <p:embed/>
                </p:oleObj>
              </mc:Choice>
              <mc:Fallback>
                <p:oleObj name="Graph" r:id="rId5" imgW="3977280" imgH="3036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9952" y="1822597"/>
                        <a:ext cx="5328867" cy="4069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6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7" y="616645"/>
            <a:ext cx="9126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Single-sided </a:t>
            </a:r>
            <a:r>
              <a:rPr lang="en-GB" b="1" dirty="0" err="1">
                <a:latin typeface="Garamond" panose="02020404030301010803" pitchFamily="18" charset="0"/>
              </a:rPr>
              <a:t>interferograms</a:t>
            </a:r>
            <a:r>
              <a:rPr lang="en-GB" b="1" dirty="0">
                <a:latin typeface="Garamond" panose="02020404030301010803" pitchFamily="18" charset="0"/>
              </a:rPr>
              <a:t> and phase </a:t>
            </a:r>
            <a:r>
              <a:rPr lang="en-GB" b="1" dirty="0" smtClean="0">
                <a:latin typeface="Garamond" panose="02020404030301010803" pitchFamily="18" charset="0"/>
              </a:rPr>
              <a:t>correction: </a:t>
            </a:r>
            <a:r>
              <a:rPr lang="en-GB" b="1" dirty="0" err="1" smtClean="0">
                <a:latin typeface="Garamond" panose="02020404030301010803" pitchFamily="18" charset="0"/>
              </a:rPr>
              <a:t>intercomparison</a:t>
            </a:r>
            <a:r>
              <a:rPr lang="en-GB" b="1" dirty="0" smtClean="0">
                <a:latin typeface="Garamond" panose="02020404030301010803" pitchFamily="18" charset="0"/>
              </a:rPr>
              <a:t> SS versus DS</a:t>
            </a:r>
          </a:p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These plots demonstrate the error propagation of phase errors into the spectrum for the SS and DS case (comparing spectra generated with the standard and analytical phase calculation schemes)</a:t>
            </a:r>
            <a:endParaRPr lang="en-GB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416054"/>
              </p:ext>
            </p:extLst>
          </p:nvPr>
        </p:nvGraphicFramePr>
        <p:xfrm>
          <a:off x="-108520" y="2120726"/>
          <a:ext cx="5378820" cy="420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Graph" r:id="rId3" imgW="3883680" imgH="3036960" progId="Origin50.Graph">
                  <p:embed/>
                </p:oleObj>
              </mc:Choice>
              <mc:Fallback>
                <p:oleObj name="Graph" r:id="rId3" imgW="3883680" imgH="3036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2120726"/>
                        <a:ext cx="5378820" cy="420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589572"/>
              </p:ext>
            </p:extLst>
          </p:nvPr>
        </p:nvGraphicFramePr>
        <p:xfrm>
          <a:off x="3995936" y="2120726"/>
          <a:ext cx="5432182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Graph" r:id="rId5" imgW="3883680" imgH="3036960" progId="Origin50.Graph">
                  <p:embed/>
                </p:oleObj>
              </mc:Choice>
              <mc:Fallback>
                <p:oleObj name="Graph" r:id="rId5" imgW="3883680" imgH="3036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5936" y="2120726"/>
                        <a:ext cx="5432182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6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7" y="616645"/>
            <a:ext cx="91264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Single-sided </a:t>
            </a:r>
            <a:r>
              <a:rPr lang="en-GB" b="1" dirty="0" err="1">
                <a:latin typeface="Garamond" panose="02020404030301010803" pitchFamily="18" charset="0"/>
              </a:rPr>
              <a:t>interferograms</a:t>
            </a:r>
            <a:r>
              <a:rPr lang="en-GB" b="1" dirty="0">
                <a:latin typeface="Garamond" panose="02020404030301010803" pitchFamily="18" charset="0"/>
              </a:rPr>
              <a:t> and phase </a:t>
            </a:r>
            <a:r>
              <a:rPr lang="en-GB" b="1" dirty="0" smtClean="0">
                <a:latin typeface="Garamond" panose="02020404030301010803" pitchFamily="18" charset="0"/>
              </a:rPr>
              <a:t>correction – phase blending option</a:t>
            </a:r>
          </a:p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Idea: feed in additional information on permanent phase structures too narrow to be resolved by the smooth analytical phase – ideally from additional, e.g. lamp measurements. (The blending option is activated by adding a table named “</a:t>
            </a:r>
            <a:r>
              <a:rPr lang="en-GB" dirty="0" err="1" smtClean="0">
                <a:latin typeface="Garamond" panose="02020404030301010803" pitchFamily="18" charset="0"/>
              </a:rPr>
              <a:t>refphase.inp</a:t>
            </a:r>
            <a:r>
              <a:rPr lang="en-GB" dirty="0" smtClean="0">
                <a:latin typeface="Garamond" panose="02020404030301010803" pitchFamily="18" charset="0"/>
              </a:rPr>
              <a:t>”.)</a:t>
            </a:r>
            <a:endParaRPr lang="en-GB" dirty="0">
              <a:latin typeface="Garamond" panose="02020404030301010803" pitchFamily="18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347455"/>
              </p:ext>
            </p:extLst>
          </p:nvPr>
        </p:nvGraphicFramePr>
        <p:xfrm>
          <a:off x="-252536" y="2386800"/>
          <a:ext cx="5230681" cy="3994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Graph" r:id="rId3" imgW="3977280" imgH="3036960" progId="Origin50.Graph">
                  <p:embed/>
                </p:oleObj>
              </mc:Choice>
              <mc:Fallback>
                <p:oleObj name="Graph" r:id="rId3" imgW="3977280" imgH="3036960" progId="Origin50.Graph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52536" y="2386800"/>
                        <a:ext cx="5230681" cy="3994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232370"/>
              </p:ext>
            </p:extLst>
          </p:nvPr>
        </p:nvGraphicFramePr>
        <p:xfrm>
          <a:off x="4283968" y="2367018"/>
          <a:ext cx="5256584" cy="4014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Graph" r:id="rId5" imgW="3977280" imgH="3036960" progId="Origin50.Graph">
                  <p:embed/>
                </p:oleObj>
              </mc:Choice>
              <mc:Fallback>
                <p:oleObj name="Graph" r:id="rId5" imgW="3977280" imgH="3036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3968" y="2367018"/>
                        <a:ext cx="5256584" cy="4014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259632" y="2386800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blending</a:t>
            </a:r>
            <a:r>
              <a:rPr lang="de-DE" dirty="0" smtClean="0"/>
              <a:t>                                                       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blending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64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7" y="616645"/>
            <a:ext cx="91264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Single-sided </a:t>
            </a:r>
            <a:r>
              <a:rPr lang="en-GB" b="1" dirty="0" err="1">
                <a:latin typeface="Garamond" panose="02020404030301010803" pitchFamily="18" charset="0"/>
              </a:rPr>
              <a:t>interferograms</a:t>
            </a:r>
            <a:r>
              <a:rPr lang="en-GB" b="1" dirty="0">
                <a:latin typeface="Garamond" panose="02020404030301010803" pitchFamily="18" charset="0"/>
              </a:rPr>
              <a:t> and phase </a:t>
            </a:r>
            <a:r>
              <a:rPr lang="en-GB" b="1" dirty="0" smtClean="0">
                <a:latin typeface="Garamond" panose="02020404030301010803" pitchFamily="18" charset="0"/>
              </a:rPr>
              <a:t>correction</a:t>
            </a:r>
          </a:p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 smtClean="0">
                <a:latin typeface="Garamond" panose="02020404030301010803" pitchFamily="18" charset="0"/>
              </a:rPr>
              <a:t>Conclusions on analytical phase method: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Garamond" panose="02020404030301010803" pitchFamily="18" charset="0"/>
              </a:rPr>
              <a:t>T</a:t>
            </a:r>
            <a:r>
              <a:rPr lang="en-GB" dirty="0" smtClean="0">
                <a:latin typeface="Garamond" panose="02020404030301010803" pitchFamily="18" charset="0"/>
              </a:rPr>
              <a:t>he analytical phase fitting seems to work well, with blending option approaching an optimal reconstruction of the actual phase spectrum.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The EM27/SUN ironically has outstanding phase quality - note: nearly linear, no dispersion! (Exactly here, it’s of lesser importance…)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The IR-Cube phase looks ok, insertion of a long pass filter for limiting the signal below ~ 12000 cm-1 might be recommendable (significant signal level at HFL!)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The Vertex70 / </a:t>
            </a:r>
            <a:r>
              <a:rPr lang="en-GB" dirty="0" err="1" smtClean="0">
                <a:latin typeface="Garamond" panose="02020404030301010803" pitchFamily="18" charset="0"/>
              </a:rPr>
              <a:t>Invenio</a:t>
            </a:r>
            <a:r>
              <a:rPr lang="en-GB" dirty="0" smtClean="0">
                <a:latin typeface="Garamond" panose="02020404030301010803" pitchFamily="18" charset="0"/>
              </a:rPr>
              <a:t> phase is very unusual (oscillating phase, pp variation ~ </a:t>
            </a:r>
            <a:r>
              <a:rPr lang="en-GB" dirty="0">
                <a:latin typeface="Garamond" panose="02020404030301010803" pitchFamily="18" charset="0"/>
              </a:rPr>
              <a:t>5</a:t>
            </a:r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dirty="0" err="1" smtClean="0">
                <a:latin typeface="Garamond" panose="02020404030301010803" pitchFamily="18" charset="0"/>
              </a:rPr>
              <a:t>mrad</a:t>
            </a:r>
            <a:r>
              <a:rPr lang="en-GB" dirty="0" smtClean="0">
                <a:latin typeface="Garamond" panose="02020404030301010803" pitchFamily="18" charset="0"/>
              </a:rPr>
              <a:t>) – instrumental issue?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The tested TCCON </a:t>
            </a:r>
            <a:r>
              <a:rPr lang="en-GB" dirty="0" err="1" smtClean="0">
                <a:latin typeface="Garamond" panose="02020404030301010803" pitchFamily="18" charset="0"/>
              </a:rPr>
              <a:t>Izana</a:t>
            </a:r>
            <a:r>
              <a:rPr lang="en-GB" dirty="0" smtClean="0">
                <a:latin typeface="Garamond" panose="02020404030301010803" pitchFamily="18" charset="0"/>
              </a:rPr>
              <a:t> spectrum looks reasonable, but also some detectable variations superimposed on smooth phase (pp variation &lt; 3 </a:t>
            </a:r>
            <a:r>
              <a:rPr lang="en-GB" dirty="0" err="1" smtClean="0">
                <a:latin typeface="Garamond" panose="02020404030301010803" pitchFamily="18" charset="0"/>
              </a:rPr>
              <a:t>mrad</a:t>
            </a:r>
            <a:r>
              <a:rPr lang="en-GB" dirty="0" smtClean="0">
                <a:latin typeface="Garamond" panose="02020404030301010803" pitchFamily="18" charset="0"/>
              </a:rPr>
              <a:t>), larger variations beyond &gt; 10 000 cm-1.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9892"/>
            <a:ext cx="91264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I</a:t>
            </a:r>
            <a:r>
              <a:rPr lang="en-GB" b="1" dirty="0" smtClean="0">
                <a:latin typeface="Garamond" panose="02020404030301010803" pitchFamily="18" charset="0"/>
              </a:rPr>
              <a:t>nstrument-specific </a:t>
            </a:r>
            <a:r>
              <a:rPr lang="en-GB" b="1" dirty="0">
                <a:latin typeface="Garamond" panose="02020404030301010803" pitchFamily="18" charset="0"/>
              </a:rPr>
              <a:t>background continuum</a:t>
            </a:r>
            <a:endParaRPr lang="en-GB" b="1" dirty="0" smtClean="0">
              <a:latin typeface="Garamond" panose="02020404030301010803" pitchFamily="18" charset="0"/>
            </a:endParaRPr>
          </a:p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i="1" dirty="0" smtClean="0">
                <a:latin typeface="Garamond" panose="02020404030301010803" pitchFamily="18" charset="0"/>
              </a:rPr>
              <a:t>Paul: “Which instrumental problem limits the accuracy of the EM27/SUN”?</a:t>
            </a:r>
          </a:p>
          <a:p>
            <a:endParaRPr lang="en-GB" dirty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Still unsure about the shortwave region. For the longwave detector, the presence of residual </a:t>
            </a:r>
            <a:r>
              <a:rPr lang="en-GB" dirty="0" err="1" smtClean="0">
                <a:latin typeface="Garamond" panose="02020404030301010803" pitchFamily="18" charset="0"/>
              </a:rPr>
              <a:t>channeling</a:t>
            </a:r>
            <a:r>
              <a:rPr lang="en-GB" dirty="0" smtClean="0">
                <a:latin typeface="Garamond" panose="02020404030301010803" pitchFamily="18" charset="0"/>
              </a:rPr>
              <a:t> is a problem, dominated by an 8 cm</a:t>
            </a:r>
            <a:r>
              <a:rPr lang="en-GB" baseline="30000" dirty="0" smtClean="0">
                <a:latin typeface="Garamond" panose="02020404030301010803" pitchFamily="18" charset="0"/>
              </a:rPr>
              <a:t>-1</a:t>
            </a:r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dirty="0" err="1" smtClean="0">
                <a:latin typeface="Garamond" panose="02020404030301010803" pitchFamily="18" charset="0"/>
              </a:rPr>
              <a:t>channeling</a:t>
            </a:r>
            <a:r>
              <a:rPr lang="en-GB" dirty="0" smtClean="0">
                <a:latin typeface="Garamond" panose="02020404030301010803" pitchFamily="18" charset="0"/>
              </a:rPr>
              <a:t> generated in the detector substrate (we accept pp &lt; 0.05%). CO window very crowded, fit in atmospheric spectra not reliable.</a:t>
            </a:r>
          </a:p>
          <a:p>
            <a:endParaRPr lang="en-GB" dirty="0">
              <a:latin typeface="Garamond" panose="02020404030301010803" pitchFamily="18" charset="0"/>
            </a:endParaRPr>
          </a:p>
          <a:p>
            <a:r>
              <a:rPr lang="en-GB" i="1" dirty="0" smtClean="0">
                <a:latin typeface="Garamond" panose="02020404030301010803" pitchFamily="18" charset="0"/>
              </a:rPr>
              <a:t>B. </a:t>
            </a:r>
            <a:r>
              <a:rPr lang="en-GB" i="1" dirty="0" err="1" smtClean="0">
                <a:latin typeface="Garamond" panose="02020404030301010803" pitchFamily="18" charset="0"/>
              </a:rPr>
              <a:t>Baier</a:t>
            </a:r>
            <a:r>
              <a:rPr lang="en-GB" i="1" dirty="0" smtClean="0">
                <a:latin typeface="Garamond" panose="02020404030301010803" pitchFamily="18" charset="0"/>
              </a:rPr>
              <a:t>: inconsistent XCO SBS results: we noted a tiny absorption dip in EM27/SUN SN42, evolved over time, located in CO window.</a:t>
            </a:r>
          </a:p>
          <a:p>
            <a:endParaRPr lang="en-GB" i="1" dirty="0">
              <a:latin typeface="Garamond" panose="02020404030301010803" pitchFamily="18" charset="0"/>
            </a:endParaRPr>
          </a:p>
          <a:p>
            <a:r>
              <a:rPr lang="en-GB" i="1" dirty="0" err="1">
                <a:latin typeface="Garamond" panose="02020404030301010803" pitchFamily="18" charset="0"/>
              </a:rPr>
              <a:t>Omaira</a:t>
            </a:r>
            <a:r>
              <a:rPr lang="en-GB" i="1" dirty="0">
                <a:latin typeface="Garamond" panose="02020404030301010803" pitchFamily="18" charset="0"/>
              </a:rPr>
              <a:t>, Oscar, Africa: use of the EM27/SUN for deriving AOD.</a:t>
            </a:r>
          </a:p>
          <a:p>
            <a:endParaRPr lang="en-GB" i="1" dirty="0" smtClean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Note: </a:t>
            </a:r>
            <a:r>
              <a:rPr lang="en-GB" dirty="0" err="1" smtClean="0">
                <a:latin typeface="Garamond" panose="02020404030301010803" pitchFamily="18" charset="0"/>
              </a:rPr>
              <a:t>channeling</a:t>
            </a:r>
            <a:r>
              <a:rPr lang="en-GB" dirty="0" smtClean="0">
                <a:latin typeface="Garamond" panose="02020404030301010803" pitchFamily="18" charset="0"/>
              </a:rPr>
              <a:t> and long-wavelength cut-off of detector element are T-dependent (other artefacts might be temperature dependent).</a:t>
            </a:r>
            <a:endParaRPr lang="en-GB" dirty="0">
              <a:latin typeface="Garamond" panose="02020404030301010803" pitchFamily="18" charset="0"/>
            </a:endParaRPr>
          </a:p>
          <a:p>
            <a:endParaRPr lang="en-GB" dirty="0" smtClean="0">
              <a:latin typeface="Garamond" panose="02020404030301010803" pitchFamily="18" charset="0"/>
            </a:endParaRPr>
          </a:p>
          <a:p>
            <a:r>
              <a:rPr lang="en-GB" b="1" dirty="0" smtClean="0">
                <a:latin typeface="Garamond" panose="02020404030301010803" pitchFamily="18" charset="0"/>
              </a:rPr>
              <a:t>Current implementation: EM27/SUN T-sensor is evaluated by PREPROCESS, the user can provide a table of transmissions as function of T (0 … 56 C, in 2 C steps). </a:t>
            </a:r>
          </a:p>
        </p:txBody>
      </p:sp>
    </p:spTree>
    <p:extLst>
      <p:ext uri="{BB962C8B-B14F-4D97-AF65-F5344CB8AC3E}">
        <p14:creationId xmlns:p14="http://schemas.microsoft.com/office/powerpoint/2010/main" val="24400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9892"/>
            <a:ext cx="912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I</a:t>
            </a:r>
            <a:r>
              <a:rPr lang="en-GB" b="1" dirty="0" smtClean="0">
                <a:latin typeface="Garamond" panose="02020404030301010803" pitchFamily="18" charset="0"/>
              </a:rPr>
              <a:t>nstrument-specific </a:t>
            </a:r>
            <a:r>
              <a:rPr lang="en-GB" b="1" dirty="0">
                <a:latin typeface="Garamond" panose="02020404030301010803" pitchFamily="18" charset="0"/>
              </a:rPr>
              <a:t>background continuum</a:t>
            </a:r>
            <a:endParaRPr lang="en-GB" b="1" dirty="0" smtClean="0">
              <a:latin typeface="Garamond" panose="02020404030301010803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91" y="1627621"/>
            <a:ext cx="3602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Channeling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SN191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KIT, </a:t>
            </a:r>
            <a:r>
              <a:rPr lang="de-DE" dirty="0" err="1" smtClean="0"/>
              <a:t>violates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acceptance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r>
              <a:rPr lang="de-DE" dirty="0" smtClean="0"/>
              <a:t> …</a:t>
            </a:r>
            <a:endParaRPr lang="de-DE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730346"/>
              </p:ext>
            </p:extLst>
          </p:nvPr>
        </p:nvGraphicFramePr>
        <p:xfrm>
          <a:off x="5292080" y="520603"/>
          <a:ext cx="3685267" cy="2866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Graph" r:id="rId3" imgW="3994560" imgH="3107520" progId="Origin50.Graph">
                  <p:embed/>
                </p:oleObj>
              </mc:Choice>
              <mc:Fallback>
                <p:oleObj name="Graph" r:id="rId3" imgW="3994560" imgH="31075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080" y="520603"/>
                        <a:ext cx="3685267" cy="2866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882565"/>
              </p:ext>
            </p:extLst>
          </p:nvPr>
        </p:nvGraphicFramePr>
        <p:xfrm>
          <a:off x="345912" y="2660677"/>
          <a:ext cx="8598509" cy="419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Graph" r:id="rId5" imgW="7164000" imgH="3497760" progId="Origin50.Graph">
                  <p:embed/>
                </p:oleObj>
              </mc:Choice>
              <mc:Fallback>
                <p:oleObj name="Graph" r:id="rId5" imgW="7164000" imgH="34977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912" y="2660677"/>
                        <a:ext cx="8598509" cy="4197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8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9892"/>
            <a:ext cx="912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I</a:t>
            </a:r>
            <a:r>
              <a:rPr lang="en-GB" b="1" dirty="0" smtClean="0">
                <a:latin typeface="Garamond" panose="02020404030301010803" pitchFamily="18" charset="0"/>
              </a:rPr>
              <a:t>nstrument-specific </a:t>
            </a:r>
            <a:r>
              <a:rPr lang="en-GB" b="1" dirty="0">
                <a:latin typeface="Garamond" panose="02020404030301010803" pitchFamily="18" charset="0"/>
              </a:rPr>
              <a:t>background continuum</a:t>
            </a:r>
            <a:endParaRPr lang="en-GB" b="1" dirty="0" smtClean="0">
              <a:latin typeface="Garamond" panose="02020404030301010803" pitchFamily="18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887980"/>
              </p:ext>
            </p:extLst>
          </p:nvPr>
        </p:nvGraphicFramePr>
        <p:xfrm>
          <a:off x="683568" y="1052736"/>
          <a:ext cx="6912768" cy="5275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Graph" r:id="rId3" imgW="3948480" imgH="3012480" progId="Origin50.Graph">
                  <p:embed/>
                </p:oleObj>
              </mc:Choice>
              <mc:Fallback>
                <p:oleObj name="Graph" r:id="rId3" imgW="3948480" imgH="30124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052736"/>
                        <a:ext cx="6912768" cy="5275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76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9892"/>
            <a:ext cx="9126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 smtClean="0">
                <a:latin typeface="Garamond" panose="02020404030301010803" pitchFamily="18" charset="0"/>
              </a:rPr>
              <a:t>Conclusions on instrument-specific </a:t>
            </a:r>
            <a:r>
              <a:rPr lang="en-GB" b="1" dirty="0">
                <a:latin typeface="Garamond" panose="02020404030301010803" pitchFamily="18" charset="0"/>
              </a:rPr>
              <a:t>background continuum</a:t>
            </a:r>
            <a:endParaRPr lang="en-GB" b="1" dirty="0" smtClean="0">
              <a:latin typeface="Garamond" panose="02020404030301010803" pitchFamily="18" charset="0"/>
            </a:endParaRPr>
          </a:p>
          <a:p>
            <a:endParaRPr lang="en-GB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Basically, now supported by the new PREPROCESS, but requires careful lab characterisation and advanced user to actually bring this option to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We plan to test the effects for a selected spectrometer with noticeable </a:t>
            </a:r>
            <a:r>
              <a:rPr lang="en-GB" dirty="0" err="1" smtClean="0">
                <a:latin typeface="Garamond" panose="02020404030301010803" pitchFamily="18" charset="0"/>
              </a:rPr>
              <a:t>channeling</a:t>
            </a:r>
            <a:r>
              <a:rPr lang="en-GB" dirty="0" smtClean="0">
                <a:latin typeface="Garamond" panose="02020404030301010803" pitchFamily="18" charset="0"/>
              </a:rPr>
              <a:t> (SN191, cover wider T range for calibrating the </a:t>
            </a:r>
            <a:r>
              <a:rPr lang="en-GB" dirty="0" err="1" smtClean="0">
                <a:latin typeface="Garamond" panose="02020404030301010803" pitchFamily="18" charset="0"/>
              </a:rPr>
              <a:t>channeling</a:t>
            </a:r>
            <a:r>
              <a:rPr lang="en-GB" dirty="0" smtClean="0">
                <a:latin typeface="Garamond" panose="02020404030301010803" pitchFamily="18" charset="0"/>
              </a:rPr>
              <a:t> model).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7" y="816967"/>
            <a:ext cx="91264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aramond" panose="02020404030301010803" pitchFamily="18" charset="0"/>
              </a:rPr>
              <a:t>Fiducial Reference Measurements for Ground-Based Infrared Greenhouse Gas Observations (FRM4GHG 2.0)</a:t>
            </a:r>
          </a:p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b="1" dirty="0" smtClean="0">
                <a:latin typeface="Garamond" panose="02020404030301010803" pitchFamily="18" charset="0"/>
              </a:rPr>
              <a:t>Introduction: </a:t>
            </a:r>
            <a:r>
              <a:rPr lang="en-GB" dirty="0" smtClean="0">
                <a:latin typeface="Garamond" panose="02020404030301010803" pitchFamily="18" charset="0"/>
              </a:rPr>
              <a:t>One task of FRM4GHGII is to enable a processing compatible with COCCON requirements for a wider range of spectrometers. The COCCON processing chain has three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The pre-processing or L1-processing (performed by </a:t>
            </a:r>
            <a:r>
              <a:rPr lang="en-GB" b="1" dirty="0" smtClean="0">
                <a:latin typeface="Garamond" panose="02020404030301010803" pitchFamily="18" charset="0"/>
              </a:rPr>
              <a:t>PREPROCESS</a:t>
            </a:r>
            <a:r>
              <a:rPr lang="en-GB" dirty="0" smtClean="0">
                <a:latin typeface="Garamond" panose="02020404030301010803" pitchFamily="18" charset="0"/>
              </a:rPr>
              <a:t>): from raw OPUS </a:t>
            </a:r>
            <a:r>
              <a:rPr lang="en-GB" dirty="0" err="1" smtClean="0">
                <a:latin typeface="Garamond" panose="02020404030301010803" pitchFamily="18" charset="0"/>
              </a:rPr>
              <a:t>interferograms</a:t>
            </a:r>
            <a:r>
              <a:rPr lang="en-GB" dirty="0" smtClean="0">
                <a:latin typeface="Garamond" panose="02020404030301010803" pitchFamily="18" charset="0"/>
              </a:rPr>
              <a:t> to spectra. The resulting spectra are used for the quantitative trace gas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The daily calculation of lookup tables with x-sections of gases for given atmospheric conditions (performed by </a:t>
            </a:r>
            <a:r>
              <a:rPr lang="en-GB" b="1" dirty="0" smtClean="0">
                <a:latin typeface="Garamond" panose="02020404030301010803" pitchFamily="18" charset="0"/>
              </a:rPr>
              <a:t>PCXS</a:t>
            </a:r>
            <a:r>
              <a:rPr lang="en-GB" dirty="0" smtClean="0">
                <a:latin typeface="Garamond" panose="02020404030301010803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The trace gas retrievals (performed by </a:t>
            </a:r>
            <a:r>
              <a:rPr lang="en-GB" b="1" dirty="0" smtClean="0">
                <a:latin typeface="Garamond" panose="02020404030301010803" pitchFamily="18" charset="0"/>
              </a:rPr>
              <a:t>INVERS</a:t>
            </a:r>
            <a:r>
              <a:rPr lang="en-GB" dirty="0" smtClean="0">
                <a:latin typeface="Garamond" panose="02020404030301010803" pitchFamily="18" charset="0"/>
              </a:rPr>
              <a:t>)</a:t>
            </a:r>
          </a:p>
          <a:p>
            <a:endParaRPr lang="en-GB" dirty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In order to enable processing of observations with different spectrometers (Vertex70, </a:t>
            </a:r>
            <a:r>
              <a:rPr lang="en-GB" dirty="0" err="1" smtClean="0">
                <a:latin typeface="Garamond" panose="02020404030301010803" pitchFamily="18" charset="0"/>
              </a:rPr>
              <a:t>Invenio</a:t>
            </a:r>
            <a:r>
              <a:rPr lang="en-GB" dirty="0" smtClean="0">
                <a:latin typeface="Garamond" panose="02020404030301010803" pitchFamily="18" charset="0"/>
              </a:rPr>
              <a:t>, </a:t>
            </a:r>
            <a:r>
              <a:rPr lang="en-GB" dirty="0" err="1" smtClean="0">
                <a:latin typeface="Garamond" panose="02020404030301010803" pitchFamily="18" charset="0"/>
              </a:rPr>
              <a:t>IRCube</a:t>
            </a:r>
            <a:r>
              <a:rPr lang="en-GB" dirty="0" smtClean="0">
                <a:latin typeface="Garamond" panose="02020404030301010803" pitchFamily="18" charset="0"/>
              </a:rPr>
              <a:t>, IFS125HR in addition to EM27/SUN), mainly extensions of PREPROCESS are required (and some adaptions in INVERS + calculation of vertical sensitivities).</a:t>
            </a:r>
          </a:p>
          <a:p>
            <a:endParaRPr lang="en-GB" dirty="0">
              <a:latin typeface="Garamond" panose="02020404030301010803" pitchFamily="18" charset="0"/>
            </a:endParaRPr>
          </a:p>
          <a:p>
            <a:r>
              <a:rPr lang="en-GB" b="1" dirty="0" smtClean="0">
                <a:latin typeface="Garamond" panose="02020404030301010803" pitchFamily="18" charset="0"/>
              </a:rPr>
              <a:t>This talk describes the extended version of PREPROCESS.</a:t>
            </a:r>
            <a:endParaRPr lang="en-GB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7" y="836712"/>
            <a:ext cx="91264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Required technical </a:t>
            </a:r>
            <a:r>
              <a:rPr lang="en-GB" b="1" dirty="0" smtClean="0">
                <a:latin typeface="Garamond" panose="02020404030301010803" pitchFamily="18" charset="0"/>
              </a:rPr>
              <a:t>adaptions:</a:t>
            </a:r>
          </a:p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b="1" dirty="0" smtClean="0">
                <a:latin typeface="Garamond" panose="02020404030301010803" pitchFamily="18" charset="0"/>
              </a:rPr>
              <a:t>So far, </a:t>
            </a:r>
            <a:r>
              <a:rPr lang="en-GB" b="1" dirty="0" err="1" smtClean="0">
                <a:latin typeface="Garamond" panose="02020404030301010803" pitchFamily="18" charset="0"/>
              </a:rPr>
              <a:t>interferograms</a:t>
            </a:r>
            <a:r>
              <a:rPr lang="en-GB" b="1" dirty="0" smtClean="0">
                <a:latin typeface="Garamond" panose="02020404030301010803" pitchFamily="18" charset="0"/>
              </a:rPr>
              <a:t> to be processed were all of the same kind:</a:t>
            </a:r>
            <a:endParaRPr lang="en-GB" b="1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 panose="02020404030301010803" pitchFamily="18" charset="0"/>
              </a:rPr>
              <a:t>The EM27/SUN collects data from two detector channels: SN + 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 panose="02020404030301010803" pitchFamily="18" charset="0"/>
              </a:rPr>
              <a:t>Two IFGs in OPUS file: first IFG block: SN, second IFG block: SM)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 panose="02020404030301010803" pitchFamily="18" charset="0"/>
              </a:rPr>
              <a:t>All EM27/SUNs have the same FOV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 panose="02020404030301010803" pitchFamily="18" charset="0"/>
              </a:rPr>
              <a:t>All EM27/SUNs record double-sided IFGs with RES = 0.5 cm-1 </a:t>
            </a:r>
          </a:p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 smtClean="0">
                <a:latin typeface="Garamond" panose="02020404030301010803" pitchFamily="18" charset="0"/>
              </a:rPr>
              <a:t>So we need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 panose="02020404030301010803" pitchFamily="18" charset="0"/>
              </a:rPr>
              <a:t>Wideband detector used: derive SN+SM from one broadband channel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 panose="02020404030301010803" pitchFamily="18" charset="0"/>
              </a:rPr>
              <a:t>The channels might be swapped (IFS125HR </a:t>
            </a:r>
            <a:r>
              <a:rPr lang="en-GB" dirty="0" err="1" smtClean="0">
                <a:latin typeface="Garamond" panose="02020404030301010803" pitchFamily="18" charset="0"/>
              </a:rPr>
              <a:t>Ka</a:t>
            </a:r>
            <a:r>
              <a:rPr lang="en-GB" dirty="0" smtClean="0">
                <a:latin typeface="Garamond" panose="02020404030301010803" pitchFamily="18" charset="0"/>
              </a:rPr>
              <a:t>) or the broadband channel to be used might be associated with the second IFG block.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 panose="02020404030301010803" pitchFamily="18" charset="0"/>
              </a:rPr>
              <a:t>User specification of </a:t>
            </a:r>
            <a:r>
              <a:rPr lang="en-GB" dirty="0" err="1" smtClean="0">
                <a:latin typeface="Garamond" panose="02020404030301010803" pitchFamily="18" charset="0"/>
              </a:rPr>
              <a:t>semiFOV</a:t>
            </a:r>
            <a:r>
              <a:rPr lang="en-GB" dirty="0" smtClean="0">
                <a:latin typeface="Garamond" panose="02020404030301010803" pitchFamily="18" charset="0"/>
              </a:rPr>
              <a:t> in PREPROCESS input file required (reported in *.bin file header)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 panose="02020404030301010803" pitchFamily="18" charset="0"/>
              </a:rPr>
              <a:t>Enable different choices for spectral resolution (user-selectable, support clipping of IFGs)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Support processing of SS IFG recording</a:t>
            </a:r>
          </a:p>
        </p:txBody>
      </p:sp>
    </p:spTree>
    <p:extLst>
      <p:ext uri="{BB962C8B-B14F-4D97-AF65-F5344CB8AC3E}">
        <p14:creationId xmlns:p14="http://schemas.microsoft.com/office/powerpoint/2010/main" val="9161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7" y="836712"/>
            <a:ext cx="91264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Required technical </a:t>
            </a:r>
            <a:r>
              <a:rPr lang="en-GB" b="1" dirty="0" smtClean="0">
                <a:latin typeface="Garamond" panose="02020404030301010803" pitchFamily="18" charset="0"/>
              </a:rPr>
              <a:t>adaptions: New extended input file (1)</a:t>
            </a:r>
          </a:p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Generate ASCII output for testing</a:t>
            </a:r>
          </a:p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mpowFFT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 for EM27/SUN and IR Cube: 1.8 cm MPD, 181/182: 2.5 cm /3.0 cm MPD, 19 for VERTEX / INVENIO: 4.5 cm MPD, 20 for 125HR: 16.2 cm MPD)</a:t>
            </a:r>
          </a:p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DCmin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DCvar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.false</a:t>
            </a:r>
            <a:r>
              <a:rPr lang="en-GB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en-GB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For operational work, please select F – otherwise, your HDD will be filled up with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ILS parameter: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+ phase error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primary channel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secondary channel</a:t>
            </a:r>
          </a:p>
          <a:p>
            <a:r>
              <a:rPr lang="en-GB" sz="12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semiFOV</a:t>
            </a:r>
            <a:r>
              <a:rPr lang="en-GB" sz="1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[rad]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0.9825  -0.001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0.9825  -0.001</a:t>
            </a:r>
          </a:p>
          <a:p>
            <a:r>
              <a:rPr lang="en-GB" sz="1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2.36e-3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37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7" y="836712"/>
            <a:ext cx="91264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Required technical </a:t>
            </a:r>
            <a:r>
              <a:rPr lang="en-GB" b="1" dirty="0" smtClean="0">
                <a:latin typeface="Garamond" panose="02020404030301010803" pitchFamily="18" charset="0"/>
              </a:rPr>
              <a:t>adaptions: New extended input file (2)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Quiet execution (no user requests)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Output path diagnosis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Output path bin spectra</a:t>
            </a:r>
          </a:p>
          <a:p>
            <a:r>
              <a:rPr lang="en-GB" sz="1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IFG recording (T/F)</a:t>
            </a:r>
          </a:p>
          <a:p>
            <a:r>
              <a:rPr lang="en-GB" sz="1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Swap channels (applies for dual IFG recording: 1st channel SN, second channel SM - otherwise choose swap = true)</a:t>
            </a:r>
          </a:p>
          <a:p>
            <a:r>
              <a:rPr lang="en-GB" sz="1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analytical phase (T/F)</a:t>
            </a:r>
          </a:p>
          <a:p>
            <a:r>
              <a:rPr lang="en-GB" sz="1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selection (0: only generate SN from first channel, 1: generate SN from first and SM from second channel, 2: generate SN + SM from first </a:t>
            </a:r>
            <a:r>
              <a:rPr lang="en-GB" sz="12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channel)</a:t>
            </a:r>
            <a:endParaRPr lang="en-GB" sz="12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.true.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  <a:p>
            <a:r>
              <a:rPr lang="en-GB" sz="1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.true.</a:t>
            </a:r>
          </a:p>
          <a:p>
            <a:r>
              <a:rPr lang="en-GB" sz="1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.false.</a:t>
            </a:r>
          </a:p>
          <a:p>
            <a:r>
              <a:rPr lang="en-GB" sz="1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.false.</a:t>
            </a:r>
          </a:p>
          <a:p>
            <a:r>
              <a:rPr lang="en-GB" sz="1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9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7" y="816967"/>
            <a:ext cx="91264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b="1" dirty="0" smtClean="0">
                <a:latin typeface="Garamond" panose="02020404030301010803" pitchFamily="18" charset="0"/>
              </a:rPr>
              <a:t>Contents:</a:t>
            </a:r>
          </a:p>
          <a:p>
            <a:endParaRPr lang="en-GB" b="1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aramond" panose="02020404030301010803" pitchFamily="18" charset="0"/>
              </a:rPr>
              <a:t>Raw data / </a:t>
            </a:r>
            <a:r>
              <a:rPr lang="en-GB" b="1" dirty="0" err="1" smtClean="0">
                <a:latin typeface="Garamond" panose="02020404030301010803" pitchFamily="18" charset="0"/>
              </a:rPr>
              <a:t>interferograms</a:t>
            </a:r>
            <a:r>
              <a:rPr lang="en-GB" b="1" dirty="0" smtClean="0">
                <a:latin typeface="Garamond" panose="02020404030301010803" pitchFamily="18" charset="0"/>
              </a:rPr>
              <a:t> used for this work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aramond" panose="02020404030301010803" pitchFamily="18" charset="0"/>
              </a:rPr>
              <a:t>Single-sided </a:t>
            </a:r>
            <a:r>
              <a:rPr lang="en-GB" b="1" dirty="0" err="1" smtClean="0">
                <a:latin typeface="Garamond" panose="02020404030301010803" pitchFamily="18" charset="0"/>
              </a:rPr>
              <a:t>interferograms</a:t>
            </a:r>
            <a:r>
              <a:rPr lang="en-GB" b="1" dirty="0" smtClean="0">
                <a:latin typeface="Garamond" panose="02020404030301010803" pitchFamily="18" charset="0"/>
              </a:rPr>
              <a:t> and phase correction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aramond" panose="02020404030301010803" pitchFamily="18" charset="0"/>
              </a:rPr>
              <a:t>Analytical phase calculation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aramond" panose="02020404030301010803" pitchFamily="18" charset="0"/>
              </a:rPr>
              <a:t>Analytical phase calculation with blending option</a:t>
            </a:r>
          </a:p>
          <a:p>
            <a:endParaRPr lang="en-GB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aramond" panose="02020404030301010803" pitchFamily="18" charset="0"/>
              </a:rPr>
              <a:t>Recently added extension to PREPROCESS: instrument-specific background continuum</a:t>
            </a:r>
          </a:p>
        </p:txBody>
      </p:sp>
    </p:spTree>
    <p:extLst>
      <p:ext uri="{BB962C8B-B14F-4D97-AF65-F5344CB8AC3E}">
        <p14:creationId xmlns:p14="http://schemas.microsoft.com/office/powerpoint/2010/main" val="37868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7" y="816967"/>
            <a:ext cx="91264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R</a:t>
            </a:r>
            <a:r>
              <a:rPr lang="en-GB" b="1" dirty="0" smtClean="0">
                <a:latin typeface="Garamond" panose="02020404030301010803" pitchFamily="18" charset="0"/>
              </a:rPr>
              <a:t>aw data / </a:t>
            </a:r>
            <a:r>
              <a:rPr lang="en-GB" b="1" dirty="0" err="1" smtClean="0">
                <a:latin typeface="Garamond" panose="02020404030301010803" pitchFamily="18" charset="0"/>
              </a:rPr>
              <a:t>interferograms</a:t>
            </a:r>
            <a:r>
              <a:rPr lang="en-GB" b="1" dirty="0" smtClean="0">
                <a:latin typeface="Garamond" panose="02020404030301010803" pitchFamily="18" charset="0"/>
              </a:rPr>
              <a:t> (all in Bruker’s OPUS format):</a:t>
            </a:r>
          </a:p>
          <a:p>
            <a:endParaRPr lang="en-GB" b="1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 panose="02020404030301010803" pitchFamily="18" charset="0"/>
              </a:rPr>
              <a:t>EM27/SUN (</a:t>
            </a:r>
            <a:r>
              <a:rPr lang="en-GB" dirty="0" err="1" smtClean="0">
                <a:latin typeface="Garamond" panose="02020404030301010803" pitchFamily="18" charset="0"/>
              </a:rPr>
              <a:t>Sodankyla</a:t>
            </a:r>
            <a:r>
              <a:rPr lang="en-GB" dirty="0" smtClean="0">
                <a:latin typeface="Garamond" panose="02020404030301010803" pitchFamily="18" charset="0"/>
              </a:rPr>
              <a:t>, Karlsruhe)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 panose="02020404030301010803" pitchFamily="18" charset="0"/>
              </a:rPr>
              <a:t>IFS125HR (Karlsruhe, </a:t>
            </a:r>
            <a:r>
              <a:rPr lang="en-GB" dirty="0" err="1" smtClean="0">
                <a:latin typeface="Garamond" panose="02020404030301010803" pitchFamily="18" charset="0"/>
              </a:rPr>
              <a:t>Izana</a:t>
            </a:r>
            <a:r>
              <a:rPr lang="en-GB" dirty="0" smtClean="0">
                <a:latin typeface="Garamond" panose="02020404030301010803" pitchFamily="18" charset="0"/>
              </a:rPr>
              <a:t>): </a:t>
            </a:r>
            <a:r>
              <a:rPr lang="en-GB" dirty="0" err="1" smtClean="0">
                <a:latin typeface="Garamond" panose="02020404030301010803" pitchFamily="18" charset="0"/>
              </a:rPr>
              <a:t>Ka</a:t>
            </a:r>
            <a:r>
              <a:rPr lang="en-GB" dirty="0" smtClean="0">
                <a:latin typeface="Garamond" panose="02020404030301010803" pitchFamily="18" charset="0"/>
              </a:rPr>
              <a:t>: NIR split in two </a:t>
            </a:r>
            <a:r>
              <a:rPr lang="en-GB" dirty="0" err="1" smtClean="0">
                <a:latin typeface="Garamond" panose="02020404030301010803" pitchFamily="18" charset="0"/>
              </a:rPr>
              <a:t>subregions</a:t>
            </a:r>
            <a:r>
              <a:rPr lang="en-GB" dirty="0" smtClean="0">
                <a:latin typeface="Garamond" panose="02020404030301010803" pitchFamily="18" charset="0"/>
              </a:rPr>
              <a:t>, </a:t>
            </a:r>
            <a:r>
              <a:rPr lang="en-GB" dirty="0" err="1" smtClean="0">
                <a:latin typeface="Garamond" panose="02020404030301010803" pitchFamily="18" charset="0"/>
              </a:rPr>
              <a:t>Izana</a:t>
            </a:r>
            <a:r>
              <a:rPr lang="en-GB" dirty="0" smtClean="0">
                <a:latin typeface="Garamond" panose="02020404030301010803" pitchFamily="18" charset="0"/>
              </a:rPr>
              <a:t>: broadband</a:t>
            </a:r>
          </a:p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 smtClean="0">
                <a:latin typeface="Garamond" panose="02020404030301010803" pitchFamily="18" charset="0"/>
              </a:rPr>
              <a:t>Kindly provided by FRM4GHG partners:</a:t>
            </a:r>
          </a:p>
          <a:p>
            <a:endParaRPr lang="en-GB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Garamond" panose="02020404030301010803" pitchFamily="18" charset="0"/>
              </a:rPr>
              <a:t>IRCube</a:t>
            </a:r>
            <a:r>
              <a:rPr lang="en-GB" dirty="0" smtClean="0">
                <a:latin typeface="Garamond" panose="02020404030301010803" pitchFamily="18" charset="0"/>
              </a:rPr>
              <a:t> (Wollongong)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 panose="02020404030301010803" pitchFamily="18" charset="0"/>
              </a:rPr>
              <a:t>Vertex70 (</a:t>
            </a:r>
            <a:r>
              <a:rPr lang="en-GB" dirty="0" err="1" smtClean="0">
                <a:latin typeface="Garamond" panose="02020404030301010803" pitchFamily="18" charset="0"/>
              </a:rPr>
              <a:t>Sodankyla</a:t>
            </a:r>
            <a:r>
              <a:rPr lang="en-GB" dirty="0" smtClean="0">
                <a:latin typeface="Garamond" panose="02020404030301010803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Garamond" panose="02020404030301010803" pitchFamily="18" charset="0"/>
              </a:rPr>
              <a:t>Invenio</a:t>
            </a:r>
            <a:r>
              <a:rPr lang="en-GB" dirty="0" smtClean="0">
                <a:latin typeface="Garamond" panose="02020404030301010803" pitchFamily="18" charset="0"/>
              </a:rPr>
              <a:t> (Uccle)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>
              <a:latin typeface="Garamond" panose="02020404030301010803" pitchFamily="18" charset="0"/>
            </a:endParaRPr>
          </a:p>
          <a:p>
            <a:endParaRPr lang="en-GB" dirty="0">
              <a:latin typeface="Garamond" panose="02020404030301010803" pitchFamily="18" charset="0"/>
            </a:endParaRPr>
          </a:p>
          <a:p>
            <a:r>
              <a:rPr lang="en-GB" b="1" dirty="0" smtClean="0">
                <a:latin typeface="Garamond" panose="02020404030301010803" pitchFamily="18" charset="0"/>
              </a:rPr>
              <a:t>Issues noted on closer inspection of raw </a:t>
            </a:r>
            <a:r>
              <a:rPr lang="en-GB" b="1" dirty="0" err="1" smtClean="0">
                <a:latin typeface="Garamond" panose="02020404030301010803" pitchFamily="18" charset="0"/>
              </a:rPr>
              <a:t>interferograms</a:t>
            </a:r>
            <a:r>
              <a:rPr lang="en-GB" b="1" dirty="0" smtClean="0">
                <a:latin typeface="Garamond" panose="02020404030301010803" pitchFamily="18" charset="0"/>
              </a:rPr>
              <a:t>:</a:t>
            </a:r>
          </a:p>
          <a:p>
            <a:r>
              <a:rPr lang="en-GB" dirty="0" err="1" smtClean="0">
                <a:latin typeface="Garamond" panose="02020404030301010803" pitchFamily="18" charset="0"/>
              </a:rPr>
              <a:t>IRCube</a:t>
            </a:r>
            <a:r>
              <a:rPr lang="en-GB" dirty="0" smtClean="0">
                <a:latin typeface="Garamond" panose="02020404030301010803" pitchFamily="18" charset="0"/>
              </a:rPr>
              <a:t>: Two channels stored in file – AC+DC from same detector? Uneven number of scans?</a:t>
            </a:r>
          </a:p>
          <a:p>
            <a:r>
              <a:rPr lang="en-GB" dirty="0" err="1" smtClean="0">
                <a:latin typeface="Garamond" panose="02020404030301010803" pitchFamily="18" charset="0"/>
              </a:rPr>
              <a:t>Invenio</a:t>
            </a:r>
            <a:r>
              <a:rPr lang="en-GB" dirty="0" smtClean="0">
                <a:latin typeface="Garamond" panose="02020404030301010803" pitchFamily="18" charset="0"/>
              </a:rPr>
              <a:t>: DC quite variable - problems with tracker? (Poor weather?)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Vertex70 + </a:t>
            </a:r>
            <a:r>
              <a:rPr lang="en-GB" dirty="0" err="1" smtClean="0">
                <a:latin typeface="Garamond" panose="02020404030301010803" pitchFamily="18" charset="0"/>
              </a:rPr>
              <a:t>Invenio</a:t>
            </a:r>
            <a:r>
              <a:rPr lang="en-GB" dirty="0" smtClean="0">
                <a:latin typeface="Garamond" panose="02020404030301010803" pitchFamily="18" charset="0"/>
              </a:rPr>
              <a:t>: IFG </a:t>
            </a:r>
            <a:r>
              <a:rPr lang="en-GB" dirty="0" err="1" smtClean="0">
                <a:latin typeface="Garamond" panose="02020404030301010803" pitchFamily="18" charset="0"/>
              </a:rPr>
              <a:t>centerbursts</a:t>
            </a:r>
            <a:r>
              <a:rPr lang="en-GB" dirty="0" smtClean="0">
                <a:latin typeface="Garamond" panose="02020404030301010803" pitchFamily="18" charset="0"/>
              </a:rPr>
              <a:t> are nearly point symmetric around ZPD (instead of the expected axial symmetry)??</a:t>
            </a:r>
          </a:p>
        </p:txBody>
      </p:sp>
    </p:spTree>
    <p:extLst>
      <p:ext uri="{BB962C8B-B14F-4D97-AF65-F5344CB8AC3E}">
        <p14:creationId xmlns:p14="http://schemas.microsoft.com/office/powerpoint/2010/main" val="3794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7" y="616645"/>
            <a:ext cx="88658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Single-sided </a:t>
            </a:r>
            <a:r>
              <a:rPr lang="en-GB" b="1" dirty="0" err="1">
                <a:latin typeface="Garamond" panose="02020404030301010803" pitchFamily="18" charset="0"/>
              </a:rPr>
              <a:t>interferograms</a:t>
            </a:r>
            <a:r>
              <a:rPr lang="en-GB" b="1" dirty="0">
                <a:latin typeface="Garamond" panose="02020404030301010803" pitchFamily="18" charset="0"/>
              </a:rPr>
              <a:t> and phase </a:t>
            </a:r>
            <a:r>
              <a:rPr lang="en-GB" b="1" dirty="0" smtClean="0">
                <a:latin typeface="Garamond" panose="02020404030301010803" pitchFamily="18" charset="0"/>
              </a:rPr>
              <a:t>correction</a:t>
            </a:r>
            <a:endParaRPr lang="en-GB" b="1" dirty="0">
              <a:latin typeface="Garamond" panose="02020404030301010803" pitchFamily="18" charset="0"/>
            </a:endParaRPr>
          </a:p>
          <a:p>
            <a:endParaRPr lang="en-GB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 panose="02020404030301010803" pitchFamily="18" charset="0"/>
              </a:rPr>
              <a:t>Note that SS </a:t>
            </a:r>
            <a:r>
              <a:rPr lang="en-GB" dirty="0" err="1" smtClean="0">
                <a:latin typeface="Garamond" panose="02020404030301010803" pitchFamily="18" charset="0"/>
              </a:rPr>
              <a:t>interferograms</a:t>
            </a:r>
            <a:r>
              <a:rPr lang="en-GB" dirty="0" smtClean="0">
                <a:latin typeface="Garamond" panose="02020404030301010803" pitchFamily="18" charset="0"/>
              </a:rPr>
              <a:t> are much more sensitive to phase errors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 panose="02020404030301010803" pitchFamily="18" charset="0"/>
              </a:rPr>
              <a:t>Recording of DS </a:t>
            </a:r>
            <a:r>
              <a:rPr lang="en-GB" dirty="0" err="1" smtClean="0">
                <a:latin typeface="Garamond" panose="02020404030301010803" pitchFamily="18" charset="0"/>
              </a:rPr>
              <a:t>interferograms</a:t>
            </a:r>
            <a:r>
              <a:rPr lang="en-GB" dirty="0" smtClean="0">
                <a:latin typeface="Garamond" panose="02020404030301010803" pitchFamily="18" charset="0"/>
              </a:rPr>
              <a:t> is superior when aiming at high photometric accuracy!</a:t>
            </a:r>
          </a:p>
          <a:p>
            <a:endParaRPr lang="en-GB" dirty="0" smtClean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e.g.: Richard </a:t>
            </a:r>
            <a:r>
              <a:rPr lang="en-US" dirty="0">
                <a:latin typeface="Garamond" panose="02020404030301010803" pitchFamily="18" charset="0"/>
              </a:rPr>
              <a:t>C. M. Learner, Anne P. Thorne, Ian Wynne-Jones, James W. </a:t>
            </a:r>
            <a:r>
              <a:rPr lang="en-US" dirty="0" err="1">
                <a:latin typeface="Garamond" panose="02020404030301010803" pitchFamily="18" charset="0"/>
              </a:rPr>
              <a:t>Brault</a:t>
            </a:r>
            <a:r>
              <a:rPr lang="en-US" dirty="0">
                <a:latin typeface="Garamond" panose="02020404030301010803" pitchFamily="18" charset="0"/>
              </a:rPr>
              <a:t>, and Mark C. Abrams, "Phase correction of emission line Fourier transform spectra," J. Opt. Soc. Am. A 12, 2165-2171 (1995)</a:t>
            </a:r>
            <a:endParaRPr lang="en-GB" dirty="0" smtClean="0">
              <a:latin typeface="Garamond" panose="02020404030301010803" pitchFamily="18" charset="0"/>
            </a:endParaRPr>
          </a:p>
          <a:p>
            <a:endParaRPr lang="en-GB" dirty="0">
              <a:latin typeface="Garamond" panose="02020404030301010803" pitchFamily="18" charset="0"/>
            </a:endParaRPr>
          </a:p>
          <a:p>
            <a:endParaRPr lang="en-GB" dirty="0" smtClean="0">
              <a:latin typeface="Garamond" panose="02020404030301010803" pitchFamily="18" charset="0"/>
            </a:endParaRPr>
          </a:p>
          <a:p>
            <a:endParaRPr lang="en-GB" dirty="0">
              <a:latin typeface="Garamond" panose="02020404030301010803" pitchFamily="18" charset="0"/>
            </a:endParaRPr>
          </a:p>
          <a:p>
            <a:endParaRPr lang="en-GB" dirty="0" smtClean="0">
              <a:latin typeface="Garamond" panose="02020404030301010803" pitchFamily="18" charset="0"/>
            </a:endParaRPr>
          </a:p>
          <a:p>
            <a:endParaRPr lang="en-GB" dirty="0">
              <a:latin typeface="Garamond" panose="02020404030301010803" pitchFamily="18" charset="0"/>
            </a:endParaRPr>
          </a:p>
          <a:p>
            <a:endParaRPr lang="en-GB" dirty="0" smtClean="0">
              <a:latin typeface="Garamond" panose="02020404030301010803" pitchFamily="18" charset="0"/>
            </a:endParaRPr>
          </a:p>
          <a:p>
            <a:endParaRPr lang="en-GB" dirty="0">
              <a:latin typeface="Garamond" panose="02020404030301010803" pitchFamily="18" charset="0"/>
            </a:endParaRPr>
          </a:p>
          <a:p>
            <a:endParaRPr lang="en-GB" dirty="0" smtClean="0">
              <a:latin typeface="Garamond" panose="02020404030301010803" pitchFamily="18" charset="0"/>
            </a:endParaRPr>
          </a:p>
          <a:p>
            <a:endParaRPr lang="en-GB" dirty="0">
              <a:latin typeface="Garamond" panose="02020404030301010803" pitchFamily="18" charset="0"/>
            </a:endParaRPr>
          </a:p>
          <a:p>
            <a:endParaRPr lang="en-GB" dirty="0" smtClean="0">
              <a:latin typeface="Garamond" panose="02020404030301010803" pitchFamily="18" charset="0"/>
            </a:endParaRPr>
          </a:p>
          <a:p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400336"/>
            <a:ext cx="4492607" cy="29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7" y="616645"/>
            <a:ext cx="91264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Single-sided </a:t>
            </a:r>
            <a:r>
              <a:rPr lang="en-GB" b="1" dirty="0" err="1">
                <a:latin typeface="Garamond" panose="02020404030301010803" pitchFamily="18" charset="0"/>
              </a:rPr>
              <a:t>interferograms</a:t>
            </a:r>
            <a:r>
              <a:rPr lang="en-GB" b="1" dirty="0">
                <a:latin typeface="Garamond" panose="02020404030301010803" pitchFamily="18" charset="0"/>
              </a:rPr>
              <a:t> and phase </a:t>
            </a:r>
            <a:r>
              <a:rPr lang="en-GB" b="1" dirty="0" smtClean="0">
                <a:latin typeface="Garamond" panose="02020404030301010803" pitchFamily="18" charset="0"/>
              </a:rPr>
              <a:t>correction</a:t>
            </a:r>
          </a:p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Therefore, accurate calculation of the phase spectrum is important especially in case of SS </a:t>
            </a:r>
            <a:r>
              <a:rPr lang="en-GB" dirty="0" err="1" smtClean="0">
                <a:latin typeface="Garamond" panose="02020404030301010803" pitchFamily="18" charset="0"/>
              </a:rPr>
              <a:t>ifgs</a:t>
            </a:r>
            <a:r>
              <a:rPr lang="en-GB" dirty="0" smtClean="0">
                <a:latin typeface="Garamond" panose="02020404030301010803" pitchFamily="18" charset="0"/>
              </a:rPr>
              <a:t>!</a:t>
            </a:r>
          </a:p>
          <a:p>
            <a:endParaRPr lang="en-GB" dirty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We expect that the phase spectrum is rather smooth, it is shaped by: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 panose="02020404030301010803" pitchFamily="18" charset="0"/>
              </a:rPr>
              <a:t>Signal propagation delays (mismatch between laser and IR signal propagation delay, IR delay expected to depend on frequency)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 panose="02020404030301010803" pitchFamily="18" charset="0"/>
              </a:rPr>
              <a:t>Optical effects: the BS is not fully symmetric when viewed from either interferometer arm (thickness mismatch of BS substrate + compensating plates, BS is a multilayer system with asymmetric refractive boundaries)</a:t>
            </a:r>
            <a:endParaRPr lang="en-GB" dirty="0">
              <a:latin typeface="Garamond" panose="02020404030301010803" pitchFamily="18" charset="0"/>
            </a:endParaRPr>
          </a:p>
          <a:p>
            <a:endParaRPr lang="en-GB" dirty="0" smtClean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Standard approach: Construct the phase from a shorter DS-IFG (this needs careful numerical </a:t>
            </a:r>
            <a:r>
              <a:rPr lang="en-GB" dirty="0" err="1" smtClean="0">
                <a:latin typeface="Garamond" panose="02020404030301010803" pitchFamily="18" charset="0"/>
              </a:rPr>
              <a:t>apodization</a:t>
            </a:r>
            <a:r>
              <a:rPr lang="en-GB" dirty="0" smtClean="0">
                <a:latin typeface="Garamond" panose="02020404030301010803" pitchFamily="18" charset="0"/>
              </a:rPr>
              <a:t>!)</a:t>
            </a:r>
          </a:p>
          <a:p>
            <a:endParaRPr lang="en-GB" dirty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Residual problem: the phase spectrum might be still smoother than the phase resolution. But a further reduction of phase resolution will end up in a not well-defined interpolative performance (spectral sections with high signal just will dominate sections with low signal &amp; the resulting phase spectrum is built on just a few IFG point in the direct vicinity of ZP).</a:t>
            </a:r>
          </a:p>
          <a:p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7" y="616645"/>
            <a:ext cx="91264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Single-sided </a:t>
            </a:r>
            <a:r>
              <a:rPr lang="en-GB" b="1" dirty="0" err="1">
                <a:latin typeface="Garamond" panose="02020404030301010803" pitchFamily="18" charset="0"/>
              </a:rPr>
              <a:t>interferograms</a:t>
            </a:r>
            <a:r>
              <a:rPr lang="en-GB" b="1" dirty="0">
                <a:latin typeface="Garamond" panose="02020404030301010803" pitchFamily="18" charset="0"/>
              </a:rPr>
              <a:t> and phase </a:t>
            </a:r>
            <a:r>
              <a:rPr lang="en-GB" b="1" dirty="0" smtClean="0">
                <a:latin typeface="Garamond" panose="02020404030301010803" pitchFamily="18" charset="0"/>
              </a:rPr>
              <a:t>correction</a:t>
            </a:r>
            <a:endParaRPr lang="en-GB" b="1" dirty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Preferable would be a method which constructs a smooth analytical phase from a medium-resolution phase spectrum. In the fit procedure, each phase point is ascribed a weight according to the length of the spectral pointer, in addition, a low threshold for taking points into account for determining the fit can be introduced.</a:t>
            </a:r>
          </a:p>
          <a:p>
            <a:endParaRPr lang="en-GB" dirty="0">
              <a:latin typeface="Garamond" panose="02020404030301010803" pitchFamily="18" charset="0"/>
            </a:endParaRPr>
          </a:p>
          <a:p>
            <a:r>
              <a:rPr lang="en-GB" b="1" dirty="0" smtClean="0">
                <a:latin typeface="Garamond" panose="02020404030301010803" pitchFamily="18" charset="0"/>
              </a:rPr>
              <a:t>The new PREPROCESS offers an “analytical phase” option in addition to the standard approach.</a:t>
            </a:r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b="1" dirty="0" smtClean="0">
                <a:latin typeface="Garamond" panose="02020404030301010803" pitchFamily="18" charset="0"/>
              </a:rPr>
              <a:t>Procedure:</a:t>
            </a:r>
            <a:endParaRPr lang="en-GB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The phase spectrum is developed out of the complex spectrum (as derived from the low-res DS IFG)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Garamond" panose="02020404030301010803" pitchFamily="18" charset="0"/>
              </a:rPr>
              <a:t>T</a:t>
            </a:r>
            <a:r>
              <a:rPr lang="en-GB" dirty="0" smtClean="0">
                <a:latin typeface="Garamond" panose="02020404030301010803" pitchFamily="18" charset="0"/>
              </a:rPr>
              <a:t>he phase set by the orientation of the complex pointer at the spectral position with biggest complex amplitude acts as pivotal point for calculating the phase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From this reference position, the phase is constructed towards higher and towards lower frequencies, using the cross product of two normalized complex vectors to determine the phase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A smooth curve (polynomial, 14 </a:t>
            </a:r>
            <a:r>
              <a:rPr lang="en-GB" dirty="0" err="1" smtClean="0">
                <a:latin typeface="Garamond" panose="02020404030301010803" pitchFamily="18" charset="0"/>
              </a:rPr>
              <a:t>parms</a:t>
            </a:r>
            <a:r>
              <a:rPr lang="en-GB" dirty="0" smtClean="0">
                <a:latin typeface="Garamond" panose="02020404030301010803" pitchFamily="18" charset="0"/>
              </a:rPr>
              <a:t>) is fitted to this phase spectrum, taking into account weights and clipping weights below a threshold (5% of max complex amplitude).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Note when using this option: the analytical fit is restricted to the 3500 – 12300 cm-1 range!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7" y="616645"/>
            <a:ext cx="9126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Single-sided </a:t>
            </a:r>
            <a:r>
              <a:rPr lang="en-GB" b="1" dirty="0" err="1">
                <a:latin typeface="Garamond" panose="02020404030301010803" pitchFamily="18" charset="0"/>
              </a:rPr>
              <a:t>interferograms</a:t>
            </a:r>
            <a:r>
              <a:rPr lang="en-GB" b="1" dirty="0">
                <a:latin typeface="Garamond" panose="02020404030301010803" pitchFamily="18" charset="0"/>
              </a:rPr>
              <a:t> and phase </a:t>
            </a:r>
            <a:r>
              <a:rPr lang="en-GB" b="1" dirty="0" smtClean="0">
                <a:latin typeface="Garamond" panose="02020404030301010803" pitchFamily="18" charset="0"/>
              </a:rPr>
              <a:t>correction</a:t>
            </a:r>
          </a:p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Results for the EM27/SUN analytical phase:</a:t>
            </a:r>
            <a:endParaRPr lang="en-GB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525745"/>
              </p:ext>
            </p:extLst>
          </p:nvPr>
        </p:nvGraphicFramePr>
        <p:xfrm>
          <a:off x="-184980" y="2204864"/>
          <a:ext cx="5032806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Graph" r:id="rId3" imgW="3931200" imgH="3036960" progId="Origin50.Graph">
                  <p:embed/>
                </p:oleObj>
              </mc:Choice>
              <mc:Fallback>
                <p:oleObj name="Graph" r:id="rId3" imgW="3931200" imgH="3036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4980" y="2204864"/>
                        <a:ext cx="5032806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210467"/>
              </p:ext>
            </p:extLst>
          </p:nvPr>
        </p:nvGraphicFramePr>
        <p:xfrm>
          <a:off x="4355976" y="2217084"/>
          <a:ext cx="5075752" cy="38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Graph" r:id="rId5" imgW="3977280" imgH="3036960" progId="Origin50.Graph">
                  <p:embed/>
                </p:oleObj>
              </mc:Choice>
              <mc:Fallback>
                <p:oleObj name="Graph" r:id="rId5" imgW="3977280" imgH="3036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976" y="2217084"/>
                        <a:ext cx="5075752" cy="387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4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PREPROCESS for all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7" y="616645"/>
            <a:ext cx="9126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Single-sided </a:t>
            </a:r>
            <a:r>
              <a:rPr lang="en-GB" b="1" dirty="0" err="1">
                <a:latin typeface="Garamond" panose="02020404030301010803" pitchFamily="18" charset="0"/>
              </a:rPr>
              <a:t>interferograms</a:t>
            </a:r>
            <a:r>
              <a:rPr lang="en-GB" b="1" dirty="0">
                <a:latin typeface="Garamond" panose="02020404030301010803" pitchFamily="18" charset="0"/>
              </a:rPr>
              <a:t> and phase </a:t>
            </a:r>
            <a:r>
              <a:rPr lang="en-GB" b="1" dirty="0" smtClean="0">
                <a:latin typeface="Garamond" panose="02020404030301010803" pitchFamily="18" charset="0"/>
              </a:rPr>
              <a:t>correction</a:t>
            </a:r>
          </a:p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Results for the IR Cube analytical phase:</a:t>
            </a:r>
            <a:endParaRPr lang="en-GB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787228"/>
              </p:ext>
            </p:extLst>
          </p:nvPr>
        </p:nvGraphicFramePr>
        <p:xfrm>
          <a:off x="-108520" y="1879074"/>
          <a:ext cx="5060393" cy="3957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Graph" r:id="rId3" imgW="3883680" imgH="3036960" progId="Origin50.Graph">
                  <p:embed/>
                </p:oleObj>
              </mc:Choice>
              <mc:Fallback>
                <p:oleObj name="Graph" r:id="rId3" imgW="3883680" imgH="3036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1879074"/>
                        <a:ext cx="5060393" cy="3957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426704"/>
              </p:ext>
            </p:extLst>
          </p:nvPr>
        </p:nvGraphicFramePr>
        <p:xfrm>
          <a:off x="4188788" y="1916832"/>
          <a:ext cx="5135740" cy="3922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Graph" r:id="rId5" imgW="3977280" imgH="3036960" progId="Origin50.Graph">
                  <p:embed/>
                </p:oleObj>
              </mc:Choice>
              <mc:Fallback>
                <p:oleObj name="Graph" r:id="rId5" imgW="3977280" imgH="3036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88788" y="1916832"/>
                        <a:ext cx="5135740" cy="3922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0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1767</Words>
  <Application>Microsoft Office PowerPoint</Application>
  <PresentationFormat>Bildschirmpräsentation (4:3)</PresentationFormat>
  <Paragraphs>221</Paragraphs>
  <Slides>22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Garamond</vt:lpstr>
      <vt:lpstr>Segoe UI Light</vt:lpstr>
      <vt:lpstr>Verdana</vt:lpstr>
      <vt:lpstr>Wingdings</vt:lpstr>
      <vt:lpstr>Default Design</vt:lpstr>
      <vt:lpstr>Graph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  <vt:lpstr>PREPROCESS for all</vt:lpstr>
    </vt:vector>
  </TitlesOfParts>
  <Company>B.usoc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stephief</dc:creator>
  <cp:lastModifiedBy>Hase, Frank (IMK)</cp:lastModifiedBy>
  <cp:revision>782</cp:revision>
  <dcterms:created xsi:type="dcterms:W3CDTF">2006-01-12T10:53:51Z</dcterms:created>
  <dcterms:modified xsi:type="dcterms:W3CDTF">2023-06-12T20:22:34Z</dcterms:modified>
</cp:coreProperties>
</file>