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712" r:id="rId2"/>
    <p:sldMasterId id="2147483694" r:id="rId3"/>
  </p:sldMasterIdLst>
  <p:notesMasterIdLst>
    <p:notesMasterId r:id="rId9"/>
  </p:notesMasterIdLst>
  <p:sldIdLst>
    <p:sldId id="272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7" autoAdjust="0"/>
    <p:restoredTop sz="95887" autoAdjust="0"/>
  </p:normalViewPr>
  <p:slideViewPr>
    <p:cSldViewPr snapToGrid="0">
      <p:cViewPr varScale="1">
        <p:scale>
          <a:sx n="69" d="100"/>
          <a:sy n="69" d="100"/>
        </p:scale>
        <p:origin x="990" y="66"/>
      </p:cViewPr>
      <p:guideLst>
        <p:guide orient="horz" pos="2159"/>
        <p:guide pos="7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all I </a:t>
            </a:r>
            <a:r>
              <a:rPr lang="de-DE" baseline="0" dirty="0" err="1" smtClean="0"/>
              <a:t>wanted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thanks</a:t>
            </a:r>
            <a:r>
              <a:rPr lang="de-DE" baseline="0" dirty="0" smtClean="0"/>
              <a:t> so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attention</a:t>
            </a:r>
            <a:r>
              <a:rPr lang="de-DE" baseline="0" dirty="0" smtClean="0"/>
              <a:t>!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9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24499710-2D6F-5743-B9E5-F18E3B239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1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12.06.2023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12.06.2023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12.06.2023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12.06.2023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12.06.2023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81375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6C6A0023-0015-9240-95BC-F4252EAD0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88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3">
            <a:extLst>
              <a:ext uri="{FF2B5EF4-FFF2-40B4-BE49-F238E27FC236}">
                <a16:creationId xmlns:a16="http://schemas.microsoft.com/office/drawing/2014/main" id="{153A9B5E-D5F5-4943-9CE5-6CC8AD984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b="18811"/>
          <a:stretch>
            <a:fillRect/>
          </a:stretch>
        </p:blipFill>
        <p:spPr>
          <a:xfrm>
            <a:off x="154800" y="3618383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526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12.06.2023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4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12.06.2023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8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12.06.2023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1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12.06.2023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36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12.06.2023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62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00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99074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157FB1C4-03A2-5742-A484-BFCC04AE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29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59810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12.06.2023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191" y="320517"/>
            <a:ext cx="2820272" cy="79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12.06.2023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925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12.06.2023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2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12.06.2023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224803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12.06.2023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12.06.2023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649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105999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BC4D3CAE-ED4B-354B-A4F6-66C0D8B78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b="31616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519213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12.06.2023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73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12.06.2023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7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12.06.2023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0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12.06.2023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12.06.2023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1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12.06.2023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95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31228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8973510D-7EB2-DE48-B751-648EBCCCF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20197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65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2812565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18261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63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12.06.2023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682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12.06.2023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54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12.06.2023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66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12.06.2023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12.06.2023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30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12.06.2023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73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12.06.2023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12.06.2023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12.06.2023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/>
              <a:t>Frank</a:t>
            </a:r>
            <a:r>
              <a:rPr lang="de-DE" sz="1200" baseline="0" dirty="0" smtClean="0"/>
              <a:t> Hase</a:t>
            </a:r>
            <a:r>
              <a:rPr lang="de-DE" sz="1200" dirty="0" smtClean="0"/>
              <a:t> – COCCON</a:t>
            </a:r>
            <a:r>
              <a:rPr lang="de-DE" sz="1200" baseline="0" dirty="0" smtClean="0"/>
              <a:t> &amp; EM27/SUN </a:t>
            </a:r>
            <a:r>
              <a:rPr lang="de-DE" sz="1200" baseline="0" dirty="0" err="1" smtClean="0"/>
              <a:t>welcome</a:t>
            </a:r>
            <a:endParaRPr lang="de-DE" sz="1200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smtClean="0"/>
              <a:t>IMK-ASF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79" r:id="rId8"/>
    <p:sldLayoutId id="2147483688" r:id="rId9"/>
    <p:sldLayoutId id="2147483730" r:id="rId10"/>
    <p:sldLayoutId id="2147483689" r:id="rId11"/>
    <p:sldLayoutId id="2147483693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12.06.2023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8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31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12.06.2023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32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00B1B8-21BF-4F86-B851-AA140F3A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1A8D-3662-4B93-A5F3-4DEC75C5405A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498BD6-DC1C-47AA-B56D-21511993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5178990" y="1430065"/>
            <a:ext cx="2490867" cy="18681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494">
            <a:off x="2020519" y="3881454"/>
            <a:ext cx="2964089" cy="22230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50" y="4631940"/>
            <a:ext cx="2356013" cy="156806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323">
            <a:off x="5441161" y="2405582"/>
            <a:ext cx="2352951" cy="1764713"/>
          </a:xfrm>
          <a:prstGeom prst="rect">
            <a:avLst/>
          </a:prstGeom>
        </p:spPr>
      </p:pic>
      <p:pic>
        <p:nvPicPr>
          <p:cNvPr id="14" name="Picture 3" descr="C:\Users\imkbodadm\Downloads\Presentationsfiles\PhotoNIES\IMG_0734.JP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301">
            <a:off x="125905" y="4518880"/>
            <a:ext cx="2061489" cy="154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733915" y="3155525"/>
            <a:ext cx="2353390" cy="176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2257718" y="2160118"/>
            <a:ext cx="2637378" cy="1483525"/>
          </a:xfrm>
          <a:prstGeom prst="rect">
            <a:avLst/>
          </a:prstGeom>
        </p:spPr>
      </p:pic>
      <p:pic>
        <p:nvPicPr>
          <p:cNvPr id="18" name="Grafik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765">
            <a:off x="7203778" y="3481687"/>
            <a:ext cx="2593521" cy="173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9009">
            <a:off x="4383686" y="4115482"/>
            <a:ext cx="2592896" cy="194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477">
            <a:off x="6392489" y="5005154"/>
            <a:ext cx="2401303" cy="16071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504">
            <a:off x="7910121" y="1928027"/>
            <a:ext cx="2298517" cy="129368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20000">
            <a:off x="100058" y="1734416"/>
            <a:ext cx="2338978" cy="175423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0282">
            <a:off x="10122315" y="1360919"/>
            <a:ext cx="1620694" cy="3424863"/>
          </a:xfrm>
          <a:prstGeom prst="rect">
            <a:avLst/>
          </a:prstGeom>
        </p:spPr>
      </p:pic>
      <p:sp>
        <p:nvSpPr>
          <p:cNvPr id="20" name="Titel 4">
            <a:extLst>
              <a:ext uri="{FF2B5EF4-FFF2-40B4-BE49-F238E27FC236}">
                <a16:creationId xmlns:a16="http://schemas.microsoft.com/office/drawing/2014/main" id="{4D54ED8C-A0AA-2C4A-9588-996CB3DE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4" y="268163"/>
            <a:ext cx="9158904" cy="767748"/>
          </a:xfrm>
        </p:spPr>
        <p:txBody>
          <a:bodyPr/>
          <a:lstStyle/>
          <a:p>
            <a:r>
              <a:rPr lang="de-DE" dirty="0" smtClean="0"/>
              <a:t>COCCON &amp; EM27/SUN </a:t>
            </a:r>
            <a:r>
              <a:rPr lang="de-DE" dirty="0" err="1" smtClean="0"/>
              <a:t>welcome</a:t>
            </a:r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79" y="1281808"/>
            <a:ext cx="1161337" cy="6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B771B6-A22C-E746-8BBE-2C171E4E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12.06.2023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CC943-D523-6A45-B0F1-6BF7BFDD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54ED8C-A0AA-2C4A-9588-996CB3DE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9" y="241499"/>
            <a:ext cx="9158904" cy="767748"/>
          </a:xfrm>
        </p:spPr>
        <p:txBody>
          <a:bodyPr/>
          <a:lstStyle/>
          <a:p>
            <a:r>
              <a:rPr lang="de-DE" dirty="0" smtClean="0"/>
              <a:t>COCCON &amp; EM27/SUN </a:t>
            </a:r>
            <a:r>
              <a:rPr lang="de-DE" dirty="0" err="1" smtClean="0"/>
              <a:t>welcome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03309" y="1260762"/>
            <a:ext cx="1108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Greetings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Carlos Alberti,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unfortunately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VISA </a:t>
            </a:r>
            <a:r>
              <a:rPr lang="de-DE" dirty="0" err="1" smtClean="0"/>
              <a:t>reasons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attend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10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5758" y="1763992"/>
            <a:ext cx="8369877" cy="445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9" y="1763991"/>
            <a:ext cx="3320906" cy="442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B771B6-A22C-E746-8BBE-2C171E4E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12.06.2023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CC943-D523-6A45-B0F1-6BF7BFDD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54ED8C-A0AA-2C4A-9588-996CB3DE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58" y="194367"/>
            <a:ext cx="9158904" cy="767748"/>
          </a:xfrm>
        </p:spPr>
        <p:txBody>
          <a:bodyPr/>
          <a:lstStyle/>
          <a:p>
            <a:r>
              <a:rPr lang="de-DE" dirty="0" smtClean="0"/>
              <a:t>COCCON &amp; EM27/SUN </a:t>
            </a:r>
            <a:r>
              <a:rPr lang="de-DE" dirty="0" err="1" smtClean="0"/>
              <a:t>welcome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45358" y="962115"/>
            <a:ext cx="1133682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spectrometers</a:t>
            </a:r>
            <a:r>
              <a:rPr lang="de-DE" dirty="0" smtClean="0"/>
              <a:t> </a:t>
            </a:r>
            <a:r>
              <a:rPr lang="de-DE" dirty="0" err="1" smtClean="0"/>
              <a:t>growing</a:t>
            </a:r>
            <a:r>
              <a:rPr lang="de-DE" dirty="0" smtClean="0"/>
              <a:t> </a:t>
            </a:r>
            <a:r>
              <a:rPr lang="de-DE" dirty="0" err="1" smtClean="0"/>
              <a:t>quickly</a:t>
            </a:r>
            <a:endParaRPr lang="de-DE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err="1" smtClean="0"/>
              <a:t>Numerous</a:t>
            </a:r>
            <a:r>
              <a:rPr lang="de-DE" dirty="0" smtClean="0"/>
              <a:t> </a:t>
            </a:r>
            <a:r>
              <a:rPr lang="de-DE" dirty="0" err="1" smtClean="0"/>
              <a:t>campaign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(</a:t>
            </a:r>
            <a:r>
              <a:rPr lang="de-DE" dirty="0" err="1" smtClean="0"/>
              <a:t>cities</a:t>
            </a:r>
            <a:r>
              <a:rPr lang="de-DE" dirty="0" smtClean="0"/>
              <a:t>, </a:t>
            </a:r>
            <a:r>
              <a:rPr lang="de-DE" dirty="0" err="1" smtClean="0"/>
              <a:t>coal</a:t>
            </a:r>
            <a:r>
              <a:rPr lang="de-DE" dirty="0" smtClean="0"/>
              <a:t> </a:t>
            </a:r>
            <a:r>
              <a:rPr lang="de-DE" dirty="0" err="1" smtClean="0"/>
              <a:t>mining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, high </a:t>
            </a:r>
            <a:r>
              <a:rPr lang="de-DE" dirty="0" err="1" smtClean="0"/>
              <a:t>altitude</a:t>
            </a:r>
            <a:r>
              <a:rPr lang="de-DE" dirty="0" smtClean="0"/>
              <a:t>, …)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New </a:t>
            </a:r>
            <a:r>
              <a:rPr lang="de-DE" dirty="0" err="1" smtClean="0"/>
              <a:t>activities</a:t>
            </a:r>
            <a:r>
              <a:rPr lang="de-DE" dirty="0" smtClean="0"/>
              <a:t> (</a:t>
            </a:r>
            <a:r>
              <a:rPr lang="de-DE" dirty="0" err="1" smtClean="0"/>
              <a:t>shipborne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, AOD </a:t>
            </a:r>
            <a:r>
              <a:rPr lang="de-DE" dirty="0" err="1" smtClean="0"/>
              <a:t>retrievals</a:t>
            </a:r>
            <a:r>
              <a:rPr lang="de-DE" dirty="0" smtClean="0"/>
              <a:t>, open </a:t>
            </a:r>
            <a:r>
              <a:rPr lang="de-DE" dirty="0" err="1" smtClean="0"/>
              <a:t>path</a:t>
            </a:r>
            <a:r>
              <a:rPr lang="de-DE" dirty="0" smtClean="0"/>
              <a:t>, …)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Permanent </a:t>
            </a:r>
            <a:r>
              <a:rPr lang="de-DE" dirty="0" err="1"/>
              <a:t>installations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arrays</a:t>
            </a:r>
            <a:r>
              <a:rPr lang="de-DE" dirty="0"/>
              <a:t> </a:t>
            </a:r>
            <a:r>
              <a:rPr lang="de-DE" dirty="0" smtClean="0"/>
              <a:t>(e.g., TUM</a:t>
            </a:r>
            <a:r>
              <a:rPr lang="de-DE" dirty="0"/>
              <a:t>, </a:t>
            </a:r>
            <a:r>
              <a:rPr lang="de-DE" dirty="0" err="1"/>
              <a:t>UoT</a:t>
            </a:r>
            <a:r>
              <a:rPr lang="de-DE" dirty="0"/>
              <a:t> + EC, UK, </a:t>
            </a:r>
            <a:r>
              <a:rPr lang="de-DE" dirty="0" smtClean="0"/>
              <a:t>France, Spain</a:t>
            </a:r>
            <a:r>
              <a:rPr lang="de-DE" dirty="0"/>
              <a:t>, </a:t>
            </a:r>
            <a:r>
              <a:rPr lang="de-DE" dirty="0" smtClean="0"/>
              <a:t>…)</a:t>
            </a:r>
          </a:p>
          <a:p>
            <a:endParaRPr lang="de-DE" dirty="0" smtClean="0"/>
          </a:p>
          <a:p>
            <a:r>
              <a:rPr lang="de-DE" dirty="0" smtClean="0"/>
              <a:t>COCCON </a:t>
            </a:r>
            <a:r>
              <a:rPr lang="de-DE" dirty="0" err="1" smtClean="0"/>
              <a:t>functionalities</a:t>
            </a:r>
            <a:r>
              <a:rPr lang="de-DE" dirty="0" smtClean="0"/>
              <a:t> </a:t>
            </a:r>
            <a:r>
              <a:rPr lang="de-DE" dirty="0" err="1" smtClean="0"/>
              <a:t>enabled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ESA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/>
              <a:t>processing</a:t>
            </a:r>
            <a:r>
              <a:rPr lang="de-DE" dirty="0"/>
              <a:t>, instrumental </a:t>
            </a:r>
            <a:r>
              <a:rPr lang="de-DE" dirty="0" smtClean="0"/>
              <a:t>QA/QC, TS, </a:t>
            </a:r>
            <a:r>
              <a:rPr lang="de-DE" dirty="0" smtClean="0"/>
              <a:t>…</a:t>
            </a:r>
            <a:r>
              <a:rPr lang="de-DE" dirty="0" smtClean="0"/>
              <a:t>) </a:t>
            </a:r>
            <a:r>
              <a:rPr lang="de-DE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COCCON PROCEEDS I – III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FRM4GHG + FRM4GHG2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COCCON OPERA (2023 - 2027)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Bruker</a:t>
            </a:r>
            <a:r>
              <a:rPr lang="de-DE" dirty="0" smtClean="0"/>
              <a:t> </a:t>
            </a:r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appreciated</a:t>
            </a:r>
            <a:r>
              <a:rPr lang="de-DE" dirty="0" smtClean="0"/>
              <a:t>! (G. </a:t>
            </a:r>
            <a:r>
              <a:rPr lang="de-DE" dirty="0" err="1" smtClean="0"/>
              <a:t>Surawicz</a:t>
            </a:r>
            <a:r>
              <a:rPr lang="de-DE" dirty="0" smtClean="0"/>
              <a:t> &amp; K. </a:t>
            </a:r>
            <a:r>
              <a:rPr lang="de-DE" dirty="0" err="1" smtClean="0"/>
              <a:t>Loran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45" y="3924973"/>
            <a:ext cx="2750647" cy="162175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99" y="5181600"/>
            <a:ext cx="1095852" cy="109585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398" y="3593604"/>
            <a:ext cx="1858268" cy="66273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64" y="4863443"/>
            <a:ext cx="1608077" cy="8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B771B6-A22C-E746-8BBE-2C171E4E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12.06.2023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CC943-D523-6A45-B0F1-6BF7BFDD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54ED8C-A0AA-2C4A-9588-996CB3DE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73" y="244704"/>
            <a:ext cx="9158904" cy="767748"/>
          </a:xfrm>
        </p:spPr>
        <p:txBody>
          <a:bodyPr/>
          <a:lstStyle/>
          <a:p>
            <a:r>
              <a:rPr lang="de-DE" dirty="0" smtClean="0"/>
              <a:t>COCCON &amp; EM27/SUN </a:t>
            </a:r>
            <a:r>
              <a:rPr lang="de-DE" dirty="0" err="1" smtClean="0"/>
              <a:t>welcome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88000" y="1437891"/>
            <a:ext cx="116546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Wrapper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PROFFAST </a:t>
            </a:r>
            <a:r>
              <a:rPr lang="de-DE" dirty="0" err="1" smtClean="0"/>
              <a:t>ver</a:t>
            </a:r>
            <a:r>
              <a:rPr lang="de-DE" dirty="0" smtClean="0"/>
              <a:t> 2: Lena Feld &amp; Benedikt </a:t>
            </a:r>
            <a:r>
              <a:rPr lang="de-DE" dirty="0" err="1" smtClean="0"/>
              <a:t>Herkommer</a:t>
            </a:r>
            <a:r>
              <a:rPr lang="de-DE" dirty="0" smtClean="0"/>
              <a:t> (</a:t>
            </a:r>
            <a:r>
              <a:rPr lang="de-DE" dirty="0" err="1" smtClean="0"/>
              <a:t>feedback</a:t>
            </a:r>
            <a:r>
              <a:rPr lang="de-DE" dirty="0" smtClean="0"/>
              <a:t> &amp; </a:t>
            </a:r>
            <a:r>
              <a:rPr lang="de-DE" dirty="0" err="1" smtClean="0"/>
              <a:t>contributions</a:t>
            </a:r>
            <a:r>
              <a:rPr lang="de-DE" dirty="0" smtClean="0"/>
              <a:t> </a:t>
            </a:r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valuable</a:t>
            </a:r>
            <a:r>
              <a:rPr lang="de-DE" dirty="0" smtClean="0"/>
              <a:t>: TUM, Y. </a:t>
            </a:r>
            <a:r>
              <a:rPr lang="de-DE" dirty="0" err="1" smtClean="0"/>
              <a:t>Té</a:t>
            </a:r>
            <a:r>
              <a:rPr lang="de-DE" dirty="0" smtClean="0"/>
              <a:t>, </a:t>
            </a:r>
            <a:r>
              <a:rPr lang="de-DE" dirty="0" err="1" smtClean="0"/>
              <a:t>UoW</a:t>
            </a:r>
            <a:r>
              <a:rPr lang="de-DE" dirty="0" smtClean="0"/>
              <a:t>, D. Pollard, D. </a:t>
            </a:r>
            <a:r>
              <a:rPr lang="de-DE" dirty="0" err="1" smtClean="0"/>
              <a:t>Noone</a:t>
            </a:r>
            <a:r>
              <a:rPr lang="de-DE" dirty="0" smtClean="0"/>
              <a:t>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Implementation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regular</a:t>
            </a:r>
            <a:r>
              <a:rPr lang="de-DE" dirty="0" smtClean="0"/>
              <a:t> </a:t>
            </a:r>
            <a:r>
              <a:rPr lang="de-DE" dirty="0" err="1" smtClean="0"/>
              <a:t>telecons</a:t>
            </a:r>
            <a:r>
              <a:rPr lang="de-DE" dirty="0" smtClean="0"/>
              <a:t> (</a:t>
            </a:r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all, JPL, B. </a:t>
            </a:r>
            <a:r>
              <a:rPr lang="de-DE" dirty="0" err="1" smtClean="0"/>
              <a:t>Herkommer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Travel </a:t>
            </a:r>
            <a:r>
              <a:rPr lang="de-DE" dirty="0"/>
              <a:t>S</a:t>
            </a:r>
            <a:r>
              <a:rPr lang="de-DE" dirty="0" smtClean="0"/>
              <a:t>tandard: Even </a:t>
            </a:r>
            <a:r>
              <a:rPr lang="de-DE" dirty="0" err="1" smtClean="0"/>
              <a:t>closer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TCCON &amp; COCCON (B. </a:t>
            </a:r>
            <a:r>
              <a:rPr lang="de-DE" dirty="0" err="1" smtClean="0"/>
              <a:t>Herkommer</a:t>
            </a:r>
            <a:r>
              <a:rPr lang="de-DE" dirty="0" smtClean="0"/>
              <a:t> + TUM, TCCON </a:t>
            </a:r>
            <a:r>
              <a:rPr lang="de-DE" dirty="0" err="1" smtClean="0"/>
              <a:t>partners</a:t>
            </a:r>
            <a:r>
              <a:rPr lang="de-DE" dirty="0" smtClean="0"/>
              <a:t>):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de-DE" dirty="0" err="1" smtClean="0"/>
              <a:t>Tsukuba</a:t>
            </a:r>
            <a:endParaRPr lang="de-DE" dirty="0" smtClean="0"/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de-DE" dirty="0" smtClean="0"/>
              <a:t>East </a:t>
            </a:r>
            <a:r>
              <a:rPr lang="de-DE" dirty="0" err="1" smtClean="0"/>
              <a:t>Trout</a:t>
            </a:r>
            <a:r>
              <a:rPr lang="de-DE" dirty="0" smtClean="0"/>
              <a:t> Lake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de-DE" dirty="0" smtClean="0"/>
              <a:t>Wollongong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Tenerife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Paris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…</a:t>
            </a:r>
            <a:r>
              <a:rPr lang="de-DE" dirty="0"/>
              <a:t>	</a:t>
            </a:r>
            <a:r>
              <a:rPr lang="de-DE" dirty="0" smtClean="0"/>
              <a:t>	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871" y="3883851"/>
            <a:ext cx="3077765" cy="23083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968" y="3724994"/>
            <a:ext cx="1850386" cy="246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B771B6-A22C-E746-8BBE-2C171E4E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12.06.2023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CC943-D523-6A45-B0F1-6BF7BFDD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54ED8C-A0AA-2C4A-9588-996CB3DE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27" y="328705"/>
            <a:ext cx="9158904" cy="767748"/>
          </a:xfrm>
        </p:spPr>
        <p:txBody>
          <a:bodyPr/>
          <a:lstStyle/>
          <a:p>
            <a:r>
              <a:rPr lang="de-DE" dirty="0" smtClean="0"/>
              <a:t>COCCON &amp; EM27/SUN </a:t>
            </a:r>
            <a:r>
              <a:rPr lang="de-DE" dirty="0" err="1" smtClean="0"/>
              <a:t>welcome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28001" y="1773382"/>
            <a:ext cx="108881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In </a:t>
            </a:r>
            <a:r>
              <a:rPr lang="de-DE" sz="2800" dirty="0" err="1" smtClean="0"/>
              <a:t>my</a:t>
            </a:r>
            <a:r>
              <a:rPr lang="de-DE" sz="2800" dirty="0" smtClean="0"/>
              <a:t> </a:t>
            </a:r>
            <a:r>
              <a:rPr lang="de-DE" sz="2800" dirty="0" err="1" smtClean="0"/>
              <a:t>feeling</a:t>
            </a:r>
            <a:r>
              <a:rPr lang="de-DE" sz="2800" dirty="0" smtClean="0"/>
              <a:t>, TCCON + COCCON </a:t>
            </a:r>
            <a:r>
              <a:rPr lang="de-DE" sz="2800" dirty="0" err="1" smtClean="0"/>
              <a:t>persistently</a:t>
            </a:r>
            <a:r>
              <a:rPr lang="de-DE" sz="2800" dirty="0" smtClean="0"/>
              <a:t> </a:t>
            </a:r>
            <a:r>
              <a:rPr lang="de-DE" sz="2800" dirty="0" err="1" smtClean="0"/>
              <a:t>demonstrate</a:t>
            </a:r>
            <a:r>
              <a:rPr lang="de-DE" sz="2800" dirty="0" smtClean="0"/>
              <a:t> </a:t>
            </a:r>
            <a:r>
              <a:rPr lang="de-DE" sz="2800" dirty="0" err="1" smtClean="0"/>
              <a:t>their</a:t>
            </a:r>
            <a:r>
              <a:rPr lang="de-DE" sz="2800" dirty="0" smtClean="0"/>
              <a:t> </a:t>
            </a:r>
            <a:r>
              <a:rPr lang="de-DE" sz="2800" dirty="0" err="1" smtClean="0"/>
              <a:t>impressive</a:t>
            </a:r>
            <a:r>
              <a:rPr lang="de-DE" sz="2800" dirty="0" smtClean="0"/>
              <a:t> </a:t>
            </a:r>
            <a:r>
              <a:rPr lang="de-DE" sz="2800" dirty="0" err="1" smtClean="0"/>
              <a:t>skills</a:t>
            </a:r>
            <a:r>
              <a:rPr lang="de-DE" sz="2800" dirty="0" smtClean="0"/>
              <a:t> (</a:t>
            </a:r>
            <a:r>
              <a:rPr lang="de-DE" sz="2800" dirty="0" err="1" smtClean="0"/>
              <a:t>see</a:t>
            </a:r>
            <a:r>
              <a:rPr lang="de-DE" sz="2800" dirty="0" smtClean="0"/>
              <a:t> all </a:t>
            </a:r>
            <a:r>
              <a:rPr lang="de-DE" sz="2800" dirty="0" err="1" smtClean="0"/>
              <a:t>those</a:t>
            </a:r>
            <a:r>
              <a:rPr lang="de-DE" sz="2800" dirty="0" smtClean="0"/>
              <a:t> </a:t>
            </a:r>
            <a:r>
              <a:rPr lang="de-DE" sz="2800" dirty="0" err="1" smtClean="0"/>
              <a:t>publications</a:t>
            </a:r>
            <a:r>
              <a:rPr lang="de-DE" sz="2800" dirty="0" smtClean="0"/>
              <a:t> …).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keep</a:t>
            </a:r>
            <a:r>
              <a:rPr lang="de-DE" sz="2800" dirty="0" smtClean="0"/>
              <a:t> </a:t>
            </a:r>
            <a:r>
              <a:rPr lang="de-DE" sz="2800" dirty="0" err="1" smtClean="0"/>
              <a:t>up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increasing</a:t>
            </a:r>
            <a:r>
              <a:rPr lang="de-DE" sz="2800" dirty="0" smtClean="0"/>
              <a:t> </a:t>
            </a:r>
            <a:r>
              <a:rPr lang="de-DE" sz="2800" dirty="0" err="1" smtClean="0"/>
              <a:t>validation</a:t>
            </a:r>
            <a:r>
              <a:rPr lang="de-DE" sz="2800" dirty="0" smtClean="0"/>
              <a:t> </a:t>
            </a:r>
            <a:r>
              <a:rPr lang="de-DE" sz="2800" dirty="0" err="1" smtClean="0"/>
              <a:t>demands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current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future</a:t>
            </a:r>
            <a:r>
              <a:rPr lang="de-DE" sz="2800" dirty="0" smtClean="0"/>
              <a:t> GHG </a:t>
            </a:r>
            <a:r>
              <a:rPr lang="de-DE" sz="2800" dirty="0" err="1" smtClean="0"/>
              <a:t>space</a:t>
            </a:r>
            <a:r>
              <a:rPr lang="de-DE" sz="2800" dirty="0" smtClean="0"/>
              <a:t> </a:t>
            </a:r>
            <a:r>
              <a:rPr lang="de-DE" sz="2800" dirty="0" err="1" smtClean="0"/>
              <a:t>missions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recommend</a:t>
            </a:r>
            <a:r>
              <a:rPr lang="de-DE" sz="2800" dirty="0" smtClean="0"/>
              <a:t> </a:t>
            </a:r>
            <a:r>
              <a:rPr lang="de-DE" sz="2800" dirty="0" err="1" smtClean="0"/>
              <a:t>ourselves</a:t>
            </a:r>
            <a:r>
              <a:rPr lang="de-DE" sz="2800" dirty="0" smtClean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dirty="0" err="1" smtClean="0"/>
              <a:t>backbone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a </a:t>
            </a:r>
            <a:r>
              <a:rPr lang="de-DE" sz="2800" dirty="0" err="1" smtClean="0"/>
              <a:t>validation</a:t>
            </a:r>
            <a:r>
              <a:rPr lang="de-DE" sz="2800" dirty="0" smtClean="0"/>
              <a:t> </a:t>
            </a:r>
            <a:r>
              <a:rPr lang="de-DE" sz="2800" dirty="0" err="1" smtClean="0"/>
              <a:t>infrastructure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these</a:t>
            </a:r>
            <a:r>
              <a:rPr lang="de-DE" sz="2800" dirty="0" smtClean="0"/>
              <a:t> </a:t>
            </a:r>
            <a:r>
              <a:rPr lang="de-DE" sz="2800" dirty="0" err="1" smtClean="0"/>
              <a:t>missions</a:t>
            </a:r>
            <a:r>
              <a:rPr lang="de-DE" sz="2800" dirty="0" smtClean="0"/>
              <a:t>!</a:t>
            </a:r>
          </a:p>
          <a:p>
            <a:endParaRPr lang="de-DE" sz="2800" dirty="0" smtClean="0"/>
          </a:p>
          <a:p>
            <a:r>
              <a:rPr lang="de-DE" sz="2800" dirty="0" smtClean="0"/>
              <a:t>The </a:t>
            </a:r>
            <a:r>
              <a:rPr lang="de-DE" sz="2800" dirty="0" err="1" smtClean="0"/>
              <a:t>upcoming</a:t>
            </a:r>
            <a:r>
              <a:rPr lang="de-DE" sz="2800" dirty="0" smtClean="0"/>
              <a:t> </a:t>
            </a:r>
            <a:r>
              <a:rPr lang="de-DE" sz="2800" dirty="0" err="1" smtClean="0"/>
              <a:t>dense</a:t>
            </a:r>
            <a:r>
              <a:rPr lang="de-DE" sz="2800" dirty="0" smtClean="0"/>
              <a:t> TCCON &amp; COCCON </a:t>
            </a:r>
            <a:r>
              <a:rPr lang="de-DE" sz="2800" dirty="0" err="1" smtClean="0"/>
              <a:t>networks</a:t>
            </a:r>
            <a:r>
              <a:rPr lang="de-DE" sz="2800" dirty="0" smtClean="0"/>
              <a:t> will </a:t>
            </a:r>
            <a:r>
              <a:rPr lang="de-DE" sz="2800" dirty="0" err="1" smtClean="0"/>
              <a:t>provide</a:t>
            </a:r>
            <a:r>
              <a:rPr lang="de-DE" sz="2800" dirty="0" smtClean="0"/>
              <a:t> essential </a:t>
            </a:r>
            <a:r>
              <a:rPr lang="de-DE" sz="2800" dirty="0" err="1" smtClean="0"/>
              <a:t>datasets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constructing</a:t>
            </a:r>
            <a:r>
              <a:rPr lang="de-DE" sz="2800" dirty="0" smtClean="0"/>
              <a:t> </a:t>
            </a:r>
            <a:r>
              <a:rPr lang="de-DE" sz="2800" dirty="0" err="1" smtClean="0"/>
              <a:t>bottom-up</a:t>
            </a:r>
            <a:r>
              <a:rPr lang="de-DE" sz="2800" dirty="0" smtClean="0"/>
              <a:t> GHG </a:t>
            </a:r>
            <a:r>
              <a:rPr lang="de-DE" sz="2800" dirty="0" err="1" smtClean="0"/>
              <a:t>inventories</a:t>
            </a:r>
            <a:r>
              <a:rPr lang="de-DE" sz="2800" dirty="0" smtClean="0"/>
              <a:t> on national </a:t>
            </a:r>
            <a:r>
              <a:rPr lang="de-DE" sz="2800" dirty="0" err="1" smtClean="0"/>
              <a:t>scales</a:t>
            </a:r>
            <a:r>
              <a:rPr lang="de-DE" sz="2800" dirty="0" smtClean="0"/>
              <a:t>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1049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306</Words>
  <Application>Microsoft Office PowerPoint</Application>
  <PresentationFormat>Breitbild</PresentationFormat>
  <Paragraphs>44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Folienmaster_Fächer</vt:lpstr>
      <vt:lpstr>Folienmaster_Form</vt:lpstr>
      <vt:lpstr>Folienmaster_Punkte</vt:lpstr>
      <vt:lpstr>COCCON &amp; EM27/SUN welcome</vt:lpstr>
      <vt:lpstr>COCCON &amp; EM27/SUN welcome</vt:lpstr>
      <vt:lpstr>COCCON &amp; EM27/SUN welcome</vt:lpstr>
      <vt:lpstr>COCCON &amp; EM27/SUN welcome</vt:lpstr>
      <vt:lpstr>COCCON &amp; EM27/SUN welcome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Hase, Frank (IMK)</cp:lastModifiedBy>
  <cp:revision>105</cp:revision>
  <dcterms:created xsi:type="dcterms:W3CDTF">2017-12-07T14:50:50Z</dcterms:created>
  <dcterms:modified xsi:type="dcterms:W3CDTF">2023-06-12T19:01:36Z</dcterms:modified>
</cp:coreProperties>
</file>