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Comfortaa" panose="020B0604020202020204" charset="0"/>
      <p:regular r:id="rId13"/>
      <p:bold r:id="rId14"/>
    </p:embeddedFont>
    <p:embeddedFont>
      <p:font typeface="Comfortaa Light" panose="020B0604020202020204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210497-D0E4-4DF3-9D67-DC26D5A235E3}" v="3" dt="2023-06-11T11:07:38.680"/>
  </p1510:revLst>
</p1510:revInfo>
</file>

<file path=ppt/tableStyles.xml><?xml version="1.0" encoding="utf-8"?>
<a:tblStyleLst xmlns:a="http://schemas.openxmlformats.org/drawingml/2006/main" def="{4A13E88C-7D26-4D9B-96E7-39F6D2A8BA0A}">
  <a:tblStyle styleId="{4A13E88C-7D26-4D9B-96E7-39F6D2A8BA0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re Murphy" userId="80d66a4c-4cba-4857-ab96-9ddc58388016" providerId="ADAL" clId="{12210497-D0E4-4DF3-9D67-DC26D5A235E3}"/>
    <pc:docChg chg="undo redo custSel modSld">
      <pc:chgData name="Clare Murphy" userId="80d66a4c-4cba-4857-ab96-9ddc58388016" providerId="ADAL" clId="{12210497-D0E4-4DF3-9D67-DC26D5A235E3}" dt="2023-06-11T11:10:27.184" v="264" actId="6549"/>
      <pc:docMkLst>
        <pc:docMk/>
      </pc:docMkLst>
      <pc:sldChg chg="modSp mod">
        <pc:chgData name="Clare Murphy" userId="80d66a4c-4cba-4857-ab96-9ddc58388016" providerId="ADAL" clId="{12210497-D0E4-4DF3-9D67-DC26D5A235E3}" dt="2023-06-11T11:08:15.755" v="241" actId="6549"/>
        <pc:sldMkLst>
          <pc:docMk/>
          <pc:sldMk cId="0" sldId="256"/>
        </pc:sldMkLst>
        <pc:spChg chg="mod">
          <ac:chgData name="Clare Murphy" userId="80d66a4c-4cba-4857-ab96-9ddc58388016" providerId="ADAL" clId="{12210497-D0E4-4DF3-9D67-DC26D5A235E3}" dt="2023-06-11T11:08:15.755" v="241" actId="6549"/>
          <ac:spMkLst>
            <pc:docMk/>
            <pc:sldMk cId="0" sldId="256"/>
            <ac:spMk id="59" creationId="{00000000-0000-0000-0000-000000000000}"/>
          </ac:spMkLst>
        </pc:spChg>
      </pc:sldChg>
      <pc:sldChg chg="modSp mod">
        <pc:chgData name="Clare Murphy" userId="80d66a4c-4cba-4857-ab96-9ddc58388016" providerId="ADAL" clId="{12210497-D0E4-4DF3-9D67-DC26D5A235E3}" dt="2023-06-11T11:10:27.184" v="264" actId="6549"/>
        <pc:sldMkLst>
          <pc:docMk/>
          <pc:sldMk cId="0" sldId="257"/>
        </pc:sldMkLst>
        <pc:spChg chg="mod">
          <ac:chgData name="Clare Murphy" userId="80d66a4c-4cba-4857-ab96-9ddc58388016" providerId="ADAL" clId="{12210497-D0E4-4DF3-9D67-DC26D5A235E3}" dt="2023-06-11T11:10:27.184" v="264" actId="6549"/>
          <ac:spMkLst>
            <pc:docMk/>
            <pc:sldMk cId="0" sldId="257"/>
            <ac:spMk id="68" creationId="{00000000-0000-0000-0000-000000000000}"/>
          </ac:spMkLst>
        </pc:spChg>
      </pc:sldChg>
      <pc:sldChg chg="modSp mod">
        <pc:chgData name="Clare Murphy" userId="80d66a4c-4cba-4857-ab96-9ddc58388016" providerId="ADAL" clId="{12210497-D0E4-4DF3-9D67-DC26D5A235E3}" dt="2023-06-11T10:44:00.938" v="105" actId="58"/>
        <pc:sldMkLst>
          <pc:docMk/>
          <pc:sldMk cId="0" sldId="262"/>
        </pc:sldMkLst>
        <pc:spChg chg="mod">
          <ac:chgData name="Clare Murphy" userId="80d66a4c-4cba-4857-ab96-9ddc58388016" providerId="ADAL" clId="{12210497-D0E4-4DF3-9D67-DC26D5A235E3}" dt="2023-06-11T10:44:00.938" v="105" actId="58"/>
          <ac:spMkLst>
            <pc:docMk/>
            <pc:sldMk cId="0" sldId="262"/>
            <ac:spMk id="132" creationId="{00000000-0000-0000-0000-000000000000}"/>
          </ac:spMkLst>
        </pc:spChg>
      </pc:sldChg>
      <pc:sldChg chg="modSp mod">
        <pc:chgData name="Clare Murphy" userId="80d66a4c-4cba-4857-ab96-9ddc58388016" providerId="ADAL" clId="{12210497-D0E4-4DF3-9D67-DC26D5A235E3}" dt="2023-06-11T10:55:55.542" v="166" actId="1076"/>
        <pc:sldMkLst>
          <pc:docMk/>
          <pc:sldMk cId="0" sldId="263"/>
        </pc:sldMkLst>
        <pc:spChg chg="mod">
          <ac:chgData name="Clare Murphy" userId="80d66a4c-4cba-4857-ab96-9ddc58388016" providerId="ADAL" clId="{12210497-D0E4-4DF3-9D67-DC26D5A235E3}" dt="2023-06-11T10:45:13.151" v="142" actId="20577"/>
          <ac:spMkLst>
            <pc:docMk/>
            <pc:sldMk cId="0" sldId="263"/>
            <ac:spMk id="142" creationId="{00000000-0000-0000-0000-000000000000}"/>
          </ac:spMkLst>
        </pc:spChg>
        <pc:picChg chg="mod">
          <ac:chgData name="Clare Murphy" userId="80d66a4c-4cba-4857-ab96-9ddc58388016" providerId="ADAL" clId="{12210497-D0E4-4DF3-9D67-DC26D5A235E3}" dt="2023-06-11T10:55:55.542" v="166" actId="1076"/>
          <ac:picMkLst>
            <pc:docMk/>
            <pc:sldMk cId="0" sldId="263"/>
            <ac:picMk id="144" creationId="{00000000-0000-0000-0000-000000000000}"/>
          </ac:picMkLst>
        </pc:picChg>
      </pc:sldChg>
      <pc:sldChg chg="modSp mod">
        <pc:chgData name="Clare Murphy" userId="80d66a4c-4cba-4857-ab96-9ddc58388016" providerId="ADAL" clId="{12210497-D0E4-4DF3-9D67-DC26D5A235E3}" dt="2023-06-11T11:06:15.331" v="234" actId="20577"/>
        <pc:sldMkLst>
          <pc:docMk/>
          <pc:sldMk cId="0" sldId="264"/>
        </pc:sldMkLst>
        <pc:spChg chg="mod">
          <ac:chgData name="Clare Murphy" userId="80d66a4c-4cba-4857-ab96-9ddc58388016" providerId="ADAL" clId="{12210497-D0E4-4DF3-9D67-DC26D5A235E3}" dt="2023-06-11T11:06:15.331" v="234" actId="20577"/>
          <ac:spMkLst>
            <pc:docMk/>
            <pc:sldMk cId="0" sldId="264"/>
            <ac:spMk id="151" creationId="{00000000-0000-0000-0000-000000000000}"/>
          </ac:spMkLst>
        </pc:spChg>
      </pc:sldChg>
      <pc:sldChg chg="addSp delSp modSp mod modNotes">
        <pc:chgData name="Clare Murphy" userId="80d66a4c-4cba-4857-ab96-9ddc58388016" providerId="ADAL" clId="{12210497-D0E4-4DF3-9D67-DC26D5A235E3}" dt="2023-06-11T11:07:56.803" v="240" actId="1076"/>
        <pc:sldMkLst>
          <pc:docMk/>
          <pc:sldMk cId="0" sldId="265"/>
        </pc:sldMkLst>
        <pc:spChg chg="add mod">
          <ac:chgData name="Clare Murphy" userId="80d66a4c-4cba-4857-ab96-9ddc58388016" providerId="ADAL" clId="{12210497-D0E4-4DF3-9D67-DC26D5A235E3}" dt="2023-06-11T11:07:38.679" v="238" actId="571"/>
          <ac:spMkLst>
            <pc:docMk/>
            <pc:sldMk cId="0" sldId="265"/>
            <ac:spMk id="4" creationId="{456D758D-8136-CE08-F035-CFC9D9C6AD17}"/>
          </ac:spMkLst>
        </pc:spChg>
        <pc:spChg chg="mod">
          <ac:chgData name="Clare Murphy" userId="80d66a4c-4cba-4857-ab96-9ddc58388016" providerId="ADAL" clId="{12210497-D0E4-4DF3-9D67-DC26D5A235E3}" dt="2023-06-11T11:07:56.803" v="240" actId="1076"/>
          <ac:spMkLst>
            <pc:docMk/>
            <pc:sldMk cId="0" sldId="265"/>
            <ac:spMk id="157" creationId="{00000000-0000-0000-0000-000000000000}"/>
          </ac:spMkLst>
        </pc:spChg>
        <pc:spChg chg="del">
          <ac:chgData name="Clare Murphy" userId="80d66a4c-4cba-4857-ab96-9ddc58388016" providerId="ADAL" clId="{12210497-D0E4-4DF3-9D67-DC26D5A235E3}" dt="2023-06-11T11:07:40.997" v="239" actId="478"/>
          <ac:spMkLst>
            <pc:docMk/>
            <pc:sldMk cId="0" sldId="265"/>
            <ac:spMk id="158" creationId="{00000000-0000-0000-0000-000000000000}"/>
          </ac:spMkLst>
        </pc:spChg>
        <pc:picChg chg="add mod ord">
          <ac:chgData name="Clare Murphy" userId="80d66a4c-4cba-4857-ab96-9ddc58388016" providerId="ADAL" clId="{12210497-D0E4-4DF3-9D67-DC26D5A235E3}" dt="2023-06-11T11:07:29.028" v="236" actId="167"/>
          <ac:picMkLst>
            <pc:docMk/>
            <pc:sldMk cId="0" sldId="265"/>
            <ac:picMk id="3" creationId="{3184A77A-2AF0-1066-ABE1-FC03CD5AECA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44e8eaa493_27_0:notes"/>
          <p:cNvSpPr/>
          <p:nvPr/>
        </p:nvSpPr>
        <p:spPr>
          <a:xfrm>
            <a:off x="3990548" y="8171872"/>
            <a:ext cx="2789694" cy="17517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g144e8eaa493_2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46125" y="652463"/>
            <a:ext cx="5295900" cy="29797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" name="Google Shape;56;g144e8eaa493_27_0:notes"/>
          <p:cNvSpPr txBox="1">
            <a:spLocks noGrp="1"/>
          </p:cNvSpPr>
          <p:nvPr>
            <p:ph type="body" idx="1"/>
          </p:nvPr>
        </p:nvSpPr>
        <p:spPr>
          <a:xfrm>
            <a:off x="685503" y="4343327"/>
            <a:ext cx="54861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3929150df4_2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3929150df4_2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736890e32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736890e32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Indigenous population effectively used fires to manage and protect their land by by burning early to avoid the intensity and extent of late dry season fires.</a:t>
            </a:r>
            <a:endParaRPr sz="1400">
              <a:solidFill>
                <a:schemeClr val="dk1"/>
              </a:solidFill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3736890e32_0_156:notes"/>
          <p:cNvSpPr txBox="1">
            <a:spLocks noGrp="1"/>
          </p:cNvSpPr>
          <p:nvPr>
            <p:ph type="body" idx="1"/>
          </p:nvPr>
        </p:nvSpPr>
        <p:spPr>
          <a:xfrm>
            <a:off x="685829" y="4343327"/>
            <a:ext cx="5486400" cy="4114500"/>
          </a:xfrm>
          <a:prstGeom prst="rect">
            <a:avLst/>
          </a:prstGeom>
        </p:spPr>
        <p:txBody>
          <a:bodyPr spcFirstLastPara="1" wrap="square" lIns="81350" tIns="81350" rIns="81350" bIns="813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g13736890e32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5838" y="694895"/>
            <a:ext cx="6465900" cy="342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3736890e32_0_303:notes"/>
          <p:cNvSpPr txBox="1">
            <a:spLocks noGrp="1"/>
          </p:cNvSpPr>
          <p:nvPr>
            <p:ph type="body" idx="1"/>
          </p:nvPr>
        </p:nvSpPr>
        <p:spPr>
          <a:xfrm>
            <a:off x="685829" y="4343327"/>
            <a:ext cx="5486400" cy="4114500"/>
          </a:xfrm>
          <a:prstGeom prst="rect">
            <a:avLst/>
          </a:prstGeom>
        </p:spPr>
        <p:txBody>
          <a:bodyPr spcFirstLastPara="1" wrap="square" lIns="81350" tIns="81350" rIns="81350" bIns="813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g13736890e32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5838" y="694895"/>
            <a:ext cx="6465900" cy="342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3736890e32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0861" y="1142867"/>
            <a:ext cx="6096000" cy="3085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3" name="Google Shape;93;g13736890e32_0_223:notes"/>
          <p:cNvSpPr txBox="1">
            <a:spLocks noGrp="1"/>
          </p:cNvSpPr>
          <p:nvPr>
            <p:ph type="body" idx="1"/>
          </p:nvPr>
        </p:nvSpPr>
        <p:spPr>
          <a:xfrm>
            <a:off x="685829" y="4400594"/>
            <a:ext cx="5486100" cy="35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Ground based solar viewing FTIR which provides the column abundance of the trace gases based on the direct solar radiation.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Satellite measurements.</a:t>
            </a:r>
            <a:endParaRPr sz="1800"/>
          </a:p>
        </p:txBody>
      </p:sp>
      <p:sp>
        <p:nvSpPr>
          <p:cNvPr id="94" name="Google Shape;94;g13736890e32_0_223:notes"/>
          <p:cNvSpPr/>
          <p:nvPr/>
        </p:nvSpPr>
        <p:spPr>
          <a:xfrm>
            <a:off x="3884734" y="8685423"/>
            <a:ext cx="2971500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00" tIns="40050" rIns="80100" bIns="400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1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3736890e32_0_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3736890e32_0_3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3736890e32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3736890e32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 dirty="0">
                <a:solidFill>
                  <a:schemeClr val="dk1"/>
                </a:solidFill>
              </a:rPr>
              <a:t>As I have mentioned earlier, cultural burning are different and are usually associated with a different enhancement ratio.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 dirty="0">
                <a:solidFill>
                  <a:schemeClr val="dk1"/>
                </a:solidFill>
              </a:rPr>
              <a:t>Linear regression performed for each of these events to obtain the </a:t>
            </a:r>
            <a:r>
              <a:rPr lang="en" sz="1400" b="1" dirty="0">
                <a:solidFill>
                  <a:schemeClr val="dk1"/>
                </a:solidFill>
              </a:rPr>
              <a:t>enhancement ratio of CH4 vs CO</a:t>
            </a:r>
            <a:r>
              <a:rPr lang="en" sz="1400" dirty="0">
                <a:solidFill>
                  <a:schemeClr val="dk1"/>
                </a:solidFill>
              </a:rPr>
              <a:t>; only events with </a:t>
            </a:r>
            <a:r>
              <a:rPr lang="en" sz="1400" b="1" dirty="0">
                <a:solidFill>
                  <a:schemeClr val="dk1"/>
                </a:solidFill>
              </a:rPr>
              <a:t>r2&gt;0.5</a:t>
            </a:r>
            <a:r>
              <a:rPr lang="en" sz="1400" dirty="0">
                <a:solidFill>
                  <a:schemeClr val="dk1"/>
                </a:solidFill>
              </a:rPr>
              <a:t> is considered here.</a:t>
            </a:r>
            <a:endParaRPr sz="1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44da51fcc9_3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44da51fcc9_3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3736890e32_0_5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3736890e32_0_5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172" y="205067"/>
            <a:ext cx="82290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172" y="1203299"/>
            <a:ext cx="82290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/>
          <p:nvPr/>
        </p:nvSpPr>
        <p:spPr>
          <a:xfrm>
            <a:off x="94600" y="189175"/>
            <a:ext cx="8962700" cy="2506725"/>
          </a:xfrm>
          <a:prstGeom prst="flowChartOffpageConnector">
            <a:avLst/>
          </a:prstGeom>
          <a:solidFill>
            <a:srgbClr val="980000"/>
          </a:solidFill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4"/>
          <p:cNvSpPr/>
          <p:nvPr/>
        </p:nvSpPr>
        <p:spPr>
          <a:xfrm>
            <a:off x="121925" y="151925"/>
            <a:ext cx="8962704" cy="499159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78925" tIns="39450" rIns="78925" bIns="39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500" b="1" i="1" dirty="0">
              <a:solidFill>
                <a:srgbClr val="8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600" b="1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Impact of indigenous fire management on the annual cycle of carbon monoxide over Northern Australia </a:t>
            </a:r>
            <a:endParaRPr sz="2600" b="1" dirty="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6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6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6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" sz="2600" i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9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1100"/>
              </a:spcBef>
              <a:spcAft>
                <a:spcPts val="0"/>
              </a:spcAft>
              <a:buSzPts val="1000"/>
              <a:buNone/>
            </a:pPr>
            <a:r>
              <a:rPr lang="en" sz="1800" dirty="0">
                <a:solidFill>
                  <a:srgbClr val="980000"/>
                </a:solidFill>
                <a:latin typeface="Comfortaa"/>
                <a:ea typeface="Comfortaa"/>
                <a:cs typeface="Comfortaa"/>
                <a:sym typeface="Comfortaa"/>
              </a:rPr>
              <a:t>Shyno Susan John, Nicholas M. Deutscher, Clare Paton-Walsh, David W.T. Griffith</a:t>
            </a:r>
            <a:endParaRPr sz="1800" dirty="0">
              <a:solidFill>
                <a:srgbClr val="98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" sz="1800" dirty="0">
                <a:solidFill>
                  <a:srgbClr val="980000"/>
                </a:solidFill>
                <a:latin typeface="Comfortaa"/>
                <a:ea typeface="Comfortaa"/>
                <a:cs typeface="Comfortaa"/>
                <a:sym typeface="Comfortaa"/>
              </a:rPr>
              <a:t>Centre for Atmospheric Chemistry (CAC), University of Wollongong</a:t>
            </a:r>
            <a:endParaRPr sz="1800" dirty="0">
              <a:solidFill>
                <a:srgbClr val="98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" sz="24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	 	 	 	</a:t>
            </a:r>
            <a:endParaRPr sz="2400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600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600" i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i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i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39984" y="4258550"/>
            <a:ext cx="2190150" cy="69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0000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84A77A-2AF0-1066-ABE1-FC03CD5AE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  <p:sp>
        <p:nvSpPr>
          <p:cNvPr id="157" name="Google Shape;157;p23"/>
          <p:cNvSpPr txBox="1"/>
          <p:nvPr/>
        </p:nvSpPr>
        <p:spPr>
          <a:xfrm>
            <a:off x="758349" y="215224"/>
            <a:ext cx="7827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Thank you</a:t>
            </a:r>
            <a:endParaRPr sz="3600" b="1" dirty="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/>
        </p:nvSpPr>
        <p:spPr>
          <a:xfrm>
            <a:off x="973525" y="526275"/>
            <a:ext cx="6038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5"/>
          <p:cNvSpPr txBox="1"/>
          <p:nvPr/>
        </p:nvSpPr>
        <p:spPr>
          <a:xfrm>
            <a:off x="0" y="139575"/>
            <a:ext cx="9325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</a:rPr>
              <a:t> </a:t>
            </a:r>
            <a:r>
              <a:rPr lang="en" sz="2100" b="1">
                <a:solidFill>
                  <a:schemeClr val="dk1"/>
                </a:solidFill>
              </a:rPr>
              <a:t> </a:t>
            </a:r>
            <a:r>
              <a:rPr lang="en" sz="21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Indigenous fire management</a:t>
            </a:r>
            <a:r>
              <a:rPr lang="en" sz="18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2000" b="1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274850"/>
            <a:ext cx="4408700" cy="337877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311250" y="1222975"/>
            <a:ext cx="4225800" cy="38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Char char="●"/>
            </a:pPr>
            <a:r>
              <a:rPr lang="en" sz="1600" dirty="0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Fire is an important part of the indigenous culture.</a:t>
            </a:r>
            <a:endParaRPr sz="1600" dirty="0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Char char="●"/>
            </a:pPr>
            <a:r>
              <a:rPr lang="en" sz="1600" dirty="0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Indigenous burning reinstated in Northern Australia since 1990.</a:t>
            </a:r>
            <a:endParaRPr sz="1600" dirty="0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Char char="●"/>
            </a:pPr>
            <a:r>
              <a:rPr lang="en" sz="1600" dirty="0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Cultural burning (“cool burns”) are typically different from other fuel reduction burning.</a:t>
            </a:r>
            <a:endParaRPr sz="1600" dirty="0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Comfortaa"/>
              <a:buChar char="●"/>
            </a:pPr>
            <a:r>
              <a:rPr lang="en" sz="1600" dirty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Currently, they have been used to obtain carbon credits in Australia by reducing the emissions of CO</a:t>
            </a:r>
            <a:r>
              <a:rPr lang="en" sz="1600" baseline="-25000" dirty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2</a:t>
            </a:r>
            <a:r>
              <a:rPr lang="en" sz="1600" dirty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, CH</a:t>
            </a:r>
            <a:r>
              <a:rPr lang="en" sz="1600" baseline="-25000" dirty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4</a:t>
            </a:r>
            <a:r>
              <a:rPr lang="en" sz="1600" dirty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 and N</a:t>
            </a:r>
            <a:r>
              <a:rPr lang="en" sz="1600" baseline="-25000" dirty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2</a:t>
            </a:r>
            <a:r>
              <a:rPr lang="en" sz="1600" dirty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O.</a:t>
            </a:r>
            <a:endParaRPr sz="1600" dirty="0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9" name="Google Shape;69;p15"/>
          <p:cNvSpPr/>
          <p:nvPr/>
        </p:nvSpPr>
        <p:spPr>
          <a:xfrm>
            <a:off x="228475" y="647475"/>
            <a:ext cx="1891800" cy="153600"/>
          </a:xfrm>
          <a:prstGeom prst="snip1Rect">
            <a:avLst>
              <a:gd name="adj" fmla="val 16667"/>
            </a:avLst>
          </a:prstGeom>
          <a:solidFill>
            <a:srgbClr val="980000"/>
          </a:solidFill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/>
          <p:nvPr/>
        </p:nvSpPr>
        <p:spPr>
          <a:xfrm>
            <a:off x="457175" y="205075"/>
            <a:ext cx="8227800" cy="13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6"/>
          <p:cNvSpPr/>
          <p:nvPr/>
        </p:nvSpPr>
        <p:spPr>
          <a:xfrm>
            <a:off x="457172" y="1203299"/>
            <a:ext cx="8227800" cy="29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629" y="1599125"/>
            <a:ext cx="8880887" cy="2480723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/>
          <p:nvPr/>
        </p:nvSpPr>
        <p:spPr>
          <a:xfrm>
            <a:off x="53000" y="0"/>
            <a:ext cx="8762400" cy="7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 </a:t>
            </a:r>
            <a:r>
              <a:rPr lang="en" sz="2100" b="1">
                <a:latin typeface="Comfortaa"/>
                <a:ea typeface="Comfortaa"/>
                <a:cs typeface="Comfortaa"/>
                <a:sym typeface="Comfortaa"/>
              </a:rPr>
              <a:t> Temporal shifts in fire activity in Northern Australia</a:t>
            </a:r>
            <a:endParaRPr sz="2100" b="1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6"/>
          <p:cNvSpPr/>
          <p:nvPr/>
        </p:nvSpPr>
        <p:spPr>
          <a:xfrm>
            <a:off x="6510076" y="1160270"/>
            <a:ext cx="19812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rgbClr val="595959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- </a:t>
            </a:r>
            <a:r>
              <a:rPr lang="en" sz="1200" i="1" u="none" strike="noStrike" cap="none">
                <a:solidFill>
                  <a:srgbClr val="595959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Liu, T. et al., 2021</a:t>
            </a:r>
            <a:endParaRPr sz="1200" i="0" u="none" strike="noStrike" cap="none">
              <a:solidFill>
                <a:srgbClr val="595959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457175" y="4261400"/>
            <a:ext cx="855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595959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How does it impact the seasonal variability of atmospheric CO measured at Darwin?.</a:t>
            </a:r>
            <a:endParaRPr>
              <a:solidFill>
                <a:srgbClr val="595959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732775" y="839800"/>
            <a:ext cx="82278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600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Primary biomass burning season of Northern Australia </a:t>
            </a:r>
            <a:r>
              <a:rPr lang="en" sz="1600" b="1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is shifting early</a:t>
            </a:r>
            <a:r>
              <a:rPr lang="en" sz="1600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, [2.41 days/yr (39 days earlier) over 2003-2018]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6"/>
          <p:cNvSpPr/>
          <p:nvPr/>
        </p:nvSpPr>
        <p:spPr>
          <a:xfrm>
            <a:off x="315900" y="628800"/>
            <a:ext cx="1891800" cy="153600"/>
          </a:xfrm>
          <a:prstGeom prst="snip1Rect">
            <a:avLst>
              <a:gd name="adj" fmla="val 16667"/>
            </a:avLst>
          </a:prstGeom>
          <a:solidFill>
            <a:srgbClr val="980000"/>
          </a:solidFill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/>
          <p:nvPr/>
        </p:nvSpPr>
        <p:spPr>
          <a:xfrm>
            <a:off x="457172" y="205067"/>
            <a:ext cx="8227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7"/>
          <p:cNvSpPr/>
          <p:nvPr/>
        </p:nvSpPr>
        <p:spPr>
          <a:xfrm>
            <a:off x="457172" y="1203299"/>
            <a:ext cx="8227800" cy="29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" y="697850"/>
            <a:ext cx="9141800" cy="44456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/>
          <p:nvPr/>
        </p:nvSpPr>
        <p:spPr>
          <a:xfrm>
            <a:off x="58275" y="34600"/>
            <a:ext cx="9019500" cy="10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       </a:t>
            </a:r>
            <a:r>
              <a:rPr lang="en" sz="2100" b="1">
                <a:latin typeface="Comfortaa"/>
                <a:ea typeface="Comfortaa"/>
                <a:cs typeface="Comfortaa"/>
                <a:sym typeface="Comfortaa"/>
              </a:rPr>
              <a:t>QFED: </a:t>
            </a:r>
            <a:r>
              <a:rPr lang="en" sz="2100" b="1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CO emissions shifting to early dry season </a:t>
            </a:r>
            <a:endParaRPr sz="2100" b="1"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5029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(over 10S-15S,126E-145E)</a:t>
            </a:r>
            <a:endParaRPr sz="2100" b="1" i="0" u="none" strike="noStrike" cap="none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0" name="Google Shape;90;p17"/>
          <p:cNvSpPr/>
          <p:nvPr/>
        </p:nvSpPr>
        <p:spPr>
          <a:xfrm>
            <a:off x="614600" y="392475"/>
            <a:ext cx="1891800" cy="153600"/>
          </a:xfrm>
          <a:prstGeom prst="snip1Rect">
            <a:avLst>
              <a:gd name="adj" fmla="val 16667"/>
            </a:avLst>
          </a:prstGeom>
          <a:solidFill>
            <a:srgbClr val="980000"/>
          </a:solidFill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5E8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/>
          <p:nvPr/>
        </p:nvSpPr>
        <p:spPr>
          <a:xfrm>
            <a:off x="-63024" y="4568923"/>
            <a:ext cx="9635808" cy="797433"/>
          </a:xfrm>
          <a:custGeom>
            <a:avLst/>
            <a:gdLst/>
            <a:ahLst/>
            <a:cxnLst/>
            <a:rect l="l" t="t" r="r" b="b"/>
            <a:pathLst>
              <a:path w="12433300" h="1155700" extrusionOk="0">
                <a:moveTo>
                  <a:pt x="25400" y="165100"/>
                </a:moveTo>
                <a:lnTo>
                  <a:pt x="25400" y="165100"/>
                </a:lnTo>
                <a:cubicBezTo>
                  <a:pt x="76200" y="148167"/>
                  <a:pt x="133245" y="144003"/>
                  <a:pt x="177800" y="114300"/>
                </a:cubicBezTo>
                <a:cubicBezTo>
                  <a:pt x="233861" y="76926"/>
                  <a:pt x="200933" y="91893"/>
                  <a:pt x="279400" y="76200"/>
                </a:cubicBezTo>
                <a:cubicBezTo>
                  <a:pt x="296333" y="67733"/>
                  <a:pt x="312066" y="56240"/>
                  <a:pt x="330200" y="50800"/>
                </a:cubicBezTo>
                <a:cubicBezTo>
                  <a:pt x="354864" y="43401"/>
                  <a:pt x="381065" y="42706"/>
                  <a:pt x="406400" y="38100"/>
                </a:cubicBezTo>
                <a:cubicBezTo>
                  <a:pt x="427638" y="34239"/>
                  <a:pt x="449225" y="31603"/>
                  <a:pt x="469900" y="25400"/>
                </a:cubicBezTo>
                <a:cubicBezTo>
                  <a:pt x="491736" y="18849"/>
                  <a:pt x="512233" y="8467"/>
                  <a:pt x="533400" y="0"/>
                </a:cubicBezTo>
                <a:cubicBezTo>
                  <a:pt x="584200" y="4233"/>
                  <a:pt x="635271" y="5963"/>
                  <a:pt x="685800" y="12700"/>
                </a:cubicBezTo>
                <a:cubicBezTo>
                  <a:pt x="699070" y="14469"/>
                  <a:pt x="712548" y="18305"/>
                  <a:pt x="723900" y="25400"/>
                </a:cubicBezTo>
                <a:cubicBezTo>
                  <a:pt x="746886" y="39766"/>
                  <a:pt x="763155" y="64078"/>
                  <a:pt x="787400" y="76200"/>
                </a:cubicBezTo>
                <a:cubicBezTo>
                  <a:pt x="806707" y="85853"/>
                  <a:pt x="829959" y="83665"/>
                  <a:pt x="850900" y="88900"/>
                </a:cubicBezTo>
                <a:cubicBezTo>
                  <a:pt x="863887" y="92147"/>
                  <a:pt x="877026" y="95613"/>
                  <a:pt x="889000" y="101600"/>
                </a:cubicBezTo>
                <a:cubicBezTo>
                  <a:pt x="956189" y="135194"/>
                  <a:pt x="899663" y="118288"/>
                  <a:pt x="965200" y="165100"/>
                </a:cubicBezTo>
                <a:cubicBezTo>
                  <a:pt x="980606" y="176104"/>
                  <a:pt x="998599" y="183042"/>
                  <a:pt x="1016000" y="190500"/>
                </a:cubicBezTo>
                <a:cubicBezTo>
                  <a:pt x="1028305" y="195773"/>
                  <a:pt x="1041185" y="199678"/>
                  <a:pt x="1054100" y="203200"/>
                </a:cubicBezTo>
                <a:cubicBezTo>
                  <a:pt x="1191240" y="240602"/>
                  <a:pt x="1149367" y="228113"/>
                  <a:pt x="1320800" y="241300"/>
                </a:cubicBezTo>
                <a:cubicBezTo>
                  <a:pt x="1337733" y="245533"/>
                  <a:pt x="1354817" y="249205"/>
                  <a:pt x="1371600" y="254000"/>
                </a:cubicBezTo>
                <a:cubicBezTo>
                  <a:pt x="1384472" y="257678"/>
                  <a:pt x="1396448" y="264807"/>
                  <a:pt x="1409700" y="266700"/>
                </a:cubicBezTo>
                <a:cubicBezTo>
                  <a:pt x="1455989" y="273313"/>
                  <a:pt x="1502833" y="275167"/>
                  <a:pt x="1549400" y="279400"/>
                </a:cubicBezTo>
                <a:cubicBezTo>
                  <a:pt x="1758695" y="418930"/>
                  <a:pt x="1591757" y="317500"/>
                  <a:pt x="2209800" y="317500"/>
                </a:cubicBezTo>
                <a:cubicBezTo>
                  <a:pt x="2573891" y="317500"/>
                  <a:pt x="2937933" y="309033"/>
                  <a:pt x="3302000" y="304800"/>
                </a:cubicBezTo>
                <a:cubicBezTo>
                  <a:pt x="3396514" y="266994"/>
                  <a:pt x="3379265" y="266700"/>
                  <a:pt x="3517900" y="266700"/>
                </a:cubicBezTo>
                <a:lnTo>
                  <a:pt x="5854700" y="279400"/>
                </a:lnTo>
                <a:cubicBezTo>
                  <a:pt x="5878761" y="287420"/>
                  <a:pt x="5949711" y="313235"/>
                  <a:pt x="5981700" y="317500"/>
                </a:cubicBezTo>
                <a:cubicBezTo>
                  <a:pt x="6028049" y="323680"/>
                  <a:pt x="6074833" y="325967"/>
                  <a:pt x="6121400" y="330200"/>
                </a:cubicBezTo>
                <a:lnTo>
                  <a:pt x="8255000" y="304800"/>
                </a:lnTo>
                <a:cubicBezTo>
                  <a:pt x="8662433" y="299700"/>
                  <a:pt x="8504890" y="312377"/>
                  <a:pt x="8566000" y="315130"/>
                </a:cubicBezTo>
                <a:cubicBezTo>
                  <a:pt x="8627110" y="317883"/>
                  <a:pt x="8588827" y="318512"/>
                  <a:pt x="8621660" y="321316"/>
                </a:cubicBezTo>
                <a:cubicBezTo>
                  <a:pt x="8654493" y="324120"/>
                  <a:pt x="8661400" y="340421"/>
                  <a:pt x="8763000" y="331954"/>
                </a:cubicBezTo>
                <a:cubicBezTo>
                  <a:pt x="8784167" y="327721"/>
                  <a:pt x="8818969" y="377243"/>
                  <a:pt x="8848602" y="382104"/>
                </a:cubicBezTo>
                <a:cubicBezTo>
                  <a:pt x="8878235" y="386965"/>
                  <a:pt x="8913283" y="368852"/>
                  <a:pt x="8940800" y="361122"/>
                </a:cubicBezTo>
                <a:cubicBezTo>
                  <a:pt x="8968317" y="353392"/>
                  <a:pt x="8998847" y="337289"/>
                  <a:pt x="9013702" y="335722"/>
                </a:cubicBezTo>
                <a:cubicBezTo>
                  <a:pt x="9028557" y="334155"/>
                  <a:pt x="9019182" y="350906"/>
                  <a:pt x="9029931" y="351723"/>
                </a:cubicBezTo>
                <a:cubicBezTo>
                  <a:pt x="9040680" y="352540"/>
                  <a:pt x="9069910" y="343728"/>
                  <a:pt x="9078198" y="340622"/>
                </a:cubicBezTo>
                <a:cubicBezTo>
                  <a:pt x="9086486" y="337516"/>
                  <a:pt x="9103917" y="406951"/>
                  <a:pt x="9103351" y="416075"/>
                </a:cubicBezTo>
                <a:cubicBezTo>
                  <a:pt x="9102785" y="425199"/>
                  <a:pt x="9071809" y="371327"/>
                  <a:pt x="9074804" y="395368"/>
                </a:cubicBezTo>
                <a:cubicBezTo>
                  <a:pt x="9077799" y="419409"/>
                  <a:pt x="9084873" y="392679"/>
                  <a:pt x="9091851" y="386384"/>
                </a:cubicBezTo>
                <a:cubicBezTo>
                  <a:pt x="9098829" y="380090"/>
                  <a:pt x="9066344" y="366413"/>
                  <a:pt x="9116673" y="357601"/>
                </a:cubicBezTo>
                <a:cubicBezTo>
                  <a:pt x="9167002" y="348789"/>
                  <a:pt x="9284568" y="337148"/>
                  <a:pt x="9393824" y="333513"/>
                </a:cubicBezTo>
                <a:cubicBezTo>
                  <a:pt x="9503080" y="329878"/>
                  <a:pt x="9598695" y="348643"/>
                  <a:pt x="9772211" y="335790"/>
                </a:cubicBezTo>
                <a:cubicBezTo>
                  <a:pt x="9797611" y="331557"/>
                  <a:pt x="9799568" y="323011"/>
                  <a:pt x="9812496" y="325162"/>
                </a:cubicBezTo>
                <a:cubicBezTo>
                  <a:pt x="9825424" y="327313"/>
                  <a:pt x="9816261" y="342935"/>
                  <a:pt x="9849781" y="348698"/>
                </a:cubicBezTo>
                <a:cubicBezTo>
                  <a:pt x="9883301" y="354461"/>
                  <a:pt x="9970318" y="344507"/>
                  <a:pt x="10013618" y="359741"/>
                </a:cubicBezTo>
                <a:cubicBezTo>
                  <a:pt x="10056918" y="374975"/>
                  <a:pt x="10074600" y="436445"/>
                  <a:pt x="10109580" y="440103"/>
                </a:cubicBezTo>
                <a:cubicBezTo>
                  <a:pt x="10144560" y="443761"/>
                  <a:pt x="10132149" y="412140"/>
                  <a:pt x="10223500" y="381690"/>
                </a:cubicBezTo>
                <a:cubicBezTo>
                  <a:pt x="10240433" y="368990"/>
                  <a:pt x="10243912" y="392206"/>
                  <a:pt x="10265960" y="393795"/>
                </a:cubicBezTo>
                <a:cubicBezTo>
                  <a:pt x="10288008" y="395385"/>
                  <a:pt x="10326883" y="391781"/>
                  <a:pt x="10355790" y="391227"/>
                </a:cubicBezTo>
                <a:cubicBezTo>
                  <a:pt x="10384697" y="390673"/>
                  <a:pt x="10390082" y="396685"/>
                  <a:pt x="10535175" y="390471"/>
                </a:cubicBezTo>
                <a:cubicBezTo>
                  <a:pt x="10680268" y="384257"/>
                  <a:pt x="11014683" y="349710"/>
                  <a:pt x="11226350" y="353943"/>
                </a:cubicBezTo>
                <a:cubicBezTo>
                  <a:pt x="11239050" y="358176"/>
                  <a:pt x="11237202" y="394678"/>
                  <a:pt x="11250637" y="397703"/>
                </a:cubicBezTo>
                <a:cubicBezTo>
                  <a:pt x="11264072" y="400728"/>
                  <a:pt x="11275212" y="377986"/>
                  <a:pt x="11306962" y="372096"/>
                </a:cubicBezTo>
                <a:cubicBezTo>
                  <a:pt x="11338712" y="366206"/>
                  <a:pt x="11349841" y="371009"/>
                  <a:pt x="11441136" y="362364"/>
                </a:cubicBezTo>
                <a:cubicBezTo>
                  <a:pt x="11532431" y="353719"/>
                  <a:pt x="11761588" y="319214"/>
                  <a:pt x="11854732" y="320226"/>
                </a:cubicBezTo>
                <a:cubicBezTo>
                  <a:pt x="11947876" y="321238"/>
                  <a:pt x="11965021" y="343228"/>
                  <a:pt x="12000001" y="368438"/>
                </a:cubicBezTo>
                <a:cubicBezTo>
                  <a:pt x="12034982" y="393648"/>
                  <a:pt x="12066050" y="459340"/>
                  <a:pt x="12064615" y="471488"/>
                </a:cubicBezTo>
                <a:cubicBezTo>
                  <a:pt x="12063180" y="483636"/>
                  <a:pt x="11889992" y="415975"/>
                  <a:pt x="11991391" y="441325"/>
                </a:cubicBezTo>
                <a:cubicBezTo>
                  <a:pt x="12084216" y="503208"/>
                  <a:pt x="11941473" y="388523"/>
                  <a:pt x="11928341" y="367886"/>
                </a:cubicBezTo>
                <a:cubicBezTo>
                  <a:pt x="11915209" y="347249"/>
                  <a:pt x="11904640" y="323781"/>
                  <a:pt x="11912600" y="317500"/>
                </a:cubicBezTo>
                <a:cubicBezTo>
                  <a:pt x="11920560" y="311219"/>
                  <a:pt x="11955275" y="324520"/>
                  <a:pt x="11976100" y="330200"/>
                </a:cubicBezTo>
                <a:cubicBezTo>
                  <a:pt x="12002180" y="337313"/>
                  <a:pt x="12088531" y="367366"/>
                  <a:pt x="12115800" y="381000"/>
                </a:cubicBezTo>
                <a:cubicBezTo>
                  <a:pt x="12129452" y="387826"/>
                  <a:pt x="12141200" y="397933"/>
                  <a:pt x="12153900" y="406400"/>
                </a:cubicBezTo>
                <a:cubicBezTo>
                  <a:pt x="12162367" y="419100"/>
                  <a:pt x="12173287" y="430471"/>
                  <a:pt x="12179300" y="444500"/>
                </a:cubicBezTo>
                <a:cubicBezTo>
                  <a:pt x="12186176" y="460543"/>
                  <a:pt x="12187205" y="478517"/>
                  <a:pt x="12192000" y="495300"/>
                </a:cubicBezTo>
                <a:cubicBezTo>
                  <a:pt x="12195678" y="508172"/>
                  <a:pt x="12200000" y="520865"/>
                  <a:pt x="12204700" y="533400"/>
                </a:cubicBezTo>
                <a:cubicBezTo>
                  <a:pt x="12270620" y="709185"/>
                  <a:pt x="12194121" y="512241"/>
                  <a:pt x="12255500" y="635000"/>
                </a:cubicBezTo>
                <a:cubicBezTo>
                  <a:pt x="12261487" y="646974"/>
                  <a:pt x="12259837" y="662647"/>
                  <a:pt x="12268200" y="673100"/>
                </a:cubicBezTo>
                <a:cubicBezTo>
                  <a:pt x="12277735" y="685019"/>
                  <a:pt x="12293600" y="690033"/>
                  <a:pt x="12306300" y="698500"/>
                </a:cubicBezTo>
                <a:cubicBezTo>
                  <a:pt x="12329585" y="768354"/>
                  <a:pt x="12305009" y="705766"/>
                  <a:pt x="12344400" y="774700"/>
                </a:cubicBezTo>
                <a:cubicBezTo>
                  <a:pt x="12353793" y="791138"/>
                  <a:pt x="12360407" y="809062"/>
                  <a:pt x="12369800" y="825500"/>
                </a:cubicBezTo>
                <a:cubicBezTo>
                  <a:pt x="12377373" y="838752"/>
                  <a:pt x="12388374" y="849948"/>
                  <a:pt x="12395200" y="863600"/>
                </a:cubicBezTo>
                <a:cubicBezTo>
                  <a:pt x="12401187" y="875574"/>
                  <a:pt x="12402627" y="889395"/>
                  <a:pt x="12407900" y="901700"/>
                </a:cubicBezTo>
                <a:cubicBezTo>
                  <a:pt x="12415358" y="919101"/>
                  <a:pt x="12424833" y="935567"/>
                  <a:pt x="12433300" y="952500"/>
                </a:cubicBezTo>
                <a:cubicBezTo>
                  <a:pt x="12380081" y="1058938"/>
                  <a:pt x="12444186" y="956129"/>
                  <a:pt x="12357100" y="1028700"/>
                </a:cubicBezTo>
                <a:cubicBezTo>
                  <a:pt x="12345374" y="1038471"/>
                  <a:pt x="12342493" y="1056007"/>
                  <a:pt x="12331700" y="1066800"/>
                </a:cubicBezTo>
                <a:cubicBezTo>
                  <a:pt x="12320907" y="1077593"/>
                  <a:pt x="12306300" y="1083733"/>
                  <a:pt x="12293600" y="1092200"/>
                </a:cubicBezTo>
                <a:lnTo>
                  <a:pt x="12280900" y="1155700"/>
                </a:lnTo>
                <a:lnTo>
                  <a:pt x="0" y="1155700"/>
                </a:lnTo>
                <a:lnTo>
                  <a:pt x="25400" y="165100"/>
                </a:lnTo>
                <a:close/>
              </a:path>
            </a:pathLst>
          </a:custGeom>
          <a:solidFill>
            <a:srgbClr val="B38600"/>
          </a:solidFill>
          <a:ln w="25400" cap="flat" cmpd="sng">
            <a:solidFill>
              <a:srgbClr val="B38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175" tIns="80175" rIns="80175" bIns="80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8"/>
          <p:cNvSpPr/>
          <p:nvPr/>
        </p:nvSpPr>
        <p:spPr>
          <a:xfrm>
            <a:off x="5970335" y="658875"/>
            <a:ext cx="588900" cy="2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80175" rIns="80175" bIns="80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Google Shape;9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0935" y="3580317"/>
            <a:ext cx="15870" cy="17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76614" y="1866420"/>
            <a:ext cx="15870" cy="17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76614" y="1866420"/>
            <a:ext cx="15870" cy="17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48958" y="1237227"/>
            <a:ext cx="13810" cy="1939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/>
          <p:nvPr/>
        </p:nvSpPr>
        <p:spPr>
          <a:xfrm>
            <a:off x="2763276" y="-44376"/>
            <a:ext cx="28737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80175" rIns="80175" bIns="80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" name="Google Shape;103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26074" y="3857738"/>
            <a:ext cx="10873" cy="12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 rotWithShape="1">
          <a:blip r:embed="rId7">
            <a:alphaModFix/>
          </a:blip>
          <a:srcRect l="115" t="82978" r="74278" b="3580"/>
          <a:stretch/>
        </p:blipFill>
        <p:spPr>
          <a:xfrm>
            <a:off x="6559098" y="4225986"/>
            <a:ext cx="2023963" cy="68561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/>
          <p:nvPr/>
        </p:nvSpPr>
        <p:spPr>
          <a:xfrm>
            <a:off x="-116447" y="2997577"/>
            <a:ext cx="5692200" cy="1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925" tIns="39450" rIns="78925" bIns="39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1" u="none" strike="noStrike" cap="none"/>
          </a:p>
        </p:txBody>
      </p:sp>
      <p:sp>
        <p:nvSpPr>
          <p:cNvPr id="106" name="Google Shape;106;p18"/>
          <p:cNvSpPr txBox="1"/>
          <p:nvPr/>
        </p:nvSpPr>
        <p:spPr>
          <a:xfrm>
            <a:off x="5295175" y="4342702"/>
            <a:ext cx="588900" cy="1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80175" rIns="80175" bIns="80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inlet</a:t>
            </a:r>
            <a:endParaRPr sz="700"/>
          </a:p>
        </p:txBody>
      </p:sp>
      <p:pic>
        <p:nvPicPr>
          <p:cNvPr id="107" name="Google Shape;107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75601" y="4339416"/>
            <a:ext cx="1093606" cy="458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79873" y="4525489"/>
            <a:ext cx="457058" cy="86612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8"/>
          <p:cNvSpPr txBox="1"/>
          <p:nvPr/>
        </p:nvSpPr>
        <p:spPr>
          <a:xfrm>
            <a:off x="5611895" y="4138682"/>
            <a:ext cx="1020900" cy="1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80175" rIns="80175" bIns="80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In situ FTIR</a:t>
            </a:r>
            <a:endParaRPr sz="900"/>
          </a:p>
        </p:txBody>
      </p:sp>
      <p:pic>
        <p:nvPicPr>
          <p:cNvPr id="110" name="Google Shape;110;p18"/>
          <p:cNvPicPr preferRelativeResize="0"/>
          <p:nvPr/>
        </p:nvPicPr>
        <p:blipFill rotWithShape="1">
          <a:blip r:embed="rId10">
            <a:alphaModFix/>
          </a:blip>
          <a:srcRect l="9983" r="74131" b="78543"/>
          <a:stretch/>
        </p:blipFill>
        <p:spPr>
          <a:xfrm>
            <a:off x="7314089" y="55612"/>
            <a:ext cx="1328451" cy="10502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" name="Google Shape;111;p18"/>
          <p:cNvCxnSpPr/>
          <p:nvPr/>
        </p:nvCxnSpPr>
        <p:spPr>
          <a:xfrm flipH="1">
            <a:off x="8063283" y="1084278"/>
            <a:ext cx="30900" cy="328770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12" name="Google Shape;112;p18"/>
          <p:cNvPicPr preferRelativeResize="0"/>
          <p:nvPr/>
        </p:nvPicPr>
        <p:blipFill rotWithShape="1">
          <a:blip r:embed="rId10">
            <a:alphaModFix/>
          </a:blip>
          <a:srcRect l="59244" r="27679" b="85074"/>
          <a:stretch/>
        </p:blipFill>
        <p:spPr>
          <a:xfrm>
            <a:off x="3768287" y="131694"/>
            <a:ext cx="1093582" cy="7305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" name="Google Shape;113;p18"/>
          <p:cNvCxnSpPr/>
          <p:nvPr/>
        </p:nvCxnSpPr>
        <p:spPr>
          <a:xfrm>
            <a:off x="4634056" y="959186"/>
            <a:ext cx="3336600" cy="334350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4" name="Google Shape;114;p18"/>
          <p:cNvSpPr txBox="1"/>
          <p:nvPr/>
        </p:nvSpPr>
        <p:spPr>
          <a:xfrm>
            <a:off x="114075" y="131700"/>
            <a:ext cx="3751500" cy="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80175" rIns="80175" bIns="80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latin typeface="Comfortaa"/>
                <a:ea typeface="Comfortaa"/>
                <a:cs typeface="Comfortaa"/>
                <a:sym typeface="Comfortaa"/>
              </a:rPr>
              <a:t>Trace gas measurements in Darwin</a:t>
            </a:r>
            <a:endParaRPr sz="2100"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514454" y="708940"/>
            <a:ext cx="9003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80175" rIns="80175" bIns="80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6" name="Google Shape;116;p18"/>
          <p:cNvPicPr preferRelativeResize="0"/>
          <p:nvPr/>
        </p:nvPicPr>
        <p:blipFill rotWithShape="1">
          <a:blip r:embed="rId11">
            <a:alphaModFix/>
          </a:blip>
          <a:srcRect l="1166" t="5873"/>
          <a:stretch/>
        </p:blipFill>
        <p:spPr>
          <a:xfrm>
            <a:off x="580925" y="1733775"/>
            <a:ext cx="3155349" cy="2742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71656" y="1944188"/>
            <a:ext cx="200619" cy="192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" name="Google Shape;122;p19"/>
          <p:cNvGraphicFramePr/>
          <p:nvPr/>
        </p:nvGraphicFramePr>
        <p:xfrm>
          <a:off x="4532575" y="288230"/>
          <a:ext cx="3878550" cy="4567050"/>
        </p:xfrm>
        <a:graphic>
          <a:graphicData uri="http://schemas.openxmlformats.org/drawingml/2006/table">
            <a:tbl>
              <a:tblPr>
                <a:noFill/>
                <a:tableStyleId>{4A13E88C-7D26-4D9B-96E7-39F6D2A8BA0A}</a:tableStyleId>
              </a:tblPr>
              <a:tblGrid>
                <a:gridCol w="108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7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Months</a:t>
                      </a:r>
                      <a:endParaRPr sz="11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Slope (ppb/year)</a:t>
                      </a:r>
                      <a:endParaRPr sz="11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Uncertainty*</a:t>
                      </a:r>
                      <a:endParaRPr sz="11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January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0.50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[-0.22,0.94]</a:t>
                      </a:r>
                      <a:endParaRPr sz="1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February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-0.05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[-1.21,0.65]</a:t>
                      </a:r>
                      <a:endParaRPr sz="1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March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0.07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[-0.33,0.58]</a:t>
                      </a:r>
                      <a:endParaRPr sz="1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April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8761D"/>
                          </a:solidFill>
                        </a:rPr>
                        <a:t>0.49</a:t>
                      </a:r>
                      <a:endParaRPr sz="1000">
                        <a:solidFill>
                          <a:srgbClr val="38761D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8761D"/>
                          </a:solidFill>
                        </a:rPr>
                        <a:t>[-0.097,1.10]</a:t>
                      </a:r>
                      <a:endParaRPr sz="1000">
                        <a:solidFill>
                          <a:srgbClr val="38761D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May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8761D"/>
                          </a:solidFill>
                        </a:rPr>
                        <a:t>0.33</a:t>
                      </a:r>
                      <a:endParaRPr sz="1000">
                        <a:solidFill>
                          <a:srgbClr val="38761D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8761D"/>
                          </a:solidFill>
                        </a:rPr>
                        <a:t>[-0.80,0.99]</a:t>
                      </a:r>
                      <a:endParaRPr sz="1000">
                        <a:solidFill>
                          <a:srgbClr val="38761D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June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8761D"/>
                          </a:solidFill>
                        </a:rPr>
                        <a:t>0.11</a:t>
                      </a:r>
                      <a:endParaRPr sz="1000">
                        <a:solidFill>
                          <a:srgbClr val="38761D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8761D"/>
                          </a:solidFill>
                        </a:rPr>
                        <a:t>[-0.65,0.96]</a:t>
                      </a:r>
                      <a:endParaRPr sz="1000">
                        <a:solidFill>
                          <a:srgbClr val="38761D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July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8761D"/>
                          </a:solidFill>
                        </a:rPr>
                        <a:t>0.05</a:t>
                      </a:r>
                      <a:endParaRPr sz="1000">
                        <a:solidFill>
                          <a:srgbClr val="38761D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8761D"/>
                          </a:solidFill>
                        </a:rPr>
                        <a:t>[-0.40,0.49]</a:t>
                      </a:r>
                      <a:endParaRPr sz="1000">
                        <a:solidFill>
                          <a:srgbClr val="38761D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August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-0.23</a:t>
                      </a:r>
                      <a:endParaRPr sz="100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[-0.97,0.51]</a:t>
                      </a:r>
                      <a:endParaRPr sz="100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3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September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-0.55</a:t>
                      </a:r>
                      <a:endParaRPr sz="100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[-1.69,0.93]</a:t>
                      </a:r>
                      <a:endParaRPr sz="100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October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-0.92</a:t>
                      </a:r>
                      <a:endParaRPr sz="100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[-2.87,1.24]</a:t>
                      </a:r>
                      <a:endParaRPr sz="100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November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0.0083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[-1.76,1.38]</a:t>
                      </a:r>
                      <a:endParaRPr sz="1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December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0.80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[-1.24,2.43]</a:t>
                      </a:r>
                      <a:endParaRPr sz="1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23" name="Google Shape;123;p19"/>
          <p:cNvSpPr txBox="1"/>
          <p:nvPr/>
        </p:nvSpPr>
        <p:spPr>
          <a:xfrm>
            <a:off x="224675" y="86450"/>
            <a:ext cx="41424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latin typeface="Comfortaa"/>
                <a:ea typeface="Comfortaa"/>
                <a:cs typeface="Comfortaa"/>
                <a:sym typeface="Comfortaa"/>
              </a:rPr>
              <a:t>Trends in Darwin column CO measurements</a:t>
            </a:r>
            <a:endParaRPr sz="2100"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190175" y="1373275"/>
            <a:ext cx="4211400" cy="36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omfortaa Light"/>
              <a:buChar char="●"/>
            </a:pPr>
            <a:r>
              <a:rPr lang="en">
                <a:solidFill>
                  <a:srgbClr val="595959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Monthly column CO trends in Darwin tends to be </a:t>
            </a:r>
            <a:r>
              <a:rPr lang="en" b="1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increasing in the early dry</a:t>
            </a:r>
            <a:r>
              <a:rPr lang="en">
                <a:solidFill>
                  <a:srgbClr val="595959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 season and </a:t>
            </a:r>
            <a:r>
              <a:rPr lang="en" b="1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decreasing in the late dry season</a:t>
            </a:r>
            <a:r>
              <a:rPr lang="en">
                <a:solidFill>
                  <a:srgbClr val="595959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.</a:t>
            </a:r>
            <a:endParaRPr>
              <a:solidFill>
                <a:srgbClr val="595959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95959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</a:pPr>
            <a:r>
              <a:rPr lang="en">
                <a:solidFill>
                  <a:srgbClr val="595959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Effect of cultural burning during the early dry season.</a:t>
            </a:r>
            <a:endParaRPr>
              <a:solidFill>
                <a:srgbClr val="595959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95959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omfortaa Light"/>
              <a:buChar char="●"/>
            </a:pPr>
            <a:r>
              <a:rPr lang="en">
                <a:solidFill>
                  <a:srgbClr val="595959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Other sources of variabilities can influence the column CO measurements.</a:t>
            </a:r>
            <a:endParaRPr>
              <a:solidFill>
                <a:srgbClr val="595959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95959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</a:pPr>
            <a:r>
              <a:rPr lang="en">
                <a:solidFill>
                  <a:srgbClr val="595959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Although, the </a:t>
            </a:r>
            <a:r>
              <a:rPr lang="en" b="1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monthly trend</a:t>
            </a:r>
            <a:r>
              <a:rPr lang="en">
                <a:solidFill>
                  <a:srgbClr val="595959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 is consistent, it is </a:t>
            </a:r>
            <a:r>
              <a:rPr lang="en" b="1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not statistically significant</a:t>
            </a:r>
            <a:r>
              <a:rPr lang="en">
                <a:solidFill>
                  <a:srgbClr val="595959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.</a:t>
            </a:r>
            <a:endParaRPr>
              <a:solidFill>
                <a:srgbClr val="595959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9"/>
          <p:cNvSpPr txBox="1"/>
          <p:nvPr/>
        </p:nvSpPr>
        <p:spPr>
          <a:xfrm>
            <a:off x="4572000" y="4812050"/>
            <a:ext cx="40023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*Lower and upper bound of the 95% confidence interval on slope</a:t>
            </a:r>
            <a:endParaRPr sz="700"/>
          </a:p>
        </p:txBody>
      </p:sp>
      <p:sp>
        <p:nvSpPr>
          <p:cNvPr id="126" name="Google Shape;126;p19"/>
          <p:cNvSpPr/>
          <p:nvPr/>
        </p:nvSpPr>
        <p:spPr>
          <a:xfrm>
            <a:off x="348525" y="917750"/>
            <a:ext cx="1891800" cy="153600"/>
          </a:xfrm>
          <a:prstGeom prst="snip1Rect">
            <a:avLst>
              <a:gd name="adj" fmla="val 16667"/>
            </a:avLst>
          </a:prstGeom>
          <a:solidFill>
            <a:srgbClr val="980000"/>
          </a:solidFill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>
            <a:spLocks noGrp="1"/>
          </p:cNvSpPr>
          <p:nvPr>
            <p:ph type="title"/>
          </p:nvPr>
        </p:nvSpPr>
        <p:spPr>
          <a:xfrm>
            <a:off x="255450" y="44975"/>
            <a:ext cx="8633100" cy="700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latin typeface="Comfortaa"/>
                <a:ea typeface="Comfortaa"/>
                <a:cs typeface="Comfortaa"/>
                <a:sym typeface="Comfortaa"/>
              </a:rPr>
              <a:t>CO - CH</a:t>
            </a:r>
            <a:r>
              <a:rPr lang="en" sz="2100" b="1" baseline="-25000">
                <a:latin typeface="Comfortaa"/>
                <a:ea typeface="Comfortaa"/>
                <a:cs typeface="Comfortaa"/>
                <a:sym typeface="Comfortaa"/>
              </a:rPr>
              <a:t>4</a:t>
            </a:r>
            <a:r>
              <a:rPr lang="en" sz="2100" b="1">
                <a:latin typeface="Comfortaa"/>
                <a:ea typeface="Comfortaa"/>
                <a:cs typeface="Comfortaa"/>
                <a:sym typeface="Comfortaa"/>
              </a:rPr>
              <a:t> variation at Darwin based on the surface in situ measurements</a:t>
            </a:r>
            <a:endParaRPr sz="2100"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2" name="Google Shape;132;p20"/>
          <p:cNvSpPr txBox="1">
            <a:spLocks noGrp="1"/>
          </p:cNvSpPr>
          <p:nvPr>
            <p:ph type="body" idx="1"/>
          </p:nvPr>
        </p:nvSpPr>
        <p:spPr>
          <a:xfrm>
            <a:off x="474300" y="1176050"/>
            <a:ext cx="4173300" cy="384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25000" lnSpcReduction="20000"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●"/>
            </a:pPr>
            <a:r>
              <a:rPr lang="en" sz="5600" dirty="0">
                <a:solidFill>
                  <a:srgbClr val="595959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Smokey events were filtered from the surface in situ data record using high CO values and high CH</a:t>
            </a:r>
            <a:r>
              <a:rPr lang="en" sz="5600" baseline="-25000" dirty="0">
                <a:solidFill>
                  <a:srgbClr val="595959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4</a:t>
            </a:r>
            <a:r>
              <a:rPr lang="en" sz="5600" dirty="0">
                <a:solidFill>
                  <a:srgbClr val="595959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 to CO correlation.</a:t>
            </a:r>
            <a:endParaRPr sz="5600" dirty="0">
              <a:solidFill>
                <a:srgbClr val="595959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5600" dirty="0">
              <a:solidFill>
                <a:srgbClr val="595959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Comfortaa Light"/>
              <a:buChar char="●"/>
            </a:pPr>
            <a:r>
              <a:rPr lang="en" sz="5600" dirty="0">
                <a:solidFill>
                  <a:srgbClr val="595959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The shift to earlier burning results in fires that burn at cooler temperatures, </a:t>
            </a:r>
            <a:r>
              <a:rPr lang="en" sz="5600" b="1" dirty="0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reducing</a:t>
            </a:r>
            <a:r>
              <a:rPr lang="en" sz="5600" dirty="0">
                <a:solidFill>
                  <a:srgbClr val="595959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 the amount of </a:t>
            </a:r>
            <a:r>
              <a:rPr lang="en" sz="5600" b="1" dirty="0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biomass burned</a:t>
            </a:r>
            <a:r>
              <a:rPr lang="en" sz="5600" dirty="0">
                <a:solidFill>
                  <a:srgbClr val="595959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 (or CO</a:t>
            </a:r>
            <a:r>
              <a:rPr lang="en" sz="5600" baseline="-25000" dirty="0">
                <a:solidFill>
                  <a:srgbClr val="595959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2</a:t>
            </a:r>
            <a:r>
              <a:rPr lang="en" sz="5600" dirty="0">
                <a:solidFill>
                  <a:srgbClr val="595959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 emitted), but </a:t>
            </a:r>
            <a:r>
              <a:rPr lang="en" sz="5600" b="1" dirty="0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increasing</a:t>
            </a:r>
            <a:r>
              <a:rPr lang="en" sz="5600" dirty="0">
                <a:solidFill>
                  <a:srgbClr val="595959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 the proportion of </a:t>
            </a:r>
            <a:r>
              <a:rPr lang="en" sz="5600" b="1" dirty="0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fire emissions from incomplete combustion</a:t>
            </a:r>
            <a:r>
              <a:rPr lang="en" sz="5600" dirty="0">
                <a:solidFill>
                  <a:srgbClr val="595959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.</a:t>
            </a:r>
            <a:endParaRPr sz="5600" dirty="0">
              <a:solidFill>
                <a:srgbClr val="595959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5600" dirty="0">
              <a:solidFill>
                <a:srgbClr val="595959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●"/>
            </a:pPr>
            <a:r>
              <a:rPr lang="en" sz="5600" dirty="0">
                <a:solidFill>
                  <a:srgbClr val="595959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Seasonal pattern in CH</a:t>
            </a:r>
            <a:r>
              <a:rPr lang="en" sz="5600" baseline="-25000" dirty="0">
                <a:solidFill>
                  <a:srgbClr val="595959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4</a:t>
            </a:r>
            <a:r>
              <a:rPr lang="en" sz="5600" dirty="0">
                <a:solidFill>
                  <a:srgbClr val="595959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:CO emissions from the fires, indicates that </a:t>
            </a:r>
            <a:r>
              <a:rPr lang="en" sz="5600" b="1" dirty="0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reductions in CO</a:t>
            </a:r>
            <a:r>
              <a:rPr lang="en" sz="5600" b="1" baseline="-25000" dirty="0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2</a:t>
            </a:r>
            <a:r>
              <a:rPr lang="en" sz="5600" dirty="0">
                <a:solidFill>
                  <a:srgbClr val="595959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 might be offset by </a:t>
            </a:r>
            <a:r>
              <a:rPr lang="en" sz="5600" b="1" dirty="0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increased emissions of CH</a:t>
            </a:r>
            <a:r>
              <a:rPr lang="en" sz="5600" b="1" baseline="-25000" dirty="0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4</a:t>
            </a:r>
            <a:r>
              <a:rPr lang="en" sz="5600" dirty="0">
                <a:solidFill>
                  <a:srgbClr val="595959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.</a:t>
            </a:r>
            <a:endParaRPr sz="5600" dirty="0">
              <a:solidFill>
                <a:srgbClr val="595959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pic>
        <p:nvPicPr>
          <p:cNvPr id="133" name="Google Shape;133;p20"/>
          <p:cNvPicPr preferRelativeResize="0"/>
          <p:nvPr/>
        </p:nvPicPr>
        <p:blipFill rotWithShape="1">
          <a:blip r:embed="rId3">
            <a:alphaModFix/>
          </a:blip>
          <a:srcRect l="5096" t="7458"/>
          <a:stretch/>
        </p:blipFill>
        <p:spPr>
          <a:xfrm>
            <a:off x="5003675" y="1641000"/>
            <a:ext cx="3753175" cy="313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0"/>
          <p:cNvSpPr txBox="1"/>
          <p:nvPr/>
        </p:nvSpPr>
        <p:spPr>
          <a:xfrm rot="-5400000">
            <a:off x="3993225" y="2688425"/>
            <a:ext cx="181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Enhancement ratio CH</a:t>
            </a:r>
            <a:r>
              <a:rPr lang="en" sz="1000" baseline="-25000"/>
              <a:t>4</a:t>
            </a:r>
            <a:r>
              <a:rPr lang="en" sz="1000"/>
              <a:t> /CO</a:t>
            </a:r>
            <a:r>
              <a:rPr lang="en"/>
              <a:t> </a:t>
            </a:r>
            <a:endParaRPr/>
          </a:p>
        </p:txBody>
      </p:sp>
      <p:sp>
        <p:nvSpPr>
          <p:cNvPr id="135" name="Google Shape;135;p20"/>
          <p:cNvSpPr txBox="1"/>
          <p:nvPr/>
        </p:nvSpPr>
        <p:spPr>
          <a:xfrm>
            <a:off x="5255026" y="1240500"/>
            <a:ext cx="3425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mfortaa Light"/>
                <a:ea typeface="Comfortaa Light"/>
                <a:cs typeface="Comfortaa Light"/>
                <a:sym typeface="Comfortaa Light"/>
              </a:rPr>
              <a:t>Enhancement ratio of CH</a:t>
            </a:r>
            <a:r>
              <a:rPr lang="en" sz="1200" baseline="-25000">
                <a:latin typeface="Comfortaa Light"/>
                <a:ea typeface="Comfortaa Light"/>
                <a:cs typeface="Comfortaa Light"/>
                <a:sym typeface="Comfortaa Light"/>
              </a:rPr>
              <a:t>4</a:t>
            </a:r>
            <a:r>
              <a:rPr lang="en" sz="1200">
                <a:latin typeface="Comfortaa Light"/>
                <a:ea typeface="Comfortaa Light"/>
                <a:cs typeface="Comfortaa Light"/>
                <a:sym typeface="Comfortaa Light"/>
              </a:rPr>
              <a:t> /CO from Darwin in situ FTIR</a:t>
            </a:r>
            <a:endParaRPr sz="1200">
              <a:latin typeface="Comfortaa Light"/>
              <a:ea typeface="Comfortaa Light"/>
              <a:cs typeface="Comfortaa Light"/>
              <a:sym typeface="Comfortaa Light"/>
            </a:endParaRPr>
          </a:p>
        </p:txBody>
      </p:sp>
      <p:sp>
        <p:nvSpPr>
          <p:cNvPr id="136" name="Google Shape;136;p20"/>
          <p:cNvSpPr/>
          <p:nvPr/>
        </p:nvSpPr>
        <p:spPr>
          <a:xfrm>
            <a:off x="255450" y="785900"/>
            <a:ext cx="1891800" cy="153600"/>
          </a:xfrm>
          <a:prstGeom prst="snip1Rect">
            <a:avLst>
              <a:gd name="adj" fmla="val 16667"/>
            </a:avLst>
          </a:prstGeom>
          <a:solidFill>
            <a:srgbClr val="980000"/>
          </a:solidFill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>
            <a:spLocks noGrp="1"/>
          </p:cNvSpPr>
          <p:nvPr>
            <p:ph type="title"/>
          </p:nvPr>
        </p:nvSpPr>
        <p:spPr>
          <a:xfrm>
            <a:off x="422572" y="109967"/>
            <a:ext cx="8229000" cy="85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 b="1">
                <a:latin typeface="Comfortaa"/>
                <a:ea typeface="Comfortaa"/>
                <a:cs typeface="Comfortaa"/>
                <a:sym typeface="Comfortaa"/>
              </a:rPr>
              <a:t>Annual CH</a:t>
            </a:r>
            <a:r>
              <a:rPr lang="en" sz="2100" b="1" baseline="-25000">
                <a:latin typeface="Comfortaa"/>
                <a:ea typeface="Comfortaa"/>
                <a:cs typeface="Comfortaa"/>
                <a:sym typeface="Comfortaa"/>
              </a:rPr>
              <a:t>4</a:t>
            </a:r>
            <a:r>
              <a:rPr lang="en" sz="2100" b="1">
                <a:latin typeface="Comfortaa"/>
                <a:ea typeface="Comfortaa"/>
                <a:cs typeface="Comfortaa"/>
                <a:sym typeface="Comfortaa"/>
              </a:rPr>
              <a:t> emissions reported in Northern Australia</a:t>
            </a:r>
            <a:endParaRPr sz="2100"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2" name="Google Shape;142;p21"/>
          <p:cNvSpPr txBox="1">
            <a:spLocks noGrp="1"/>
          </p:cNvSpPr>
          <p:nvPr>
            <p:ph type="body" idx="1"/>
          </p:nvPr>
        </p:nvSpPr>
        <p:spPr>
          <a:xfrm>
            <a:off x="0" y="1263800"/>
            <a:ext cx="2934600" cy="496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omfortaa Light"/>
              <a:buChar char="●"/>
            </a:pPr>
            <a:r>
              <a:rPr lang="en" sz="1400" dirty="0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One of the major objectives associated with the savanna burning projects involve</a:t>
            </a:r>
            <a:r>
              <a:rPr lang="en" sz="1400" b="1" dirty="0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 avoiding the emission of carbon dioxide and methane.</a:t>
            </a:r>
            <a:endParaRPr sz="1400" b="1" dirty="0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omfortaa Light"/>
              <a:buChar char="●"/>
            </a:pPr>
            <a:r>
              <a:rPr lang="en" sz="1400" dirty="0">
                <a:solidFill>
                  <a:srgbClr val="595959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Comparing CH</a:t>
            </a:r>
            <a:r>
              <a:rPr lang="en" sz="1400" baseline="-25000" dirty="0">
                <a:solidFill>
                  <a:srgbClr val="595959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4</a:t>
            </a:r>
            <a:r>
              <a:rPr lang="en" sz="1400" dirty="0">
                <a:solidFill>
                  <a:srgbClr val="595959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 emissions from inventories and the estimated emissions based on the CH</a:t>
            </a:r>
            <a:r>
              <a:rPr lang="en" sz="1400" baseline="-25000" dirty="0">
                <a:solidFill>
                  <a:srgbClr val="595959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4</a:t>
            </a:r>
            <a:r>
              <a:rPr lang="en" sz="1400" dirty="0">
                <a:solidFill>
                  <a:srgbClr val="595959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/CO enhancement ratio from </a:t>
            </a:r>
            <a:r>
              <a:rPr lang="en" sz="1400" b="1" dirty="0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Darwin in situ FTIR</a:t>
            </a:r>
            <a:r>
              <a:rPr lang="en" sz="1400" dirty="0">
                <a:solidFill>
                  <a:srgbClr val="595959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.</a:t>
            </a:r>
            <a:endParaRPr sz="1400" dirty="0">
              <a:solidFill>
                <a:srgbClr val="595959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400" dirty="0">
              <a:solidFill>
                <a:srgbClr val="595959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</p:txBody>
      </p:sp>
      <p:sp>
        <p:nvSpPr>
          <p:cNvPr id="143" name="Google Shape;143;p21"/>
          <p:cNvSpPr/>
          <p:nvPr/>
        </p:nvSpPr>
        <p:spPr>
          <a:xfrm>
            <a:off x="422575" y="814975"/>
            <a:ext cx="1891800" cy="153600"/>
          </a:xfrm>
          <a:prstGeom prst="snip1Rect">
            <a:avLst>
              <a:gd name="adj" fmla="val 16667"/>
            </a:avLst>
          </a:prstGeom>
          <a:solidFill>
            <a:srgbClr val="980000"/>
          </a:solidFill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4" name="Google Shape;14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4600" y="1120974"/>
            <a:ext cx="6057000" cy="341730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1"/>
          <p:cNvSpPr txBox="1"/>
          <p:nvPr/>
        </p:nvSpPr>
        <p:spPr>
          <a:xfrm>
            <a:off x="3193500" y="4538275"/>
            <a:ext cx="57981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dirty="0">
                <a:solidFill>
                  <a:schemeClr val="dk2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How reliable are the </a:t>
            </a:r>
            <a:r>
              <a:rPr lang="en" b="1" dirty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CH</a:t>
            </a:r>
            <a:r>
              <a:rPr lang="en" b="1" baseline="-25000" dirty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4</a:t>
            </a:r>
            <a:r>
              <a:rPr lang="en" b="1" dirty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 credits</a:t>
            </a:r>
            <a:r>
              <a:rPr lang="en" dirty="0">
                <a:solidFill>
                  <a:schemeClr val="dk2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 claimed through the Emission Reduction Fund?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>
            <a:spLocks noGrp="1"/>
          </p:cNvSpPr>
          <p:nvPr>
            <p:ph type="title"/>
          </p:nvPr>
        </p:nvSpPr>
        <p:spPr>
          <a:xfrm>
            <a:off x="457172" y="205067"/>
            <a:ext cx="8229000" cy="85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2100"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1" name="Google Shape;151;p22"/>
          <p:cNvSpPr txBox="1">
            <a:spLocks noGrp="1"/>
          </p:cNvSpPr>
          <p:nvPr>
            <p:ph type="body" idx="1"/>
          </p:nvPr>
        </p:nvSpPr>
        <p:spPr>
          <a:xfrm>
            <a:off x="457172" y="1327149"/>
            <a:ext cx="8229000" cy="298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92500"/>
          </a:bodyPr>
          <a:lstStyle/>
          <a:p>
            <a:pPr marL="457200" lvl="0" indent="-32258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Comfortaa Light"/>
              <a:buChar char="●"/>
            </a:pPr>
            <a:r>
              <a:rPr lang="en" sz="1600" dirty="0">
                <a:solidFill>
                  <a:srgbClr val="595959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The shift to earlier burning results in fires that burn at cooler temperatures, reducing the amount of biomass burned (or CO</a:t>
            </a:r>
            <a:r>
              <a:rPr lang="en" sz="1600" baseline="-25000" dirty="0">
                <a:solidFill>
                  <a:srgbClr val="595959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2</a:t>
            </a:r>
            <a:r>
              <a:rPr lang="en" sz="1600" dirty="0">
                <a:solidFill>
                  <a:srgbClr val="595959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 emitted), but increasing the proportion of fire emissions from </a:t>
            </a:r>
            <a:r>
              <a:rPr lang="en" sz="1600" b="1" dirty="0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incomplete combustion</a:t>
            </a:r>
            <a:r>
              <a:rPr lang="en" sz="1600" dirty="0">
                <a:solidFill>
                  <a:srgbClr val="595959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.</a:t>
            </a:r>
            <a:endParaRPr sz="1600" dirty="0">
              <a:solidFill>
                <a:srgbClr val="595959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95959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marL="457200" lvl="0" indent="-32258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Comfortaa Light"/>
              <a:buChar char="●"/>
            </a:pPr>
            <a:r>
              <a:rPr lang="en" sz="1600" dirty="0">
                <a:solidFill>
                  <a:srgbClr val="595959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We see a seasonal pattern in CH</a:t>
            </a:r>
            <a:r>
              <a:rPr lang="en" sz="1600" baseline="-25000" dirty="0">
                <a:solidFill>
                  <a:srgbClr val="595959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4</a:t>
            </a:r>
            <a:r>
              <a:rPr lang="en" sz="1600" dirty="0">
                <a:solidFill>
                  <a:srgbClr val="595959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:CO emissions from the fires, indicating that reductions in CO</a:t>
            </a:r>
            <a:r>
              <a:rPr lang="en" sz="1600" baseline="-25000" dirty="0">
                <a:solidFill>
                  <a:srgbClr val="595959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2</a:t>
            </a:r>
            <a:r>
              <a:rPr lang="en" sz="1600" dirty="0">
                <a:solidFill>
                  <a:srgbClr val="595959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 might be offset by increased emissions of CH</a:t>
            </a:r>
            <a:r>
              <a:rPr lang="en" sz="1600" baseline="-25000" dirty="0">
                <a:solidFill>
                  <a:srgbClr val="595959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4</a:t>
            </a:r>
            <a:r>
              <a:rPr lang="en" sz="1600" dirty="0">
                <a:solidFill>
                  <a:srgbClr val="595959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.</a:t>
            </a:r>
            <a:endParaRPr sz="1600" dirty="0">
              <a:solidFill>
                <a:srgbClr val="595959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95959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marL="457200" lvl="0" indent="-32258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Comfortaa Light"/>
              <a:buChar char="●"/>
            </a:pPr>
            <a:r>
              <a:rPr lang="en" sz="1600" dirty="0">
                <a:solidFill>
                  <a:srgbClr val="595959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We find significant </a:t>
            </a:r>
            <a:r>
              <a:rPr lang="en" sz="1600" b="1" dirty="0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difference between the annual CH</a:t>
            </a:r>
            <a:r>
              <a:rPr lang="en" sz="1600" b="1" baseline="-25000" dirty="0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4</a:t>
            </a:r>
            <a:r>
              <a:rPr lang="en" sz="1600" b="1" dirty="0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 emissions</a:t>
            </a:r>
            <a:r>
              <a:rPr lang="en" sz="1600" dirty="0">
                <a:solidFill>
                  <a:srgbClr val="595959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 from the global biomass burning inventories and the estimated emissions based on the CH</a:t>
            </a:r>
            <a:r>
              <a:rPr lang="en" sz="1600" baseline="-25000" dirty="0">
                <a:solidFill>
                  <a:srgbClr val="595959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4</a:t>
            </a:r>
            <a:r>
              <a:rPr lang="en" sz="1600" dirty="0">
                <a:solidFill>
                  <a:srgbClr val="595959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/CO enhancement ratio we measre at Darwin.</a:t>
            </a:r>
          </a:p>
          <a:p>
            <a:pPr marL="457200" lvl="0" indent="-32258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Comfortaa Light"/>
              <a:buChar char="●"/>
            </a:pPr>
            <a:endParaRPr lang="en" sz="1600" dirty="0">
              <a:solidFill>
                <a:srgbClr val="595959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marL="457200" lvl="0" indent="-32258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Comfortaa Light"/>
              <a:buChar char="●"/>
            </a:pPr>
            <a:r>
              <a:rPr lang="en-AU" sz="1600" dirty="0">
                <a:solidFill>
                  <a:srgbClr val="595959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Thus the CH</a:t>
            </a:r>
            <a:r>
              <a:rPr lang="en-AU" sz="1600" baseline="-25000" dirty="0">
                <a:solidFill>
                  <a:srgbClr val="595959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4</a:t>
            </a:r>
            <a:r>
              <a:rPr lang="en-AU" sz="1600" dirty="0">
                <a:solidFill>
                  <a:srgbClr val="595959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 credits claimed through the Emission Reduction Fund are most likely over-estimated</a:t>
            </a:r>
          </a:p>
          <a:p>
            <a:pPr marL="457200" lvl="0" indent="-32258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Comfortaa Light"/>
              <a:buChar char="●"/>
            </a:pPr>
            <a:endParaRPr lang="en-AU" sz="1600" dirty="0">
              <a:solidFill>
                <a:srgbClr val="595959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95959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595959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595959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595959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52" name="Google Shape;152;p22"/>
          <p:cNvSpPr/>
          <p:nvPr/>
        </p:nvSpPr>
        <p:spPr>
          <a:xfrm>
            <a:off x="457175" y="880625"/>
            <a:ext cx="1891800" cy="153600"/>
          </a:xfrm>
          <a:prstGeom prst="snip1Rect">
            <a:avLst>
              <a:gd name="adj" fmla="val 16667"/>
            </a:avLst>
          </a:prstGeom>
          <a:solidFill>
            <a:srgbClr val="980000"/>
          </a:solidFill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732</Words>
  <Application>Microsoft Office PowerPoint</Application>
  <PresentationFormat>On-screen Show (16:9)</PresentationFormat>
  <Paragraphs>136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Comfortaa</vt:lpstr>
      <vt:lpstr>Comfortaa Light</vt:lpstr>
      <vt:lpstr>Arial</vt:lpstr>
      <vt:lpstr>Times New Roman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 - CH4 variation at Darwin based on the surface in situ measurements</vt:lpstr>
      <vt:lpstr>Annual CH4 emissions reported in Northern Australia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Clare Murphy</cp:lastModifiedBy>
  <cp:revision>1</cp:revision>
  <dcterms:modified xsi:type="dcterms:W3CDTF">2023-06-11T11:15:22Z</dcterms:modified>
</cp:coreProperties>
</file>