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25"/>
  </p:notesMasterIdLst>
  <p:sldIdLst>
    <p:sldId id="704" r:id="rId2"/>
    <p:sldId id="387" r:id="rId3"/>
    <p:sldId id="464" r:id="rId4"/>
    <p:sldId id="618" r:id="rId5"/>
    <p:sldId id="566" r:id="rId6"/>
    <p:sldId id="482" r:id="rId7"/>
    <p:sldId id="479" r:id="rId8"/>
    <p:sldId id="555" r:id="rId9"/>
    <p:sldId id="700" r:id="rId10"/>
    <p:sldId id="473" r:id="rId11"/>
    <p:sldId id="572" r:id="rId12"/>
    <p:sldId id="571" r:id="rId13"/>
    <p:sldId id="556" r:id="rId14"/>
    <p:sldId id="701" r:id="rId15"/>
    <p:sldId id="737" r:id="rId16"/>
    <p:sldId id="655" r:id="rId17"/>
    <p:sldId id="656" r:id="rId18"/>
    <p:sldId id="657" r:id="rId19"/>
    <p:sldId id="738" r:id="rId20"/>
    <p:sldId id="739" r:id="rId21"/>
    <p:sldId id="605" r:id="rId22"/>
    <p:sldId id="262" r:id="rId23"/>
    <p:sldId id="52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85935" autoAdjust="0"/>
  </p:normalViewPr>
  <p:slideViewPr>
    <p:cSldViewPr>
      <p:cViewPr varScale="1">
        <p:scale>
          <a:sx n="82" d="100"/>
          <a:sy n="82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Herrera Gutierrez" userId="de020229-258a-4011-989d-86c807eb3b6c" providerId="ADAL" clId="{9F6A0F32-5F97-4742-8344-276275BC1D74}"/>
    <pc:docChg chg="modSld">
      <pc:chgData name="Beatriz Herrera Gutierrez" userId="de020229-258a-4011-989d-86c807eb3b6c" providerId="ADAL" clId="{9F6A0F32-5F97-4742-8344-276275BC1D74}" dt="2023-05-15T04:24:03.194" v="5" actId="20577"/>
      <pc:docMkLst>
        <pc:docMk/>
      </pc:docMkLst>
      <pc:sldChg chg="modSp mod">
        <pc:chgData name="Beatriz Herrera Gutierrez" userId="de020229-258a-4011-989d-86c807eb3b6c" providerId="ADAL" clId="{9F6A0F32-5F97-4742-8344-276275BC1D74}" dt="2023-05-15T04:24:03.194" v="5" actId="20577"/>
        <pc:sldMkLst>
          <pc:docMk/>
          <pc:sldMk cId="771710082" sldId="424"/>
        </pc:sldMkLst>
        <pc:spChg chg="mod">
          <ac:chgData name="Beatriz Herrera Gutierrez" userId="de020229-258a-4011-989d-86c807eb3b6c" providerId="ADAL" clId="{9F6A0F32-5F97-4742-8344-276275BC1D74}" dt="2023-05-15T04:24:03.194" v="5" actId="20577"/>
          <ac:spMkLst>
            <pc:docMk/>
            <pc:sldMk cId="771710082" sldId="42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F1B0-8DA4-4E38-B9B5-DBD4DB979DCF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72F2B-C566-4494-9822-5606B850644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20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822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32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705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6025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763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296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2236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82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10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CA" sz="12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416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77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576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01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2425" y="1257300"/>
            <a:ext cx="4525963" cy="3394075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6840" cy="39592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endParaRPr lang="en-CA" sz="1200" b="0" strike="noStrike" spc="-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4402440" y="9553680"/>
            <a:ext cx="33670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BFD71DA-1F91-471B-9EEA-0273EBB3F609}" type="slidenum">
              <a:rPr lang="en-CA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n-CA" sz="12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94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3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09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61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9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2F2B-C566-4494-9822-5606B850644C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202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DBC3-9206-4350-B47F-12C4C0806BC5}" type="datetime1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55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33" y="1"/>
            <a:ext cx="9144000" cy="98072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F429-F3A9-48B9-A35F-BCDF9F1B4369}" type="datetime1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53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6EB-D53E-4C4D-B2C1-757D1E0BDEB4}" type="datetime1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42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7"/>
            <a:ext cx="9144000" cy="96247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7C3-4181-4C2F-93F6-3AABA327F569}" type="datetime1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13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6078-8AF6-4D1F-8F3A-07E7F4C475F8}" type="datetime1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73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4DE3-7FF8-4009-B2D5-1C07041168C1}" type="datetime1">
              <a:rPr lang="es-MX" smtClean="0"/>
              <a:t>15/06/2023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091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DC67-6103-4042-A049-FED950F96CA7}" type="datetime1">
              <a:rPr lang="es-MX" smtClean="0"/>
              <a:t>15/06/2023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54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1" y="1"/>
            <a:ext cx="9144000" cy="112474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3341-D5AF-41EE-AEF2-564CF64E5563}" type="datetime1">
              <a:rPr lang="es-MX" smtClean="0"/>
              <a:t>15/06/2023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33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E783-8487-42BA-94C2-048044BB545B}" type="datetime1">
              <a:rPr lang="es-MX" smtClean="0"/>
              <a:t>15/06/2023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23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49B2-3309-4585-80B2-475C7380E682}" type="datetime1">
              <a:rPr lang="es-MX" smtClean="0"/>
              <a:t>15/06/2023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88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65AA-97DA-4E90-B5A1-E4E28409BDC5}" type="datetime1">
              <a:rPr lang="es-MX" smtClean="0"/>
              <a:t>15/06/2023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38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8699-D953-4FA6-8958-9845FF73EBB8}" type="datetime1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B5BD-78BA-4281-9C58-A6953FF4478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06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416824" cy="177782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Variability and trends of ammonia from urban and remote ground-based FTIR measurements globally distributed</a:t>
            </a:r>
            <a:endParaRPr lang="es-MX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508081" y="3717032"/>
            <a:ext cx="8127838" cy="2985234"/>
          </a:xfrm>
        </p:spPr>
        <p:txBody>
          <a:bodyPr anchor="ctr">
            <a:noAutofit/>
          </a:bodyPr>
          <a:lstStyle/>
          <a:p>
            <a:pPr marL="109728" indent="0" algn="ctr">
              <a:buNone/>
            </a:pPr>
            <a:endParaRPr lang="es-MX" sz="1800" b="1" dirty="0"/>
          </a:p>
          <a:p>
            <a:pPr marL="109728" indent="0" algn="ctr">
              <a:buNone/>
            </a:pPr>
            <a:r>
              <a:rPr lang="es-MX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Beatriz Herrera, 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Enrico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Dammers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Michel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Grutter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James W.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Hannigan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Dylan Jones, Nicholas Jones,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Maria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Makarova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Kazuyuki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Miyazaki, Isamu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Morino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Isao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Murata,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Mathias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Palm, Anatoly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Poberovskii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Dan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Smale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Kimberly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Strong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Tyler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Wizenberg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, and Corinne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Vigouroux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. </a:t>
            </a:r>
            <a:endParaRPr lang="es-MX" sz="1800" baseline="30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109728" indent="0" algn="ctr">
              <a:buNone/>
            </a:pPr>
            <a:endParaRPr lang="es-MX" sz="1800" b="1" baseline="30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109728" indent="0" algn="ctr">
              <a:buNone/>
            </a:pPr>
            <a:r>
              <a:rPr lang="es-MX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NDACC – IRWG </a:t>
            </a:r>
            <a:r>
              <a:rPr lang="es-MX" sz="24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Annual</a:t>
            </a:r>
            <a:r>
              <a:rPr lang="es-MX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Meeting 2023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109728" indent="0" algn="ctr">
              <a:buNone/>
            </a:pP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Spa, Belgium</a:t>
            </a:r>
            <a:endParaRPr lang="es-MX" sz="2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109728" indent="0" algn="ctr">
              <a:buNone/>
            </a:pPr>
            <a:r>
              <a:rPr lang="es-MX" sz="2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15 June 2023</a:t>
            </a:r>
          </a:p>
          <a:p>
            <a:pPr marL="109728" indent="0" algn="ctr">
              <a:buNone/>
            </a:pPr>
            <a:endParaRPr lang="es-MX" sz="1800" dirty="0"/>
          </a:p>
          <a:p>
            <a:pPr marL="109728" indent="0" algn="ctr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ownload University of Toronto (UToronto, U of T) Logo in SVG Vector or ...">
            <a:extLst>
              <a:ext uri="{FF2B5EF4-FFF2-40B4-BE49-F238E27FC236}">
                <a16:creationId xmlns:a16="http://schemas.microsoft.com/office/drawing/2014/main" id="{F7DF143D-D6C2-216D-6D61-6268A149A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6" b="23778"/>
          <a:stretch/>
        </p:blipFill>
        <p:spPr bwMode="auto">
          <a:xfrm>
            <a:off x="-164977" y="0"/>
            <a:ext cx="3808490" cy="12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ndacc logo">
            <a:extLst>
              <a:ext uri="{FF2B5EF4-FFF2-40B4-BE49-F238E27FC236}">
                <a16:creationId xmlns:a16="http://schemas.microsoft.com/office/drawing/2014/main" id="{7040098D-9FCF-3620-D97F-6BFD1DCB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98" y="108758"/>
            <a:ext cx="1685683" cy="12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0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C9CA-8849-4B5A-B286-51664096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Results</a:t>
            </a:r>
            <a:r>
              <a:rPr lang="es-MX" sz="40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- Remote Sites</a:t>
            </a:r>
            <a:endParaRPr lang="en-C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9AE5B-F571-4D39-8E64-CB075D29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10</a:t>
            </a:fld>
            <a:endParaRPr lang="es-MX"/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6ADC2733-6BBE-F4FA-7B74-718C19D48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3717" y="4312929"/>
            <a:ext cx="5076564" cy="2481402"/>
          </a:xfr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54CE87-A6D3-0F93-47FF-34DF1C8D6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364759"/>
              </p:ext>
            </p:extLst>
          </p:nvPr>
        </p:nvGraphicFramePr>
        <p:xfrm>
          <a:off x="53750" y="1058302"/>
          <a:ext cx="9054753" cy="318993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37268">
                  <a:extLst>
                    <a:ext uri="{9D8B030D-6E8A-4147-A177-3AD203B41FA5}">
                      <a16:colId xmlns:a16="http://schemas.microsoft.com/office/drawing/2014/main" val="3739258569"/>
                    </a:ext>
                  </a:extLst>
                </a:gridCol>
                <a:gridCol w="1222809">
                  <a:extLst>
                    <a:ext uri="{9D8B030D-6E8A-4147-A177-3AD203B41FA5}">
                      <a16:colId xmlns:a16="http://schemas.microsoft.com/office/drawing/2014/main" val="2759024662"/>
                    </a:ext>
                  </a:extLst>
                </a:gridCol>
                <a:gridCol w="2618558">
                  <a:extLst>
                    <a:ext uri="{9D8B030D-6E8A-4147-A177-3AD203B41FA5}">
                      <a16:colId xmlns:a16="http://schemas.microsoft.com/office/drawing/2014/main" val="2470221705"/>
                    </a:ext>
                  </a:extLst>
                </a:gridCol>
                <a:gridCol w="2876118">
                  <a:extLst>
                    <a:ext uri="{9D8B030D-6E8A-4147-A177-3AD203B41FA5}">
                      <a16:colId xmlns:a16="http://schemas.microsoft.com/office/drawing/2014/main" val="2929191230"/>
                    </a:ext>
                  </a:extLst>
                </a:gridCol>
              </a:tblGrid>
              <a:tr h="5201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Station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</a:rPr>
                        <a:t>Time Period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</a:rPr>
                        <a:t>NH</a:t>
                      </a:r>
                      <a:r>
                        <a:rPr lang="en-CA" sz="1400" baseline="-25000" dirty="0">
                          <a:effectLst/>
                          <a:latin typeface="+mn-lt"/>
                        </a:rPr>
                        <a:t>3</a:t>
                      </a:r>
                      <a:r>
                        <a:rPr lang="en-CA" sz="1400" dirty="0">
                          <a:effectLst/>
                          <a:latin typeface="+mn-lt"/>
                        </a:rPr>
                        <a:t> mean column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</a:rPr>
                        <a:t>(molecules cm</a:t>
                      </a:r>
                      <a:r>
                        <a:rPr lang="en-CA" sz="1400" baseline="30000" dirty="0">
                          <a:effectLst/>
                          <a:latin typeface="+mn-lt"/>
                        </a:rPr>
                        <a:t>-2</a:t>
                      </a:r>
                      <a:r>
                        <a:rPr lang="en-CA" sz="1400" dirty="0">
                          <a:effectLst/>
                          <a:latin typeface="+mn-lt"/>
                        </a:rPr>
                        <a:t>) </a:t>
                      </a: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x10</a:t>
                      </a:r>
                      <a:r>
                        <a:rPr lang="en-CA" sz="14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</a:rPr>
                        <a:t>NH</a:t>
                      </a:r>
                      <a:r>
                        <a:rPr lang="en-CA" sz="1400" baseline="-25000" dirty="0">
                          <a:effectLst/>
                          <a:latin typeface="+mn-lt"/>
                        </a:rPr>
                        <a:t>3 </a:t>
                      </a: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</a:t>
                      </a: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3493997831"/>
                  </a:ext>
                </a:extLst>
              </a:tr>
              <a:tr h="3058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Eureka</a:t>
                      </a:r>
                      <a:r>
                        <a:rPr lang="en-CA" sz="1400">
                          <a:effectLst/>
                        </a:rPr>
                        <a:t>, Canada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2006-2020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0.16 ± 0.24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Seabirds, biomass burning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2268221974"/>
                  </a:ext>
                </a:extLst>
              </a:tr>
              <a:tr h="3058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Ny-</a:t>
                      </a:r>
                      <a:r>
                        <a:rPr lang="en-C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Alesund</a:t>
                      </a: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Norway</a:t>
                      </a: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2017-2019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effectLst/>
                        </a:rPr>
                        <a:t>0.11 ± 0.12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Seabirds, biomass burning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2443648307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Thule, Greenland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1999-2021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0.59 ± 0.50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Seabirds, biomass burning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695256840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 err="1">
                          <a:effectLst/>
                        </a:rPr>
                        <a:t>Altzomoni</a:t>
                      </a:r>
                      <a:r>
                        <a:rPr lang="en-CA" sz="1400" dirty="0">
                          <a:effectLst/>
                        </a:rPr>
                        <a:t>, Mexico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2016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0.62 ± 0.72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Biomass burning, transport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948753398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Paramaribo, Suriname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2018-2019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2.90 ± 4.80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Biomass burning, local sources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3273874523"/>
                  </a:ext>
                </a:extLst>
              </a:tr>
              <a:tr h="2600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Porto Velho, Brazil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effectLst/>
                        </a:rPr>
                        <a:t>2019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12.89 ± 10.81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Fertilizers, biomass burning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2422308468"/>
                  </a:ext>
                </a:extLst>
              </a:tr>
              <a:tr h="2647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St. Denis, Reunion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2004-2011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1.23 ± 1.11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Fertilizers, biomass burning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3026631536"/>
                  </a:ext>
                </a:extLst>
              </a:tr>
              <a:tr h="2647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err="1">
                          <a:effectLst/>
                        </a:rPr>
                        <a:t>Maido</a:t>
                      </a:r>
                      <a:r>
                        <a:rPr lang="en-CA" sz="1400" dirty="0">
                          <a:effectLst/>
                        </a:rPr>
                        <a:t>, Reunion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effectLst/>
                        </a:rPr>
                        <a:t>2013-2019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effectLst/>
                        </a:rPr>
                        <a:t>0.38 ± 0.28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Fertilizers, biomass burning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3246948412"/>
                  </a:ext>
                </a:extLst>
              </a:tr>
              <a:tr h="4801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Lauder, New Zealand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1996-2022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3.15 ± 2.95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Fertilizers, livestock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63015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7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E8F5810-B7F2-700B-4BC8-4614A546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1016990"/>
            <a:ext cx="7987300" cy="524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CAB323-9D1B-40BE-8B44-E6C659CE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Remote - NH</a:t>
            </a:r>
            <a:r>
              <a:rPr lang="en-US" sz="4000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Total Column Time Series </a:t>
            </a:r>
            <a:endParaRPr lang="en-C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73E9F-67BC-4FF0-9EA7-C08460ED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11</a:t>
            </a:fld>
            <a:endParaRPr lang="es-M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91CEB-E2D6-4CFE-8722-93AEF549901F}"/>
              </a:ext>
            </a:extLst>
          </p:cNvPr>
          <p:cNvSpPr txBox="1"/>
          <p:nvPr/>
        </p:nvSpPr>
        <p:spPr>
          <a:xfrm>
            <a:off x="107504" y="6211669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 columns are 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PortoVelho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station, and the smallest columns are at the Arctic stations</a:t>
            </a:r>
            <a:endParaRPr lang="en-CA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50EA2-626E-62DF-C0DB-819E6A88544C}"/>
              </a:ext>
            </a:extLst>
          </p:cNvPr>
          <p:cNvSpPr txBox="1"/>
          <p:nvPr/>
        </p:nvSpPr>
        <p:spPr>
          <a:xfrm>
            <a:off x="6156176" y="450685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CB49C-1DD8-9000-CC77-3C162330D64E}"/>
              </a:ext>
            </a:extLst>
          </p:cNvPr>
          <p:cNvSpPr txBox="1"/>
          <p:nvPr/>
        </p:nvSpPr>
        <p:spPr>
          <a:xfrm>
            <a:off x="827584" y="2760371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6A94B-03AC-DDA3-BA8B-83B33C498BBC}"/>
              </a:ext>
            </a:extLst>
          </p:cNvPr>
          <p:cNvSpPr txBox="1"/>
          <p:nvPr/>
        </p:nvSpPr>
        <p:spPr>
          <a:xfrm>
            <a:off x="827584" y="4496298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EFDFC-78CC-C53D-9C45-84D0814199E8}"/>
              </a:ext>
            </a:extLst>
          </p:cNvPr>
          <p:cNvSpPr txBox="1"/>
          <p:nvPr/>
        </p:nvSpPr>
        <p:spPr>
          <a:xfrm>
            <a:off x="3491880" y="10141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0FE36-C7F5-DC74-16C2-6E7327405480}"/>
              </a:ext>
            </a:extLst>
          </p:cNvPr>
          <p:cNvSpPr txBox="1"/>
          <p:nvPr/>
        </p:nvSpPr>
        <p:spPr>
          <a:xfrm>
            <a:off x="3491880" y="276957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F62E5-A770-4975-4699-D0C2C3605FB8}"/>
              </a:ext>
            </a:extLst>
          </p:cNvPr>
          <p:cNvSpPr txBox="1"/>
          <p:nvPr/>
        </p:nvSpPr>
        <p:spPr>
          <a:xfrm>
            <a:off x="3491880" y="4504180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301C3-6EC6-C58A-3833-4B8B34E15E2C}"/>
              </a:ext>
            </a:extLst>
          </p:cNvPr>
          <p:cNvSpPr txBox="1"/>
          <p:nvPr/>
        </p:nvSpPr>
        <p:spPr>
          <a:xfrm>
            <a:off x="6203011" y="10141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6DCAB-4DD0-2204-B709-B00074D6DC35}"/>
              </a:ext>
            </a:extLst>
          </p:cNvPr>
          <p:cNvSpPr txBox="1"/>
          <p:nvPr/>
        </p:nvSpPr>
        <p:spPr>
          <a:xfrm>
            <a:off x="6156176" y="2760371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C7076C-D659-36A6-9FC6-9C9C92F25AB3}"/>
              </a:ext>
            </a:extLst>
          </p:cNvPr>
          <p:cNvSpPr txBox="1"/>
          <p:nvPr/>
        </p:nvSpPr>
        <p:spPr>
          <a:xfrm>
            <a:off x="827584" y="1000653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1e15</a:t>
            </a:r>
          </a:p>
        </p:txBody>
      </p:sp>
    </p:spTree>
    <p:extLst>
      <p:ext uri="{BB962C8B-B14F-4D97-AF65-F5344CB8AC3E}">
        <p14:creationId xmlns:p14="http://schemas.microsoft.com/office/powerpoint/2010/main" val="319882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98E8-400E-4383-AF7D-B014AC76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Remote - NH</a:t>
            </a:r>
            <a:r>
              <a:rPr lang="en-US" sz="4000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Total Column Monthly Means</a:t>
            </a:r>
            <a:endParaRPr lang="en-C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2EFB5-A3B0-4BE8-9AA6-60A9A85C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12</a:t>
            </a:fld>
            <a:endParaRPr lang="es-M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3A563-EBF2-44CB-87D0-CE45054CFAC0}"/>
              </a:ext>
            </a:extLst>
          </p:cNvPr>
          <p:cNvSpPr txBox="1"/>
          <p:nvPr/>
        </p:nvSpPr>
        <p:spPr>
          <a:xfrm>
            <a:off x="251520" y="6198256"/>
            <a:ext cx="8263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seasonal patterns are different across both hemispheres, however,  several stations showed higher values during the spring/summer season, </a:t>
            </a:r>
            <a:r>
              <a:rPr lang="en-US" sz="16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showing </a:t>
            </a:r>
            <a:r>
              <a:rPr lang="en-US" sz="16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temperature dependence of NH</a:t>
            </a:r>
            <a:r>
              <a:rPr lang="en-US" sz="1600" i="1" baseline="-250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CA" sz="16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E92AA-C971-B846-CBE9-753685C4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80730"/>
            <a:ext cx="7920880" cy="52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42D4-C54D-A178-6103-AA12B7F0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Remote Trends</a:t>
            </a:r>
            <a:endParaRPr lang="en-C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4FBDC-EA57-CA68-C31B-906D8D42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13</a:t>
            </a:fld>
            <a:endParaRPr lang="es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94E1D-DADD-4393-4281-A9E31963D316}"/>
              </a:ext>
            </a:extLst>
          </p:cNvPr>
          <p:cNvSpPr txBox="1"/>
          <p:nvPr/>
        </p:nvSpPr>
        <p:spPr>
          <a:xfrm>
            <a:off x="399482" y="5820116"/>
            <a:ext cx="834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US" i="1" baseline="-25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-FTIR 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trends for the </a:t>
            </a:r>
            <a:r>
              <a:rPr lang="en-US" sz="1800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daily means (blue)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fitted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Fourier series (red) 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linear trend (black)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sites.  Some sites show 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creasing trends</a:t>
            </a:r>
            <a:endParaRPr lang="en-CA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96045-D7AA-E5BD-3310-A99B38F61B14}"/>
              </a:ext>
            </a:extLst>
          </p:cNvPr>
          <p:cNvSpPr txBox="1"/>
          <p:nvPr/>
        </p:nvSpPr>
        <p:spPr>
          <a:xfrm>
            <a:off x="683568" y="126319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1e15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12EA0-CA10-D61C-98BC-D5FB9AE21D07}"/>
              </a:ext>
            </a:extLst>
          </p:cNvPr>
          <p:cNvSpPr txBox="1"/>
          <p:nvPr/>
        </p:nvSpPr>
        <p:spPr>
          <a:xfrm>
            <a:off x="6457950" y="126319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1e15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8FDFB-FC5D-170E-8291-8C0B737E7CC3}"/>
              </a:ext>
            </a:extLst>
          </p:cNvPr>
          <p:cNvSpPr txBox="1"/>
          <p:nvPr/>
        </p:nvSpPr>
        <p:spPr>
          <a:xfrm>
            <a:off x="2326366" y="353499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1e15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7DAA77-6C10-0BF1-F58A-9B449A8A8340}"/>
              </a:ext>
            </a:extLst>
          </p:cNvPr>
          <p:cNvSpPr txBox="1"/>
          <p:nvPr/>
        </p:nvSpPr>
        <p:spPr>
          <a:xfrm>
            <a:off x="5292080" y="353499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1e15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31333-1778-67A1-D955-0FEBC0CB4BD6}"/>
              </a:ext>
            </a:extLst>
          </p:cNvPr>
          <p:cNvSpPr txBox="1"/>
          <p:nvPr/>
        </p:nvSpPr>
        <p:spPr>
          <a:xfrm>
            <a:off x="3570759" y="126319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1e15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21BB99-8F34-7B0B-559E-3CB0D7ACC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62569"/>
            <a:ext cx="8820472" cy="48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0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C9F632-1A30-4619-A786-9B6C998A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14</a:t>
            </a:fld>
            <a:endParaRPr lang="es-MX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C9F5EF1E-11B7-40D4-9E3A-833504A066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8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Urban sites</a:t>
            </a:r>
            <a:endParaRPr lang="es-MX" sz="3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34C19-C195-26DC-41BA-86C7D40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Remote Trends</a:t>
            </a:r>
            <a:endParaRPr lang="en-CA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0B89F-6768-369A-A96A-04298DC34F4E}"/>
              </a:ext>
            </a:extLst>
          </p:cNvPr>
          <p:cNvSpPr txBox="1"/>
          <p:nvPr/>
        </p:nvSpPr>
        <p:spPr>
          <a:xfrm>
            <a:off x="467544" y="5229200"/>
            <a:ext cx="8136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US" i="1" baseline="-25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trends for the diurnal means 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remote sites and 95 % confidence intervals. Trends indicated in bold are significant. The trends were calculated  using a linear trend model and the confidence intervals were derived using bootstrap resampling (Friedrich et al. 2020)</a:t>
            </a:r>
            <a:endParaRPr lang="en-CA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34697F-D490-ACEC-1FD6-E07D873C6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38426"/>
              </p:ext>
            </p:extLst>
          </p:nvPr>
        </p:nvGraphicFramePr>
        <p:xfrm>
          <a:off x="179512" y="1238175"/>
          <a:ext cx="8568952" cy="380901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736711">
                  <a:extLst>
                    <a:ext uri="{9D8B030D-6E8A-4147-A177-3AD203B41FA5}">
                      <a16:colId xmlns:a16="http://schemas.microsoft.com/office/drawing/2014/main" val="4291001041"/>
                    </a:ext>
                  </a:extLst>
                </a:gridCol>
                <a:gridCol w="2344877">
                  <a:extLst>
                    <a:ext uri="{9D8B030D-6E8A-4147-A177-3AD203B41FA5}">
                      <a16:colId xmlns:a16="http://schemas.microsoft.com/office/drawing/2014/main" val="2766396055"/>
                    </a:ext>
                  </a:extLst>
                </a:gridCol>
                <a:gridCol w="3487364">
                  <a:extLst>
                    <a:ext uri="{9D8B030D-6E8A-4147-A177-3AD203B41FA5}">
                      <a16:colId xmlns:a16="http://schemas.microsoft.com/office/drawing/2014/main" val="3760348130"/>
                    </a:ext>
                  </a:extLst>
                </a:gridCol>
              </a:tblGrid>
              <a:tr h="104752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Station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A" sz="16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</a:rPr>
                        <a:t>Time Period</a:t>
                      </a:r>
                      <a:endParaRPr lang="en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FTIR NH</a:t>
                      </a:r>
                      <a:r>
                        <a:rPr lang="en-CA" sz="1600" b="1" kern="100" baseline="-25000" dirty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trend and 95% CI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(molecules cm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-2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n-CA" sz="1600" kern="100" baseline="30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x10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1686707300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Eureka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2006-2020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0.58</a:t>
                      </a: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(0.07 - 1.01)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1474316269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Thule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effectLst/>
                        </a:rPr>
                        <a:t>1999-2021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-2.48</a:t>
                      </a: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(-2.92 - -2.00)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2270593260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>
                          <a:solidFill>
                            <a:schemeClr val="bg1"/>
                          </a:solidFill>
                          <a:effectLst/>
                        </a:rPr>
                        <a:t>St. Denis</a:t>
                      </a:r>
                      <a:endParaRPr lang="en-CA" sz="1600" b="1" kern="10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2004-2011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-1.10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(-7.36 - 5.31)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3626782881"/>
                  </a:ext>
                </a:extLst>
              </a:tr>
              <a:tr h="44191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>
                          <a:solidFill>
                            <a:schemeClr val="bg1"/>
                          </a:solidFill>
                          <a:effectLst/>
                        </a:rPr>
                        <a:t>Maido</a:t>
                      </a:r>
                      <a:endParaRPr lang="en-CA" sz="1600" b="1" kern="10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effectLst/>
                        </a:rPr>
                        <a:t>2013-2019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-0.45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(-1.34 - 0.35)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1674581611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Lauder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1996-2022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2.37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(0.86 - 3.85)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300788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31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010C-C861-4BE5-98B6-73A34BD1B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3886200" cy="4351338"/>
          </a:xfrm>
        </p:spPr>
        <p:txBody>
          <a:bodyPr>
            <a:normAutofit/>
          </a:bodyPr>
          <a:lstStyle/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CA" b="1" dirty="0"/>
              <a:t>GEOS-Chem High Performance (GCHP)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CA" dirty="0"/>
              <a:t>Global full chemistry simulation</a:t>
            </a:r>
            <a:r>
              <a:rPr lang="es-ES" dirty="0"/>
              <a:t>, v14.1.1</a:t>
            </a:r>
            <a:endParaRPr lang="en-CA" dirty="0"/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CA" dirty="0"/>
              <a:t>2003 to 2021 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CA" dirty="0"/>
              <a:t>C48 resolution (‘cubed-sphere’ grid, ~2° x 2.5°)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71A066-683B-E04A-F25D-155A8F2D2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0065" y="1556792"/>
            <a:ext cx="3995285" cy="4898462"/>
          </a:xfrm>
        </p:spPr>
        <p:txBody>
          <a:bodyPr>
            <a:normAutofit/>
          </a:bodyPr>
          <a:lstStyle/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CA" b="1" dirty="0"/>
              <a:t>Tropospheric Chemistry Reanalysis (TCR-2) </a:t>
            </a:r>
            <a:r>
              <a:rPr lang="en-CA" b="1" dirty="0" err="1"/>
              <a:t>Miroc</a:t>
            </a:r>
            <a:r>
              <a:rPr lang="en-CA" b="1" dirty="0"/>
              <a:t> 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CA" dirty="0"/>
              <a:t>Global NH</a:t>
            </a:r>
            <a:r>
              <a:rPr lang="en-CA" baseline="-25000" dirty="0"/>
              <a:t>3 </a:t>
            </a:r>
            <a:r>
              <a:rPr lang="en-CA" dirty="0"/>
              <a:t>3D product based on the MIROC-CHASER model 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CA" dirty="0"/>
              <a:t>2005 to 2017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CA" dirty="0"/>
              <a:t>1.1° x 1.1° </a:t>
            </a:r>
            <a:r>
              <a:rPr lang="en-US" dirty="0"/>
              <a:t>horizontal resolution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9AE5B-F571-4D39-8E64-CB075D29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15</a:t>
            </a:fld>
            <a:endParaRPr lang="es-MX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5ECAC1-BAD7-1B9E-EA9F-893B910696D2}"/>
              </a:ext>
            </a:extLst>
          </p:cNvPr>
          <p:cNvSpPr txBox="1">
            <a:spLocks/>
          </p:cNvSpPr>
          <p:nvPr/>
        </p:nvSpPr>
        <p:spPr>
          <a:xfrm>
            <a:off x="0" y="18257"/>
            <a:ext cx="9144000" cy="9624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Methodology – Models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9098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53AB-F5BC-DEEA-962C-0D3D2E90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TCR-2 vs FTIR vs GCHP NH</a:t>
            </a:r>
            <a:r>
              <a:rPr lang="en-US" sz="4400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 Total Column Time Series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AB72D-549E-444A-A581-2D6E8DD8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16</a:t>
            </a:fld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B9774-E3E7-2CAA-C591-06930F4B0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288"/>
            <a:ext cx="390087" cy="2365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2873AC-E707-D047-CD0D-B4665E6DF6FF}"/>
              </a:ext>
            </a:extLst>
          </p:cNvPr>
          <p:cNvSpPr txBox="1"/>
          <p:nvPr/>
        </p:nvSpPr>
        <p:spPr>
          <a:xfrm>
            <a:off x="467544" y="6393240"/>
            <a:ext cx="71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GCHP 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TRC-2 </a:t>
            </a:r>
            <a:r>
              <a:rPr lang="en-US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Miroc</a:t>
            </a:r>
            <a:r>
              <a:rPr lang="en-US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series compared with </a:t>
            </a:r>
            <a:r>
              <a:rPr lang="en-U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FTIR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CA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9660244-9F3E-2D8B-5B7E-91D280BD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9" y="999724"/>
            <a:ext cx="8562528" cy="54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484E7C-80C3-C88B-B071-D1840B454EA2}"/>
              </a:ext>
            </a:extLst>
          </p:cNvPr>
          <p:cNvSpPr txBox="1"/>
          <p:nvPr/>
        </p:nvSpPr>
        <p:spPr>
          <a:xfrm>
            <a:off x="539552" y="1009782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36617-8982-D9BC-4ABD-0A568B707C18}"/>
              </a:ext>
            </a:extLst>
          </p:cNvPr>
          <p:cNvSpPr txBox="1"/>
          <p:nvPr/>
        </p:nvSpPr>
        <p:spPr>
          <a:xfrm>
            <a:off x="2699792" y="999724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3D065-3FF3-8785-9C91-60816D9650C4}"/>
              </a:ext>
            </a:extLst>
          </p:cNvPr>
          <p:cNvSpPr txBox="1"/>
          <p:nvPr/>
        </p:nvSpPr>
        <p:spPr>
          <a:xfrm>
            <a:off x="4915052" y="999724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27D81-153F-7D83-5AE5-880C0AF1C5F7}"/>
              </a:ext>
            </a:extLst>
          </p:cNvPr>
          <p:cNvSpPr txBox="1"/>
          <p:nvPr/>
        </p:nvSpPr>
        <p:spPr>
          <a:xfrm>
            <a:off x="7117750" y="1022846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A1015-E32A-1A0A-4BF4-6B74F0B8D653}"/>
              </a:ext>
            </a:extLst>
          </p:cNvPr>
          <p:cNvSpPr txBox="1"/>
          <p:nvPr/>
        </p:nvSpPr>
        <p:spPr>
          <a:xfrm>
            <a:off x="539552" y="2348880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525B2-7A36-E3D9-F245-79E1480A6557}"/>
              </a:ext>
            </a:extLst>
          </p:cNvPr>
          <p:cNvSpPr txBox="1"/>
          <p:nvPr/>
        </p:nvSpPr>
        <p:spPr>
          <a:xfrm>
            <a:off x="2771800" y="2348880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319476-6D52-185E-9E7B-EF30AFF14D53}"/>
              </a:ext>
            </a:extLst>
          </p:cNvPr>
          <p:cNvSpPr txBox="1"/>
          <p:nvPr/>
        </p:nvSpPr>
        <p:spPr>
          <a:xfrm>
            <a:off x="4915052" y="2370822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6D7DD1-73B8-16DB-F319-240C211C6B9C}"/>
              </a:ext>
            </a:extLst>
          </p:cNvPr>
          <p:cNvSpPr txBox="1"/>
          <p:nvPr/>
        </p:nvSpPr>
        <p:spPr>
          <a:xfrm>
            <a:off x="7117750" y="2370822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47FBC-98E5-0006-7D4D-493F80644E7D}"/>
              </a:ext>
            </a:extLst>
          </p:cNvPr>
          <p:cNvSpPr txBox="1"/>
          <p:nvPr/>
        </p:nvSpPr>
        <p:spPr>
          <a:xfrm>
            <a:off x="539552" y="3727675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4CC715-9415-BFF2-FC03-3D562377A25A}"/>
              </a:ext>
            </a:extLst>
          </p:cNvPr>
          <p:cNvSpPr txBox="1"/>
          <p:nvPr/>
        </p:nvSpPr>
        <p:spPr>
          <a:xfrm>
            <a:off x="2771799" y="3718424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B1FAFF-BCE9-4787-C2C7-4A912B532FE7}"/>
              </a:ext>
            </a:extLst>
          </p:cNvPr>
          <p:cNvSpPr txBox="1"/>
          <p:nvPr/>
        </p:nvSpPr>
        <p:spPr>
          <a:xfrm>
            <a:off x="4915052" y="3718424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DAC14F-C3DD-6A05-4C6A-414B31294E79}"/>
              </a:ext>
            </a:extLst>
          </p:cNvPr>
          <p:cNvSpPr txBox="1"/>
          <p:nvPr/>
        </p:nvSpPr>
        <p:spPr>
          <a:xfrm>
            <a:off x="7117749" y="3714971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3286AC-652C-D2CD-58F1-C0C23A9DCB99}"/>
              </a:ext>
            </a:extLst>
          </p:cNvPr>
          <p:cNvSpPr txBox="1"/>
          <p:nvPr/>
        </p:nvSpPr>
        <p:spPr>
          <a:xfrm>
            <a:off x="539551" y="5067206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0B585A-D1AC-6175-61FB-D7480CB27DD1}"/>
              </a:ext>
            </a:extLst>
          </p:cNvPr>
          <p:cNvSpPr txBox="1"/>
          <p:nvPr/>
        </p:nvSpPr>
        <p:spPr>
          <a:xfrm>
            <a:off x="2714848" y="5055832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1083D2-14AF-06A7-191D-2727AA72DE0A}"/>
              </a:ext>
            </a:extLst>
          </p:cNvPr>
          <p:cNvSpPr txBox="1"/>
          <p:nvPr/>
        </p:nvSpPr>
        <p:spPr>
          <a:xfrm>
            <a:off x="4939726" y="5068896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246DF-9074-61F1-5FDA-0801249696F8}"/>
              </a:ext>
            </a:extLst>
          </p:cNvPr>
          <p:cNvSpPr txBox="1"/>
          <p:nvPr/>
        </p:nvSpPr>
        <p:spPr>
          <a:xfrm>
            <a:off x="7060798" y="5086069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</p:spTree>
    <p:extLst>
      <p:ext uri="{BB962C8B-B14F-4D97-AF65-F5344CB8AC3E}">
        <p14:creationId xmlns:p14="http://schemas.microsoft.com/office/powerpoint/2010/main" val="371302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45F4-0C55-89F0-53FA-47E15C72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TCR-2 vs FTIR NH</a:t>
            </a:r>
            <a:r>
              <a:rPr lang="en-US" sz="4400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 vs GCHP Total Column Monthly Means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0194E-0341-2044-33C5-426214A3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17</a:t>
            </a:fld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2BE42-DB7C-7D4C-B979-CA216231D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8133"/>
            <a:ext cx="390087" cy="2365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B8578-E4BD-7BA3-4F70-FA47FAC6FBB5}"/>
              </a:ext>
            </a:extLst>
          </p:cNvPr>
          <p:cNvSpPr txBox="1"/>
          <p:nvPr/>
        </p:nvSpPr>
        <p:spPr>
          <a:xfrm>
            <a:off x="407844" y="6362396"/>
            <a:ext cx="8105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GCHP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lang="en-US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TCR-2 </a:t>
            </a:r>
            <a:r>
              <a:rPr lang="en-US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Miroc</a:t>
            </a:r>
            <a:r>
              <a:rPr lang="en-US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 patterns compared with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FTIR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CA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C65C7E5-5ED7-9912-D0AF-83DC5D75B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4419"/>
            <a:ext cx="8746739" cy="536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414AE5-086E-CDE0-55C0-0C8C186837EE}"/>
              </a:ext>
            </a:extLst>
          </p:cNvPr>
          <p:cNvSpPr txBox="1"/>
          <p:nvPr/>
        </p:nvSpPr>
        <p:spPr>
          <a:xfrm>
            <a:off x="683568" y="988496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92CFD-8BEA-5CFD-CA85-945A3E7A4D78}"/>
              </a:ext>
            </a:extLst>
          </p:cNvPr>
          <p:cNvSpPr txBox="1"/>
          <p:nvPr/>
        </p:nvSpPr>
        <p:spPr>
          <a:xfrm>
            <a:off x="2843808" y="988496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FA627-166C-47C8-E47A-67158F3DB603}"/>
              </a:ext>
            </a:extLst>
          </p:cNvPr>
          <p:cNvSpPr txBox="1"/>
          <p:nvPr/>
        </p:nvSpPr>
        <p:spPr>
          <a:xfrm>
            <a:off x="5036588" y="991451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17062-4E7D-3D20-40EB-60B36B4B8B3E}"/>
              </a:ext>
            </a:extLst>
          </p:cNvPr>
          <p:cNvSpPr txBox="1"/>
          <p:nvPr/>
        </p:nvSpPr>
        <p:spPr>
          <a:xfrm>
            <a:off x="7229368" y="988496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99BFA-9915-BBBD-CBB8-39CB167A3E4E}"/>
              </a:ext>
            </a:extLst>
          </p:cNvPr>
          <p:cNvSpPr txBox="1"/>
          <p:nvPr/>
        </p:nvSpPr>
        <p:spPr>
          <a:xfrm>
            <a:off x="713615" y="2348880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CDD06-35A4-A604-502A-9D72E16D6C86}"/>
              </a:ext>
            </a:extLst>
          </p:cNvPr>
          <p:cNvSpPr txBox="1"/>
          <p:nvPr/>
        </p:nvSpPr>
        <p:spPr>
          <a:xfrm>
            <a:off x="2843807" y="2339752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62BBF-080E-D572-38B3-4D5F974B844F}"/>
              </a:ext>
            </a:extLst>
          </p:cNvPr>
          <p:cNvSpPr txBox="1"/>
          <p:nvPr/>
        </p:nvSpPr>
        <p:spPr>
          <a:xfrm>
            <a:off x="5036587" y="2348880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893580-6F6F-EBF6-A8DE-B5F2B31C1868}"/>
              </a:ext>
            </a:extLst>
          </p:cNvPr>
          <p:cNvSpPr txBox="1"/>
          <p:nvPr/>
        </p:nvSpPr>
        <p:spPr>
          <a:xfrm>
            <a:off x="7200463" y="2348880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F971CA-B3F8-ECFC-102A-CA75BF93A813}"/>
              </a:ext>
            </a:extLst>
          </p:cNvPr>
          <p:cNvSpPr txBox="1"/>
          <p:nvPr/>
        </p:nvSpPr>
        <p:spPr>
          <a:xfrm>
            <a:off x="683567" y="3672424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6E5E8-F419-95A3-BE61-5D06DEE66BC1}"/>
              </a:ext>
            </a:extLst>
          </p:cNvPr>
          <p:cNvSpPr txBox="1"/>
          <p:nvPr/>
        </p:nvSpPr>
        <p:spPr>
          <a:xfrm>
            <a:off x="2843807" y="3669406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E1FA0C-BB26-2960-6155-10BF17D6D59A}"/>
              </a:ext>
            </a:extLst>
          </p:cNvPr>
          <p:cNvSpPr txBox="1"/>
          <p:nvPr/>
        </p:nvSpPr>
        <p:spPr>
          <a:xfrm>
            <a:off x="5036587" y="3703341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8C17B-7CD9-973C-3B70-EB83CA8BB828}"/>
              </a:ext>
            </a:extLst>
          </p:cNvPr>
          <p:cNvSpPr txBox="1"/>
          <p:nvPr/>
        </p:nvSpPr>
        <p:spPr>
          <a:xfrm>
            <a:off x="7226731" y="3703341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29041C-BCC1-9ED6-EE22-CBFFFBA081F3}"/>
              </a:ext>
            </a:extLst>
          </p:cNvPr>
          <p:cNvSpPr txBox="1"/>
          <p:nvPr/>
        </p:nvSpPr>
        <p:spPr>
          <a:xfrm>
            <a:off x="699677" y="5029790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EB04B-A76E-CCA5-803B-0327DDE974C4}"/>
              </a:ext>
            </a:extLst>
          </p:cNvPr>
          <p:cNvSpPr txBox="1"/>
          <p:nvPr/>
        </p:nvSpPr>
        <p:spPr>
          <a:xfrm>
            <a:off x="2848731" y="5029790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A784A9-6397-56C6-0F29-BBF63AFC4CDC}"/>
              </a:ext>
            </a:extLst>
          </p:cNvPr>
          <p:cNvSpPr txBox="1"/>
          <p:nvPr/>
        </p:nvSpPr>
        <p:spPr>
          <a:xfrm>
            <a:off x="5059520" y="5029790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77BEFC-B843-853C-9630-A08F7ABB2C03}"/>
              </a:ext>
            </a:extLst>
          </p:cNvPr>
          <p:cNvSpPr txBox="1"/>
          <p:nvPr/>
        </p:nvSpPr>
        <p:spPr>
          <a:xfrm>
            <a:off x="7226731" y="5026772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</p:spTree>
    <p:extLst>
      <p:ext uri="{BB962C8B-B14F-4D97-AF65-F5344CB8AC3E}">
        <p14:creationId xmlns:p14="http://schemas.microsoft.com/office/powerpoint/2010/main" val="3299789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92FD-CEE5-4676-3CD4-4072AFF8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TCR-2 vs FTIR NH</a:t>
            </a:r>
            <a:r>
              <a:rPr lang="en-US" sz="4400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 vs GCHP Total Column Annual Means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D3A73-93C5-76BB-22B5-2F79C7E5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18</a:t>
            </a:fld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E9BD2-21BD-C35C-DBBA-EC6AEB5EC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" y="2682539"/>
            <a:ext cx="390087" cy="2365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A46694-6D55-C524-E645-25BF13C65E77}"/>
              </a:ext>
            </a:extLst>
          </p:cNvPr>
          <p:cNvSpPr txBox="1"/>
          <p:nvPr/>
        </p:nvSpPr>
        <p:spPr>
          <a:xfrm>
            <a:off x="755576" y="6352144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GCHP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TCR-2 </a:t>
            </a:r>
            <a:r>
              <a:rPr lang="en-US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Miroc</a:t>
            </a:r>
            <a:r>
              <a:rPr lang="en-US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means compared with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FTIR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CA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1097DF-53CA-D20B-4E63-FCE62AD2D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49" y="1052736"/>
            <a:ext cx="8718789" cy="5388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CB9ED8-E1BF-E2FB-A9DA-367CEAC66DC7}"/>
              </a:ext>
            </a:extLst>
          </p:cNvPr>
          <p:cNvSpPr txBox="1"/>
          <p:nvPr/>
        </p:nvSpPr>
        <p:spPr>
          <a:xfrm>
            <a:off x="892707" y="1070784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F1A4-3C21-DD73-CD1F-78C7E7286C1D}"/>
              </a:ext>
            </a:extLst>
          </p:cNvPr>
          <p:cNvSpPr txBox="1"/>
          <p:nvPr/>
        </p:nvSpPr>
        <p:spPr>
          <a:xfrm>
            <a:off x="2987824" y="1065185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78E6E2-B296-959A-6CA3-13B1AE63CF17}"/>
              </a:ext>
            </a:extLst>
          </p:cNvPr>
          <p:cNvSpPr txBox="1"/>
          <p:nvPr/>
        </p:nvSpPr>
        <p:spPr>
          <a:xfrm>
            <a:off x="5076056" y="1065185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6D5B7-F203-8D2C-83CA-90E8A8875BE9}"/>
              </a:ext>
            </a:extLst>
          </p:cNvPr>
          <p:cNvSpPr txBox="1"/>
          <p:nvPr/>
        </p:nvSpPr>
        <p:spPr>
          <a:xfrm>
            <a:off x="7178058" y="1078158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A6CA7-8E2F-FCBA-507F-7BD318863536}"/>
              </a:ext>
            </a:extLst>
          </p:cNvPr>
          <p:cNvSpPr txBox="1"/>
          <p:nvPr/>
        </p:nvSpPr>
        <p:spPr>
          <a:xfrm>
            <a:off x="892705" y="2391631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437C2D-4D10-A81C-F5AD-80CBF0408060}"/>
              </a:ext>
            </a:extLst>
          </p:cNvPr>
          <p:cNvSpPr txBox="1"/>
          <p:nvPr/>
        </p:nvSpPr>
        <p:spPr>
          <a:xfrm>
            <a:off x="2987823" y="2391631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4407B8-8F1A-EC69-AE9B-379088313FAA}"/>
              </a:ext>
            </a:extLst>
          </p:cNvPr>
          <p:cNvSpPr txBox="1"/>
          <p:nvPr/>
        </p:nvSpPr>
        <p:spPr>
          <a:xfrm>
            <a:off x="5082940" y="2400201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98D83-9735-A87B-56A2-A6D1C31A5B28}"/>
              </a:ext>
            </a:extLst>
          </p:cNvPr>
          <p:cNvSpPr txBox="1"/>
          <p:nvPr/>
        </p:nvSpPr>
        <p:spPr>
          <a:xfrm>
            <a:off x="7178058" y="2391631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54773A-E8D6-678F-DE14-B617197F18DC}"/>
              </a:ext>
            </a:extLst>
          </p:cNvPr>
          <p:cNvSpPr txBox="1"/>
          <p:nvPr/>
        </p:nvSpPr>
        <p:spPr>
          <a:xfrm>
            <a:off x="892704" y="3701253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C3386B-CB3C-85AE-8AFF-3A023B6AD796}"/>
              </a:ext>
            </a:extLst>
          </p:cNvPr>
          <p:cNvSpPr txBox="1"/>
          <p:nvPr/>
        </p:nvSpPr>
        <p:spPr>
          <a:xfrm>
            <a:off x="2987823" y="3708664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1839F2-6DF3-65C0-DBA9-0C2154508BE0}"/>
              </a:ext>
            </a:extLst>
          </p:cNvPr>
          <p:cNvSpPr txBox="1"/>
          <p:nvPr/>
        </p:nvSpPr>
        <p:spPr>
          <a:xfrm>
            <a:off x="5082940" y="3701253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6AC9C-5F50-B9FE-0D40-70AEAEB3CF35}"/>
              </a:ext>
            </a:extLst>
          </p:cNvPr>
          <p:cNvSpPr txBox="1"/>
          <p:nvPr/>
        </p:nvSpPr>
        <p:spPr>
          <a:xfrm>
            <a:off x="7215355" y="3701253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F10413-4748-16CE-FD21-2B0ED1392442}"/>
              </a:ext>
            </a:extLst>
          </p:cNvPr>
          <p:cNvSpPr txBox="1"/>
          <p:nvPr/>
        </p:nvSpPr>
        <p:spPr>
          <a:xfrm>
            <a:off x="892703" y="5010875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7D72C8-4AAE-5BBA-E849-8345DFE6BCC9}"/>
              </a:ext>
            </a:extLst>
          </p:cNvPr>
          <p:cNvSpPr txBox="1"/>
          <p:nvPr/>
        </p:nvSpPr>
        <p:spPr>
          <a:xfrm>
            <a:off x="2987823" y="5007298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E903D9-DAEB-C463-4C78-98A008E38650}"/>
              </a:ext>
            </a:extLst>
          </p:cNvPr>
          <p:cNvSpPr txBox="1"/>
          <p:nvPr/>
        </p:nvSpPr>
        <p:spPr>
          <a:xfrm>
            <a:off x="5084614" y="5010875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F3960C-BED7-2D86-4F1F-80DB17C4D66C}"/>
              </a:ext>
            </a:extLst>
          </p:cNvPr>
          <p:cNvSpPr txBox="1"/>
          <p:nvPr/>
        </p:nvSpPr>
        <p:spPr>
          <a:xfrm>
            <a:off x="7215354" y="5007298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</p:spTree>
    <p:extLst>
      <p:ext uri="{BB962C8B-B14F-4D97-AF65-F5344CB8AC3E}">
        <p14:creationId xmlns:p14="http://schemas.microsoft.com/office/powerpoint/2010/main" val="301532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C9F632-1A30-4619-A786-9B6C998A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19</a:t>
            </a:fld>
            <a:endParaRPr lang="es-MX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C9F5EF1E-11B7-40D4-9E3A-833504A066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8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Urban sites</a:t>
            </a:r>
            <a:endParaRPr lang="es-MX" sz="3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89B401-31F8-3CCF-C7E6-9F44AEC4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Urban Trends  Comparison</a:t>
            </a:r>
            <a:endParaRPr lang="en-CA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DD3CC-7A44-3994-7C80-2625DCC7828F}"/>
              </a:ext>
            </a:extLst>
          </p:cNvPr>
          <p:cNvSpPr txBox="1"/>
          <p:nvPr/>
        </p:nvSpPr>
        <p:spPr>
          <a:xfrm>
            <a:off x="539552" y="5894688"/>
            <a:ext cx="770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US" i="1" baseline="-25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trends for the diurnal means 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urban sites and 95 % confidence intervals (CI). Trends indicated in bold are significant. The confidence intervals were derived using bootstrap resampling  (Friedrich et al. 2020)</a:t>
            </a:r>
            <a:endParaRPr lang="en-CA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EF01BA-0C2C-9C73-7E2D-B676E5E0C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08964"/>
              </p:ext>
            </p:extLst>
          </p:nvPr>
        </p:nvGraphicFramePr>
        <p:xfrm>
          <a:off x="107504" y="1049981"/>
          <a:ext cx="8856984" cy="490524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75091">
                  <a:extLst>
                    <a:ext uri="{9D8B030D-6E8A-4147-A177-3AD203B41FA5}">
                      <a16:colId xmlns:a16="http://schemas.microsoft.com/office/drawing/2014/main" val="338677782"/>
                    </a:ext>
                  </a:extLst>
                </a:gridCol>
                <a:gridCol w="1414846">
                  <a:extLst>
                    <a:ext uri="{9D8B030D-6E8A-4147-A177-3AD203B41FA5}">
                      <a16:colId xmlns:a16="http://schemas.microsoft.com/office/drawing/2014/main" val="2070227371"/>
                    </a:ext>
                  </a:extLst>
                </a:gridCol>
                <a:gridCol w="2030901">
                  <a:extLst>
                    <a:ext uri="{9D8B030D-6E8A-4147-A177-3AD203B41FA5}">
                      <a16:colId xmlns:a16="http://schemas.microsoft.com/office/drawing/2014/main" val="2693618860"/>
                    </a:ext>
                  </a:extLst>
                </a:gridCol>
                <a:gridCol w="1918073">
                  <a:extLst>
                    <a:ext uri="{9D8B030D-6E8A-4147-A177-3AD203B41FA5}">
                      <a16:colId xmlns:a16="http://schemas.microsoft.com/office/drawing/2014/main" val="4113289565"/>
                    </a:ext>
                  </a:extLst>
                </a:gridCol>
                <a:gridCol w="1918073">
                  <a:extLst>
                    <a:ext uri="{9D8B030D-6E8A-4147-A177-3AD203B41FA5}">
                      <a16:colId xmlns:a16="http://schemas.microsoft.com/office/drawing/2014/main" val="528836119"/>
                    </a:ext>
                  </a:extLst>
                </a:gridCol>
              </a:tblGrid>
              <a:tr h="104752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Station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Time Period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FTIR NH</a:t>
                      </a:r>
                      <a:r>
                        <a:rPr lang="en-CA" sz="1600" b="1" kern="100" baseline="-25000" dirty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trend and 95% CI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 (molecules cm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-2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) x10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GCHP NH</a:t>
                      </a:r>
                      <a:r>
                        <a:rPr lang="en-CA" sz="1600" b="1" kern="100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 trend and 95% CI (molecules cm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-2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)x10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r>
                        <a:rPr lang="en-CA" sz="1600" kern="100" baseline="30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CA" sz="1600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TCR-2 NH</a:t>
                      </a:r>
                      <a:r>
                        <a:rPr lang="en-CA" sz="1600" b="1" kern="100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 trend and 95% CI (molecules cm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-2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)x10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r>
                        <a:rPr lang="en-CA" sz="1600" kern="100" baseline="30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CA" sz="1600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endParaRPr lang="en-CA" sz="1600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1418547522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St. Petersburg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2010-2022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1.17 </a:t>
                      </a:r>
                      <a:endParaRPr lang="en-CA" sz="1600" b="1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(0.31 – 1.90)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0.94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(0.07 – 1.82)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-0.71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(-1.19 – -0.22 )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3098601332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Bremen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2004-2018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2.82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(-0.71 – 6.47)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4.36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(1.38 – 7.11)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-1.51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(-3.53 – 0.52)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713730695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Toronto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2002-2022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2.54</a:t>
                      </a: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(1.92 – 3.11)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1.22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(1.05 – 1.41)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0.70 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(0.09 – 1.33)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3946156263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Boulder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2010-2021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4.53</a:t>
                      </a: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(3.09 – 5.88)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1.83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(1.19 – 2.47)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0.15 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(-0.28 – 0.57)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2414833941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Tsukuba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2014-2020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1.61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(-0.06 – 3.31)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3.16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(0.64 – 5.86)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1.76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(-1.01 – 4.64)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2450520592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Mexico City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2014-2019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4.41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(1.64 – 6.97)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1.97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(0.58 – 3.46)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0.72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(0.12 – 1.38)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903713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Wollongong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2007-2022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-0.38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(-0.73 – -0.002)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0.35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(0.13 – 0.59) 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-0.03 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(-0.26 – 0.19) 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40187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29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80F8-082E-4CE9-8952-27284BD1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1" y="7119"/>
            <a:ext cx="9145211" cy="8295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Background - Atmospheric Ammonia (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</a:t>
            </a:r>
            <a:r>
              <a:rPr lang="es-MX" baseline="-250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2263C-CCC1-4B5B-893C-DA7D2516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2</a:t>
            </a:fld>
            <a:endParaRPr lang="es-MX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0E66D5-03D8-43A0-93F5-AC80709424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2" y="1556792"/>
            <a:ext cx="780151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6A55DA-DCD9-4D37-9186-E4207AEEEB45}"/>
              </a:ext>
            </a:extLst>
          </p:cNvPr>
          <p:cNvSpPr txBox="1"/>
          <p:nvPr/>
        </p:nvSpPr>
        <p:spPr>
          <a:xfrm>
            <a:off x="517053" y="6033187"/>
            <a:ext cx="788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CA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Atmospheric NH</a:t>
            </a:r>
            <a:r>
              <a:rPr lang="en-CA" sz="1200" i="1" baseline="-25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CA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main chemical reactions, global emissions and sources, and global budget. The emission values are mostly for 2005 -2008 </a:t>
            </a:r>
            <a:r>
              <a:rPr lang="en-CA" sz="1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CA" sz="1200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Paulot</a:t>
            </a:r>
            <a:r>
              <a:rPr lang="en-CA" sz="1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CA" sz="1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2014)</a:t>
            </a:r>
            <a:r>
              <a:rPr lang="en-CA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global depositions and conversion to particulate NH</a:t>
            </a:r>
            <a:r>
              <a:rPr lang="en-CA" sz="1200" i="1" baseline="-25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CA" sz="1200" i="1" baseline="30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CA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percentages are from model simulations </a:t>
            </a:r>
            <a:r>
              <a:rPr lang="en-CA" sz="1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(Khan </a:t>
            </a:r>
            <a:r>
              <a:rPr lang="en-CA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CA" sz="1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2020)</a:t>
            </a:r>
            <a:r>
              <a:rPr lang="en-CA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5959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C9F632-1A30-4619-A786-9B6C998A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20</a:t>
            </a:fld>
            <a:endParaRPr lang="es-MX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C9F5EF1E-11B7-40D4-9E3A-833504A066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8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Urban sites</a:t>
            </a:r>
            <a:endParaRPr lang="es-MX" sz="3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34C19-C195-26DC-41BA-86C7D40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Remote Trends Comparison</a:t>
            </a:r>
            <a:endParaRPr lang="en-CA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0B89F-6768-369A-A96A-04298DC34F4E}"/>
              </a:ext>
            </a:extLst>
          </p:cNvPr>
          <p:cNvSpPr txBox="1"/>
          <p:nvPr/>
        </p:nvSpPr>
        <p:spPr>
          <a:xfrm>
            <a:off x="755120" y="5521149"/>
            <a:ext cx="7633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US" i="1" baseline="-25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trends for the diurnal means 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remote sites and 95 % confidence intervals. Trends indicated in bold are significant. The trends were calculated  using a linear trend model and the confidence intervals were derived using bootstrap resampling (Friedrich et al. 2020)</a:t>
            </a:r>
            <a:endParaRPr lang="en-CA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34697F-D490-ACEC-1FD6-E07D873C6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24669"/>
              </p:ext>
            </p:extLst>
          </p:nvPr>
        </p:nvGraphicFramePr>
        <p:xfrm>
          <a:off x="179512" y="1238175"/>
          <a:ext cx="8712968" cy="38653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34056">
                  <a:extLst>
                    <a:ext uri="{9D8B030D-6E8A-4147-A177-3AD203B41FA5}">
                      <a16:colId xmlns:a16="http://schemas.microsoft.com/office/drawing/2014/main" val="4291001041"/>
                    </a:ext>
                  </a:extLst>
                </a:gridCol>
                <a:gridCol w="1314415">
                  <a:extLst>
                    <a:ext uri="{9D8B030D-6E8A-4147-A177-3AD203B41FA5}">
                      <a16:colId xmlns:a16="http://schemas.microsoft.com/office/drawing/2014/main" val="2766396055"/>
                    </a:ext>
                  </a:extLst>
                </a:gridCol>
                <a:gridCol w="1954833">
                  <a:extLst>
                    <a:ext uri="{9D8B030D-6E8A-4147-A177-3AD203B41FA5}">
                      <a16:colId xmlns:a16="http://schemas.microsoft.com/office/drawing/2014/main" val="3760348130"/>
                    </a:ext>
                  </a:extLst>
                </a:gridCol>
                <a:gridCol w="1954832">
                  <a:extLst>
                    <a:ext uri="{9D8B030D-6E8A-4147-A177-3AD203B41FA5}">
                      <a16:colId xmlns:a16="http://schemas.microsoft.com/office/drawing/2014/main" val="3575283650"/>
                    </a:ext>
                  </a:extLst>
                </a:gridCol>
                <a:gridCol w="1954832">
                  <a:extLst>
                    <a:ext uri="{9D8B030D-6E8A-4147-A177-3AD203B41FA5}">
                      <a16:colId xmlns:a16="http://schemas.microsoft.com/office/drawing/2014/main" val="2554639614"/>
                    </a:ext>
                  </a:extLst>
                </a:gridCol>
              </a:tblGrid>
              <a:tr h="104752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Station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A" sz="16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</a:rPr>
                        <a:t>Time Period</a:t>
                      </a:r>
                      <a:endParaRPr lang="en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FTIR NH</a:t>
                      </a:r>
                      <a:r>
                        <a:rPr lang="en-CA" sz="1600" b="1" kern="100" baseline="-25000" dirty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trend and 95% CI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(molecules cm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-2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lang="en-CA" sz="1600" kern="100" baseline="30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x10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GCHP NH</a:t>
                      </a:r>
                      <a:r>
                        <a:rPr lang="en-CA" sz="1600" b="1" kern="100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 trend and 95% CI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(molecules cm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-2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)x10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TCR-2 NH</a:t>
                      </a:r>
                      <a:r>
                        <a:rPr lang="en-CA" sz="1600" b="1" kern="100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 trend and 95% CI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(molecules cm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-2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)x10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1686707300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Eureka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2006-2020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0.58</a:t>
                      </a: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(0.07 – 1.01)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5.17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(-1.59 – 12.4)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0.18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(-0.10 – 0.44)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1474316269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Thule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effectLst/>
                        </a:rPr>
                        <a:t>1999-2021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-2.48</a:t>
                      </a: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(-2.92 – -2.00)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1.25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(-1.01 – 3.43) 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0.13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(-0.02 – 0.28) 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2270593260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St. Denis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2004-2011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-1.10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(-7.36 – 5.31)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0.97 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(-0.46 – 2.27)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4.77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(2.82 – 6.56)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3626782881"/>
                  </a:ext>
                </a:extLst>
              </a:tr>
              <a:tr h="44191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 err="1">
                          <a:solidFill>
                            <a:schemeClr val="bg1"/>
                          </a:solidFill>
                          <a:effectLst/>
                        </a:rPr>
                        <a:t>Maido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effectLst/>
                        </a:rPr>
                        <a:t>2013-2019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-0.45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(-1.34 – 0.35)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0.53 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(0.09 – 0.98)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0" kern="100" dirty="0">
                          <a:solidFill>
                            <a:srgbClr val="000000"/>
                          </a:solidFill>
                          <a:effectLst/>
                        </a:rPr>
                        <a:t>1.96 </a:t>
                      </a:r>
                      <a:endParaRPr lang="en-CA" sz="1600" b="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(0.51 – 3.51)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1674581611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Lauder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1996-2022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2.37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(0.86 – 3.85)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3.76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(2.34 – 5.19) 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0.72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(-0.77 – 0.21) 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300788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44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B323-9D1B-40BE-8B44-E6C659CE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Conclusions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5627-419E-4268-A652-8E803DDCF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34" y="1045782"/>
            <a:ext cx="8244916" cy="5310571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chemeClr val="accent4">
                  <a:lumMod val="75000"/>
                </a:schemeClr>
              </a:buClr>
            </a:pPr>
            <a:r>
              <a:rPr lang="en-CA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Temporal variability of </a:t>
            </a:r>
            <a:r>
              <a:rPr lang="en-CA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CA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CA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dirty="0">
                <a:ea typeface="Times New Roman" panose="02020603050405020304" pitchFamily="18" charset="0"/>
                <a:cs typeface="Arial" panose="020B0604020202020204" pitchFamily="34" charset="0"/>
              </a:rPr>
              <a:t>over sixteen sites using </a:t>
            </a:r>
            <a:r>
              <a:rPr lang="en-CA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ground-based solar absorption FTIR measurements</a:t>
            </a:r>
          </a:p>
          <a:p>
            <a:pPr algn="just">
              <a:buClr>
                <a:schemeClr val="accent4">
                  <a:lumMod val="75000"/>
                </a:schemeClr>
              </a:buClr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Mainly positive trends at urban sites (average of 2.38x10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molecules cm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-2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) and positive and negative trends at remote sites (average of -2.38x10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molecules cm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-2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CA" dirty="0">
                <a:ea typeface="Times New Roman" panose="02020603050405020304" pitchFamily="18" charset="0"/>
                <a:cs typeface="Arial" panose="020B0604020202020204" pitchFamily="34" charset="0"/>
              </a:rPr>
              <a:t>Most of them in agreement with IASI satellite trends </a:t>
            </a:r>
          </a:p>
          <a:p>
            <a:pPr algn="just">
              <a:buClr>
                <a:schemeClr val="accent4">
                  <a:lumMod val="75000"/>
                </a:schemeClr>
              </a:buClr>
            </a:pPr>
            <a:r>
              <a:rPr lang="en-CA" dirty="0"/>
              <a:t>The drivers behind this trends depend on each site. NH</a:t>
            </a:r>
            <a:r>
              <a:rPr lang="en-CA" baseline="-25000" dirty="0"/>
              <a:t>3</a:t>
            </a:r>
            <a:r>
              <a:rPr lang="en-CA" dirty="0"/>
              <a:t> lifetime is affected by changes in sources and sinks (changes in NOx and SO</a:t>
            </a:r>
            <a:r>
              <a:rPr lang="en-CA" baseline="-25000" dirty="0"/>
              <a:t>2</a:t>
            </a:r>
            <a:r>
              <a:rPr lang="en-CA" dirty="0"/>
              <a:t> concentrations, meteorological conditions) </a:t>
            </a:r>
          </a:p>
          <a:p>
            <a:pPr algn="just">
              <a:buClr>
                <a:schemeClr val="accent4">
                  <a:lumMod val="75000"/>
                </a:schemeClr>
              </a:buClr>
            </a:pPr>
            <a:r>
              <a:rPr lang="en-CA" dirty="0"/>
              <a:t>GCHP exhibited generally a good agreement </a:t>
            </a:r>
            <a:r>
              <a:rPr lang="en-CA" sz="2800" dirty="0">
                <a:cs typeface="Arial" panose="020B0604020202020204" pitchFamily="34" charset="0"/>
              </a:rPr>
              <a:t>with a MRD of -38</a:t>
            </a:r>
            <a:r>
              <a:rPr lang="en-CA" dirty="0">
                <a:cs typeface="Arial" panose="020B0604020202020204" pitchFamily="34" charset="0"/>
              </a:rPr>
              <a:t>%</a:t>
            </a:r>
            <a:r>
              <a:rPr lang="en-CA" sz="2800" dirty="0">
                <a:cs typeface="Arial" panose="020B0604020202020204" pitchFamily="34" charset="0"/>
              </a:rPr>
              <a:t> for urban sites and </a:t>
            </a:r>
            <a:r>
              <a:rPr lang="en-CA" dirty="0">
                <a:cs typeface="Arial" panose="020B0604020202020204" pitchFamily="34" charset="0"/>
              </a:rPr>
              <a:t>77</a:t>
            </a:r>
            <a:r>
              <a:rPr lang="en-CA" sz="2800" dirty="0">
                <a:cs typeface="Arial" panose="020B0604020202020204" pitchFamily="34" charset="0"/>
              </a:rPr>
              <a:t>% for remote sites. The GCHP matching trends are in average -32% smaller than FTIR for urban sites and 58% bigger for remote sites. The overall GCHP trends are </a:t>
            </a:r>
            <a:r>
              <a:rPr lang="en-US" sz="2800" dirty="0">
                <a:cs typeface="Arial" panose="020B0604020202020204" pitchFamily="34" charset="0"/>
              </a:rPr>
              <a:t>1.23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x10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molecules cm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-2  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at urban sites and 1.02x10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molecules cm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-2  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at remote sites</a:t>
            </a:r>
            <a:endParaRPr lang="en-CA" sz="2800" dirty="0">
              <a:cs typeface="Arial" panose="020B0604020202020204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</a:pPr>
            <a:r>
              <a:rPr lang="en-CA" sz="2800" dirty="0">
                <a:cs typeface="Arial" panose="020B0604020202020204" pitchFamily="34" charset="0"/>
              </a:rPr>
              <a:t>TCR-2 </a:t>
            </a:r>
            <a:r>
              <a:rPr lang="en-CA" sz="2800" dirty="0" err="1">
                <a:cs typeface="Arial" panose="020B0604020202020204" pitchFamily="34" charset="0"/>
              </a:rPr>
              <a:t>Miroc</a:t>
            </a:r>
            <a:r>
              <a:rPr lang="en-CA" sz="2800" dirty="0">
                <a:cs typeface="Arial" panose="020B0604020202020204" pitchFamily="34" charset="0"/>
              </a:rPr>
              <a:t> product underestimated NH</a:t>
            </a:r>
            <a:r>
              <a:rPr lang="en-CA" sz="2800" baseline="-25000" dirty="0">
                <a:cs typeface="Arial" panose="020B0604020202020204" pitchFamily="34" charset="0"/>
              </a:rPr>
              <a:t>3</a:t>
            </a:r>
            <a:r>
              <a:rPr lang="en-CA" sz="2800" dirty="0">
                <a:cs typeface="Arial" panose="020B0604020202020204" pitchFamily="34" charset="0"/>
              </a:rPr>
              <a:t> with a MRD of -61</a:t>
            </a:r>
            <a:r>
              <a:rPr lang="en-CA" dirty="0">
                <a:cs typeface="Arial" panose="020B0604020202020204" pitchFamily="34" charset="0"/>
              </a:rPr>
              <a:t>%</a:t>
            </a:r>
            <a:r>
              <a:rPr lang="en-CA" sz="2800" dirty="0">
                <a:cs typeface="Arial" panose="020B0604020202020204" pitchFamily="34" charset="0"/>
              </a:rPr>
              <a:t> for urban sites and -38% for remote sites. The TCR-2 matching trends are in average -92% smaller than FTIR for urban sites and -260% for remote sites. The overall TCR-2 trends are </a:t>
            </a:r>
            <a:r>
              <a:rPr lang="en-US" dirty="0">
                <a:cs typeface="Arial" panose="020B0604020202020204" pitchFamily="34" charset="0"/>
              </a:rPr>
              <a:t>0.20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x10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molecules cm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-2  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at urban sites and -0.40x10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molecules cm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-2  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at remote sites</a:t>
            </a:r>
            <a:endParaRPr lang="en-CA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</a:pPr>
            <a:endParaRPr lang="es-MX" sz="2800" dirty="0">
              <a:cs typeface="Arial" panose="020B0604020202020204" pitchFamily="34" charset="0"/>
            </a:endParaRPr>
          </a:p>
          <a:p>
            <a:pPr marL="0" indent="0" algn="ctr">
              <a:buClr>
                <a:schemeClr val="accent4">
                  <a:lumMod val="75000"/>
                </a:schemeClr>
              </a:buClr>
              <a:buNone/>
            </a:pPr>
            <a:r>
              <a:rPr lang="en-US" b="1" dirty="0">
                <a:cs typeface="Arial" panose="020B0604020202020204" pitchFamily="34" charset="0"/>
              </a:rPr>
              <a:t>Looking for more FTIR sites!</a:t>
            </a:r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73E9F-67BC-4FF0-9EA7-C08460ED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64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457172" y="1062234"/>
            <a:ext cx="8227784" cy="857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3"/>
          <p:cNvSpPr/>
          <p:nvPr/>
        </p:nvSpPr>
        <p:spPr>
          <a:xfrm>
            <a:off x="376311" y="3800819"/>
            <a:ext cx="8599399" cy="2764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/>
          <a:lstStyle/>
          <a:p>
            <a:pPr marL="100253" algn="just">
              <a:lnSpc>
                <a:spcPct val="150000"/>
              </a:lnSpc>
              <a:spcBef>
                <a:spcPts val="272"/>
              </a:spcBef>
              <a:buClr>
                <a:srgbClr val="002060"/>
              </a:buClr>
            </a:pPr>
            <a:endParaRPr lang="en-CA" sz="726" spc="-1" dirty="0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72"/>
              </a:spcBef>
            </a:pPr>
            <a:endParaRPr lang="en-CA" sz="726" spc="-1" dirty="0">
              <a:latin typeface="Arial"/>
            </a:endParaRPr>
          </a:p>
          <a:p>
            <a:pPr marL="99926" algn="just">
              <a:lnSpc>
                <a:spcPct val="150000"/>
              </a:lnSpc>
              <a:spcBef>
                <a:spcPts val="272"/>
              </a:spcBef>
            </a:pPr>
            <a:endParaRPr lang="en-CA" sz="726" spc="-1" dirty="0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72"/>
              </a:spcBef>
            </a:pPr>
            <a:endParaRPr lang="en-CA" sz="726" spc="-1" dirty="0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72"/>
              </a:spcBef>
            </a:pPr>
            <a:endParaRPr lang="en-CA" sz="726" spc="-1" dirty="0">
              <a:latin typeface="Arial"/>
            </a:endParaRPr>
          </a:p>
          <a:p>
            <a:pPr marL="99926" algn="just">
              <a:lnSpc>
                <a:spcPct val="150000"/>
              </a:lnSpc>
              <a:spcBef>
                <a:spcPts val="272"/>
              </a:spcBef>
            </a:pPr>
            <a:endParaRPr lang="en-CA" sz="726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CA" sz="726" spc="-1" dirty="0">
              <a:latin typeface="Arial"/>
            </a:endParaRPr>
          </a:p>
        </p:txBody>
      </p:sp>
      <p:pic>
        <p:nvPicPr>
          <p:cNvPr id="328" name="Picture 2"/>
          <p:cNvPicPr/>
          <p:nvPr/>
        </p:nvPicPr>
        <p:blipFill>
          <a:blip r:embed="rId3"/>
          <a:stretch/>
        </p:blipFill>
        <p:spPr>
          <a:xfrm>
            <a:off x="45269" y="1119050"/>
            <a:ext cx="1939032" cy="1517862"/>
          </a:xfrm>
          <a:prstGeom prst="rect">
            <a:avLst/>
          </a:prstGeom>
          <a:ln>
            <a:noFill/>
          </a:ln>
        </p:spPr>
      </p:pic>
      <p:pic>
        <p:nvPicPr>
          <p:cNvPr id="330" name="Picture 4"/>
          <p:cNvPicPr/>
          <p:nvPr/>
        </p:nvPicPr>
        <p:blipFill>
          <a:blip r:embed="rId4"/>
          <a:stretch/>
        </p:blipFill>
        <p:spPr>
          <a:xfrm>
            <a:off x="2121407" y="1142446"/>
            <a:ext cx="2061555" cy="1365102"/>
          </a:xfrm>
          <a:prstGeom prst="rect">
            <a:avLst/>
          </a:prstGeom>
          <a:ln>
            <a:noFill/>
          </a:ln>
        </p:spPr>
      </p:pic>
      <p:sp>
        <p:nvSpPr>
          <p:cNvPr id="331" name="Line 4"/>
          <p:cNvSpPr/>
          <p:nvPr/>
        </p:nvSpPr>
        <p:spPr>
          <a:xfrm>
            <a:off x="4288924" y="2898105"/>
            <a:ext cx="564280" cy="327"/>
          </a:xfrm>
          <a:prstGeom prst="line">
            <a:avLst/>
          </a:prstGeom>
          <a:ln>
            <a:solidFill>
              <a:srgbClr val="002060"/>
            </a:solidFill>
            <a:rou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EEEBD5D0-85BF-46EA-BA63-B3F262DD1A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Acknowledgements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2FB2D44F-5243-47F8-AA98-1BD7D5F0023C}"/>
              </a:ext>
            </a:extLst>
          </p:cNvPr>
          <p:cNvSpPr txBox="1">
            <a:spLocks/>
          </p:cNvSpPr>
          <p:nvPr/>
        </p:nvSpPr>
        <p:spPr>
          <a:xfrm>
            <a:off x="0" y="2832080"/>
            <a:ext cx="9144000" cy="91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References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3869A-2CFF-4584-BE22-6E605E74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22</a:t>
            </a:fld>
            <a:endParaRPr lang="es-MX"/>
          </a:p>
        </p:txBody>
      </p:sp>
      <p:pic>
        <p:nvPicPr>
          <p:cNvPr id="13" name="Picture 4" descr="Image result for ndacc logo">
            <a:extLst>
              <a:ext uri="{FF2B5EF4-FFF2-40B4-BE49-F238E27FC236}">
                <a16:creationId xmlns:a16="http://schemas.microsoft.com/office/drawing/2014/main" id="{9B6CD305-0827-45F8-839F-CA7C9D93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68" y="1299799"/>
            <a:ext cx="1452421" cy="10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E4DDFC-A07A-45A6-F6E4-A5E57DC8C3EC}"/>
              </a:ext>
            </a:extLst>
          </p:cNvPr>
          <p:cNvSpPr txBox="1"/>
          <p:nvPr/>
        </p:nvSpPr>
        <p:spPr>
          <a:xfrm>
            <a:off x="7519014" y="1345183"/>
            <a:ext cx="155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accent4">
                    <a:lumMod val="50000"/>
                  </a:schemeClr>
                </a:solidFill>
              </a:rPr>
              <a:t>Marina Friedrich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s-ES" dirty="0" err="1">
                <a:solidFill>
                  <a:schemeClr val="accent4">
                    <a:lumMod val="50000"/>
                  </a:schemeClr>
                </a:solidFill>
              </a:rPr>
              <a:t>Trendfit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1AD2D-921E-216D-F5DD-50D5B9E294E3}"/>
              </a:ext>
            </a:extLst>
          </p:cNvPr>
          <p:cNvSpPr txBox="1"/>
          <p:nvPr/>
        </p:nvSpPr>
        <p:spPr>
          <a:xfrm>
            <a:off x="166408" y="3798264"/>
            <a:ext cx="88093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000" dirty="0"/>
              <a:t>Bey, I., Jacob, D. J., </a:t>
            </a:r>
            <a:r>
              <a:rPr lang="en-CA" sz="1000" dirty="0" err="1"/>
              <a:t>Yantosca</a:t>
            </a:r>
            <a:r>
              <a:rPr lang="en-CA" sz="1000" dirty="0"/>
              <a:t>, R. M., Logan, J. A., Field, B. D., Fiore, A. M., Li, Q., Liu, H. Y., </a:t>
            </a:r>
            <a:r>
              <a:rPr lang="en-CA" sz="1000" dirty="0" err="1"/>
              <a:t>Mickley</a:t>
            </a:r>
            <a:r>
              <a:rPr lang="en-CA" sz="1000" dirty="0"/>
              <a:t>, L. J., and Schultz, M. G.: Global modeling of tropospheric chemistry with assimilated meteorology: Model description and evaluation, J. </a:t>
            </a:r>
            <a:r>
              <a:rPr lang="en-CA" sz="1000" dirty="0" err="1"/>
              <a:t>Geophys</a:t>
            </a:r>
            <a:r>
              <a:rPr lang="en-CA" sz="1000" dirty="0"/>
              <a:t>. Res. Atmos., 106, 23073–23095, https://doi.org/10.1029/2001JD000807, 2001.</a:t>
            </a:r>
          </a:p>
          <a:p>
            <a:pPr marL="171450" indent="-1714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000" dirty="0"/>
              <a:t>Friedrich, M., </a:t>
            </a:r>
            <a:r>
              <a:rPr lang="en-CA" sz="1000" dirty="0" err="1"/>
              <a:t>Beutner</a:t>
            </a:r>
            <a:r>
              <a:rPr lang="en-CA" sz="1000" dirty="0"/>
              <a:t>, E., </a:t>
            </a:r>
            <a:r>
              <a:rPr lang="en-CA" sz="1000" dirty="0" err="1"/>
              <a:t>Reuvers</a:t>
            </a:r>
            <a:r>
              <a:rPr lang="en-CA" sz="1000" dirty="0"/>
              <a:t>, H., </a:t>
            </a:r>
            <a:r>
              <a:rPr lang="en-CA" sz="1000" dirty="0" err="1"/>
              <a:t>Smeekes</a:t>
            </a:r>
            <a:r>
              <a:rPr lang="en-CA" sz="1000" dirty="0"/>
              <a:t>, S., </a:t>
            </a:r>
            <a:r>
              <a:rPr lang="en-CA" sz="1000" dirty="0" err="1"/>
              <a:t>Urbain</a:t>
            </a:r>
            <a:r>
              <a:rPr lang="en-CA" sz="1000" dirty="0"/>
              <a:t>, J. P., Bader, W., Franco, B., Lejeune, B., and </a:t>
            </a:r>
            <a:r>
              <a:rPr lang="en-CA" sz="1000" dirty="0" err="1"/>
              <a:t>Mahieu</a:t>
            </a:r>
            <a:r>
              <a:rPr lang="en-CA" sz="1000" dirty="0"/>
              <a:t>, E.: A statistical analysis of time trends in atmospheric ethane, </a:t>
            </a:r>
            <a:r>
              <a:rPr lang="en-CA" sz="1000" dirty="0" err="1"/>
              <a:t>Clim</a:t>
            </a:r>
            <a:r>
              <a:rPr lang="en-CA" sz="1000" dirty="0"/>
              <a:t>. Change, 162, 105–125, https://doi.org/10.1007/s10584-020-02806-2, 2020.</a:t>
            </a:r>
          </a:p>
          <a:p>
            <a:pPr marL="171450" indent="-1714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000" dirty="0" err="1"/>
              <a:t>Hase</a:t>
            </a:r>
            <a:r>
              <a:rPr lang="en-CA" sz="1000" dirty="0"/>
              <a:t>, F., Hannigan, J. W., Coffey, M. T., Goldman, A., </a:t>
            </a:r>
            <a:r>
              <a:rPr lang="en-CA" sz="1000" dirty="0" err="1"/>
              <a:t>Höpfner</a:t>
            </a:r>
            <a:r>
              <a:rPr lang="en-CA" sz="1000" dirty="0"/>
              <a:t>, M., Jones, N. B., </a:t>
            </a:r>
            <a:r>
              <a:rPr lang="en-CA" sz="1000" dirty="0" err="1"/>
              <a:t>Rinsland</a:t>
            </a:r>
            <a:r>
              <a:rPr lang="en-CA" sz="1000" dirty="0"/>
              <a:t>, C. P., and Wood, S. W.: Intercomparison of retrieval codes used for the analysis of high-resolution, ground-based FTIR measurements, J. Quant. </a:t>
            </a:r>
            <a:r>
              <a:rPr lang="en-CA" sz="1000" dirty="0" err="1"/>
              <a:t>Spectrosc</a:t>
            </a:r>
            <a:r>
              <a:rPr lang="en-CA" sz="1000" dirty="0"/>
              <a:t>. </a:t>
            </a:r>
            <a:r>
              <a:rPr lang="en-CA" sz="1000" dirty="0" err="1"/>
              <a:t>Radiat</a:t>
            </a:r>
            <a:r>
              <a:rPr lang="en-CA" sz="1000" dirty="0"/>
              <a:t>. Transf., 87, 25–52, https://doi.org/10.1016/j.jqsrt.2003.12.008, 2004.</a:t>
            </a:r>
          </a:p>
          <a:p>
            <a:pPr marL="171450" indent="-1714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000" dirty="0"/>
              <a:t>Khan, M. A. H., Lowe, D., Derwent, R. G., </a:t>
            </a:r>
            <a:r>
              <a:rPr lang="en-CA" sz="1000" dirty="0" err="1"/>
              <a:t>Foulds</a:t>
            </a:r>
            <a:r>
              <a:rPr lang="en-CA" sz="1000" dirty="0"/>
              <a:t>, A., </a:t>
            </a:r>
            <a:r>
              <a:rPr lang="en-CA" sz="1000" dirty="0" err="1"/>
              <a:t>Chhantyal</a:t>
            </a:r>
            <a:r>
              <a:rPr lang="en-CA" sz="1000" dirty="0"/>
              <a:t>-Pun, R., </a:t>
            </a:r>
            <a:r>
              <a:rPr lang="en-CA" sz="1000" dirty="0" err="1"/>
              <a:t>McFiggans</a:t>
            </a:r>
            <a:r>
              <a:rPr lang="en-CA" sz="1000" dirty="0"/>
              <a:t>, G., Orr-Ewing, A. J., Percival, C. J., and Shallcross, D. E.: Global and regional model simulations of atmospheric ammonia, Atmos. Res., 234, 104702, https://doi.org/10.1016/j.atmosres.2019.104702, 2020.</a:t>
            </a:r>
          </a:p>
          <a:p>
            <a:pPr marL="171450" indent="-1714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000" dirty="0"/>
              <a:t>De </a:t>
            </a:r>
            <a:r>
              <a:rPr lang="en-CA" sz="1000" dirty="0" err="1"/>
              <a:t>Mazière</a:t>
            </a:r>
            <a:r>
              <a:rPr lang="en-CA" sz="1000" dirty="0"/>
              <a:t>, M., Thompson, A. M., </a:t>
            </a:r>
            <a:r>
              <a:rPr lang="en-CA" sz="1000" dirty="0" err="1"/>
              <a:t>Kurylo</a:t>
            </a:r>
            <a:r>
              <a:rPr lang="en-CA" sz="1000" dirty="0"/>
              <a:t>, M. J., Wild, J. D., Bernhard, G., </a:t>
            </a:r>
            <a:r>
              <a:rPr lang="en-CA" sz="1000" dirty="0" err="1"/>
              <a:t>Blumenstock</a:t>
            </a:r>
            <a:r>
              <a:rPr lang="en-CA" sz="1000" dirty="0"/>
              <a:t>, T., Braathen, G. O., Hannigan, J. W., Lambert, J. C., Leblanc, T., McGee, T. J., </a:t>
            </a:r>
            <a:r>
              <a:rPr lang="en-CA" sz="1000" dirty="0" err="1"/>
              <a:t>Nedoluha</a:t>
            </a:r>
            <a:r>
              <a:rPr lang="en-CA" sz="1000" dirty="0"/>
              <a:t>, G., </a:t>
            </a:r>
            <a:r>
              <a:rPr lang="en-CA" sz="1000" dirty="0" err="1"/>
              <a:t>Petropavlovskikh</a:t>
            </a:r>
            <a:r>
              <a:rPr lang="en-CA" sz="1000" dirty="0"/>
              <a:t>, I., </a:t>
            </a:r>
            <a:r>
              <a:rPr lang="en-CA" sz="1000" dirty="0" err="1"/>
              <a:t>Seckmeyer</a:t>
            </a:r>
            <a:r>
              <a:rPr lang="en-CA" sz="1000" dirty="0"/>
              <a:t>, G., Simon, P. C., </a:t>
            </a:r>
            <a:r>
              <a:rPr lang="en-CA" sz="1000" dirty="0" err="1"/>
              <a:t>Steinbrecht</a:t>
            </a:r>
            <a:r>
              <a:rPr lang="en-CA" sz="1000" dirty="0"/>
              <a:t>, W., and Strahan, S. E.: The Network for the Detection of Atmospheric Composition Change (NDACC): History, status and perspectives, Atmos. Chem. Phys., 18, 4935–4964, https://doi.org/10.5194/acp-18-4935-2018, 2018.</a:t>
            </a:r>
          </a:p>
          <a:p>
            <a:pPr marL="171450" indent="-1714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000" dirty="0"/>
              <a:t>Miyazaki, K., Bowman, K., Sekiya, T., </a:t>
            </a:r>
            <a:r>
              <a:rPr lang="en-CA" sz="1000" dirty="0" err="1"/>
              <a:t>Eskes</a:t>
            </a:r>
            <a:r>
              <a:rPr lang="en-CA" sz="1000" dirty="0"/>
              <a:t>, H., Boersma, F., Worden, H., Livesey, N., H. Payne, V., </a:t>
            </a:r>
            <a:r>
              <a:rPr lang="en-CA" sz="1000" dirty="0" err="1"/>
              <a:t>Sudo</a:t>
            </a:r>
            <a:r>
              <a:rPr lang="en-CA" sz="1000" dirty="0"/>
              <a:t>, K., </a:t>
            </a:r>
            <a:r>
              <a:rPr lang="en-CA" sz="1000" dirty="0" err="1"/>
              <a:t>Kanaya</a:t>
            </a:r>
            <a:r>
              <a:rPr lang="en-CA" sz="1000" dirty="0"/>
              <a:t>, Y., </a:t>
            </a:r>
            <a:r>
              <a:rPr lang="en-CA" sz="1000" dirty="0" err="1"/>
              <a:t>Takigawa</a:t>
            </a:r>
            <a:r>
              <a:rPr lang="en-CA" sz="1000" dirty="0"/>
              <a:t>, M., and </a:t>
            </a:r>
            <a:r>
              <a:rPr lang="en-CA" sz="1000" dirty="0" err="1"/>
              <a:t>Ogochi</a:t>
            </a:r>
            <a:r>
              <a:rPr lang="en-CA" sz="1000" dirty="0"/>
              <a:t>, K.: Updated tropospheric chemistry reanalysis and emission estimates, TCR-2, for 2005-2018, Earth Syst. Sci. Data, 12, 2223–2259, https://doi.org/10.5194/essd-12-2223-2020, 2020.</a:t>
            </a:r>
          </a:p>
          <a:p>
            <a:pPr marL="171450" indent="-1714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000" dirty="0"/>
              <a:t>Van Damme, M., Clarisse, L., Franco, B., Sutton, M. A., </a:t>
            </a:r>
            <a:r>
              <a:rPr lang="en-CA" sz="1000" dirty="0" err="1"/>
              <a:t>Erisman</a:t>
            </a:r>
            <a:r>
              <a:rPr lang="en-CA" sz="1000" dirty="0"/>
              <a:t>, J. W., </a:t>
            </a:r>
            <a:r>
              <a:rPr lang="en-CA" sz="1000" dirty="0" err="1"/>
              <a:t>Wichink</a:t>
            </a:r>
            <a:r>
              <a:rPr lang="en-CA" sz="1000" dirty="0"/>
              <a:t> </a:t>
            </a:r>
            <a:r>
              <a:rPr lang="en-CA" sz="1000" dirty="0" err="1"/>
              <a:t>Kruit</a:t>
            </a:r>
            <a:r>
              <a:rPr lang="en-CA" sz="1000" dirty="0"/>
              <a:t>, R., Van </a:t>
            </a:r>
            <a:r>
              <a:rPr lang="en-CA" sz="1000" dirty="0" err="1"/>
              <a:t>Zanten</a:t>
            </a:r>
            <a:r>
              <a:rPr lang="en-CA" sz="1000" dirty="0"/>
              <a:t>, M., Whitburn, S., Hadji-Lazaro, J., </a:t>
            </a:r>
            <a:r>
              <a:rPr lang="en-CA" sz="1000" dirty="0" err="1"/>
              <a:t>Hurtmans</a:t>
            </a:r>
            <a:r>
              <a:rPr lang="en-CA" sz="1000" dirty="0"/>
              <a:t>, D., </a:t>
            </a:r>
            <a:r>
              <a:rPr lang="en-CA" sz="1000" dirty="0" err="1"/>
              <a:t>Clerbaux</a:t>
            </a:r>
            <a:r>
              <a:rPr lang="en-CA" sz="1000" dirty="0"/>
              <a:t>, C., &amp; </a:t>
            </a:r>
            <a:r>
              <a:rPr lang="en-CA" sz="1000" dirty="0" err="1"/>
              <a:t>Coheur</a:t>
            </a:r>
            <a:r>
              <a:rPr lang="en-CA" sz="1000" dirty="0"/>
              <a:t>, P. F. Global, regional and national trends of atmospheric ammonia derived from a decadal (2008-2018) satellite record. Environmental Research Letters, 16(5), 055017. https://doi.org/10.1088/1748-9326/abd5e0, 2021.</a:t>
            </a:r>
          </a:p>
        </p:txBody>
      </p:sp>
      <p:pic>
        <p:nvPicPr>
          <p:cNvPr id="3" name="Picture 4" descr="jpl logo clipart 10 free Cliparts | Download images on Clipground 2021">
            <a:extLst>
              <a:ext uri="{FF2B5EF4-FFF2-40B4-BE49-F238E27FC236}">
                <a16:creationId xmlns:a16="http://schemas.microsoft.com/office/drawing/2014/main" id="{9E29FBD6-61DA-3592-14A0-CF0667AA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28" y="1262387"/>
            <a:ext cx="1034179" cy="10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425266C-2F4D-202A-BF35-C0FF0D5C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05556"/>
            <a:ext cx="3134123" cy="23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6AE963-B468-4B1A-200B-7EB777C2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Q</a:t>
            </a:r>
            <a:r>
              <a:rPr lang="en-CA" sz="44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uestions</a:t>
            </a:r>
            <a:r>
              <a:rPr lang="es-MX" sz="44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E9D2D-E121-B7DC-6EF2-D97403DE4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Thank you for your attention!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beatriz.herrera@mail.utoronto.ca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73427-F249-E0BB-D861-440294C4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932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C9F632-1A30-4619-A786-9B6C998A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ED8B5BD-78BA-4281-9C58-A6953FF4478A}" type="slidenum">
              <a:rPr lang="es-MX" smtClean="0"/>
              <a:t>3</a:t>
            </a:fld>
            <a:endParaRPr lang="es-MX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C9F5EF1E-11B7-40D4-9E3A-833504A066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Motivation </a:t>
            </a:r>
            <a:endParaRPr lang="es-MX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F4991-66DA-4C49-8124-B2F416ACA925}"/>
              </a:ext>
            </a:extLst>
          </p:cNvPr>
          <p:cNvSpPr txBox="1"/>
          <p:nvPr/>
        </p:nvSpPr>
        <p:spPr>
          <a:xfrm>
            <a:off x="431539" y="5651498"/>
            <a:ext cx="82809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CA" sz="2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site locations, green for remote sites and blue for urban sites</a:t>
            </a:r>
            <a:r>
              <a:rPr lang="en-CA" sz="20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Most of the sites are part of the Network for the Detection of Atmospheric Composition Change (NDACC)</a:t>
            </a:r>
            <a:endParaRPr lang="en-CA" sz="20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84CF6-87AD-C55C-07F0-E0FF60629AD4}"/>
              </a:ext>
            </a:extLst>
          </p:cNvPr>
          <p:cNvSpPr txBox="1"/>
          <p:nvPr/>
        </p:nvSpPr>
        <p:spPr>
          <a:xfrm>
            <a:off x="287523" y="1049886"/>
            <a:ext cx="8568952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CA" sz="2800" dirty="0"/>
              <a:t>To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 the global variability and trends of NH</a:t>
            </a:r>
            <a:r>
              <a:rPr lang="en-US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urban and remote regions u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data from ground-based instruments and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 outputs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CA" sz="1200" i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7D98D106-BA9B-F972-AAC6-10B1C4D6B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4" y="2354663"/>
            <a:ext cx="6487889" cy="3207187"/>
          </a:xfrm>
        </p:spPr>
      </p:pic>
    </p:spTree>
    <p:extLst>
      <p:ext uri="{BB962C8B-B14F-4D97-AF65-F5344CB8AC3E}">
        <p14:creationId xmlns:p14="http://schemas.microsoft.com/office/powerpoint/2010/main" val="193029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Marcador de contenido 9"/>
          <p:cNvPicPr/>
          <p:nvPr/>
        </p:nvPicPr>
        <p:blipFill rotWithShape="1">
          <a:blip r:embed="rId3"/>
          <a:srcRect l="4391"/>
          <a:stretch/>
        </p:blipFill>
        <p:spPr>
          <a:xfrm>
            <a:off x="-3044" y="1452872"/>
            <a:ext cx="2314374" cy="2198620"/>
          </a:xfrm>
          <a:prstGeom prst="rect">
            <a:avLst/>
          </a:prstGeom>
          <a:ln>
            <a:noFill/>
          </a:ln>
        </p:spPr>
      </p:pic>
      <p:pic>
        <p:nvPicPr>
          <p:cNvPr id="206" name="Picture 4"/>
          <p:cNvPicPr/>
          <p:nvPr/>
        </p:nvPicPr>
        <p:blipFill>
          <a:blip r:embed="rId4"/>
          <a:srcRect l="15735" t="37121" r="22146" b="9473"/>
          <a:stretch/>
        </p:blipFill>
        <p:spPr>
          <a:xfrm>
            <a:off x="1822625" y="1984985"/>
            <a:ext cx="3598757" cy="1697137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216BF-72EC-116A-78EC-BDA546767A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-1" t="60072" r="15909" b="-3151"/>
          <a:stretch/>
        </p:blipFill>
        <p:spPr>
          <a:xfrm>
            <a:off x="6354129" y="2034609"/>
            <a:ext cx="2645299" cy="1697136"/>
          </a:xfrm>
          <a:prstGeom prst="rect">
            <a:avLst/>
          </a:prstGeom>
        </p:spPr>
      </p:pic>
      <p:sp>
        <p:nvSpPr>
          <p:cNvPr id="203" name="CustomShape 2"/>
          <p:cNvSpPr/>
          <p:nvPr/>
        </p:nvSpPr>
        <p:spPr>
          <a:xfrm>
            <a:off x="1485810" y="1043296"/>
            <a:ext cx="4486487" cy="11961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>
            <a:normAutofit/>
          </a:bodyPr>
          <a:lstStyle/>
          <a:p>
            <a:pPr>
              <a:lnSpc>
                <a:spcPct val="90000"/>
              </a:lnSpc>
              <a:spcBef>
                <a:spcPts val="908"/>
              </a:spcBef>
            </a:pPr>
            <a:endParaRPr lang="en-CA" sz="1451" b="1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8"/>
              </a:spcBef>
            </a:pPr>
            <a:endParaRPr lang="en-CA" sz="1451" b="1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3557776" y="2922270"/>
            <a:ext cx="622080" cy="578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5224821" y="4710464"/>
            <a:ext cx="855891" cy="329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0" name="Picture 8"/>
          <p:cNvPicPr/>
          <p:nvPr/>
        </p:nvPicPr>
        <p:blipFill>
          <a:blip r:embed="rId6"/>
          <a:srcRect r="18860" b="-3127"/>
          <a:stretch/>
        </p:blipFill>
        <p:spPr>
          <a:xfrm>
            <a:off x="104416" y="1673134"/>
            <a:ext cx="815072" cy="436272"/>
          </a:xfrm>
          <a:prstGeom prst="rect">
            <a:avLst/>
          </a:prstGeom>
          <a:ln>
            <a:noFill/>
          </a:ln>
        </p:spPr>
      </p:pic>
      <p:sp>
        <p:nvSpPr>
          <p:cNvPr id="218" name="CustomShape 8"/>
          <p:cNvSpPr/>
          <p:nvPr/>
        </p:nvSpPr>
        <p:spPr>
          <a:xfrm>
            <a:off x="1211210" y="2278999"/>
            <a:ext cx="604980" cy="575983"/>
          </a:xfrm>
          <a:custGeom>
            <a:avLst/>
            <a:gdLst/>
            <a:ahLst/>
            <a:cxnLst/>
            <a:rect l="l" t="t" r="r" b="b"/>
            <a:pathLst>
              <a:path w="1530" h="802">
                <a:moveTo>
                  <a:pt x="0" y="200"/>
                </a:moveTo>
                <a:lnTo>
                  <a:pt x="1146" y="200"/>
                </a:lnTo>
                <a:lnTo>
                  <a:pt x="1146" y="0"/>
                </a:lnTo>
                <a:lnTo>
                  <a:pt x="1529" y="400"/>
                </a:lnTo>
                <a:lnTo>
                  <a:pt x="1146" y="801"/>
                </a:lnTo>
                <a:lnTo>
                  <a:pt x="1146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14">
            <a:extLst>
              <a:ext uri="{FF2B5EF4-FFF2-40B4-BE49-F238E27FC236}">
                <a16:creationId xmlns:a16="http://schemas.microsoft.com/office/drawing/2014/main" id="{289D4F93-F11F-48A5-B5C4-4DA3C1E753FD}"/>
              </a:ext>
            </a:extLst>
          </p:cNvPr>
          <p:cNvSpPr/>
          <p:nvPr/>
        </p:nvSpPr>
        <p:spPr>
          <a:xfrm>
            <a:off x="4995582" y="2674211"/>
            <a:ext cx="286938" cy="349537"/>
          </a:xfrm>
          <a:prstGeom prst="ellipse">
            <a:avLst/>
          </a:prstGeom>
          <a:noFill/>
          <a:ln w="1905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7063CE-47D0-4EC7-A70C-E6457AF3EF77}"/>
              </a:ext>
            </a:extLst>
          </p:cNvPr>
          <p:cNvSpPr txBox="1"/>
          <p:nvPr/>
        </p:nvSpPr>
        <p:spPr>
          <a:xfrm>
            <a:off x="2126969" y="2492408"/>
            <a:ext cx="1218084" cy="20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6" dirty="0"/>
              <a:t>Solar spectra</a:t>
            </a:r>
          </a:p>
        </p:txBody>
      </p:sp>
      <p:sp>
        <p:nvSpPr>
          <p:cNvPr id="29" name="1 Título">
            <a:extLst>
              <a:ext uri="{FF2B5EF4-FFF2-40B4-BE49-F238E27FC236}">
                <a16:creationId xmlns:a16="http://schemas.microsoft.com/office/drawing/2014/main" id="{6E212688-F885-4839-828C-69C93448AA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1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Methodology - FTIR 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B977C-6467-4368-BE2F-243B533B3026}"/>
              </a:ext>
            </a:extLst>
          </p:cNvPr>
          <p:cNvSpPr txBox="1"/>
          <p:nvPr/>
        </p:nvSpPr>
        <p:spPr>
          <a:xfrm>
            <a:off x="19226" y="991206"/>
            <a:ext cx="624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FTIR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(Fourier Transform Infrared) Spectroscopy</a:t>
            </a:r>
            <a:endParaRPr lang="en-CA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25C205-BD18-4E23-9A46-D62FCDD3CF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67" t="2939" r="40144" b="42336"/>
          <a:stretch/>
        </p:blipFill>
        <p:spPr>
          <a:xfrm>
            <a:off x="5307458" y="2128761"/>
            <a:ext cx="1231161" cy="1183415"/>
          </a:xfrm>
          <a:prstGeom prst="rect">
            <a:avLst/>
          </a:prstGeom>
        </p:spPr>
      </p:pic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364F74AC-24F5-7ABF-141C-BA6B9D227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545681"/>
              </p:ext>
            </p:extLst>
          </p:nvPr>
        </p:nvGraphicFramePr>
        <p:xfrm>
          <a:off x="153680" y="4051284"/>
          <a:ext cx="5153778" cy="208489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25974">
                  <a:extLst>
                    <a:ext uri="{9D8B030D-6E8A-4147-A177-3AD203B41FA5}">
                      <a16:colId xmlns:a16="http://schemas.microsoft.com/office/drawing/2014/main" val="394028825"/>
                    </a:ext>
                  </a:extLst>
                </a:gridCol>
                <a:gridCol w="2827804">
                  <a:extLst>
                    <a:ext uri="{9D8B030D-6E8A-4147-A177-3AD203B41FA5}">
                      <a16:colId xmlns:a16="http://schemas.microsoft.com/office/drawing/2014/main" val="3937275078"/>
                    </a:ext>
                  </a:extLst>
                </a:gridCol>
              </a:tblGrid>
              <a:tr h="417571">
                <a:tc>
                  <a:txBody>
                    <a:bodyPr/>
                    <a:lstStyle/>
                    <a:p>
                      <a:r>
                        <a:rPr lang="en-US" sz="1500" dirty="0"/>
                        <a:t>*Parameters</a:t>
                      </a:r>
                      <a:endParaRPr lang="en-CA" sz="1500" dirty="0"/>
                    </a:p>
                  </a:txBody>
                  <a:tcPr marL="75526" marR="75526" marT="37763" marB="3776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NH</a:t>
                      </a:r>
                      <a:r>
                        <a:rPr lang="en-US" sz="1500" baseline="-25000" dirty="0"/>
                        <a:t>3 </a:t>
                      </a:r>
                      <a:r>
                        <a:rPr lang="en-US" sz="1500" dirty="0"/>
                        <a:t>retrieval </a:t>
                      </a:r>
                      <a:endParaRPr lang="en-CA" sz="1500" dirty="0"/>
                    </a:p>
                  </a:txBody>
                  <a:tcPr marL="75526" marR="75526" marT="37763" marB="37763"/>
                </a:tc>
                <a:extLst>
                  <a:ext uri="{0D108BD9-81ED-4DB2-BD59-A6C34878D82A}">
                    <a16:rowId xmlns:a16="http://schemas.microsoft.com/office/drawing/2014/main" val="36128490"/>
                  </a:ext>
                </a:extLst>
              </a:tr>
              <a:tr h="417571">
                <a:tc>
                  <a:txBody>
                    <a:bodyPr/>
                    <a:lstStyle/>
                    <a:p>
                      <a:r>
                        <a:rPr lang="en-US" sz="1500" dirty="0" err="1"/>
                        <a:t>Microwindow</a:t>
                      </a:r>
                      <a:r>
                        <a:rPr lang="en-US" sz="1500" dirty="0"/>
                        <a:t> 1</a:t>
                      </a:r>
                      <a:endParaRPr lang="en-CA" sz="1500" dirty="0"/>
                    </a:p>
                  </a:txBody>
                  <a:tcPr marL="75526" marR="75526" marT="37763" marB="3776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930.32 – 931.32 cm</a:t>
                      </a:r>
                      <a:r>
                        <a:rPr lang="en-US" sz="1500" baseline="30000" dirty="0"/>
                        <a:t>-1</a:t>
                      </a:r>
                      <a:endParaRPr lang="en-CA" sz="1500" baseline="30000" dirty="0"/>
                    </a:p>
                  </a:txBody>
                  <a:tcPr marL="75526" marR="75526" marT="37763" marB="37763"/>
                </a:tc>
                <a:extLst>
                  <a:ext uri="{0D108BD9-81ED-4DB2-BD59-A6C34878D82A}">
                    <a16:rowId xmlns:a16="http://schemas.microsoft.com/office/drawing/2014/main" val="3771828067"/>
                  </a:ext>
                </a:extLst>
              </a:tr>
              <a:tr h="417571">
                <a:tc>
                  <a:txBody>
                    <a:bodyPr/>
                    <a:lstStyle/>
                    <a:p>
                      <a:r>
                        <a:rPr lang="en-US" sz="1500" dirty="0" err="1"/>
                        <a:t>Microwindow</a:t>
                      </a:r>
                      <a:r>
                        <a:rPr lang="en-US" sz="1500" dirty="0"/>
                        <a:t> 2</a:t>
                      </a:r>
                      <a:endParaRPr lang="en-CA" sz="1500" dirty="0"/>
                    </a:p>
                  </a:txBody>
                  <a:tcPr marL="75526" marR="75526" marT="37763" marB="3776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966.97 – 967.675cm</a:t>
                      </a:r>
                      <a:r>
                        <a:rPr lang="en-US" sz="1500" baseline="30000" dirty="0"/>
                        <a:t>-1</a:t>
                      </a:r>
                      <a:endParaRPr lang="en-CA" sz="1500" dirty="0"/>
                    </a:p>
                  </a:txBody>
                  <a:tcPr marL="75526" marR="75526" marT="37763" marB="37763"/>
                </a:tc>
                <a:extLst>
                  <a:ext uri="{0D108BD9-81ED-4DB2-BD59-A6C34878D82A}">
                    <a16:rowId xmlns:a16="http://schemas.microsoft.com/office/drawing/2014/main" val="155482000"/>
                  </a:ext>
                </a:extLst>
              </a:tr>
              <a:tr h="414607">
                <a:tc>
                  <a:txBody>
                    <a:bodyPr/>
                    <a:lstStyle/>
                    <a:p>
                      <a:r>
                        <a:rPr lang="en-US" sz="1500" dirty="0"/>
                        <a:t>Interfering species</a:t>
                      </a:r>
                      <a:endParaRPr lang="en-CA" sz="1500" dirty="0"/>
                    </a:p>
                  </a:txBody>
                  <a:tcPr marL="75526" marR="75526" marT="37763" marB="37763"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H</a:t>
                      </a:r>
                      <a:r>
                        <a:rPr lang="en-CA" sz="1500" baseline="-25000" dirty="0"/>
                        <a:t>2</a:t>
                      </a:r>
                      <a:r>
                        <a:rPr lang="en-CA" sz="1500" dirty="0"/>
                        <a:t>O, O</a:t>
                      </a:r>
                      <a:r>
                        <a:rPr lang="en-CA" sz="1500" baseline="-25000" dirty="0"/>
                        <a:t>3,</a:t>
                      </a:r>
                      <a:r>
                        <a:rPr lang="en-CA" sz="1500" dirty="0"/>
                        <a:t> CO</a:t>
                      </a:r>
                      <a:r>
                        <a:rPr lang="en-CA" sz="1500" baseline="-25000" dirty="0"/>
                        <a:t>2,</a:t>
                      </a:r>
                      <a:r>
                        <a:rPr lang="en-CA" sz="1500" dirty="0"/>
                        <a:t> N</a:t>
                      </a:r>
                      <a:r>
                        <a:rPr lang="en-CA" sz="1500" baseline="-25000" dirty="0"/>
                        <a:t>2</a:t>
                      </a:r>
                      <a:r>
                        <a:rPr lang="en-CA" sz="1500" dirty="0"/>
                        <a:t>O, HNO</a:t>
                      </a:r>
                      <a:r>
                        <a:rPr lang="en-CA" sz="1500" baseline="-25000" dirty="0"/>
                        <a:t>3</a:t>
                      </a:r>
                      <a:r>
                        <a:rPr lang="en-CA" sz="1500" dirty="0"/>
                        <a:t> </a:t>
                      </a:r>
                    </a:p>
                  </a:txBody>
                  <a:tcPr marL="75526" marR="75526" marT="37763" marB="37763"/>
                </a:tc>
                <a:extLst>
                  <a:ext uri="{0D108BD9-81ED-4DB2-BD59-A6C34878D82A}">
                    <a16:rowId xmlns:a16="http://schemas.microsoft.com/office/drawing/2014/main" val="769819834"/>
                  </a:ext>
                </a:extLst>
              </a:tr>
              <a:tr h="417571">
                <a:tc>
                  <a:txBody>
                    <a:bodyPr/>
                    <a:lstStyle/>
                    <a:p>
                      <a:r>
                        <a:rPr lang="en-US" sz="1500" dirty="0"/>
                        <a:t>SFIT4 version</a:t>
                      </a:r>
                      <a:endParaRPr lang="en-CA" sz="1500" dirty="0"/>
                    </a:p>
                  </a:txBody>
                  <a:tcPr marL="75526" marR="75526" marT="37763" marB="37763"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V0.9.4.4 </a:t>
                      </a:r>
                    </a:p>
                  </a:txBody>
                  <a:tcPr marL="75526" marR="75526" marT="37763" marB="37763"/>
                </a:tc>
                <a:extLst>
                  <a:ext uri="{0D108BD9-81ED-4DB2-BD59-A6C34878D82A}">
                    <a16:rowId xmlns:a16="http://schemas.microsoft.com/office/drawing/2014/main" val="17867997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794E41-EDBB-0F63-132D-0E0EBF21AF6B}"/>
              </a:ext>
            </a:extLst>
          </p:cNvPr>
          <p:cNvSpPr txBox="1"/>
          <p:nvPr/>
        </p:nvSpPr>
        <p:spPr>
          <a:xfrm>
            <a:off x="6813224" y="2336193"/>
            <a:ext cx="1218084" cy="20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6" dirty="0"/>
              <a:t>Total column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A56D0-3091-52AA-FA47-447E9AEF1807}"/>
              </a:ext>
            </a:extLst>
          </p:cNvPr>
          <p:cNvSpPr txBox="1"/>
          <p:nvPr/>
        </p:nvSpPr>
        <p:spPr>
          <a:xfrm>
            <a:off x="330245" y="6136175"/>
            <a:ext cx="4740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i="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*Most common for polluted sites. The parameters can vary among the sites   (</a:t>
            </a:r>
            <a:r>
              <a:rPr lang="en-CA" sz="1600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Dammers</a:t>
            </a:r>
            <a:r>
              <a:rPr lang="en-CA" sz="1600" b="1" i="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b="1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CA" sz="1600" b="1" i="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2015)</a:t>
            </a:r>
            <a:endParaRPr lang="en-CA" sz="16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782C3-7CDE-6943-7043-22CE3867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4</a:t>
            </a:fld>
            <a:endParaRPr lang="es-MX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A23540-32D7-C9A5-1FFF-6A65B5E428D1}"/>
              </a:ext>
            </a:extLst>
          </p:cNvPr>
          <p:cNvSpPr txBox="1"/>
          <p:nvPr/>
        </p:nvSpPr>
        <p:spPr>
          <a:xfrm>
            <a:off x="534769" y="3655751"/>
            <a:ext cx="359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Retrieval Code Parameters</a:t>
            </a:r>
            <a:endParaRPr lang="en-CA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7A10E6-6C88-58A8-3851-D744A3B51A37}"/>
              </a:ext>
            </a:extLst>
          </p:cNvPr>
          <p:cNvSpPr txBox="1"/>
          <p:nvPr/>
        </p:nvSpPr>
        <p:spPr>
          <a:xfrm>
            <a:off x="5071121" y="1522201"/>
            <a:ext cx="359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Retrieval Code</a:t>
            </a:r>
            <a:endParaRPr lang="en-C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6D420-000C-C056-10E1-42D8E962A5E6}"/>
              </a:ext>
            </a:extLst>
          </p:cNvPr>
          <p:cNvSpPr txBox="1"/>
          <p:nvPr/>
        </p:nvSpPr>
        <p:spPr>
          <a:xfrm>
            <a:off x="5400672" y="3985733"/>
            <a:ext cx="359875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 model</a:t>
            </a:r>
          </a:p>
          <a:p>
            <a:pPr marL="342900" indent="-342900" algn="ctr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inear trend model </a:t>
            </a: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Fourier series of third degree. </a:t>
            </a:r>
          </a:p>
          <a:p>
            <a:pPr marL="285750" indent="-285750" algn="just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Bootstrap resampling methods to construct the 95%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intervals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(Friedrich et al. 2020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3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C9F632-1A30-4619-A786-9B6C998A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5</a:t>
            </a:fld>
            <a:endParaRPr lang="es-MX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C9F5EF1E-11B7-40D4-9E3A-833504A066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Results - 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Urban Sites</a:t>
            </a:r>
            <a:endParaRPr lang="es-MX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63676BB-EA8E-4E1D-B63E-3242D573B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10155" r="19417" b="23436"/>
          <a:stretch/>
        </p:blipFill>
        <p:spPr>
          <a:xfrm>
            <a:off x="1724347" y="4085464"/>
            <a:ext cx="5439941" cy="264441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53DEA9-F3F8-7E46-85A5-1285C674A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29897"/>
              </p:ext>
            </p:extLst>
          </p:nvPr>
        </p:nvGraphicFramePr>
        <p:xfrm>
          <a:off x="179512" y="889480"/>
          <a:ext cx="8568951" cy="302433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26285">
                  <a:extLst>
                    <a:ext uri="{9D8B030D-6E8A-4147-A177-3AD203B41FA5}">
                      <a16:colId xmlns:a16="http://schemas.microsoft.com/office/drawing/2014/main" val="3739258569"/>
                    </a:ext>
                  </a:extLst>
                </a:gridCol>
                <a:gridCol w="1217063">
                  <a:extLst>
                    <a:ext uri="{9D8B030D-6E8A-4147-A177-3AD203B41FA5}">
                      <a16:colId xmlns:a16="http://schemas.microsoft.com/office/drawing/2014/main" val="2759024662"/>
                    </a:ext>
                  </a:extLst>
                </a:gridCol>
                <a:gridCol w="2022050">
                  <a:extLst>
                    <a:ext uri="{9D8B030D-6E8A-4147-A177-3AD203B41FA5}">
                      <a16:colId xmlns:a16="http://schemas.microsoft.com/office/drawing/2014/main" val="2470221705"/>
                    </a:ext>
                  </a:extLst>
                </a:gridCol>
                <a:gridCol w="3003553">
                  <a:extLst>
                    <a:ext uri="{9D8B030D-6E8A-4147-A177-3AD203B41FA5}">
                      <a16:colId xmlns:a16="http://schemas.microsoft.com/office/drawing/2014/main" val="2929191230"/>
                    </a:ext>
                  </a:extLst>
                </a:gridCol>
              </a:tblGrid>
              <a:tr h="805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Station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Time Period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NH</a:t>
                      </a:r>
                      <a:r>
                        <a:rPr lang="en-CA" sz="1400" baseline="-25000" dirty="0">
                          <a:effectLst/>
                        </a:rPr>
                        <a:t>3</a:t>
                      </a:r>
                      <a:r>
                        <a:rPr lang="en-CA" sz="1400" dirty="0">
                          <a:effectLst/>
                        </a:rPr>
                        <a:t> mean column (molecules cm</a:t>
                      </a:r>
                      <a:r>
                        <a:rPr lang="en-CA" sz="1400" baseline="30000" dirty="0">
                          <a:effectLst/>
                        </a:rPr>
                        <a:t>-2</a:t>
                      </a:r>
                      <a:r>
                        <a:rPr lang="en-CA" sz="1400" dirty="0">
                          <a:effectLst/>
                        </a:rPr>
                        <a:t>) x10</a:t>
                      </a:r>
                      <a:r>
                        <a:rPr lang="en-CA" sz="1400" baseline="30000" dirty="0">
                          <a:effectLst/>
                        </a:rPr>
                        <a:t>15</a:t>
                      </a:r>
                      <a:endParaRPr lang="en-CA" sz="1400" baseline="30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</a:rPr>
                        <a:t>NH</a:t>
                      </a:r>
                      <a:r>
                        <a:rPr lang="en-CA" sz="1400" baseline="-25000" dirty="0">
                          <a:effectLst/>
                          <a:latin typeface="+mn-lt"/>
                        </a:rPr>
                        <a:t>3 </a:t>
                      </a: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</a:t>
                      </a: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3493997831"/>
                  </a:ext>
                </a:extLst>
              </a:tr>
              <a:tr h="3247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St. Petersburg, Russia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2010-2022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2.96 ± 2.77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Biomass burning, local sources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2268221974"/>
                  </a:ext>
                </a:extLst>
              </a:tr>
              <a:tr h="2683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Bremen, Germany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2004-2018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16.8 ± 14.7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Fertilizers, livestock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695256840"/>
                  </a:ext>
                </a:extLst>
              </a:tr>
              <a:tr h="2712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Toronto, Canada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2002-2022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8.40 ± 8.25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Fertilizers, biomass burning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948753398"/>
                  </a:ext>
                </a:extLst>
              </a:tr>
              <a:tr h="2683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Boulder, USA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2010-2021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6.88 ± 5.68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Fertilizers, biomass burning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3273874523"/>
                  </a:ext>
                </a:extLst>
              </a:tr>
              <a:tr h="2683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Tsukuba, Japan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2014-2020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4.60 ± 3.42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Fertilizers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2422308468"/>
                  </a:ext>
                </a:extLst>
              </a:tr>
              <a:tr h="2811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Mexico City, Mexico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2014-2019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11.7 ± 6.63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Large local sources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3026631536"/>
                  </a:ext>
                </a:extLst>
              </a:tr>
              <a:tr h="5367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Wollongong, Australia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2007-2022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2.66 ± 2.15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Fertilizers, biomass burning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extLst>
                  <a:ext uri="{0D108BD9-81ED-4DB2-BD59-A6C34878D82A}">
                    <a16:rowId xmlns:a16="http://schemas.microsoft.com/office/drawing/2014/main" val="63015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58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B323-9D1B-40BE-8B44-E6C659CE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Urban NH</a:t>
            </a:r>
            <a:r>
              <a:rPr lang="en-US" sz="4000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Total Column Time Series </a:t>
            </a:r>
            <a:endParaRPr lang="en-C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73E9F-67BC-4FF0-9EA7-C08460ED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6</a:t>
            </a:fld>
            <a:endParaRPr lang="es-M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91CEB-E2D6-4CFE-8722-93AEF549901F}"/>
              </a:ext>
            </a:extLst>
          </p:cNvPr>
          <p:cNvSpPr txBox="1"/>
          <p:nvPr/>
        </p:nvSpPr>
        <p:spPr>
          <a:xfrm>
            <a:off x="6121516" y="1548075"/>
            <a:ext cx="26147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largest columns are seen at Bremen</a:t>
            </a:r>
            <a:r>
              <a:rPr lang="en-US" sz="20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 area</a:t>
            </a:r>
            <a:r>
              <a:rPr lang="en-US" sz="2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influenced by the nearby intense agriculture activity, and </a:t>
            </a:r>
            <a:r>
              <a:rPr lang="en-US" sz="20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2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Mexico City, an area influenced by numerous local urban sources. </a:t>
            </a:r>
            <a:r>
              <a:rPr lang="en-US" sz="20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20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</a:t>
            </a:r>
            <a:r>
              <a:rPr lang="en-US" sz="2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columns </a:t>
            </a:r>
            <a:r>
              <a:rPr lang="en-US" sz="20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Wollongong, a coastal city without large local sources and smaller population</a:t>
            </a:r>
            <a:endParaRPr lang="en-CA" sz="20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56D0BB9-E394-9EC0-41E1-3E44FB04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7" y="1005233"/>
            <a:ext cx="5460398" cy="5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67D7A3-2909-CBC7-1736-18DCDCB3008D}"/>
              </a:ext>
            </a:extLst>
          </p:cNvPr>
          <p:cNvSpPr txBox="1"/>
          <p:nvPr/>
        </p:nvSpPr>
        <p:spPr>
          <a:xfrm>
            <a:off x="755576" y="967055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A16DA-AE00-84CC-2354-D1FFE830AD55}"/>
              </a:ext>
            </a:extLst>
          </p:cNvPr>
          <p:cNvSpPr txBox="1"/>
          <p:nvPr/>
        </p:nvSpPr>
        <p:spPr>
          <a:xfrm>
            <a:off x="755576" y="2458180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550C7-6049-7765-8807-0321082CF28E}"/>
              </a:ext>
            </a:extLst>
          </p:cNvPr>
          <p:cNvSpPr txBox="1"/>
          <p:nvPr/>
        </p:nvSpPr>
        <p:spPr>
          <a:xfrm>
            <a:off x="755576" y="3911127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759CB-BCFD-CA5B-5A66-E67BD225048E}"/>
              </a:ext>
            </a:extLst>
          </p:cNvPr>
          <p:cNvSpPr txBox="1"/>
          <p:nvPr/>
        </p:nvSpPr>
        <p:spPr>
          <a:xfrm>
            <a:off x="3513198" y="2456265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FF7DF-3372-47FD-64B5-D66668D2CBE9}"/>
              </a:ext>
            </a:extLst>
          </p:cNvPr>
          <p:cNvSpPr txBox="1"/>
          <p:nvPr/>
        </p:nvSpPr>
        <p:spPr>
          <a:xfrm>
            <a:off x="3513198" y="3907297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25210-B9F8-7A74-AB70-00F808FF6ED4}"/>
              </a:ext>
            </a:extLst>
          </p:cNvPr>
          <p:cNvSpPr txBox="1"/>
          <p:nvPr/>
        </p:nvSpPr>
        <p:spPr>
          <a:xfrm>
            <a:off x="3491880" y="1002293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6AB6B-EC2F-C601-CDD4-474B45AB4AB2}"/>
              </a:ext>
            </a:extLst>
          </p:cNvPr>
          <p:cNvSpPr txBox="1"/>
          <p:nvPr/>
        </p:nvSpPr>
        <p:spPr>
          <a:xfrm>
            <a:off x="1979712" y="537321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</p:spTree>
    <p:extLst>
      <p:ext uri="{BB962C8B-B14F-4D97-AF65-F5344CB8AC3E}">
        <p14:creationId xmlns:p14="http://schemas.microsoft.com/office/powerpoint/2010/main" val="239497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98E8-400E-4383-AF7D-B014AC76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Urban NH</a:t>
            </a:r>
            <a:r>
              <a:rPr lang="en-US" sz="4000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Total Column Monthly Means</a:t>
            </a:r>
            <a:endParaRPr lang="en-C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2EFB5-A3B0-4BE8-9AA6-60A9A85C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7</a:t>
            </a:fld>
            <a:endParaRPr lang="es-M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3A563-EBF2-44CB-87D0-CE45054CFAC0}"/>
              </a:ext>
            </a:extLst>
          </p:cNvPr>
          <p:cNvSpPr txBox="1"/>
          <p:nvPr/>
        </p:nvSpPr>
        <p:spPr>
          <a:xfrm>
            <a:off x="6179281" y="1757583"/>
            <a:ext cx="26147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seasonal patterns are very similar for all stations, peaking during the spring/summer season, including Wollongong in the Southern Hemisphere, showing the temperature dependence of NH</a:t>
            </a:r>
            <a:r>
              <a:rPr lang="en-US" sz="2000" i="1" baseline="-250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the highest values in the warm months due to the increased volatilization of NH</a:t>
            </a:r>
            <a:r>
              <a:rPr lang="en-US" sz="2000" i="1" baseline="-250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CA" sz="20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666AB-C2DB-B561-DE40-47BEAC26F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09" y="980730"/>
            <a:ext cx="550288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9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98A78B0-01DA-6551-1D2B-E9CD959D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30"/>
            <a:ext cx="5400600" cy="58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242D4-C54D-A178-6103-AA12B7F0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Urban Trends</a:t>
            </a:r>
            <a:endParaRPr lang="en-C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4FBDC-EA57-CA68-C31B-906D8D42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8</a:t>
            </a:fld>
            <a:endParaRPr lang="es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94E1D-DADD-4393-4281-A9E31963D316}"/>
              </a:ext>
            </a:extLst>
          </p:cNvPr>
          <p:cNvSpPr txBox="1"/>
          <p:nvPr/>
        </p:nvSpPr>
        <p:spPr>
          <a:xfrm>
            <a:off x="6150726" y="1712408"/>
            <a:ext cx="23646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US" sz="2200" i="1" baseline="-25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-FTIR </a:t>
            </a:r>
            <a:r>
              <a:rPr lang="en-US" sz="2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trends for the </a:t>
            </a:r>
            <a:r>
              <a:rPr lang="en-US" sz="2200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daily means (blue)</a:t>
            </a:r>
            <a:r>
              <a:rPr lang="en-US" sz="2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fitted </a:t>
            </a:r>
            <a:r>
              <a:rPr lang="en-US" sz="2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Fourier series (red) </a:t>
            </a:r>
            <a:r>
              <a:rPr lang="en-US" sz="2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linear trend (black) </a:t>
            </a:r>
            <a:r>
              <a:rPr lang="en-US" sz="2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urban sites. Most of the sites show increasing trends</a:t>
            </a:r>
            <a:endParaRPr lang="en-CA" sz="22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96045-D7AA-E5BD-3310-A99B38F61B14}"/>
              </a:ext>
            </a:extLst>
          </p:cNvPr>
          <p:cNvSpPr txBox="1"/>
          <p:nvPr/>
        </p:nvSpPr>
        <p:spPr>
          <a:xfrm>
            <a:off x="755576" y="967055"/>
            <a:ext cx="6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08DB9-03C4-85CB-6D39-5AAB3ACEFA4F}"/>
              </a:ext>
            </a:extLst>
          </p:cNvPr>
          <p:cNvSpPr txBox="1"/>
          <p:nvPr/>
        </p:nvSpPr>
        <p:spPr>
          <a:xfrm>
            <a:off x="870130" y="24220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8FDFB-FC5D-170E-8291-8C0B737E7CC3}"/>
              </a:ext>
            </a:extLst>
          </p:cNvPr>
          <p:cNvSpPr txBox="1"/>
          <p:nvPr/>
        </p:nvSpPr>
        <p:spPr>
          <a:xfrm>
            <a:off x="892997" y="3877017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3914A-778C-FE0C-F947-205011763052}"/>
              </a:ext>
            </a:extLst>
          </p:cNvPr>
          <p:cNvSpPr txBox="1"/>
          <p:nvPr/>
        </p:nvSpPr>
        <p:spPr>
          <a:xfrm>
            <a:off x="3635896" y="2438473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7DAA77-6C10-0BF1-F58A-9B449A8A8340}"/>
              </a:ext>
            </a:extLst>
          </p:cNvPr>
          <p:cNvSpPr txBox="1"/>
          <p:nvPr/>
        </p:nvSpPr>
        <p:spPr>
          <a:xfrm>
            <a:off x="3635896" y="3870678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31333-1778-67A1-D955-0FEBC0CB4BD6}"/>
              </a:ext>
            </a:extLst>
          </p:cNvPr>
          <p:cNvSpPr txBox="1"/>
          <p:nvPr/>
        </p:nvSpPr>
        <p:spPr>
          <a:xfrm>
            <a:off x="3618871" y="956005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83749C-B38B-3C43-560A-60B172EBB1EB}"/>
              </a:ext>
            </a:extLst>
          </p:cNvPr>
          <p:cNvSpPr txBox="1"/>
          <p:nvPr/>
        </p:nvSpPr>
        <p:spPr>
          <a:xfrm>
            <a:off x="2123728" y="5313393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1e16</a:t>
            </a:r>
          </a:p>
        </p:txBody>
      </p:sp>
    </p:spTree>
    <p:extLst>
      <p:ext uri="{BB962C8B-B14F-4D97-AF65-F5344CB8AC3E}">
        <p14:creationId xmlns:p14="http://schemas.microsoft.com/office/powerpoint/2010/main" val="119837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C9F632-1A30-4619-A786-9B6C998A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B5BD-78BA-4281-9C58-A6953FF4478A}" type="slidenum">
              <a:rPr lang="es-MX" smtClean="0"/>
              <a:t>9</a:t>
            </a:fld>
            <a:endParaRPr lang="es-MX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C9F5EF1E-11B7-40D4-9E3A-833504A066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8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Urban sites</a:t>
            </a:r>
            <a:endParaRPr lang="es-MX" sz="3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89B401-31F8-3CCF-C7E6-9F44AEC4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Urban Trends</a:t>
            </a:r>
            <a:endParaRPr lang="en-CA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DD3CC-7A44-3994-7C80-2625DCC7828F}"/>
              </a:ext>
            </a:extLst>
          </p:cNvPr>
          <p:cNvSpPr txBox="1"/>
          <p:nvPr/>
        </p:nvSpPr>
        <p:spPr>
          <a:xfrm>
            <a:off x="539552" y="5894688"/>
            <a:ext cx="8064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US" i="1" baseline="-25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trends for the diurnal means 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urban sites and 95 % confidence intervals (CI). Trends indicated in bold are significant. The confidence intervals were derived using bootstrap resampling  (Friedrich et al. 2020)</a:t>
            </a:r>
            <a:endParaRPr lang="en-CA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EF01BA-0C2C-9C73-7E2D-B676E5E0C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85989"/>
              </p:ext>
            </p:extLst>
          </p:nvPr>
        </p:nvGraphicFramePr>
        <p:xfrm>
          <a:off x="467544" y="1045795"/>
          <a:ext cx="8136904" cy="484889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52634">
                  <a:extLst>
                    <a:ext uri="{9D8B030D-6E8A-4147-A177-3AD203B41FA5}">
                      <a16:colId xmlns:a16="http://schemas.microsoft.com/office/drawing/2014/main" val="338677782"/>
                    </a:ext>
                  </a:extLst>
                </a:gridCol>
                <a:gridCol w="2292938">
                  <a:extLst>
                    <a:ext uri="{9D8B030D-6E8A-4147-A177-3AD203B41FA5}">
                      <a16:colId xmlns:a16="http://schemas.microsoft.com/office/drawing/2014/main" val="2070227371"/>
                    </a:ext>
                  </a:extLst>
                </a:gridCol>
                <a:gridCol w="3291332">
                  <a:extLst>
                    <a:ext uri="{9D8B030D-6E8A-4147-A177-3AD203B41FA5}">
                      <a16:colId xmlns:a16="http://schemas.microsoft.com/office/drawing/2014/main" val="2693618860"/>
                    </a:ext>
                  </a:extLst>
                </a:gridCol>
              </a:tblGrid>
              <a:tr h="104752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Station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A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Time Period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FTIR NH</a:t>
                      </a:r>
                      <a:r>
                        <a:rPr lang="en-CA" sz="1600" b="1" kern="100" baseline="-25000" dirty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trend and 95% CI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 (molecules cm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-2 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) x10</a:t>
                      </a:r>
                      <a:r>
                        <a:rPr lang="en-CA" sz="1600" b="1" kern="100" baseline="300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1418547522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St. Petersburg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2010-2022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1.17 </a:t>
                      </a:r>
                      <a:endParaRPr lang="en-CA" sz="1600" b="1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(0.31 – 1.90)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3098601332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Bremen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2004-2018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2.82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 (-0.71 - 6.47)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713730695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Toronto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2002-2022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>
                          <a:solidFill>
                            <a:srgbClr val="000000"/>
                          </a:solidFill>
                          <a:effectLst/>
                        </a:rPr>
                        <a:t>2.54</a:t>
                      </a:r>
                      <a:r>
                        <a:rPr lang="en-CA" sz="1600" kern="10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CA" sz="1600" kern="10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>
                          <a:solidFill>
                            <a:srgbClr val="000000"/>
                          </a:solidFill>
                          <a:effectLst/>
                        </a:rPr>
                        <a:t>(1.92 – 3.11) </a:t>
                      </a:r>
                      <a:endParaRPr lang="en-CA" sz="16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3946156263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Boulder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2010-2021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>
                          <a:solidFill>
                            <a:srgbClr val="000000"/>
                          </a:solidFill>
                          <a:effectLst/>
                        </a:rPr>
                        <a:t>4.53</a:t>
                      </a:r>
                      <a:r>
                        <a:rPr lang="en-CA" sz="1600" kern="10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CA" sz="1600" kern="10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>
                          <a:solidFill>
                            <a:srgbClr val="000000"/>
                          </a:solidFill>
                          <a:effectLst/>
                        </a:rPr>
                        <a:t>(3.09 – 5.88) </a:t>
                      </a:r>
                      <a:endParaRPr lang="en-CA" sz="16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2414833941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Tsukuba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2014-2020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>
                          <a:solidFill>
                            <a:srgbClr val="000000"/>
                          </a:solidFill>
                          <a:effectLst/>
                        </a:rPr>
                        <a:t>1.61 </a:t>
                      </a:r>
                      <a:endParaRPr lang="en-CA" sz="1600" kern="10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>
                          <a:solidFill>
                            <a:srgbClr val="000000"/>
                          </a:solidFill>
                          <a:effectLst/>
                        </a:rPr>
                        <a:t>(-0.06 - 3.31) </a:t>
                      </a:r>
                      <a:endParaRPr lang="en-CA" sz="16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2450520592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>
                          <a:solidFill>
                            <a:schemeClr val="bg1"/>
                          </a:solidFill>
                          <a:effectLst/>
                        </a:rPr>
                        <a:t>Mexico City</a:t>
                      </a:r>
                      <a:endParaRPr lang="en-CA" sz="1600" b="1" kern="10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2014-2019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>
                          <a:solidFill>
                            <a:srgbClr val="000000"/>
                          </a:solidFill>
                          <a:effectLst/>
                        </a:rPr>
                        <a:t>4.41 </a:t>
                      </a:r>
                      <a:endParaRPr lang="en-CA" sz="1600" kern="10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>
                          <a:solidFill>
                            <a:srgbClr val="000000"/>
                          </a:solidFill>
                          <a:effectLst/>
                        </a:rPr>
                        <a:t>(1.64 - 6.97) </a:t>
                      </a:r>
                      <a:endParaRPr lang="en-CA" sz="16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903713025"/>
                  </a:ext>
                </a:extLst>
              </a:tr>
              <a:tr h="29051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chemeClr val="bg1"/>
                          </a:solidFill>
                          <a:effectLst/>
                        </a:rPr>
                        <a:t>Wollongong</a:t>
                      </a:r>
                      <a:endParaRPr lang="en-CA" sz="1600" b="1" kern="10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2007-2022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3" marR="5188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b="1" kern="100" dirty="0">
                          <a:solidFill>
                            <a:srgbClr val="000000"/>
                          </a:solidFill>
                          <a:effectLst/>
                        </a:rPr>
                        <a:t>-0.38 </a:t>
                      </a:r>
                      <a:endParaRPr lang="en-CA" sz="1600" kern="100" dirty="0">
                        <a:effectLst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</a:pPr>
                      <a:r>
                        <a:rPr lang="en-CA" sz="1600" kern="100" dirty="0">
                          <a:solidFill>
                            <a:srgbClr val="000000"/>
                          </a:solidFill>
                          <a:effectLst/>
                        </a:rPr>
                        <a:t>(-0.73 - -0.002) </a:t>
                      </a:r>
                      <a:endParaRPr lang="en-CA" sz="16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42975" marR="42975" marT="0" marB="0" anchor="ctr"/>
                </a:tc>
                <a:extLst>
                  <a:ext uri="{0D108BD9-81ED-4DB2-BD59-A6C34878D82A}">
                    <a16:rowId xmlns:a16="http://schemas.microsoft.com/office/drawing/2014/main" val="40187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89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26724</TotalTime>
  <Words>2542</Words>
  <Application>Microsoft Office PowerPoint</Application>
  <PresentationFormat>On-screen Show (4:3)</PresentationFormat>
  <Paragraphs>467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Liberation Serif</vt:lpstr>
      <vt:lpstr>Arial</vt:lpstr>
      <vt:lpstr>Calibri</vt:lpstr>
      <vt:lpstr>Calibri Light</vt:lpstr>
      <vt:lpstr>Times New Roman</vt:lpstr>
      <vt:lpstr>Office Theme</vt:lpstr>
      <vt:lpstr>Variability and trends of ammonia from urban and remote ground-based FTIR measurements globally distributed</vt:lpstr>
      <vt:lpstr>Background - Atmospheric Ammonia (NH3)</vt:lpstr>
      <vt:lpstr>PowerPoint Presentation</vt:lpstr>
      <vt:lpstr>PowerPoint Presentation</vt:lpstr>
      <vt:lpstr>PowerPoint Presentation</vt:lpstr>
      <vt:lpstr>Urban NH3 Total Column Time Series </vt:lpstr>
      <vt:lpstr>Urban NH3 Total Column Monthly Means</vt:lpstr>
      <vt:lpstr>Urban Trends</vt:lpstr>
      <vt:lpstr>Urban Trends</vt:lpstr>
      <vt:lpstr>Results - Remote Sites</vt:lpstr>
      <vt:lpstr>Remote - NH3 Total Column Time Series </vt:lpstr>
      <vt:lpstr>Remote - NH3 Total Column Monthly Means</vt:lpstr>
      <vt:lpstr>Remote Trends</vt:lpstr>
      <vt:lpstr>Remote Trends</vt:lpstr>
      <vt:lpstr>PowerPoint Presentation</vt:lpstr>
      <vt:lpstr>TCR-2 vs FTIR vs GCHP NH3 Total Column Time Series</vt:lpstr>
      <vt:lpstr>TCR-2 vs FTIR NH3 vs GCHP Total Column Monthly Means</vt:lpstr>
      <vt:lpstr>TCR-2 vs FTIR NH3 vs GCHP Total Column Annual Means</vt:lpstr>
      <vt:lpstr>Urban Trends  Comparison</vt:lpstr>
      <vt:lpstr>Remote Trends Comparison</vt:lpstr>
      <vt:lpstr>Conclusions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 of ammonia emissions on urban air quality</dc:title>
  <dc:creator>BEATRIZ ADRIANA HERRERA GUTIERREZ</dc:creator>
  <cp:lastModifiedBy>Beatriz Herrera</cp:lastModifiedBy>
  <cp:revision>492</cp:revision>
  <dcterms:created xsi:type="dcterms:W3CDTF">2020-02-03T05:27:13Z</dcterms:created>
  <dcterms:modified xsi:type="dcterms:W3CDTF">2023-06-15T07:50:00Z</dcterms:modified>
</cp:coreProperties>
</file>