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74" r:id="rId5"/>
    <p:sldId id="260" r:id="rId6"/>
    <p:sldId id="262" r:id="rId7"/>
    <p:sldId id="263" r:id="rId8"/>
    <p:sldId id="264" r:id="rId9"/>
    <p:sldId id="265" r:id="rId10"/>
    <p:sldId id="270" r:id="rId11"/>
    <p:sldId id="266" r:id="rId12"/>
    <p:sldId id="271" r:id="rId13"/>
    <p:sldId id="267" r:id="rId14"/>
    <p:sldId id="273" r:id="rId15"/>
    <p:sldId id="269" r:id="rId16"/>
    <p:sldId id="275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E6BF8-706C-49C4-9D75-CDAEA8F73FB5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D74B7-5A4D-46F4-8EC3-B1D0E560A2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1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 w="12700"/>
        </p:spPr>
      </p:sp>
      <p:sp>
        <p:nvSpPr>
          <p:cNvPr id="1024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IR Emission Spectra, satellite 1970/  45 Years ago</a:t>
            </a:r>
          </a:p>
          <a:p>
            <a:pPr eaLnBrk="1" hangingPunct="1">
              <a:spcBef>
                <a:spcPct val="0"/>
              </a:spcBef>
            </a:pPr>
            <a:r>
              <a:rPr lang="de-DE" smtClean="0"/>
              <a:t>KLICK -&gt; 3 Regions</a:t>
            </a:r>
          </a:p>
          <a:p>
            <a:pPr eaLnBrk="1" hangingPunct="1">
              <a:spcBef>
                <a:spcPct val="0"/>
              </a:spcBef>
            </a:pPr>
            <a:r>
              <a:rPr lang="de-DE" smtClean="0"/>
              <a:t>KLICK -&gt; Normal on top vs. Antarctic</a:t>
            </a:r>
          </a:p>
          <a:p>
            <a:pPr eaLnBrk="1" hangingPunct="1">
              <a:spcBef>
                <a:spcPct val="0"/>
              </a:spcBef>
            </a:pPr>
            <a:r>
              <a:rPr lang="de-DE" smtClean="0"/>
              <a:t>KLICK -&gt; Qualitative difference in CO2-band</a:t>
            </a:r>
          </a:p>
          <a:p>
            <a:pPr eaLnBrk="1" hangingPunct="1">
              <a:spcBef>
                <a:spcPct val="0"/>
              </a:spcBef>
            </a:pPr>
            <a:endParaRPr lang="de-DE" smtClean="0"/>
          </a:p>
          <a:p>
            <a:pPr eaLnBrk="1" hangingPunct="1">
              <a:spcBef>
                <a:spcPct val="0"/>
              </a:spcBef>
            </a:pPr>
            <a:r>
              <a:rPr lang="de-DE" smtClean="0"/>
              <a:t>Question: Can CO2 have oppostite effect?</a:t>
            </a:r>
          </a:p>
          <a:p>
            <a:pPr eaLnBrk="1" hangingPunct="1">
              <a:spcBef>
                <a:spcPct val="0"/>
              </a:spcBef>
            </a:pPr>
            <a:r>
              <a:rPr lang="de-DE" smtClean="0"/>
              <a:t>-&gt;Key Questions</a:t>
            </a:r>
          </a:p>
        </p:txBody>
      </p:sp>
      <p:sp>
        <p:nvSpPr>
          <p:cNvPr id="62467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B4F69-442E-49DC-89B2-3FBE143A10D4}" type="slidenum">
              <a:rPr lang="en-GB" smtClean="0"/>
              <a:pPr>
                <a:defRPr/>
              </a:pPr>
              <a:t>2</a:t>
            </a:fld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211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 w="12700"/>
        </p:spPr>
      </p:sp>
      <p:sp>
        <p:nvSpPr>
          <p:cNvPr id="1044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To assess, whether TOA emission is below or above the surface emission: metric of GHE.</a:t>
            </a:r>
          </a:p>
          <a:p>
            <a:pPr eaLnBrk="1" hangingPunct="1">
              <a:spcBef>
                <a:spcPct val="0"/>
              </a:spcBef>
            </a:pPr>
            <a:endParaRPr lang="de-DE" smtClean="0"/>
          </a:p>
          <a:p>
            <a:pPr eaLnBrk="1" hangingPunct="1">
              <a:spcBef>
                <a:spcPct val="0"/>
              </a:spcBef>
            </a:pPr>
            <a:r>
              <a:rPr lang="de-DE" smtClean="0"/>
              <a:t>GHE &gt; 0</a:t>
            </a:r>
          </a:p>
          <a:p>
            <a:pPr eaLnBrk="1" hangingPunct="1">
              <a:spcBef>
                <a:spcPct val="0"/>
              </a:spcBef>
            </a:pPr>
            <a:r>
              <a:rPr lang="de-DE" smtClean="0"/>
              <a:t>GHE &lt; 0</a:t>
            </a:r>
          </a:p>
          <a:p>
            <a:pPr eaLnBrk="1" hangingPunct="1">
              <a:spcBef>
                <a:spcPct val="0"/>
              </a:spcBef>
            </a:pPr>
            <a:r>
              <a:rPr lang="de-DE" smtClean="0"/>
              <a:t>GHE of CO2</a:t>
            </a:r>
          </a:p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74755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797A5-6DD7-4FEF-B0F1-4108251137F1}" type="slidenum">
              <a:rPr lang="en-GB" smtClean="0"/>
              <a:pPr>
                <a:defRPr/>
              </a:pPr>
              <a:t>3</a:t>
            </a:fld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7558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4CFD-A2B3-4888-8BFA-83E3A60AA00C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4770-A799-4E62-B702-947F6A56A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59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4CFD-A2B3-4888-8BFA-83E3A60AA00C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4770-A799-4E62-B702-947F6A56A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4CFD-A2B3-4888-8BFA-83E3A60AA00C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4770-A799-4E62-B702-947F6A56A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20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4CFD-A2B3-4888-8BFA-83E3A60AA00C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4770-A799-4E62-B702-947F6A56A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49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4CFD-A2B3-4888-8BFA-83E3A60AA00C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4770-A799-4E62-B702-947F6A56A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9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4CFD-A2B3-4888-8BFA-83E3A60AA00C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4770-A799-4E62-B702-947F6A56A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56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4CFD-A2B3-4888-8BFA-83E3A60AA00C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4770-A799-4E62-B702-947F6A56A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69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4CFD-A2B3-4888-8BFA-83E3A60AA00C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4770-A799-4E62-B702-947F6A56A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63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4CFD-A2B3-4888-8BFA-83E3A60AA00C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4770-A799-4E62-B702-947F6A56A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5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4CFD-A2B3-4888-8BFA-83E3A60AA00C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4770-A799-4E62-B702-947F6A56A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21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4CFD-A2B3-4888-8BFA-83E3A60AA00C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4770-A799-4E62-B702-947F6A56A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7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44CFD-A2B3-4888-8BFA-83E3A60AA00C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54770-A799-4E62-B702-947F6A56A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4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G:\Presentations\2015-04-24%20Kolloquium\Figures\Thomas_Stamnes_Buch_rechts_Markierung.t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G:\Presentations\2015-04-24%20Kolloquium\Figures\plot_ghe_determination_1_1_all.png" TargetMode="External"/><Relationship Id="rId5" Type="http://schemas.openxmlformats.org/officeDocument/2006/relationships/image" Target="../media/image7.png"/><Relationship Id="rId4" Type="http://schemas.openxmlformats.org/officeDocument/2006/relationships/image" Target="file:///G:\Presentations\2015-04-24%20Kolloquium\Figures\plot_ghe_determination_1_2_all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2" b="11004"/>
          <a:stretch/>
        </p:blipFill>
        <p:spPr bwMode="auto">
          <a:xfrm>
            <a:off x="-128017" y="18288"/>
            <a:ext cx="12188099" cy="68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49784" y="5715326"/>
            <a:ext cx="12241784" cy="11426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360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20035" y="5298901"/>
            <a:ext cx="3871965" cy="1014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360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619081" y="5840776"/>
            <a:ext cx="2574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600" b="1" dirty="0" smtClean="0">
                <a:solidFill>
                  <a:schemeClr val="tx2"/>
                </a:solidFill>
                <a:ea typeface="MS PGothic" pitchFamily="34" charset="-128"/>
                <a:cs typeface="Arial" pitchFamily="34" charset="0"/>
              </a:rPr>
              <a:t>Institute </a:t>
            </a:r>
            <a:r>
              <a:rPr lang="de-DE" sz="1600" b="1" dirty="0" err="1" smtClean="0">
                <a:solidFill>
                  <a:schemeClr val="tx2"/>
                </a:solidFill>
                <a:ea typeface="MS PGothic" pitchFamily="34" charset="-128"/>
                <a:cs typeface="Arial" pitchFamily="34" charset="0"/>
              </a:rPr>
              <a:t>of</a:t>
            </a:r>
            <a:r>
              <a:rPr lang="de-DE" sz="1600" b="1" dirty="0" smtClean="0">
                <a:solidFill>
                  <a:schemeClr val="tx2"/>
                </a:solidFill>
                <a:ea typeface="MS PGothic" pitchFamily="34" charset="-128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sz="1600" b="1" dirty="0" smtClean="0">
                <a:solidFill>
                  <a:schemeClr val="tx2"/>
                </a:solidFill>
                <a:ea typeface="MS PGothic" pitchFamily="34" charset="-128"/>
                <a:cs typeface="Arial" pitchFamily="34" charset="0"/>
              </a:rPr>
              <a:t>Environmental </a:t>
            </a:r>
            <a:r>
              <a:rPr lang="de-DE" sz="1600" b="1" dirty="0" err="1">
                <a:solidFill>
                  <a:schemeClr val="tx2"/>
                </a:solidFill>
                <a:ea typeface="MS PGothic" pitchFamily="34" charset="-128"/>
                <a:cs typeface="Arial" pitchFamily="34" charset="0"/>
              </a:rPr>
              <a:t>P</a:t>
            </a:r>
            <a:r>
              <a:rPr lang="de-DE" sz="1600" b="1" dirty="0" err="1" smtClean="0">
                <a:solidFill>
                  <a:schemeClr val="tx2"/>
                </a:solidFill>
                <a:ea typeface="MS PGothic" pitchFamily="34" charset="-128"/>
                <a:cs typeface="Arial" pitchFamily="34" charset="0"/>
              </a:rPr>
              <a:t>hysics</a:t>
            </a:r>
            <a:endParaRPr lang="de-DE" sz="1600" b="1" dirty="0">
              <a:solidFill>
                <a:schemeClr val="tx2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935452" y="5840776"/>
            <a:ext cx="982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1400" b="1" dirty="0" smtClean="0">
                <a:solidFill>
                  <a:schemeClr val="tx2"/>
                </a:solidFill>
                <a:ea typeface="MS PGothic" pitchFamily="34" charset="-128"/>
              </a:rPr>
              <a:t>University </a:t>
            </a:r>
          </a:p>
          <a:p>
            <a:pPr eaLnBrk="0" hangingPunct="0"/>
            <a:r>
              <a:rPr lang="de-DE" sz="1400" b="1" dirty="0" err="1">
                <a:solidFill>
                  <a:schemeClr val="tx2"/>
                </a:solidFill>
                <a:ea typeface="MS PGothic" pitchFamily="34" charset="-128"/>
              </a:rPr>
              <a:t>o</a:t>
            </a:r>
            <a:r>
              <a:rPr lang="de-DE" sz="1400" b="1" dirty="0" err="1" smtClean="0">
                <a:solidFill>
                  <a:schemeClr val="tx2"/>
                </a:solidFill>
                <a:ea typeface="MS PGothic" pitchFamily="34" charset="-128"/>
              </a:rPr>
              <a:t>f</a:t>
            </a:r>
            <a:r>
              <a:rPr lang="de-DE" sz="1400" b="1" dirty="0" smtClean="0">
                <a:solidFill>
                  <a:schemeClr val="tx2"/>
                </a:solidFill>
                <a:ea typeface="MS PGothic" pitchFamily="34" charset="-128"/>
              </a:rPr>
              <a:t> Bremen</a:t>
            </a:r>
            <a:endParaRPr lang="de-DE" sz="14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-108520" y="5703677"/>
            <a:ext cx="8426534" cy="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8318014" y="5296089"/>
            <a:ext cx="3870085" cy="4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8318014" y="5300488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722" y="5733640"/>
            <a:ext cx="76231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539" y="5905725"/>
            <a:ext cx="816455" cy="81517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98" y="1664313"/>
            <a:ext cx="1815729" cy="5201816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-1" y="147384"/>
            <a:ext cx="11892041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latin typeface="Arial Unicode MS" pitchFamily="34" charset="-128"/>
                <a:cs typeface="Arial" pitchFamily="34" charset="0"/>
              </a:rPr>
              <a:t>Beyond trace gas </a:t>
            </a:r>
            <a:r>
              <a:rPr lang="en-US" sz="2400" b="1" dirty="0" smtClean="0">
                <a:latin typeface="Arial Unicode MS" pitchFamily="34" charset="-128"/>
                <a:cs typeface="Arial" pitchFamily="34" charset="0"/>
              </a:rPr>
              <a:t>retrievals</a:t>
            </a:r>
            <a:r>
              <a:rPr lang="en-US" sz="2400" b="1" dirty="0">
                <a:latin typeface="Arial Unicode MS" pitchFamily="34" charset="-128"/>
                <a:cs typeface="Arial" pitchFamily="34" charset="0"/>
              </a:rPr>
              <a:t>, what can be done with </a:t>
            </a:r>
            <a:r>
              <a:rPr lang="en-US" sz="2400" b="1" dirty="0" smtClean="0">
                <a:latin typeface="Arial Unicode MS" pitchFamily="34" charset="-128"/>
                <a:cs typeface="Arial" pitchFamily="34" charset="0"/>
              </a:rPr>
              <a:t>line-by-line codes</a:t>
            </a:r>
            <a:r>
              <a:rPr lang="en-US" sz="2400" b="1" dirty="0">
                <a:latin typeface="Arial Unicode MS" pitchFamily="34" charset="-128"/>
                <a:cs typeface="Arial" pitchFamily="34" charset="0"/>
              </a:rPr>
              <a:t>: </a:t>
            </a:r>
            <a:endParaRPr lang="en-US" sz="2400" b="1" dirty="0" smtClean="0">
              <a:latin typeface="Arial Unicode MS" pitchFamily="34" charset="-128"/>
              <a:cs typeface="Arial" pitchFamily="34" charset="0"/>
            </a:endParaRPr>
          </a:p>
          <a:p>
            <a:pPr eaLnBrk="1" hangingPunct="1"/>
            <a:r>
              <a:rPr lang="en-US" sz="2400" b="1" dirty="0" smtClean="0">
                <a:latin typeface="Arial Unicode MS" pitchFamily="34" charset="-128"/>
                <a:cs typeface="Arial" pitchFamily="34" charset="0"/>
              </a:rPr>
              <a:t>Increasing </a:t>
            </a:r>
            <a:r>
              <a:rPr lang="en-US" sz="2400" b="1" dirty="0">
                <a:latin typeface="Arial Unicode MS" pitchFamily="34" charset="-128"/>
                <a:cs typeface="Arial" pitchFamily="34" charset="0"/>
              </a:rPr>
              <a:t>CH</a:t>
            </a:r>
            <a:r>
              <a:rPr lang="en-US" sz="2400" b="1" baseline="-25000" dirty="0">
                <a:latin typeface="Arial Unicode MS" pitchFamily="34" charset="-128"/>
                <a:cs typeface="Arial" pitchFamily="34" charset="0"/>
              </a:rPr>
              <a:t>4</a:t>
            </a:r>
            <a:r>
              <a:rPr lang="en-US" sz="2400" b="1" dirty="0">
                <a:latin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smtClean="0">
                <a:latin typeface="Arial Unicode MS" pitchFamily="34" charset="-128"/>
                <a:cs typeface="Arial" pitchFamily="34" charset="0"/>
              </a:rPr>
              <a:t>leads </a:t>
            </a:r>
            <a:r>
              <a:rPr lang="en-US" sz="2400" b="1" dirty="0">
                <a:latin typeface="Arial Unicode MS" pitchFamily="34" charset="-128"/>
                <a:cs typeface="Arial" pitchFamily="34" charset="0"/>
              </a:rPr>
              <a:t>to a warming in the Antarctic </a:t>
            </a:r>
            <a:r>
              <a:rPr lang="en-US" sz="2400" b="1" dirty="0" smtClean="0">
                <a:latin typeface="Arial Unicode MS" pitchFamily="34" charset="-128"/>
                <a:cs typeface="Arial" pitchFamily="34" charset="0"/>
              </a:rPr>
              <a:t>troposphere</a:t>
            </a:r>
          </a:p>
          <a:p>
            <a:pPr eaLnBrk="1" hangingPunct="1"/>
            <a:endParaRPr lang="en-US" sz="1400" b="1" dirty="0">
              <a:latin typeface="Arial Unicode MS" pitchFamily="34" charset="-128"/>
              <a:cs typeface="Arial" pitchFamily="34" charset="0"/>
            </a:endParaRPr>
          </a:p>
          <a:p>
            <a:pPr eaLnBrk="1" hangingPunct="1"/>
            <a:r>
              <a:rPr lang="en-US" b="1" dirty="0" smtClean="0">
                <a:latin typeface="Arial Unicode MS" pitchFamily="34" charset="-128"/>
                <a:cs typeface="Arial" pitchFamily="34" charset="0"/>
              </a:rPr>
              <a:t>Justus Notholt</a:t>
            </a:r>
            <a:r>
              <a:rPr lang="en-US" b="1" baseline="30000" dirty="0" smtClean="0">
                <a:latin typeface="Arial Unicode MS" pitchFamily="34" charset="-128"/>
                <a:cs typeface="Arial" pitchFamily="34" charset="0"/>
              </a:rPr>
              <a:t>1</a:t>
            </a:r>
            <a:r>
              <a:rPr lang="en-US" b="1" dirty="0" smtClean="0">
                <a:latin typeface="Arial Unicode MS" pitchFamily="34" charset="-128"/>
                <a:cs typeface="Arial" pitchFamily="34" charset="0"/>
              </a:rPr>
              <a:t>, Matthias Buschmann</a:t>
            </a:r>
            <a:r>
              <a:rPr lang="en-US" b="1" baseline="30000" dirty="0">
                <a:latin typeface="Arial Unicode MS" pitchFamily="34" charset="-128"/>
                <a:cs typeface="Arial" pitchFamily="34" charset="0"/>
              </a:rPr>
              <a:t>1</a:t>
            </a:r>
            <a:r>
              <a:rPr lang="en-US" b="1" dirty="0" smtClean="0">
                <a:latin typeface="Arial Unicode MS" pitchFamily="34" charset="-128"/>
                <a:cs typeface="Arial" pitchFamily="34" charset="0"/>
              </a:rPr>
              <a:t>, Holger Schmithuesen</a:t>
            </a:r>
            <a:r>
              <a:rPr lang="en-US" b="1" baseline="30000" dirty="0" smtClean="0">
                <a:latin typeface="Arial Unicode MS" pitchFamily="34" charset="-128"/>
                <a:cs typeface="Arial" pitchFamily="34" charset="0"/>
              </a:rPr>
              <a:t>2</a:t>
            </a:r>
            <a:r>
              <a:rPr lang="en-US" b="1" dirty="0" smtClean="0">
                <a:latin typeface="Arial Unicode MS" pitchFamily="34" charset="-128"/>
                <a:cs typeface="Arial" pitchFamily="34" charset="0"/>
              </a:rPr>
              <a:t>, Axel Kleidon</a:t>
            </a:r>
            <a:r>
              <a:rPr lang="en-US" b="1" baseline="30000" dirty="0" smtClean="0">
                <a:latin typeface="Arial Unicode MS" pitchFamily="34" charset="-128"/>
                <a:cs typeface="Arial" pitchFamily="34" charset="0"/>
              </a:rPr>
              <a:t>3</a:t>
            </a:r>
            <a:endParaRPr lang="en-US" b="1" dirty="0" smtClean="0">
              <a:latin typeface="Arial Unicode MS" pitchFamily="34" charset="-128"/>
              <a:cs typeface="Arial" pitchFamily="34" charset="0"/>
            </a:endParaRPr>
          </a:p>
          <a:p>
            <a:pPr eaLnBrk="1" hangingPunct="1"/>
            <a:endParaRPr lang="en-US" sz="1100" b="1" dirty="0" smtClean="0">
              <a:latin typeface="Arial Unicode MS" pitchFamily="34" charset="-128"/>
              <a:cs typeface="Arial" pitchFamily="34" charset="0"/>
            </a:endParaRPr>
          </a:p>
          <a:p>
            <a:pPr eaLnBrk="1" hangingPunct="1"/>
            <a:r>
              <a:rPr lang="en-US" sz="1600" b="1" baseline="30000" dirty="0" smtClean="0">
                <a:latin typeface="Arial Unicode MS" pitchFamily="34" charset="-128"/>
                <a:cs typeface="Arial" pitchFamily="34" charset="0"/>
              </a:rPr>
              <a:t>                                              1</a:t>
            </a:r>
            <a:r>
              <a:rPr lang="en-US" sz="1600" b="1" dirty="0" smtClean="0">
                <a:latin typeface="Arial Unicode MS" pitchFamily="34" charset="-128"/>
                <a:cs typeface="Arial" pitchFamily="34" charset="0"/>
              </a:rPr>
              <a:t>University of Bremen</a:t>
            </a:r>
          </a:p>
          <a:p>
            <a:pPr eaLnBrk="1" hangingPunct="1"/>
            <a:r>
              <a:rPr lang="en-US" sz="1600" b="1" baseline="30000" dirty="0" smtClean="0">
                <a:latin typeface="Arial Unicode MS" pitchFamily="34" charset="-128"/>
                <a:cs typeface="Arial" pitchFamily="34" charset="0"/>
              </a:rPr>
              <a:t>                                              2</a:t>
            </a:r>
            <a:r>
              <a:rPr lang="en-US" sz="1600" b="1" dirty="0" smtClean="0">
                <a:latin typeface="Arial Unicode MS" pitchFamily="34" charset="-128"/>
                <a:cs typeface="Arial" pitchFamily="34" charset="0"/>
              </a:rPr>
              <a:t>Alfred-Wegener-Institute for Polar and Marine Research, Bremerhaven</a:t>
            </a:r>
          </a:p>
          <a:p>
            <a:pPr eaLnBrk="1" hangingPunct="1"/>
            <a:r>
              <a:rPr lang="en-US" sz="1600" b="1" baseline="30000" dirty="0" smtClean="0">
                <a:latin typeface="Arial Unicode MS" pitchFamily="34" charset="-128"/>
                <a:cs typeface="Arial" pitchFamily="34" charset="0"/>
              </a:rPr>
              <a:t>                                              3</a:t>
            </a:r>
            <a:r>
              <a:rPr lang="en-US" sz="1600" b="1" dirty="0" smtClean="0">
                <a:latin typeface="Arial Unicode MS" pitchFamily="34" charset="-128"/>
                <a:cs typeface="Arial" pitchFamily="34" charset="0"/>
              </a:rPr>
              <a:t>Max-Planck-Institute for Biogeochemistry, Jena</a:t>
            </a:r>
            <a:endParaRPr lang="en-US" sz="1600" b="1" dirty="0">
              <a:latin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7" y="963548"/>
            <a:ext cx="6496159" cy="5684139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5" name="Rechteck 4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7840" y="83990"/>
            <a:ext cx="89330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Antarctica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and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Arctic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up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to</a:t>
            </a:r>
            <a:r>
              <a:rPr lang="de-DE" sz="3200" b="1" dirty="0" smtClean="0">
                <a:solidFill>
                  <a:srgbClr val="002060"/>
                </a:solidFill>
              </a:rPr>
              <a:t> 90 km (log. </a:t>
            </a:r>
            <a:r>
              <a:rPr lang="de-DE" sz="3200" b="1" dirty="0" err="1" smtClean="0">
                <a:solidFill>
                  <a:srgbClr val="002060"/>
                </a:solidFill>
              </a:rPr>
              <a:t>scale</a:t>
            </a:r>
            <a:r>
              <a:rPr lang="de-DE" sz="3200" b="1" dirty="0" smtClean="0">
                <a:solidFill>
                  <a:srgbClr val="002060"/>
                </a:solidFill>
              </a:rPr>
              <a:t>)</a:t>
            </a:r>
            <a:endParaRPr lang="de-D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" y="974407"/>
            <a:ext cx="6452620" cy="5645849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4" name="Rechteck 3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840" y="83990"/>
            <a:ext cx="6680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Antarctica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and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Arctic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up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to</a:t>
            </a:r>
            <a:r>
              <a:rPr lang="de-DE" sz="3200" b="1" dirty="0" smtClean="0">
                <a:solidFill>
                  <a:srgbClr val="002060"/>
                </a:solidFill>
              </a:rPr>
              <a:t> 12 km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777888" y="1975104"/>
            <a:ext cx="54772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CO</a:t>
            </a:r>
            <a:r>
              <a:rPr lang="de-DE" sz="2400" b="1" baseline="-25000" dirty="0" smtClean="0"/>
              <a:t>2</a:t>
            </a:r>
            <a:r>
              <a:rPr lang="de-DE" sz="2400" b="1" dirty="0" smtClean="0"/>
              <a:t>: </a:t>
            </a:r>
          </a:p>
          <a:p>
            <a:r>
              <a:rPr lang="de-DE" sz="2000" dirty="0" err="1" smtClean="0"/>
              <a:t>Arctic</a:t>
            </a:r>
            <a:r>
              <a:rPr lang="de-DE" sz="2000" dirty="0" smtClean="0"/>
              <a:t>: </a:t>
            </a:r>
            <a:r>
              <a:rPr lang="de-DE" sz="2000" dirty="0" err="1" smtClean="0"/>
              <a:t>warming</a:t>
            </a:r>
            <a:r>
              <a:rPr lang="de-DE" sz="2000" dirty="0" smtClean="0"/>
              <a:t> in </a:t>
            </a:r>
            <a:r>
              <a:rPr lang="de-DE" sz="2000" dirty="0" err="1" smtClean="0"/>
              <a:t>troposphere</a:t>
            </a:r>
            <a:endParaRPr lang="de-DE" sz="2000" dirty="0" smtClean="0"/>
          </a:p>
          <a:p>
            <a:r>
              <a:rPr lang="de-DE" sz="2000" dirty="0" err="1" smtClean="0"/>
              <a:t>Antarctica</a:t>
            </a:r>
            <a:r>
              <a:rPr lang="de-DE" sz="2000" dirty="0" smtClean="0"/>
              <a:t>: </a:t>
            </a:r>
            <a:r>
              <a:rPr lang="de-DE" sz="2000" dirty="0" err="1" smtClean="0"/>
              <a:t>warming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5 - 6 km</a:t>
            </a:r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r>
              <a:rPr lang="de-DE" sz="2400" b="1" dirty="0" smtClean="0"/>
              <a:t>CH</a:t>
            </a:r>
            <a:r>
              <a:rPr lang="de-DE" sz="2400" b="1" baseline="-25000" dirty="0" smtClean="0"/>
              <a:t>4</a:t>
            </a:r>
            <a:r>
              <a:rPr lang="de-DE" sz="2400" b="1" dirty="0" smtClean="0"/>
              <a:t>:</a:t>
            </a:r>
          </a:p>
          <a:p>
            <a:r>
              <a:rPr lang="de-DE" sz="2000" dirty="0" err="1"/>
              <a:t>Arctic</a:t>
            </a:r>
            <a:r>
              <a:rPr lang="de-DE" sz="2000" dirty="0"/>
              <a:t>: </a:t>
            </a:r>
            <a:r>
              <a:rPr lang="de-DE" sz="2000" dirty="0" err="1"/>
              <a:t>warming</a:t>
            </a:r>
            <a:r>
              <a:rPr lang="de-DE" sz="2000" dirty="0"/>
              <a:t> in </a:t>
            </a:r>
            <a:r>
              <a:rPr lang="de-DE" sz="2000" dirty="0" err="1"/>
              <a:t>troposphere</a:t>
            </a:r>
            <a:endParaRPr lang="de-DE" sz="2000" dirty="0"/>
          </a:p>
          <a:p>
            <a:r>
              <a:rPr lang="de-DE" sz="2000" dirty="0" err="1"/>
              <a:t>Antarctica</a:t>
            </a:r>
            <a:r>
              <a:rPr lang="de-DE" sz="2000" dirty="0"/>
              <a:t>: </a:t>
            </a:r>
            <a:r>
              <a:rPr lang="de-DE" sz="2000" dirty="0" err="1" smtClean="0"/>
              <a:t>cooling</a:t>
            </a:r>
            <a:r>
              <a:rPr lang="de-DE" sz="2000" dirty="0" smtClean="0"/>
              <a:t> in </a:t>
            </a:r>
            <a:r>
              <a:rPr lang="de-DE" sz="2000" dirty="0" err="1" smtClean="0"/>
              <a:t>troposphere</a:t>
            </a:r>
            <a:r>
              <a:rPr lang="de-DE" sz="2000" dirty="0" smtClean="0"/>
              <a:t>, </a:t>
            </a:r>
            <a:r>
              <a:rPr lang="de-DE" sz="2000" dirty="0" err="1" smtClean="0"/>
              <a:t>except</a:t>
            </a:r>
            <a:r>
              <a:rPr lang="de-DE" sz="2000" dirty="0" smtClean="0"/>
              <a:t> </a:t>
            </a:r>
            <a:r>
              <a:rPr lang="de-DE" sz="2000" dirty="0" err="1" smtClean="0"/>
              <a:t>surface</a:t>
            </a:r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244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" y="1143317"/>
            <a:ext cx="7490123" cy="3209227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4" name="Rechteck 3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840" y="83990"/>
            <a:ext cx="49824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2060"/>
                </a:solidFill>
              </a:rPr>
              <a:t>H</a:t>
            </a:r>
            <a:r>
              <a:rPr lang="en-US" sz="3200" b="1" baseline="-25000" dirty="0">
                <a:solidFill>
                  <a:srgbClr val="002060"/>
                </a:solidFill>
              </a:rPr>
              <a:t>2</a:t>
            </a:r>
            <a:r>
              <a:rPr lang="en-US" sz="3200" b="1" dirty="0">
                <a:solidFill>
                  <a:srgbClr val="002060"/>
                </a:solidFill>
              </a:rPr>
              <a:t>O mixing ratio </a:t>
            </a:r>
            <a:r>
              <a:rPr lang="en-US" sz="3200" b="1" dirty="0" smtClean="0">
                <a:solidFill>
                  <a:srgbClr val="002060"/>
                </a:solidFill>
              </a:rPr>
              <a:t>profiles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90016" y="492415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/>
              <a:t>H</a:t>
            </a:r>
            <a:r>
              <a:rPr lang="de-DE" sz="2000" baseline="-25000" dirty="0"/>
              <a:t>2</a:t>
            </a:r>
            <a:r>
              <a:rPr lang="de-DE" sz="2000" dirty="0"/>
              <a:t>O(</a:t>
            </a:r>
            <a:r>
              <a:rPr lang="de-DE" sz="2000" dirty="0" err="1"/>
              <a:t>Arctic</a:t>
            </a:r>
            <a:r>
              <a:rPr lang="de-DE" sz="2000" dirty="0"/>
              <a:t>) x 0.1 </a:t>
            </a:r>
            <a:r>
              <a:rPr lang="de-DE" sz="2000" dirty="0" smtClean="0"/>
              <a:t>            </a:t>
            </a:r>
            <a:r>
              <a:rPr lang="de-DE" sz="2000" dirty="0" err="1" smtClean="0"/>
              <a:t>similar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/>
              <a:t>H</a:t>
            </a:r>
            <a:r>
              <a:rPr lang="de-DE" sz="2000" baseline="-25000" dirty="0"/>
              <a:t>2</a:t>
            </a:r>
            <a:r>
              <a:rPr lang="de-DE" sz="2000" dirty="0"/>
              <a:t>O(</a:t>
            </a:r>
            <a:r>
              <a:rPr lang="de-DE" sz="2000" dirty="0" err="1"/>
              <a:t>Antarctica</a:t>
            </a:r>
            <a:r>
              <a:rPr lang="de-DE" sz="2000" dirty="0"/>
              <a:t>)</a:t>
            </a:r>
          </a:p>
          <a:p>
            <a:endParaRPr lang="de-DE" sz="1050" dirty="0" smtClean="0"/>
          </a:p>
          <a:p>
            <a:r>
              <a:rPr lang="de-DE" sz="2000" dirty="0" smtClean="0"/>
              <a:t>H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O(</a:t>
            </a:r>
            <a:r>
              <a:rPr lang="de-DE" sz="2000" dirty="0" err="1" smtClean="0"/>
              <a:t>Antarctica</a:t>
            </a:r>
            <a:r>
              <a:rPr lang="de-DE" sz="2000" dirty="0" smtClean="0"/>
              <a:t>) </a:t>
            </a:r>
            <a:r>
              <a:rPr lang="de-DE" sz="2000" dirty="0"/>
              <a:t>x </a:t>
            </a:r>
            <a:r>
              <a:rPr lang="de-DE" sz="2000" dirty="0" smtClean="0"/>
              <a:t>10      </a:t>
            </a:r>
            <a:r>
              <a:rPr lang="de-DE" sz="2000" dirty="0" err="1"/>
              <a:t>similar</a:t>
            </a:r>
            <a:r>
              <a:rPr lang="de-DE" sz="2000" dirty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H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O(</a:t>
            </a:r>
            <a:r>
              <a:rPr lang="de-DE" sz="2000" dirty="0" err="1" smtClean="0"/>
              <a:t>Arctic</a:t>
            </a:r>
            <a:r>
              <a:rPr lang="de-DE" sz="2000" dirty="0" smtClean="0"/>
              <a:t>)</a:t>
            </a: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992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8" y="959040"/>
            <a:ext cx="6542996" cy="5725224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4" name="Rechteck 3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840" y="83990"/>
            <a:ext cx="8250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2060"/>
                </a:solidFill>
              </a:rPr>
              <a:t>Test </a:t>
            </a:r>
            <a:r>
              <a:rPr lang="de-DE" sz="3200" b="1" dirty="0" err="1" smtClean="0">
                <a:solidFill>
                  <a:srgbClr val="002060"/>
                </a:solidFill>
              </a:rPr>
              <a:t>simulations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for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>
                <a:solidFill>
                  <a:srgbClr val="002060"/>
                </a:solidFill>
              </a:rPr>
              <a:t>Antarctica</a:t>
            </a:r>
            <a:r>
              <a:rPr lang="de-DE" sz="3200" b="1" dirty="0">
                <a:solidFill>
                  <a:srgbClr val="002060"/>
                </a:solidFill>
              </a:rPr>
              <a:t> </a:t>
            </a:r>
            <a:r>
              <a:rPr lang="de-DE" sz="3200" b="1" dirty="0" err="1">
                <a:solidFill>
                  <a:srgbClr val="002060"/>
                </a:solidFill>
              </a:rPr>
              <a:t>and</a:t>
            </a:r>
            <a:r>
              <a:rPr lang="de-DE" sz="3200" b="1" dirty="0">
                <a:solidFill>
                  <a:srgbClr val="002060"/>
                </a:solidFill>
              </a:rPr>
              <a:t> </a:t>
            </a:r>
            <a:r>
              <a:rPr lang="de-DE" sz="3200" b="1" dirty="0" err="1">
                <a:solidFill>
                  <a:srgbClr val="002060"/>
                </a:solidFill>
              </a:rPr>
              <a:t>Arctic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4337" y="1159384"/>
            <a:ext cx="5477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Arctic</a:t>
            </a:r>
            <a:r>
              <a:rPr lang="de-DE" sz="2400" b="1" dirty="0" smtClean="0"/>
              <a:t>: </a:t>
            </a:r>
            <a:r>
              <a:rPr lang="de-DE" sz="2400" dirty="0" smtClean="0"/>
              <a:t>0.1 x H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O</a:t>
            </a:r>
          </a:p>
          <a:p>
            <a:r>
              <a:rPr lang="de-DE" sz="2400" b="1" dirty="0" err="1" smtClean="0"/>
              <a:t>Antarctica</a:t>
            </a:r>
            <a:r>
              <a:rPr lang="de-DE" sz="2400" b="1" dirty="0" smtClean="0"/>
              <a:t>:</a:t>
            </a:r>
            <a:r>
              <a:rPr lang="de-DE" sz="2400" dirty="0" smtClean="0"/>
              <a:t> 10 x H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O</a:t>
            </a:r>
          </a:p>
          <a:p>
            <a:endParaRPr lang="de-DE" sz="2400" b="1" dirty="0" smtClean="0"/>
          </a:p>
          <a:p>
            <a:endParaRPr lang="de-DE" sz="2400" b="1" dirty="0"/>
          </a:p>
          <a:p>
            <a:r>
              <a:rPr lang="de-DE" sz="2400" b="1" dirty="0" smtClean="0"/>
              <a:t>CO</a:t>
            </a:r>
            <a:r>
              <a:rPr lang="de-DE" sz="2400" b="1" baseline="-25000" dirty="0" smtClean="0"/>
              <a:t>2</a:t>
            </a:r>
            <a:r>
              <a:rPr lang="de-DE" sz="2400" b="1" dirty="0" smtClean="0"/>
              <a:t>: </a:t>
            </a:r>
          </a:p>
          <a:p>
            <a:r>
              <a:rPr lang="de-DE" sz="2000" dirty="0" err="1" smtClean="0"/>
              <a:t>Arctic</a:t>
            </a:r>
            <a:r>
              <a:rPr lang="de-DE" sz="2000" dirty="0" smtClean="0"/>
              <a:t>: </a:t>
            </a:r>
            <a:r>
              <a:rPr lang="de-DE" sz="2000" dirty="0" err="1" smtClean="0"/>
              <a:t>warming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5 – 6 km</a:t>
            </a:r>
          </a:p>
          <a:p>
            <a:r>
              <a:rPr lang="de-DE" sz="2000" dirty="0" err="1" smtClean="0"/>
              <a:t>Antarctica</a:t>
            </a:r>
            <a:r>
              <a:rPr lang="de-DE" sz="2000" dirty="0" smtClean="0"/>
              <a:t>: </a:t>
            </a:r>
            <a:r>
              <a:rPr lang="de-DE" sz="2000" dirty="0" err="1" smtClean="0"/>
              <a:t>warming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6 - 10 km</a:t>
            </a:r>
          </a:p>
          <a:p>
            <a:endParaRPr lang="de-DE" sz="2000" dirty="0" smtClean="0"/>
          </a:p>
          <a:p>
            <a:r>
              <a:rPr lang="de-DE" sz="2400" b="1" dirty="0" smtClean="0"/>
              <a:t>CH</a:t>
            </a:r>
            <a:r>
              <a:rPr lang="de-DE" sz="2400" b="1" baseline="-25000" dirty="0" smtClean="0"/>
              <a:t>4</a:t>
            </a:r>
            <a:r>
              <a:rPr lang="de-DE" sz="2400" b="1" dirty="0" smtClean="0"/>
              <a:t>:</a:t>
            </a:r>
          </a:p>
          <a:p>
            <a:r>
              <a:rPr lang="de-DE" sz="2000" dirty="0" err="1"/>
              <a:t>Arctic</a:t>
            </a:r>
            <a:r>
              <a:rPr lang="de-DE" sz="2000" dirty="0"/>
              <a:t>: </a:t>
            </a:r>
            <a:r>
              <a:rPr lang="de-DE" sz="2000" dirty="0" err="1" smtClean="0"/>
              <a:t>cooling</a:t>
            </a:r>
            <a:r>
              <a:rPr lang="de-DE" sz="2000" dirty="0" smtClean="0"/>
              <a:t> in </a:t>
            </a:r>
            <a:r>
              <a:rPr lang="de-DE" sz="2000" dirty="0" err="1" smtClean="0"/>
              <a:t>troposphere</a:t>
            </a:r>
            <a:r>
              <a:rPr lang="de-DE" sz="2000" dirty="0" smtClean="0"/>
              <a:t>, </a:t>
            </a:r>
            <a:r>
              <a:rPr lang="de-DE" sz="2000" dirty="0" err="1" smtClean="0"/>
              <a:t>except</a:t>
            </a:r>
            <a:r>
              <a:rPr lang="de-DE" sz="2000" dirty="0" smtClean="0"/>
              <a:t> </a:t>
            </a:r>
            <a:r>
              <a:rPr lang="de-DE" sz="2000" dirty="0" err="1" smtClean="0"/>
              <a:t>first</a:t>
            </a:r>
            <a:r>
              <a:rPr lang="de-DE" sz="2000" dirty="0" smtClean="0"/>
              <a:t> 500 m</a:t>
            </a:r>
            <a:endParaRPr lang="de-DE" sz="2000" dirty="0"/>
          </a:p>
          <a:p>
            <a:r>
              <a:rPr lang="de-DE" sz="2000" dirty="0" err="1"/>
              <a:t>Antarctica</a:t>
            </a:r>
            <a:r>
              <a:rPr lang="de-DE" sz="2000" dirty="0"/>
              <a:t>: </a:t>
            </a:r>
            <a:r>
              <a:rPr lang="de-DE" sz="2000" dirty="0" err="1" smtClean="0"/>
              <a:t>warming</a:t>
            </a:r>
            <a:r>
              <a:rPr lang="de-DE" sz="2000" dirty="0" smtClean="0"/>
              <a:t> in </a:t>
            </a:r>
            <a:r>
              <a:rPr lang="de-DE" sz="2000" dirty="0" err="1" smtClean="0"/>
              <a:t>nearly</a:t>
            </a:r>
            <a:r>
              <a:rPr lang="de-DE" sz="2000" dirty="0" smtClean="0"/>
              <a:t> </a:t>
            </a:r>
            <a:r>
              <a:rPr lang="de-DE" sz="2000" dirty="0" err="1" smtClean="0"/>
              <a:t>whole</a:t>
            </a:r>
            <a:r>
              <a:rPr lang="de-DE" sz="2000" dirty="0" smtClean="0"/>
              <a:t> </a:t>
            </a:r>
            <a:r>
              <a:rPr lang="de-DE" sz="2000" dirty="0" err="1" smtClean="0"/>
              <a:t>troposphere</a:t>
            </a:r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011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0" y="863201"/>
            <a:ext cx="6637008" cy="5807382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4" name="Rechteck 3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840" y="83990"/>
            <a:ext cx="8396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Difference</a:t>
            </a:r>
            <a:r>
              <a:rPr lang="de-DE" sz="3200" b="1" dirty="0" smtClean="0">
                <a:solidFill>
                  <a:srgbClr val="002060"/>
                </a:solidFill>
              </a:rPr>
              <a:t> in </a:t>
            </a:r>
            <a:r>
              <a:rPr lang="de-DE" sz="3200" b="1" dirty="0" err="1" smtClean="0">
                <a:solidFill>
                  <a:srgbClr val="002060"/>
                </a:solidFill>
              </a:rPr>
              <a:t>downwards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radiation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for</a:t>
            </a:r>
            <a:r>
              <a:rPr lang="de-DE" sz="3200" b="1" dirty="0" smtClean="0">
                <a:solidFill>
                  <a:srgbClr val="002060"/>
                </a:solidFill>
              </a:rPr>
              <a:t> CH</a:t>
            </a:r>
            <a:r>
              <a:rPr lang="de-DE" sz="3200" b="1" baseline="-25000" dirty="0" smtClean="0">
                <a:solidFill>
                  <a:srgbClr val="002060"/>
                </a:solidFill>
              </a:rPr>
              <a:t>4</a:t>
            </a:r>
            <a:endParaRPr lang="de-DE" sz="3200" b="1" baseline="-25000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989785" y="1129775"/>
            <a:ext cx="54772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Heating</a:t>
            </a:r>
            <a:r>
              <a:rPr lang="de-DE" sz="2400" b="1" dirty="0" smtClean="0"/>
              <a:t> in </a:t>
            </a:r>
            <a:r>
              <a:rPr lang="de-DE" sz="2400" b="1" dirty="0" err="1" smtClean="0"/>
              <a:t>troposphere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comes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from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downwards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radiation</a:t>
            </a:r>
            <a:endParaRPr lang="de-DE" sz="2400" b="1" dirty="0" smtClean="0"/>
          </a:p>
          <a:p>
            <a:endParaRPr lang="de-DE" sz="2400" b="1" dirty="0" smtClean="0"/>
          </a:p>
          <a:p>
            <a:r>
              <a:rPr lang="de-DE" sz="2400" dirty="0" err="1" smtClean="0"/>
              <a:t>Antarctica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10 x H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O </a:t>
            </a:r>
            <a:r>
              <a:rPr lang="de-DE" sz="2400" dirty="0" err="1" smtClean="0"/>
              <a:t>look</a:t>
            </a:r>
            <a:r>
              <a:rPr lang="de-DE" sz="2400" dirty="0" smtClean="0"/>
              <a:t> </a:t>
            </a:r>
            <a:r>
              <a:rPr lang="de-DE" sz="2400" dirty="0" err="1" smtClean="0"/>
              <a:t>similar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 </a:t>
            </a:r>
          </a:p>
          <a:p>
            <a:r>
              <a:rPr lang="de-DE" sz="2400" dirty="0" err="1" smtClean="0"/>
              <a:t>Arctic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1.0 x </a:t>
            </a:r>
            <a:r>
              <a:rPr lang="de-DE" sz="2400" dirty="0"/>
              <a:t>H</a:t>
            </a:r>
            <a:r>
              <a:rPr lang="de-DE" sz="2400" baseline="-25000" dirty="0"/>
              <a:t>2</a:t>
            </a:r>
            <a:r>
              <a:rPr lang="de-DE" sz="2400" dirty="0"/>
              <a:t>O</a:t>
            </a:r>
          </a:p>
          <a:p>
            <a:endParaRPr lang="de-DE" sz="2400" dirty="0"/>
          </a:p>
          <a:p>
            <a:r>
              <a:rPr lang="de-DE" sz="2400" dirty="0" err="1" smtClean="0"/>
              <a:t>Arctic</a:t>
            </a:r>
            <a:r>
              <a:rPr lang="de-DE" sz="2400" dirty="0" smtClean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smtClean="0"/>
              <a:t>0.1 </a:t>
            </a:r>
            <a:r>
              <a:rPr lang="de-DE" sz="2400" dirty="0"/>
              <a:t>x H</a:t>
            </a:r>
            <a:r>
              <a:rPr lang="de-DE" sz="2400" baseline="-25000" dirty="0"/>
              <a:t>2</a:t>
            </a:r>
            <a:r>
              <a:rPr lang="de-DE" sz="2400" dirty="0"/>
              <a:t>O </a:t>
            </a:r>
            <a:r>
              <a:rPr lang="de-DE" sz="2400" dirty="0" err="1"/>
              <a:t>look</a:t>
            </a:r>
            <a:r>
              <a:rPr lang="de-DE" sz="2400" dirty="0"/>
              <a:t> </a:t>
            </a:r>
            <a:r>
              <a:rPr lang="de-DE" sz="2400" dirty="0" err="1"/>
              <a:t>similar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 </a:t>
            </a:r>
          </a:p>
          <a:p>
            <a:r>
              <a:rPr lang="de-DE" sz="2400" dirty="0" err="1" smtClean="0"/>
              <a:t>Aantarctica</a:t>
            </a:r>
            <a:r>
              <a:rPr lang="de-DE" sz="2400" dirty="0" smtClean="0"/>
              <a:t> </a:t>
            </a:r>
            <a:r>
              <a:rPr lang="de-DE" sz="2400" dirty="0" err="1"/>
              <a:t>with</a:t>
            </a:r>
            <a:r>
              <a:rPr lang="de-DE" sz="2400" dirty="0"/>
              <a:t> 1.0 x H</a:t>
            </a:r>
            <a:r>
              <a:rPr lang="de-DE" sz="2400" baseline="-25000" dirty="0"/>
              <a:t>2</a:t>
            </a:r>
            <a:r>
              <a:rPr lang="de-DE" sz="2400" dirty="0"/>
              <a:t>O</a:t>
            </a:r>
          </a:p>
          <a:p>
            <a:endParaRPr lang="de-DE" sz="2400" b="1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322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0" y="979360"/>
            <a:ext cx="7218490" cy="351034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2707" y="4846320"/>
            <a:ext cx="67648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 </a:t>
            </a:r>
            <a:r>
              <a:rPr lang="en-US" dirty="0"/>
              <a:t>ppm CO</a:t>
            </a:r>
            <a:r>
              <a:rPr lang="en-US" baseline="-25000" dirty="0"/>
              <a:t>2</a:t>
            </a:r>
            <a:r>
              <a:rPr lang="en-US" dirty="0"/>
              <a:t> and 1.85 ppm </a:t>
            </a: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versus </a:t>
            </a:r>
          </a:p>
          <a:p>
            <a:r>
              <a:rPr lang="en-US" dirty="0" smtClean="0"/>
              <a:t>278 </a:t>
            </a:r>
            <a:r>
              <a:rPr lang="en-US" dirty="0"/>
              <a:t>ppm CO</a:t>
            </a:r>
            <a:r>
              <a:rPr lang="en-US" baseline="-25000" dirty="0"/>
              <a:t>2</a:t>
            </a:r>
            <a:r>
              <a:rPr lang="en-US" dirty="0"/>
              <a:t> and 0.75 ppm </a:t>
            </a: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Antarctica the surface is at 2.8 km altitude, in the Arctic at sea level.</a:t>
            </a:r>
            <a:endParaRPr lang="de-DE" dirty="0"/>
          </a:p>
          <a:p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5" name="Rechteck 4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7840" y="83990"/>
            <a:ext cx="88585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Current</a:t>
            </a:r>
            <a:r>
              <a:rPr lang="de-DE" sz="3200" b="1" dirty="0" smtClean="0">
                <a:solidFill>
                  <a:srgbClr val="002060"/>
                </a:solidFill>
              </a:rPr>
              <a:t> versus </a:t>
            </a:r>
            <a:r>
              <a:rPr lang="de-DE" sz="3200" b="1" dirty="0" err="1" smtClean="0">
                <a:solidFill>
                  <a:srgbClr val="002060"/>
                </a:solidFill>
              </a:rPr>
              <a:t>pre</a:t>
            </a:r>
            <a:r>
              <a:rPr lang="de-DE" sz="3200" b="1" dirty="0" err="1">
                <a:solidFill>
                  <a:srgbClr val="002060"/>
                </a:solidFill>
              </a:rPr>
              <a:t>-</a:t>
            </a:r>
            <a:r>
              <a:rPr lang="de-DE" sz="3200" b="1" dirty="0" err="1" smtClean="0">
                <a:solidFill>
                  <a:srgbClr val="002060"/>
                </a:solidFill>
              </a:rPr>
              <a:t>industrial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concentrations</a:t>
            </a:r>
            <a:endParaRPr lang="de-DE" sz="3200" b="1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3" name="Rechteck 2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840" y="83990"/>
            <a:ext cx="20553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2060"/>
                </a:solidFill>
              </a:rPr>
              <a:t>Summary</a:t>
            </a:r>
            <a:endParaRPr lang="de-DE" sz="3200" b="1" baseline="-25000" dirty="0">
              <a:solidFill>
                <a:srgbClr val="002060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10" y="2202932"/>
            <a:ext cx="6376335" cy="32834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270066" y="1039201"/>
            <a:ext cx="1083033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de-DE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troposphere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Antarctica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Warming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troposphere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smtClean="0">
                <a:latin typeface="Arial" panose="020B0604020202020204" pitchFamily="34" charset="0"/>
                <a:cs typeface="Arial" panose="020B0604020202020204" pitchFamily="34" charset="0"/>
              </a:rPr>
              <a:t>downwelling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troposphere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Interplay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de-DE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de-DE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de-DE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warming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lack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warming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Antarctica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warming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de-DE" sz="2000" baseline="-25000" dirty="0" smtClean="0"/>
              <a:t>2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de-DE" sz="2000" baseline="-25000" dirty="0"/>
              <a:t>4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warming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Grafik 8" descr="G:\Presentations\2015-04-24 Kolloquium\Figures\Thomas_Stamnes_Buch_rechts_Markierung.tif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9" y="1008024"/>
            <a:ext cx="3639443" cy="506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9"/>
          <p:cNvSpPr>
            <a:spLocks noChangeArrowheads="1"/>
          </p:cNvSpPr>
          <p:nvPr/>
        </p:nvSpPr>
        <p:spPr bwMode="auto">
          <a:xfrm>
            <a:off x="3932192" y="4903749"/>
            <a:ext cx="182562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ea typeface="DejaVu Sans"/>
              <a:cs typeface="DejaVu Sans"/>
            </a:endParaRPr>
          </a:p>
        </p:txBody>
      </p:sp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3922667" y="3084474"/>
            <a:ext cx="182562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ea typeface="DejaVu Sans"/>
              <a:cs typeface="DejaVu Sans"/>
            </a:endParaRPr>
          </a:p>
        </p:txBody>
      </p:sp>
      <p:sp>
        <p:nvSpPr>
          <p:cNvPr id="52230" name="Rectangle 11"/>
          <p:cNvSpPr>
            <a:spLocks noChangeArrowheads="1"/>
          </p:cNvSpPr>
          <p:nvPr/>
        </p:nvSpPr>
        <p:spPr bwMode="auto">
          <a:xfrm>
            <a:off x="3909967" y="1268374"/>
            <a:ext cx="182562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ea typeface="DejaVu Sans"/>
              <a:cs typeface="DejaVu Sans"/>
            </a:endParaRPr>
          </a:p>
        </p:txBody>
      </p:sp>
      <p:sp>
        <p:nvSpPr>
          <p:cNvPr id="52231" name="Textfeld 2"/>
          <p:cNvSpPr txBox="1">
            <a:spLocks noChangeArrowheads="1"/>
          </p:cNvSpPr>
          <p:nvPr/>
        </p:nvSpPr>
        <p:spPr bwMode="auto">
          <a:xfrm>
            <a:off x="2376443" y="1000709"/>
            <a:ext cx="1944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sz="1800" i="0" dirty="0">
                <a:latin typeface="Arial" pitchFamily="34" charset="0"/>
                <a:ea typeface="DejaVu Sans"/>
                <a:cs typeface="DejaVu Sans"/>
              </a:rPr>
              <a:t>Sahara </a:t>
            </a:r>
            <a:r>
              <a:rPr lang="de-DE" sz="1800" i="0" dirty="0" err="1">
                <a:latin typeface="Arial" pitchFamily="34" charset="0"/>
                <a:ea typeface="DejaVu Sans"/>
                <a:cs typeface="DejaVu Sans"/>
              </a:rPr>
              <a:t>region</a:t>
            </a:r>
            <a:endParaRPr lang="de-DE" sz="1800" i="0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52232" name="Textfeld 4"/>
          <p:cNvSpPr txBox="1">
            <a:spLocks noChangeArrowheads="1"/>
          </p:cNvSpPr>
          <p:nvPr/>
        </p:nvSpPr>
        <p:spPr bwMode="auto">
          <a:xfrm>
            <a:off x="2349393" y="2778129"/>
            <a:ext cx="1944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sz="1800" i="0" dirty="0" err="1">
                <a:latin typeface="Arial" pitchFamily="34" charset="0"/>
                <a:ea typeface="DejaVu Sans"/>
                <a:cs typeface="DejaVu Sans"/>
              </a:rPr>
              <a:t>Mediterranean</a:t>
            </a:r>
            <a:endParaRPr lang="de-DE" sz="1800" i="0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52233" name="Textfeld 6"/>
          <p:cNvSpPr txBox="1">
            <a:spLocks noChangeArrowheads="1"/>
          </p:cNvSpPr>
          <p:nvPr/>
        </p:nvSpPr>
        <p:spPr bwMode="auto">
          <a:xfrm>
            <a:off x="2398388" y="4471723"/>
            <a:ext cx="1944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sz="1800" i="0">
                <a:latin typeface="Arial" pitchFamily="34" charset="0"/>
                <a:ea typeface="DejaVu Sans"/>
                <a:cs typeface="DejaVu Sans"/>
              </a:rPr>
              <a:t>Antarctica</a:t>
            </a:r>
          </a:p>
        </p:txBody>
      </p:sp>
      <p:sp>
        <p:nvSpPr>
          <p:cNvPr id="52238" name="Textfeld 1"/>
          <p:cNvSpPr txBox="1">
            <a:spLocks noChangeArrowheads="1"/>
          </p:cNvSpPr>
          <p:nvPr/>
        </p:nvSpPr>
        <p:spPr bwMode="auto">
          <a:xfrm>
            <a:off x="2069707" y="6120593"/>
            <a:ext cx="1503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200" i="0" dirty="0" err="1">
                <a:latin typeface="Arial" pitchFamily="34" charset="0"/>
              </a:rPr>
              <a:t>wavenumber</a:t>
            </a:r>
            <a:r>
              <a:rPr lang="de-DE" sz="1200" i="0" dirty="0">
                <a:latin typeface="Arial" pitchFamily="34" charset="0"/>
              </a:rPr>
              <a:t> (cm</a:t>
            </a:r>
            <a:r>
              <a:rPr lang="de-DE" sz="1200" i="0" baseline="30000" dirty="0">
                <a:latin typeface="Arial" pitchFamily="34" charset="0"/>
              </a:rPr>
              <a:t>-1</a:t>
            </a:r>
            <a:r>
              <a:rPr lang="de-DE" sz="1200" i="0" dirty="0">
                <a:latin typeface="Arial" pitchFamily="34" charset="0"/>
              </a:rPr>
              <a:t>)</a:t>
            </a:r>
            <a:endParaRPr lang="de-DE" sz="1200" i="0" baseline="30000" dirty="0">
              <a:latin typeface="Arial" pitchFamily="34" charset="0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23" name="Rechteck 22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4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72667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>
                <a:solidFill>
                  <a:srgbClr val="002060"/>
                </a:solidFill>
              </a:rPr>
              <a:t>Emission </a:t>
            </a:r>
            <a:r>
              <a:rPr lang="de-DE" sz="3200" b="1" dirty="0" err="1">
                <a:solidFill>
                  <a:srgbClr val="002060"/>
                </a:solidFill>
              </a:rPr>
              <a:t>spectra</a:t>
            </a:r>
            <a:r>
              <a:rPr lang="de-DE" sz="3200" b="1" dirty="0">
                <a:solidFill>
                  <a:srgbClr val="002060"/>
                </a:solidFill>
              </a:rPr>
              <a:t> (Iris on Nimbus 4)</a:t>
            </a:r>
          </a:p>
        </p:txBody>
      </p:sp>
      <p:sp>
        <p:nvSpPr>
          <p:cNvPr id="6" name="CustomShape 3"/>
          <p:cNvSpPr/>
          <p:nvPr/>
        </p:nvSpPr>
        <p:spPr>
          <a:xfrm>
            <a:off x="2573763" y="6408872"/>
            <a:ext cx="2626322" cy="43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en-GB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(Thomas and </a:t>
            </a:r>
            <a:r>
              <a:rPr lang="en-GB" sz="1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Stamnes</a:t>
            </a:r>
            <a:r>
              <a:rPr lang="en-GB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1999)</a:t>
            </a:r>
            <a:endParaRPr lang="de-DE" sz="14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563487" y="1100894"/>
            <a:ext cx="2676771" cy="1137685"/>
            <a:chOff x="935152" y="1740145"/>
            <a:chExt cx="2778236" cy="1215574"/>
          </a:xfrm>
        </p:grpSpPr>
        <p:sp>
          <p:nvSpPr>
            <p:cNvPr id="2" name="Textfeld 1"/>
            <p:cNvSpPr txBox="1"/>
            <p:nvPr/>
          </p:nvSpPr>
          <p:spPr>
            <a:xfrm>
              <a:off x="2199955" y="1909941"/>
              <a:ext cx="407955" cy="361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O</a:t>
              </a:r>
              <a:r>
                <a:rPr lang="de-DE" sz="1600" b="1" baseline="-25000" dirty="0"/>
                <a:t>3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935152" y="1740145"/>
              <a:ext cx="519561" cy="361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CO</a:t>
              </a:r>
              <a:r>
                <a:rPr lang="de-DE" sz="1600" b="1" baseline="-25000" dirty="0"/>
                <a:t>2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170667" y="2593987"/>
              <a:ext cx="542721" cy="361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H</a:t>
              </a:r>
              <a:r>
                <a:rPr lang="de-DE" sz="1600" b="1" baseline="-25000" dirty="0"/>
                <a:t>2</a:t>
              </a:r>
              <a:r>
                <a:rPr lang="de-DE" sz="1600" b="1" dirty="0"/>
                <a:t>O</a:t>
              </a:r>
              <a:endParaRPr lang="de-DE" sz="1600" b="1" baseline="-25000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5769083" y="1418216"/>
            <a:ext cx="4729929" cy="4783494"/>
            <a:chOff x="4217815" y="1264775"/>
            <a:chExt cx="4729929" cy="4783494"/>
          </a:xfrm>
        </p:grpSpPr>
        <p:sp>
          <p:nvSpPr>
            <p:cNvPr id="4" name="Textfeld 3"/>
            <p:cNvSpPr txBox="1"/>
            <p:nvPr/>
          </p:nvSpPr>
          <p:spPr>
            <a:xfrm>
              <a:off x="4217815" y="1264775"/>
              <a:ext cx="464306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/>
                <a:t>Emission </a:t>
              </a:r>
              <a:r>
                <a:rPr lang="de-DE" sz="2400" dirty="0" err="1"/>
                <a:t>from</a:t>
              </a:r>
              <a:r>
                <a:rPr lang="de-DE" sz="2400" dirty="0"/>
                <a:t> top </a:t>
              </a:r>
              <a:r>
                <a:rPr lang="de-DE" sz="2400" dirty="0" err="1"/>
                <a:t>of</a:t>
              </a:r>
              <a:r>
                <a:rPr lang="de-DE" sz="2400" dirty="0"/>
                <a:t> </a:t>
              </a:r>
              <a:r>
                <a:rPr lang="de-DE" sz="2400" dirty="0" err="1"/>
                <a:t>atmosphere</a:t>
              </a:r>
              <a:endParaRPr lang="de-DE" sz="2400" dirty="0"/>
            </a:p>
            <a:p>
              <a:r>
                <a:rPr lang="de-DE" sz="2400" dirty="0" err="1"/>
                <a:t>is</a:t>
              </a:r>
              <a:r>
                <a:rPr lang="de-DE" sz="2400" dirty="0"/>
                <a:t> </a:t>
              </a:r>
              <a:r>
                <a:rPr lang="de-DE" sz="2400" b="1" dirty="0" err="1"/>
                <a:t>lower</a:t>
              </a:r>
              <a:r>
                <a:rPr lang="de-DE" sz="2400" dirty="0"/>
                <a:t> </a:t>
              </a:r>
              <a:r>
                <a:rPr lang="de-DE" sz="2400" dirty="0" err="1"/>
                <a:t>than</a:t>
              </a:r>
              <a:r>
                <a:rPr lang="de-DE" sz="2400" dirty="0"/>
                <a:t> </a:t>
              </a:r>
              <a:r>
                <a:rPr lang="de-DE" sz="2400" dirty="0" err="1"/>
                <a:t>emission</a:t>
              </a:r>
              <a:r>
                <a:rPr lang="de-DE" sz="2400" dirty="0"/>
                <a:t> </a:t>
              </a:r>
              <a:r>
                <a:rPr lang="de-DE" sz="2400" dirty="0" err="1"/>
                <a:t>from</a:t>
              </a:r>
              <a:r>
                <a:rPr lang="de-DE" sz="2400" dirty="0"/>
                <a:t> </a:t>
              </a:r>
              <a:r>
                <a:rPr lang="de-DE" sz="2400" dirty="0" err="1"/>
                <a:t>surface</a:t>
              </a:r>
              <a:endParaRPr lang="de-DE" sz="2400" dirty="0"/>
            </a:p>
            <a:p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219911" y="2751289"/>
              <a:ext cx="464306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/>
                <a:t>Emission </a:t>
              </a:r>
              <a:r>
                <a:rPr lang="de-DE" sz="2400" dirty="0" err="1"/>
                <a:t>from</a:t>
              </a:r>
              <a:r>
                <a:rPr lang="de-DE" sz="2400" dirty="0"/>
                <a:t> top </a:t>
              </a:r>
              <a:r>
                <a:rPr lang="de-DE" sz="2400" dirty="0" err="1"/>
                <a:t>of</a:t>
              </a:r>
              <a:r>
                <a:rPr lang="de-DE" sz="2400" dirty="0"/>
                <a:t> </a:t>
              </a:r>
              <a:r>
                <a:rPr lang="de-DE" sz="2400" dirty="0" err="1"/>
                <a:t>atmosphere</a:t>
              </a:r>
              <a:endParaRPr lang="de-DE" sz="2400" dirty="0"/>
            </a:p>
            <a:p>
              <a:r>
                <a:rPr lang="de-DE" sz="2400" dirty="0" err="1"/>
                <a:t>is</a:t>
              </a:r>
              <a:r>
                <a:rPr lang="de-DE" sz="2400" dirty="0"/>
                <a:t> </a:t>
              </a:r>
              <a:r>
                <a:rPr lang="de-DE" sz="2400" b="1" dirty="0" err="1"/>
                <a:t>lower</a:t>
              </a:r>
              <a:r>
                <a:rPr lang="de-DE" sz="2400" dirty="0"/>
                <a:t> </a:t>
              </a:r>
              <a:r>
                <a:rPr lang="de-DE" sz="2400" dirty="0" err="1"/>
                <a:t>than</a:t>
              </a:r>
              <a:r>
                <a:rPr lang="de-DE" sz="2400" dirty="0"/>
                <a:t> </a:t>
              </a:r>
              <a:r>
                <a:rPr lang="de-DE" sz="2400" dirty="0" err="1"/>
                <a:t>emission</a:t>
              </a:r>
              <a:r>
                <a:rPr lang="de-DE" sz="2400" dirty="0"/>
                <a:t> </a:t>
              </a:r>
              <a:r>
                <a:rPr lang="de-DE" sz="2400" dirty="0" err="1"/>
                <a:t>from</a:t>
              </a:r>
              <a:r>
                <a:rPr lang="de-DE" sz="2400" dirty="0"/>
                <a:t> </a:t>
              </a:r>
              <a:r>
                <a:rPr lang="de-DE" sz="2400" dirty="0" err="1"/>
                <a:t>surface</a:t>
              </a:r>
              <a:endParaRPr lang="de-DE" sz="2400" dirty="0"/>
            </a:p>
            <a:p>
              <a:endParaRPr lang="de-DE" sz="2400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219911" y="4478609"/>
              <a:ext cx="472783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/>
                <a:t>Emission </a:t>
              </a:r>
              <a:r>
                <a:rPr lang="de-DE" sz="2400" dirty="0" err="1"/>
                <a:t>from</a:t>
              </a:r>
              <a:r>
                <a:rPr lang="de-DE" sz="2400" dirty="0"/>
                <a:t> top </a:t>
              </a:r>
              <a:r>
                <a:rPr lang="de-DE" sz="2400" dirty="0" err="1"/>
                <a:t>of</a:t>
              </a:r>
              <a:r>
                <a:rPr lang="de-DE" sz="2400" dirty="0"/>
                <a:t> </a:t>
              </a:r>
              <a:r>
                <a:rPr lang="de-DE" sz="2400" dirty="0" err="1"/>
                <a:t>atmosphere</a:t>
              </a:r>
              <a:endParaRPr lang="de-DE" sz="2400" dirty="0"/>
            </a:p>
            <a:p>
              <a:r>
                <a:rPr lang="de-DE" sz="2400" dirty="0" err="1"/>
                <a:t>is</a:t>
              </a:r>
              <a:r>
                <a:rPr lang="de-DE" sz="2400" dirty="0"/>
                <a:t> </a:t>
              </a:r>
              <a:r>
                <a:rPr lang="de-DE" sz="2400" b="1" dirty="0" err="1"/>
                <a:t>higher</a:t>
              </a:r>
              <a:r>
                <a:rPr lang="de-DE" sz="2400" dirty="0"/>
                <a:t> </a:t>
              </a:r>
              <a:r>
                <a:rPr lang="de-DE" sz="2400" dirty="0" err="1"/>
                <a:t>than</a:t>
              </a:r>
              <a:r>
                <a:rPr lang="de-DE" sz="2400" dirty="0"/>
                <a:t> </a:t>
              </a:r>
              <a:r>
                <a:rPr lang="de-DE" sz="2400" dirty="0" err="1"/>
                <a:t>emission</a:t>
              </a:r>
              <a:r>
                <a:rPr lang="de-DE" sz="2400" dirty="0"/>
                <a:t> </a:t>
              </a:r>
              <a:r>
                <a:rPr lang="de-DE" sz="2400" dirty="0" err="1"/>
                <a:t>from</a:t>
              </a:r>
              <a:r>
                <a:rPr lang="de-DE" sz="2400" dirty="0"/>
                <a:t> </a:t>
              </a:r>
              <a:r>
                <a:rPr lang="de-DE" sz="2400" dirty="0" err="1" smtClean="0"/>
                <a:t>surface</a:t>
              </a:r>
              <a:endParaRPr lang="de-DE" sz="2400" dirty="0" smtClean="0"/>
            </a:p>
            <a:p>
              <a:endParaRPr lang="de-DE" sz="2400" dirty="0"/>
            </a:p>
            <a:p>
              <a:endParaRPr lang="de-D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68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:\Presentations\2015-04-24 Kolloquium\Figures\plot_ghe_determination_1_2_all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989389"/>
            <a:ext cx="37861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 descr="G:\Presentations\2015-04-24 Kolloquium\Figures\plot_ghe_determination_1_1_all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143001"/>
            <a:ext cx="37861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Inhaltsplatzhalter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5" y="3290888"/>
            <a:ext cx="40417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CustomShape 2"/>
          <p:cNvSpPr/>
          <p:nvPr/>
        </p:nvSpPr>
        <p:spPr>
          <a:xfrm>
            <a:off x="3494607" y="5962651"/>
            <a:ext cx="2324100" cy="271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r>
              <a:rPr lang="en-GB" sz="1200" dirty="0">
                <a:solidFill>
                  <a:srgbClr val="000000"/>
                </a:solidFill>
              </a:rPr>
              <a:t>(IPCC, 2013)</a:t>
            </a:r>
            <a:endParaRPr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816745" y="3687763"/>
            <a:ext cx="1266825" cy="1992312"/>
            <a:chOff x="2794000" y="3687763"/>
            <a:chExt cx="1266825" cy="1992312"/>
          </a:xfrm>
        </p:grpSpPr>
        <p:sp>
          <p:nvSpPr>
            <p:cNvPr id="192" name="CustomShape 3"/>
            <p:cNvSpPr/>
            <p:nvPr/>
          </p:nvSpPr>
          <p:spPr>
            <a:xfrm>
              <a:off x="3305175" y="3687763"/>
              <a:ext cx="755650" cy="358775"/>
            </a:xfrm>
            <a:prstGeom prst="ellipse">
              <a:avLst/>
            </a:prstGeom>
            <a:noFill/>
            <a:ln w="57240">
              <a:solidFill>
                <a:schemeClr val="tx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3" name="CustomShape 4"/>
            <p:cNvSpPr/>
            <p:nvPr/>
          </p:nvSpPr>
          <p:spPr>
            <a:xfrm>
              <a:off x="2794000" y="5321300"/>
              <a:ext cx="755650" cy="358775"/>
            </a:xfrm>
            <a:prstGeom prst="ellipse">
              <a:avLst/>
            </a:prstGeom>
            <a:noFill/>
            <a:ln w="57240">
              <a:solidFill>
                <a:schemeClr val="tx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94" name="CustomShape 5"/>
          <p:cNvSpPr/>
          <p:nvPr/>
        </p:nvSpPr>
        <p:spPr>
          <a:xfrm flipV="1">
            <a:off x="3756544" y="2474913"/>
            <a:ext cx="46038" cy="1212850"/>
          </a:xfrm>
          <a:prstGeom prst="straightConnector1">
            <a:avLst/>
          </a:pr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95" name="CustomShape 6"/>
          <p:cNvSpPr/>
          <p:nvPr/>
        </p:nvSpPr>
        <p:spPr>
          <a:xfrm flipH="1" flipV="1">
            <a:off x="2146819" y="2427288"/>
            <a:ext cx="1047750" cy="2894012"/>
          </a:xfrm>
          <a:prstGeom prst="straightConnector1">
            <a:avLst/>
          </a:pr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02" name="CustomShape 12"/>
          <p:cNvSpPr/>
          <p:nvPr/>
        </p:nvSpPr>
        <p:spPr>
          <a:xfrm>
            <a:off x="618057" y="1922464"/>
            <a:ext cx="3776662" cy="504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GHE = </a:t>
            </a:r>
            <a:r>
              <a:rPr lang="en-GB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LWU</a:t>
            </a:r>
            <a:r>
              <a:rPr lang="en-GB" sz="2400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F</a:t>
            </a:r>
            <a:r>
              <a:rPr lang="en-GB" sz="2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TOA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464444" y="2110294"/>
            <a:ext cx="4763244" cy="3249106"/>
            <a:chOff x="3464444" y="2110294"/>
            <a:chExt cx="4763244" cy="3249106"/>
          </a:xfrm>
        </p:grpSpPr>
        <p:sp>
          <p:nvSpPr>
            <p:cNvPr id="198" name="CustomShape 8"/>
            <p:cNvSpPr/>
            <p:nvPr/>
          </p:nvSpPr>
          <p:spPr>
            <a:xfrm flipV="1">
              <a:off x="3464444" y="2121407"/>
              <a:ext cx="4763244" cy="3237993"/>
            </a:xfrm>
            <a:prstGeom prst="straightConnector1">
              <a:avLst/>
            </a:prstGeom>
            <a:noFill/>
            <a:ln>
              <a:round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  <p:sp>
          <p:nvSpPr>
            <p:cNvPr id="197" name="CustomShape 7"/>
            <p:cNvSpPr/>
            <p:nvPr/>
          </p:nvSpPr>
          <p:spPr>
            <a:xfrm flipV="1">
              <a:off x="4066108" y="2110294"/>
              <a:ext cx="3852596" cy="1677481"/>
            </a:xfrm>
            <a:prstGeom prst="straightConnector1">
              <a:avLst/>
            </a:prstGeom>
            <a:noFill/>
            <a:ln>
              <a:round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</p:grpSp>
      <p:grpSp>
        <p:nvGrpSpPr>
          <p:cNvPr id="6" name="Gruppieren 5"/>
          <p:cNvGrpSpPr/>
          <p:nvPr/>
        </p:nvGrpSpPr>
        <p:grpSpPr>
          <a:xfrm>
            <a:off x="3572394" y="3919538"/>
            <a:ext cx="4437750" cy="1592261"/>
            <a:chOff x="3572394" y="3919538"/>
            <a:chExt cx="4437750" cy="1592261"/>
          </a:xfrm>
        </p:grpSpPr>
        <p:sp>
          <p:nvSpPr>
            <p:cNvPr id="16" name="CustomShape 8"/>
            <p:cNvSpPr/>
            <p:nvPr/>
          </p:nvSpPr>
          <p:spPr>
            <a:xfrm flipV="1">
              <a:off x="3572394" y="5293130"/>
              <a:ext cx="3724518" cy="218669"/>
            </a:xfrm>
            <a:prstGeom prst="straightConnector1">
              <a:avLst/>
            </a:prstGeom>
            <a:noFill/>
            <a:ln>
              <a:round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  <p:sp>
          <p:nvSpPr>
            <p:cNvPr id="18" name="CustomShape 7"/>
            <p:cNvSpPr/>
            <p:nvPr/>
          </p:nvSpPr>
          <p:spPr>
            <a:xfrm>
              <a:off x="4083570" y="3919538"/>
              <a:ext cx="3926574" cy="788986"/>
            </a:xfrm>
            <a:prstGeom prst="straightConnector1">
              <a:avLst/>
            </a:prstGeom>
            <a:noFill/>
            <a:ln>
              <a:round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</p:grpSp>
      <p:sp>
        <p:nvSpPr>
          <p:cNvPr id="20" name="Textfeld 19"/>
          <p:cNvSpPr txBox="1"/>
          <p:nvPr/>
        </p:nvSpPr>
        <p:spPr>
          <a:xfrm>
            <a:off x="455098" y="3316136"/>
            <a:ext cx="5616624" cy="28469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Arial" pitchFamily="34" charset="0"/>
              </a:rPr>
              <a:t>  </a:t>
            </a:r>
          </a:p>
          <a:p>
            <a:pPr>
              <a:defRPr/>
            </a:pPr>
            <a:r>
              <a:rPr lang="de-DE" dirty="0">
                <a:latin typeface="Arial" pitchFamily="34" charset="0"/>
              </a:rPr>
              <a:t>  </a:t>
            </a:r>
            <a:r>
              <a:rPr lang="de-DE" b="1" dirty="0" err="1">
                <a:latin typeface="Arial" pitchFamily="34" charset="0"/>
              </a:rPr>
              <a:t>Midlatitudes</a:t>
            </a:r>
            <a:r>
              <a:rPr lang="de-DE" b="1" dirty="0">
                <a:latin typeface="Arial" pitchFamily="34" charset="0"/>
              </a:rPr>
              <a:t>: </a:t>
            </a:r>
            <a:r>
              <a:rPr lang="de-DE" dirty="0">
                <a:latin typeface="Arial" pitchFamily="34" charset="0"/>
              </a:rPr>
              <a:t>GHE &gt; 0 </a:t>
            </a:r>
          </a:p>
          <a:p>
            <a:pPr>
              <a:defRPr/>
            </a:pPr>
            <a:r>
              <a:rPr lang="de-DE" dirty="0"/>
              <a:t>    </a:t>
            </a:r>
            <a:r>
              <a:rPr lang="de-DE" dirty="0" err="1">
                <a:latin typeface="Arial" pitchFamily="34" charset="0"/>
              </a:rPr>
              <a:t>emission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from</a:t>
            </a:r>
            <a:r>
              <a:rPr lang="de-DE" dirty="0">
                <a:latin typeface="Arial" pitchFamily="34" charset="0"/>
              </a:rPr>
              <a:t> TOA </a:t>
            </a:r>
          </a:p>
          <a:p>
            <a:pPr>
              <a:defRPr/>
            </a:pPr>
            <a:r>
              <a:rPr lang="de-DE" dirty="0"/>
              <a:t>    </a:t>
            </a:r>
            <a:r>
              <a:rPr lang="de-DE" dirty="0" err="1">
                <a:latin typeface="Arial" pitchFamily="34" charset="0"/>
              </a:rPr>
              <a:t>lower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than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emission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from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surface</a:t>
            </a:r>
            <a:endParaRPr lang="de-DE" dirty="0">
              <a:latin typeface="Arial" pitchFamily="34" charset="0"/>
            </a:endParaRPr>
          </a:p>
          <a:p>
            <a:pPr>
              <a:defRPr/>
            </a:pPr>
            <a:r>
              <a:rPr lang="de-DE" dirty="0">
                <a:latin typeface="Arial" pitchFamily="34" charset="0"/>
              </a:rPr>
              <a:t>  </a:t>
            </a:r>
            <a:r>
              <a:rPr lang="de-DE" b="1" dirty="0" err="1">
                <a:latin typeface="Arial" pitchFamily="34" charset="0"/>
              </a:rPr>
              <a:t>Antarctica</a:t>
            </a:r>
            <a:r>
              <a:rPr lang="de-DE" b="1" dirty="0">
                <a:latin typeface="Arial" pitchFamily="34" charset="0"/>
              </a:rPr>
              <a:t>:</a:t>
            </a:r>
            <a:r>
              <a:rPr lang="de-DE" dirty="0">
                <a:latin typeface="Arial" pitchFamily="34" charset="0"/>
              </a:rPr>
              <a:t> GHE &lt; 0</a:t>
            </a:r>
          </a:p>
          <a:p>
            <a:pPr>
              <a:defRPr/>
            </a:pPr>
            <a:r>
              <a:rPr lang="de-DE" dirty="0"/>
              <a:t>    </a:t>
            </a:r>
            <a:r>
              <a:rPr lang="de-DE" dirty="0" err="1">
                <a:latin typeface="Arial" pitchFamily="34" charset="0"/>
              </a:rPr>
              <a:t>emission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from</a:t>
            </a:r>
            <a:r>
              <a:rPr lang="de-DE" dirty="0">
                <a:latin typeface="Arial" pitchFamily="34" charset="0"/>
              </a:rPr>
              <a:t> TOA </a:t>
            </a:r>
          </a:p>
          <a:p>
            <a:pPr>
              <a:defRPr/>
            </a:pPr>
            <a:r>
              <a:rPr lang="de-DE" dirty="0"/>
              <a:t>    </a:t>
            </a:r>
            <a:r>
              <a:rPr lang="de-DE" dirty="0" err="1">
                <a:latin typeface="Arial" pitchFamily="34" charset="0"/>
              </a:rPr>
              <a:t>higher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than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emission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from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surface</a:t>
            </a:r>
            <a:endParaRPr lang="de-DE" dirty="0">
              <a:latin typeface="Arial" pitchFamily="34" charset="0"/>
            </a:endParaRPr>
          </a:p>
          <a:p>
            <a:pPr>
              <a:defRPr/>
            </a:pPr>
            <a:r>
              <a:rPr lang="de-DE" dirty="0">
                <a:latin typeface="Arial" pitchFamily="34" charset="0"/>
              </a:rPr>
              <a:t> </a:t>
            </a:r>
            <a:endParaRPr lang="de-DE" baseline="-25000" dirty="0">
              <a:latin typeface="Arial" pitchFamily="34" charset="0"/>
            </a:endParaRPr>
          </a:p>
          <a:p>
            <a:pPr>
              <a:defRPr/>
            </a:pPr>
            <a:endParaRPr lang="de-DE" sz="1000" dirty="0">
              <a:latin typeface="Arial" pitchFamily="34" charset="0"/>
              <a:sym typeface="Symbol"/>
            </a:endParaRPr>
          </a:p>
          <a:p>
            <a:pPr marL="342900" indent="-342900">
              <a:buFont typeface="Symbol" pitchFamily="18" charset="2"/>
              <a:buChar char="®"/>
              <a:defRPr/>
            </a:pPr>
            <a:r>
              <a:rPr lang="de-DE" dirty="0" err="1">
                <a:latin typeface="Arial" pitchFamily="34" charset="0"/>
              </a:rPr>
              <a:t>Energy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loss</a:t>
            </a:r>
            <a:r>
              <a:rPr lang="de-DE" dirty="0">
                <a:latin typeface="Arial" pitchFamily="34" charset="0"/>
              </a:rPr>
              <a:t> in </a:t>
            </a:r>
            <a:r>
              <a:rPr lang="de-DE" dirty="0" err="1">
                <a:latin typeface="Arial" pitchFamily="34" charset="0"/>
              </a:rPr>
              <a:t>atmosphere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Antarctica</a:t>
            </a:r>
            <a:endParaRPr lang="de-DE" dirty="0">
              <a:latin typeface="Arial" pitchFamily="34" charset="0"/>
            </a:endParaRPr>
          </a:p>
          <a:p>
            <a:pPr>
              <a:defRPr/>
            </a:pPr>
            <a:endParaRPr lang="de-DE" sz="700" dirty="0">
              <a:latin typeface="Arial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25" name="Rechteck 24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5944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2060"/>
                </a:solidFill>
              </a:rPr>
              <a:t>The </a:t>
            </a:r>
            <a:r>
              <a:rPr lang="de-DE" sz="3200" b="1" dirty="0" err="1" smtClean="0">
                <a:solidFill>
                  <a:srgbClr val="002060"/>
                </a:solidFill>
              </a:rPr>
              <a:t>Greenhouse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Effect</a:t>
            </a:r>
            <a:r>
              <a:rPr lang="de-DE" sz="3200" b="1" dirty="0" smtClean="0">
                <a:solidFill>
                  <a:srgbClr val="002060"/>
                </a:solidFill>
              </a:rPr>
              <a:t> (GHE)</a:t>
            </a:r>
            <a:endParaRPr lang="de-D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95" y="1282035"/>
            <a:ext cx="5036506" cy="4755188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4" name="Rechteck 3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5944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2060"/>
                </a:solidFill>
              </a:rPr>
              <a:t>The </a:t>
            </a:r>
            <a:r>
              <a:rPr lang="de-DE" sz="3200" b="1" dirty="0" err="1" smtClean="0">
                <a:solidFill>
                  <a:srgbClr val="002060"/>
                </a:solidFill>
              </a:rPr>
              <a:t>Greenhouse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Effect</a:t>
            </a:r>
            <a:r>
              <a:rPr lang="de-DE" sz="3200" b="1" dirty="0" smtClean="0">
                <a:solidFill>
                  <a:srgbClr val="002060"/>
                </a:solidFill>
              </a:rPr>
              <a:t> (GHE)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31639" y="6183942"/>
            <a:ext cx="322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(</a:t>
            </a:r>
            <a:r>
              <a:rPr lang="de-DE" i="1" dirty="0" err="1" smtClean="0"/>
              <a:t>Schmithuesen</a:t>
            </a:r>
            <a:r>
              <a:rPr lang="de-DE" i="1" dirty="0" smtClean="0"/>
              <a:t> et al., GRL, 2015)</a:t>
            </a:r>
            <a:endParaRPr lang="de-DE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6046376" y="1709057"/>
            <a:ext cx="503785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- Negative GHE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a </a:t>
            </a:r>
            <a:r>
              <a:rPr lang="de-DE" sz="2000" b="1" dirty="0" err="1" smtClean="0"/>
              <a:t>few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months</a:t>
            </a:r>
            <a:r>
              <a:rPr lang="de-DE" sz="2000" b="1" dirty="0" smtClean="0"/>
              <a:t> in </a:t>
            </a:r>
            <a:r>
              <a:rPr lang="de-DE" sz="2000" b="1" dirty="0" err="1" smtClean="0"/>
              <a:t>Antarctica</a:t>
            </a:r>
            <a:endParaRPr lang="de-DE" sz="2000" b="1" dirty="0" smtClean="0"/>
          </a:p>
          <a:p>
            <a:endParaRPr lang="de-DE" sz="1000" b="1" dirty="0"/>
          </a:p>
          <a:p>
            <a:r>
              <a:rPr lang="de-DE" sz="2000" b="1" dirty="0" smtClean="0"/>
              <a:t>- </a:t>
            </a:r>
            <a:r>
              <a:rPr lang="de-DE" sz="2000" b="1" dirty="0" err="1" smtClean="0"/>
              <a:t>Atmosphere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looses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energy</a:t>
            </a:r>
            <a:endParaRPr lang="de-DE" sz="2000" b="1" dirty="0" smtClean="0"/>
          </a:p>
          <a:p>
            <a:endParaRPr lang="de-DE" sz="1000" b="1" dirty="0"/>
          </a:p>
          <a:p>
            <a:r>
              <a:rPr lang="de-DE" sz="2000" b="1" dirty="0" smtClean="0"/>
              <a:t>- </a:t>
            </a:r>
            <a:r>
              <a:rPr lang="de-DE" sz="2000" b="1" dirty="0" err="1" smtClean="0"/>
              <a:t>Where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does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cooling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take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place</a:t>
            </a:r>
            <a:r>
              <a:rPr lang="de-DE" sz="2000" b="1" dirty="0" smtClean="0"/>
              <a:t> ? 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3546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86800" y="1167763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000" b="1" dirty="0"/>
              <a:t>Line-</a:t>
            </a:r>
            <a:r>
              <a:rPr lang="de-DE" sz="2000" b="1" dirty="0" err="1"/>
              <a:t>by</a:t>
            </a:r>
            <a:r>
              <a:rPr lang="de-DE" sz="2000" b="1" dirty="0"/>
              <a:t>-</a:t>
            </a:r>
            <a:r>
              <a:rPr lang="de-DE" sz="2000" b="1" dirty="0" err="1"/>
              <a:t>line</a:t>
            </a:r>
            <a:r>
              <a:rPr lang="de-DE" sz="2000" b="1" dirty="0"/>
              <a:t> </a:t>
            </a:r>
            <a:r>
              <a:rPr lang="de-DE" sz="2000" b="1" dirty="0" err="1"/>
              <a:t>radiative</a:t>
            </a:r>
            <a:r>
              <a:rPr lang="de-DE" sz="2000" b="1" dirty="0"/>
              <a:t> </a:t>
            </a:r>
            <a:r>
              <a:rPr lang="de-DE" sz="2000" b="1" dirty="0" err="1"/>
              <a:t>transfer</a:t>
            </a:r>
            <a:r>
              <a:rPr lang="de-DE" sz="2000" b="1" dirty="0"/>
              <a:t> </a:t>
            </a:r>
            <a:r>
              <a:rPr lang="de-DE" sz="2000" b="1" dirty="0" err="1"/>
              <a:t>calculations</a:t>
            </a:r>
            <a:r>
              <a:rPr lang="de-DE" sz="2000" b="1" dirty="0"/>
              <a:t> </a:t>
            </a:r>
            <a:r>
              <a:rPr lang="de-DE" sz="2000" i="1" dirty="0" smtClean="0"/>
              <a:t>(</a:t>
            </a:r>
            <a:r>
              <a:rPr lang="de-DE" sz="2000" i="1" dirty="0" err="1"/>
              <a:t>N</a:t>
            </a:r>
            <a:r>
              <a:rPr lang="de-DE" sz="2000" i="1" dirty="0" err="1" smtClean="0"/>
              <a:t>otholt</a:t>
            </a:r>
            <a:r>
              <a:rPr lang="de-DE" sz="2000" i="1" dirty="0" smtClean="0"/>
              <a:t> </a:t>
            </a:r>
            <a:r>
              <a:rPr lang="de-DE" sz="2000" i="1" dirty="0"/>
              <a:t>et al., JQSRT, 2006</a:t>
            </a:r>
            <a:r>
              <a:rPr lang="de-DE" sz="2000" dirty="0"/>
              <a:t>)</a:t>
            </a:r>
          </a:p>
          <a:p>
            <a:pPr eaLnBrk="1" hangingPunct="1"/>
            <a:r>
              <a:rPr lang="de-DE" sz="2000" dirty="0" err="1"/>
              <a:t>Formerly</a:t>
            </a:r>
            <a:r>
              <a:rPr lang="de-DE" sz="2000" dirty="0"/>
              <a:t> ALFIP (</a:t>
            </a:r>
            <a:r>
              <a:rPr lang="de-DE" sz="2000" dirty="0" err="1"/>
              <a:t>Automatic</a:t>
            </a:r>
            <a:r>
              <a:rPr lang="de-DE" sz="2000" dirty="0"/>
              <a:t> Line </a:t>
            </a:r>
            <a:r>
              <a:rPr lang="de-DE" sz="2000" dirty="0" err="1"/>
              <a:t>Finding</a:t>
            </a:r>
            <a:r>
              <a:rPr lang="de-DE" sz="2000" dirty="0"/>
              <a:t> </a:t>
            </a:r>
            <a:r>
              <a:rPr lang="de-DE" sz="2000" dirty="0" err="1"/>
              <a:t>Program</a:t>
            </a:r>
            <a:r>
              <a:rPr lang="de-DE" sz="2000" dirty="0"/>
              <a:t>)</a:t>
            </a:r>
          </a:p>
          <a:p>
            <a:pPr eaLnBrk="1" hangingPunct="1"/>
            <a:r>
              <a:rPr lang="de-DE" sz="2000" dirty="0"/>
              <a:t>  - </a:t>
            </a:r>
            <a:r>
              <a:rPr lang="de-DE" sz="2000" dirty="0" err="1"/>
              <a:t>ground-based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satellite</a:t>
            </a:r>
            <a:endParaRPr lang="de-DE" sz="2000" dirty="0"/>
          </a:p>
          <a:p>
            <a:pPr eaLnBrk="1" hangingPunct="1"/>
            <a:r>
              <a:rPr lang="de-DE" sz="2000" dirty="0"/>
              <a:t>  - </a:t>
            </a:r>
            <a:r>
              <a:rPr lang="de-DE" sz="2000" dirty="0" err="1"/>
              <a:t>transmission</a:t>
            </a:r>
            <a:endParaRPr lang="de-DE" sz="2000" dirty="0"/>
          </a:p>
          <a:p>
            <a:pPr eaLnBrk="1" hangingPunct="1"/>
            <a:r>
              <a:rPr lang="de-DE" sz="2000" dirty="0"/>
              <a:t>  -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external</a:t>
            </a:r>
            <a:r>
              <a:rPr lang="de-DE" sz="2000" dirty="0"/>
              <a:t> light </a:t>
            </a:r>
            <a:r>
              <a:rPr lang="de-DE" sz="2000" dirty="0" err="1"/>
              <a:t>source</a:t>
            </a:r>
            <a:r>
              <a:rPr lang="de-DE" sz="2000" dirty="0"/>
              <a:t>, </a:t>
            </a:r>
            <a:r>
              <a:rPr lang="de-DE" sz="2000" dirty="0" err="1"/>
              <a:t>absorption</a:t>
            </a:r>
            <a:r>
              <a:rPr lang="de-DE" sz="2000" dirty="0"/>
              <a:t> plus </a:t>
            </a:r>
            <a:r>
              <a:rPr lang="de-DE" sz="2000" dirty="0" err="1"/>
              <a:t>emission</a:t>
            </a:r>
            <a:r>
              <a:rPr lang="de-DE" sz="2000" dirty="0"/>
              <a:t> </a:t>
            </a:r>
          </a:p>
          <a:p>
            <a:pPr eaLnBrk="1" hangingPunct="1"/>
            <a:r>
              <a:rPr lang="de-DE" sz="2000" dirty="0"/>
              <a:t>  - 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scattering</a:t>
            </a:r>
            <a:r>
              <a:rPr lang="de-DE" sz="2000" dirty="0"/>
              <a:t>, 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clouds</a:t>
            </a:r>
            <a:endParaRPr lang="de-DE" sz="2000" dirty="0"/>
          </a:p>
          <a:p>
            <a:pPr eaLnBrk="1" hangingPunct="1"/>
            <a:r>
              <a:rPr lang="de-DE" sz="2000" dirty="0"/>
              <a:t>  - </a:t>
            </a:r>
            <a:r>
              <a:rPr lang="de-DE" sz="2000" dirty="0" err="1"/>
              <a:t>up-looking</a:t>
            </a:r>
            <a:r>
              <a:rPr lang="de-DE" sz="2000" dirty="0"/>
              <a:t>, down-</a:t>
            </a:r>
            <a:r>
              <a:rPr lang="de-DE" sz="2000" dirty="0" err="1"/>
              <a:t>looking</a:t>
            </a:r>
            <a:r>
              <a:rPr lang="de-DE" sz="2000" dirty="0"/>
              <a:t> </a:t>
            </a:r>
            <a:r>
              <a:rPr lang="de-DE" sz="2000" dirty="0" err="1"/>
              <a:t>geometry</a:t>
            </a:r>
            <a:endParaRPr lang="de-DE" sz="2000" dirty="0"/>
          </a:p>
          <a:p>
            <a:pPr eaLnBrk="1" hangingPunct="1"/>
            <a:r>
              <a:rPr lang="de-DE" sz="2000" dirty="0"/>
              <a:t>  - HITRAN </a:t>
            </a:r>
            <a:r>
              <a:rPr lang="de-DE" sz="2000" dirty="0" err="1"/>
              <a:t>or</a:t>
            </a:r>
            <a:r>
              <a:rPr lang="de-DE" sz="2000" dirty="0"/>
              <a:t> ATMOS </a:t>
            </a:r>
            <a:r>
              <a:rPr lang="de-DE" sz="2000" dirty="0" err="1"/>
              <a:t>spectral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base</a:t>
            </a:r>
            <a:r>
              <a:rPr lang="de-DE" sz="2000" dirty="0"/>
              <a:t>, 0 – 120 km, 0.01 cm</a:t>
            </a:r>
            <a:r>
              <a:rPr lang="de-DE" sz="2000" baseline="30000" dirty="0"/>
              <a:t>-1</a:t>
            </a:r>
            <a:endParaRPr lang="de-DE" sz="2000" dirty="0"/>
          </a:p>
          <a:p>
            <a:pPr eaLnBrk="1" hangingPunct="1"/>
            <a:r>
              <a:rPr lang="de-DE" sz="2000" dirty="0"/>
              <a:t>  - Voigt </a:t>
            </a:r>
            <a:r>
              <a:rPr lang="de-DE" sz="2000" dirty="0" err="1"/>
              <a:t>profile</a:t>
            </a:r>
            <a:r>
              <a:rPr lang="de-DE" sz="2000" dirty="0"/>
              <a:t> via </a:t>
            </a:r>
            <a:r>
              <a:rPr lang="de-DE" sz="2000" dirty="0" err="1"/>
              <a:t>Humlicek</a:t>
            </a:r>
            <a:r>
              <a:rPr lang="de-DE" sz="2000" dirty="0"/>
              <a:t> </a:t>
            </a:r>
            <a:r>
              <a:rPr lang="de-DE" sz="2000" i="1" dirty="0"/>
              <a:t>(JQSRT, 1982)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8" name="Rechteck 7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46442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2060"/>
                </a:solidFill>
              </a:rPr>
              <a:t>The </a:t>
            </a:r>
            <a:r>
              <a:rPr lang="de-DE" sz="3200" b="1" dirty="0" err="1" smtClean="0">
                <a:solidFill>
                  <a:srgbClr val="002060"/>
                </a:solidFill>
              </a:rPr>
              <a:t>line-by-line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model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77656" y="4285563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000" b="1" dirty="0" smtClean="0"/>
              <a:t>Extension </a:t>
            </a:r>
            <a:r>
              <a:rPr lang="de-DE" sz="2000" b="1" dirty="0" err="1"/>
              <a:t>of</a:t>
            </a:r>
            <a:r>
              <a:rPr lang="de-DE" sz="2000" b="1" dirty="0"/>
              <a:t> GLBL</a:t>
            </a:r>
          </a:p>
          <a:p>
            <a:pPr eaLnBrk="1" hangingPunct="1"/>
            <a:r>
              <a:rPr lang="de-DE" sz="2000" dirty="0"/>
              <a:t>  - H</a:t>
            </a:r>
            <a:r>
              <a:rPr lang="de-DE" sz="2000" baseline="-25000" dirty="0"/>
              <a:t>2</a:t>
            </a:r>
            <a:r>
              <a:rPr lang="de-DE" sz="2000" dirty="0"/>
              <a:t>O </a:t>
            </a:r>
            <a:r>
              <a:rPr lang="de-DE" sz="2000" dirty="0" err="1"/>
              <a:t>continuum</a:t>
            </a:r>
            <a:r>
              <a:rPr lang="de-DE" sz="2000" dirty="0"/>
              <a:t> (</a:t>
            </a:r>
            <a:r>
              <a:rPr lang="de-DE" sz="2000" dirty="0" err="1"/>
              <a:t>Mlawer</a:t>
            </a:r>
            <a:r>
              <a:rPr lang="de-DE" sz="2000" dirty="0"/>
              <a:t> et al., 2012)</a:t>
            </a:r>
          </a:p>
          <a:p>
            <a:pPr eaLnBrk="1" hangingPunct="1"/>
            <a:r>
              <a:rPr lang="de-DE" sz="2000" dirty="0"/>
              <a:t>  - </a:t>
            </a:r>
            <a:r>
              <a:rPr lang="de-DE" sz="2000" dirty="0" err="1"/>
              <a:t>upwelling</a:t>
            </a:r>
            <a:r>
              <a:rPr lang="de-DE" sz="2000" dirty="0"/>
              <a:t>, </a:t>
            </a:r>
            <a:r>
              <a:rPr lang="de-DE" sz="2000" dirty="0" err="1"/>
              <a:t>downwelling</a:t>
            </a:r>
            <a:r>
              <a:rPr lang="de-DE" sz="2000" dirty="0"/>
              <a:t> </a:t>
            </a:r>
            <a:r>
              <a:rPr lang="de-DE" sz="2000" dirty="0" err="1"/>
              <a:t>radiation</a:t>
            </a:r>
            <a:r>
              <a:rPr lang="de-DE" sz="2000" dirty="0"/>
              <a:t> in 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layer</a:t>
            </a:r>
            <a:endParaRPr lang="de-DE" sz="2000" dirty="0"/>
          </a:p>
          <a:p>
            <a:pPr eaLnBrk="1" hangingPunct="1"/>
            <a:r>
              <a:rPr lang="de-DE" sz="2000" dirty="0"/>
              <a:t>  - </a:t>
            </a:r>
            <a:r>
              <a:rPr lang="de-DE" sz="2000" dirty="0" err="1"/>
              <a:t>heating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cooling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atmosphere</a:t>
            </a:r>
            <a:r>
              <a:rPr lang="de-DE" sz="2000" dirty="0"/>
              <a:t> (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surface</a:t>
            </a:r>
            <a:r>
              <a:rPr lang="de-DE" sz="2000" dirty="0"/>
              <a:t>) in 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layer</a:t>
            </a:r>
            <a:endParaRPr lang="de-DE" sz="2000" dirty="0"/>
          </a:p>
          <a:p>
            <a:pPr eaLnBrk="1" hangingPunct="1"/>
            <a:r>
              <a:rPr lang="de-DE" sz="2000" dirty="0" smtClean="0"/>
              <a:t>  - </a:t>
            </a:r>
            <a:r>
              <a:rPr lang="de-DE" sz="2000" dirty="0" err="1"/>
              <a:t>simulation</a:t>
            </a:r>
            <a:r>
              <a:rPr lang="de-DE" sz="2000" dirty="0"/>
              <a:t> </a:t>
            </a:r>
            <a:r>
              <a:rPr lang="de-DE" sz="2000" dirty="0" err="1"/>
              <a:t>only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infrared</a:t>
            </a:r>
            <a:r>
              <a:rPr lang="de-DE" sz="2000" dirty="0"/>
              <a:t> 50 – 2000 cm</a:t>
            </a:r>
            <a:r>
              <a:rPr lang="de-DE" sz="2000" baseline="30000" dirty="0"/>
              <a:t>-1</a:t>
            </a:r>
            <a:r>
              <a:rPr lang="de-DE" sz="2000" dirty="0"/>
              <a:t> (5 – 20 </a:t>
            </a:r>
            <a:r>
              <a:rPr lang="de-DE" sz="2000" dirty="0">
                <a:sym typeface="Symbol" panose="05050102010706020507" pitchFamily="18" charset="2"/>
              </a:rPr>
              <a:t>m</a:t>
            </a:r>
            <a:r>
              <a:rPr lang="de-DE" sz="2000" dirty="0" smtClean="0"/>
              <a:t>)</a:t>
            </a:r>
          </a:p>
          <a:p>
            <a:r>
              <a:rPr lang="de-DE" sz="2000" dirty="0" smtClean="0"/>
              <a:t>  - </a:t>
            </a:r>
            <a:r>
              <a:rPr lang="de-DE" sz="2000" dirty="0" err="1"/>
              <a:t>no</a:t>
            </a:r>
            <a:r>
              <a:rPr lang="de-DE" sz="2000" dirty="0"/>
              <a:t> (</a:t>
            </a:r>
            <a:r>
              <a:rPr lang="de-DE" sz="2000" dirty="0" err="1"/>
              <a:t>vertical</a:t>
            </a:r>
            <a:r>
              <a:rPr lang="de-DE" sz="2000" dirty="0"/>
              <a:t>, horizontal) </a:t>
            </a:r>
            <a:r>
              <a:rPr lang="de-DE" sz="2000" dirty="0" err="1"/>
              <a:t>transport</a:t>
            </a:r>
            <a:r>
              <a:rPr lang="de-DE" sz="2000" dirty="0"/>
              <a:t>, 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 smtClean="0"/>
              <a:t>clouds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177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2"/>
          <p:cNvCxnSpPr/>
          <p:nvPr/>
        </p:nvCxnSpPr>
        <p:spPr>
          <a:xfrm>
            <a:off x="3558633" y="4556925"/>
            <a:ext cx="5891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3"/>
          <p:cNvCxnSpPr/>
          <p:nvPr/>
        </p:nvCxnSpPr>
        <p:spPr>
          <a:xfrm>
            <a:off x="3575769" y="3908853"/>
            <a:ext cx="5891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4"/>
          <p:cNvCxnSpPr/>
          <p:nvPr/>
        </p:nvCxnSpPr>
        <p:spPr>
          <a:xfrm>
            <a:off x="3585299" y="3260781"/>
            <a:ext cx="5891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/>
        </p:nvCxnSpPr>
        <p:spPr>
          <a:xfrm>
            <a:off x="3581304" y="2612709"/>
            <a:ext cx="5891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4515819" y="2275340"/>
            <a:ext cx="6480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519381" y="2976311"/>
            <a:ext cx="6480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511824" y="3628378"/>
            <a:ext cx="6480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511824" y="4291564"/>
            <a:ext cx="6480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511824" y="4949557"/>
            <a:ext cx="6480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520213" y="1628800"/>
            <a:ext cx="6480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968157" y="2282897"/>
            <a:ext cx="6480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5971719" y="2983868"/>
            <a:ext cx="6480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964162" y="3635935"/>
            <a:ext cx="6480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964162" y="4299121"/>
            <a:ext cx="6480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3311819" y="2433573"/>
            <a:ext cx="301686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de-DE" dirty="0"/>
              <a:t>4</a:t>
            </a:r>
          </a:p>
          <a:p>
            <a:pPr>
              <a:spcAft>
                <a:spcPts val="3000"/>
              </a:spcAft>
            </a:pPr>
            <a:r>
              <a:rPr lang="de-DE" dirty="0"/>
              <a:t>3</a:t>
            </a:r>
          </a:p>
          <a:p>
            <a:pPr>
              <a:spcAft>
                <a:spcPts val="3000"/>
              </a:spcAft>
            </a:pPr>
            <a:r>
              <a:rPr lang="de-DE" dirty="0"/>
              <a:t>2</a:t>
            </a:r>
          </a:p>
          <a:p>
            <a:pPr>
              <a:spcAft>
                <a:spcPts val="3000"/>
              </a:spcAft>
            </a:pPr>
            <a:r>
              <a:rPr lang="de-DE" dirty="0"/>
              <a:t>1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533290" y="1730336"/>
            <a:ext cx="354584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de-DE" dirty="0"/>
              <a:t>5 </a:t>
            </a:r>
          </a:p>
          <a:p>
            <a:pPr>
              <a:spcAft>
                <a:spcPts val="3000"/>
              </a:spcAft>
            </a:pPr>
            <a:r>
              <a:rPr lang="de-DE" dirty="0"/>
              <a:t>4</a:t>
            </a:r>
          </a:p>
          <a:p>
            <a:pPr>
              <a:spcAft>
                <a:spcPts val="3000"/>
              </a:spcAft>
            </a:pPr>
            <a:r>
              <a:rPr lang="de-DE" dirty="0"/>
              <a:t>3</a:t>
            </a:r>
          </a:p>
          <a:p>
            <a:pPr>
              <a:spcAft>
                <a:spcPts val="3000"/>
              </a:spcAft>
            </a:pPr>
            <a:r>
              <a:rPr lang="de-DE" dirty="0"/>
              <a:t>2</a:t>
            </a:r>
          </a:p>
          <a:p>
            <a:pPr>
              <a:spcAft>
                <a:spcPts val="3000"/>
              </a:spcAft>
            </a:pPr>
            <a:r>
              <a:rPr lang="de-DE" dirty="0"/>
              <a:t>1</a:t>
            </a:r>
          </a:p>
          <a:p>
            <a:pPr>
              <a:spcAft>
                <a:spcPts val="3000"/>
              </a:spcAft>
            </a:pPr>
            <a:r>
              <a:rPr lang="de-DE" dirty="0"/>
              <a:t>0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140299" y="2419357"/>
            <a:ext cx="301686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de-DE" dirty="0"/>
              <a:t>4</a:t>
            </a:r>
          </a:p>
          <a:p>
            <a:pPr>
              <a:spcAft>
                <a:spcPts val="3000"/>
              </a:spcAft>
            </a:pPr>
            <a:r>
              <a:rPr lang="de-DE" dirty="0"/>
              <a:t>3</a:t>
            </a:r>
          </a:p>
          <a:p>
            <a:pPr>
              <a:spcAft>
                <a:spcPts val="3000"/>
              </a:spcAft>
            </a:pPr>
            <a:r>
              <a:rPr lang="de-DE" dirty="0"/>
              <a:t>2</a:t>
            </a:r>
          </a:p>
          <a:p>
            <a:pPr>
              <a:spcAft>
                <a:spcPts val="3000"/>
              </a:spcAft>
            </a:pPr>
            <a:r>
              <a:rPr lang="de-DE" dirty="0"/>
              <a:t>1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4868897" y="2464698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5053665" y="2464698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4853783" y="3162107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5038551" y="3162107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4865335" y="3787508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5050103" y="3787508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4872892" y="4458251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5057660" y="4458251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4871864" y="1803510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5054497" y="1803510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4901927" y="5152831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5046940" y="5152831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5873045" y="3666163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519936" y="3620577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3-2</a:t>
            </a: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5885223" y="3954589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5532114" y="3909003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1-2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407733" y="5163321"/>
            <a:ext cx="54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</a:t>
            </a:r>
            <a:r>
              <a:rPr lang="de-DE" baseline="-25000" dirty="0" err="1"/>
              <a:t>Surf</a:t>
            </a:r>
            <a:endParaRPr lang="de-DE" baseline="-25000" dirty="0"/>
          </a:p>
        </p:txBody>
      </p:sp>
      <p:cxnSp>
        <p:nvCxnSpPr>
          <p:cNvPr id="44" name="Gerade Verbindung 63"/>
          <p:cNvCxnSpPr/>
          <p:nvPr/>
        </p:nvCxnSpPr>
        <p:spPr>
          <a:xfrm>
            <a:off x="7334167" y="4526633"/>
            <a:ext cx="5891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67"/>
          <p:cNvCxnSpPr/>
          <p:nvPr/>
        </p:nvCxnSpPr>
        <p:spPr>
          <a:xfrm>
            <a:off x="7349281" y="3878561"/>
            <a:ext cx="5891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68"/>
          <p:cNvCxnSpPr/>
          <p:nvPr/>
        </p:nvCxnSpPr>
        <p:spPr>
          <a:xfrm>
            <a:off x="7366417" y="3230489"/>
            <a:ext cx="5891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69"/>
          <p:cNvCxnSpPr/>
          <p:nvPr/>
        </p:nvCxnSpPr>
        <p:spPr>
          <a:xfrm>
            <a:off x="7375947" y="2582417"/>
            <a:ext cx="5891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70"/>
          <p:cNvCxnSpPr/>
          <p:nvPr/>
        </p:nvCxnSpPr>
        <p:spPr>
          <a:xfrm>
            <a:off x="7371952" y="1869357"/>
            <a:ext cx="5891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7024223" y="2351684"/>
            <a:ext cx="312906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de-DE" dirty="0"/>
              <a:t>4</a:t>
            </a:r>
          </a:p>
          <a:p>
            <a:pPr>
              <a:spcAft>
                <a:spcPts val="3000"/>
              </a:spcAft>
            </a:pPr>
            <a:r>
              <a:rPr lang="de-DE" dirty="0"/>
              <a:t>3</a:t>
            </a:r>
          </a:p>
          <a:p>
            <a:pPr>
              <a:spcAft>
                <a:spcPts val="3000"/>
              </a:spcAft>
            </a:pPr>
            <a:r>
              <a:rPr lang="de-DE" dirty="0"/>
              <a:t>2</a:t>
            </a:r>
          </a:p>
          <a:p>
            <a:pPr>
              <a:spcAft>
                <a:spcPts val="3000"/>
              </a:spcAft>
            </a:pPr>
            <a:r>
              <a:rPr lang="de-DE" dirty="0"/>
              <a:t>1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3461725" y="1546032"/>
            <a:ext cx="48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</a:t>
            </a:r>
            <a:r>
              <a:rPr lang="de-DE" baseline="-25000" dirty="0" err="1"/>
              <a:t>sky</a:t>
            </a:r>
            <a:endParaRPr lang="de-DE" baseline="-25000" dirty="0"/>
          </a:p>
        </p:txBody>
      </p:sp>
      <p:sp>
        <p:nvSpPr>
          <p:cNvPr id="51" name="Textfeld 50"/>
          <p:cNvSpPr txBox="1"/>
          <p:nvPr/>
        </p:nvSpPr>
        <p:spPr>
          <a:xfrm>
            <a:off x="7222491" y="5106323"/>
            <a:ext cx="54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</a:t>
            </a:r>
            <a:r>
              <a:rPr lang="de-DE" baseline="-25000" dirty="0" err="1"/>
              <a:t>Surf</a:t>
            </a:r>
            <a:endParaRPr lang="de-DE" baseline="-25000" dirty="0"/>
          </a:p>
        </p:txBody>
      </p:sp>
      <p:cxnSp>
        <p:nvCxnSpPr>
          <p:cNvPr id="52" name="Gerade Verbindung 63"/>
          <p:cNvCxnSpPr/>
          <p:nvPr/>
        </p:nvCxnSpPr>
        <p:spPr>
          <a:xfrm>
            <a:off x="7312255" y="5124493"/>
            <a:ext cx="5891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7275759" y="1527189"/>
            <a:ext cx="50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</a:t>
            </a:r>
            <a:r>
              <a:rPr lang="de-DE" baseline="-25000" dirty="0" err="1"/>
              <a:t>Sky</a:t>
            </a:r>
            <a:endParaRPr lang="de-DE" baseline="-25000" dirty="0"/>
          </a:p>
        </p:txBody>
      </p:sp>
      <p:cxnSp>
        <p:nvCxnSpPr>
          <p:cNvPr id="59" name="Gerade Verbindung mit Pfeil 58"/>
          <p:cNvCxnSpPr/>
          <p:nvPr/>
        </p:nvCxnSpPr>
        <p:spPr>
          <a:xfrm>
            <a:off x="2783632" y="1428393"/>
            <a:ext cx="0" cy="425399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 rot="16200000">
            <a:off x="2024946" y="335463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altitude</a:t>
            </a:r>
            <a:endParaRPr lang="de-DE" dirty="0"/>
          </a:p>
        </p:txBody>
      </p:sp>
      <p:cxnSp>
        <p:nvCxnSpPr>
          <p:cNvPr id="77" name="Gerade Verbindung 63"/>
          <p:cNvCxnSpPr/>
          <p:nvPr/>
        </p:nvCxnSpPr>
        <p:spPr>
          <a:xfrm>
            <a:off x="3530729" y="5200938"/>
            <a:ext cx="5891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63"/>
          <p:cNvCxnSpPr/>
          <p:nvPr/>
        </p:nvCxnSpPr>
        <p:spPr>
          <a:xfrm>
            <a:off x="3575720" y="1884806"/>
            <a:ext cx="5891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3667431" y="5651956"/>
            <a:ext cx="511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       </a:t>
            </a:r>
            <a:r>
              <a:rPr lang="de-DE" dirty="0" smtClean="0"/>
              <a:t>    </a:t>
            </a:r>
            <a:r>
              <a:rPr lang="de-DE" dirty="0" err="1"/>
              <a:t>radiation</a:t>
            </a:r>
            <a:r>
              <a:rPr lang="de-DE" dirty="0"/>
              <a:t>    </a:t>
            </a:r>
            <a:r>
              <a:rPr lang="de-DE" dirty="0" smtClean="0"/>
              <a:t>       </a:t>
            </a:r>
            <a:r>
              <a:rPr lang="de-DE" dirty="0">
                <a:sym typeface="Symbol" panose="05050102010706020507" pitchFamily="18" charset="2"/>
              </a:rPr>
              <a:t>Q   </a:t>
            </a:r>
            <a:r>
              <a:rPr lang="de-DE" dirty="0"/>
              <a:t>T   </a:t>
            </a:r>
            <a:r>
              <a:rPr lang="de-DE" dirty="0" smtClean="0"/>
              <a:t>    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new</a:t>
            </a:r>
            <a:r>
              <a:rPr lang="de-DE" dirty="0" smtClean="0"/>
              <a:t> =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old</a:t>
            </a:r>
            <a:r>
              <a:rPr lang="de-DE" dirty="0" smtClean="0"/>
              <a:t> + </a:t>
            </a:r>
            <a:r>
              <a:rPr lang="de-DE" dirty="0">
                <a:sym typeface="Symbol" panose="05050102010706020507" pitchFamily="18" charset="2"/>
              </a:rPr>
              <a:t></a:t>
            </a:r>
            <a:r>
              <a:rPr lang="de-DE" dirty="0"/>
              <a:t>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951904" y="6294143"/>
            <a:ext cx="403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infrared</a:t>
            </a:r>
            <a:r>
              <a:rPr lang="de-DE" dirty="0"/>
              <a:t> </a:t>
            </a:r>
            <a:r>
              <a:rPr lang="de-DE" dirty="0" err="1"/>
              <a:t>radiation</a:t>
            </a:r>
            <a:endParaRPr lang="de-DE" dirty="0"/>
          </a:p>
        </p:txBody>
      </p:sp>
      <p:grpSp>
        <p:nvGrpSpPr>
          <p:cNvPr id="58" name="Gruppieren 57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60" name="Rechteck 59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1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62376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2060"/>
                </a:solidFill>
              </a:rPr>
              <a:t>Extension </a:t>
            </a:r>
            <a:r>
              <a:rPr lang="de-DE" sz="3200" b="1" dirty="0" err="1" smtClean="0">
                <a:solidFill>
                  <a:srgbClr val="002060"/>
                </a:solidFill>
              </a:rPr>
              <a:t>of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line-by-line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model</a:t>
            </a:r>
            <a:endParaRPr lang="de-DE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08947" y="796508"/>
            <a:ext cx="9449959" cy="5350183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de-DE" dirty="0"/>
              <a:t>- Simulation </a:t>
            </a:r>
            <a:r>
              <a:rPr lang="de-DE" dirty="0" err="1"/>
              <a:t>for</a:t>
            </a:r>
            <a:r>
              <a:rPr lang="de-DE" dirty="0"/>
              <a:t> ‘</a:t>
            </a:r>
            <a:r>
              <a:rPr lang="de-DE" dirty="0" err="1"/>
              <a:t>current</a:t>
            </a:r>
            <a:r>
              <a:rPr lang="de-DE" dirty="0"/>
              <a:t>‘ </a:t>
            </a:r>
            <a:r>
              <a:rPr lang="de-DE" dirty="0" err="1"/>
              <a:t>atmospheric</a:t>
            </a:r>
            <a:r>
              <a:rPr lang="de-DE" dirty="0"/>
              <a:t> </a:t>
            </a:r>
            <a:r>
              <a:rPr lang="de-DE" dirty="0" err="1"/>
              <a:t>composition</a:t>
            </a:r>
            <a:r>
              <a:rPr lang="de-DE" dirty="0"/>
              <a:t> </a:t>
            </a:r>
            <a:r>
              <a:rPr lang="de-DE" dirty="0" smtClean="0"/>
              <a:t>(ERA5 </a:t>
            </a:r>
            <a:r>
              <a:rPr lang="de-DE" dirty="0" err="1" smtClean="0"/>
              <a:t>climatology</a:t>
            </a:r>
            <a:r>
              <a:rPr lang="de-DE" dirty="0" smtClean="0"/>
              <a:t>, 1 </a:t>
            </a:r>
            <a:r>
              <a:rPr lang="de-DE" dirty="0"/>
              <a:t>x CO</a:t>
            </a:r>
            <a:r>
              <a:rPr lang="de-DE" baseline="-25000" dirty="0"/>
              <a:t>2</a:t>
            </a:r>
            <a:r>
              <a:rPr lang="de-DE" dirty="0"/>
              <a:t>, 1 x CH</a:t>
            </a:r>
            <a:r>
              <a:rPr lang="de-DE" baseline="-25000" dirty="0"/>
              <a:t>4</a:t>
            </a:r>
            <a:r>
              <a:rPr lang="de-DE" dirty="0"/>
              <a:t>, …)</a:t>
            </a:r>
          </a:p>
          <a:p>
            <a:pPr>
              <a:lnSpc>
                <a:spcPts val="2500"/>
              </a:lnSpc>
            </a:pPr>
            <a:r>
              <a:rPr lang="de-DE" dirty="0"/>
              <a:t>-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en-US" dirty="0"/>
              <a:t>ERA5 climatology </a:t>
            </a:r>
            <a:r>
              <a:rPr lang="de-DE" dirty="0" smtClean="0"/>
              <a:t>T</a:t>
            </a:r>
            <a:r>
              <a:rPr lang="de-DE" baseline="-25000" dirty="0" smtClean="0"/>
              <a:t>ERA5</a:t>
            </a:r>
            <a:r>
              <a:rPr lang="de-DE" dirty="0" smtClean="0"/>
              <a:t> (</a:t>
            </a:r>
            <a:r>
              <a:rPr lang="de-DE" dirty="0" err="1" smtClean="0"/>
              <a:t>using</a:t>
            </a:r>
            <a:r>
              <a:rPr lang="de-DE" dirty="0" smtClean="0"/>
              <a:t> ERA5 </a:t>
            </a:r>
            <a:r>
              <a:rPr lang="de-DE" dirty="0" err="1" smtClean="0"/>
              <a:t>monthly</a:t>
            </a:r>
            <a:r>
              <a:rPr lang="de-DE" dirty="0" smtClean="0"/>
              <a:t> </a:t>
            </a:r>
            <a:r>
              <a:rPr lang="de-DE" dirty="0" err="1" smtClean="0"/>
              <a:t>averages</a:t>
            </a:r>
            <a:r>
              <a:rPr lang="de-DE" dirty="0" smtClean="0"/>
              <a:t>)</a:t>
            </a:r>
          </a:p>
          <a:p>
            <a:pPr>
              <a:lnSpc>
                <a:spcPts val="1000"/>
              </a:lnSpc>
            </a:pPr>
            <a:endParaRPr lang="de-DE" dirty="0" smtClean="0"/>
          </a:p>
          <a:p>
            <a:pPr>
              <a:lnSpc>
                <a:spcPts val="2500"/>
              </a:lnSpc>
            </a:pPr>
            <a:r>
              <a:rPr lang="de-DE" dirty="0" smtClean="0"/>
              <a:t>               T</a:t>
            </a:r>
            <a:r>
              <a:rPr lang="de-DE" baseline="-25000" dirty="0" smtClean="0"/>
              <a:t>ERA5</a:t>
            </a:r>
            <a:r>
              <a:rPr lang="de-DE" dirty="0" smtClean="0"/>
              <a:t>(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/>
              <a:t>1)</a:t>
            </a:r>
            <a:endParaRPr lang="de-DE" baseline="-25000" dirty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/>
              <a:t>              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new,infrared</a:t>
            </a:r>
            <a:r>
              <a:rPr lang="de-DE" baseline="-25000" dirty="0" smtClean="0"/>
              <a:t> </a:t>
            </a:r>
            <a:r>
              <a:rPr lang="de-DE" dirty="0" smtClean="0"/>
              <a:t>=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old</a:t>
            </a:r>
            <a:r>
              <a:rPr lang="de-DE" dirty="0" smtClean="0"/>
              <a:t> + </a:t>
            </a:r>
            <a:r>
              <a:rPr lang="de-DE" dirty="0" smtClean="0">
                <a:sym typeface="Symbol" panose="05050102010706020507" pitchFamily="18" charset="2"/>
              </a:rPr>
              <a:t></a:t>
            </a:r>
            <a:r>
              <a:rPr lang="de-DE" dirty="0" err="1" smtClean="0"/>
              <a:t>T</a:t>
            </a:r>
            <a:r>
              <a:rPr lang="de-DE" baseline="-25000" dirty="0" err="1" smtClean="0"/>
              <a:t>infrared</a:t>
            </a:r>
            <a:endParaRPr lang="de-DE" baseline="-25000" dirty="0"/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endParaRPr lang="de-DE" sz="1600" dirty="0"/>
          </a:p>
          <a:p>
            <a:pPr>
              <a:lnSpc>
                <a:spcPts val="2500"/>
              </a:lnSpc>
            </a:pPr>
            <a:r>
              <a:rPr lang="de-DE" dirty="0"/>
              <a:t>               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new</a:t>
            </a:r>
            <a:r>
              <a:rPr lang="de-DE" dirty="0" smtClean="0"/>
              <a:t>=</a:t>
            </a:r>
            <a:r>
              <a:rPr lang="de-DE" dirty="0" err="1" smtClean="0"/>
              <a:t>T</a:t>
            </a:r>
            <a:r>
              <a:rPr lang="de-DE" baseline="-25000" dirty="0" err="1" smtClean="0"/>
              <a:t>new,infrared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dirty="0" smtClean="0">
                <a:sym typeface="Symbol" panose="05050102010706020507" pitchFamily="18" charset="2"/>
              </a:rPr>
              <a:t></a:t>
            </a:r>
            <a:r>
              <a:rPr lang="de-DE" dirty="0" err="1" smtClean="0"/>
              <a:t>T</a:t>
            </a:r>
            <a:r>
              <a:rPr lang="de-DE" baseline="-25000" dirty="0" err="1" smtClean="0"/>
              <a:t>residual</a:t>
            </a:r>
            <a:endParaRPr lang="de-DE" dirty="0"/>
          </a:p>
          <a:p>
            <a:pPr>
              <a:lnSpc>
                <a:spcPts val="2500"/>
              </a:lnSpc>
            </a:pPr>
            <a:r>
              <a:rPr lang="de-DE" dirty="0" smtClean="0"/>
              <a:t> </a:t>
            </a:r>
            <a:endParaRPr lang="de-DE" dirty="0"/>
          </a:p>
          <a:p>
            <a:pPr>
              <a:lnSpc>
                <a:spcPts val="2500"/>
              </a:lnSpc>
            </a:pPr>
            <a:r>
              <a:rPr lang="de-DE" dirty="0"/>
              <a:t>               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</a:t>
            </a:r>
            <a:r>
              <a:rPr lang="de-DE" baseline="-25000" dirty="0" err="1"/>
              <a:t>new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T</a:t>
            </a:r>
            <a:r>
              <a:rPr lang="de-DE" baseline="-25000" dirty="0" smtClean="0"/>
              <a:t>ERA5</a:t>
            </a:r>
            <a:r>
              <a:rPr lang="de-DE" dirty="0" smtClean="0"/>
              <a:t>(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/>
              <a:t>30)</a:t>
            </a:r>
          </a:p>
          <a:p>
            <a:pPr>
              <a:lnSpc>
                <a:spcPts val="1000"/>
              </a:lnSpc>
            </a:pPr>
            <a:endParaRPr lang="de-DE" dirty="0"/>
          </a:p>
          <a:p>
            <a:pPr>
              <a:lnSpc>
                <a:spcPts val="1000"/>
              </a:lnSpc>
            </a:pPr>
            <a:endParaRPr lang="de-DE" dirty="0"/>
          </a:p>
          <a:p>
            <a:pPr>
              <a:lnSpc>
                <a:spcPts val="1000"/>
              </a:lnSpc>
            </a:pPr>
            <a:endParaRPr lang="de-DE" dirty="0"/>
          </a:p>
          <a:p>
            <a:pPr>
              <a:lnSpc>
                <a:spcPts val="1000"/>
              </a:lnSpc>
            </a:pPr>
            <a:endParaRPr lang="de-DE" dirty="0"/>
          </a:p>
          <a:p>
            <a:pPr>
              <a:lnSpc>
                <a:spcPts val="1000"/>
              </a:lnSpc>
            </a:pPr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different, </a:t>
            </a:r>
            <a:r>
              <a:rPr lang="de-DE" dirty="0" err="1" smtClean="0"/>
              <a:t>unknown</a:t>
            </a:r>
            <a:r>
              <a:rPr lang="de-DE" dirty="0" smtClean="0"/>
              <a:t> </a:t>
            </a:r>
            <a:r>
              <a:rPr lang="de-DE" dirty="0" err="1" smtClean="0"/>
              <a:t>emission</a:t>
            </a:r>
            <a:r>
              <a:rPr lang="de-DE" dirty="0" smtClean="0"/>
              <a:t> grade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endParaRPr lang="de-DE" dirty="0"/>
          </a:p>
          <a:p>
            <a:pPr>
              <a:lnSpc>
                <a:spcPts val="2500"/>
              </a:lnSpc>
            </a:pPr>
            <a:endParaRPr lang="de-DE" dirty="0" smtClean="0"/>
          </a:p>
          <a:p>
            <a:pPr>
              <a:lnSpc>
                <a:spcPts val="2500"/>
              </a:lnSpc>
            </a:pPr>
            <a:r>
              <a:rPr lang="de-DE" dirty="0"/>
              <a:t>- Iterative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>
                <a:sym typeface="Symbol" panose="05050102010706020507" pitchFamily="18" charset="2"/>
              </a:rPr>
              <a:t></a:t>
            </a:r>
            <a:r>
              <a:rPr lang="de-DE" dirty="0" err="1"/>
              <a:t>T</a:t>
            </a:r>
            <a:r>
              <a:rPr lang="de-DE" baseline="-25000" dirty="0" err="1"/>
              <a:t>residual</a:t>
            </a:r>
            <a:r>
              <a:rPr lang="de-DE" dirty="0"/>
              <a:t>,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sufficient</a:t>
            </a:r>
            <a:r>
              <a:rPr lang="de-DE" dirty="0"/>
              <a:t> (</a:t>
            </a:r>
            <a:r>
              <a:rPr lang="de-DE" dirty="0" err="1"/>
              <a:t>variability</a:t>
            </a:r>
            <a:r>
              <a:rPr lang="de-DE" dirty="0"/>
              <a:t> </a:t>
            </a:r>
            <a:r>
              <a:rPr lang="de-DE" dirty="0" err="1"/>
              <a:t>thoughout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month</a:t>
            </a:r>
            <a:r>
              <a:rPr lang="de-DE" dirty="0"/>
              <a:t>)</a:t>
            </a:r>
          </a:p>
          <a:p>
            <a:pPr>
              <a:lnSpc>
                <a:spcPts val="2500"/>
              </a:lnSpc>
            </a:pPr>
            <a:r>
              <a:rPr lang="de-DE" dirty="0" smtClean="0"/>
              <a:t>- </a:t>
            </a:r>
            <a:r>
              <a:rPr lang="de-DE" dirty="0" err="1"/>
              <a:t>T</a:t>
            </a:r>
            <a:r>
              <a:rPr lang="de-DE" baseline="-25000" dirty="0" err="1"/>
              <a:t>new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</a:t>
            </a:r>
            <a:r>
              <a:rPr lang="de-DE" baseline="-25000" dirty="0" err="1"/>
              <a:t>surface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UV/</a:t>
            </a:r>
            <a:r>
              <a:rPr lang="de-DE" dirty="0" err="1"/>
              <a:t>Vis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, </a:t>
            </a:r>
            <a:r>
              <a:rPr lang="de-DE" dirty="0" err="1"/>
              <a:t>advection</a:t>
            </a:r>
            <a:r>
              <a:rPr lang="de-DE" dirty="0"/>
              <a:t>, </a:t>
            </a:r>
            <a:r>
              <a:rPr lang="de-DE" dirty="0" err="1"/>
              <a:t>convection</a:t>
            </a:r>
            <a:r>
              <a:rPr lang="de-DE" dirty="0"/>
              <a:t>, </a:t>
            </a:r>
            <a:r>
              <a:rPr lang="de-DE" dirty="0" err="1"/>
              <a:t>clouds</a:t>
            </a:r>
            <a:r>
              <a:rPr lang="de-DE" dirty="0"/>
              <a:t>, </a:t>
            </a:r>
            <a:r>
              <a:rPr lang="de-DE" dirty="0" smtClean="0"/>
              <a:t>…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999208" y="2119800"/>
            <a:ext cx="0" cy="43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999208" y="3007583"/>
            <a:ext cx="0" cy="4320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133368" y="2119799"/>
            <a:ext cx="676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Radiation (</a:t>
            </a:r>
            <a:r>
              <a:rPr lang="de-DE" dirty="0" err="1"/>
              <a:t>warming</a:t>
            </a:r>
            <a:r>
              <a:rPr lang="de-DE" dirty="0"/>
              <a:t>/</a:t>
            </a:r>
            <a:r>
              <a:rPr lang="de-DE" dirty="0" err="1"/>
              <a:t>cooling</a:t>
            </a:r>
            <a:r>
              <a:rPr lang="de-DE" dirty="0"/>
              <a:t>) in </a:t>
            </a:r>
            <a:r>
              <a:rPr lang="de-DE" dirty="0" smtClean="0"/>
              <a:t>IR </a:t>
            </a:r>
            <a:r>
              <a:rPr lang="de-DE" dirty="0" err="1" smtClean="0"/>
              <a:t>for</a:t>
            </a:r>
            <a:r>
              <a:rPr lang="de-DE" dirty="0" smtClean="0"/>
              <a:t> a 3 </a:t>
            </a:r>
            <a:r>
              <a:rPr lang="de-DE" dirty="0" err="1" smtClean="0"/>
              <a:t>hour</a:t>
            </a:r>
            <a:r>
              <a:rPr lang="de-DE" dirty="0" smtClean="0"/>
              <a:t> time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giving</a:t>
            </a:r>
            <a:r>
              <a:rPr lang="de-DE" dirty="0" smtClean="0"/>
              <a:t> </a:t>
            </a:r>
            <a:r>
              <a:rPr lang="de-DE" dirty="0">
                <a:sym typeface="Symbol" panose="05050102010706020507" pitchFamily="18" charset="2"/>
              </a:rPr>
              <a:t></a:t>
            </a:r>
            <a:r>
              <a:rPr lang="de-DE" dirty="0" err="1"/>
              <a:t>T</a:t>
            </a:r>
            <a:r>
              <a:rPr lang="de-DE" baseline="-25000" dirty="0" err="1"/>
              <a:t>infrared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2417620" y="2284568"/>
            <a:ext cx="607313" cy="4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140429" y="3027864"/>
            <a:ext cx="555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Symbol" panose="05050102010706020507" pitchFamily="18" charset="2"/>
              </a:rPr>
              <a:t></a:t>
            </a:r>
            <a:r>
              <a:rPr lang="de-DE" dirty="0" err="1" smtClean="0"/>
              <a:t>T</a:t>
            </a:r>
            <a:r>
              <a:rPr lang="de-DE" baseline="-25000" dirty="0" err="1" smtClean="0"/>
              <a:t>residual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new,infrared</a:t>
            </a:r>
            <a:r>
              <a:rPr lang="de-DE" baseline="-25000" dirty="0" smtClean="0"/>
              <a:t> </a:t>
            </a:r>
            <a:r>
              <a:rPr lang="de-DE" dirty="0"/>
              <a:t>– </a:t>
            </a:r>
            <a:r>
              <a:rPr lang="de-DE" dirty="0" smtClean="0"/>
              <a:t>T</a:t>
            </a:r>
            <a:r>
              <a:rPr lang="de-DE" baseline="-25000" dirty="0" smtClean="0"/>
              <a:t>ERA5</a:t>
            </a:r>
            <a:r>
              <a:rPr lang="de-DE" dirty="0" smtClean="0"/>
              <a:t>(</a:t>
            </a:r>
            <a:r>
              <a:rPr lang="de-DE" dirty="0" err="1" smtClean="0"/>
              <a:t>day</a:t>
            </a:r>
            <a:r>
              <a:rPr lang="de-DE" dirty="0" smtClean="0"/>
              <a:t> 1 + 3 </a:t>
            </a:r>
            <a:r>
              <a:rPr lang="de-DE" dirty="0" err="1" smtClean="0"/>
              <a:t>hours</a:t>
            </a:r>
            <a:r>
              <a:rPr lang="de-DE" dirty="0"/>
              <a:t>,</a:t>
            </a:r>
            <a:r>
              <a:rPr lang="de-DE" dirty="0" smtClean="0"/>
              <a:t> </a:t>
            </a:r>
            <a:r>
              <a:rPr lang="de-DE" dirty="0" err="1" smtClean="0"/>
              <a:t>interpolated</a:t>
            </a:r>
            <a:r>
              <a:rPr lang="de-DE" dirty="0" smtClean="0"/>
              <a:t>)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 flipV="1">
            <a:off x="2420798" y="3212976"/>
            <a:ext cx="607313" cy="4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723960" y="1746528"/>
            <a:ext cx="1" cy="25795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752856" y="1773359"/>
            <a:ext cx="69118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723961" y="4326049"/>
            <a:ext cx="69118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18" name="Rechteck 17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9986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Inclusion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of</a:t>
            </a:r>
            <a:r>
              <a:rPr lang="de-DE" sz="3200" b="1" dirty="0" smtClean="0">
                <a:solidFill>
                  <a:srgbClr val="002060"/>
                </a:solidFill>
              </a:rPr>
              <a:t> UV/</a:t>
            </a:r>
            <a:r>
              <a:rPr lang="de-DE" sz="3200" b="1" dirty="0" err="1" smtClean="0">
                <a:solidFill>
                  <a:srgbClr val="002060"/>
                </a:solidFill>
              </a:rPr>
              <a:t>Vis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radiation</a:t>
            </a:r>
            <a:r>
              <a:rPr lang="de-DE" sz="3200" b="1" dirty="0" smtClean="0">
                <a:solidFill>
                  <a:srgbClr val="002060"/>
                </a:solidFill>
              </a:rPr>
              <a:t>, </a:t>
            </a:r>
            <a:r>
              <a:rPr lang="de-DE" sz="3200" b="1" dirty="0" err="1" smtClean="0">
                <a:solidFill>
                  <a:srgbClr val="002060"/>
                </a:solidFill>
              </a:rPr>
              <a:t>advection</a:t>
            </a:r>
            <a:r>
              <a:rPr lang="de-DE" sz="3200" b="1" dirty="0" smtClean="0">
                <a:solidFill>
                  <a:srgbClr val="002060"/>
                </a:solidFill>
              </a:rPr>
              <a:t>, </a:t>
            </a:r>
            <a:r>
              <a:rPr lang="de-DE" sz="3200" b="1" dirty="0" err="1" smtClean="0">
                <a:solidFill>
                  <a:srgbClr val="002060"/>
                </a:solidFill>
              </a:rPr>
              <a:t>clouds</a:t>
            </a:r>
            <a:r>
              <a:rPr lang="de-DE" sz="3200" b="1" dirty="0" smtClean="0">
                <a:solidFill>
                  <a:srgbClr val="002060"/>
                </a:solidFill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33487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8" name="Rechteck 7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78822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err="1" smtClean="0">
                <a:solidFill>
                  <a:srgbClr val="002060"/>
                </a:solidFill>
              </a:rPr>
              <a:t>Accuracy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of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</a:rPr>
              <a:t>simulation</a:t>
            </a:r>
            <a:r>
              <a:rPr lang="de-DE" sz="3200" b="1" dirty="0" smtClean="0">
                <a:solidFill>
                  <a:srgbClr val="002060"/>
                </a:solidFill>
              </a:rPr>
              <a:t> (1xCO</a:t>
            </a:r>
            <a:r>
              <a:rPr lang="de-DE" sz="3200" b="1" baseline="-25000" dirty="0" smtClean="0">
                <a:solidFill>
                  <a:srgbClr val="002060"/>
                </a:solidFill>
              </a:rPr>
              <a:t>2</a:t>
            </a:r>
            <a:r>
              <a:rPr lang="de-DE" sz="3200" b="1" dirty="0" smtClean="0">
                <a:solidFill>
                  <a:srgbClr val="002060"/>
                </a:solidFill>
              </a:rPr>
              <a:t>, 1xCH</a:t>
            </a:r>
            <a:r>
              <a:rPr lang="de-DE" sz="3200" b="1" baseline="-25000" dirty="0" smtClean="0">
                <a:solidFill>
                  <a:srgbClr val="002060"/>
                </a:solidFill>
              </a:rPr>
              <a:t>4</a:t>
            </a:r>
            <a:r>
              <a:rPr lang="de-DE" sz="3200" b="1" dirty="0" smtClean="0">
                <a:solidFill>
                  <a:srgbClr val="002060"/>
                </a:solidFill>
              </a:rPr>
              <a:t>)</a:t>
            </a:r>
            <a:endParaRPr lang="de-DE" sz="3200" b="1" dirty="0">
              <a:solidFill>
                <a:srgbClr val="002060"/>
              </a:solidFill>
            </a:endParaRPr>
          </a:p>
        </p:txBody>
      </p:sp>
      <p:pic>
        <p:nvPicPr>
          <p:cNvPr id="13" name="Grafik 1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62216" y="790049"/>
            <a:ext cx="4868736" cy="617767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641848" y="1847088"/>
            <a:ext cx="43282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Antarctic </a:t>
            </a:r>
            <a:r>
              <a:rPr lang="en-US" b="1" dirty="0"/>
              <a:t>(South Pole) </a:t>
            </a:r>
            <a:r>
              <a:rPr lang="en-US" b="1" dirty="0" smtClean="0"/>
              <a:t>at </a:t>
            </a:r>
            <a:r>
              <a:rPr lang="en-US" b="1" dirty="0"/>
              <a:t>2789 </a:t>
            </a:r>
            <a:r>
              <a:rPr lang="en-US" b="1" dirty="0" smtClean="0"/>
              <a:t>m </a:t>
            </a:r>
          </a:p>
          <a:p>
            <a:endParaRPr lang="en-US" dirty="0" smtClean="0"/>
          </a:p>
          <a:p>
            <a:r>
              <a:rPr lang="en-US" dirty="0" smtClean="0"/>
              <a:t>- Simulations started in January</a:t>
            </a:r>
          </a:p>
          <a:p>
            <a:r>
              <a:rPr lang="en-US" dirty="0" smtClean="0"/>
              <a:t>- run for three years</a:t>
            </a:r>
          </a:p>
          <a:p>
            <a:r>
              <a:rPr lang="en-US" dirty="0" smtClean="0"/>
              <a:t>- shown are results for third </a:t>
            </a:r>
            <a:r>
              <a:rPr lang="en-US" dirty="0"/>
              <a:t>year.</a:t>
            </a:r>
            <a:endParaRPr lang="de-DE" dirty="0"/>
          </a:p>
          <a:p>
            <a:r>
              <a:rPr lang="en-US" dirty="0" smtClean="0"/>
              <a:t>- when averaging for 3 months, </a:t>
            </a:r>
            <a:r>
              <a:rPr lang="en-US" dirty="0" smtClean="0">
                <a:sym typeface="Symbol" panose="05050102010706020507" pitchFamily="18" charset="2"/>
              </a:rPr>
              <a:t></a:t>
            </a:r>
            <a:r>
              <a:rPr lang="en-US" dirty="0" smtClean="0"/>
              <a:t>T &lt; </a:t>
            </a:r>
            <a:r>
              <a:rPr lang="en-US" dirty="0"/>
              <a:t>±0.05 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2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" y="1034968"/>
            <a:ext cx="7510272" cy="4533727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-109182" y="-15067"/>
            <a:ext cx="12474054" cy="781050"/>
            <a:chOff x="-17909" y="6127"/>
            <a:chExt cx="9271570" cy="781050"/>
          </a:xfrm>
        </p:grpSpPr>
        <p:sp>
          <p:nvSpPr>
            <p:cNvPr id="4" name="Rechteck 3"/>
            <p:cNvSpPr/>
            <p:nvPr/>
          </p:nvSpPr>
          <p:spPr>
            <a:xfrm>
              <a:off x="1141" y="6127"/>
              <a:ext cx="9144000" cy="7810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Gerade Verbindung 23"/>
            <p:cNvCxnSpPr/>
            <p:nvPr/>
          </p:nvCxnSpPr>
          <p:spPr>
            <a:xfrm>
              <a:off x="-17909" y="787177"/>
              <a:ext cx="92715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2120" y="83990"/>
            <a:ext cx="9257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b="1" dirty="0" smtClean="0">
                <a:solidFill>
                  <a:srgbClr val="002060"/>
                </a:solidFill>
              </a:rPr>
              <a:t>US-Standard </a:t>
            </a:r>
            <a:r>
              <a:rPr lang="de-DE" sz="3200" b="1" dirty="0" err="1" smtClean="0">
                <a:solidFill>
                  <a:srgbClr val="002060"/>
                </a:solidFill>
              </a:rPr>
              <a:t>atmosphere</a:t>
            </a:r>
            <a:r>
              <a:rPr lang="de-DE" sz="3200" b="1" dirty="0" smtClean="0">
                <a:solidFill>
                  <a:srgbClr val="002060"/>
                </a:solidFill>
              </a:rPr>
              <a:t>      </a:t>
            </a:r>
            <a:r>
              <a:rPr lang="en-US" sz="3200" b="1" dirty="0">
                <a:solidFill>
                  <a:srgbClr val="002060"/>
                </a:solidFill>
              </a:rPr>
              <a:t>2 x CO</a:t>
            </a:r>
            <a:r>
              <a:rPr lang="en-US" sz="3200" b="1" baseline="-25000" dirty="0">
                <a:solidFill>
                  <a:srgbClr val="002060"/>
                </a:solidFill>
              </a:rPr>
              <a:t>2</a:t>
            </a:r>
            <a:r>
              <a:rPr lang="en-US" sz="3200" b="1" dirty="0">
                <a:solidFill>
                  <a:srgbClr val="002060"/>
                </a:solidFill>
              </a:rPr>
              <a:t> – 1 x CO</a:t>
            </a:r>
            <a:r>
              <a:rPr lang="en-US" sz="3200" b="1" baseline="-25000" dirty="0">
                <a:solidFill>
                  <a:srgbClr val="002060"/>
                </a:solidFill>
              </a:rPr>
              <a:t>2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97367" y="5916168"/>
            <a:ext cx="9943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Equilibrium in troposphere after </a:t>
            </a:r>
            <a:r>
              <a:rPr lang="en-US" sz="2000" dirty="0"/>
              <a:t>about 2000 steps with 1.0 hour step size (approx. 3 months). </a:t>
            </a: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374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955</Words>
  <Application>Microsoft Office PowerPoint</Application>
  <PresentationFormat>Breitbild</PresentationFormat>
  <Paragraphs>199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MS PGothic</vt:lpstr>
      <vt:lpstr>Arial</vt:lpstr>
      <vt:lpstr>Arial Unicode MS</vt:lpstr>
      <vt:lpstr>Calibri</vt:lpstr>
      <vt:lpstr>Calibri Light</vt:lpstr>
      <vt:lpstr>DejaVu Sans</vt:lpstr>
      <vt:lpstr>Symbol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Justus</dc:creator>
  <cp:lastModifiedBy>justus</cp:lastModifiedBy>
  <cp:revision>73</cp:revision>
  <dcterms:created xsi:type="dcterms:W3CDTF">2023-05-05T06:27:11Z</dcterms:created>
  <dcterms:modified xsi:type="dcterms:W3CDTF">2023-06-15T12:40:08Z</dcterms:modified>
</cp:coreProperties>
</file>