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32"/>
  </p:notesMasterIdLst>
  <p:sldIdLst>
    <p:sldId id="258" r:id="rId2"/>
    <p:sldId id="335" r:id="rId3"/>
    <p:sldId id="262" r:id="rId4"/>
    <p:sldId id="290" r:id="rId5"/>
    <p:sldId id="314" r:id="rId6"/>
    <p:sldId id="334" r:id="rId7"/>
    <p:sldId id="293" r:id="rId8"/>
    <p:sldId id="288" r:id="rId9"/>
    <p:sldId id="259" r:id="rId10"/>
    <p:sldId id="353" r:id="rId11"/>
    <p:sldId id="337" r:id="rId12"/>
    <p:sldId id="338" r:id="rId13"/>
    <p:sldId id="339" r:id="rId14"/>
    <p:sldId id="340" r:id="rId15"/>
    <p:sldId id="354" r:id="rId16"/>
    <p:sldId id="341" r:id="rId17"/>
    <p:sldId id="342" r:id="rId18"/>
    <p:sldId id="343" r:id="rId19"/>
    <p:sldId id="344" r:id="rId20"/>
    <p:sldId id="355" r:id="rId21"/>
    <p:sldId id="345" r:id="rId22"/>
    <p:sldId id="346" r:id="rId23"/>
    <p:sldId id="347" r:id="rId24"/>
    <p:sldId id="348" r:id="rId25"/>
    <p:sldId id="350" r:id="rId26"/>
    <p:sldId id="336" r:id="rId27"/>
    <p:sldId id="333" r:id="rId28"/>
    <p:sldId id="352" r:id="rId29"/>
    <p:sldId id="349" r:id="rId30"/>
    <p:sldId id="35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F77"/>
    <a:srgbClr val="D4E5F7"/>
    <a:srgbClr val="144366"/>
    <a:srgbClr val="002060"/>
    <a:srgbClr val="C9CBE7"/>
    <a:srgbClr val="F285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06" autoAdjust="0"/>
    <p:restoredTop sz="88157" autoAdjust="0"/>
  </p:normalViewPr>
  <p:slideViewPr>
    <p:cSldViewPr snapToGrid="0">
      <p:cViewPr varScale="1">
        <p:scale>
          <a:sx n="110" d="100"/>
          <a:sy n="11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9277FC-8B7E-4ED9-9CF8-32A967C4BD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CA"/>
        </a:p>
      </dgm:t>
    </dgm:pt>
    <dgm:pt modelId="{BA95691F-290C-4763-86F1-8C3945606302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Reductions of SLCFs can have short term benefits (20-30 years)</a:t>
          </a:r>
        </a:p>
      </dgm:t>
    </dgm:pt>
    <dgm:pt modelId="{034B4034-2165-4D2D-BE3A-4EEDAC8C4D98}" type="parTrans" cxnId="{4FAD7484-BEE9-4450-B122-6DE21016D7B2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BDEACF-9E3E-4A79-9FE9-CA48A6D5BDC8}" type="sibTrans" cxnId="{4FAD7484-BEE9-4450-B122-6DE21016D7B2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DE1C88-272D-412A-B7D3-EED731161763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SLCF mitigation can help prevent premature deaths from air pollution</a:t>
          </a:r>
        </a:p>
      </dgm:t>
    </dgm:pt>
    <dgm:pt modelId="{F72CB24B-C8F3-4501-BBB0-6A71C64E4F1D}" type="parTrans" cxnId="{7A639B9E-F6EC-465D-AE99-2E1748B1D179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C6E6A-4069-410D-845B-7A6925F389A1}" type="sibTrans" cxnId="{7A639B9E-F6EC-465D-AE99-2E1748B1D179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F1FC4-1EDA-4F14-9276-E54B33BF80E5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dirty="0">
              <a:latin typeface="Arial" panose="020B0604020202020204" pitchFamily="34" charset="0"/>
              <a:cs typeface="Arial" panose="020B0604020202020204" pitchFamily="34" charset="0"/>
            </a:rPr>
            <a:t>A warming Arctic climate will result in an increase of wildfires, leading to further black carbon and organic carbon</a:t>
          </a:r>
        </a:p>
      </dgm:t>
    </dgm:pt>
    <dgm:pt modelId="{483EA64B-FD48-4652-BAD2-FDF74D59946E}" type="parTrans" cxnId="{E3299633-0E69-4AAC-AA19-A07D6FDC9CA7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FAABCD-BA99-4440-B40B-4ACEB6A532E6}" type="sibTrans" cxnId="{E3299633-0E69-4AAC-AA19-A07D6FDC9CA7}">
      <dgm:prSet/>
      <dgm:spPr/>
      <dgm:t>
        <a:bodyPr/>
        <a:lstStyle/>
        <a:p>
          <a:endParaRPr lang="en-CA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C1906-DAB4-4675-8F1B-BFA7EB6D5990}" type="pres">
      <dgm:prSet presAssocID="{0D9277FC-8B7E-4ED9-9CF8-32A967C4BD25}" presName="Name0" presStyleCnt="0">
        <dgm:presLayoutVars>
          <dgm:chMax val="7"/>
          <dgm:chPref val="7"/>
          <dgm:dir/>
        </dgm:presLayoutVars>
      </dgm:prSet>
      <dgm:spPr/>
    </dgm:pt>
    <dgm:pt modelId="{1F3E9A2D-AF85-44B2-B8A9-937C53C23CD2}" type="pres">
      <dgm:prSet presAssocID="{0D9277FC-8B7E-4ED9-9CF8-32A967C4BD25}" presName="Name1" presStyleCnt="0"/>
      <dgm:spPr/>
    </dgm:pt>
    <dgm:pt modelId="{43E8DA87-7BC4-4BF6-B2D4-A601359C4AE7}" type="pres">
      <dgm:prSet presAssocID="{0D9277FC-8B7E-4ED9-9CF8-32A967C4BD25}" presName="cycle" presStyleCnt="0"/>
      <dgm:spPr/>
    </dgm:pt>
    <dgm:pt modelId="{9B48B991-0833-4B0E-A46E-603CA81F3D6C}" type="pres">
      <dgm:prSet presAssocID="{0D9277FC-8B7E-4ED9-9CF8-32A967C4BD25}" presName="srcNode" presStyleLbl="node1" presStyleIdx="0" presStyleCnt="3"/>
      <dgm:spPr/>
    </dgm:pt>
    <dgm:pt modelId="{952A952D-FD98-4388-B014-22306629E7E7}" type="pres">
      <dgm:prSet presAssocID="{0D9277FC-8B7E-4ED9-9CF8-32A967C4BD25}" presName="conn" presStyleLbl="parChTrans1D2" presStyleIdx="0" presStyleCnt="1"/>
      <dgm:spPr/>
    </dgm:pt>
    <dgm:pt modelId="{3595E147-312E-4BE3-85BE-AC57B13FA20C}" type="pres">
      <dgm:prSet presAssocID="{0D9277FC-8B7E-4ED9-9CF8-32A967C4BD25}" presName="extraNode" presStyleLbl="node1" presStyleIdx="0" presStyleCnt="3"/>
      <dgm:spPr/>
    </dgm:pt>
    <dgm:pt modelId="{07391298-EE27-40DE-8AAC-C2D6879AD99B}" type="pres">
      <dgm:prSet presAssocID="{0D9277FC-8B7E-4ED9-9CF8-32A967C4BD25}" presName="dstNode" presStyleLbl="node1" presStyleIdx="0" presStyleCnt="3"/>
      <dgm:spPr/>
    </dgm:pt>
    <dgm:pt modelId="{B1697B2F-73B6-42DB-9E88-A24C5DD0B8C1}" type="pres">
      <dgm:prSet presAssocID="{BA95691F-290C-4763-86F1-8C3945606302}" presName="text_1" presStyleLbl="node1" presStyleIdx="0" presStyleCnt="3">
        <dgm:presLayoutVars>
          <dgm:bulletEnabled val="1"/>
        </dgm:presLayoutVars>
      </dgm:prSet>
      <dgm:spPr/>
    </dgm:pt>
    <dgm:pt modelId="{6A41DAA3-AA2F-4632-96EC-FFAC982D95BB}" type="pres">
      <dgm:prSet presAssocID="{BA95691F-290C-4763-86F1-8C3945606302}" presName="accent_1" presStyleCnt="0"/>
      <dgm:spPr/>
    </dgm:pt>
    <dgm:pt modelId="{08B8EE47-AABC-4578-9E49-DB36605A28BB}" type="pres">
      <dgm:prSet presAssocID="{BA95691F-290C-4763-86F1-8C3945606302}" presName="accentRepeatNode" presStyleLbl="solidFgAcc1" presStyleIdx="0" presStyleCnt="3"/>
      <dgm:spPr/>
    </dgm:pt>
    <dgm:pt modelId="{1F87CBCF-E94F-4B4E-98EA-ADE30F636C74}" type="pres">
      <dgm:prSet presAssocID="{15DE1C88-272D-412A-B7D3-EED731161763}" presName="text_2" presStyleLbl="node1" presStyleIdx="1" presStyleCnt="3">
        <dgm:presLayoutVars>
          <dgm:bulletEnabled val="1"/>
        </dgm:presLayoutVars>
      </dgm:prSet>
      <dgm:spPr/>
    </dgm:pt>
    <dgm:pt modelId="{6F73AA7D-6D57-430E-B4A4-830702FFE36B}" type="pres">
      <dgm:prSet presAssocID="{15DE1C88-272D-412A-B7D3-EED731161763}" presName="accent_2" presStyleCnt="0"/>
      <dgm:spPr/>
    </dgm:pt>
    <dgm:pt modelId="{3DCC1612-58D1-4385-BF5A-2434081D585E}" type="pres">
      <dgm:prSet presAssocID="{15DE1C88-272D-412A-B7D3-EED731161763}" presName="accentRepeatNode" presStyleLbl="solidFgAcc1" presStyleIdx="1" presStyleCnt="3"/>
      <dgm:spPr/>
    </dgm:pt>
    <dgm:pt modelId="{49DD4ACF-2C8C-4A43-B81A-139BC6FA6A91}" type="pres">
      <dgm:prSet presAssocID="{E61F1FC4-1EDA-4F14-9276-E54B33BF80E5}" presName="text_3" presStyleLbl="node1" presStyleIdx="2" presStyleCnt="3" custScaleY="99502">
        <dgm:presLayoutVars>
          <dgm:bulletEnabled val="1"/>
        </dgm:presLayoutVars>
      </dgm:prSet>
      <dgm:spPr/>
    </dgm:pt>
    <dgm:pt modelId="{9378F7B4-95D8-4587-BF77-62D4766031B9}" type="pres">
      <dgm:prSet presAssocID="{E61F1FC4-1EDA-4F14-9276-E54B33BF80E5}" presName="accent_3" presStyleCnt="0"/>
      <dgm:spPr/>
    </dgm:pt>
    <dgm:pt modelId="{55839426-2048-4C68-834B-6AA805E7C240}" type="pres">
      <dgm:prSet presAssocID="{E61F1FC4-1EDA-4F14-9276-E54B33BF80E5}" presName="accentRepeatNode" presStyleLbl="solidFgAcc1" presStyleIdx="2" presStyleCnt="3"/>
      <dgm:spPr/>
    </dgm:pt>
  </dgm:ptLst>
  <dgm:cxnLst>
    <dgm:cxn modelId="{E3299633-0E69-4AAC-AA19-A07D6FDC9CA7}" srcId="{0D9277FC-8B7E-4ED9-9CF8-32A967C4BD25}" destId="{E61F1FC4-1EDA-4F14-9276-E54B33BF80E5}" srcOrd="2" destOrd="0" parTransId="{483EA64B-FD48-4652-BAD2-FDF74D59946E}" sibTransId="{81FAABCD-BA99-4440-B40B-4ACEB6A532E6}"/>
    <dgm:cxn modelId="{4FAD7484-BEE9-4450-B122-6DE21016D7B2}" srcId="{0D9277FC-8B7E-4ED9-9CF8-32A967C4BD25}" destId="{BA95691F-290C-4763-86F1-8C3945606302}" srcOrd="0" destOrd="0" parTransId="{034B4034-2165-4D2D-BE3A-4EEDAC8C4D98}" sibTransId="{BABDEACF-9E3E-4A79-9FE9-CA48A6D5BDC8}"/>
    <dgm:cxn modelId="{7A639B9E-F6EC-465D-AE99-2E1748B1D179}" srcId="{0D9277FC-8B7E-4ED9-9CF8-32A967C4BD25}" destId="{15DE1C88-272D-412A-B7D3-EED731161763}" srcOrd="1" destOrd="0" parTransId="{F72CB24B-C8F3-4501-BBB0-6A71C64E4F1D}" sibTransId="{609C6E6A-4069-410D-845B-7A6925F389A1}"/>
    <dgm:cxn modelId="{F401FC9E-C553-4328-8D55-C83AC3A2CD6D}" type="presOf" srcId="{BA95691F-290C-4763-86F1-8C3945606302}" destId="{B1697B2F-73B6-42DB-9E88-A24C5DD0B8C1}" srcOrd="0" destOrd="0" presId="urn:microsoft.com/office/officeart/2008/layout/VerticalCurvedList"/>
    <dgm:cxn modelId="{F9D9FDA3-AE62-4EB5-AE67-05323C73C909}" type="presOf" srcId="{0D9277FC-8B7E-4ED9-9CF8-32A967C4BD25}" destId="{4F7C1906-DAB4-4675-8F1B-BFA7EB6D5990}" srcOrd="0" destOrd="0" presId="urn:microsoft.com/office/officeart/2008/layout/VerticalCurvedList"/>
    <dgm:cxn modelId="{512B1DB0-3D31-4567-8CBF-8F3334CEDB49}" type="presOf" srcId="{E61F1FC4-1EDA-4F14-9276-E54B33BF80E5}" destId="{49DD4ACF-2C8C-4A43-B81A-139BC6FA6A91}" srcOrd="0" destOrd="0" presId="urn:microsoft.com/office/officeart/2008/layout/VerticalCurvedList"/>
    <dgm:cxn modelId="{808217B8-25AC-4AAD-B549-6DA6D1461E50}" type="presOf" srcId="{15DE1C88-272D-412A-B7D3-EED731161763}" destId="{1F87CBCF-E94F-4B4E-98EA-ADE30F636C74}" srcOrd="0" destOrd="0" presId="urn:microsoft.com/office/officeart/2008/layout/VerticalCurvedList"/>
    <dgm:cxn modelId="{848CC5EF-2112-4528-98B2-239B899A8A2C}" type="presOf" srcId="{BABDEACF-9E3E-4A79-9FE9-CA48A6D5BDC8}" destId="{952A952D-FD98-4388-B014-22306629E7E7}" srcOrd="0" destOrd="0" presId="urn:microsoft.com/office/officeart/2008/layout/VerticalCurvedList"/>
    <dgm:cxn modelId="{966A8B06-BBF5-4A18-B9B1-568E02BCC07D}" type="presParOf" srcId="{4F7C1906-DAB4-4675-8F1B-BFA7EB6D5990}" destId="{1F3E9A2D-AF85-44B2-B8A9-937C53C23CD2}" srcOrd="0" destOrd="0" presId="urn:microsoft.com/office/officeart/2008/layout/VerticalCurvedList"/>
    <dgm:cxn modelId="{8532BC84-23F2-4204-A3F2-BE4D34CAC873}" type="presParOf" srcId="{1F3E9A2D-AF85-44B2-B8A9-937C53C23CD2}" destId="{43E8DA87-7BC4-4BF6-B2D4-A601359C4AE7}" srcOrd="0" destOrd="0" presId="urn:microsoft.com/office/officeart/2008/layout/VerticalCurvedList"/>
    <dgm:cxn modelId="{291D84B3-B9B9-402E-8CE9-CE5A265B8636}" type="presParOf" srcId="{43E8DA87-7BC4-4BF6-B2D4-A601359C4AE7}" destId="{9B48B991-0833-4B0E-A46E-603CA81F3D6C}" srcOrd="0" destOrd="0" presId="urn:microsoft.com/office/officeart/2008/layout/VerticalCurvedList"/>
    <dgm:cxn modelId="{4CF26F05-3D7B-44A2-8F6C-71828B4EA786}" type="presParOf" srcId="{43E8DA87-7BC4-4BF6-B2D4-A601359C4AE7}" destId="{952A952D-FD98-4388-B014-22306629E7E7}" srcOrd="1" destOrd="0" presId="urn:microsoft.com/office/officeart/2008/layout/VerticalCurvedList"/>
    <dgm:cxn modelId="{453FA1E2-F635-4A5A-A1CB-CC9234DD0D7C}" type="presParOf" srcId="{43E8DA87-7BC4-4BF6-B2D4-A601359C4AE7}" destId="{3595E147-312E-4BE3-85BE-AC57B13FA20C}" srcOrd="2" destOrd="0" presId="urn:microsoft.com/office/officeart/2008/layout/VerticalCurvedList"/>
    <dgm:cxn modelId="{61FCD604-EB6E-41FD-B85E-CD25A2B740A4}" type="presParOf" srcId="{43E8DA87-7BC4-4BF6-B2D4-A601359C4AE7}" destId="{07391298-EE27-40DE-8AAC-C2D6879AD99B}" srcOrd="3" destOrd="0" presId="urn:microsoft.com/office/officeart/2008/layout/VerticalCurvedList"/>
    <dgm:cxn modelId="{D1403E97-B9F0-46DE-B49C-A89E17217AA3}" type="presParOf" srcId="{1F3E9A2D-AF85-44B2-B8A9-937C53C23CD2}" destId="{B1697B2F-73B6-42DB-9E88-A24C5DD0B8C1}" srcOrd="1" destOrd="0" presId="urn:microsoft.com/office/officeart/2008/layout/VerticalCurvedList"/>
    <dgm:cxn modelId="{06F3C0F1-D5B7-43A7-BAC4-A202990F0231}" type="presParOf" srcId="{1F3E9A2D-AF85-44B2-B8A9-937C53C23CD2}" destId="{6A41DAA3-AA2F-4632-96EC-FFAC982D95BB}" srcOrd="2" destOrd="0" presId="urn:microsoft.com/office/officeart/2008/layout/VerticalCurvedList"/>
    <dgm:cxn modelId="{33DBFA76-BF1D-4A53-884E-0A8434BB4EC4}" type="presParOf" srcId="{6A41DAA3-AA2F-4632-96EC-FFAC982D95BB}" destId="{08B8EE47-AABC-4578-9E49-DB36605A28BB}" srcOrd="0" destOrd="0" presId="urn:microsoft.com/office/officeart/2008/layout/VerticalCurvedList"/>
    <dgm:cxn modelId="{25503F36-AD86-463C-A3BD-7D1B68AF8113}" type="presParOf" srcId="{1F3E9A2D-AF85-44B2-B8A9-937C53C23CD2}" destId="{1F87CBCF-E94F-4B4E-98EA-ADE30F636C74}" srcOrd="3" destOrd="0" presId="urn:microsoft.com/office/officeart/2008/layout/VerticalCurvedList"/>
    <dgm:cxn modelId="{E7246445-E431-4DC7-A161-88A56B57D929}" type="presParOf" srcId="{1F3E9A2D-AF85-44B2-B8A9-937C53C23CD2}" destId="{6F73AA7D-6D57-430E-B4A4-830702FFE36B}" srcOrd="4" destOrd="0" presId="urn:microsoft.com/office/officeart/2008/layout/VerticalCurvedList"/>
    <dgm:cxn modelId="{D39554E1-FA05-4A68-8CE3-205725C9D00E}" type="presParOf" srcId="{6F73AA7D-6D57-430E-B4A4-830702FFE36B}" destId="{3DCC1612-58D1-4385-BF5A-2434081D585E}" srcOrd="0" destOrd="0" presId="urn:microsoft.com/office/officeart/2008/layout/VerticalCurvedList"/>
    <dgm:cxn modelId="{FB103AEF-3A33-4091-94E8-D29CDD3ECBD2}" type="presParOf" srcId="{1F3E9A2D-AF85-44B2-B8A9-937C53C23CD2}" destId="{49DD4ACF-2C8C-4A43-B81A-139BC6FA6A91}" srcOrd="5" destOrd="0" presId="urn:microsoft.com/office/officeart/2008/layout/VerticalCurvedList"/>
    <dgm:cxn modelId="{BAFC6682-D76A-4A88-B9AD-A002D8BC0A4D}" type="presParOf" srcId="{1F3E9A2D-AF85-44B2-B8A9-937C53C23CD2}" destId="{9378F7B4-95D8-4587-BF77-62D4766031B9}" srcOrd="6" destOrd="0" presId="urn:microsoft.com/office/officeart/2008/layout/VerticalCurvedList"/>
    <dgm:cxn modelId="{F9CC41BF-6D5E-4415-B2FF-E896E9EED991}" type="presParOf" srcId="{9378F7B4-95D8-4587-BF77-62D4766031B9}" destId="{55839426-2048-4C68-834B-6AA805E7C2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CC8380-EEC7-49AD-B21B-48C501767EE5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007AD8-C7ED-4ECB-A09A-6B007FA96AF8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Wide range of species measured </a:t>
          </a:r>
        </a:p>
      </dgm:t>
    </dgm:pt>
    <dgm:pt modelId="{1FCFF9F9-ED7D-4805-8093-DAC9E6673EA1}" type="parTrans" cxnId="{2FC437A9-82E9-46AE-BBD0-7D0FBC0FFB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8BD32F-BE12-45CB-85B2-CDB6648B9928}" type="sibTrans" cxnId="{2FC437A9-82E9-46AE-BBD0-7D0FBC0FFB8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8F82B1-D881-4EB2-A40A-710BC718905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High spectral resolution </a:t>
          </a:r>
        </a:p>
      </dgm:t>
    </dgm:pt>
    <dgm:pt modelId="{1935193C-DB1B-4117-9BD1-D874C1C2FF40}" type="parTrans" cxnId="{BF26A5CC-CA69-40B2-B588-1BD98D84A2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BC38C4-E83D-4A51-9F31-EB141E5BA3B1}" type="sibTrans" cxnId="{BF26A5CC-CA69-40B2-B588-1BD98D84A2D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C67ECC-F7C6-48D5-B3A2-8E199FA1479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Multiple sites </a:t>
          </a:r>
        </a:p>
      </dgm:t>
    </dgm:pt>
    <dgm:pt modelId="{BC89491C-1633-47AD-A6AF-DBFE966BF4A6}" type="parTrans" cxnId="{69F87297-4190-4045-8D96-938C44EE4B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94F811-6ED1-48DA-A449-65C5F684D0A0}" type="sibTrans" cxnId="{69F87297-4190-4045-8D96-938C44EE4BD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F17E9-4010-41C0-AE4A-9B7E9A52A37E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Data available publicly </a:t>
          </a:r>
        </a:p>
      </dgm:t>
    </dgm:pt>
    <dgm:pt modelId="{A0E9FD9B-794C-4525-9F36-923E540DA10F}" type="parTrans" cxnId="{BD760FD0-24B6-4D52-BA94-CAC966A917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1BE2A-63B8-4145-9638-41CE407A3354}" type="sibTrans" cxnId="{BD760FD0-24B6-4D52-BA94-CAC966A917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9C45FD-EEB6-4EF3-BB30-BD25D80BE2AF}" type="pres">
      <dgm:prSet presAssocID="{57CC8380-EEC7-49AD-B21B-48C501767EE5}" presName="Name0" presStyleCnt="0">
        <dgm:presLayoutVars>
          <dgm:dir/>
          <dgm:resizeHandles val="exact"/>
        </dgm:presLayoutVars>
      </dgm:prSet>
      <dgm:spPr/>
    </dgm:pt>
    <dgm:pt modelId="{73DDDF5A-3EF1-4FBA-8E0A-0121328D633A}" type="pres">
      <dgm:prSet presAssocID="{F1007AD8-C7ED-4ECB-A09A-6B007FA96AF8}" presName="Name5" presStyleLbl="vennNode1" presStyleIdx="0" presStyleCnt="4">
        <dgm:presLayoutVars>
          <dgm:bulletEnabled val="1"/>
        </dgm:presLayoutVars>
      </dgm:prSet>
      <dgm:spPr/>
    </dgm:pt>
    <dgm:pt modelId="{5C08952E-F9A0-4893-ADE9-00E771BA9576}" type="pres">
      <dgm:prSet presAssocID="{608BD32F-BE12-45CB-85B2-CDB6648B9928}" presName="space" presStyleCnt="0"/>
      <dgm:spPr/>
    </dgm:pt>
    <dgm:pt modelId="{C3FEB9B1-EDCD-407F-94C7-41BF930BCEC6}" type="pres">
      <dgm:prSet presAssocID="{F08F82B1-D881-4EB2-A40A-710BC718905C}" presName="Name5" presStyleLbl="vennNode1" presStyleIdx="1" presStyleCnt="4">
        <dgm:presLayoutVars>
          <dgm:bulletEnabled val="1"/>
        </dgm:presLayoutVars>
      </dgm:prSet>
      <dgm:spPr/>
    </dgm:pt>
    <dgm:pt modelId="{FF28DFF9-C9DF-43E1-A901-A88A16FAB9BF}" type="pres">
      <dgm:prSet presAssocID="{EDBC38C4-E83D-4A51-9F31-EB141E5BA3B1}" presName="space" presStyleCnt="0"/>
      <dgm:spPr/>
    </dgm:pt>
    <dgm:pt modelId="{CD910C5B-E875-4DAA-B07A-469065891920}" type="pres">
      <dgm:prSet presAssocID="{34C67ECC-F7C6-48D5-B3A2-8E199FA1479E}" presName="Name5" presStyleLbl="vennNode1" presStyleIdx="2" presStyleCnt="4">
        <dgm:presLayoutVars>
          <dgm:bulletEnabled val="1"/>
        </dgm:presLayoutVars>
      </dgm:prSet>
      <dgm:spPr/>
    </dgm:pt>
    <dgm:pt modelId="{DB738ADA-F749-4EBA-A2CB-ACA62D10D26B}" type="pres">
      <dgm:prSet presAssocID="{C794F811-6ED1-48DA-A449-65C5F684D0A0}" presName="space" presStyleCnt="0"/>
      <dgm:spPr/>
    </dgm:pt>
    <dgm:pt modelId="{CCC2279C-5FEF-4524-8887-6B2325330282}" type="pres">
      <dgm:prSet presAssocID="{C50F17E9-4010-41C0-AE4A-9B7E9A52A37E}" presName="Name5" presStyleLbl="vennNode1" presStyleIdx="3" presStyleCnt="4">
        <dgm:presLayoutVars>
          <dgm:bulletEnabled val="1"/>
        </dgm:presLayoutVars>
      </dgm:prSet>
      <dgm:spPr/>
    </dgm:pt>
  </dgm:ptLst>
  <dgm:cxnLst>
    <dgm:cxn modelId="{DA989B04-C618-439A-A8EB-F4BC0CF11217}" type="presOf" srcId="{C50F17E9-4010-41C0-AE4A-9B7E9A52A37E}" destId="{CCC2279C-5FEF-4524-8887-6B2325330282}" srcOrd="0" destOrd="0" presId="urn:microsoft.com/office/officeart/2005/8/layout/venn3"/>
    <dgm:cxn modelId="{96E8F94B-A3DD-41C1-A959-3ED007FDF6AF}" type="presOf" srcId="{57CC8380-EEC7-49AD-B21B-48C501767EE5}" destId="{989C45FD-EEB6-4EF3-BB30-BD25D80BE2AF}" srcOrd="0" destOrd="0" presId="urn:microsoft.com/office/officeart/2005/8/layout/venn3"/>
    <dgm:cxn modelId="{B2E2098A-6D8C-40A3-840F-A3BA0A93E356}" type="presOf" srcId="{F08F82B1-D881-4EB2-A40A-710BC718905C}" destId="{C3FEB9B1-EDCD-407F-94C7-41BF930BCEC6}" srcOrd="0" destOrd="0" presId="urn:microsoft.com/office/officeart/2005/8/layout/venn3"/>
    <dgm:cxn modelId="{15DAF88B-D323-4307-BBF8-5DBF1B2EFCFF}" type="presOf" srcId="{F1007AD8-C7ED-4ECB-A09A-6B007FA96AF8}" destId="{73DDDF5A-3EF1-4FBA-8E0A-0121328D633A}" srcOrd="0" destOrd="0" presId="urn:microsoft.com/office/officeart/2005/8/layout/venn3"/>
    <dgm:cxn modelId="{69F87297-4190-4045-8D96-938C44EE4BDE}" srcId="{57CC8380-EEC7-49AD-B21B-48C501767EE5}" destId="{34C67ECC-F7C6-48D5-B3A2-8E199FA1479E}" srcOrd="2" destOrd="0" parTransId="{BC89491C-1633-47AD-A6AF-DBFE966BF4A6}" sibTransId="{C794F811-6ED1-48DA-A449-65C5F684D0A0}"/>
    <dgm:cxn modelId="{2FC437A9-82E9-46AE-BBD0-7D0FBC0FFB82}" srcId="{57CC8380-EEC7-49AD-B21B-48C501767EE5}" destId="{F1007AD8-C7ED-4ECB-A09A-6B007FA96AF8}" srcOrd="0" destOrd="0" parTransId="{1FCFF9F9-ED7D-4805-8093-DAC9E6673EA1}" sibTransId="{608BD32F-BE12-45CB-85B2-CDB6648B9928}"/>
    <dgm:cxn modelId="{BF26A5CC-CA69-40B2-B588-1BD98D84A2D4}" srcId="{57CC8380-EEC7-49AD-B21B-48C501767EE5}" destId="{F08F82B1-D881-4EB2-A40A-710BC718905C}" srcOrd="1" destOrd="0" parTransId="{1935193C-DB1B-4117-9BD1-D874C1C2FF40}" sibTransId="{EDBC38C4-E83D-4A51-9F31-EB141E5BA3B1}"/>
    <dgm:cxn modelId="{BD760FD0-24B6-4D52-BA94-CAC966A9172B}" srcId="{57CC8380-EEC7-49AD-B21B-48C501767EE5}" destId="{C50F17E9-4010-41C0-AE4A-9B7E9A52A37E}" srcOrd="3" destOrd="0" parTransId="{A0E9FD9B-794C-4525-9F36-923E540DA10F}" sibTransId="{9341BE2A-63B8-4145-9638-41CE407A3354}"/>
    <dgm:cxn modelId="{538590D3-A60B-4A1E-90D2-1C55F3074F69}" type="presOf" srcId="{34C67ECC-F7C6-48D5-B3A2-8E199FA1479E}" destId="{CD910C5B-E875-4DAA-B07A-469065891920}" srcOrd="0" destOrd="0" presId="urn:microsoft.com/office/officeart/2005/8/layout/venn3"/>
    <dgm:cxn modelId="{7F185BE1-6BFD-4612-BE90-F5D3A5F2CB39}" type="presParOf" srcId="{989C45FD-EEB6-4EF3-BB30-BD25D80BE2AF}" destId="{73DDDF5A-3EF1-4FBA-8E0A-0121328D633A}" srcOrd="0" destOrd="0" presId="urn:microsoft.com/office/officeart/2005/8/layout/venn3"/>
    <dgm:cxn modelId="{F1069D56-5950-4299-8B10-D13F6C1F39E4}" type="presParOf" srcId="{989C45FD-EEB6-4EF3-BB30-BD25D80BE2AF}" destId="{5C08952E-F9A0-4893-ADE9-00E771BA9576}" srcOrd="1" destOrd="0" presId="urn:microsoft.com/office/officeart/2005/8/layout/venn3"/>
    <dgm:cxn modelId="{744C5122-6FBE-413C-8F4F-FFE38805C4D6}" type="presParOf" srcId="{989C45FD-EEB6-4EF3-BB30-BD25D80BE2AF}" destId="{C3FEB9B1-EDCD-407F-94C7-41BF930BCEC6}" srcOrd="2" destOrd="0" presId="urn:microsoft.com/office/officeart/2005/8/layout/venn3"/>
    <dgm:cxn modelId="{31306168-B970-4286-A90D-8ACEF669C1F9}" type="presParOf" srcId="{989C45FD-EEB6-4EF3-BB30-BD25D80BE2AF}" destId="{FF28DFF9-C9DF-43E1-A901-A88A16FAB9BF}" srcOrd="3" destOrd="0" presId="urn:microsoft.com/office/officeart/2005/8/layout/venn3"/>
    <dgm:cxn modelId="{54BFF9D4-ADE4-4FF9-B64B-C8F14C014D7D}" type="presParOf" srcId="{989C45FD-EEB6-4EF3-BB30-BD25D80BE2AF}" destId="{CD910C5B-E875-4DAA-B07A-469065891920}" srcOrd="4" destOrd="0" presId="urn:microsoft.com/office/officeart/2005/8/layout/venn3"/>
    <dgm:cxn modelId="{F3C2D820-6934-45DD-9AA0-3D9A7154299B}" type="presParOf" srcId="{989C45FD-EEB6-4EF3-BB30-BD25D80BE2AF}" destId="{DB738ADA-F749-4EBA-A2CB-ACA62D10D26B}" srcOrd="5" destOrd="0" presId="urn:microsoft.com/office/officeart/2005/8/layout/venn3"/>
    <dgm:cxn modelId="{7FB7D236-7AC8-4D51-BEB4-AF13AB2B31EC}" type="presParOf" srcId="{989C45FD-EEB6-4EF3-BB30-BD25D80BE2AF}" destId="{CCC2279C-5FEF-4524-8887-6B2325330282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6DD040-2106-4406-89E8-8EC20C069FF2}" type="doc">
      <dgm:prSet loTypeId="urn:microsoft.com/office/officeart/2018/2/layout/IconVerticalSolidList" loCatId="icon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n-CA"/>
        </a:p>
      </dgm:t>
    </dgm:pt>
    <dgm:pt modelId="{B75C98C6-CB52-4600-9EAC-144FFE5FC8A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Model</a:t>
          </a:r>
          <a:endParaRPr lang="en-CA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0E1D7-5344-4EBE-AB10-824EE874021F}" type="parTrans" cxnId="{70E8AF9A-92FE-49E0-AD08-20FDD919EC69}">
      <dgm:prSet/>
      <dgm:spPr/>
      <dgm:t>
        <a:bodyPr/>
        <a:lstStyle/>
        <a:p>
          <a:endParaRPr lang="en-CA"/>
        </a:p>
      </dgm:t>
    </dgm:pt>
    <dgm:pt modelId="{D33AAAAB-0CDA-449F-AE7B-A5D8E9B1997D}" type="sibTrans" cxnId="{70E8AF9A-92FE-49E0-AD08-20FDD919EC69}">
      <dgm:prSet/>
      <dgm:spPr/>
      <dgm:t>
        <a:bodyPr/>
        <a:lstStyle/>
        <a:p>
          <a:endParaRPr lang="en-CA"/>
        </a:p>
      </dgm:t>
    </dgm:pt>
    <dgm:pt modelId="{D0C94667-22D7-4DB1-9D87-139CCAF45DDF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- All use the same anthropogenic emissions</a:t>
          </a:r>
        </a:p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- Differing grids, gas-phase chemistry,                              </a:t>
          </a:r>
        </a:p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biogenic/volcanic emissions …</a:t>
          </a:r>
        </a:p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- Pressure profiles of Volume Mixing Ratios (VMR)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BFB7AA-C68D-48DD-BD00-107F16A7D123}" type="parTrans" cxnId="{40F7F856-E2CB-4027-A8AB-E42623742BF9}">
      <dgm:prSet/>
      <dgm:spPr/>
      <dgm:t>
        <a:bodyPr/>
        <a:lstStyle/>
        <a:p>
          <a:endParaRPr lang="en-CA"/>
        </a:p>
      </dgm:t>
    </dgm:pt>
    <dgm:pt modelId="{07118046-7974-4757-8A0F-B74E1E8FA437}" type="sibTrans" cxnId="{40F7F856-E2CB-4027-A8AB-E42623742BF9}">
      <dgm:prSet/>
      <dgm:spPr/>
      <dgm:t>
        <a:bodyPr/>
        <a:lstStyle/>
        <a:p>
          <a:endParaRPr lang="en-CA"/>
        </a:p>
      </dgm:t>
    </dgm:pt>
    <dgm:pt modelId="{EFDE57BC-AE4B-40C4-9FA4-8AEA28EC98F4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FTIR</a:t>
          </a:r>
          <a:endParaRPr lang="en-CA" sz="3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C85F53-0072-486D-9C54-3F24E3A2686F}" type="parTrans" cxnId="{52CBD904-F5B7-4B05-86A3-F77D6C546BE3}">
      <dgm:prSet/>
      <dgm:spPr/>
      <dgm:t>
        <a:bodyPr/>
        <a:lstStyle/>
        <a:p>
          <a:endParaRPr lang="en-CA"/>
        </a:p>
      </dgm:t>
    </dgm:pt>
    <dgm:pt modelId="{F1BC20EC-CB38-4D57-88CE-25924AA897CE}" type="sibTrans" cxnId="{52CBD904-F5B7-4B05-86A3-F77D6C546BE3}">
      <dgm:prSet/>
      <dgm:spPr/>
      <dgm:t>
        <a:bodyPr/>
        <a:lstStyle/>
        <a:p>
          <a:endParaRPr lang="en-CA"/>
        </a:p>
      </dgm:t>
    </dgm:pt>
    <dgm:pt modelId="{BE75A00A-7536-42AD-9ADB-9FCA7E5C75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- 3-hour intervals</a:t>
          </a:r>
        </a:p>
      </dgm:t>
    </dgm:pt>
    <dgm:pt modelId="{E278CF5D-8AB5-44ED-BC44-4C5E615772DF}" type="parTrans" cxnId="{AB686F41-4745-43FB-98BB-BD43C8110ABB}">
      <dgm:prSet/>
      <dgm:spPr/>
      <dgm:t>
        <a:bodyPr/>
        <a:lstStyle/>
        <a:p>
          <a:endParaRPr lang="en-CA"/>
        </a:p>
      </dgm:t>
    </dgm:pt>
    <dgm:pt modelId="{83239320-C9C7-46C5-899F-269B3CEA72C3}" type="sibTrans" cxnId="{AB686F41-4745-43FB-98BB-BD43C8110ABB}">
      <dgm:prSet/>
      <dgm:spPr/>
      <dgm:t>
        <a:bodyPr/>
        <a:lstStyle/>
        <a:p>
          <a:endParaRPr lang="en-CA"/>
        </a:p>
      </dgm:t>
    </dgm:pt>
    <dgm:pt modelId="{6DBBEC0B-4EDB-4708-85CB-F985D5D07E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gm:t>
    </dgm:pt>
    <dgm:pt modelId="{885EA35A-83C6-4E86-A11C-7E602A3C3F29}" type="parTrans" cxnId="{9E4CFD8F-7AF8-4282-8840-B6DA3A865A5B}">
      <dgm:prSet/>
      <dgm:spPr/>
      <dgm:t>
        <a:bodyPr/>
        <a:lstStyle/>
        <a:p>
          <a:endParaRPr lang="en-CA"/>
        </a:p>
      </dgm:t>
    </dgm:pt>
    <dgm:pt modelId="{87308166-7F32-4E32-B6C5-FF48586D9838}" type="sibTrans" cxnId="{9E4CFD8F-7AF8-4282-8840-B6DA3A865A5B}">
      <dgm:prSet/>
      <dgm:spPr/>
      <dgm:t>
        <a:bodyPr/>
        <a:lstStyle/>
        <a:p>
          <a:endParaRPr lang="en-CA"/>
        </a:p>
      </dgm:t>
    </dgm:pt>
    <dgm:pt modelId="{434E153C-531D-4A30-9B64-03462D96264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- Single location</a:t>
          </a:r>
        </a:p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- layered pressure grid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59AAF0-4636-4ED8-B5DE-DA87F5C4842E}" type="sibTrans" cxnId="{0CDE1E9A-063B-4409-A629-EBCD7E995003}">
      <dgm:prSet/>
      <dgm:spPr/>
      <dgm:t>
        <a:bodyPr/>
        <a:lstStyle/>
        <a:p>
          <a:endParaRPr lang="en-CA"/>
        </a:p>
      </dgm:t>
    </dgm:pt>
    <dgm:pt modelId="{4F7DCD4F-1131-4397-AB48-B05D39FF88E1}" type="parTrans" cxnId="{0CDE1E9A-063B-4409-A629-EBCD7E995003}">
      <dgm:prSet/>
      <dgm:spPr/>
      <dgm:t>
        <a:bodyPr/>
        <a:lstStyle/>
        <a:p>
          <a:endParaRPr lang="en-CA"/>
        </a:p>
      </dgm:t>
    </dgm:pt>
    <dgm:pt modelId="{854111CA-526A-4387-BF17-7F74F6B2B9E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- Columns in molecules / cm</a:t>
          </a:r>
          <a:r>
            <a:rPr lang="en-US" sz="2400" baseline="30000" dirty="0"/>
            <a:t>2</a:t>
          </a:r>
          <a:endParaRPr lang="en-CA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FFF8F8-A06A-42EB-AE18-9DE85140CF31}" type="sibTrans" cxnId="{9BAAE761-8A57-4D94-97F5-262F7C2D9B36}">
      <dgm:prSet/>
      <dgm:spPr/>
      <dgm:t>
        <a:bodyPr/>
        <a:lstStyle/>
        <a:p>
          <a:endParaRPr lang="en-CA"/>
        </a:p>
      </dgm:t>
    </dgm:pt>
    <dgm:pt modelId="{1919B30D-24D3-4DC1-92A7-1C388D0206BB}" type="parTrans" cxnId="{9BAAE761-8A57-4D94-97F5-262F7C2D9B36}">
      <dgm:prSet/>
      <dgm:spPr/>
      <dgm:t>
        <a:bodyPr/>
        <a:lstStyle/>
        <a:p>
          <a:endParaRPr lang="en-CA"/>
        </a:p>
      </dgm:t>
    </dgm:pt>
    <dgm:pt modelId="{8F83981E-A27B-45F1-BEBF-BD6B82A2269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- Various times during sunlit portion of day and year </a:t>
          </a:r>
        </a:p>
      </dgm:t>
    </dgm:pt>
    <dgm:pt modelId="{67EEEA41-2A40-4050-B1D2-CEE9A29D0F03}" type="sibTrans" cxnId="{144FD802-65BB-4C68-A557-185E31D94C51}">
      <dgm:prSet/>
      <dgm:spPr/>
      <dgm:t>
        <a:bodyPr/>
        <a:lstStyle/>
        <a:p>
          <a:endParaRPr lang="en-CA"/>
        </a:p>
      </dgm:t>
    </dgm:pt>
    <dgm:pt modelId="{A8EB3D98-3170-4C28-A140-F332703FBE32}" type="parTrans" cxnId="{144FD802-65BB-4C68-A557-185E31D94C51}">
      <dgm:prSet/>
      <dgm:spPr/>
      <dgm:t>
        <a:bodyPr/>
        <a:lstStyle/>
        <a:p>
          <a:endParaRPr lang="en-CA"/>
        </a:p>
      </dgm:t>
    </dgm:pt>
    <dgm:pt modelId="{A009FDB2-98E3-44E3-826C-2DB44D0C4872}" type="pres">
      <dgm:prSet presAssocID="{176DD040-2106-4406-89E8-8EC20C069FF2}" presName="root" presStyleCnt="0">
        <dgm:presLayoutVars>
          <dgm:dir/>
          <dgm:resizeHandles val="exact"/>
        </dgm:presLayoutVars>
      </dgm:prSet>
      <dgm:spPr/>
    </dgm:pt>
    <dgm:pt modelId="{AB9827EF-3CB7-47A5-8F87-F382C1F07370}" type="pres">
      <dgm:prSet presAssocID="{B75C98C6-CB52-4600-9EAC-144FFE5FC8AE}" presName="compNode" presStyleCnt="0"/>
      <dgm:spPr/>
    </dgm:pt>
    <dgm:pt modelId="{80F170B6-2502-40EB-8C5A-A7C775D924DD}" type="pres">
      <dgm:prSet presAssocID="{B75C98C6-CB52-4600-9EAC-144FFE5FC8AE}" presName="bgRect" presStyleLbl="bgShp" presStyleIdx="0" presStyleCnt="2" custScaleY="129294" custLinFactNeighborX="362" custLinFactNeighborY="-1445"/>
      <dgm:spPr/>
    </dgm:pt>
    <dgm:pt modelId="{E3406A51-D45F-4FAD-95CF-2E59BD62F71B}" type="pres">
      <dgm:prSet presAssocID="{B75C98C6-CB52-4600-9EAC-144FFE5FC8A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orld with solid fill"/>
        </a:ext>
      </dgm:extLst>
    </dgm:pt>
    <dgm:pt modelId="{153D9508-E13E-4917-8FB5-B0B4EC43E068}" type="pres">
      <dgm:prSet presAssocID="{B75C98C6-CB52-4600-9EAC-144FFE5FC8AE}" presName="spaceRect" presStyleCnt="0"/>
      <dgm:spPr/>
    </dgm:pt>
    <dgm:pt modelId="{37097659-3A45-4686-A5B5-03E315D9AC35}" type="pres">
      <dgm:prSet presAssocID="{B75C98C6-CB52-4600-9EAC-144FFE5FC8AE}" presName="parTx" presStyleLbl="revTx" presStyleIdx="0" presStyleCnt="4">
        <dgm:presLayoutVars>
          <dgm:chMax val="0"/>
          <dgm:chPref val="0"/>
        </dgm:presLayoutVars>
      </dgm:prSet>
      <dgm:spPr/>
    </dgm:pt>
    <dgm:pt modelId="{C90E2F88-0F5F-4E16-A137-D715EE8B6D84}" type="pres">
      <dgm:prSet presAssocID="{B75C98C6-CB52-4600-9EAC-144FFE5FC8AE}" presName="desTx" presStyleLbl="revTx" presStyleIdx="1" presStyleCnt="4" custScaleX="184031" custScaleY="79603" custLinFactNeighborX="-39995" custLinFactNeighborY="18457">
        <dgm:presLayoutVars/>
      </dgm:prSet>
      <dgm:spPr/>
    </dgm:pt>
    <dgm:pt modelId="{A166E01E-6E68-4B69-92D7-86BDD1655E9F}" type="pres">
      <dgm:prSet presAssocID="{D33AAAAB-0CDA-449F-AE7B-A5D8E9B1997D}" presName="sibTrans" presStyleCnt="0"/>
      <dgm:spPr/>
    </dgm:pt>
    <dgm:pt modelId="{8115170B-B33B-4B56-AC14-B31BDC20CC41}" type="pres">
      <dgm:prSet presAssocID="{EFDE57BC-AE4B-40C4-9FA4-8AEA28EC98F4}" presName="compNode" presStyleCnt="0"/>
      <dgm:spPr/>
    </dgm:pt>
    <dgm:pt modelId="{7D2D64A8-1340-43B6-9745-E02E70AA079B}" type="pres">
      <dgm:prSet presAssocID="{EFDE57BC-AE4B-40C4-9FA4-8AEA28EC98F4}" presName="bgRect" presStyleLbl="bgShp" presStyleIdx="1" presStyleCnt="2" custScaleY="124127" custLinFactNeighborX="-362" custLinFactNeighborY="1446"/>
      <dgm:spPr/>
    </dgm:pt>
    <dgm:pt modelId="{73F210B3-AB90-4E15-A1FA-A1DCB58411ED}" type="pres">
      <dgm:prSet presAssocID="{EFDE57BC-AE4B-40C4-9FA4-8AEA28EC98F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m (Medium Sun) outline"/>
        </a:ext>
      </dgm:extLst>
    </dgm:pt>
    <dgm:pt modelId="{F4C552B7-B689-456F-8452-DC9521E76CD3}" type="pres">
      <dgm:prSet presAssocID="{EFDE57BC-AE4B-40C4-9FA4-8AEA28EC98F4}" presName="spaceRect" presStyleCnt="0"/>
      <dgm:spPr/>
    </dgm:pt>
    <dgm:pt modelId="{786B8736-D935-4497-BAA8-564A1B4A7311}" type="pres">
      <dgm:prSet presAssocID="{EFDE57BC-AE4B-40C4-9FA4-8AEA28EC98F4}" presName="parTx" presStyleLbl="revTx" presStyleIdx="2" presStyleCnt="4">
        <dgm:presLayoutVars>
          <dgm:chMax val="0"/>
          <dgm:chPref val="0"/>
        </dgm:presLayoutVars>
      </dgm:prSet>
      <dgm:spPr/>
    </dgm:pt>
    <dgm:pt modelId="{8E71F8FB-C204-4CB4-A9E1-8D9EF1B8C0E0}" type="pres">
      <dgm:prSet presAssocID="{EFDE57BC-AE4B-40C4-9FA4-8AEA28EC98F4}" presName="desTx" presStyleLbl="revTx" presStyleIdx="3" presStyleCnt="4" custScaleX="184053" custLinFactNeighborX="-45166" custLinFactNeighborY="2397">
        <dgm:presLayoutVars/>
      </dgm:prSet>
      <dgm:spPr/>
    </dgm:pt>
  </dgm:ptLst>
  <dgm:cxnLst>
    <dgm:cxn modelId="{144FD802-65BB-4C68-A557-185E31D94C51}" srcId="{EFDE57BC-AE4B-40C4-9FA4-8AEA28EC98F4}" destId="{8F83981E-A27B-45F1-BEBF-BD6B82A22691}" srcOrd="2" destOrd="0" parTransId="{A8EB3D98-3170-4C28-A140-F332703FBE32}" sibTransId="{67EEEA41-2A40-4050-B1D2-CEE9A29D0F03}"/>
    <dgm:cxn modelId="{52CBD904-F5B7-4B05-86A3-F77D6C546BE3}" srcId="{176DD040-2106-4406-89E8-8EC20C069FF2}" destId="{EFDE57BC-AE4B-40C4-9FA4-8AEA28EC98F4}" srcOrd="1" destOrd="0" parTransId="{3FC85F53-0072-486D-9C54-3F24E3A2686F}" sibTransId="{F1BC20EC-CB38-4D57-88CE-25924AA897CE}"/>
    <dgm:cxn modelId="{A5CA000A-E3D7-489F-B04B-A7C2BF19CAA0}" type="presOf" srcId="{176DD040-2106-4406-89E8-8EC20C069FF2}" destId="{A009FDB2-98E3-44E3-826C-2DB44D0C4872}" srcOrd="0" destOrd="0" presId="urn:microsoft.com/office/officeart/2018/2/layout/IconVerticalSolidList"/>
    <dgm:cxn modelId="{0B4F3713-08A8-4C40-A2E1-3A1270FBC569}" type="presOf" srcId="{BE75A00A-7536-42AD-9ADB-9FCA7E5C7588}" destId="{C90E2F88-0F5F-4E16-A137-D715EE8B6D84}" srcOrd="0" destOrd="1" presId="urn:microsoft.com/office/officeart/2018/2/layout/IconVerticalSolidList"/>
    <dgm:cxn modelId="{9E75EE1D-25F5-4DA3-A756-AF31B8DB61FD}" type="presOf" srcId="{6DBBEC0B-4EDB-4708-85CB-F985D5D07EDE}" destId="{C90E2F88-0F5F-4E16-A137-D715EE8B6D84}" srcOrd="0" destOrd="2" presId="urn:microsoft.com/office/officeart/2018/2/layout/IconVerticalSolidList"/>
    <dgm:cxn modelId="{AB686F41-4745-43FB-98BB-BD43C8110ABB}" srcId="{B75C98C6-CB52-4600-9EAC-144FFE5FC8AE}" destId="{BE75A00A-7536-42AD-9ADB-9FCA7E5C7588}" srcOrd="1" destOrd="0" parTransId="{E278CF5D-8AB5-44ED-BC44-4C5E615772DF}" sibTransId="{83239320-C9C7-46C5-899F-269B3CEA72C3}"/>
    <dgm:cxn modelId="{9BAAE761-8A57-4D94-97F5-262F7C2D9B36}" srcId="{EFDE57BC-AE4B-40C4-9FA4-8AEA28EC98F4}" destId="{854111CA-526A-4387-BF17-7F74F6B2B9E9}" srcOrd="1" destOrd="0" parTransId="{1919B30D-24D3-4DC1-92A7-1C388D0206BB}" sibTransId="{B7FFF8F8-A06A-42EB-AE18-9DE85140CF31}"/>
    <dgm:cxn modelId="{5E900462-EC5F-4415-A6BC-683C41EB8F00}" type="presOf" srcId="{EFDE57BC-AE4B-40C4-9FA4-8AEA28EC98F4}" destId="{786B8736-D935-4497-BAA8-564A1B4A7311}" srcOrd="0" destOrd="0" presId="urn:microsoft.com/office/officeart/2018/2/layout/IconVerticalSolidList"/>
    <dgm:cxn modelId="{40F7F856-E2CB-4027-A8AB-E42623742BF9}" srcId="{B75C98C6-CB52-4600-9EAC-144FFE5FC8AE}" destId="{D0C94667-22D7-4DB1-9D87-139CCAF45DDF}" srcOrd="0" destOrd="0" parTransId="{2FBFB7AA-C68D-48DD-BD00-107F16A7D123}" sibTransId="{07118046-7974-4757-8A0F-B74E1E8FA437}"/>
    <dgm:cxn modelId="{767B0F85-A648-42FD-9B66-A941E10A4BCE}" type="presOf" srcId="{8F83981E-A27B-45F1-BEBF-BD6B82A22691}" destId="{8E71F8FB-C204-4CB4-A9E1-8D9EF1B8C0E0}" srcOrd="0" destOrd="2" presId="urn:microsoft.com/office/officeart/2018/2/layout/IconVerticalSolidList"/>
    <dgm:cxn modelId="{9E4CFD8F-7AF8-4282-8840-B6DA3A865A5B}" srcId="{B75C98C6-CB52-4600-9EAC-144FFE5FC8AE}" destId="{6DBBEC0B-4EDB-4708-85CB-F985D5D07EDE}" srcOrd="2" destOrd="0" parTransId="{885EA35A-83C6-4E86-A11C-7E602A3C3F29}" sibTransId="{87308166-7F32-4E32-B6C5-FF48586D9838}"/>
    <dgm:cxn modelId="{0CDE1E9A-063B-4409-A629-EBCD7E995003}" srcId="{EFDE57BC-AE4B-40C4-9FA4-8AEA28EC98F4}" destId="{434E153C-531D-4A30-9B64-03462D962646}" srcOrd="0" destOrd="0" parTransId="{4F7DCD4F-1131-4397-AB48-B05D39FF88E1}" sibTransId="{EC59AAF0-4636-4ED8-B5DE-DA87F5C4842E}"/>
    <dgm:cxn modelId="{70E8AF9A-92FE-49E0-AD08-20FDD919EC69}" srcId="{176DD040-2106-4406-89E8-8EC20C069FF2}" destId="{B75C98C6-CB52-4600-9EAC-144FFE5FC8AE}" srcOrd="0" destOrd="0" parTransId="{DAE0E1D7-5344-4EBE-AB10-824EE874021F}" sibTransId="{D33AAAAB-0CDA-449F-AE7B-A5D8E9B1997D}"/>
    <dgm:cxn modelId="{F4643AB5-CBE3-409D-B6F3-3021471BDD50}" type="presOf" srcId="{B75C98C6-CB52-4600-9EAC-144FFE5FC8AE}" destId="{37097659-3A45-4686-A5B5-03E315D9AC35}" srcOrd="0" destOrd="0" presId="urn:microsoft.com/office/officeart/2018/2/layout/IconVerticalSolidList"/>
    <dgm:cxn modelId="{E80CF4C0-9305-4532-A113-EB05381E69B9}" type="presOf" srcId="{D0C94667-22D7-4DB1-9D87-139CCAF45DDF}" destId="{C90E2F88-0F5F-4E16-A137-D715EE8B6D84}" srcOrd="0" destOrd="0" presId="urn:microsoft.com/office/officeart/2018/2/layout/IconVerticalSolidList"/>
    <dgm:cxn modelId="{FFA335DA-F396-45BE-BC1E-EF066CC53F3E}" type="presOf" srcId="{854111CA-526A-4387-BF17-7F74F6B2B9E9}" destId="{8E71F8FB-C204-4CB4-A9E1-8D9EF1B8C0E0}" srcOrd="0" destOrd="1" presId="urn:microsoft.com/office/officeart/2018/2/layout/IconVerticalSolidList"/>
    <dgm:cxn modelId="{17AF52E0-EC10-41C2-A34D-E26527358BEA}" type="presOf" srcId="{434E153C-531D-4A30-9B64-03462D962646}" destId="{8E71F8FB-C204-4CB4-A9E1-8D9EF1B8C0E0}" srcOrd="0" destOrd="0" presId="urn:microsoft.com/office/officeart/2018/2/layout/IconVerticalSolidList"/>
    <dgm:cxn modelId="{FCB8D843-19F6-42AF-9A2C-9EE363EA1C38}" type="presParOf" srcId="{A009FDB2-98E3-44E3-826C-2DB44D0C4872}" destId="{AB9827EF-3CB7-47A5-8F87-F382C1F07370}" srcOrd="0" destOrd="0" presId="urn:microsoft.com/office/officeart/2018/2/layout/IconVerticalSolidList"/>
    <dgm:cxn modelId="{FC3476E6-B4B2-4635-B152-E7BA55B926F2}" type="presParOf" srcId="{AB9827EF-3CB7-47A5-8F87-F382C1F07370}" destId="{80F170B6-2502-40EB-8C5A-A7C775D924DD}" srcOrd="0" destOrd="0" presId="urn:microsoft.com/office/officeart/2018/2/layout/IconVerticalSolidList"/>
    <dgm:cxn modelId="{1F1504E6-4B7B-4AB3-9366-FB0270260C33}" type="presParOf" srcId="{AB9827EF-3CB7-47A5-8F87-F382C1F07370}" destId="{E3406A51-D45F-4FAD-95CF-2E59BD62F71B}" srcOrd="1" destOrd="0" presId="urn:microsoft.com/office/officeart/2018/2/layout/IconVerticalSolidList"/>
    <dgm:cxn modelId="{56598C23-7176-4270-890C-D620E19DA900}" type="presParOf" srcId="{AB9827EF-3CB7-47A5-8F87-F382C1F07370}" destId="{153D9508-E13E-4917-8FB5-B0B4EC43E068}" srcOrd="2" destOrd="0" presId="urn:microsoft.com/office/officeart/2018/2/layout/IconVerticalSolidList"/>
    <dgm:cxn modelId="{0B134886-FA0E-463B-9704-6B77E7064D4D}" type="presParOf" srcId="{AB9827EF-3CB7-47A5-8F87-F382C1F07370}" destId="{37097659-3A45-4686-A5B5-03E315D9AC35}" srcOrd="3" destOrd="0" presId="urn:microsoft.com/office/officeart/2018/2/layout/IconVerticalSolidList"/>
    <dgm:cxn modelId="{23DCDD86-428E-4B72-B9D9-64F09CC2E6AA}" type="presParOf" srcId="{AB9827EF-3CB7-47A5-8F87-F382C1F07370}" destId="{C90E2F88-0F5F-4E16-A137-D715EE8B6D84}" srcOrd="4" destOrd="0" presId="urn:microsoft.com/office/officeart/2018/2/layout/IconVerticalSolidList"/>
    <dgm:cxn modelId="{40CF0445-E2B3-4C54-BE23-80AF962E3DEE}" type="presParOf" srcId="{A009FDB2-98E3-44E3-826C-2DB44D0C4872}" destId="{A166E01E-6E68-4B69-92D7-86BDD1655E9F}" srcOrd="1" destOrd="0" presId="urn:microsoft.com/office/officeart/2018/2/layout/IconVerticalSolidList"/>
    <dgm:cxn modelId="{1BC8DC4E-F67B-489A-A1CE-59C81D1A04CD}" type="presParOf" srcId="{A009FDB2-98E3-44E3-826C-2DB44D0C4872}" destId="{8115170B-B33B-4B56-AC14-B31BDC20CC41}" srcOrd="2" destOrd="0" presId="urn:microsoft.com/office/officeart/2018/2/layout/IconVerticalSolidList"/>
    <dgm:cxn modelId="{F190E1CB-EC64-4345-A6D0-6ED5948C0486}" type="presParOf" srcId="{8115170B-B33B-4B56-AC14-B31BDC20CC41}" destId="{7D2D64A8-1340-43B6-9745-E02E70AA079B}" srcOrd="0" destOrd="0" presId="urn:microsoft.com/office/officeart/2018/2/layout/IconVerticalSolidList"/>
    <dgm:cxn modelId="{DA74CB35-F567-44EB-9383-99229EE35E66}" type="presParOf" srcId="{8115170B-B33B-4B56-AC14-B31BDC20CC41}" destId="{73F210B3-AB90-4E15-A1FA-A1DCB58411ED}" srcOrd="1" destOrd="0" presId="urn:microsoft.com/office/officeart/2018/2/layout/IconVerticalSolidList"/>
    <dgm:cxn modelId="{19165D47-21FF-4979-9A8C-EC6734F2B156}" type="presParOf" srcId="{8115170B-B33B-4B56-AC14-B31BDC20CC41}" destId="{F4C552B7-B689-456F-8452-DC9521E76CD3}" srcOrd="2" destOrd="0" presId="urn:microsoft.com/office/officeart/2018/2/layout/IconVerticalSolidList"/>
    <dgm:cxn modelId="{B4348B6A-97EC-43B6-993F-7E671A1FE6EB}" type="presParOf" srcId="{8115170B-B33B-4B56-AC14-B31BDC20CC41}" destId="{786B8736-D935-4497-BAA8-564A1B4A7311}" srcOrd="3" destOrd="0" presId="urn:microsoft.com/office/officeart/2018/2/layout/IconVerticalSolidList"/>
    <dgm:cxn modelId="{5596799D-FD63-4BF8-84A8-79085088723B}" type="presParOf" srcId="{8115170B-B33B-4B56-AC14-B31BDC20CC41}" destId="{8E71F8FB-C204-4CB4-A9E1-8D9EF1B8C0E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4EEAF8-E10A-4291-A11E-1E3E48272655}" type="doc">
      <dgm:prSet loTypeId="urn:microsoft.com/office/officeart/2005/8/layout/vList5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1BEAAC4-9B42-4EC6-9133-E378D713DA68}">
      <dgm:prSet custT="1"/>
      <dgm:spPr/>
      <dgm:t>
        <a:bodyPr/>
        <a:lstStyle/>
        <a:p>
          <a:r>
            <a:rPr lang="en-US" sz="3200" dirty="0"/>
            <a:t>1:1</a:t>
          </a:r>
          <a:r>
            <a:rPr lang="en-US" sz="4000" dirty="0"/>
            <a:t> </a:t>
          </a:r>
        </a:p>
      </dgm:t>
    </dgm:pt>
    <dgm:pt modelId="{44295DF6-E99A-4046-B92A-4879E80415CC}" type="parTrans" cxnId="{01919DDE-68B7-4C01-A137-886C1893ACC7}">
      <dgm:prSet/>
      <dgm:spPr/>
      <dgm:t>
        <a:bodyPr/>
        <a:lstStyle/>
        <a:p>
          <a:endParaRPr lang="en-US" sz="1400"/>
        </a:p>
      </dgm:t>
    </dgm:pt>
    <dgm:pt modelId="{4D4EA059-FC9F-4360-909A-C007C5043D8B}" type="sibTrans" cxnId="{01919DDE-68B7-4C01-A137-886C1893ACC7}">
      <dgm:prSet/>
      <dgm:spPr/>
      <dgm:t>
        <a:bodyPr/>
        <a:lstStyle/>
        <a:p>
          <a:endParaRPr lang="en-US" sz="1400"/>
        </a:p>
      </dgm:t>
    </dgm:pt>
    <dgm:pt modelId="{00725378-9669-4B08-8776-969D796F5396}">
      <dgm:prSet custT="1"/>
      <dgm:spPr/>
      <dgm:t>
        <a:bodyPr/>
        <a:lstStyle/>
        <a:p>
          <a:r>
            <a:rPr lang="en-US" sz="2400" dirty="0"/>
            <a:t>Regression analysis </a:t>
          </a:r>
        </a:p>
      </dgm:t>
    </dgm:pt>
    <dgm:pt modelId="{240E1F3D-C556-422C-8C54-FBA17B92C6C3}" type="parTrans" cxnId="{1C505538-E914-4872-B854-80CAC9D441A9}">
      <dgm:prSet/>
      <dgm:spPr/>
      <dgm:t>
        <a:bodyPr/>
        <a:lstStyle/>
        <a:p>
          <a:endParaRPr lang="en-US" sz="1400"/>
        </a:p>
      </dgm:t>
    </dgm:pt>
    <dgm:pt modelId="{A04FA52B-43BB-4E1D-9C82-3ECA004C8EF7}" type="sibTrans" cxnId="{1C505538-E914-4872-B854-80CAC9D441A9}">
      <dgm:prSet/>
      <dgm:spPr/>
      <dgm:t>
        <a:bodyPr/>
        <a:lstStyle/>
        <a:p>
          <a:endParaRPr lang="en-US" sz="1400"/>
        </a:p>
      </dgm:t>
    </dgm:pt>
    <dgm:pt modelId="{04740862-B4CE-4581-9364-76D3FA87BADA}">
      <dgm:prSet custT="1"/>
      <dgm:spPr/>
      <dgm:t>
        <a:bodyPr/>
        <a:lstStyle/>
        <a:p>
          <a:r>
            <a:rPr lang="en-US" sz="3200" dirty="0"/>
            <a:t>Seasonal cycle overlay</a:t>
          </a:r>
        </a:p>
      </dgm:t>
    </dgm:pt>
    <dgm:pt modelId="{D5909EAD-6DAF-47A6-BB53-66A83FCF34B3}" type="parTrans" cxnId="{3655B300-E399-4528-9968-6284C0D5408A}">
      <dgm:prSet/>
      <dgm:spPr/>
      <dgm:t>
        <a:bodyPr/>
        <a:lstStyle/>
        <a:p>
          <a:endParaRPr lang="en-US" sz="1400"/>
        </a:p>
      </dgm:t>
    </dgm:pt>
    <dgm:pt modelId="{7EC1C2E9-9096-4F55-A8CB-CB193280C3D3}" type="sibTrans" cxnId="{3655B300-E399-4528-9968-6284C0D5408A}">
      <dgm:prSet/>
      <dgm:spPr/>
      <dgm:t>
        <a:bodyPr/>
        <a:lstStyle/>
        <a:p>
          <a:endParaRPr lang="en-US" sz="1400"/>
        </a:p>
      </dgm:t>
    </dgm:pt>
    <dgm:pt modelId="{19D6A3E2-71DC-45E8-B508-C973EC125A8F}">
      <dgm:prSet custT="1"/>
      <dgm:spPr/>
      <dgm:t>
        <a:bodyPr/>
        <a:lstStyle/>
        <a:p>
          <a:r>
            <a:rPr lang="en-US" sz="2400" dirty="0"/>
            <a:t>See when model may be misrepresenting data   </a:t>
          </a:r>
        </a:p>
      </dgm:t>
    </dgm:pt>
    <dgm:pt modelId="{832FC7CB-AA81-452F-9715-C724A9CC2DFE}" type="parTrans" cxnId="{04DEABC8-0436-4D30-BDD2-2861C20FD2EA}">
      <dgm:prSet/>
      <dgm:spPr/>
      <dgm:t>
        <a:bodyPr/>
        <a:lstStyle/>
        <a:p>
          <a:endParaRPr lang="en-US" sz="1400"/>
        </a:p>
      </dgm:t>
    </dgm:pt>
    <dgm:pt modelId="{E366BCDF-69E4-47BE-8B50-6B81EACF33D2}" type="sibTrans" cxnId="{04DEABC8-0436-4D30-BDD2-2861C20FD2EA}">
      <dgm:prSet/>
      <dgm:spPr/>
      <dgm:t>
        <a:bodyPr/>
        <a:lstStyle/>
        <a:p>
          <a:endParaRPr lang="en-US" sz="1400"/>
        </a:p>
      </dgm:t>
    </dgm:pt>
    <dgm:pt modelId="{62D4D5E9-CACB-4831-8F11-C0BC1FA789FF}">
      <dgm:prSet custT="1"/>
      <dgm:spPr/>
      <dgm:t>
        <a:bodyPr/>
        <a:lstStyle/>
        <a:p>
          <a:r>
            <a:rPr lang="en-US" sz="3200" dirty="0"/>
            <a:t>Relative difference </a:t>
          </a:r>
        </a:p>
      </dgm:t>
    </dgm:pt>
    <dgm:pt modelId="{E5EE554D-777B-436E-A56E-2F29D89632AC}" type="parTrans" cxnId="{7E3C1F06-E7DF-47F0-916D-262073ED7014}">
      <dgm:prSet/>
      <dgm:spPr/>
      <dgm:t>
        <a:bodyPr/>
        <a:lstStyle/>
        <a:p>
          <a:endParaRPr lang="en-US" sz="1400"/>
        </a:p>
      </dgm:t>
    </dgm:pt>
    <dgm:pt modelId="{D2A03EC0-A1F3-4CDF-A044-5A9A0551C587}" type="sibTrans" cxnId="{7E3C1F06-E7DF-47F0-916D-262073ED7014}">
      <dgm:prSet/>
      <dgm:spPr/>
      <dgm:t>
        <a:bodyPr/>
        <a:lstStyle/>
        <a:p>
          <a:endParaRPr lang="en-US" sz="1400"/>
        </a:p>
      </dgm:t>
    </dgm:pt>
    <dgm:pt modelId="{1A3B4D2D-EC35-4A12-898D-795B871128D9}">
      <dgm:prSet custT="1"/>
      <dgm:spPr/>
      <dgm:t>
        <a:bodyPr/>
        <a:lstStyle/>
        <a:p>
          <a:r>
            <a:rPr lang="en-US" sz="2400" dirty="0"/>
            <a:t>See extent they differ </a:t>
          </a:r>
        </a:p>
      </dgm:t>
    </dgm:pt>
    <dgm:pt modelId="{34BA926B-CAE6-4395-B1E9-6B5E3C522377}" type="parTrans" cxnId="{386A0FD8-3C49-4717-AC15-09C47DB4D1DC}">
      <dgm:prSet/>
      <dgm:spPr/>
      <dgm:t>
        <a:bodyPr/>
        <a:lstStyle/>
        <a:p>
          <a:endParaRPr lang="en-US" sz="1400"/>
        </a:p>
      </dgm:t>
    </dgm:pt>
    <dgm:pt modelId="{A75EC1E5-A24E-4890-AB57-9BBEE4A4C184}" type="sibTrans" cxnId="{386A0FD8-3C49-4717-AC15-09C47DB4D1DC}">
      <dgm:prSet/>
      <dgm:spPr/>
      <dgm:t>
        <a:bodyPr/>
        <a:lstStyle/>
        <a:p>
          <a:endParaRPr lang="en-US" sz="1400"/>
        </a:p>
      </dgm:t>
    </dgm:pt>
    <dgm:pt modelId="{15B24149-36D8-4916-9FAB-80EF1D98103D}">
      <dgm:prSet custT="1"/>
      <dgm:spPr/>
      <dgm:t>
        <a:bodyPr/>
        <a:lstStyle/>
        <a:p>
          <a:r>
            <a:rPr lang="en-US" sz="3200" dirty="0"/>
            <a:t>Multi-Model Mean</a:t>
          </a:r>
          <a:endParaRPr lang="en-CA" sz="3200" dirty="0"/>
        </a:p>
      </dgm:t>
    </dgm:pt>
    <dgm:pt modelId="{BF622E45-4D80-40EE-9B0D-AE13C27E558F}" type="parTrans" cxnId="{53EDAFB4-D414-4CC8-AE6D-9F3E0097F44F}">
      <dgm:prSet/>
      <dgm:spPr/>
      <dgm:t>
        <a:bodyPr/>
        <a:lstStyle/>
        <a:p>
          <a:endParaRPr lang="en-CA" sz="1400"/>
        </a:p>
      </dgm:t>
    </dgm:pt>
    <dgm:pt modelId="{3F35553D-6D4A-4E2D-B62F-729806F077CF}" type="sibTrans" cxnId="{53EDAFB4-D414-4CC8-AE6D-9F3E0097F44F}">
      <dgm:prSet/>
      <dgm:spPr/>
      <dgm:t>
        <a:bodyPr/>
        <a:lstStyle/>
        <a:p>
          <a:endParaRPr lang="en-CA" sz="1400"/>
        </a:p>
      </dgm:t>
    </dgm:pt>
    <dgm:pt modelId="{F6EAEBD2-A5F5-4E99-A4D5-14E1F42168B8}">
      <dgm:prSet custT="1"/>
      <dgm:spPr/>
      <dgm:t>
        <a:bodyPr/>
        <a:lstStyle/>
        <a:p>
          <a:r>
            <a:rPr lang="en-US" sz="2400" dirty="0"/>
            <a:t>See where models are differing in general</a:t>
          </a:r>
          <a:endParaRPr lang="en-CA" sz="2400" dirty="0"/>
        </a:p>
      </dgm:t>
    </dgm:pt>
    <dgm:pt modelId="{E1493726-382B-41FE-9425-960ADA6FAFC4}" type="parTrans" cxnId="{C1EE9FAB-F2D3-4691-83E2-59A8F3D8BB50}">
      <dgm:prSet/>
      <dgm:spPr/>
      <dgm:t>
        <a:bodyPr/>
        <a:lstStyle/>
        <a:p>
          <a:endParaRPr lang="en-CA" sz="1400"/>
        </a:p>
      </dgm:t>
    </dgm:pt>
    <dgm:pt modelId="{DC49ACEA-A85E-43EF-AC5D-8244D73959F1}" type="sibTrans" cxnId="{C1EE9FAB-F2D3-4691-83E2-59A8F3D8BB50}">
      <dgm:prSet/>
      <dgm:spPr/>
      <dgm:t>
        <a:bodyPr/>
        <a:lstStyle/>
        <a:p>
          <a:endParaRPr lang="en-CA" sz="1400"/>
        </a:p>
      </dgm:t>
    </dgm:pt>
    <dgm:pt modelId="{47ADEDF1-0FC9-4C54-AE3D-D2C3E41D6E32}" type="pres">
      <dgm:prSet presAssocID="{C74EEAF8-E10A-4291-A11E-1E3E48272655}" presName="Name0" presStyleCnt="0">
        <dgm:presLayoutVars>
          <dgm:dir/>
          <dgm:animLvl val="lvl"/>
          <dgm:resizeHandles val="exact"/>
        </dgm:presLayoutVars>
      </dgm:prSet>
      <dgm:spPr/>
    </dgm:pt>
    <dgm:pt modelId="{38B10AB0-3B23-474D-9736-033D37C3A033}" type="pres">
      <dgm:prSet presAssocID="{21BEAAC4-9B42-4EC6-9133-E378D713DA68}" presName="linNode" presStyleCnt="0"/>
      <dgm:spPr/>
    </dgm:pt>
    <dgm:pt modelId="{C0B3A3A9-86B2-4FDD-BA1E-3407F3ADFD84}" type="pres">
      <dgm:prSet presAssocID="{21BEAAC4-9B42-4EC6-9133-E378D713DA68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753ADDF-7D7F-4FB4-AB23-70A1EE5924BA}" type="pres">
      <dgm:prSet presAssocID="{21BEAAC4-9B42-4EC6-9133-E378D713DA68}" presName="descendantText" presStyleLbl="alignAccFollowNode1" presStyleIdx="0" presStyleCnt="4">
        <dgm:presLayoutVars>
          <dgm:bulletEnabled val="1"/>
        </dgm:presLayoutVars>
      </dgm:prSet>
      <dgm:spPr/>
    </dgm:pt>
    <dgm:pt modelId="{72F91627-FC15-428C-8A26-9B95FBF120E5}" type="pres">
      <dgm:prSet presAssocID="{4D4EA059-FC9F-4360-909A-C007C5043D8B}" presName="sp" presStyleCnt="0"/>
      <dgm:spPr/>
    </dgm:pt>
    <dgm:pt modelId="{008646C1-5E2E-4D4E-AF82-40B5D996BFEF}" type="pres">
      <dgm:prSet presAssocID="{04740862-B4CE-4581-9364-76D3FA87BADA}" presName="linNode" presStyleCnt="0"/>
      <dgm:spPr/>
    </dgm:pt>
    <dgm:pt modelId="{92E598BF-F64E-45A2-BE9F-65855EDED57E}" type="pres">
      <dgm:prSet presAssocID="{04740862-B4CE-4581-9364-76D3FA87BADA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35B5DF71-5FE9-497D-847B-F4357F7306A5}" type="pres">
      <dgm:prSet presAssocID="{04740862-B4CE-4581-9364-76D3FA87BADA}" presName="descendantText" presStyleLbl="alignAccFollowNode1" presStyleIdx="1" presStyleCnt="4">
        <dgm:presLayoutVars>
          <dgm:bulletEnabled val="1"/>
        </dgm:presLayoutVars>
      </dgm:prSet>
      <dgm:spPr/>
    </dgm:pt>
    <dgm:pt modelId="{D89F4FC6-F945-4B99-90A6-00551146B14B}" type="pres">
      <dgm:prSet presAssocID="{7EC1C2E9-9096-4F55-A8CB-CB193280C3D3}" presName="sp" presStyleCnt="0"/>
      <dgm:spPr/>
    </dgm:pt>
    <dgm:pt modelId="{CBAB5F44-00C4-4619-9AD1-F59CF1D771DF}" type="pres">
      <dgm:prSet presAssocID="{62D4D5E9-CACB-4831-8F11-C0BC1FA789FF}" presName="linNode" presStyleCnt="0"/>
      <dgm:spPr/>
    </dgm:pt>
    <dgm:pt modelId="{34B579B4-A46E-47E4-93EB-2897547E744B}" type="pres">
      <dgm:prSet presAssocID="{62D4D5E9-CACB-4831-8F11-C0BC1FA789F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80BB46B3-16B4-4A97-8BE3-CFCA264AEE0F}" type="pres">
      <dgm:prSet presAssocID="{62D4D5E9-CACB-4831-8F11-C0BC1FA789FF}" presName="descendantText" presStyleLbl="alignAccFollowNode1" presStyleIdx="2" presStyleCnt="4">
        <dgm:presLayoutVars>
          <dgm:bulletEnabled val="1"/>
        </dgm:presLayoutVars>
      </dgm:prSet>
      <dgm:spPr/>
    </dgm:pt>
    <dgm:pt modelId="{1DCF3A19-672E-4B2E-9F0B-C6F309B0331B}" type="pres">
      <dgm:prSet presAssocID="{D2A03EC0-A1F3-4CDF-A044-5A9A0551C587}" presName="sp" presStyleCnt="0"/>
      <dgm:spPr/>
    </dgm:pt>
    <dgm:pt modelId="{26680657-58CE-4AA8-A4EC-F60BA8BC5BD7}" type="pres">
      <dgm:prSet presAssocID="{15B24149-36D8-4916-9FAB-80EF1D98103D}" presName="linNode" presStyleCnt="0"/>
      <dgm:spPr/>
    </dgm:pt>
    <dgm:pt modelId="{859B3541-8639-400D-8056-DEE881122CAC}" type="pres">
      <dgm:prSet presAssocID="{15B24149-36D8-4916-9FAB-80EF1D98103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039EFC5B-7CB3-4620-92E4-21CF230BCA6A}" type="pres">
      <dgm:prSet presAssocID="{15B24149-36D8-4916-9FAB-80EF1D98103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3655B300-E399-4528-9968-6284C0D5408A}" srcId="{C74EEAF8-E10A-4291-A11E-1E3E48272655}" destId="{04740862-B4CE-4581-9364-76D3FA87BADA}" srcOrd="1" destOrd="0" parTransId="{D5909EAD-6DAF-47A6-BB53-66A83FCF34B3}" sibTransId="{7EC1C2E9-9096-4F55-A8CB-CB193280C3D3}"/>
    <dgm:cxn modelId="{7E3C1F06-E7DF-47F0-916D-262073ED7014}" srcId="{C74EEAF8-E10A-4291-A11E-1E3E48272655}" destId="{62D4D5E9-CACB-4831-8F11-C0BC1FA789FF}" srcOrd="2" destOrd="0" parTransId="{E5EE554D-777B-436E-A56E-2F29D89632AC}" sibTransId="{D2A03EC0-A1F3-4CDF-A044-5A9A0551C587}"/>
    <dgm:cxn modelId="{1C505538-E914-4872-B854-80CAC9D441A9}" srcId="{21BEAAC4-9B42-4EC6-9133-E378D713DA68}" destId="{00725378-9669-4B08-8776-969D796F5396}" srcOrd="0" destOrd="0" parTransId="{240E1F3D-C556-422C-8C54-FBA17B92C6C3}" sibTransId="{A04FA52B-43BB-4E1D-9C82-3ECA004C8EF7}"/>
    <dgm:cxn modelId="{7C943746-AC9C-4E81-9D85-12701327695E}" type="presOf" srcId="{62D4D5E9-CACB-4831-8F11-C0BC1FA789FF}" destId="{34B579B4-A46E-47E4-93EB-2897547E744B}" srcOrd="0" destOrd="0" presId="urn:microsoft.com/office/officeart/2005/8/layout/vList5"/>
    <dgm:cxn modelId="{23872A6E-E62E-431A-A86F-5E7A807D528B}" type="presOf" srcId="{04740862-B4CE-4581-9364-76D3FA87BADA}" destId="{92E598BF-F64E-45A2-BE9F-65855EDED57E}" srcOrd="0" destOrd="0" presId="urn:microsoft.com/office/officeart/2005/8/layout/vList5"/>
    <dgm:cxn modelId="{2E35E98D-73BD-49EE-A5DA-E71E0F4B931A}" type="presOf" srcId="{00725378-9669-4B08-8776-969D796F5396}" destId="{8753ADDF-7D7F-4FB4-AB23-70A1EE5924BA}" srcOrd="0" destOrd="0" presId="urn:microsoft.com/office/officeart/2005/8/layout/vList5"/>
    <dgm:cxn modelId="{B53B809A-66D5-4CC2-A3DA-6AC2A1AE2D16}" type="presOf" srcId="{F6EAEBD2-A5F5-4E99-A4D5-14E1F42168B8}" destId="{039EFC5B-7CB3-4620-92E4-21CF230BCA6A}" srcOrd="0" destOrd="0" presId="urn:microsoft.com/office/officeart/2005/8/layout/vList5"/>
    <dgm:cxn modelId="{C1EE9FAB-F2D3-4691-83E2-59A8F3D8BB50}" srcId="{15B24149-36D8-4916-9FAB-80EF1D98103D}" destId="{F6EAEBD2-A5F5-4E99-A4D5-14E1F42168B8}" srcOrd="0" destOrd="0" parTransId="{E1493726-382B-41FE-9425-960ADA6FAFC4}" sibTransId="{DC49ACEA-A85E-43EF-AC5D-8244D73959F1}"/>
    <dgm:cxn modelId="{ABF012B3-AEA1-4353-A7A7-8E8DDE26EAC7}" type="presOf" srcId="{C74EEAF8-E10A-4291-A11E-1E3E48272655}" destId="{47ADEDF1-0FC9-4C54-AE3D-D2C3E41D6E32}" srcOrd="0" destOrd="0" presId="urn:microsoft.com/office/officeart/2005/8/layout/vList5"/>
    <dgm:cxn modelId="{53EDAFB4-D414-4CC8-AE6D-9F3E0097F44F}" srcId="{C74EEAF8-E10A-4291-A11E-1E3E48272655}" destId="{15B24149-36D8-4916-9FAB-80EF1D98103D}" srcOrd="3" destOrd="0" parTransId="{BF622E45-4D80-40EE-9B0D-AE13C27E558F}" sibTransId="{3F35553D-6D4A-4E2D-B62F-729806F077CF}"/>
    <dgm:cxn modelId="{D41C07C5-C710-4105-8189-CA841AC5031A}" type="presOf" srcId="{1A3B4D2D-EC35-4A12-898D-795B871128D9}" destId="{80BB46B3-16B4-4A97-8BE3-CFCA264AEE0F}" srcOrd="0" destOrd="0" presId="urn:microsoft.com/office/officeart/2005/8/layout/vList5"/>
    <dgm:cxn modelId="{04DEABC8-0436-4D30-BDD2-2861C20FD2EA}" srcId="{04740862-B4CE-4581-9364-76D3FA87BADA}" destId="{19D6A3E2-71DC-45E8-B508-C973EC125A8F}" srcOrd="0" destOrd="0" parTransId="{832FC7CB-AA81-452F-9715-C724A9CC2DFE}" sibTransId="{E366BCDF-69E4-47BE-8B50-6B81EACF33D2}"/>
    <dgm:cxn modelId="{5A0AEBCA-6C0C-4500-B7D8-57EE0CDDE7A3}" type="presOf" srcId="{21BEAAC4-9B42-4EC6-9133-E378D713DA68}" destId="{C0B3A3A9-86B2-4FDD-BA1E-3407F3ADFD84}" srcOrd="0" destOrd="0" presId="urn:microsoft.com/office/officeart/2005/8/layout/vList5"/>
    <dgm:cxn modelId="{386A0FD8-3C49-4717-AC15-09C47DB4D1DC}" srcId="{62D4D5E9-CACB-4831-8F11-C0BC1FA789FF}" destId="{1A3B4D2D-EC35-4A12-898D-795B871128D9}" srcOrd="0" destOrd="0" parTransId="{34BA926B-CAE6-4395-B1E9-6B5E3C522377}" sibTransId="{A75EC1E5-A24E-4890-AB57-9BBEE4A4C184}"/>
    <dgm:cxn modelId="{01919DDE-68B7-4C01-A137-886C1893ACC7}" srcId="{C74EEAF8-E10A-4291-A11E-1E3E48272655}" destId="{21BEAAC4-9B42-4EC6-9133-E378D713DA68}" srcOrd="0" destOrd="0" parTransId="{44295DF6-E99A-4046-B92A-4879E80415CC}" sibTransId="{4D4EA059-FC9F-4360-909A-C007C5043D8B}"/>
    <dgm:cxn modelId="{E666DFE0-615C-4F8C-8105-8A2A2A2288C4}" type="presOf" srcId="{19D6A3E2-71DC-45E8-B508-C973EC125A8F}" destId="{35B5DF71-5FE9-497D-847B-F4357F7306A5}" srcOrd="0" destOrd="0" presId="urn:microsoft.com/office/officeart/2005/8/layout/vList5"/>
    <dgm:cxn modelId="{78530CEE-048E-42FC-BA03-64C13737677A}" type="presOf" srcId="{15B24149-36D8-4916-9FAB-80EF1D98103D}" destId="{859B3541-8639-400D-8056-DEE881122CAC}" srcOrd="0" destOrd="0" presId="urn:microsoft.com/office/officeart/2005/8/layout/vList5"/>
    <dgm:cxn modelId="{0AC2D671-9096-4209-BF53-25A43FA0C761}" type="presParOf" srcId="{47ADEDF1-0FC9-4C54-AE3D-D2C3E41D6E32}" destId="{38B10AB0-3B23-474D-9736-033D37C3A033}" srcOrd="0" destOrd="0" presId="urn:microsoft.com/office/officeart/2005/8/layout/vList5"/>
    <dgm:cxn modelId="{1AFAA942-1957-4128-AAE9-F46A96104BFE}" type="presParOf" srcId="{38B10AB0-3B23-474D-9736-033D37C3A033}" destId="{C0B3A3A9-86B2-4FDD-BA1E-3407F3ADFD84}" srcOrd="0" destOrd="0" presId="urn:microsoft.com/office/officeart/2005/8/layout/vList5"/>
    <dgm:cxn modelId="{B8D1AE9C-E79A-40B8-BFD1-C910A7D7EEDE}" type="presParOf" srcId="{38B10AB0-3B23-474D-9736-033D37C3A033}" destId="{8753ADDF-7D7F-4FB4-AB23-70A1EE5924BA}" srcOrd="1" destOrd="0" presId="urn:microsoft.com/office/officeart/2005/8/layout/vList5"/>
    <dgm:cxn modelId="{AF591397-A4B1-4BEF-90B6-45046696A03B}" type="presParOf" srcId="{47ADEDF1-0FC9-4C54-AE3D-D2C3E41D6E32}" destId="{72F91627-FC15-428C-8A26-9B95FBF120E5}" srcOrd="1" destOrd="0" presId="urn:microsoft.com/office/officeart/2005/8/layout/vList5"/>
    <dgm:cxn modelId="{A6871AE4-7A11-4174-A855-A99BF462FF30}" type="presParOf" srcId="{47ADEDF1-0FC9-4C54-AE3D-D2C3E41D6E32}" destId="{008646C1-5E2E-4D4E-AF82-40B5D996BFEF}" srcOrd="2" destOrd="0" presId="urn:microsoft.com/office/officeart/2005/8/layout/vList5"/>
    <dgm:cxn modelId="{9F699EAD-823C-42D0-AE34-6BD38C777638}" type="presParOf" srcId="{008646C1-5E2E-4D4E-AF82-40B5D996BFEF}" destId="{92E598BF-F64E-45A2-BE9F-65855EDED57E}" srcOrd="0" destOrd="0" presId="urn:microsoft.com/office/officeart/2005/8/layout/vList5"/>
    <dgm:cxn modelId="{CF239F7B-2D93-4C3B-8875-447630229B1B}" type="presParOf" srcId="{008646C1-5E2E-4D4E-AF82-40B5D996BFEF}" destId="{35B5DF71-5FE9-497D-847B-F4357F7306A5}" srcOrd="1" destOrd="0" presId="urn:microsoft.com/office/officeart/2005/8/layout/vList5"/>
    <dgm:cxn modelId="{85503E97-D3C4-46C4-95DD-C1DBDC575898}" type="presParOf" srcId="{47ADEDF1-0FC9-4C54-AE3D-D2C3E41D6E32}" destId="{D89F4FC6-F945-4B99-90A6-00551146B14B}" srcOrd="3" destOrd="0" presId="urn:microsoft.com/office/officeart/2005/8/layout/vList5"/>
    <dgm:cxn modelId="{CE48B819-1C87-425B-8CAD-C9B76706A063}" type="presParOf" srcId="{47ADEDF1-0FC9-4C54-AE3D-D2C3E41D6E32}" destId="{CBAB5F44-00C4-4619-9AD1-F59CF1D771DF}" srcOrd="4" destOrd="0" presId="urn:microsoft.com/office/officeart/2005/8/layout/vList5"/>
    <dgm:cxn modelId="{17BF80AD-7630-474A-B821-BDB29BDB0F95}" type="presParOf" srcId="{CBAB5F44-00C4-4619-9AD1-F59CF1D771DF}" destId="{34B579B4-A46E-47E4-93EB-2897547E744B}" srcOrd="0" destOrd="0" presId="urn:microsoft.com/office/officeart/2005/8/layout/vList5"/>
    <dgm:cxn modelId="{9BE4ABDE-3643-4B57-AE5E-4B30DD6078AE}" type="presParOf" srcId="{CBAB5F44-00C4-4619-9AD1-F59CF1D771DF}" destId="{80BB46B3-16B4-4A97-8BE3-CFCA264AEE0F}" srcOrd="1" destOrd="0" presId="urn:microsoft.com/office/officeart/2005/8/layout/vList5"/>
    <dgm:cxn modelId="{4E95C28D-7835-44F4-8A95-09D8957FF5FB}" type="presParOf" srcId="{47ADEDF1-0FC9-4C54-AE3D-D2C3E41D6E32}" destId="{1DCF3A19-672E-4B2E-9F0B-C6F309B0331B}" srcOrd="5" destOrd="0" presId="urn:microsoft.com/office/officeart/2005/8/layout/vList5"/>
    <dgm:cxn modelId="{B7DD0E29-B130-4956-BE48-221375FFB892}" type="presParOf" srcId="{47ADEDF1-0FC9-4C54-AE3D-D2C3E41D6E32}" destId="{26680657-58CE-4AA8-A4EC-F60BA8BC5BD7}" srcOrd="6" destOrd="0" presId="urn:microsoft.com/office/officeart/2005/8/layout/vList5"/>
    <dgm:cxn modelId="{A072AC86-B14F-40FA-9B86-79ABB04724A1}" type="presParOf" srcId="{26680657-58CE-4AA8-A4EC-F60BA8BC5BD7}" destId="{859B3541-8639-400D-8056-DEE881122CAC}" srcOrd="0" destOrd="0" presId="urn:microsoft.com/office/officeart/2005/8/layout/vList5"/>
    <dgm:cxn modelId="{D544A26F-7D97-452E-AFDC-DD65D4833EA0}" type="presParOf" srcId="{26680657-58CE-4AA8-A4EC-F60BA8BC5BD7}" destId="{039EFC5B-7CB3-4620-92E4-21CF230BCA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A952D-FD98-4388-B014-22306629E7E7}">
      <dsp:nvSpPr>
        <dsp:cNvPr id="0" name=""/>
        <dsp:cNvSpPr/>
      </dsp:nvSpPr>
      <dsp:spPr>
        <a:xfrm>
          <a:off x="-7750742" y="-1184976"/>
          <a:ext cx="9227952" cy="9227952"/>
        </a:xfrm>
        <a:prstGeom prst="blockArc">
          <a:avLst>
            <a:gd name="adj1" fmla="val 18900000"/>
            <a:gd name="adj2" fmla="val 2700000"/>
            <a:gd name="adj3" fmla="val 234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97B2F-73B6-42DB-9E88-A24C5DD0B8C1}">
      <dsp:nvSpPr>
        <dsp:cNvPr id="0" name=""/>
        <dsp:cNvSpPr/>
      </dsp:nvSpPr>
      <dsp:spPr>
        <a:xfrm>
          <a:off x="951890" y="685800"/>
          <a:ext cx="7319547" cy="13716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Reductions of SLCFs can have short term benefits (20-30 years)</a:t>
          </a:r>
        </a:p>
      </dsp:txBody>
      <dsp:txXfrm>
        <a:off x="951890" y="685800"/>
        <a:ext cx="7319547" cy="1371600"/>
      </dsp:txXfrm>
    </dsp:sp>
    <dsp:sp modelId="{08B8EE47-AABC-4578-9E49-DB36605A28BB}">
      <dsp:nvSpPr>
        <dsp:cNvPr id="0" name=""/>
        <dsp:cNvSpPr/>
      </dsp:nvSpPr>
      <dsp:spPr>
        <a:xfrm>
          <a:off x="94640" y="5143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87CBCF-E94F-4B4E-98EA-ADE30F636C74}">
      <dsp:nvSpPr>
        <dsp:cNvPr id="0" name=""/>
        <dsp:cNvSpPr/>
      </dsp:nvSpPr>
      <dsp:spPr>
        <a:xfrm>
          <a:off x="1450467" y="2743200"/>
          <a:ext cx="6820970" cy="1371600"/>
        </a:xfrm>
        <a:prstGeom prst="rect">
          <a:avLst/>
        </a:prstGeom>
        <a:solidFill>
          <a:schemeClr val="accent1">
            <a:shade val="80000"/>
            <a:hueOff val="131939"/>
            <a:satOff val="-5896"/>
            <a:lumOff val="136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SLCF mitigation can help prevent premature deaths from air pollution</a:t>
          </a:r>
        </a:p>
      </dsp:txBody>
      <dsp:txXfrm>
        <a:off x="1450467" y="2743200"/>
        <a:ext cx="6820970" cy="1371600"/>
      </dsp:txXfrm>
    </dsp:sp>
    <dsp:sp modelId="{3DCC1612-58D1-4385-BF5A-2434081D585E}">
      <dsp:nvSpPr>
        <dsp:cNvPr id="0" name=""/>
        <dsp:cNvSpPr/>
      </dsp:nvSpPr>
      <dsp:spPr>
        <a:xfrm>
          <a:off x="593217" y="25717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1939"/>
              <a:satOff val="-5896"/>
              <a:lumOff val="136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D4ACF-2C8C-4A43-B81A-139BC6FA6A91}">
      <dsp:nvSpPr>
        <dsp:cNvPr id="0" name=""/>
        <dsp:cNvSpPr/>
      </dsp:nvSpPr>
      <dsp:spPr>
        <a:xfrm>
          <a:off x="951890" y="4804015"/>
          <a:ext cx="7319547" cy="1364769"/>
        </a:xfrm>
        <a:prstGeom prst="rect">
          <a:avLst/>
        </a:prstGeom>
        <a:solidFill>
          <a:schemeClr val="accent1">
            <a:shade val="80000"/>
            <a:hueOff val="263879"/>
            <a:satOff val="-11792"/>
            <a:lumOff val="273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8708" tIns="60960" rIns="60960" bIns="609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CA" sz="2400" kern="1200" dirty="0">
              <a:latin typeface="Arial" panose="020B0604020202020204" pitchFamily="34" charset="0"/>
              <a:cs typeface="Arial" panose="020B0604020202020204" pitchFamily="34" charset="0"/>
            </a:rPr>
            <a:t>A warming Arctic climate will result in an increase of wildfires, leading to further black carbon and organic carbon</a:t>
          </a:r>
        </a:p>
      </dsp:txBody>
      <dsp:txXfrm>
        <a:off x="951890" y="4804015"/>
        <a:ext cx="7319547" cy="1364769"/>
      </dsp:txXfrm>
    </dsp:sp>
    <dsp:sp modelId="{55839426-2048-4C68-834B-6AA805E7C240}">
      <dsp:nvSpPr>
        <dsp:cNvPr id="0" name=""/>
        <dsp:cNvSpPr/>
      </dsp:nvSpPr>
      <dsp:spPr>
        <a:xfrm>
          <a:off x="94640" y="4629150"/>
          <a:ext cx="1714500" cy="17145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63879"/>
              <a:satOff val="-11792"/>
              <a:lumOff val="2731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DDDF5A-3EF1-4FBA-8E0A-0121328D633A}">
      <dsp:nvSpPr>
        <dsp:cNvPr id="0" name=""/>
        <dsp:cNvSpPr/>
      </dsp:nvSpPr>
      <dsp:spPr>
        <a:xfrm>
          <a:off x="3193" y="1072020"/>
          <a:ext cx="3204247" cy="32042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6340" tIns="41910" rIns="17634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Wide range of species measured </a:t>
          </a:r>
        </a:p>
      </dsp:txBody>
      <dsp:txXfrm>
        <a:off x="472444" y="1541271"/>
        <a:ext cx="2265745" cy="2265745"/>
      </dsp:txXfrm>
    </dsp:sp>
    <dsp:sp modelId="{C3FEB9B1-EDCD-407F-94C7-41BF930BCEC6}">
      <dsp:nvSpPr>
        <dsp:cNvPr id="0" name=""/>
        <dsp:cNvSpPr/>
      </dsp:nvSpPr>
      <dsp:spPr>
        <a:xfrm>
          <a:off x="2566591" y="1072020"/>
          <a:ext cx="3204247" cy="32042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6340" tIns="41910" rIns="17634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High spectral resolution </a:t>
          </a:r>
        </a:p>
      </dsp:txBody>
      <dsp:txXfrm>
        <a:off x="3035842" y="1541271"/>
        <a:ext cx="2265745" cy="2265745"/>
      </dsp:txXfrm>
    </dsp:sp>
    <dsp:sp modelId="{CD910C5B-E875-4DAA-B07A-469065891920}">
      <dsp:nvSpPr>
        <dsp:cNvPr id="0" name=""/>
        <dsp:cNvSpPr/>
      </dsp:nvSpPr>
      <dsp:spPr>
        <a:xfrm>
          <a:off x="5129990" y="1072020"/>
          <a:ext cx="3204247" cy="320424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6340" tIns="41910" rIns="17634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Multiple sites </a:t>
          </a:r>
        </a:p>
      </dsp:txBody>
      <dsp:txXfrm>
        <a:off x="5599241" y="1541271"/>
        <a:ext cx="2265745" cy="2265745"/>
      </dsp:txXfrm>
    </dsp:sp>
    <dsp:sp modelId="{CCC2279C-5FEF-4524-8887-6B2325330282}">
      <dsp:nvSpPr>
        <dsp:cNvPr id="0" name=""/>
        <dsp:cNvSpPr/>
      </dsp:nvSpPr>
      <dsp:spPr>
        <a:xfrm>
          <a:off x="7693388" y="1072020"/>
          <a:ext cx="3204247" cy="32042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6340" tIns="41910" rIns="17634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Arial" panose="020B0604020202020204" pitchFamily="34" charset="0"/>
              <a:cs typeface="Arial" panose="020B0604020202020204" pitchFamily="34" charset="0"/>
            </a:rPr>
            <a:t>Data available publicly </a:t>
          </a:r>
        </a:p>
      </dsp:txBody>
      <dsp:txXfrm>
        <a:off x="8162639" y="1541271"/>
        <a:ext cx="2265745" cy="22657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170B6-2502-40EB-8C5A-A7C775D924DD}">
      <dsp:nvSpPr>
        <dsp:cNvPr id="0" name=""/>
        <dsp:cNvSpPr/>
      </dsp:nvSpPr>
      <dsp:spPr>
        <a:xfrm>
          <a:off x="-803785" y="503487"/>
          <a:ext cx="11300346" cy="2441432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406A51-D45F-4FAD-95CF-2E59BD62F71B}">
      <dsp:nvSpPr>
        <dsp:cNvPr id="0" name=""/>
        <dsp:cNvSpPr/>
      </dsp:nvSpPr>
      <dsp:spPr>
        <a:xfrm>
          <a:off x="-273488" y="1232211"/>
          <a:ext cx="1038553" cy="10385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097659-3A45-4686-A5B5-03E315D9AC35}">
      <dsp:nvSpPr>
        <dsp:cNvPr id="0" name=""/>
        <dsp:cNvSpPr/>
      </dsp:nvSpPr>
      <dsp:spPr>
        <a:xfrm>
          <a:off x="1336269" y="807349"/>
          <a:ext cx="5085155" cy="1888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43" tIns="199843" rIns="199843" bIns="199843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Model</a:t>
          </a:r>
          <a:endParaRPr lang="en-CA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6269" y="807349"/>
        <a:ext cx="5085155" cy="1888279"/>
      </dsp:txXfrm>
    </dsp:sp>
    <dsp:sp modelId="{C90E2F88-0F5F-4E16-A137-D715EE8B6D84}">
      <dsp:nvSpPr>
        <dsp:cNvPr id="0" name=""/>
        <dsp:cNvSpPr/>
      </dsp:nvSpPr>
      <dsp:spPr>
        <a:xfrm>
          <a:off x="3116433" y="1238920"/>
          <a:ext cx="7416378" cy="119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92" tIns="159392" rIns="159392" bIns="159392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- All use the same anthropogenic emissions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- Differing grids, gas-phase chemistry,                             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biogenic/volcanic emissions …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- Pressure profiles of Volume Mixing Ratios (VMR)</a:t>
          </a:r>
          <a:endParaRPr lang="en-CA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- 3-hour intervals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</dsp:txBody>
      <dsp:txXfrm>
        <a:off x="3116433" y="1238920"/>
        <a:ext cx="7416378" cy="1198874"/>
      </dsp:txXfrm>
    </dsp:sp>
    <dsp:sp modelId="{7D2D64A8-1340-43B6-9745-E02E70AA079B}">
      <dsp:nvSpPr>
        <dsp:cNvPr id="0" name=""/>
        <dsp:cNvSpPr/>
      </dsp:nvSpPr>
      <dsp:spPr>
        <a:xfrm>
          <a:off x="-844692" y="3471579"/>
          <a:ext cx="11300346" cy="2343864"/>
        </a:xfrm>
        <a:prstGeom prst="roundRect">
          <a:avLst>
            <a:gd name="adj" fmla="val 10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F210B3-AB90-4E15-A1FA-A1DCB58411ED}">
      <dsp:nvSpPr>
        <dsp:cNvPr id="0" name=""/>
        <dsp:cNvSpPr/>
      </dsp:nvSpPr>
      <dsp:spPr>
        <a:xfrm>
          <a:off x="-273488" y="4096930"/>
          <a:ext cx="1038553" cy="10385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6B8736-D935-4497-BAA8-564A1B4A7311}">
      <dsp:nvSpPr>
        <dsp:cNvPr id="0" name=""/>
        <dsp:cNvSpPr/>
      </dsp:nvSpPr>
      <dsp:spPr>
        <a:xfrm>
          <a:off x="1336269" y="3672067"/>
          <a:ext cx="5085155" cy="1888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43" tIns="199843" rIns="199843" bIns="199843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FTIR</a:t>
          </a:r>
          <a:endParaRPr lang="en-CA" sz="3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6269" y="3672067"/>
        <a:ext cx="5085155" cy="1888279"/>
      </dsp:txXfrm>
    </dsp:sp>
    <dsp:sp modelId="{8E71F8FB-C204-4CB4-A9E1-8D9EF1B8C0E0}">
      <dsp:nvSpPr>
        <dsp:cNvPr id="0" name=""/>
        <dsp:cNvSpPr/>
      </dsp:nvSpPr>
      <dsp:spPr>
        <a:xfrm>
          <a:off x="2907601" y="3717329"/>
          <a:ext cx="7417265" cy="1888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43" tIns="199843" rIns="199843" bIns="199843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- Single location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- layered pressure grid</a:t>
          </a:r>
          <a:endParaRPr lang="en-CA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- Columns in molecules / cm</a:t>
          </a:r>
          <a:r>
            <a:rPr lang="en-US" sz="2400" kern="1200" baseline="30000" dirty="0"/>
            <a:t>2</a:t>
          </a:r>
          <a:endParaRPr lang="en-CA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- Various times during sunlit portion of day and year </a:t>
          </a:r>
        </a:p>
      </dsp:txBody>
      <dsp:txXfrm>
        <a:off x="2907601" y="3717329"/>
        <a:ext cx="7417265" cy="18882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3ADDF-7D7F-4FB4-AB23-70A1EE5924BA}">
      <dsp:nvSpPr>
        <dsp:cNvPr id="0" name=""/>
        <dsp:cNvSpPr/>
      </dsp:nvSpPr>
      <dsp:spPr>
        <a:xfrm rot="5400000">
          <a:off x="7632142" y="-3337495"/>
          <a:ext cx="647714" cy="748800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Regression analysis </a:t>
          </a:r>
        </a:p>
      </dsp:txBody>
      <dsp:txXfrm rot="-5400000">
        <a:off x="4212000" y="114266"/>
        <a:ext cx="7456381" cy="584476"/>
      </dsp:txXfrm>
    </dsp:sp>
    <dsp:sp modelId="{C0B3A3A9-86B2-4FDD-BA1E-3407F3ADFD84}">
      <dsp:nvSpPr>
        <dsp:cNvPr id="0" name=""/>
        <dsp:cNvSpPr/>
      </dsp:nvSpPr>
      <dsp:spPr>
        <a:xfrm>
          <a:off x="0" y="1683"/>
          <a:ext cx="4212000" cy="809642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1:1</a:t>
          </a:r>
          <a:r>
            <a:rPr lang="en-US" sz="4000" kern="1200" dirty="0"/>
            <a:t> </a:t>
          </a:r>
        </a:p>
      </dsp:txBody>
      <dsp:txXfrm>
        <a:off x="39523" y="41206"/>
        <a:ext cx="4132954" cy="730596"/>
      </dsp:txXfrm>
    </dsp:sp>
    <dsp:sp modelId="{35B5DF71-5FE9-497D-847B-F4357F7306A5}">
      <dsp:nvSpPr>
        <dsp:cNvPr id="0" name=""/>
        <dsp:cNvSpPr/>
      </dsp:nvSpPr>
      <dsp:spPr>
        <a:xfrm rot="5400000">
          <a:off x="7632142" y="-2487370"/>
          <a:ext cx="647714" cy="748800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See when model may be misrepresenting data   </a:t>
          </a:r>
        </a:p>
      </dsp:txBody>
      <dsp:txXfrm rot="-5400000">
        <a:off x="4212000" y="964391"/>
        <a:ext cx="7456381" cy="584476"/>
      </dsp:txXfrm>
    </dsp:sp>
    <dsp:sp modelId="{92E598BF-F64E-45A2-BE9F-65855EDED57E}">
      <dsp:nvSpPr>
        <dsp:cNvPr id="0" name=""/>
        <dsp:cNvSpPr/>
      </dsp:nvSpPr>
      <dsp:spPr>
        <a:xfrm>
          <a:off x="0" y="851808"/>
          <a:ext cx="4212000" cy="809642"/>
        </a:xfrm>
        <a:prstGeom prst="roundRect">
          <a:avLst/>
        </a:prstGeom>
        <a:solidFill>
          <a:schemeClr val="accent2">
            <a:shade val="80000"/>
            <a:hueOff val="80316"/>
            <a:satOff val="1558"/>
            <a:lumOff val="7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Seasonal cycle overlay</a:t>
          </a:r>
        </a:p>
      </dsp:txBody>
      <dsp:txXfrm>
        <a:off x="39523" y="891331"/>
        <a:ext cx="4132954" cy="730596"/>
      </dsp:txXfrm>
    </dsp:sp>
    <dsp:sp modelId="{80BB46B3-16B4-4A97-8BE3-CFCA264AEE0F}">
      <dsp:nvSpPr>
        <dsp:cNvPr id="0" name=""/>
        <dsp:cNvSpPr/>
      </dsp:nvSpPr>
      <dsp:spPr>
        <a:xfrm rot="5400000">
          <a:off x="7632142" y="-1637245"/>
          <a:ext cx="647714" cy="748800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See extent they differ </a:t>
          </a:r>
        </a:p>
      </dsp:txBody>
      <dsp:txXfrm rot="-5400000">
        <a:off x="4212000" y="1814516"/>
        <a:ext cx="7456381" cy="584476"/>
      </dsp:txXfrm>
    </dsp:sp>
    <dsp:sp modelId="{34B579B4-A46E-47E4-93EB-2897547E744B}">
      <dsp:nvSpPr>
        <dsp:cNvPr id="0" name=""/>
        <dsp:cNvSpPr/>
      </dsp:nvSpPr>
      <dsp:spPr>
        <a:xfrm>
          <a:off x="0" y="1701933"/>
          <a:ext cx="4212000" cy="809642"/>
        </a:xfrm>
        <a:prstGeom prst="roundRect">
          <a:avLst/>
        </a:prstGeom>
        <a:solidFill>
          <a:schemeClr val="accent2">
            <a:shade val="80000"/>
            <a:hueOff val="160633"/>
            <a:satOff val="3115"/>
            <a:lumOff val="148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Relative difference </a:t>
          </a:r>
        </a:p>
      </dsp:txBody>
      <dsp:txXfrm>
        <a:off x="39523" y="1741456"/>
        <a:ext cx="4132954" cy="730596"/>
      </dsp:txXfrm>
    </dsp:sp>
    <dsp:sp modelId="{039EFC5B-7CB3-4620-92E4-21CF230BCA6A}">
      <dsp:nvSpPr>
        <dsp:cNvPr id="0" name=""/>
        <dsp:cNvSpPr/>
      </dsp:nvSpPr>
      <dsp:spPr>
        <a:xfrm rot="5400000">
          <a:off x="7632142" y="-787120"/>
          <a:ext cx="647714" cy="748800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/>
            <a:t>See where models are differing in general</a:t>
          </a:r>
          <a:endParaRPr lang="en-CA" sz="2400" kern="1200" dirty="0"/>
        </a:p>
      </dsp:txBody>
      <dsp:txXfrm rot="-5400000">
        <a:off x="4212000" y="2664641"/>
        <a:ext cx="7456381" cy="584476"/>
      </dsp:txXfrm>
    </dsp:sp>
    <dsp:sp modelId="{859B3541-8639-400D-8056-DEE881122CAC}">
      <dsp:nvSpPr>
        <dsp:cNvPr id="0" name=""/>
        <dsp:cNvSpPr/>
      </dsp:nvSpPr>
      <dsp:spPr>
        <a:xfrm>
          <a:off x="0" y="2552057"/>
          <a:ext cx="4212000" cy="809642"/>
        </a:xfrm>
        <a:prstGeom prst="roundRect">
          <a:avLst/>
        </a:prstGeom>
        <a:solidFill>
          <a:schemeClr val="accent2">
            <a:shade val="80000"/>
            <a:hueOff val="240949"/>
            <a:satOff val="4673"/>
            <a:lumOff val="222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Multi-Model Mean</a:t>
          </a:r>
          <a:endParaRPr lang="en-CA" sz="3200" kern="1200" dirty="0"/>
        </a:p>
      </dsp:txBody>
      <dsp:txXfrm>
        <a:off x="39523" y="2591580"/>
        <a:ext cx="4132954" cy="7305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FBD11-9539-485A-8C73-9ED0A8834DAD}" type="datetimeFigureOut">
              <a:rPr lang="en-CA" smtClean="0"/>
              <a:t>2023-06-09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70923-2215-4A53-B38A-AF2754AEAF9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559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solar tracker dome at the PEARL lab in eureka Nunavut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7242-3ADC-445D-ABBA-91CCE11B15F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4724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upper-troposphere/lower-stratosphere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70923-2215-4A53-B38A-AF2754AEAF95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772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example, WRF-Chem, EMEP MSC-W and GEM-MACH show a low R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higher NRMSEs (varying between sites and models). These models have detailed chemistry and were run at higher spatial resolutions, whereas for example CMAM has a coarser resolution with simplified chemistry and demonstrates larger R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smaller mean percent differences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70923-2215-4A53-B38A-AF2754AEAF95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2518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B70923-2215-4A53-B38A-AF2754AEAF95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79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567242-3ADC-445D-ABBA-91CCE11B15F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802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505050"/>
                </a:solidFill>
                <a:effectLst/>
                <a:latin typeface="acumin-pro"/>
              </a:rPr>
              <a:t>Where relevant to its assessment activities, AMAP's work extends beyond the Arctic to address global connections associated with long-range transport of contaminants, and global climate linkages.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D77C5-EEBD-4379-BF1F-115E9BADC2CB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188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few of the key findings presented in the report for policy makers , short 20 pages highlighting findings of the unreleased full report, used as a call to action for policy makers to implement legislations “timely and effectively”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52C9-23F2-4EEB-BA85-8E6E4B90A53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23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can measure multiple species at once </a:t>
            </a:r>
          </a:p>
          <a:p>
            <a:endParaRPr lang="en-US" dirty="0"/>
          </a:p>
          <a:p>
            <a:r>
              <a:rPr lang="en-US" dirty="0"/>
              <a:t>Consistency across the network , and multiple arctic sites </a:t>
            </a:r>
          </a:p>
          <a:p>
            <a:endParaRPr lang="en-US" dirty="0"/>
          </a:p>
          <a:p>
            <a:r>
              <a:rPr lang="en-US" dirty="0"/>
              <a:t>Project may be extended to other FTIR locations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52C9-23F2-4EEB-BA85-8E6E4B90A53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906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Dark green upper left Eureka in Nunavut Canada </a:t>
            </a:r>
          </a:p>
          <a:p>
            <a:r>
              <a:rPr lang="en-US" dirty="0"/>
              <a:t>Below that </a:t>
            </a:r>
            <a:r>
              <a:rPr lang="en-US" dirty="0" err="1"/>
              <a:t>thule</a:t>
            </a:r>
            <a:r>
              <a:rPr lang="en-US" dirty="0"/>
              <a:t> in Greenland in bright green</a:t>
            </a:r>
          </a:p>
          <a:p>
            <a:r>
              <a:rPr lang="en-US" dirty="0"/>
              <a:t>To the right of that in turquoise is </a:t>
            </a:r>
            <a:r>
              <a:rPr lang="en-US" dirty="0" err="1"/>
              <a:t>ny</a:t>
            </a:r>
            <a:r>
              <a:rPr lang="en-US" dirty="0"/>
              <a:t> </a:t>
            </a:r>
            <a:r>
              <a:rPr lang="en-US" dirty="0" err="1"/>
              <a:t>alesund</a:t>
            </a:r>
            <a:r>
              <a:rPr lang="en-US" dirty="0"/>
              <a:t> in Norway</a:t>
            </a:r>
          </a:p>
          <a:p>
            <a:r>
              <a:rPr lang="en-US" dirty="0"/>
              <a:t>Below that in blue is </a:t>
            </a:r>
            <a:r>
              <a:rPr lang="en-US" dirty="0" err="1"/>
              <a:t>kiruna</a:t>
            </a:r>
            <a:r>
              <a:rPr lang="en-US" dirty="0"/>
              <a:t> in Sweden </a:t>
            </a:r>
          </a:p>
          <a:p>
            <a:r>
              <a:rPr lang="en-US" dirty="0"/>
              <a:t>And just outside the arctic circle below that in purple is </a:t>
            </a:r>
            <a:r>
              <a:rPr lang="en-US" dirty="0" err="1"/>
              <a:t>harestua</a:t>
            </a:r>
            <a:r>
              <a:rPr lang="en-US" dirty="0"/>
              <a:t> in </a:t>
            </a:r>
            <a:r>
              <a:rPr lang="en-US" dirty="0" err="1"/>
              <a:t>norway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7D74F3-2BA8-4585-838F-2B71388B9241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571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52C9-23F2-4EEB-BA85-8E6E4B90A53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999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52C9-23F2-4EEB-BA85-8E6E4B90A53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5943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C452C9-23F2-4EEB-BA85-8E6E4B90A53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980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86143-4DF2-AE1B-A437-75ADE1DAB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5EC0EE-5BB2-3E6A-D541-44B8D81F4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7756F-A565-C12B-26D1-4E04196A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FF4FA-5603-4351-9C59-2040CE55D3CE}" type="datetime1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ABB9A-10CE-E7F3-82E6-F15D581A7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6C4CB-8361-940A-BE3E-90F0CF237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9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B1E3C-F604-2417-E775-F2F4093D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F3E98-8E54-921A-8565-37E173DC5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B02724-003E-34AD-4F5A-E53D176C4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182E-E9BE-4FC0-BB62-B3FF2831E2FF}" type="datetime1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01035-8D1F-9CEA-E1F3-73E45105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516EE-39EA-DF2F-3AE1-0128FF341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954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5EEA48-3E6F-F3C3-F4E3-09430C920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F2976-6A70-AAE3-3D56-0825BBD84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B92A3-14DA-CEAD-3EF1-22EADC16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29C51-3AD7-412D-A48C-30C1C863BBC2}" type="datetime1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B9179-0A1B-F6A1-31F8-A84A45B14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6BE1-6EA5-6A17-0A02-94BF3263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37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67EC-7897-E4BA-184D-AEEBABA64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3568"/>
            <a:ext cx="12192000" cy="94735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F852A-F7B5-A1E7-CFD5-DF6D05EC2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2" y="1240737"/>
            <a:ext cx="11666838" cy="498706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405F8-2422-0101-843B-64A250B31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997FE-5862-4CA4-B6F6-2A069359EA32}" type="datetime1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D7A65-56D3-B818-7766-B10FD445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7F8EC-357D-6FCF-06FC-3A4E66CF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3908" y="6433751"/>
            <a:ext cx="488092" cy="34538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247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12B2-D95D-C50A-F0DF-749E024B9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DC8C9-5B03-C7F0-FE15-88C7F2DD1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5F6BD-144D-8CA3-0EB1-2656EDD7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B6A-9AD2-4445-B06B-46D553110EDC}" type="datetime1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AC73D8-FAD4-5152-844A-B080FB623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B9ED4-2503-DEE9-86C8-4CED6334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830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E7B8-BC65-6DCA-BC27-957A8EB2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4EE8-290A-A096-9C44-9238185953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E15809-87D5-7D9E-0A67-6563D3687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3FFAC-F7CC-2A19-EFA2-7326177E0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C80AA-0C82-44F9-8285-3C7F84560BC9}" type="datetime1">
              <a:rPr lang="en-CA" smtClean="0"/>
              <a:t>2023-06-09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89B425-D9CD-A53F-E8DA-D3788B95E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FFA246-2C25-1703-5EC7-0651CC2E9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56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0626-8B92-9022-1652-1E75F65DD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0856D-78FF-915E-D4D5-4164CF8C9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AF67D-31C6-EC15-BD48-0C766B579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D0D9D-5BA8-9EC8-3515-08326370A1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E86B55-BC53-AC37-C440-9070992570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DB4442-EC78-505B-616B-145B65F1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E179-8113-45BF-9B36-1784498D3D2D}" type="datetime1">
              <a:rPr lang="en-CA" smtClean="0"/>
              <a:t>2023-06-09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5B061-2E79-85D0-FFF1-9861333D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3013E-6B88-978F-721E-FA3C6BF7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396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A944-AB3A-DA33-8EA7-1521F0EA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B4B7B-2514-2EDD-906E-3B5BB545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9DDB8-1B55-411B-B47D-6FD52903082E}" type="datetime1">
              <a:rPr lang="en-CA" smtClean="0"/>
              <a:t>2023-06-09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BC2FA-A02B-BD6E-DE60-A90F539F1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F0429-0578-93C2-8DBD-FF6FBBD13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4698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BC7ABB-C12F-3305-C87F-E43078FB4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E620D-C978-4560-AB8F-A1584C45EA07}" type="datetime1">
              <a:rPr lang="en-CA" smtClean="0"/>
              <a:t>2023-06-09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FF46C-639E-2FD1-9BC7-C44B046D8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E6EEF-E008-2441-5E5E-8BC6B877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6562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AD2B0-6E02-D587-10C4-CDDE921D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D891D-12A3-FD13-DA5C-530787DBC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AFF199-3942-63C1-1F02-8F511EBC5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DD057-08EE-F07F-ED72-CA57B65AF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2D3-ACF8-444D-9E7F-D906A843C9F9}" type="datetime1">
              <a:rPr lang="en-CA" smtClean="0"/>
              <a:t>2023-06-09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452C1-4C9A-28D2-CFD7-D3C56904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552A7-BD14-2BBB-D3CA-A5B0B0E0E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262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4909-9572-446B-9B0D-767BD64F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08AE6-6D16-695C-A07A-5C36F6607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7A96BB-CDB2-FF13-4F0A-91B83D87C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5619D-E47D-B665-1994-6D65DD40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3B08-85DB-4923-80A3-D486EA8E08CB}" type="datetime1">
              <a:rPr lang="en-CA" smtClean="0"/>
              <a:t>2023-06-09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B1E74-AB6B-C16F-8506-1C2D28882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E2001-650A-3569-4214-70A780716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316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DE2884-1D9E-B986-FE38-53434D7C9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40D5C-7531-D4DA-B403-2EAFD962A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352FF-44BF-8338-F1DE-55C042193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5D7EB-DF62-45D2-8147-5840BD53EF0C}" type="datetime1">
              <a:rPr lang="en-CA" smtClean="0"/>
              <a:t>2023-06-09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B7B14-35ED-4F1F-3F8D-1C13973E9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83E9E-7F4C-6424-BEBC-AB0DA65A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065" y="6301947"/>
            <a:ext cx="488092" cy="468956"/>
          </a:xfrm>
          <a:prstGeom prst="ellipse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BF267-064E-495B-8379-D82B2606376E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4767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tatesman.com/supplements/science_supplements/extracting-methane-1502769930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3444&amp;picture=the-star-sun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cp-15-6721-2015" TargetMode="External"/><Relationship Id="rId7" Type="http://schemas.openxmlformats.org/officeDocument/2006/relationships/hyperlink" Target="https://doi.org/10.5194/acp-23-637-2023" TargetMode="External"/><Relationship Id="rId2" Type="http://schemas.openxmlformats.org/officeDocument/2006/relationships/hyperlink" Target="https://www.amap.no/documents/doc/amap-assessment-2021-impacts-of-short-lived-climate-forcers-on-arctic-climate-air-quality-and-human-health/36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194/acp-22-5775-2022" TargetMode="External"/><Relationship Id="rId5" Type="http://schemas.openxmlformats.org/officeDocument/2006/relationships/hyperlink" Target="https://doi.org/10.5194/acp-12-237-2012" TargetMode="External"/><Relationship Id="rId4" Type="http://schemas.openxmlformats.org/officeDocument/2006/relationships/hyperlink" Target="https://doi.org/10.5194/acp-15-3575-2015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sky, sunset&#10;&#10;Description automatically generated">
            <a:extLst>
              <a:ext uri="{FF2B5EF4-FFF2-40B4-BE49-F238E27FC236}">
                <a16:creationId xmlns:a16="http://schemas.microsoft.com/office/drawing/2014/main" id="{1A1E861D-3842-0625-E932-3A4388D48D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16364" r="9455" b="15979"/>
          <a:stretch/>
        </p:blipFill>
        <p:spPr>
          <a:xfrm>
            <a:off x="-90049" y="0"/>
            <a:ext cx="1228204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CCC07D-C8C7-3BF8-804C-41F2ADAE6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062" y="444617"/>
            <a:ext cx="11157358" cy="5670957"/>
          </a:xfrm>
          <a:solidFill>
            <a:srgbClr val="35435E">
              <a:alpha val="38039"/>
            </a:srgbClr>
          </a:solidFill>
          <a:ln w="57150">
            <a:solidFill>
              <a:schemeClr val="bg1">
                <a:lumMod val="95000"/>
              </a:schemeClr>
            </a:solidFill>
          </a:ln>
        </p:spPr>
        <p:txBody>
          <a:bodyPr anchor="t">
            <a:normAutofit/>
          </a:bodyPr>
          <a:lstStyle/>
          <a:p>
            <a:pPr algn="ctr"/>
            <a:br>
              <a:rPr lang="en-US" sz="4000" b="1" i="0" u="none" strike="noStrike" baseline="0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u="none" strike="noStrike" baseline="0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Evaluating modelled tropospheric columns of CH</a:t>
            </a:r>
            <a:r>
              <a:rPr lang="en-US" sz="4000" b="1" i="0" u="none" strike="noStrike" baseline="-25000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i="0" u="none" strike="noStrike" baseline="0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 and O</a:t>
            </a:r>
            <a:r>
              <a:rPr lang="en-US" sz="4000" b="1" i="0" u="none" strike="noStrike" baseline="-25000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b="1" i="0" u="none" strike="noStrike" baseline="0" dirty="0">
                <a:ln w="1905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Arctic using ground-based FTIR measurements</a:t>
            </a:r>
            <a:endParaRPr lang="en-CA" sz="4000" b="1" dirty="0">
              <a:ln w="1905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A1DDE-7A5F-47CA-408D-CCB69572C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6960" y="3017520"/>
            <a:ext cx="7345680" cy="1821663"/>
          </a:xfrm>
          <a:solidFill>
            <a:srgbClr val="8FAADC">
              <a:alpha val="23922"/>
            </a:srgbClr>
          </a:solidFill>
        </p:spPr>
        <p:txBody>
          <a:bodyPr anchor="ctr">
            <a:noAutofit/>
          </a:bodyPr>
          <a:lstStyle/>
          <a:p>
            <a:pPr algn="ctr"/>
            <a:r>
              <a:rPr lang="en-CA" sz="2400" b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By : </a:t>
            </a:r>
            <a:r>
              <a:rPr lang="en-CA" sz="2400" b="1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Victoria Flood</a:t>
            </a:r>
            <a:endParaRPr lang="en-CA" sz="24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CA" sz="2000" b="0" u="none" strike="noStrike" cap="non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Physics, University of Toronto </a:t>
            </a:r>
          </a:p>
          <a:p>
            <a:pPr algn="ctr"/>
            <a:r>
              <a:rPr lang="en-CA" sz="2000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v.flood@utoronto.ca</a:t>
            </a:r>
          </a:p>
          <a:p>
            <a:pPr algn="ctr"/>
            <a:r>
              <a:rPr lang="en-CA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(she/her)</a:t>
            </a:r>
            <a:endParaRPr lang="en-CA" sz="2000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1D65DC-7154-54A4-2622-65056ED7A208}"/>
              </a:ext>
            </a:extLst>
          </p:cNvPr>
          <p:cNvSpPr txBox="1">
            <a:spLocks/>
          </p:cNvSpPr>
          <p:nvPr/>
        </p:nvSpPr>
        <p:spPr>
          <a:xfrm>
            <a:off x="2611120" y="4959403"/>
            <a:ext cx="6929120" cy="983856"/>
          </a:xfrm>
          <a:prstGeom prst="rect">
            <a:avLst/>
          </a:prstGeom>
          <a:solidFill>
            <a:srgbClr val="8FAADC">
              <a:alpha val="2902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Kimberly Strong, Cynthia H. Whaley, Kaley A. Walker,</a:t>
            </a:r>
            <a:r>
              <a:rPr lang="en-US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T. </a:t>
            </a:r>
            <a:r>
              <a:rPr lang="en-US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Blumenstock</a:t>
            </a:r>
            <a:r>
              <a:rPr lang="en-GB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GB" sz="150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J.W. Hannigan, J. </a:t>
            </a:r>
            <a:r>
              <a:rPr lang="en-US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Mellqvist</a:t>
            </a:r>
            <a:r>
              <a:rPr lang="en-US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J. </a:t>
            </a:r>
            <a:r>
              <a:rPr lang="en-US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Notholt</a:t>
            </a:r>
            <a:r>
              <a:rPr lang="en-US" sz="15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M. Palm, A.N. </a:t>
            </a:r>
            <a:r>
              <a:rPr lang="en-US" sz="15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Röhling</a:t>
            </a:r>
            <a:endParaRPr lang="en-US" sz="1500" baseline="30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1500" b="0" u="none" strike="noStrike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the AMAP SLCF Modelling Team </a:t>
            </a:r>
            <a:endParaRPr lang="en-CA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951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-up of a molecule&#10;&#10;Description automatically generated with medium confidence">
            <a:extLst>
              <a:ext uri="{FF2B5EF4-FFF2-40B4-BE49-F238E27FC236}">
                <a16:creationId xmlns:a16="http://schemas.microsoft.com/office/drawing/2014/main" id="{9195B2DA-7896-DF8A-04FA-B90BAE577C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492" t="9091" r="1280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B1A23C-0DDE-5DF0-ED71-0969FEC91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Methane</a:t>
            </a:r>
            <a:endParaRPr lang="en-CA" sz="4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964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4"/>
            <a:ext cx="4543425" cy="4934551"/>
          </a:xfrm>
        </p:spPr>
        <p:txBody>
          <a:bodyPr anchor="ctr">
            <a:normAutofit/>
          </a:bodyPr>
          <a:lstStyle/>
          <a:p>
            <a:r>
              <a:rPr lang="en-US" dirty="0"/>
              <a:t>Important GHG</a:t>
            </a:r>
          </a:p>
          <a:p>
            <a:pPr lvl="1"/>
            <a:r>
              <a:rPr lang="en-US" dirty="0"/>
              <a:t>Expected to increase with melting permafrost</a:t>
            </a:r>
          </a:p>
          <a:p>
            <a:r>
              <a:rPr lang="en-US" dirty="0"/>
              <a:t>Only simulated by 3 of the 11 models</a:t>
            </a:r>
          </a:p>
          <a:p>
            <a:r>
              <a:rPr lang="en-US" dirty="0"/>
              <a:t>Surface concentrations were prescribed in the models</a:t>
            </a:r>
          </a:p>
          <a:p>
            <a:r>
              <a:rPr lang="en-US" dirty="0"/>
              <a:t>Captures seasonal cycle, amplitude is underestimated</a:t>
            </a:r>
            <a:endParaRPr lang="en-CA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3EF74B-0539-AA0E-BD32-23340C92FC57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4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A42E56-D7BB-AAA6-ADF1-A2B41DE3C7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3" r="3123"/>
          <a:stretch/>
        </p:blipFill>
        <p:spPr bwMode="auto">
          <a:xfrm>
            <a:off x="5057738" y="1421129"/>
            <a:ext cx="6704367" cy="4474845"/>
          </a:xfrm>
          <a:prstGeom prst="rect">
            <a:avLst/>
          </a:prstGeom>
          <a:ln w="127000" cmpd="sng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704367"/>
                      <a:gd name="connsiteY0" fmla="*/ 0 h 4474845"/>
                      <a:gd name="connsiteX1" fmla="*/ 625741 w 6704367"/>
                      <a:gd name="connsiteY1" fmla="*/ 0 h 4474845"/>
                      <a:gd name="connsiteX2" fmla="*/ 983307 w 6704367"/>
                      <a:gd name="connsiteY2" fmla="*/ 0 h 4474845"/>
                      <a:gd name="connsiteX3" fmla="*/ 1676092 w 6704367"/>
                      <a:gd name="connsiteY3" fmla="*/ 0 h 4474845"/>
                      <a:gd name="connsiteX4" fmla="*/ 2234789 w 6704367"/>
                      <a:gd name="connsiteY4" fmla="*/ 0 h 4474845"/>
                      <a:gd name="connsiteX5" fmla="*/ 2592355 w 6704367"/>
                      <a:gd name="connsiteY5" fmla="*/ 0 h 4474845"/>
                      <a:gd name="connsiteX6" fmla="*/ 3151052 w 6704367"/>
                      <a:gd name="connsiteY6" fmla="*/ 0 h 4474845"/>
                      <a:gd name="connsiteX7" fmla="*/ 3843837 w 6704367"/>
                      <a:gd name="connsiteY7" fmla="*/ 0 h 4474845"/>
                      <a:gd name="connsiteX8" fmla="*/ 4335491 w 6704367"/>
                      <a:gd name="connsiteY8" fmla="*/ 0 h 4474845"/>
                      <a:gd name="connsiteX9" fmla="*/ 4827144 w 6704367"/>
                      <a:gd name="connsiteY9" fmla="*/ 0 h 4474845"/>
                      <a:gd name="connsiteX10" fmla="*/ 5385841 w 6704367"/>
                      <a:gd name="connsiteY10" fmla="*/ 0 h 4474845"/>
                      <a:gd name="connsiteX11" fmla="*/ 6011582 w 6704367"/>
                      <a:gd name="connsiteY11" fmla="*/ 0 h 4474845"/>
                      <a:gd name="connsiteX12" fmla="*/ 6704367 w 6704367"/>
                      <a:gd name="connsiteY12" fmla="*/ 0 h 4474845"/>
                      <a:gd name="connsiteX13" fmla="*/ 6704367 w 6704367"/>
                      <a:gd name="connsiteY13" fmla="*/ 604104 h 4474845"/>
                      <a:gd name="connsiteX14" fmla="*/ 6704367 w 6704367"/>
                      <a:gd name="connsiteY14" fmla="*/ 1118711 h 4474845"/>
                      <a:gd name="connsiteX15" fmla="*/ 6704367 w 6704367"/>
                      <a:gd name="connsiteY15" fmla="*/ 1588570 h 4474845"/>
                      <a:gd name="connsiteX16" fmla="*/ 6704367 w 6704367"/>
                      <a:gd name="connsiteY16" fmla="*/ 2147926 h 4474845"/>
                      <a:gd name="connsiteX17" fmla="*/ 6704367 w 6704367"/>
                      <a:gd name="connsiteY17" fmla="*/ 2752030 h 4474845"/>
                      <a:gd name="connsiteX18" fmla="*/ 6704367 w 6704367"/>
                      <a:gd name="connsiteY18" fmla="*/ 3400882 h 4474845"/>
                      <a:gd name="connsiteX19" fmla="*/ 6704367 w 6704367"/>
                      <a:gd name="connsiteY19" fmla="*/ 4474845 h 4474845"/>
                      <a:gd name="connsiteX20" fmla="*/ 6011582 w 6704367"/>
                      <a:gd name="connsiteY20" fmla="*/ 4474845 h 4474845"/>
                      <a:gd name="connsiteX21" fmla="*/ 5519929 w 6704367"/>
                      <a:gd name="connsiteY21" fmla="*/ 4474845 h 4474845"/>
                      <a:gd name="connsiteX22" fmla="*/ 5028275 w 6704367"/>
                      <a:gd name="connsiteY22" fmla="*/ 4474845 h 4474845"/>
                      <a:gd name="connsiteX23" fmla="*/ 4536622 w 6704367"/>
                      <a:gd name="connsiteY23" fmla="*/ 4474845 h 4474845"/>
                      <a:gd name="connsiteX24" fmla="*/ 3910881 w 6704367"/>
                      <a:gd name="connsiteY24" fmla="*/ 4474845 h 4474845"/>
                      <a:gd name="connsiteX25" fmla="*/ 3352184 w 6704367"/>
                      <a:gd name="connsiteY25" fmla="*/ 4474845 h 4474845"/>
                      <a:gd name="connsiteX26" fmla="*/ 2994617 w 6704367"/>
                      <a:gd name="connsiteY26" fmla="*/ 4474845 h 4474845"/>
                      <a:gd name="connsiteX27" fmla="*/ 2502964 w 6704367"/>
                      <a:gd name="connsiteY27" fmla="*/ 4474845 h 4474845"/>
                      <a:gd name="connsiteX28" fmla="*/ 1877223 w 6704367"/>
                      <a:gd name="connsiteY28" fmla="*/ 4474845 h 4474845"/>
                      <a:gd name="connsiteX29" fmla="*/ 1452613 w 6704367"/>
                      <a:gd name="connsiteY29" fmla="*/ 4474845 h 4474845"/>
                      <a:gd name="connsiteX30" fmla="*/ 759828 w 6704367"/>
                      <a:gd name="connsiteY30" fmla="*/ 4474845 h 4474845"/>
                      <a:gd name="connsiteX31" fmla="*/ 0 w 6704367"/>
                      <a:gd name="connsiteY31" fmla="*/ 4474845 h 4474845"/>
                      <a:gd name="connsiteX32" fmla="*/ 0 w 6704367"/>
                      <a:gd name="connsiteY32" fmla="*/ 3915489 h 4474845"/>
                      <a:gd name="connsiteX33" fmla="*/ 0 w 6704367"/>
                      <a:gd name="connsiteY33" fmla="*/ 3490379 h 4474845"/>
                      <a:gd name="connsiteX34" fmla="*/ 0 w 6704367"/>
                      <a:gd name="connsiteY34" fmla="*/ 2931023 h 4474845"/>
                      <a:gd name="connsiteX35" fmla="*/ 0 w 6704367"/>
                      <a:gd name="connsiteY35" fmla="*/ 2461165 h 4474845"/>
                      <a:gd name="connsiteX36" fmla="*/ 0 w 6704367"/>
                      <a:gd name="connsiteY36" fmla="*/ 1991306 h 4474845"/>
                      <a:gd name="connsiteX37" fmla="*/ 0 w 6704367"/>
                      <a:gd name="connsiteY37" fmla="*/ 1521447 h 4474845"/>
                      <a:gd name="connsiteX38" fmla="*/ 0 w 6704367"/>
                      <a:gd name="connsiteY38" fmla="*/ 1051589 h 4474845"/>
                      <a:gd name="connsiteX39" fmla="*/ 0 w 6704367"/>
                      <a:gd name="connsiteY39" fmla="*/ 536981 h 4474845"/>
                      <a:gd name="connsiteX40" fmla="*/ 0 w 6704367"/>
                      <a:gd name="connsiteY40" fmla="*/ 0 h 44748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6704367" h="4474845" fill="none" extrusionOk="0">
                        <a:moveTo>
                          <a:pt x="0" y="0"/>
                        </a:moveTo>
                        <a:cubicBezTo>
                          <a:pt x="230101" y="-74938"/>
                          <a:pt x="355928" y="42838"/>
                          <a:pt x="625741" y="0"/>
                        </a:cubicBezTo>
                        <a:cubicBezTo>
                          <a:pt x="895554" y="-42838"/>
                          <a:pt x="854948" y="36056"/>
                          <a:pt x="983307" y="0"/>
                        </a:cubicBezTo>
                        <a:cubicBezTo>
                          <a:pt x="1111666" y="-36056"/>
                          <a:pt x="1502331" y="13600"/>
                          <a:pt x="1676092" y="0"/>
                        </a:cubicBezTo>
                        <a:cubicBezTo>
                          <a:pt x="1849854" y="-13600"/>
                          <a:pt x="2111812" y="26885"/>
                          <a:pt x="2234789" y="0"/>
                        </a:cubicBezTo>
                        <a:cubicBezTo>
                          <a:pt x="2357766" y="-26885"/>
                          <a:pt x="2437187" y="29434"/>
                          <a:pt x="2592355" y="0"/>
                        </a:cubicBezTo>
                        <a:cubicBezTo>
                          <a:pt x="2747523" y="-29434"/>
                          <a:pt x="2901911" y="63062"/>
                          <a:pt x="3151052" y="0"/>
                        </a:cubicBezTo>
                        <a:cubicBezTo>
                          <a:pt x="3400193" y="-63062"/>
                          <a:pt x="3674099" y="15790"/>
                          <a:pt x="3843837" y="0"/>
                        </a:cubicBezTo>
                        <a:cubicBezTo>
                          <a:pt x="4013576" y="-15790"/>
                          <a:pt x="4212508" y="47032"/>
                          <a:pt x="4335491" y="0"/>
                        </a:cubicBezTo>
                        <a:cubicBezTo>
                          <a:pt x="4458474" y="-47032"/>
                          <a:pt x="4716451" y="4984"/>
                          <a:pt x="4827144" y="0"/>
                        </a:cubicBezTo>
                        <a:cubicBezTo>
                          <a:pt x="4937837" y="-4984"/>
                          <a:pt x="5160810" y="16089"/>
                          <a:pt x="5385841" y="0"/>
                        </a:cubicBezTo>
                        <a:cubicBezTo>
                          <a:pt x="5610872" y="-16089"/>
                          <a:pt x="5726377" y="70413"/>
                          <a:pt x="6011582" y="0"/>
                        </a:cubicBezTo>
                        <a:cubicBezTo>
                          <a:pt x="6296787" y="-70413"/>
                          <a:pt x="6495995" y="13685"/>
                          <a:pt x="6704367" y="0"/>
                        </a:cubicBezTo>
                        <a:cubicBezTo>
                          <a:pt x="6774774" y="214039"/>
                          <a:pt x="6688037" y="451432"/>
                          <a:pt x="6704367" y="604104"/>
                        </a:cubicBezTo>
                        <a:cubicBezTo>
                          <a:pt x="6720697" y="756776"/>
                          <a:pt x="6642657" y="987427"/>
                          <a:pt x="6704367" y="1118711"/>
                        </a:cubicBezTo>
                        <a:cubicBezTo>
                          <a:pt x="6766077" y="1249995"/>
                          <a:pt x="6674723" y="1409529"/>
                          <a:pt x="6704367" y="1588570"/>
                        </a:cubicBezTo>
                        <a:cubicBezTo>
                          <a:pt x="6734011" y="1767611"/>
                          <a:pt x="6681927" y="1914750"/>
                          <a:pt x="6704367" y="2147926"/>
                        </a:cubicBezTo>
                        <a:cubicBezTo>
                          <a:pt x="6726807" y="2381102"/>
                          <a:pt x="6669570" y="2530615"/>
                          <a:pt x="6704367" y="2752030"/>
                        </a:cubicBezTo>
                        <a:cubicBezTo>
                          <a:pt x="6739164" y="2973445"/>
                          <a:pt x="6638830" y="3207371"/>
                          <a:pt x="6704367" y="3400882"/>
                        </a:cubicBezTo>
                        <a:cubicBezTo>
                          <a:pt x="6769904" y="3594393"/>
                          <a:pt x="6666851" y="4106147"/>
                          <a:pt x="6704367" y="4474845"/>
                        </a:cubicBezTo>
                        <a:cubicBezTo>
                          <a:pt x="6482453" y="4536549"/>
                          <a:pt x="6243600" y="4429115"/>
                          <a:pt x="6011582" y="4474845"/>
                        </a:cubicBezTo>
                        <a:cubicBezTo>
                          <a:pt x="5779564" y="4520575"/>
                          <a:pt x="5679323" y="4474414"/>
                          <a:pt x="5519929" y="4474845"/>
                        </a:cubicBezTo>
                        <a:cubicBezTo>
                          <a:pt x="5360535" y="4475276"/>
                          <a:pt x="5135768" y="4430946"/>
                          <a:pt x="5028275" y="4474845"/>
                        </a:cubicBezTo>
                        <a:cubicBezTo>
                          <a:pt x="4920782" y="4518744"/>
                          <a:pt x="4739891" y="4449792"/>
                          <a:pt x="4536622" y="4474845"/>
                        </a:cubicBezTo>
                        <a:cubicBezTo>
                          <a:pt x="4333353" y="4499898"/>
                          <a:pt x="4211606" y="4473015"/>
                          <a:pt x="3910881" y="4474845"/>
                        </a:cubicBezTo>
                        <a:cubicBezTo>
                          <a:pt x="3610156" y="4476675"/>
                          <a:pt x="3570582" y="4447520"/>
                          <a:pt x="3352184" y="4474845"/>
                        </a:cubicBezTo>
                        <a:cubicBezTo>
                          <a:pt x="3133786" y="4502170"/>
                          <a:pt x="3078748" y="4446867"/>
                          <a:pt x="2994617" y="4474845"/>
                        </a:cubicBezTo>
                        <a:cubicBezTo>
                          <a:pt x="2910486" y="4502823"/>
                          <a:pt x="2664105" y="4457371"/>
                          <a:pt x="2502964" y="4474845"/>
                        </a:cubicBezTo>
                        <a:cubicBezTo>
                          <a:pt x="2341823" y="4492319"/>
                          <a:pt x="2089091" y="4410530"/>
                          <a:pt x="1877223" y="4474845"/>
                        </a:cubicBezTo>
                        <a:cubicBezTo>
                          <a:pt x="1665355" y="4539160"/>
                          <a:pt x="1638593" y="4471966"/>
                          <a:pt x="1452613" y="4474845"/>
                        </a:cubicBezTo>
                        <a:cubicBezTo>
                          <a:pt x="1266633" y="4477724"/>
                          <a:pt x="952815" y="4430495"/>
                          <a:pt x="759828" y="4474845"/>
                        </a:cubicBezTo>
                        <a:cubicBezTo>
                          <a:pt x="566842" y="4519195"/>
                          <a:pt x="286579" y="4421168"/>
                          <a:pt x="0" y="4474845"/>
                        </a:cubicBezTo>
                        <a:cubicBezTo>
                          <a:pt x="-6837" y="4238638"/>
                          <a:pt x="54085" y="4086468"/>
                          <a:pt x="0" y="3915489"/>
                        </a:cubicBezTo>
                        <a:cubicBezTo>
                          <a:pt x="-54085" y="3744510"/>
                          <a:pt x="854" y="3599053"/>
                          <a:pt x="0" y="3490379"/>
                        </a:cubicBezTo>
                        <a:cubicBezTo>
                          <a:pt x="-854" y="3381705"/>
                          <a:pt x="32197" y="3055617"/>
                          <a:pt x="0" y="2931023"/>
                        </a:cubicBezTo>
                        <a:cubicBezTo>
                          <a:pt x="-32197" y="2806429"/>
                          <a:pt x="16106" y="2677570"/>
                          <a:pt x="0" y="2461165"/>
                        </a:cubicBezTo>
                        <a:cubicBezTo>
                          <a:pt x="-16106" y="2244760"/>
                          <a:pt x="49386" y="2186688"/>
                          <a:pt x="0" y="1991306"/>
                        </a:cubicBezTo>
                        <a:cubicBezTo>
                          <a:pt x="-49386" y="1795924"/>
                          <a:pt x="50387" y="1724418"/>
                          <a:pt x="0" y="1521447"/>
                        </a:cubicBezTo>
                        <a:cubicBezTo>
                          <a:pt x="-50387" y="1318476"/>
                          <a:pt x="24125" y="1248354"/>
                          <a:pt x="0" y="1051589"/>
                        </a:cubicBezTo>
                        <a:cubicBezTo>
                          <a:pt x="-24125" y="854824"/>
                          <a:pt x="39555" y="691533"/>
                          <a:pt x="0" y="536981"/>
                        </a:cubicBezTo>
                        <a:cubicBezTo>
                          <a:pt x="-39555" y="382429"/>
                          <a:pt x="41441" y="119307"/>
                          <a:pt x="0" y="0"/>
                        </a:cubicBezTo>
                        <a:close/>
                      </a:path>
                      <a:path w="6704367" h="4474845" stroke="0" extrusionOk="0">
                        <a:moveTo>
                          <a:pt x="0" y="0"/>
                        </a:moveTo>
                        <a:cubicBezTo>
                          <a:pt x="168161" y="-45711"/>
                          <a:pt x="252561" y="24214"/>
                          <a:pt x="491654" y="0"/>
                        </a:cubicBezTo>
                        <a:cubicBezTo>
                          <a:pt x="730747" y="-24214"/>
                          <a:pt x="680579" y="40351"/>
                          <a:pt x="849220" y="0"/>
                        </a:cubicBezTo>
                        <a:cubicBezTo>
                          <a:pt x="1017861" y="-40351"/>
                          <a:pt x="1197399" y="13996"/>
                          <a:pt x="1542004" y="0"/>
                        </a:cubicBezTo>
                        <a:cubicBezTo>
                          <a:pt x="1886609" y="-13996"/>
                          <a:pt x="1880584" y="11088"/>
                          <a:pt x="2033658" y="0"/>
                        </a:cubicBezTo>
                        <a:cubicBezTo>
                          <a:pt x="2186732" y="-11088"/>
                          <a:pt x="2386392" y="5271"/>
                          <a:pt x="2525312" y="0"/>
                        </a:cubicBezTo>
                        <a:cubicBezTo>
                          <a:pt x="2664232" y="-5271"/>
                          <a:pt x="2881126" y="71698"/>
                          <a:pt x="3218096" y="0"/>
                        </a:cubicBezTo>
                        <a:cubicBezTo>
                          <a:pt x="3555066" y="-71698"/>
                          <a:pt x="3557362" y="20373"/>
                          <a:pt x="3642706" y="0"/>
                        </a:cubicBezTo>
                        <a:cubicBezTo>
                          <a:pt x="3728050" y="-20373"/>
                          <a:pt x="4098317" y="34109"/>
                          <a:pt x="4335491" y="0"/>
                        </a:cubicBezTo>
                        <a:cubicBezTo>
                          <a:pt x="4572665" y="-34109"/>
                          <a:pt x="4832118" y="41419"/>
                          <a:pt x="5028275" y="0"/>
                        </a:cubicBezTo>
                        <a:cubicBezTo>
                          <a:pt x="5224432" y="-41419"/>
                          <a:pt x="5362392" y="46897"/>
                          <a:pt x="5586973" y="0"/>
                        </a:cubicBezTo>
                        <a:cubicBezTo>
                          <a:pt x="5811554" y="-46897"/>
                          <a:pt x="6399182" y="9338"/>
                          <a:pt x="6704367" y="0"/>
                        </a:cubicBezTo>
                        <a:cubicBezTo>
                          <a:pt x="6765089" y="236919"/>
                          <a:pt x="6674879" y="285199"/>
                          <a:pt x="6704367" y="514607"/>
                        </a:cubicBezTo>
                        <a:cubicBezTo>
                          <a:pt x="6733855" y="744015"/>
                          <a:pt x="6671594" y="769124"/>
                          <a:pt x="6704367" y="939717"/>
                        </a:cubicBezTo>
                        <a:cubicBezTo>
                          <a:pt x="6737140" y="1110310"/>
                          <a:pt x="6644850" y="1382531"/>
                          <a:pt x="6704367" y="1499073"/>
                        </a:cubicBezTo>
                        <a:cubicBezTo>
                          <a:pt x="6763884" y="1615615"/>
                          <a:pt x="6692945" y="1786923"/>
                          <a:pt x="6704367" y="2058429"/>
                        </a:cubicBezTo>
                        <a:cubicBezTo>
                          <a:pt x="6715789" y="2329935"/>
                          <a:pt x="6656851" y="2444213"/>
                          <a:pt x="6704367" y="2617784"/>
                        </a:cubicBezTo>
                        <a:cubicBezTo>
                          <a:pt x="6751883" y="2791356"/>
                          <a:pt x="6639144" y="2932197"/>
                          <a:pt x="6704367" y="3221888"/>
                        </a:cubicBezTo>
                        <a:cubicBezTo>
                          <a:pt x="6769590" y="3511579"/>
                          <a:pt x="6653670" y="3639555"/>
                          <a:pt x="6704367" y="3825992"/>
                        </a:cubicBezTo>
                        <a:cubicBezTo>
                          <a:pt x="6755064" y="4012429"/>
                          <a:pt x="6683522" y="4230093"/>
                          <a:pt x="6704367" y="4474845"/>
                        </a:cubicBezTo>
                        <a:cubicBezTo>
                          <a:pt x="6606834" y="4506811"/>
                          <a:pt x="6473755" y="4462425"/>
                          <a:pt x="6346801" y="4474845"/>
                        </a:cubicBezTo>
                        <a:cubicBezTo>
                          <a:pt x="6219847" y="4487265"/>
                          <a:pt x="5853372" y="4452547"/>
                          <a:pt x="5654016" y="4474845"/>
                        </a:cubicBezTo>
                        <a:cubicBezTo>
                          <a:pt x="5454661" y="4497143"/>
                          <a:pt x="5287986" y="4427404"/>
                          <a:pt x="5095319" y="4474845"/>
                        </a:cubicBezTo>
                        <a:cubicBezTo>
                          <a:pt x="4902652" y="4522286"/>
                          <a:pt x="4769757" y="4455744"/>
                          <a:pt x="4670709" y="4474845"/>
                        </a:cubicBezTo>
                        <a:cubicBezTo>
                          <a:pt x="4571661" y="4493946"/>
                          <a:pt x="4332813" y="4443294"/>
                          <a:pt x="4112012" y="4474845"/>
                        </a:cubicBezTo>
                        <a:cubicBezTo>
                          <a:pt x="3891211" y="4506396"/>
                          <a:pt x="3872570" y="4452810"/>
                          <a:pt x="3754446" y="4474845"/>
                        </a:cubicBezTo>
                        <a:cubicBezTo>
                          <a:pt x="3636322" y="4496880"/>
                          <a:pt x="3555132" y="4456348"/>
                          <a:pt x="3396879" y="4474845"/>
                        </a:cubicBezTo>
                        <a:cubicBezTo>
                          <a:pt x="3238626" y="4493342"/>
                          <a:pt x="3048209" y="4459567"/>
                          <a:pt x="2838182" y="4474845"/>
                        </a:cubicBezTo>
                        <a:cubicBezTo>
                          <a:pt x="2628155" y="4490123"/>
                          <a:pt x="2540665" y="4443781"/>
                          <a:pt x="2413572" y="4474845"/>
                        </a:cubicBezTo>
                        <a:cubicBezTo>
                          <a:pt x="2286479" y="4505909"/>
                          <a:pt x="2061433" y="4446100"/>
                          <a:pt x="1787831" y="4474845"/>
                        </a:cubicBezTo>
                        <a:cubicBezTo>
                          <a:pt x="1514229" y="4503590"/>
                          <a:pt x="1536024" y="4455183"/>
                          <a:pt x="1363221" y="4474845"/>
                        </a:cubicBezTo>
                        <a:cubicBezTo>
                          <a:pt x="1190418" y="4494507"/>
                          <a:pt x="951395" y="4403803"/>
                          <a:pt x="737480" y="4474845"/>
                        </a:cubicBezTo>
                        <a:cubicBezTo>
                          <a:pt x="523565" y="4545887"/>
                          <a:pt x="215834" y="4453168"/>
                          <a:pt x="0" y="4474845"/>
                        </a:cubicBezTo>
                        <a:cubicBezTo>
                          <a:pt x="-26758" y="4278118"/>
                          <a:pt x="28800" y="4149681"/>
                          <a:pt x="0" y="3870741"/>
                        </a:cubicBezTo>
                        <a:cubicBezTo>
                          <a:pt x="-28800" y="3591801"/>
                          <a:pt x="51501" y="3454855"/>
                          <a:pt x="0" y="3266637"/>
                        </a:cubicBezTo>
                        <a:cubicBezTo>
                          <a:pt x="-51501" y="3078419"/>
                          <a:pt x="63327" y="2814745"/>
                          <a:pt x="0" y="2617784"/>
                        </a:cubicBezTo>
                        <a:cubicBezTo>
                          <a:pt x="-63327" y="2420823"/>
                          <a:pt x="10279" y="2253583"/>
                          <a:pt x="0" y="2103177"/>
                        </a:cubicBezTo>
                        <a:cubicBezTo>
                          <a:pt x="-10279" y="1952771"/>
                          <a:pt x="24594" y="1691287"/>
                          <a:pt x="0" y="1454325"/>
                        </a:cubicBezTo>
                        <a:cubicBezTo>
                          <a:pt x="-24594" y="1217363"/>
                          <a:pt x="34530" y="1092432"/>
                          <a:pt x="0" y="984466"/>
                        </a:cubicBezTo>
                        <a:cubicBezTo>
                          <a:pt x="-34530" y="876500"/>
                          <a:pt x="8446" y="710698"/>
                          <a:pt x="0" y="559356"/>
                        </a:cubicBezTo>
                        <a:cubicBezTo>
                          <a:pt x="-8446" y="408014"/>
                          <a:pt x="16209" y="2188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E25E3-7E82-58E3-B3DE-96B14ACA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11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7FAA69-6760-C283-18F4-DC66BE50DDC8}"/>
              </a:ext>
            </a:extLst>
          </p:cNvPr>
          <p:cNvSpPr txBox="1">
            <a:spLocks/>
          </p:cNvSpPr>
          <p:nvPr/>
        </p:nvSpPr>
        <p:spPr>
          <a:xfrm>
            <a:off x="5014763" y="390332"/>
            <a:ext cx="6814686" cy="533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Seasonal cycle – all points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CA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39891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496" y="1521226"/>
            <a:ext cx="4885811" cy="4351338"/>
          </a:xfrm>
        </p:spPr>
        <p:txBody>
          <a:bodyPr anchor="ctr"/>
          <a:lstStyle/>
          <a:p>
            <a:r>
              <a:rPr lang="en-US" dirty="0"/>
              <a:t>Demonstrates consistently underpredicted 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B7A3E5-E7CC-3293-05EC-419103ED60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r="18005" b="52000"/>
          <a:stretch/>
        </p:blipFill>
        <p:spPr bwMode="auto">
          <a:xfrm>
            <a:off x="4999122" y="2257526"/>
            <a:ext cx="6944937" cy="2790065"/>
          </a:xfrm>
          <a:prstGeom prst="rect">
            <a:avLst/>
          </a:prstGeom>
          <a:ln w="1270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F1542-4C09-4023-F260-88D21E1DE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12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2A108BA-4466-B562-50DC-1FC962631622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4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069C78-495B-A653-DFF7-66FC544FCFBA}"/>
              </a:ext>
            </a:extLst>
          </p:cNvPr>
          <p:cNvSpPr txBox="1">
            <a:spLocks/>
          </p:cNvSpPr>
          <p:nvPr/>
        </p:nvSpPr>
        <p:spPr>
          <a:xfrm>
            <a:off x="5014763" y="390332"/>
            <a:ext cx="6814686" cy="533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1:1 Ratio – all points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CA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4261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5"/>
            <a:ext cx="4543425" cy="4351338"/>
          </a:xfrm>
        </p:spPr>
        <p:txBody>
          <a:bodyPr anchor="ctr"/>
          <a:lstStyle/>
          <a:p>
            <a:r>
              <a:rPr lang="en-US" dirty="0"/>
              <a:t>Relatively consistent mean percent difference for each model across locations</a:t>
            </a:r>
          </a:p>
          <a:p>
            <a:r>
              <a:rPr lang="en-US" dirty="0"/>
              <a:t>Decrease for some R</a:t>
            </a:r>
            <a:r>
              <a:rPr lang="en-US" baseline="30000" dirty="0"/>
              <a:t>2</a:t>
            </a:r>
            <a:r>
              <a:rPr lang="en-US" dirty="0"/>
              <a:t> likely due to less measurements 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CEA3A-F17C-0997-7BF8-6E051BC95A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9" r="4390"/>
          <a:stretch/>
        </p:blipFill>
        <p:spPr bwMode="auto">
          <a:xfrm>
            <a:off x="5172075" y="1600621"/>
            <a:ext cx="6867525" cy="43765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BC14D-1E6B-7C5B-02EB-D7A6BEB12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13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770D21-7F5C-C51D-A537-4A9618AC6A3E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4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21CB6D9-B170-F21F-E3FB-A192B636C292}"/>
              </a:ext>
            </a:extLst>
          </p:cNvPr>
          <p:cNvSpPr txBox="1">
            <a:spLocks/>
          </p:cNvSpPr>
          <p:nvPr/>
        </p:nvSpPr>
        <p:spPr>
          <a:xfrm>
            <a:off x="5101391" y="351831"/>
            <a:ext cx="6814686" cy="658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Summary Stats – all locations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7760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5"/>
            <a:ext cx="4811671" cy="4351338"/>
          </a:xfrm>
        </p:spPr>
        <p:txBody>
          <a:bodyPr/>
          <a:lstStyle/>
          <a:p>
            <a:r>
              <a:rPr lang="en-US" dirty="0"/>
              <a:t>Demonstrates consistently underpredicted</a:t>
            </a:r>
          </a:p>
          <a:p>
            <a:pPr lvl="1"/>
            <a:r>
              <a:rPr lang="en-US" dirty="0"/>
              <a:t>Between -5 and -15 % difference </a:t>
            </a:r>
          </a:p>
          <a:p>
            <a:r>
              <a:rPr lang="en-CA" dirty="0"/>
              <a:t>Low bias also found around the tropopause when models are compared with ACE-FTS [Whaley et al., 2022]</a:t>
            </a:r>
          </a:p>
          <a:p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EF771-1D32-EC9C-0CCC-AA6873F943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6951"/>
          <a:stretch>
            <a:fillRect/>
          </a:stretch>
        </p:blipFill>
        <p:spPr bwMode="auto">
          <a:xfrm>
            <a:off x="5219700" y="1559687"/>
            <a:ext cx="6638925" cy="4381373"/>
          </a:xfrm>
          <a:prstGeom prst="rect">
            <a:avLst/>
          </a:prstGeom>
          <a:ln w="12700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B325A-1F82-5104-2D95-89FE70187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14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B17AC70-C499-C3BF-2E9A-B44CE13417AD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CH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4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5DD995-3D3F-1CFB-3805-EE80D501DB02}"/>
              </a:ext>
            </a:extLst>
          </p:cNvPr>
          <p:cNvSpPr txBox="1">
            <a:spLocks/>
          </p:cNvSpPr>
          <p:nvPr/>
        </p:nvSpPr>
        <p:spPr>
          <a:xfrm>
            <a:off x="5082140" y="168950"/>
            <a:ext cx="6814686" cy="1014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Multi-Model Monthly Mean</a:t>
            </a:r>
          </a:p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– all locations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28258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moke from factory">
            <a:extLst>
              <a:ext uri="{FF2B5EF4-FFF2-40B4-BE49-F238E27FC236}">
                <a16:creationId xmlns:a16="http://schemas.microsoft.com/office/drawing/2014/main" id="{D5BE7540-A52A-136C-6D4C-F978A459BB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7" r="23010" b="637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802D5-230E-04AA-10E4-C77950F4E0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Carbon Monoxide</a:t>
            </a:r>
            <a:endParaRPr lang="en-CA" sz="4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243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5"/>
            <a:ext cx="4543425" cy="4981870"/>
          </a:xfrm>
        </p:spPr>
        <p:txBody>
          <a:bodyPr anchor="ctr">
            <a:normAutofit/>
          </a:bodyPr>
          <a:lstStyle/>
          <a:p>
            <a:r>
              <a:rPr lang="en-US" dirty="0"/>
              <a:t>Important for simulation of O</a:t>
            </a:r>
            <a:r>
              <a:rPr lang="en-US" baseline="-25000" dirty="0"/>
              <a:t>3</a:t>
            </a:r>
          </a:p>
          <a:p>
            <a:r>
              <a:rPr lang="en-US" dirty="0"/>
              <a:t>Tracer for biomass burning and lower latitude anthropogenic emissions</a:t>
            </a:r>
          </a:p>
          <a:p>
            <a:r>
              <a:rPr lang="en-US" dirty="0"/>
              <a:t>9 of 11 models simulate </a:t>
            </a:r>
          </a:p>
          <a:p>
            <a:r>
              <a:rPr lang="en-US" dirty="0"/>
              <a:t>Evidence of biomass burning events seen in the summer months</a:t>
            </a:r>
          </a:p>
          <a:p>
            <a:pPr lvl="1"/>
            <a:r>
              <a:rPr lang="en-US" dirty="0"/>
              <a:t>7 of 9 models use the same fire emissions inventory </a:t>
            </a:r>
          </a:p>
          <a:p>
            <a:pPr marL="0" indent="0">
              <a:buNone/>
            </a:pPr>
            <a:endParaRPr lang="en-CA" baseline="-25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463007-0244-3ABC-574D-DBCDBE4E51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3" r="1247"/>
          <a:stretch/>
        </p:blipFill>
        <p:spPr bwMode="auto">
          <a:xfrm>
            <a:off x="5295900" y="1519785"/>
            <a:ext cx="6772275" cy="4463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E23B-8BDB-535E-BC7E-A33B2B6C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16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4F154E9-D6FA-1A04-F69B-E280D6FE0BD1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A513C3B-2D71-827C-B1AC-63B034CA97D1}"/>
              </a:ext>
            </a:extLst>
          </p:cNvPr>
          <p:cNvSpPr txBox="1">
            <a:spLocks/>
          </p:cNvSpPr>
          <p:nvPr/>
        </p:nvSpPr>
        <p:spPr>
          <a:xfrm>
            <a:off x="5014763" y="390332"/>
            <a:ext cx="6814686" cy="533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Seasonal cycle – all points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CA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387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5"/>
            <a:ext cx="4543425" cy="4351338"/>
          </a:xfrm>
        </p:spPr>
        <p:txBody>
          <a:bodyPr anchor="ctr"/>
          <a:lstStyle/>
          <a:p>
            <a:r>
              <a:rPr lang="en-US" dirty="0"/>
              <a:t>Models have better agreement with low CO values, increasing in difference as CO increases</a:t>
            </a:r>
          </a:p>
          <a:p>
            <a:pPr lvl="1"/>
            <a:r>
              <a:rPr lang="en-US" dirty="0"/>
              <a:t>Corresponding to an underprediction in the spring peak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5A6C7-AE05-2B41-6551-887580684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r="7182"/>
          <a:stretch/>
        </p:blipFill>
        <p:spPr bwMode="auto">
          <a:xfrm>
            <a:off x="4986819" y="1448886"/>
            <a:ext cx="6938481" cy="4589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FD130-CEA4-2093-60B7-51B63B036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17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6692A0D-FB17-D934-1ED4-21F4E5661BB0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49A920-927B-A3D8-35E3-F415DBE36519}"/>
              </a:ext>
            </a:extLst>
          </p:cNvPr>
          <p:cNvSpPr txBox="1">
            <a:spLocks/>
          </p:cNvSpPr>
          <p:nvPr/>
        </p:nvSpPr>
        <p:spPr>
          <a:xfrm>
            <a:off x="5014763" y="390332"/>
            <a:ext cx="6814686" cy="533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1:1 Ratio – all points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CA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058858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5"/>
            <a:ext cx="4543425" cy="4896810"/>
          </a:xfrm>
        </p:spPr>
        <p:txBody>
          <a:bodyPr anchor="ctr"/>
          <a:lstStyle/>
          <a:p>
            <a:r>
              <a:rPr lang="en-US" dirty="0"/>
              <a:t>All negative bias except GEM-MACH and EMEP-MSC W (Ny Ålesund)</a:t>
            </a:r>
          </a:p>
          <a:p>
            <a:r>
              <a:rPr lang="en-US" dirty="0"/>
              <a:t>Biases range from +18 to -45% </a:t>
            </a:r>
          </a:p>
          <a:p>
            <a:r>
              <a:rPr lang="en-US" dirty="0"/>
              <a:t>MATCH-SALSA &amp; MRI-ESM2 have high R2 and low percent difference, but the results are not within the FTIR’s partial column uncertainties 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A70794-4D57-7284-8FCB-AA39F83E93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" r="4615"/>
          <a:stretch/>
        </p:blipFill>
        <p:spPr bwMode="auto">
          <a:xfrm>
            <a:off x="5160529" y="1612778"/>
            <a:ext cx="6774295" cy="42927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5C5C8-940F-7721-9E75-688E2F3B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18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39C96B2-900B-9C03-8FC9-03DC3ADC042E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2AEEE9-60F4-41A8-8C8E-A707919CC1DC}"/>
              </a:ext>
            </a:extLst>
          </p:cNvPr>
          <p:cNvSpPr txBox="1">
            <a:spLocks/>
          </p:cNvSpPr>
          <p:nvPr/>
        </p:nvSpPr>
        <p:spPr>
          <a:xfrm>
            <a:off x="5101391" y="351831"/>
            <a:ext cx="6814686" cy="658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Summary Stats – all locations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186140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5"/>
            <a:ext cx="4543425" cy="4928708"/>
          </a:xfrm>
        </p:spPr>
        <p:txBody>
          <a:bodyPr anchor="ctr">
            <a:normAutofit/>
          </a:bodyPr>
          <a:lstStyle/>
          <a:p>
            <a:r>
              <a:rPr lang="en-US" dirty="0"/>
              <a:t>Mean percent difference (bottom right) shows all  models, in all locations tend to underpredict more in spring than summer</a:t>
            </a:r>
          </a:p>
          <a:p>
            <a:pPr lvl="1"/>
            <a:r>
              <a:rPr lang="en-US" dirty="0"/>
              <a:t>Similar result observed by other Arctic model comparison studies [e.g. Emmons et al., 2015; Whaley et al., 2022/2023]</a:t>
            </a:r>
          </a:p>
          <a:p>
            <a:pPr lvl="1"/>
            <a:r>
              <a:rPr lang="en-US" dirty="0"/>
              <a:t>May be due to underestimation in emission fluxes</a:t>
            </a:r>
            <a:endParaRPr lang="en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B2C7D8-53EF-ECFB-9274-DD33A5FB5C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" t="-231" r="7283" b="3104"/>
          <a:stretch/>
        </p:blipFill>
        <p:spPr bwMode="auto">
          <a:xfrm>
            <a:off x="4911706" y="1607037"/>
            <a:ext cx="7042169" cy="4441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B9CC53-CD09-EF6A-9E77-522BA695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19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401B41-4963-3697-1433-8E6C8255CD01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CO</a:t>
            </a:r>
            <a:endParaRPr lang="en-US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EC4B5D0-D967-A2A8-88E5-52996C4F98F8}"/>
              </a:ext>
            </a:extLst>
          </p:cNvPr>
          <p:cNvSpPr txBox="1">
            <a:spLocks/>
          </p:cNvSpPr>
          <p:nvPr/>
        </p:nvSpPr>
        <p:spPr>
          <a:xfrm>
            <a:off x="5082140" y="226702"/>
            <a:ext cx="6814686" cy="8513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Multi-Model Monthly Mean</a:t>
            </a:r>
          </a:p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– all locations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CA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3886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11DD4-1CA6-AFA7-0BE6-47B9EDC09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871" y="123681"/>
            <a:ext cx="11344275" cy="6159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en-CA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Motivation &amp;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6146F4-057C-5271-0E25-1EB63A04C302}"/>
              </a:ext>
            </a:extLst>
          </p:cNvPr>
          <p:cNvSpPr txBox="1"/>
          <p:nvPr/>
        </p:nvSpPr>
        <p:spPr>
          <a:xfrm>
            <a:off x="380999" y="1701194"/>
            <a:ext cx="5040000" cy="19436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228600" lvl="1" indent="-228600" algn="l" defTabSz="93345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Char char="•"/>
            </a:pP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Also known as short-lived climate pollutants or near-term </a:t>
            </a:r>
            <a:r>
              <a:rPr lang="en-CA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climate forcers</a:t>
            </a:r>
          </a:p>
          <a:p>
            <a:pPr marL="228600" lvl="1" indent="-228600" defTabSz="93345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Tx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Have l</a:t>
            </a:r>
            <a:r>
              <a:rPr lang="en-US" sz="1800" kern="1200" dirty="0">
                <a:latin typeface="Arial" panose="020B0604020202020204" pitchFamily="34" charset="0"/>
                <a:cs typeface="Arial" panose="020B0604020202020204" pitchFamily="34" charset="0"/>
              </a:rPr>
              <a:t>ifetimes less than 2 decades</a:t>
            </a:r>
            <a:endParaRPr lang="en-CA" sz="1800" kern="1200" baseline="-25000" dirty="0">
              <a:effectLst/>
              <a:ea typeface="Calibri" panose="020F0502020204030204" pitchFamily="34" charset="0"/>
            </a:endParaRPr>
          </a:p>
          <a:p>
            <a:pPr marL="228600" lvl="1" indent="-228600" defTabSz="93345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Tx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Have accelerated climate impacts</a:t>
            </a:r>
          </a:p>
          <a:p>
            <a:pPr marL="685800" lvl="2" indent="-228600" defTabSz="933450">
              <a:lnSpc>
                <a:spcPct val="90000"/>
              </a:lnSpc>
              <a:spcBef>
                <a:spcPts val="600"/>
              </a:spcBef>
              <a:spcAft>
                <a:spcPct val="15000"/>
              </a:spcAft>
              <a:buFontTx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Additionally, negative impacts on air quality, ecosystems and human health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25022-297C-B91A-8211-A1E907FC74ED}"/>
              </a:ext>
            </a:extLst>
          </p:cNvPr>
          <p:cNvSpPr txBox="1"/>
          <p:nvPr/>
        </p:nvSpPr>
        <p:spPr>
          <a:xfrm>
            <a:off x="419099" y="4517462"/>
            <a:ext cx="5040000" cy="218521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Arctic is warming at 3-4x the global average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Measurement stations are sparse due to remote locations, harsh environments and increased costs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Long-term datasets are key in monitoring atmospheric changes and trends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44EB19-39E2-1D6C-A9E6-1EDB7D140097}"/>
              </a:ext>
            </a:extLst>
          </p:cNvPr>
          <p:cNvSpPr txBox="1"/>
          <p:nvPr/>
        </p:nvSpPr>
        <p:spPr>
          <a:xfrm>
            <a:off x="6905624" y="2431825"/>
            <a:ext cx="5040000" cy="28931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 how well the chosen models reflect historical ground-truth measurements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Utilize long-term trace gas datasets for comparisons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Historical measurements from five high-latitude NDACC FTIR stations 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 models as selected by the 2021 AMAP SLCF Assessment Report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CA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CO, and O</a:t>
            </a:r>
            <a:r>
              <a:rPr lang="en-CA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F4FF99-3690-09E3-2D6F-6F2EDC61E389}"/>
              </a:ext>
            </a:extLst>
          </p:cNvPr>
          <p:cNvSpPr txBox="1"/>
          <p:nvPr/>
        </p:nvSpPr>
        <p:spPr>
          <a:xfrm>
            <a:off x="695324" y="1123650"/>
            <a:ext cx="4371976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Short-Lived Climate Forcers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E239DA-8D86-6C6A-D530-B8753B054269}"/>
              </a:ext>
            </a:extLst>
          </p:cNvPr>
          <p:cNvSpPr txBox="1"/>
          <p:nvPr/>
        </p:nvSpPr>
        <p:spPr>
          <a:xfrm>
            <a:off x="790574" y="4029075"/>
            <a:ext cx="4363200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High-Latitude Measurements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88F1B-647F-9EBE-E343-BA30F60DC240}"/>
              </a:ext>
            </a:extLst>
          </p:cNvPr>
          <p:cNvSpPr txBox="1"/>
          <p:nvPr/>
        </p:nvSpPr>
        <p:spPr>
          <a:xfrm>
            <a:off x="7181850" y="1933575"/>
            <a:ext cx="4486275" cy="369332"/>
          </a:xfrm>
          <a:prstGeom prst="rect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– Measurement Comparisons 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52C780F-8C54-9DDB-D77A-45728B485064}"/>
              </a:ext>
            </a:extLst>
          </p:cNvPr>
          <p:cNvSpPr/>
          <p:nvPr/>
        </p:nvSpPr>
        <p:spPr>
          <a:xfrm rot="1140388" flipV="1">
            <a:off x="5597247" y="3541160"/>
            <a:ext cx="1173800" cy="25642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57B6E18-8C4B-5B90-6EDF-79C86F0415BB}"/>
              </a:ext>
            </a:extLst>
          </p:cNvPr>
          <p:cNvSpPr/>
          <p:nvPr/>
        </p:nvSpPr>
        <p:spPr>
          <a:xfrm rot="20208819">
            <a:off x="5595445" y="4281277"/>
            <a:ext cx="1173800" cy="25642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6745F-1D71-57B1-36A4-5FCF95B8F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8615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right sun in the sky&#10;&#10;Description automatically generated with low confidence">
            <a:extLst>
              <a:ext uri="{FF2B5EF4-FFF2-40B4-BE49-F238E27FC236}">
                <a16:creationId xmlns:a16="http://schemas.microsoft.com/office/drawing/2014/main" id="{B1B27FD6-F762-7EFD-D5CB-90CFAE55FC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091" r="18700" b="-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C41B6-024E-B8C2-F536-BF4E2C6AF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Ozone</a:t>
            </a:r>
            <a:endParaRPr lang="en-CA" sz="4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6866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4"/>
            <a:ext cx="4865504" cy="5045667"/>
          </a:xfrm>
        </p:spPr>
        <p:txBody>
          <a:bodyPr anchor="ctr">
            <a:normAutofit/>
          </a:bodyPr>
          <a:lstStyle/>
          <a:p>
            <a:r>
              <a:rPr lang="en-US" dirty="0"/>
              <a:t>Significant GHG and air pollutant </a:t>
            </a:r>
          </a:p>
          <a:p>
            <a:r>
              <a:rPr lang="en-US" dirty="0"/>
              <a:t>Secondary pollutant</a:t>
            </a:r>
          </a:p>
          <a:p>
            <a:pPr lvl="1"/>
            <a:r>
              <a:rPr lang="en-US" dirty="0"/>
              <a:t>adds to difficulty in modelling</a:t>
            </a:r>
            <a:endParaRPr lang="en-CA" dirty="0"/>
          </a:p>
          <a:p>
            <a:r>
              <a:rPr lang="en-US" dirty="0"/>
              <a:t>All 11 models used simulate O</a:t>
            </a:r>
            <a:r>
              <a:rPr lang="en-US" baseline="-25000" dirty="0"/>
              <a:t>3</a:t>
            </a:r>
          </a:p>
          <a:p>
            <a:r>
              <a:rPr lang="en-US" dirty="0"/>
              <a:t>Large variations between models and within model across the year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38D92-B617-4630-C636-3CFB2AEE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21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B2C02C-6CA1-0F4B-90AD-FB1C4F17409B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3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E94975-3289-3BE6-E6AE-74A32618E311}"/>
              </a:ext>
            </a:extLst>
          </p:cNvPr>
          <p:cNvSpPr txBox="1">
            <a:spLocks/>
          </p:cNvSpPr>
          <p:nvPr/>
        </p:nvSpPr>
        <p:spPr>
          <a:xfrm>
            <a:off x="5014763" y="390332"/>
            <a:ext cx="6814686" cy="533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Seasonal cycle – monthly mean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CA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C537EB-92F0-DCEC-F5EA-AF1BA3146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" r="684"/>
          <a:stretch/>
        </p:blipFill>
        <p:spPr bwMode="auto">
          <a:xfrm>
            <a:off x="4972050" y="1626574"/>
            <a:ext cx="7219950" cy="44063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98724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5"/>
            <a:ext cx="4543425" cy="4351338"/>
          </a:xfrm>
        </p:spPr>
        <p:txBody>
          <a:bodyPr/>
          <a:lstStyle/>
          <a:p>
            <a:r>
              <a:rPr lang="en-US" dirty="0"/>
              <a:t>Models have better agreement with lower O</a:t>
            </a:r>
            <a:r>
              <a:rPr lang="en-US" baseline="-25000" dirty="0"/>
              <a:t>3</a:t>
            </a:r>
            <a:r>
              <a:rPr lang="en-US" dirty="0"/>
              <a:t> values than higher </a:t>
            </a:r>
          </a:p>
          <a:p>
            <a:pPr lvl="1"/>
            <a:r>
              <a:rPr lang="en-US" dirty="0"/>
              <a:t>Similar to CO</a:t>
            </a:r>
          </a:p>
          <a:p>
            <a:r>
              <a:rPr lang="en-US" dirty="0"/>
              <a:t>Could be related to :</a:t>
            </a:r>
          </a:p>
          <a:p>
            <a:pPr lvl="1"/>
            <a:r>
              <a:rPr lang="en-US" dirty="0"/>
              <a:t>underestimation in precursor species </a:t>
            </a:r>
          </a:p>
          <a:p>
            <a:pPr lvl="1"/>
            <a:r>
              <a:rPr lang="en-US" dirty="0"/>
              <a:t>Lack of long-range transport</a:t>
            </a:r>
          </a:p>
          <a:p>
            <a:pPr lvl="1"/>
            <a:r>
              <a:rPr lang="en-US" dirty="0"/>
              <a:t>Underestimation of ozone production in air masses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42271-0234-4920-158F-9034764CC5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3" r="8646" b="2524"/>
          <a:stretch/>
        </p:blipFill>
        <p:spPr bwMode="auto">
          <a:xfrm>
            <a:off x="4997044" y="1391230"/>
            <a:ext cx="7080656" cy="45904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4142C-EB44-A6AB-4BE6-314276A95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22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9E3037-0E2C-3008-8C92-D0A321FB9AF8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3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317B81-E244-A389-A8F4-45B90BC0D09B}"/>
              </a:ext>
            </a:extLst>
          </p:cNvPr>
          <p:cNvSpPr txBox="1">
            <a:spLocks/>
          </p:cNvSpPr>
          <p:nvPr/>
        </p:nvSpPr>
        <p:spPr>
          <a:xfrm>
            <a:off x="5014763" y="390332"/>
            <a:ext cx="6814686" cy="533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1:1 Ratio – all points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en-CA" b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16915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4"/>
            <a:ext cx="4543425" cy="5146675"/>
          </a:xfrm>
        </p:spPr>
        <p:txBody>
          <a:bodyPr anchor="ctr">
            <a:normAutofit/>
          </a:bodyPr>
          <a:lstStyle/>
          <a:p>
            <a:r>
              <a:rPr lang="en-US" dirty="0"/>
              <a:t>Generally, negative bias and </a:t>
            </a:r>
            <a:r>
              <a:rPr lang="en-CA" dirty="0"/>
              <a:t>R</a:t>
            </a:r>
            <a:r>
              <a:rPr lang="en-CA" baseline="30000" dirty="0"/>
              <a:t>2</a:t>
            </a:r>
            <a:r>
              <a:rPr lang="en-CA" dirty="0"/>
              <a:t>&lt; 0.5</a:t>
            </a:r>
            <a:endParaRPr lang="en-US" dirty="0"/>
          </a:p>
          <a:p>
            <a:pPr lvl="1"/>
            <a:r>
              <a:rPr lang="en-US" dirty="0"/>
              <a:t>Mean percent difference ranging from +8% to -45%</a:t>
            </a:r>
          </a:p>
          <a:p>
            <a:r>
              <a:rPr lang="en-US" dirty="0"/>
              <a:t>Models with a larger percent difference also have weaker correlations and higher NRMSEs</a:t>
            </a:r>
            <a:endParaRPr lang="en-CA" dirty="0"/>
          </a:p>
          <a:p>
            <a:r>
              <a:rPr lang="en-CA" dirty="0"/>
              <a:t>Level of chemistry and resolution did not advantage models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5FA8B9-88CD-8D9A-D4C1-347ACB5BB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" r="4776"/>
          <a:stretch/>
        </p:blipFill>
        <p:spPr bwMode="auto">
          <a:xfrm>
            <a:off x="4997996" y="1587143"/>
            <a:ext cx="6946354" cy="44136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DA965-C945-3091-BE62-FC696CE1E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23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6C2DBD-AA2D-A2C4-89E7-A740D93648CD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3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AA5B21-B43F-5187-9837-135DE35C8627}"/>
              </a:ext>
            </a:extLst>
          </p:cNvPr>
          <p:cNvSpPr txBox="1">
            <a:spLocks/>
          </p:cNvSpPr>
          <p:nvPr/>
        </p:nvSpPr>
        <p:spPr>
          <a:xfrm>
            <a:off x="5101391" y="351831"/>
            <a:ext cx="6814686" cy="6588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Summary Stats – all locations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31420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95DDF7-CD1E-9475-56BE-E172BEA6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4" y="1482724"/>
            <a:ext cx="4543425" cy="4994275"/>
          </a:xfrm>
        </p:spPr>
        <p:txBody>
          <a:bodyPr anchor="ctr">
            <a:normAutofit/>
          </a:bodyPr>
          <a:lstStyle/>
          <a:p>
            <a:r>
              <a:rPr lang="en-US" dirty="0"/>
              <a:t>Maximum mean percent difference centered around the summer for all locations</a:t>
            </a:r>
          </a:p>
          <a:p>
            <a:r>
              <a:rPr lang="en-US" dirty="0"/>
              <a:t>Other Arctic model comparison studies report negative biases when comparing with aircraft, satellites, FTIR and </a:t>
            </a:r>
            <a:r>
              <a:rPr lang="en-US" dirty="0" err="1"/>
              <a:t>ozonesondes</a:t>
            </a:r>
            <a:r>
              <a:rPr lang="en-US" dirty="0"/>
              <a:t> [</a:t>
            </a:r>
            <a:r>
              <a:rPr lang="en-US" dirty="0" err="1"/>
              <a:t>Wespes</a:t>
            </a:r>
            <a:r>
              <a:rPr lang="en-US" dirty="0"/>
              <a:t> et al., 2012; Whaley et al., 2022/2023]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596071-7CD1-6F50-6128-3C84B31EF9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7407"/>
          <a:stretch>
            <a:fillRect/>
          </a:stretch>
        </p:blipFill>
        <p:spPr bwMode="auto">
          <a:xfrm>
            <a:off x="5431465" y="1693826"/>
            <a:ext cx="6400799" cy="4269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A09EF-6B6E-6B23-730A-BB16FAD8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24</a:t>
            </a:fld>
            <a:endParaRPr lang="en-CA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8560A3-792F-4476-8ACE-A69ABB03DD6A}"/>
              </a:ext>
            </a:extLst>
          </p:cNvPr>
          <p:cNvSpPr txBox="1">
            <a:spLocks/>
          </p:cNvSpPr>
          <p:nvPr/>
        </p:nvSpPr>
        <p:spPr>
          <a:xfrm>
            <a:off x="1" y="83928"/>
            <a:ext cx="4581624" cy="1138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O</a:t>
            </a:r>
            <a:r>
              <a:rPr lang="en-US" b="1" baseline="-25000" dirty="0">
                <a:solidFill>
                  <a:schemeClr val="accent2">
                    <a:lumMod val="50000"/>
                  </a:schemeClr>
                </a:solidFill>
              </a:rPr>
              <a:t>3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BA9C-2B81-E309-8839-5FD8D4C61876}"/>
              </a:ext>
            </a:extLst>
          </p:cNvPr>
          <p:cNvSpPr txBox="1">
            <a:spLocks/>
          </p:cNvSpPr>
          <p:nvPr/>
        </p:nvSpPr>
        <p:spPr>
          <a:xfrm>
            <a:off x="5082140" y="168950"/>
            <a:ext cx="6814686" cy="10149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Multi-Model Monthly Mean</a:t>
            </a:r>
          </a:p>
          <a:p>
            <a:pPr algn="ctr"/>
            <a:r>
              <a:rPr lang="en-US" sz="3000" i="1" u="sng" dirty="0">
                <a:solidFill>
                  <a:schemeClr val="accent2">
                    <a:lumMod val="50000"/>
                  </a:schemeClr>
                </a:solidFill>
              </a:rPr>
              <a:t>– all locations</a:t>
            </a:r>
            <a:endParaRPr lang="en-US" sz="3000" i="1" u="sng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45407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04345C-DC80-F115-1E4D-29F3FAAF6668}"/>
              </a:ext>
            </a:extLst>
          </p:cNvPr>
          <p:cNvSpPr/>
          <p:nvPr/>
        </p:nvSpPr>
        <p:spPr>
          <a:xfrm>
            <a:off x="0" y="0"/>
            <a:ext cx="5900057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3EF74B-0539-AA0E-BD32-23340C92FC57}"/>
              </a:ext>
            </a:extLst>
          </p:cNvPr>
          <p:cNvSpPr txBox="1">
            <a:spLocks/>
          </p:cNvSpPr>
          <p:nvPr/>
        </p:nvSpPr>
        <p:spPr>
          <a:xfrm>
            <a:off x="6629400" y="1915886"/>
            <a:ext cx="5007429" cy="195942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700" b="1" dirty="0"/>
              <a:t>Mean Difference</a:t>
            </a:r>
            <a:endParaRPr lang="en-US" sz="3700" b="1" baseline="-25000" dirty="0"/>
          </a:p>
        </p:txBody>
      </p:sp>
      <p:pic>
        <p:nvPicPr>
          <p:cNvPr id="5" name="Picture 4" descr="Table&#10;&#10;Description automatically generated with low confidence">
            <a:extLst>
              <a:ext uri="{FF2B5EF4-FFF2-40B4-BE49-F238E27FC236}">
                <a16:creationId xmlns:a16="http://schemas.microsoft.com/office/drawing/2014/main" id="{8CB8A6EB-007E-9080-905A-48FB65817A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1720" r="7305" b="17963"/>
          <a:stretch/>
        </p:blipFill>
        <p:spPr>
          <a:xfrm>
            <a:off x="794656" y="130628"/>
            <a:ext cx="4430725" cy="6607629"/>
          </a:xfrm>
          <a:prstGeom prst="rect">
            <a:avLst/>
          </a:prstGeom>
        </p:spPr>
      </p:pic>
      <p:pic>
        <p:nvPicPr>
          <p:cNvPr id="2" name="Picture 1" descr="Table&#10;&#10;Description automatically generated with low confidence">
            <a:extLst>
              <a:ext uri="{FF2B5EF4-FFF2-40B4-BE49-F238E27FC236}">
                <a16:creationId xmlns:a16="http://schemas.microsoft.com/office/drawing/2014/main" id="{A6DE98A6-1BA5-2EF1-F52E-023F0C597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" t="81662" r="3284" b="2980"/>
          <a:stretch/>
        </p:blipFill>
        <p:spPr>
          <a:xfrm>
            <a:off x="6079420" y="4094342"/>
            <a:ext cx="6112580" cy="166419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274588-8B3D-E3B2-9AB2-98F487F3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A3BF267-064E-495B-8379-D82B2606376E}" type="slidenum"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25</a:t>
            </a:fld>
            <a:endParaRPr lang="en-US" sz="120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305250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34E7-5A6C-92BE-14F4-D48450EF9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3" y="0"/>
            <a:ext cx="854305" cy="6858000"/>
          </a:xfrm>
          <a:solidFill>
            <a:srgbClr val="8FAADC"/>
          </a:solidFill>
        </p:spPr>
        <p:txBody>
          <a:bodyPr vert="wordArtVert">
            <a:noAutofit/>
          </a:bodyPr>
          <a:lstStyle/>
          <a:p>
            <a:pPr algn="ctr"/>
            <a:r>
              <a:rPr lang="en-CA" sz="4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Summary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CBD5588-6665-AFCB-9722-2ED0B11B6673}"/>
              </a:ext>
            </a:extLst>
          </p:cNvPr>
          <p:cNvSpPr/>
          <p:nvPr/>
        </p:nvSpPr>
        <p:spPr>
          <a:xfrm>
            <a:off x="2476065" y="64063"/>
            <a:ext cx="8623484" cy="1240663"/>
          </a:xfrm>
          <a:custGeom>
            <a:avLst/>
            <a:gdLst>
              <a:gd name="connsiteX0" fmla="*/ 0 w 8231719"/>
              <a:gd name="connsiteY0" fmla="*/ 0 h 1053680"/>
              <a:gd name="connsiteX1" fmla="*/ 7704879 w 8231719"/>
              <a:gd name="connsiteY1" fmla="*/ 0 h 1053680"/>
              <a:gd name="connsiteX2" fmla="*/ 8231719 w 8231719"/>
              <a:gd name="connsiteY2" fmla="*/ 526840 h 1053680"/>
              <a:gd name="connsiteX3" fmla="*/ 7704879 w 8231719"/>
              <a:gd name="connsiteY3" fmla="*/ 1053680 h 1053680"/>
              <a:gd name="connsiteX4" fmla="*/ 0 w 8231719"/>
              <a:gd name="connsiteY4" fmla="*/ 1053680 h 1053680"/>
              <a:gd name="connsiteX5" fmla="*/ 0 w 8231719"/>
              <a:gd name="connsiteY5" fmla="*/ 0 h 105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1719" h="1053680">
                <a:moveTo>
                  <a:pt x="8231719" y="1053679"/>
                </a:moveTo>
                <a:lnTo>
                  <a:pt x="526840" y="1053679"/>
                </a:lnTo>
                <a:lnTo>
                  <a:pt x="0" y="526840"/>
                </a:lnTo>
                <a:lnTo>
                  <a:pt x="526840" y="1"/>
                </a:lnTo>
                <a:lnTo>
                  <a:pt x="8231719" y="1"/>
                </a:lnTo>
                <a:lnTo>
                  <a:pt x="8231719" y="1053679"/>
                </a:lnTo>
                <a:close/>
              </a:path>
            </a:pathLst>
          </a:custGeom>
          <a:solidFill>
            <a:srgbClr val="1443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64" tIns="76201" rIns="142240" bIns="76201" numCol="1" spcCol="127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SLCFs are harmful to ecosystems, human health and the climate</a:t>
            </a:r>
            <a:endParaRPr lang="en-CA" sz="2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3161BD4-18AD-27B5-ADD4-F018928408E0}"/>
              </a:ext>
            </a:extLst>
          </p:cNvPr>
          <p:cNvSpPr/>
          <p:nvPr/>
        </p:nvSpPr>
        <p:spPr>
          <a:xfrm>
            <a:off x="1783533" y="0"/>
            <a:ext cx="1188457" cy="1202715"/>
          </a:xfrm>
          <a:prstGeom prst="ellipse">
            <a:avLst/>
          </a:prstGeom>
          <a:solidFill>
            <a:srgbClr val="8FAA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FCD151-A966-A04E-3556-0C17D9B0FA01}"/>
              </a:ext>
            </a:extLst>
          </p:cNvPr>
          <p:cNvSpPr/>
          <p:nvPr/>
        </p:nvSpPr>
        <p:spPr>
          <a:xfrm>
            <a:off x="2476065" y="1436085"/>
            <a:ext cx="8623484" cy="1240663"/>
          </a:xfrm>
          <a:custGeom>
            <a:avLst/>
            <a:gdLst>
              <a:gd name="connsiteX0" fmla="*/ 0 w 8231719"/>
              <a:gd name="connsiteY0" fmla="*/ 0 h 1053680"/>
              <a:gd name="connsiteX1" fmla="*/ 7704879 w 8231719"/>
              <a:gd name="connsiteY1" fmla="*/ 0 h 1053680"/>
              <a:gd name="connsiteX2" fmla="*/ 8231719 w 8231719"/>
              <a:gd name="connsiteY2" fmla="*/ 526840 h 1053680"/>
              <a:gd name="connsiteX3" fmla="*/ 7704879 w 8231719"/>
              <a:gd name="connsiteY3" fmla="*/ 1053680 h 1053680"/>
              <a:gd name="connsiteX4" fmla="*/ 0 w 8231719"/>
              <a:gd name="connsiteY4" fmla="*/ 1053680 h 1053680"/>
              <a:gd name="connsiteX5" fmla="*/ 0 w 8231719"/>
              <a:gd name="connsiteY5" fmla="*/ 0 h 105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1719" h="1053680">
                <a:moveTo>
                  <a:pt x="8231719" y="1053679"/>
                </a:moveTo>
                <a:lnTo>
                  <a:pt x="526840" y="1053679"/>
                </a:lnTo>
                <a:lnTo>
                  <a:pt x="0" y="526840"/>
                </a:lnTo>
                <a:lnTo>
                  <a:pt x="526840" y="1"/>
                </a:lnTo>
                <a:lnTo>
                  <a:pt x="8231719" y="1"/>
                </a:lnTo>
                <a:lnTo>
                  <a:pt x="8231719" y="105367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211926"/>
              <a:satOff val="-5287"/>
              <a:lumOff val="185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64" tIns="76201" rIns="142240" bIns="7620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FTIR data from five NDACC Arctic stations are used for evaluation of models from the AMAP SLCF report</a:t>
            </a:r>
            <a:endParaRPr lang="en-CA" sz="2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7FA8C25-5F88-8A8D-7C60-BE3267EDB19A}"/>
              </a:ext>
            </a:extLst>
          </p:cNvPr>
          <p:cNvSpPr/>
          <p:nvPr/>
        </p:nvSpPr>
        <p:spPr>
          <a:xfrm>
            <a:off x="1783533" y="1368212"/>
            <a:ext cx="1188457" cy="1202715"/>
          </a:xfrm>
          <a:prstGeom prst="ellipse">
            <a:avLst/>
          </a:prstGeom>
          <a:solidFill>
            <a:srgbClr val="8FAA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5540"/>
              <a:satOff val="144"/>
              <a:lumOff val="-4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D52474E-8250-27CC-F7D1-22772E75F43A}"/>
              </a:ext>
            </a:extLst>
          </p:cNvPr>
          <p:cNvSpPr/>
          <p:nvPr/>
        </p:nvSpPr>
        <p:spPr>
          <a:xfrm>
            <a:off x="2476065" y="2804298"/>
            <a:ext cx="8623484" cy="1240662"/>
          </a:xfrm>
          <a:custGeom>
            <a:avLst/>
            <a:gdLst>
              <a:gd name="connsiteX0" fmla="*/ 0 w 8231719"/>
              <a:gd name="connsiteY0" fmla="*/ 0 h 1053680"/>
              <a:gd name="connsiteX1" fmla="*/ 7704879 w 8231719"/>
              <a:gd name="connsiteY1" fmla="*/ 0 h 1053680"/>
              <a:gd name="connsiteX2" fmla="*/ 8231719 w 8231719"/>
              <a:gd name="connsiteY2" fmla="*/ 526840 h 1053680"/>
              <a:gd name="connsiteX3" fmla="*/ 7704879 w 8231719"/>
              <a:gd name="connsiteY3" fmla="*/ 1053680 h 1053680"/>
              <a:gd name="connsiteX4" fmla="*/ 0 w 8231719"/>
              <a:gd name="connsiteY4" fmla="*/ 1053680 h 1053680"/>
              <a:gd name="connsiteX5" fmla="*/ 0 w 8231719"/>
              <a:gd name="connsiteY5" fmla="*/ 0 h 105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1719" h="1053680">
                <a:moveTo>
                  <a:pt x="8231719" y="1053679"/>
                </a:moveTo>
                <a:lnTo>
                  <a:pt x="526840" y="1053679"/>
                </a:lnTo>
                <a:lnTo>
                  <a:pt x="0" y="526840"/>
                </a:lnTo>
                <a:lnTo>
                  <a:pt x="526840" y="1"/>
                </a:lnTo>
                <a:lnTo>
                  <a:pt x="8231719" y="1"/>
                </a:lnTo>
                <a:lnTo>
                  <a:pt x="8231719" y="105367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423851"/>
              <a:satOff val="-10574"/>
              <a:lumOff val="370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64" tIns="76201" rIns="142240" bIns="76200" numCol="1" spcCol="1270" anchor="ctr" anchorCtr="0">
            <a:no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2800" kern="1200" dirty="0">
                <a:latin typeface="Arial"/>
                <a:cs typeface="Arial"/>
              </a:rPr>
              <a:t>The modeled CH</a:t>
            </a:r>
            <a:r>
              <a:rPr lang="en-US" sz="2800" kern="1200" baseline="-25000" dirty="0">
                <a:latin typeface="Arial"/>
                <a:cs typeface="Arial"/>
              </a:rPr>
              <a:t>4</a:t>
            </a:r>
            <a:r>
              <a:rPr lang="en-US" sz="2800" kern="1200" dirty="0">
                <a:latin typeface="Arial"/>
                <a:cs typeface="Arial"/>
              </a:rPr>
              <a:t>, CO and O</a:t>
            </a:r>
            <a:r>
              <a:rPr lang="en-US" sz="2800" kern="1200" baseline="-25000" dirty="0">
                <a:latin typeface="Arial"/>
                <a:cs typeface="Arial"/>
              </a:rPr>
              <a:t>3</a:t>
            </a:r>
            <a:r>
              <a:rPr lang="en-US" sz="2800" baseline="-25000" dirty="0">
                <a:latin typeface="Arial"/>
                <a:cs typeface="Arial"/>
              </a:rPr>
              <a:t> </a:t>
            </a:r>
            <a:r>
              <a:rPr lang="en-US" sz="2800" dirty="0">
                <a:latin typeface="Arial"/>
                <a:cs typeface="Arial"/>
              </a:rPr>
              <a:t> 0-7 km</a:t>
            </a:r>
            <a:r>
              <a:rPr lang="en-US" sz="2800" kern="1200" dirty="0">
                <a:latin typeface="Arial"/>
                <a:cs typeface="Arial"/>
              </a:rPr>
              <a:t> partial columns are generally underestimated relative to Arctic FTIR measurements</a:t>
            </a:r>
            <a:endParaRPr lang="en-CA" sz="2800" kern="1200" dirty="0">
              <a:latin typeface="Arial"/>
              <a:cs typeface="Arial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EB3D41-C0EC-D5D0-26ED-013DB3FCE211}"/>
              </a:ext>
            </a:extLst>
          </p:cNvPr>
          <p:cNvSpPr/>
          <p:nvPr/>
        </p:nvSpPr>
        <p:spPr>
          <a:xfrm>
            <a:off x="1783533" y="2736424"/>
            <a:ext cx="1188457" cy="1202715"/>
          </a:xfrm>
          <a:prstGeom prst="ellipse">
            <a:avLst/>
          </a:prstGeom>
          <a:solidFill>
            <a:srgbClr val="8FAA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1080"/>
              <a:satOff val="289"/>
              <a:lumOff val="-96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947C28-7544-2F45-39BC-6F0F2BB7A731}"/>
              </a:ext>
            </a:extLst>
          </p:cNvPr>
          <p:cNvSpPr/>
          <p:nvPr/>
        </p:nvSpPr>
        <p:spPr>
          <a:xfrm>
            <a:off x="2476065" y="4172510"/>
            <a:ext cx="8623484" cy="1240662"/>
          </a:xfrm>
          <a:custGeom>
            <a:avLst/>
            <a:gdLst>
              <a:gd name="connsiteX0" fmla="*/ 0 w 8231719"/>
              <a:gd name="connsiteY0" fmla="*/ 0 h 1053680"/>
              <a:gd name="connsiteX1" fmla="*/ 7704879 w 8231719"/>
              <a:gd name="connsiteY1" fmla="*/ 0 h 1053680"/>
              <a:gd name="connsiteX2" fmla="*/ 8231719 w 8231719"/>
              <a:gd name="connsiteY2" fmla="*/ 526840 h 1053680"/>
              <a:gd name="connsiteX3" fmla="*/ 7704879 w 8231719"/>
              <a:gd name="connsiteY3" fmla="*/ 1053680 h 1053680"/>
              <a:gd name="connsiteX4" fmla="*/ 0 w 8231719"/>
              <a:gd name="connsiteY4" fmla="*/ 1053680 h 1053680"/>
              <a:gd name="connsiteX5" fmla="*/ 0 w 8231719"/>
              <a:gd name="connsiteY5" fmla="*/ 0 h 105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1719" h="1053680">
                <a:moveTo>
                  <a:pt x="8231719" y="1053679"/>
                </a:moveTo>
                <a:lnTo>
                  <a:pt x="526840" y="1053679"/>
                </a:lnTo>
                <a:lnTo>
                  <a:pt x="0" y="526840"/>
                </a:lnTo>
                <a:lnTo>
                  <a:pt x="526840" y="1"/>
                </a:lnTo>
                <a:lnTo>
                  <a:pt x="8231719" y="1"/>
                </a:lnTo>
                <a:lnTo>
                  <a:pt x="8231719" y="105367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shade val="50000"/>
              <a:hueOff val="423851"/>
              <a:satOff val="-10574"/>
              <a:lumOff val="370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64" tIns="76201" rIns="142240" bIns="7619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CA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No model consistently outperforms other models and no regional biases were identified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10F34F4-F29E-B3FC-CBD6-B7CC4D1D48C7}"/>
              </a:ext>
            </a:extLst>
          </p:cNvPr>
          <p:cNvSpPr/>
          <p:nvPr/>
        </p:nvSpPr>
        <p:spPr>
          <a:xfrm>
            <a:off x="1783533" y="4104636"/>
            <a:ext cx="1188457" cy="1202715"/>
          </a:xfrm>
          <a:prstGeom prst="ellipse">
            <a:avLst/>
          </a:prstGeom>
          <a:solidFill>
            <a:srgbClr val="8FAA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6620"/>
              <a:satOff val="433"/>
              <a:lumOff val="-144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7C28B53-B0AC-21A8-9CE6-60BCE004D10F}"/>
              </a:ext>
            </a:extLst>
          </p:cNvPr>
          <p:cNvSpPr/>
          <p:nvPr/>
        </p:nvSpPr>
        <p:spPr>
          <a:xfrm>
            <a:off x="2476065" y="5540722"/>
            <a:ext cx="8623484" cy="1240662"/>
          </a:xfrm>
          <a:custGeom>
            <a:avLst/>
            <a:gdLst>
              <a:gd name="connsiteX0" fmla="*/ 0 w 8231719"/>
              <a:gd name="connsiteY0" fmla="*/ 0 h 1053680"/>
              <a:gd name="connsiteX1" fmla="*/ 7704879 w 8231719"/>
              <a:gd name="connsiteY1" fmla="*/ 0 h 1053680"/>
              <a:gd name="connsiteX2" fmla="*/ 8231719 w 8231719"/>
              <a:gd name="connsiteY2" fmla="*/ 526840 h 1053680"/>
              <a:gd name="connsiteX3" fmla="*/ 7704879 w 8231719"/>
              <a:gd name="connsiteY3" fmla="*/ 1053680 h 1053680"/>
              <a:gd name="connsiteX4" fmla="*/ 0 w 8231719"/>
              <a:gd name="connsiteY4" fmla="*/ 1053680 h 1053680"/>
              <a:gd name="connsiteX5" fmla="*/ 0 w 8231719"/>
              <a:gd name="connsiteY5" fmla="*/ 0 h 105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31719" h="1053680">
                <a:moveTo>
                  <a:pt x="8231719" y="1053679"/>
                </a:moveTo>
                <a:lnTo>
                  <a:pt x="526840" y="1053679"/>
                </a:lnTo>
                <a:lnTo>
                  <a:pt x="0" y="526840"/>
                </a:lnTo>
                <a:lnTo>
                  <a:pt x="526840" y="1"/>
                </a:lnTo>
                <a:lnTo>
                  <a:pt x="8231719" y="1"/>
                </a:lnTo>
                <a:lnTo>
                  <a:pt x="8231719" y="1053679"/>
                </a:lnTo>
                <a:close/>
              </a:path>
            </a:pathLst>
          </a:custGeom>
          <a:solidFill>
            <a:srgbClr val="3B99D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shade val="50000"/>
              <a:hueOff val="211926"/>
              <a:satOff val="-5287"/>
              <a:lumOff val="185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8064" tIns="76201" rIns="142240" bIns="76199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Arial" panose="020B0604020202020204" pitchFamily="34" charset="0"/>
                <a:cs typeface="Arial" panose="020B0604020202020204" pitchFamily="34" charset="0"/>
              </a:rPr>
              <a:t>A manuscript on this work is under review</a:t>
            </a:r>
            <a:endParaRPr lang="en-CA" sz="2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CC1E93D-24B8-DB9F-15B4-6C2EF61B778C}"/>
              </a:ext>
            </a:extLst>
          </p:cNvPr>
          <p:cNvSpPr/>
          <p:nvPr/>
        </p:nvSpPr>
        <p:spPr>
          <a:xfrm>
            <a:off x="1783533" y="5464784"/>
            <a:ext cx="1188457" cy="1202715"/>
          </a:xfrm>
          <a:prstGeom prst="ellipse">
            <a:avLst/>
          </a:prstGeom>
          <a:solidFill>
            <a:srgbClr val="8FAAD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22160"/>
              <a:satOff val="577"/>
              <a:lumOff val="-193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Graphic 6" descr="Earth globe: Americas with solid fill">
            <a:extLst>
              <a:ext uri="{FF2B5EF4-FFF2-40B4-BE49-F238E27FC236}">
                <a16:creationId xmlns:a16="http://schemas.microsoft.com/office/drawing/2014/main" id="{95DF9866-032E-2D18-473C-E4D33D2C3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1593" y="106703"/>
            <a:ext cx="1043735" cy="1043735"/>
          </a:xfrm>
          <a:prstGeom prst="rect">
            <a:avLst/>
          </a:prstGeom>
        </p:spPr>
      </p:pic>
      <p:pic>
        <p:nvPicPr>
          <p:cNvPr id="9" name="Graphic 8" descr="Scatterplot with solid fill">
            <a:extLst>
              <a:ext uri="{FF2B5EF4-FFF2-40B4-BE49-F238E27FC236}">
                <a16:creationId xmlns:a16="http://schemas.microsoft.com/office/drawing/2014/main" id="{637F6C97-EEB2-A54F-77E7-20878FC36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883108" y="1436304"/>
            <a:ext cx="1043735" cy="1043735"/>
          </a:xfrm>
          <a:prstGeom prst="rect">
            <a:avLst/>
          </a:prstGeom>
        </p:spPr>
      </p:pic>
      <p:pic>
        <p:nvPicPr>
          <p:cNvPr id="11" name="Graphic 10" descr="Arrow Down with solid fill">
            <a:extLst>
              <a:ext uri="{FF2B5EF4-FFF2-40B4-BE49-F238E27FC236}">
                <a16:creationId xmlns:a16="http://schemas.microsoft.com/office/drawing/2014/main" id="{08B726E0-2442-8136-96DA-1F6F71BA2C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2383" y="2974312"/>
            <a:ext cx="760594" cy="760594"/>
          </a:xfrm>
          <a:prstGeom prst="rect">
            <a:avLst/>
          </a:prstGeom>
        </p:spPr>
      </p:pic>
      <p:pic>
        <p:nvPicPr>
          <p:cNvPr id="13" name="Graphic 12" descr="Document with solid fill">
            <a:extLst>
              <a:ext uri="{FF2B5EF4-FFF2-40B4-BE49-F238E27FC236}">
                <a16:creationId xmlns:a16="http://schemas.microsoft.com/office/drawing/2014/main" id="{C1B5C6FC-A325-EA7B-582C-9C89871BD9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42985" y="5605450"/>
            <a:ext cx="936401" cy="936401"/>
          </a:xfrm>
          <a:prstGeom prst="rect">
            <a:avLst/>
          </a:prstGeom>
        </p:spPr>
      </p:pic>
      <p:pic>
        <p:nvPicPr>
          <p:cNvPr id="15" name="Graphic 14" descr="Magnifying glass with solid fill">
            <a:extLst>
              <a:ext uri="{FF2B5EF4-FFF2-40B4-BE49-F238E27FC236}">
                <a16:creationId xmlns:a16="http://schemas.microsoft.com/office/drawing/2014/main" id="{4F794AF6-32A7-AA93-2686-4B92BC1DA3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79847" y="4215153"/>
            <a:ext cx="991548" cy="9915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96380-8FB6-2433-EEFF-C99E13BED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6023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4105-D764-49C3-0A67-0F3AD3BD5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11722"/>
            <a:ext cx="11801475" cy="1075657"/>
          </a:xfrm>
        </p:spPr>
        <p:txBody>
          <a:bodyPr/>
          <a:lstStyle/>
          <a:p>
            <a:r>
              <a:rPr lang="en-CA" dirty="0"/>
              <a:t>Acknowledgments </a:t>
            </a:r>
          </a:p>
        </p:txBody>
      </p:sp>
      <p:pic>
        <p:nvPicPr>
          <p:cNvPr id="1026" name="Picture 2" descr="Canadian Space Agency - YouTube">
            <a:extLst>
              <a:ext uri="{FF2B5EF4-FFF2-40B4-BE49-F238E27FC236}">
                <a16:creationId xmlns:a16="http://schemas.microsoft.com/office/drawing/2014/main" id="{E2789072-CDE2-B48F-EC76-BB8D123DF5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0" y="2167755"/>
            <a:ext cx="3522322" cy="352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B9512-7873-57D7-5E15-0DD9F10A2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06688-AAD5-44C1-9A59-4AD587CB1AC2}" type="slidenum">
              <a:rPr lang="en-CA" smtClean="0"/>
              <a:t>27</a:t>
            </a:fld>
            <a:endParaRPr lang="en-CA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091283-882C-EE66-E32F-32997EFE8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562" y="1561814"/>
            <a:ext cx="2797969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coGenomics – Analytical and collaborative genomics for wildlife monitoring">
            <a:extLst>
              <a:ext uri="{FF2B5EF4-FFF2-40B4-BE49-F238E27FC236}">
                <a16:creationId xmlns:a16="http://schemas.microsoft.com/office/drawing/2014/main" id="{8E605F5A-F4E7-CA0C-BFDB-E9179586C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87" y="1758089"/>
            <a:ext cx="5272363" cy="122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ntent Placeholder 5" descr="Logo&#10;&#10;Description automatically generated">
            <a:extLst>
              <a:ext uri="{FF2B5EF4-FFF2-40B4-BE49-F238E27FC236}">
                <a16:creationId xmlns:a16="http://schemas.microsoft.com/office/drawing/2014/main" id="{44C24C59-6EAC-2BFF-6F99-FDC6945DF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72" y="3507742"/>
            <a:ext cx="3057194" cy="2263978"/>
          </a:xfrm>
          <a:prstGeom prst="rect">
            <a:avLst/>
          </a:prstGeom>
        </p:spPr>
      </p:pic>
      <p:pic>
        <p:nvPicPr>
          <p:cNvPr id="1034" name="Picture 10" descr="AMAP (@AMAP_Arctic) / Twitter">
            <a:extLst>
              <a:ext uri="{FF2B5EF4-FFF2-40B4-BE49-F238E27FC236}">
                <a16:creationId xmlns:a16="http://schemas.microsoft.com/office/drawing/2014/main" id="{4ACFEA76-61B0-8ED5-1309-929BB1199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004" y="3273544"/>
            <a:ext cx="2698524" cy="269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1D3A2BE-14E9-58F0-84C4-EFF38859C299}"/>
              </a:ext>
            </a:extLst>
          </p:cNvPr>
          <p:cNvSpPr txBox="1">
            <a:spLocks/>
          </p:cNvSpPr>
          <p:nvPr/>
        </p:nvSpPr>
        <p:spPr>
          <a:xfrm>
            <a:off x="1" y="6136105"/>
            <a:ext cx="12175958" cy="6015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CA" sz="2000" b="0" dirty="0"/>
              <a:t>email : v.flood@utoronto.ca</a:t>
            </a:r>
            <a:r>
              <a:rPr lang="en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2248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C0A4-8F49-C2D8-5F0F-7F64F9CB1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C690-5A62-9B96-40E0-33964D11F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2" y="1240737"/>
            <a:ext cx="11099299" cy="54590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AMAP, 2021. AMAP Assessment 2021: Impacts of Short-lived Climate Forcers on Arctic Climate, Air Quality, and Human Health. Arctic Monitoring and Assessment Programme (AMAP),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Tromsø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Norway, viii + 324pp, </a:t>
            </a:r>
            <a:r>
              <a:rPr lang="en-GB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https://www.amap.no/documents/doc/amap-assessment-2021-impacts-of-short-lived-climate-forcers-on-arctic-climate-air-quality-and-human-health/3614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2021.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Emmons, L. K., Arnold, S. R., Monks, S. A.,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Huijnen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Tilmes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Law, K. S., Thomas, J. L., Raut, J.-C.,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Bouarar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Turquety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Long, Y., Duncan, B.,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Steenrod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Strode,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Flemming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Mao, J.,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Langner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Thompson, A. M.,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Tarasick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Apel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C., Blake, D. R., Cohen, R. C.,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Dibb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Diskin, G. S., Fried, A., Hall, S. R., Huey, L. G.,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Weinheimer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J.,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Wisthaler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Mikoviny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T., Nowak, J.,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Peischl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Roberts, J. M., Ryerson, T.,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Warneke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C., and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Helmig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D.: The POLARCAT Model Intercomparison Project (POLMIP): overview and evaluation with observations, Atmos. Chem. Phys., 15, 6721–6744, </a:t>
            </a:r>
            <a:r>
              <a:rPr lang="en-GB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https://doi.org/10.5194/acp-15-6721-2015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2015.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IPCC, 2021: Climate Change 2021: The Physical Science Basis. Contribution of Working Group I to the Sixth Assessment Report of the Intergovernmental Panel on Climate Change [Masson-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Delmotte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V., P.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Zhai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Pirani, S.L. Connors, C.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Péan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Berger, N.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Caud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 Chen, L. Goldfarb, M.I.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Gomis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 Huang, K.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Leitzell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E.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Lonnoy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J.B.R. Matthews, T.K.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Maycock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 Waterfield, O.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Yelekçi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Yu, and B. Zhou (eds.)]. Cambridge University Press, Cambridge, United Kingdom and New York, NY, USA, 2391 pp. doi:10.1017/9781009157896, 2021.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Monks, S. A., Arnold, S. R., Emmons, L. K., Law, K.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Turquety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Duncan, B. N.,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Flemming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Huijnen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V.,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Tilmes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Langner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Mao, J., Long, Y., Thomas, J. L.,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Steenrod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 D., Raut, J. C., Wilson, C., Chipperfield, M. P., Diskin, G.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Weinheimer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Schlager, H., and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Ancellet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G.: Multi-model study of chemical and physical controls on transport of anthropogenic and biomass burning pollution to the Arctic, Atmos. Chem. Phys., 15, 3575–3603, </a:t>
            </a:r>
            <a:r>
              <a:rPr lang="en-GB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https://doi.org/10.5194/acp-15-3575-2015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2015.</a:t>
            </a:r>
          </a:p>
          <a:p>
            <a:pPr marL="0" indent="0">
              <a:buNone/>
            </a:pP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Wespes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C., Emmons, L., Edwards, D. P., Hannigan, J.,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Hurtmans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Saunois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Coheur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P.-F.,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Clerbaux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C., Coffey, M. T., Batchelor, R. L.,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Lindenmaier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Strong, K.,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Weinheimer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J., Nowak, J. B., Ryerson, T. B.,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Crounse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D., and </a:t>
            </a:r>
            <a:r>
              <a:rPr lang="en-GB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Wennberg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O.: Analysis of ozone and nitric acid in spring and summer Arctic pollution using aircraft, ground-based, satellite observations and MOZART-4 model: source attribution and partitioning, Atmos. Chem. Phys., 12, 237–259, </a:t>
            </a:r>
            <a:r>
              <a:rPr lang="en-GB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https://doi.org/10.5194/acp-12-237-2012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2012.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Whaley, C. H., Mahmood, R., von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Salzen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Winter, B., Eckhardt, S., Arnold,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Beagley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Becagli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Chien, R.-Y., Christensen, J., Damani, S. M., Dong, X.,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Eleftheriadis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Evangeliou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Faluvegi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G., Flanner, M., Fu, J. S., Gauss, M.,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Giardi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F., Gong, W., Hjorth, J. L., Huang, L.,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Kanaya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Y., Krishnan,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Klimont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Z.,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Kühn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Langner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Law, K.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Marelle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Massling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Olivié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Onishi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Oshima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N., Peng, Y., Plummer, D. A.,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Popovicheva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O.,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Pozzoli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Raut, J.-C., Sand, M., Saunders, L. N., Schmale, J., Sharma,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Skeie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 B.,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Skov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Taketani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F., Thomas, M. A.,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Traversi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Tsigaridis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Tsyro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Turnock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Vitale, V., Walker, K. A., Wang, M., Watson-Parris, D., and Weiss-Gibbons, T.: Model evaluation of short-lived climate forcers for the Arctic Monitoring and Assessment Programme: a multi-species, multi-model study, Atmos. Chem. Phys., 22, 5775–5828, </a:t>
            </a:r>
            <a:r>
              <a:rPr lang="en-GB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https://doi.org/10.5194/acp-22-5775-2022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2022.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600"/>
              </a:spcAft>
              <a:buNone/>
            </a:pP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Whaley, C., Law, K., Hjorth, J. L.,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Skov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H., Arnold,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Langner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Pernov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B., Chien, R.-Y., Christensen, J., Dong, X.,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Faluvegi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G., Flanner, M., Fu, J., Gauss, M.,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U.,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Marelle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Onishi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Oshima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N., Plummer, D.,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Pozzoli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L., Raut, J.-C.,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Skeie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R., Thomas, M.,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Tsigaridis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Tsyro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Turnock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S., von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Salzen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K., </a:t>
            </a:r>
            <a:r>
              <a:rPr lang="en-GB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Tarasick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D., and Worthy, D.: Arctic tropospheric ozone: assessment of current knowledge and model performance., Atmos. Chem. Phys 23, 637–661, </a:t>
            </a:r>
            <a:r>
              <a:rPr lang="en-GB" sz="12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https://doi.org/10.5194/acp-23-637-2023</a:t>
            </a:r>
            <a:r>
              <a:rPr lang="en-GB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2023.</a:t>
            </a:r>
            <a:endParaRPr lang="en-C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3242E-BAE7-378E-D982-04F512C9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928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126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3EF74B-0539-AA0E-BD32-23340C92FC57}"/>
              </a:ext>
            </a:extLst>
          </p:cNvPr>
          <p:cNvSpPr txBox="1">
            <a:spLocks/>
          </p:cNvSpPr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174625" cmpd="thinThick">
            <a:solidFill>
              <a:srgbClr val="D4E5F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Summary</a:t>
            </a:r>
            <a:endParaRPr lang="en-US" sz="2600" b="1" kern="1200" baseline="-250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EF2A4E-E4BC-8617-4BB3-9E66D808C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"/>
          <a:stretch/>
        </p:blipFill>
        <p:spPr>
          <a:xfrm>
            <a:off x="5227938" y="148280"/>
            <a:ext cx="4410075" cy="643856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274588-8B3D-E3B2-9AB2-98F487F30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220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EB018-A95D-439C-9F3F-90F7C701A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610" y="94735"/>
            <a:ext cx="11730681" cy="1326291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AMAP </a:t>
            </a:r>
            <a:br>
              <a:rPr lang="en-US" dirty="0"/>
            </a:br>
            <a:r>
              <a:rPr lang="en-US" sz="2800" i="1" dirty="0"/>
              <a:t>Arctic Monitoring &amp; Assessment Program</a:t>
            </a:r>
            <a:endParaRPr lang="en-CA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47976-96AB-47D3-9DFE-DBE1B94D4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525" y="1541417"/>
            <a:ext cx="7410451" cy="511655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anchor="ctr">
            <a:normAutofit/>
          </a:bodyPr>
          <a:lstStyle/>
          <a:p>
            <a:r>
              <a:rPr lang="en-US" sz="2400" dirty="0"/>
              <a:t>Aims to :</a:t>
            </a:r>
          </a:p>
          <a:p>
            <a:pPr lvl="1"/>
            <a:r>
              <a:rPr lang="en-US" sz="2200" dirty="0"/>
              <a:t>Monitor pollution and climate change impacting the Arctic regions </a:t>
            </a:r>
          </a:p>
          <a:p>
            <a:pPr lvl="1"/>
            <a:r>
              <a:rPr lang="en-US" sz="2200" dirty="0"/>
              <a:t>Assess the impact of these on the local ecosystems and human health</a:t>
            </a:r>
          </a:p>
          <a:p>
            <a:pPr lvl="1"/>
            <a:r>
              <a:rPr lang="en-US" sz="2200" dirty="0"/>
              <a:t>Provide science-based reports for policy and sustainable development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sz="2400" dirty="0"/>
              <a:t>2021 SLCF Assessment Report :</a:t>
            </a:r>
          </a:p>
          <a:p>
            <a:pPr lvl="1"/>
            <a:r>
              <a:rPr lang="en-US" sz="2200" dirty="0"/>
              <a:t>Assesses impacts of SLCFs on Arctic Region</a:t>
            </a:r>
          </a:p>
          <a:p>
            <a:pPr lvl="2"/>
            <a:r>
              <a:rPr lang="en-US" dirty="0"/>
              <a:t>Comparing 18 models with historical measurements (e.g. satellite, aircraft, ship and in situ)</a:t>
            </a:r>
          </a:p>
          <a:p>
            <a:pPr lvl="1"/>
            <a:r>
              <a:rPr lang="en-US" sz="2200" dirty="0"/>
              <a:t>Examines effects of possible emission scenarios</a:t>
            </a:r>
          </a:p>
          <a:p>
            <a:pPr lvl="1"/>
            <a:r>
              <a:rPr lang="en-US" sz="2200" dirty="0"/>
              <a:t>Emphasis on air quality and human health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CDE78-FC4F-4993-BFB4-65FCB7B7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7BFCA-8B67-4710-9BF4-B848607CE1AE}" type="slidenum">
              <a:rPr lang="en-CA" smtClean="0"/>
              <a:t>3</a:t>
            </a:fld>
            <a:endParaRPr lang="en-CA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4815534-B511-42CB-8B7C-AC00A2C5B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05" y="1971675"/>
            <a:ext cx="4111837" cy="433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B934AE-65CF-4B48-A364-76D368EF9250}"/>
              </a:ext>
            </a:extLst>
          </p:cNvPr>
          <p:cNvSpPr txBox="1"/>
          <p:nvPr/>
        </p:nvSpPr>
        <p:spPr>
          <a:xfrm>
            <a:off x="0" y="6550223"/>
            <a:ext cx="18145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[source: </a:t>
            </a:r>
            <a:r>
              <a:rPr lang="en-C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AMAP]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37641975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C25D9-2BA2-6D41-0899-578AA556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Averaging Kernel and Sensitivity </a:t>
            </a:r>
            <a:endParaRPr lang="en-CA" dirty="0"/>
          </a:p>
        </p:txBody>
      </p:sp>
      <p:pic>
        <p:nvPicPr>
          <p:cNvPr id="6" name="Content Placeholder 5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8ECDEBAB-05B3-670D-6FB3-C6A93ED8E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03" y="1241425"/>
            <a:ext cx="8902282" cy="4986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2C7F8-3B45-9E4A-BD35-A5F7CF4C5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BF267-064E-495B-8379-D82B2606376E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31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12E39-ABA9-4964-8B42-8446ED468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7" y="1785069"/>
            <a:ext cx="4435524" cy="332413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SLCF 2021 Report : </a:t>
            </a:r>
            <a:b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Key Findings</a:t>
            </a:r>
            <a:br>
              <a:rPr lang="en-US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</a:rPr>
              <a:t>for Policy Makers</a:t>
            </a:r>
            <a:endParaRPr lang="en-CA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59395-7EAE-4172-AA72-DCFC8E92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F96C-2580-4240-9C0E-F921F084DE2F}" type="slidenum">
              <a:rPr lang="en-CA" smtClean="0"/>
              <a:pPr/>
              <a:t>4</a:t>
            </a:fld>
            <a:endParaRPr lang="en-CA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B13C2C3-3953-4ED4-A5CA-CF69A88455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286352"/>
              </p:ext>
            </p:extLst>
          </p:nvPr>
        </p:nvGraphicFramePr>
        <p:xfrm>
          <a:off x="3698543" y="40943"/>
          <a:ext cx="836607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Hourglass 90% with solid fill">
            <a:extLst>
              <a:ext uri="{FF2B5EF4-FFF2-40B4-BE49-F238E27FC236}">
                <a16:creationId xmlns:a16="http://schemas.microsoft.com/office/drawing/2014/main" id="{5427043A-BEF6-41C6-8F5C-8982F3E171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5786" y="965579"/>
            <a:ext cx="914400" cy="914400"/>
          </a:xfrm>
          <a:prstGeom prst="rect">
            <a:avLst/>
          </a:prstGeom>
        </p:spPr>
      </p:pic>
      <p:pic>
        <p:nvPicPr>
          <p:cNvPr id="10" name="Graphic 9" descr="Stethoscope with solid fill">
            <a:extLst>
              <a:ext uri="{FF2B5EF4-FFF2-40B4-BE49-F238E27FC236}">
                <a16:creationId xmlns:a16="http://schemas.microsoft.com/office/drawing/2014/main" id="{6C633FA4-A9F1-432A-B2D7-C3DDB136F8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97104" y="3012743"/>
            <a:ext cx="914400" cy="914400"/>
          </a:xfrm>
          <a:prstGeom prst="rect">
            <a:avLst/>
          </a:prstGeom>
        </p:spPr>
      </p:pic>
      <p:pic>
        <p:nvPicPr>
          <p:cNvPr id="12" name="Graphic 11" descr="Fire with solid fill">
            <a:extLst>
              <a:ext uri="{FF2B5EF4-FFF2-40B4-BE49-F238E27FC236}">
                <a16:creationId xmlns:a16="http://schemas.microsoft.com/office/drawing/2014/main" id="{BFC085B9-2235-49BC-9DAB-85D2F719BF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219433" y="504625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0580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534CA-F465-47D9-AC1C-84227B460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5060423"/>
            <a:ext cx="11572875" cy="1416577"/>
          </a:xfr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/>
              <a:t>Benefits of using NDACC Ground-</a:t>
            </a:r>
            <a:r>
              <a:rPr lang="en-US" sz="3600" dirty="0"/>
              <a:t>Based </a:t>
            </a:r>
            <a:r>
              <a:rPr lang="en-US" sz="3600" kern="1200" dirty="0"/>
              <a:t>FTIR Spectroscopy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6849773-9E75-4557-9422-4319355559F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5775" y="361950"/>
          <a:ext cx="10900830" cy="534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FBCCB-55CA-4C5D-9F06-5F8E0404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fld id="{F8C4F96C-2580-4240-9C0E-F921F084DE2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defTabSz="914400">
                <a:spcAft>
                  <a:spcPts val="600"/>
                </a:spcAft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38547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879F7-B2C8-D3A5-0492-43202003E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8791575" y="514553"/>
            <a:ext cx="3400424" cy="5311302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4400" b="1" dirty="0">
                <a:solidFill>
                  <a:schemeClr val="accent1">
                    <a:lumMod val="75000"/>
                  </a:schemeClr>
                </a:solidFill>
              </a:rPr>
              <a:t>High- Latitude NDACC FTIR Locations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6B9AC-6860-ACE1-F965-6A2EB880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6620" y="6426834"/>
            <a:ext cx="13120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1A706688-AAD5-44C1-9A59-4AD587CB1AC2}" type="slidenum">
              <a:rPr lang="en-US" sz="1050" smtClean="0">
                <a:latin typeface="+mn-lt"/>
                <a:cs typeface="+mn-cs"/>
              </a:rPr>
              <a:pPr defTabSz="914400">
                <a:spcAft>
                  <a:spcPts val="600"/>
                </a:spcAft>
              </a:pPr>
              <a:t>6</a:t>
            </a:fld>
            <a:endParaRPr lang="en-US" sz="1050" dirty="0">
              <a:latin typeface="+mn-lt"/>
              <a:cs typeface="+mn-cs"/>
            </a:endParaRPr>
          </a:p>
        </p:txBody>
      </p:sp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41AAF8C7-871B-5707-C1FB-8DBDB5DC29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762090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67784C-C7CE-F756-FDEE-059FE20C489B}"/>
              </a:ext>
            </a:extLst>
          </p:cNvPr>
          <p:cNvSpPr txBox="1"/>
          <p:nvPr/>
        </p:nvSpPr>
        <p:spPr>
          <a:xfrm>
            <a:off x="10006012" y="6416873"/>
            <a:ext cx="25479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[source: Google Earth</a:t>
            </a:r>
            <a:r>
              <a:rPr lang="en-CA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CA" sz="1400" dirty="0">
              <a:solidFill>
                <a:schemeClr val="tx2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49E9C98-BC31-F5FA-832C-6BBE41705453}"/>
              </a:ext>
            </a:extLst>
          </p:cNvPr>
          <p:cNvGrpSpPr/>
          <p:nvPr/>
        </p:nvGrpSpPr>
        <p:grpSpPr>
          <a:xfrm>
            <a:off x="-1" y="0"/>
            <a:ext cx="8752115" cy="6858000"/>
            <a:chOff x="-1" y="0"/>
            <a:chExt cx="8752115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03011B8-2FD0-A01D-41D8-145954D3C7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4951"/>
            <a:stretch/>
          </p:blipFill>
          <p:spPr>
            <a:xfrm>
              <a:off x="-1" y="0"/>
              <a:ext cx="8752115" cy="6858000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573EA05-705E-F130-92DF-433F2AC46B91}"/>
                </a:ext>
              </a:extLst>
            </p:cNvPr>
            <p:cNvSpPr/>
            <p:nvPr/>
          </p:nvSpPr>
          <p:spPr>
            <a:xfrm>
              <a:off x="3209926" y="933450"/>
              <a:ext cx="361950" cy="390525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770CBB3-7B63-C9E5-B876-E42C59CF7470}"/>
                </a:ext>
              </a:extLst>
            </p:cNvPr>
            <p:cNvSpPr/>
            <p:nvPr/>
          </p:nvSpPr>
          <p:spPr>
            <a:xfrm>
              <a:off x="3000376" y="1162050"/>
              <a:ext cx="361950" cy="390525"/>
            </a:xfrm>
            <a:prstGeom prst="ellipse">
              <a:avLst/>
            </a:prstGeom>
            <a:noFill/>
            <a:ln w="57150">
              <a:solidFill>
                <a:srgbClr val="F2850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90520CB-9459-E938-74D3-675B7E2FF26E}"/>
                </a:ext>
              </a:extLst>
            </p:cNvPr>
            <p:cNvSpPr/>
            <p:nvPr/>
          </p:nvSpPr>
          <p:spPr>
            <a:xfrm>
              <a:off x="4295776" y="1590675"/>
              <a:ext cx="361950" cy="390525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36588E-BC0E-8A52-2443-A3E06EF1E25D}"/>
                </a:ext>
              </a:extLst>
            </p:cNvPr>
            <p:cNvSpPr/>
            <p:nvPr/>
          </p:nvSpPr>
          <p:spPr>
            <a:xfrm>
              <a:off x="4991101" y="2343150"/>
              <a:ext cx="361950" cy="390525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6E40788-3156-0869-25C5-D2FC9EBDD983}"/>
                </a:ext>
              </a:extLst>
            </p:cNvPr>
            <p:cNvSpPr/>
            <p:nvPr/>
          </p:nvSpPr>
          <p:spPr>
            <a:xfrm>
              <a:off x="4819651" y="3086100"/>
              <a:ext cx="361950" cy="390525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71568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A28148-DBBC-4F67-A8B6-DEB8950A5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F96C-2580-4240-9C0E-F921F084DE2F}" type="slidenum">
              <a:rPr lang="en-CA" smtClean="0"/>
              <a:t>7</a:t>
            </a:fld>
            <a:endParaRPr lang="en-CA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C72DF16-62D0-48EF-A00E-D0B27CD58A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09073"/>
              </p:ext>
            </p:extLst>
          </p:nvPr>
        </p:nvGraphicFramePr>
        <p:xfrm>
          <a:off x="1296538" y="887106"/>
          <a:ext cx="11300346" cy="631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39FD728E-67CC-43FF-B862-9DB35D0BC951}"/>
              </a:ext>
            </a:extLst>
          </p:cNvPr>
          <p:cNvSpPr txBox="1">
            <a:spLocks/>
          </p:cNvSpPr>
          <p:nvPr/>
        </p:nvSpPr>
        <p:spPr>
          <a:xfrm>
            <a:off x="0" y="237933"/>
            <a:ext cx="12191999" cy="6764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Model-Measurement Comparisons </a:t>
            </a:r>
            <a:endParaRPr lang="en-CA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05C7612F-1F78-4694-BDD8-30952B77FF43}"/>
              </a:ext>
            </a:extLst>
          </p:cNvPr>
          <p:cNvSpPr/>
          <p:nvPr/>
        </p:nvSpPr>
        <p:spPr>
          <a:xfrm>
            <a:off x="3096883" y="3045125"/>
            <a:ext cx="508959" cy="2001329"/>
          </a:xfrm>
          <a:prstGeom prst="upDownArrow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3598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BE7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3C7AE-273E-4686-8329-0FBCA1086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28" y="4485939"/>
            <a:ext cx="3294424" cy="1740185"/>
          </a:xfr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The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 Setup </a:t>
            </a:r>
            <a:endParaRPr lang="en-CA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D8B050-5A04-4D0E-8D59-D06418F7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F96C-2580-4240-9C0E-F921F084DE2F}" type="slidenum">
              <a:rPr lang="en-CA" smtClean="0"/>
              <a:t>8</a:t>
            </a:fld>
            <a:endParaRPr lang="en-CA"/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B0F02298-4236-40B9-8675-105AC6FEC490}"/>
              </a:ext>
            </a:extLst>
          </p:cNvPr>
          <p:cNvSpPr/>
          <p:nvPr/>
        </p:nvSpPr>
        <p:spPr>
          <a:xfrm rot="5400000">
            <a:off x="633981" y="1297473"/>
            <a:ext cx="927290" cy="105568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ln>
            <a:solidFill>
              <a:srgbClr val="35435E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38AF0E-B429-47CD-8E0E-0045A28FA992}"/>
              </a:ext>
            </a:extLst>
          </p:cNvPr>
          <p:cNvSpPr/>
          <p:nvPr/>
        </p:nvSpPr>
        <p:spPr>
          <a:xfrm>
            <a:off x="88099" y="201748"/>
            <a:ext cx="2084059" cy="1228267"/>
          </a:xfrm>
          <a:custGeom>
            <a:avLst/>
            <a:gdLst>
              <a:gd name="connsiteX0" fmla="*/ 0 w 2084059"/>
              <a:gd name="connsiteY0" fmla="*/ 204752 h 1228267"/>
              <a:gd name="connsiteX1" fmla="*/ 204752 w 2084059"/>
              <a:gd name="connsiteY1" fmla="*/ 0 h 1228267"/>
              <a:gd name="connsiteX2" fmla="*/ 1879307 w 2084059"/>
              <a:gd name="connsiteY2" fmla="*/ 0 h 1228267"/>
              <a:gd name="connsiteX3" fmla="*/ 2084059 w 2084059"/>
              <a:gd name="connsiteY3" fmla="*/ 204752 h 1228267"/>
              <a:gd name="connsiteX4" fmla="*/ 2084059 w 2084059"/>
              <a:gd name="connsiteY4" fmla="*/ 1023515 h 1228267"/>
              <a:gd name="connsiteX5" fmla="*/ 1879307 w 2084059"/>
              <a:gd name="connsiteY5" fmla="*/ 1228267 h 1228267"/>
              <a:gd name="connsiteX6" fmla="*/ 204752 w 2084059"/>
              <a:gd name="connsiteY6" fmla="*/ 1228267 h 1228267"/>
              <a:gd name="connsiteX7" fmla="*/ 0 w 2084059"/>
              <a:gd name="connsiteY7" fmla="*/ 1023515 h 1228267"/>
              <a:gd name="connsiteX8" fmla="*/ 0 w 2084059"/>
              <a:gd name="connsiteY8" fmla="*/ 204752 h 122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059" h="1228267">
                <a:moveTo>
                  <a:pt x="0" y="204752"/>
                </a:moveTo>
                <a:cubicBezTo>
                  <a:pt x="0" y="91671"/>
                  <a:pt x="91671" y="0"/>
                  <a:pt x="204752" y="0"/>
                </a:cubicBezTo>
                <a:lnTo>
                  <a:pt x="1879307" y="0"/>
                </a:lnTo>
                <a:cubicBezTo>
                  <a:pt x="1992388" y="0"/>
                  <a:pt x="2084059" y="91671"/>
                  <a:pt x="2084059" y="204752"/>
                </a:cubicBezTo>
                <a:lnTo>
                  <a:pt x="2084059" y="1023515"/>
                </a:lnTo>
                <a:cubicBezTo>
                  <a:pt x="2084059" y="1136596"/>
                  <a:pt x="1992388" y="1228267"/>
                  <a:pt x="1879307" y="1228267"/>
                </a:cubicBezTo>
                <a:lnTo>
                  <a:pt x="204752" y="1228267"/>
                </a:lnTo>
                <a:cubicBezTo>
                  <a:pt x="91671" y="1228267"/>
                  <a:pt x="0" y="1136596"/>
                  <a:pt x="0" y="1023515"/>
                </a:cubicBezTo>
                <a:lnTo>
                  <a:pt x="0" y="20475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3790" tIns="143790" rIns="143790" bIns="14379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latin typeface="Arial" panose="020B0604020202020204" pitchFamily="34" charset="0"/>
                <a:cs typeface="Arial" panose="020B0604020202020204" pitchFamily="34" charset="0"/>
              </a:rPr>
              <a:t>11 Models</a:t>
            </a:r>
            <a:endParaRPr lang="en-CA" sz="2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94D0DF2-2150-4CC3-BBA4-B3AE0F90D65E}"/>
              </a:ext>
            </a:extLst>
          </p:cNvPr>
          <p:cNvSpPr/>
          <p:nvPr/>
        </p:nvSpPr>
        <p:spPr>
          <a:xfrm>
            <a:off x="2208107" y="313201"/>
            <a:ext cx="8916533" cy="883133"/>
          </a:xfrm>
          <a:custGeom>
            <a:avLst/>
            <a:gdLst>
              <a:gd name="connsiteX0" fmla="*/ 0 w 4063236"/>
              <a:gd name="connsiteY0" fmla="*/ 0 h 883133"/>
              <a:gd name="connsiteX1" fmla="*/ 4063236 w 4063236"/>
              <a:gd name="connsiteY1" fmla="*/ 0 h 883133"/>
              <a:gd name="connsiteX2" fmla="*/ 4063236 w 4063236"/>
              <a:gd name="connsiteY2" fmla="*/ 883133 h 883133"/>
              <a:gd name="connsiteX3" fmla="*/ 0 w 4063236"/>
              <a:gd name="connsiteY3" fmla="*/ 883133 h 883133"/>
              <a:gd name="connsiteX4" fmla="*/ 0 w 4063236"/>
              <a:gd name="connsiteY4" fmla="*/ 0 h 88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3236" h="883133">
                <a:moveTo>
                  <a:pt x="0" y="0"/>
                </a:moveTo>
                <a:lnTo>
                  <a:pt x="4063236" y="0"/>
                </a:lnTo>
                <a:lnTo>
                  <a:pt x="4063236" y="883133"/>
                </a:lnTo>
                <a:lnTo>
                  <a:pt x="0" y="8831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2008, 2009, 2014, 2015</a:t>
            </a: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C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, CO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O</a:t>
            </a:r>
            <a:r>
              <a:rPr lang="en-CA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CESM, CMAM, DEHM, EMEP-MSC-W, GEM-MACH, GEOS-Chem, MATCH, MATCH-SALSA, MRI-ESM2, UKESM1 and WRF-Chem</a:t>
            </a:r>
            <a:endParaRPr lang="en-CA" sz="4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89D99075-90E9-44D6-A471-DA88333A5B71}"/>
              </a:ext>
            </a:extLst>
          </p:cNvPr>
          <p:cNvSpPr/>
          <p:nvPr/>
        </p:nvSpPr>
        <p:spPr>
          <a:xfrm rot="5400000">
            <a:off x="2789956" y="2592693"/>
            <a:ext cx="927290" cy="105568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ln>
            <a:solidFill>
              <a:srgbClr val="35435E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598049"/>
              <a:satOff val="3040"/>
              <a:lumOff val="4008"/>
              <a:alphaOff val="0"/>
            </a:schemeClr>
          </a:fillRef>
          <a:effectRef idx="1">
            <a:schemeClr val="accent2">
              <a:tint val="50000"/>
              <a:hueOff val="-598049"/>
              <a:satOff val="3040"/>
              <a:lumOff val="40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47C96A3-948F-43CE-A7A4-340FA1B85334}"/>
              </a:ext>
            </a:extLst>
          </p:cNvPr>
          <p:cNvGrpSpPr/>
          <p:nvPr/>
        </p:nvGrpSpPr>
        <p:grpSpPr>
          <a:xfrm>
            <a:off x="1968444" y="1496968"/>
            <a:ext cx="7379951" cy="1228267"/>
            <a:chOff x="3035804" y="1593787"/>
            <a:chExt cx="7379951" cy="1228267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630E305-55FF-4D8D-AC85-2D9B17A1729D}"/>
                </a:ext>
              </a:extLst>
            </p:cNvPr>
            <p:cNvSpPr/>
            <p:nvPr/>
          </p:nvSpPr>
          <p:spPr>
            <a:xfrm>
              <a:off x="3035804" y="1593787"/>
              <a:ext cx="2084059" cy="1228267"/>
            </a:xfrm>
            <a:custGeom>
              <a:avLst/>
              <a:gdLst>
                <a:gd name="connsiteX0" fmla="*/ 0 w 2084059"/>
                <a:gd name="connsiteY0" fmla="*/ 204752 h 1228267"/>
                <a:gd name="connsiteX1" fmla="*/ 204752 w 2084059"/>
                <a:gd name="connsiteY1" fmla="*/ 0 h 1228267"/>
                <a:gd name="connsiteX2" fmla="*/ 1879307 w 2084059"/>
                <a:gd name="connsiteY2" fmla="*/ 0 h 1228267"/>
                <a:gd name="connsiteX3" fmla="*/ 2084059 w 2084059"/>
                <a:gd name="connsiteY3" fmla="*/ 204752 h 1228267"/>
                <a:gd name="connsiteX4" fmla="*/ 2084059 w 2084059"/>
                <a:gd name="connsiteY4" fmla="*/ 1023515 h 1228267"/>
                <a:gd name="connsiteX5" fmla="*/ 1879307 w 2084059"/>
                <a:gd name="connsiteY5" fmla="*/ 1228267 h 1228267"/>
                <a:gd name="connsiteX6" fmla="*/ 204752 w 2084059"/>
                <a:gd name="connsiteY6" fmla="*/ 1228267 h 1228267"/>
                <a:gd name="connsiteX7" fmla="*/ 0 w 2084059"/>
                <a:gd name="connsiteY7" fmla="*/ 1023515 h 1228267"/>
                <a:gd name="connsiteX8" fmla="*/ 0 w 2084059"/>
                <a:gd name="connsiteY8" fmla="*/ 204752 h 122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84059" h="1228267">
                  <a:moveTo>
                    <a:pt x="0" y="204752"/>
                  </a:moveTo>
                  <a:cubicBezTo>
                    <a:pt x="0" y="91671"/>
                    <a:pt x="91671" y="0"/>
                    <a:pt x="204752" y="0"/>
                  </a:cubicBezTo>
                  <a:lnTo>
                    <a:pt x="1879307" y="0"/>
                  </a:lnTo>
                  <a:cubicBezTo>
                    <a:pt x="1992388" y="0"/>
                    <a:pt x="2084059" y="91671"/>
                    <a:pt x="2084059" y="204752"/>
                  </a:cubicBezTo>
                  <a:lnTo>
                    <a:pt x="2084059" y="1023515"/>
                  </a:lnTo>
                  <a:cubicBezTo>
                    <a:pt x="2084059" y="1136596"/>
                    <a:pt x="1992388" y="1228267"/>
                    <a:pt x="1879307" y="1228267"/>
                  </a:cubicBezTo>
                  <a:lnTo>
                    <a:pt x="204752" y="1228267"/>
                  </a:lnTo>
                  <a:cubicBezTo>
                    <a:pt x="91671" y="1228267"/>
                    <a:pt x="0" y="1136596"/>
                    <a:pt x="0" y="1023515"/>
                  </a:cubicBezTo>
                  <a:lnTo>
                    <a:pt x="0" y="20475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-330843"/>
                <a:satOff val="373"/>
                <a:lumOff val="882"/>
                <a:alphaOff val="0"/>
              </a:schemeClr>
            </a:fillRef>
            <a:effectRef idx="1">
              <a:schemeClr val="accent2">
                <a:hueOff val="-330843"/>
                <a:satOff val="373"/>
                <a:lumOff val="882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3790" tIns="143790" rIns="143790" bIns="14379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 Observatory </a:t>
              </a:r>
              <a:r>
                <a:rPr lang="en-US" sz="2200" b="1" dirty="0">
                  <a:latin typeface="Arial" panose="020B0604020202020204" pitchFamily="34" charset="0"/>
                  <a:cs typeface="Arial" panose="020B0604020202020204" pitchFamily="34" charset="0"/>
                </a:rPr>
                <a:t>Location</a:t>
              </a:r>
              <a:r>
                <a:rPr lang="en-US" sz="2200" b="1" kern="1200" dirty="0"/>
                <a:t> </a:t>
              </a:r>
              <a:endParaRPr lang="en-CA" sz="2200" b="1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645F65A-AC70-4956-89A4-74921CBDA117}"/>
                </a:ext>
              </a:extLst>
            </p:cNvPr>
            <p:cNvSpPr/>
            <p:nvPr/>
          </p:nvSpPr>
          <p:spPr>
            <a:xfrm>
              <a:off x="5187390" y="1801833"/>
              <a:ext cx="5228365" cy="883133"/>
            </a:xfrm>
            <a:custGeom>
              <a:avLst/>
              <a:gdLst>
                <a:gd name="connsiteX0" fmla="*/ 0 w 3838282"/>
                <a:gd name="connsiteY0" fmla="*/ 0 h 883133"/>
                <a:gd name="connsiteX1" fmla="*/ 3838282 w 3838282"/>
                <a:gd name="connsiteY1" fmla="*/ 0 h 883133"/>
                <a:gd name="connsiteX2" fmla="*/ 3838282 w 3838282"/>
                <a:gd name="connsiteY2" fmla="*/ 883133 h 883133"/>
                <a:gd name="connsiteX3" fmla="*/ 0 w 3838282"/>
                <a:gd name="connsiteY3" fmla="*/ 883133 h 883133"/>
                <a:gd name="connsiteX4" fmla="*/ 0 w 3838282"/>
                <a:gd name="connsiteY4" fmla="*/ 0 h 88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8282" h="883133">
                  <a:moveTo>
                    <a:pt x="0" y="0"/>
                  </a:moveTo>
                  <a:lnTo>
                    <a:pt x="3838282" y="0"/>
                  </a:lnTo>
                  <a:lnTo>
                    <a:pt x="3838282" y="883133"/>
                  </a:lnTo>
                  <a:lnTo>
                    <a:pt x="0" y="88313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Extract </a:t>
              </a:r>
              <a:r>
                <a:rPr lang="en-US" sz="20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model outputs at FTIR locations</a:t>
              </a:r>
              <a:endParaRPr lang="en-CA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Arrow: Bent-Up 12">
            <a:extLst>
              <a:ext uri="{FF2B5EF4-FFF2-40B4-BE49-F238E27FC236}">
                <a16:creationId xmlns:a16="http://schemas.microsoft.com/office/drawing/2014/main" id="{5A3BFC4E-EEC1-4C6F-905C-B1C9CD01118D}"/>
              </a:ext>
            </a:extLst>
          </p:cNvPr>
          <p:cNvSpPr/>
          <p:nvPr/>
        </p:nvSpPr>
        <p:spPr>
          <a:xfrm rot="5400000">
            <a:off x="4367447" y="3862412"/>
            <a:ext cx="927290" cy="105568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ln>
            <a:solidFill>
              <a:srgbClr val="27467D"/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1196097"/>
              <a:satOff val="6080"/>
              <a:lumOff val="8017"/>
              <a:alphaOff val="0"/>
            </a:schemeClr>
          </a:fillRef>
          <a:effectRef idx="1">
            <a:schemeClr val="accent2">
              <a:tint val="50000"/>
              <a:hueOff val="-1196097"/>
              <a:satOff val="6080"/>
              <a:lumOff val="801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1034D0-3062-4126-B2D3-814887496C36}"/>
              </a:ext>
            </a:extLst>
          </p:cNvPr>
          <p:cNvSpPr/>
          <p:nvPr/>
        </p:nvSpPr>
        <p:spPr>
          <a:xfrm>
            <a:off x="3860247" y="2766685"/>
            <a:ext cx="2084059" cy="1228267"/>
          </a:xfrm>
          <a:custGeom>
            <a:avLst/>
            <a:gdLst>
              <a:gd name="connsiteX0" fmla="*/ 0 w 2084059"/>
              <a:gd name="connsiteY0" fmla="*/ 204752 h 1228267"/>
              <a:gd name="connsiteX1" fmla="*/ 204752 w 2084059"/>
              <a:gd name="connsiteY1" fmla="*/ 0 h 1228267"/>
              <a:gd name="connsiteX2" fmla="*/ 1879307 w 2084059"/>
              <a:gd name="connsiteY2" fmla="*/ 0 h 1228267"/>
              <a:gd name="connsiteX3" fmla="*/ 2084059 w 2084059"/>
              <a:gd name="connsiteY3" fmla="*/ 204752 h 1228267"/>
              <a:gd name="connsiteX4" fmla="*/ 2084059 w 2084059"/>
              <a:gd name="connsiteY4" fmla="*/ 1023515 h 1228267"/>
              <a:gd name="connsiteX5" fmla="*/ 1879307 w 2084059"/>
              <a:gd name="connsiteY5" fmla="*/ 1228267 h 1228267"/>
              <a:gd name="connsiteX6" fmla="*/ 204752 w 2084059"/>
              <a:gd name="connsiteY6" fmla="*/ 1228267 h 1228267"/>
              <a:gd name="connsiteX7" fmla="*/ 0 w 2084059"/>
              <a:gd name="connsiteY7" fmla="*/ 1023515 h 1228267"/>
              <a:gd name="connsiteX8" fmla="*/ 0 w 2084059"/>
              <a:gd name="connsiteY8" fmla="*/ 204752 h 122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059" h="1228267">
                <a:moveTo>
                  <a:pt x="0" y="204752"/>
                </a:moveTo>
                <a:cubicBezTo>
                  <a:pt x="0" y="91671"/>
                  <a:pt x="91671" y="0"/>
                  <a:pt x="204752" y="0"/>
                </a:cubicBezTo>
                <a:lnTo>
                  <a:pt x="1879307" y="0"/>
                </a:lnTo>
                <a:cubicBezTo>
                  <a:pt x="1992388" y="0"/>
                  <a:pt x="2084059" y="91671"/>
                  <a:pt x="2084059" y="204752"/>
                </a:cubicBezTo>
                <a:lnTo>
                  <a:pt x="2084059" y="1023515"/>
                </a:lnTo>
                <a:cubicBezTo>
                  <a:pt x="2084059" y="1136596"/>
                  <a:pt x="1992388" y="1228267"/>
                  <a:pt x="1879307" y="1228267"/>
                </a:cubicBezTo>
                <a:lnTo>
                  <a:pt x="204752" y="1228267"/>
                </a:lnTo>
                <a:cubicBezTo>
                  <a:pt x="91671" y="1228267"/>
                  <a:pt x="0" y="1136596"/>
                  <a:pt x="0" y="1023515"/>
                </a:cubicBezTo>
                <a:lnTo>
                  <a:pt x="0" y="20475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661686"/>
              <a:satOff val="746"/>
              <a:lumOff val="1765"/>
              <a:alphaOff val="0"/>
            </a:schemeClr>
          </a:fillRef>
          <a:effectRef idx="1">
            <a:schemeClr val="accent2">
              <a:hueOff val="-661686"/>
              <a:satOff val="746"/>
              <a:lumOff val="1765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3790" tIns="143790" rIns="143790" bIns="14379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200" b="1" kern="1200" dirty="0">
                <a:latin typeface="Arial" panose="020B0604020202020204" pitchFamily="34" charset="0"/>
                <a:cs typeface="Arial" panose="020B0604020202020204" pitchFamily="34" charset="0"/>
              </a:rPr>
              <a:t>Match times</a:t>
            </a:r>
            <a:endParaRPr lang="en-CA" sz="2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B2C389-2FE8-4D69-9CA8-F0FAD17F7BAD}"/>
              </a:ext>
            </a:extLst>
          </p:cNvPr>
          <p:cNvSpPr/>
          <p:nvPr/>
        </p:nvSpPr>
        <p:spPr>
          <a:xfrm>
            <a:off x="7261624" y="3061021"/>
            <a:ext cx="1135331" cy="88313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Arrow: Bent-Up 15">
            <a:extLst>
              <a:ext uri="{FF2B5EF4-FFF2-40B4-BE49-F238E27FC236}">
                <a16:creationId xmlns:a16="http://schemas.microsoft.com/office/drawing/2014/main" id="{552FA594-3261-421B-95F0-6EDFBBAE60A0}"/>
              </a:ext>
            </a:extLst>
          </p:cNvPr>
          <p:cNvSpPr/>
          <p:nvPr/>
        </p:nvSpPr>
        <p:spPr>
          <a:xfrm rot="5400000">
            <a:off x="6146062" y="5157910"/>
            <a:ext cx="927290" cy="1055687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-1794146"/>
              <a:satOff val="9120"/>
              <a:lumOff val="12025"/>
              <a:alphaOff val="0"/>
            </a:schemeClr>
          </a:fillRef>
          <a:effectRef idx="1">
            <a:schemeClr val="accent2">
              <a:tint val="50000"/>
              <a:hueOff val="-1794146"/>
              <a:satOff val="9120"/>
              <a:lumOff val="120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1B39DD-0E83-4C42-BC1F-BA5E48174DE7}"/>
              </a:ext>
            </a:extLst>
          </p:cNvPr>
          <p:cNvSpPr/>
          <p:nvPr/>
        </p:nvSpPr>
        <p:spPr>
          <a:xfrm>
            <a:off x="5638861" y="4062189"/>
            <a:ext cx="2084059" cy="1228267"/>
          </a:xfrm>
          <a:custGeom>
            <a:avLst/>
            <a:gdLst>
              <a:gd name="connsiteX0" fmla="*/ 0 w 2084059"/>
              <a:gd name="connsiteY0" fmla="*/ 204752 h 1228267"/>
              <a:gd name="connsiteX1" fmla="*/ 204752 w 2084059"/>
              <a:gd name="connsiteY1" fmla="*/ 0 h 1228267"/>
              <a:gd name="connsiteX2" fmla="*/ 1879307 w 2084059"/>
              <a:gd name="connsiteY2" fmla="*/ 0 h 1228267"/>
              <a:gd name="connsiteX3" fmla="*/ 2084059 w 2084059"/>
              <a:gd name="connsiteY3" fmla="*/ 204752 h 1228267"/>
              <a:gd name="connsiteX4" fmla="*/ 2084059 w 2084059"/>
              <a:gd name="connsiteY4" fmla="*/ 1023515 h 1228267"/>
              <a:gd name="connsiteX5" fmla="*/ 1879307 w 2084059"/>
              <a:gd name="connsiteY5" fmla="*/ 1228267 h 1228267"/>
              <a:gd name="connsiteX6" fmla="*/ 204752 w 2084059"/>
              <a:gd name="connsiteY6" fmla="*/ 1228267 h 1228267"/>
              <a:gd name="connsiteX7" fmla="*/ 0 w 2084059"/>
              <a:gd name="connsiteY7" fmla="*/ 1023515 h 1228267"/>
              <a:gd name="connsiteX8" fmla="*/ 0 w 2084059"/>
              <a:gd name="connsiteY8" fmla="*/ 204752 h 122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059" h="1228267">
                <a:moveTo>
                  <a:pt x="0" y="204752"/>
                </a:moveTo>
                <a:cubicBezTo>
                  <a:pt x="0" y="91671"/>
                  <a:pt x="91671" y="0"/>
                  <a:pt x="204752" y="0"/>
                </a:cubicBezTo>
                <a:lnTo>
                  <a:pt x="1879307" y="0"/>
                </a:lnTo>
                <a:cubicBezTo>
                  <a:pt x="1992388" y="0"/>
                  <a:pt x="2084059" y="91671"/>
                  <a:pt x="2084059" y="204752"/>
                </a:cubicBezTo>
                <a:lnTo>
                  <a:pt x="2084059" y="1023515"/>
                </a:lnTo>
                <a:cubicBezTo>
                  <a:pt x="2084059" y="1136596"/>
                  <a:pt x="1992388" y="1228267"/>
                  <a:pt x="1879307" y="1228267"/>
                </a:cubicBezTo>
                <a:lnTo>
                  <a:pt x="204752" y="1228267"/>
                </a:lnTo>
                <a:cubicBezTo>
                  <a:pt x="91671" y="1228267"/>
                  <a:pt x="0" y="1136596"/>
                  <a:pt x="0" y="1023515"/>
                </a:cubicBezTo>
                <a:lnTo>
                  <a:pt x="0" y="20475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992530"/>
              <a:satOff val="1119"/>
              <a:lumOff val="2647"/>
              <a:alphaOff val="0"/>
            </a:schemeClr>
          </a:fillRef>
          <a:effectRef idx="1">
            <a:schemeClr val="accent2">
              <a:hueOff val="-992530"/>
              <a:satOff val="1119"/>
              <a:lumOff val="2647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3790" tIns="143790" rIns="143790" bIns="14379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latin typeface="Arial" panose="020B0604020202020204" pitchFamily="34" charset="0"/>
                <a:cs typeface="Arial" panose="020B0604020202020204" pitchFamily="34" charset="0"/>
              </a:rPr>
              <a:t>Align model with FTIR</a:t>
            </a:r>
            <a:endParaRPr lang="en-CA" sz="2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D840BD2-BA4C-4113-8A94-5808FAE32FC2}"/>
              </a:ext>
            </a:extLst>
          </p:cNvPr>
          <p:cNvSpPr/>
          <p:nvPr/>
        </p:nvSpPr>
        <p:spPr>
          <a:xfrm>
            <a:off x="7685609" y="4292628"/>
            <a:ext cx="4427502" cy="883133"/>
          </a:xfrm>
          <a:custGeom>
            <a:avLst/>
            <a:gdLst>
              <a:gd name="connsiteX0" fmla="*/ 0 w 3439031"/>
              <a:gd name="connsiteY0" fmla="*/ 0 h 883133"/>
              <a:gd name="connsiteX1" fmla="*/ 3439031 w 3439031"/>
              <a:gd name="connsiteY1" fmla="*/ 0 h 883133"/>
              <a:gd name="connsiteX2" fmla="*/ 3439031 w 3439031"/>
              <a:gd name="connsiteY2" fmla="*/ 883133 h 883133"/>
              <a:gd name="connsiteX3" fmla="*/ 0 w 3439031"/>
              <a:gd name="connsiteY3" fmla="*/ 883133 h 883133"/>
              <a:gd name="connsiteX4" fmla="*/ 0 w 3439031"/>
              <a:gd name="connsiteY4" fmla="*/ 0 h 88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9031" h="883133">
                <a:moveTo>
                  <a:pt x="0" y="0"/>
                </a:moveTo>
                <a:lnTo>
                  <a:pt x="3439031" y="0"/>
                </a:lnTo>
                <a:lnTo>
                  <a:pt x="3439031" y="883133"/>
                </a:lnTo>
                <a:lnTo>
                  <a:pt x="0" y="8831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Interpolate model 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profile to FTIR pressure grid</a:t>
            </a:r>
            <a:endParaRPr lang="en-CA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Make partial columns in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molec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/cm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CA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lvl="1" indent="-228600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Smooth model by FTIR AVK </a:t>
            </a:r>
            <a:endParaRPr lang="en-CA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endParaRPr lang="en-CA" sz="11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3F3065F-7D9C-443B-906A-063B3CCA0C4E}"/>
              </a:ext>
            </a:extLst>
          </p:cNvPr>
          <p:cNvSpPr/>
          <p:nvPr/>
        </p:nvSpPr>
        <p:spPr>
          <a:xfrm>
            <a:off x="7361287" y="5675331"/>
            <a:ext cx="2084059" cy="1017396"/>
          </a:xfrm>
          <a:custGeom>
            <a:avLst/>
            <a:gdLst>
              <a:gd name="connsiteX0" fmla="*/ 0 w 2084059"/>
              <a:gd name="connsiteY0" fmla="*/ 204752 h 1228267"/>
              <a:gd name="connsiteX1" fmla="*/ 204752 w 2084059"/>
              <a:gd name="connsiteY1" fmla="*/ 0 h 1228267"/>
              <a:gd name="connsiteX2" fmla="*/ 1879307 w 2084059"/>
              <a:gd name="connsiteY2" fmla="*/ 0 h 1228267"/>
              <a:gd name="connsiteX3" fmla="*/ 2084059 w 2084059"/>
              <a:gd name="connsiteY3" fmla="*/ 204752 h 1228267"/>
              <a:gd name="connsiteX4" fmla="*/ 2084059 w 2084059"/>
              <a:gd name="connsiteY4" fmla="*/ 1023515 h 1228267"/>
              <a:gd name="connsiteX5" fmla="*/ 1879307 w 2084059"/>
              <a:gd name="connsiteY5" fmla="*/ 1228267 h 1228267"/>
              <a:gd name="connsiteX6" fmla="*/ 204752 w 2084059"/>
              <a:gd name="connsiteY6" fmla="*/ 1228267 h 1228267"/>
              <a:gd name="connsiteX7" fmla="*/ 0 w 2084059"/>
              <a:gd name="connsiteY7" fmla="*/ 1023515 h 1228267"/>
              <a:gd name="connsiteX8" fmla="*/ 0 w 2084059"/>
              <a:gd name="connsiteY8" fmla="*/ 204752 h 122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84059" h="1228267">
                <a:moveTo>
                  <a:pt x="0" y="204752"/>
                </a:moveTo>
                <a:cubicBezTo>
                  <a:pt x="0" y="91671"/>
                  <a:pt x="91671" y="0"/>
                  <a:pt x="204752" y="0"/>
                </a:cubicBezTo>
                <a:lnTo>
                  <a:pt x="1879307" y="0"/>
                </a:lnTo>
                <a:cubicBezTo>
                  <a:pt x="1992388" y="0"/>
                  <a:pt x="2084059" y="91671"/>
                  <a:pt x="2084059" y="204752"/>
                </a:cubicBezTo>
                <a:lnTo>
                  <a:pt x="2084059" y="1023515"/>
                </a:lnTo>
                <a:cubicBezTo>
                  <a:pt x="2084059" y="1136596"/>
                  <a:pt x="1992388" y="1228267"/>
                  <a:pt x="1879307" y="1228267"/>
                </a:cubicBezTo>
                <a:lnTo>
                  <a:pt x="204752" y="1228267"/>
                </a:lnTo>
                <a:cubicBezTo>
                  <a:pt x="91671" y="1228267"/>
                  <a:pt x="0" y="1136596"/>
                  <a:pt x="0" y="1023515"/>
                </a:cubicBezTo>
                <a:lnTo>
                  <a:pt x="0" y="204752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2">
              <a:hueOff val="-1323373"/>
              <a:satOff val="1492"/>
              <a:lumOff val="3530"/>
              <a:alphaOff val="0"/>
            </a:schemeClr>
          </a:fillRef>
          <a:effectRef idx="1">
            <a:schemeClr val="accent2">
              <a:hueOff val="-1323373"/>
              <a:satOff val="1492"/>
              <a:lumOff val="3530"/>
              <a:alphaOff val="0"/>
            </a:schemeClr>
          </a:effectRef>
          <a:fontRef idx="minor">
            <a:schemeClr val="dk1"/>
          </a:fontRef>
        </p:style>
        <p:txBody>
          <a:bodyPr spcFirstLastPara="0" vert="horz" wrap="square" lIns="143790" tIns="143790" rIns="143790" bIns="143790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latin typeface="Arial" panose="020B0604020202020204" pitchFamily="34" charset="0"/>
                <a:cs typeface="Arial" panose="020B0604020202020204" pitchFamily="34" charset="0"/>
              </a:rPr>
              <a:t>Plot &amp; Compare</a:t>
            </a:r>
            <a:endParaRPr lang="en-CA" sz="22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CB73239-744D-41BF-9344-93754A3040BD}"/>
              </a:ext>
            </a:extLst>
          </p:cNvPr>
          <p:cNvSpPr/>
          <p:nvPr/>
        </p:nvSpPr>
        <p:spPr>
          <a:xfrm>
            <a:off x="5936221" y="2894902"/>
            <a:ext cx="4617031" cy="883133"/>
          </a:xfrm>
          <a:custGeom>
            <a:avLst/>
            <a:gdLst>
              <a:gd name="connsiteX0" fmla="*/ 0 w 4063236"/>
              <a:gd name="connsiteY0" fmla="*/ 0 h 883133"/>
              <a:gd name="connsiteX1" fmla="*/ 4063236 w 4063236"/>
              <a:gd name="connsiteY1" fmla="*/ 0 h 883133"/>
              <a:gd name="connsiteX2" fmla="*/ 4063236 w 4063236"/>
              <a:gd name="connsiteY2" fmla="*/ 883133 h 883133"/>
              <a:gd name="connsiteX3" fmla="*/ 0 w 4063236"/>
              <a:gd name="connsiteY3" fmla="*/ 883133 h 883133"/>
              <a:gd name="connsiteX4" fmla="*/ 0 w 4063236"/>
              <a:gd name="connsiteY4" fmla="*/ 0 h 88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63236" h="883133">
                <a:moveTo>
                  <a:pt x="0" y="0"/>
                </a:moveTo>
                <a:lnTo>
                  <a:pt x="4063236" y="0"/>
                </a:lnTo>
                <a:lnTo>
                  <a:pt x="4063236" y="883133"/>
                </a:lnTo>
                <a:lnTo>
                  <a:pt x="0" y="88313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marL="228600" lvl="1" indent="-228600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2000" dirty="0">
                <a:latin typeface="Arial"/>
                <a:cs typeface="Arial"/>
              </a:rPr>
              <a:t>Match each FTIR measurement to the nearest model time</a:t>
            </a:r>
            <a:endParaRPr lang="en-CA" sz="4000" kern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897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4" grpId="0" animBg="1"/>
      <p:bldP spid="17" grpId="0" animBg="1"/>
      <p:bldP spid="18" grpId="0"/>
      <p:bldP spid="19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9CFFF-8CF9-49BF-962E-D2D9E0711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55" y="114858"/>
            <a:ext cx="11700000" cy="767498"/>
          </a:xfrm>
        </p:spPr>
        <p:txBody>
          <a:bodyPr/>
          <a:lstStyle/>
          <a:p>
            <a:r>
              <a:rPr lang="en-US" dirty="0"/>
              <a:t>Analysis</a:t>
            </a:r>
            <a:endParaRPr lang="en-CA" dirty="0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3B099F8B-875C-4A13-8FCA-233CED42FB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467413"/>
              </p:ext>
            </p:extLst>
          </p:nvPr>
        </p:nvGraphicFramePr>
        <p:xfrm>
          <a:off x="190813" y="3057638"/>
          <a:ext cx="11700000" cy="336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EB643F-7B24-49CD-8B24-9DA7F0C19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4F96C-2580-4240-9C0E-F921F084DE2F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59A5CFB-A338-4EF6-988F-293D13264024}"/>
              </a:ext>
            </a:extLst>
          </p:cNvPr>
          <p:cNvSpPr txBox="1">
            <a:spLocks/>
          </p:cNvSpPr>
          <p:nvPr/>
        </p:nvSpPr>
        <p:spPr>
          <a:xfrm>
            <a:off x="256386" y="1041536"/>
            <a:ext cx="11700000" cy="1899371"/>
          </a:xfrm>
          <a:prstGeom prst="rect">
            <a:avLst/>
          </a:prstGeom>
          <a:solidFill>
            <a:srgbClr val="DBE2F1">
              <a:alpha val="87059"/>
            </a:srgb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 SLCFs CH</a:t>
            </a:r>
            <a:r>
              <a:rPr lang="en-CA" sz="2400" baseline="-25000" dirty="0">
                <a:effectLst/>
                <a:ea typeface="Calibri" panose="020F0502020204030204" pitchFamily="34" charset="0"/>
              </a:rPr>
              <a:t>4</a:t>
            </a:r>
            <a:r>
              <a:rPr lang="en-US" sz="2400" dirty="0"/>
              <a:t> and O</a:t>
            </a:r>
            <a:r>
              <a:rPr lang="en-CA" sz="2400" baseline="-25000" dirty="0"/>
              <a:t>3</a:t>
            </a:r>
            <a:r>
              <a:rPr lang="en-US" sz="2400" dirty="0"/>
              <a:t>, and SLCF precursor CO </a:t>
            </a:r>
          </a:p>
          <a:p>
            <a:r>
              <a:rPr lang="en-US" sz="2400" dirty="0"/>
              <a:t>For a 0-7km partial column </a:t>
            </a:r>
          </a:p>
          <a:p>
            <a:pPr lvl="1"/>
            <a:r>
              <a:rPr lang="en-US" sz="2000" dirty="0"/>
              <a:t>Chosen as the study is focused on the troposphere </a:t>
            </a:r>
          </a:p>
          <a:p>
            <a:r>
              <a:rPr lang="en-US" sz="2400" dirty="0"/>
              <a:t>Showing primary examples for Eureka, Canada</a:t>
            </a:r>
          </a:p>
        </p:txBody>
      </p:sp>
    </p:spTree>
    <p:extLst>
      <p:ext uri="{BB962C8B-B14F-4D97-AF65-F5344CB8AC3E}">
        <p14:creationId xmlns:p14="http://schemas.microsoft.com/office/powerpoint/2010/main" val="1879172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4929</TotalTime>
  <Words>2552</Words>
  <Application>Microsoft Office PowerPoint</Application>
  <PresentationFormat>Widescreen</PresentationFormat>
  <Paragraphs>230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acumin-pro</vt:lpstr>
      <vt:lpstr>Arial</vt:lpstr>
      <vt:lpstr>Calibri</vt:lpstr>
      <vt:lpstr>Calibri Light</vt:lpstr>
      <vt:lpstr>Times New Roman</vt:lpstr>
      <vt:lpstr>Office Theme</vt:lpstr>
      <vt:lpstr> Evaluating modelled tropospheric columns of CH4, CO and O3 in the Arctic using ground-based FTIR measurements</vt:lpstr>
      <vt:lpstr>Motivation &amp; Objectives</vt:lpstr>
      <vt:lpstr>AMAP  Arctic Monitoring &amp; Assessment Program</vt:lpstr>
      <vt:lpstr>SLCF 2021 Report :    Key Findings  for Policy Makers</vt:lpstr>
      <vt:lpstr>Benefits of using NDACC Ground-Based FTIR Spectroscopy </vt:lpstr>
      <vt:lpstr>High- Latitude NDACC FTIR Locations</vt:lpstr>
      <vt:lpstr>PowerPoint Presentation</vt:lpstr>
      <vt:lpstr>The  Setup </vt:lpstr>
      <vt:lpstr>Analysis</vt:lpstr>
      <vt:lpstr>Methane</vt:lpstr>
      <vt:lpstr>PowerPoint Presentation</vt:lpstr>
      <vt:lpstr>PowerPoint Presentation</vt:lpstr>
      <vt:lpstr>PowerPoint Presentation</vt:lpstr>
      <vt:lpstr>PowerPoint Presentation</vt:lpstr>
      <vt:lpstr>Carbon Monoxide</vt:lpstr>
      <vt:lpstr>PowerPoint Presentation</vt:lpstr>
      <vt:lpstr>PowerPoint Presentation</vt:lpstr>
      <vt:lpstr>PowerPoint Presentation</vt:lpstr>
      <vt:lpstr>PowerPoint Presentation</vt:lpstr>
      <vt:lpstr>Ozone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Acknowledgments </vt:lpstr>
      <vt:lpstr>Sources </vt:lpstr>
      <vt:lpstr>PowerPoint Presentation</vt:lpstr>
      <vt:lpstr>Averaging Kernel and Sensitivity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Flood</dc:creator>
  <cp:lastModifiedBy>Victoria Flood</cp:lastModifiedBy>
  <cp:revision>9</cp:revision>
  <dcterms:created xsi:type="dcterms:W3CDTF">2023-06-05T16:12:21Z</dcterms:created>
  <dcterms:modified xsi:type="dcterms:W3CDTF">2023-06-09T21:12:42Z</dcterms:modified>
</cp:coreProperties>
</file>