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97" y="105322"/>
            <a:ext cx="818761" cy="86439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19" name="Logo" descr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97" y="105322"/>
            <a:ext cx="818761" cy="86439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atmosphere.copernicus.eu/eqa-reports-global-services" TargetMode="External"/><Relationship Id="rId5" Type="http://schemas.openxmlformats.org/officeDocument/2006/relationships/hyperlink" Target="http://mpc-vdaf.tropomi.eu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155830" y="2900114"/>
            <a:ext cx="681851" cy="1303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igne_orange" descr="Ligne_oran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90" y="9089813"/>
            <a:ext cx="13004802" cy="2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follow-up contract is signed with ECMWF and ESA beginning of this year…"/>
          <p:cNvSpPr txBox="1"/>
          <p:nvPr>
            <p:ph type="body" sz="half" idx="4294967295"/>
          </p:nvPr>
        </p:nvSpPr>
        <p:spPr>
          <a:xfrm>
            <a:off x="626251" y="4645620"/>
            <a:ext cx="11729720" cy="4002287"/>
          </a:xfrm>
          <a:prstGeom prst="rect">
            <a:avLst/>
          </a:prstGeom>
        </p:spPr>
        <p:txBody>
          <a:bodyPr/>
          <a:lstStyle/>
          <a:p>
            <a:pPr marL="284479" indent="-284479" defTabSz="373887">
              <a:spcBef>
                <a:spcPts val="2600"/>
              </a:spcBef>
              <a:defRPr sz="2048"/>
            </a:pPr>
            <a:r>
              <a:t>follow-up contract is signed with ECMWF and ESA beginning of this year 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continuation of service (only): WP0 and WP1 </a:t>
            </a:r>
            <a:br/>
            <a:r>
              <a:t>funding level is [10k€ , 40k€] /PI in the past contract ~4y  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runs from Jan 2023 till April 2026: 40 months (extension is expected)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annual allowance will be covered by both ESA and ECMWF … </a:t>
            </a:r>
            <a:br/>
            <a:r>
              <a:t>total annual allowance is 129k€ for the entire NDACC group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allowances for 2022 are included (CAMS27 contract ended 2021): BIRA waits for ECMWF to send invoice to ECMWF … then we will send out order forms to the PIs</a:t>
            </a:r>
          </a:p>
        </p:txBody>
      </p:sp>
      <p:sp>
        <p:nvSpPr>
          <p:cNvPr id="132" name="ACTRIS-BE: WP1 tasks 1.3 in CREGARS-FTIR-BE"/>
          <p:cNvSpPr txBox="1"/>
          <p:nvPr>
            <p:ph type="title" idx="4294967295"/>
          </p:nvPr>
        </p:nvSpPr>
        <p:spPr>
          <a:xfrm>
            <a:off x="1003300" y="105322"/>
            <a:ext cx="5766316" cy="864394"/>
          </a:xfrm>
          <a:prstGeom prst="rect">
            <a:avLst/>
          </a:prstGeom>
        </p:spPr>
        <p:txBody>
          <a:bodyPr/>
          <a:lstStyle>
            <a:lvl1pPr defTabSz="268731">
              <a:defRPr sz="3680"/>
            </a:lvl1pPr>
          </a:lstStyle>
          <a:p>
            <a:pPr/>
            <a:r>
              <a:t>CAMS2-27: status update</a:t>
            </a:r>
          </a:p>
        </p:txBody>
      </p:sp>
      <p:pic>
        <p:nvPicPr>
          <p:cNvPr id="133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7684" y="1226616"/>
            <a:ext cx="9192787" cy="3162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155830" y="2900114"/>
            <a:ext cx="681851" cy="1303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igne_orange" descr="Ligne_oran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90" y="9089813"/>
            <a:ext cx="13004802" cy="2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https://atmosphere.copernicus.eu/eqa-reports-global-services &gt; quarterly update for operational run &gt; quarterly update for reanalysis run &gt; periodic evaluation of upgrades to the operational runs &gt; periodic on demand evaluation of ECMWF experiments (GHG "/>
          <p:cNvSpPr txBox="1"/>
          <p:nvPr>
            <p:ph type="body" sz="half" idx="4294967295"/>
          </p:nvPr>
        </p:nvSpPr>
        <p:spPr>
          <a:xfrm>
            <a:off x="626251" y="1526500"/>
            <a:ext cx="11729720" cy="4002287"/>
          </a:xfrm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sz="2720"/>
            </a:pPr>
            <a:r>
              <a:rPr u="sng">
                <a:hlinkClick r:id="rId4" invalidUrl="" action="" tgtFrame="" tooltip="" history="1" highlightClick="0" endSnd="0"/>
              </a:rPr>
              <a:t>https://atmosphere.copernicus.eu/eqa-reports-global-services</a:t>
            </a:r>
            <a:br/>
            <a:r>
              <a:t>&gt; quarterly update for operational run</a:t>
            </a:r>
            <a:br/>
            <a:r>
              <a:t>&gt; quarterly update for reanalysis run</a:t>
            </a:r>
            <a:br/>
            <a:r>
              <a:t>&gt; periodic evaluation of upgrades to the operational runs</a:t>
            </a:r>
            <a:br/>
            <a:r>
              <a:t>&gt; periodic on demand evaluation of ECMWF experiments (GHG models)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ESA/Copernicus Atmospheric Mission Performance Cluster ATM-MPC </a:t>
            </a:r>
            <a:r>
              <a:rPr u="sng">
                <a:hlinkClick r:id="rId5" invalidUrl="" action="" tgtFrame="" tooltip="" history="1" highlightClick="0" endSnd="0"/>
              </a:rPr>
              <a:t>mpc-vdaf.tropomi.eu</a:t>
            </a:r>
            <a:r>
              <a:t>  </a:t>
            </a:r>
            <a:br/>
            <a:r>
              <a:t>&gt; quarterly update: IRWG used for CO, H2CO and CH4 … (and O3)  </a:t>
            </a:r>
          </a:p>
        </p:txBody>
      </p:sp>
      <p:sp>
        <p:nvSpPr>
          <p:cNvPr id="138" name="ACTRIS-BE: WP1 tasks 1.3 in CREGARS-FTIR-BE"/>
          <p:cNvSpPr txBox="1"/>
          <p:nvPr>
            <p:ph type="title" idx="4294967295"/>
          </p:nvPr>
        </p:nvSpPr>
        <p:spPr>
          <a:xfrm>
            <a:off x="1003300" y="105322"/>
            <a:ext cx="5766316" cy="864394"/>
          </a:xfrm>
          <a:prstGeom prst="rect">
            <a:avLst/>
          </a:prstGeom>
        </p:spPr>
        <p:txBody>
          <a:bodyPr/>
          <a:lstStyle>
            <a:lvl1pPr defTabSz="368045">
              <a:defRPr sz="5040"/>
            </a:lvl1pPr>
          </a:lstStyle>
          <a:p>
            <a:pPr/>
            <a:r>
              <a:t>CAMS2-27: usage</a:t>
            </a:r>
          </a:p>
        </p:txBody>
      </p:sp>
      <p:pic>
        <p:nvPicPr>
          <p:cNvPr id="139" name="NDACC_CO_mosaic_www.png" descr="NDACC_CO_mosaic_www.png"/>
          <p:cNvPicPr>
            <a:picLocks noChangeAspect="1"/>
          </p:cNvPicPr>
          <p:nvPr/>
        </p:nvPicPr>
        <p:blipFill>
          <a:blip r:embed="rId6">
            <a:extLst/>
          </a:blip>
          <a:srcRect l="8476" t="0" r="12398" b="0"/>
          <a:stretch>
            <a:fillRect/>
          </a:stretch>
        </p:blipFill>
        <p:spPr>
          <a:xfrm>
            <a:off x="72092" y="5435390"/>
            <a:ext cx="7628580" cy="353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fbeelding" descr="Afbeelding"/>
          <p:cNvPicPr>
            <a:picLocks noChangeAspect="1"/>
          </p:cNvPicPr>
          <p:nvPr/>
        </p:nvPicPr>
        <p:blipFill>
          <a:blip r:embed="rId7">
            <a:extLst/>
          </a:blip>
          <a:srcRect l="8101" t="0" r="0" b="0"/>
          <a:stretch>
            <a:fillRect/>
          </a:stretch>
        </p:blipFill>
        <p:spPr>
          <a:xfrm>
            <a:off x="4600462" y="6085571"/>
            <a:ext cx="8321346" cy="3317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155830" y="2900114"/>
            <a:ext cx="681851" cy="1303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gne_orange" descr="Ligne_oran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90" y="9089813"/>
            <a:ext cx="13004802" cy="2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ACTRIS-BE: WP1 tasks 1.3 in CREGARS-FTIR-BE"/>
          <p:cNvSpPr txBox="1"/>
          <p:nvPr>
            <p:ph type="title" idx="4294967295"/>
          </p:nvPr>
        </p:nvSpPr>
        <p:spPr>
          <a:xfrm>
            <a:off x="1267460" y="105322"/>
            <a:ext cx="8552220" cy="864394"/>
          </a:xfrm>
          <a:prstGeom prst="rect">
            <a:avLst/>
          </a:prstGeom>
        </p:spPr>
        <p:txBody>
          <a:bodyPr/>
          <a:lstStyle>
            <a:lvl1pPr defTabSz="233679">
              <a:defRPr sz="3200"/>
            </a:lvl1pPr>
          </a:lstStyle>
          <a:p>
            <a:pPr/>
            <a:r>
              <a:t>CAMS2-27: example of ECMWF experiments</a:t>
            </a:r>
          </a:p>
        </p:txBody>
      </p:sp>
      <p:pic>
        <p:nvPicPr>
          <p:cNvPr id="145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029" y="1103451"/>
            <a:ext cx="6394531" cy="754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Afbeelding" descr="Afbeeld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83058" y="1103451"/>
            <a:ext cx="6680684" cy="7546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155830" y="2900114"/>
            <a:ext cx="681851" cy="1303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Ligne_orange" descr="Ligne_oran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90" y="9089813"/>
            <a:ext cx="13004802" cy="2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tatistics on “weeks with measurements”…"/>
          <p:cNvSpPr txBox="1"/>
          <p:nvPr>
            <p:ph type="body" sz="half" idx="4294967295"/>
          </p:nvPr>
        </p:nvSpPr>
        <p:spPr>
          <a:xfrm>
            <a:off x="626251" y="4645620"/>
            <a:ext cx="11729720" cy="4002287"/>
          </a:xfrm>
          <a:prstGeom prst="rect">
            <a:avLst/>
          </a:prstGeom>
        </p:spPr>
        <p:txBody>
          <a:bodyPr/>
          <a:lstStyle/>
          <a:p>
            <a:pPr/>
            <a:r>
              <a:t>Statistics on “weeks with measurements” </a:t>
            </a:r>
          </a:p>
          <a:p>
            <a:pPr/>
            <a:r>
              <a:t>Room for improvement on RD submissions: the target KPI is 95% for RD! </a:t>
            </a:r>
            <a:br/>
            <a:r>
              <a:t>&gt;submit every month the recent data in weekly files </a:t>
            </a:r>
          </a:p>
          <a:p>
            <a:pPr/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warning let me know when using extra GEOMS versioning</a:t>
            </a:r>
            <a:r>
              <a:t>!!</a:t>
            </a:r>
          </a:p>
        </p:txBody>
      </p:sp>
      <p:sp>
        <p:nvSpPr>
          <p:cNvPr id="151" name="ACTRIS-BE: WP1 tasks 1.3 in CREGARS-FTIR-BE"/>
          <p:cNvSpPr txBox="1"/>
          <p:nvPr>
            <p:ph type="title" idx="4294967295"/>
          </p:nvPr>
        </p:nvSpPr>
        <p:spPr>
          <a:xfrm>
            <a:off x="1003300" y="105322"/>
            <a:ext cx="5766316" cy="864394"/>
          </a:xfrm>
          <a:prstGeom prst="rect">
            <a:avLst/>
          </a:prstGeom>
        </p:spPr>
        <p:txBody>
          <a:bodyPr/>
          <a:lstStyle>
            <a:lvl1pPr defTabSz="368045">
              <a:defRPr sz="5040"/>
            </a:lvl1pPr>
          </a:lstStyle>
          <a:p>
            <a:pPr/>
            <a:r>
              <a:t>CAMS2-27: KPI</a:t>
            </a:r>
          </a:p>
        </p:txBody>
      </p:sp>
      <p:pic>
        <p:nvPicPr>
          <p:cNvPr id="152" name="cams2_27_kpi_q2023Q1.jpg" descr="cams2_27_kpi_q2023Q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6057" y="1165141"/>
            <a:ext cx="8230108" cy="3285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hthoek"/>
          <p:cNvSpPr/>
          <p:nvPr/>
        </p:nvSpPr>
        <p:spPr>
          <a:xfrm>
            <a:off x="6050240" y="2573456"/>
            <a:ext cx="3327440" cy="975599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