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576" r:id="rId2"/>
    <p:sldId id="525" r:id="rId3"/>
    <p:sldId id="649" r:id="rId4"/>
    <p:sldId id="650" r:id="rId5"/>
    <p:sldId id="651" r:id="rId6"/>
    <p:sldId id="652" r:id="rId7"/>
    <p:sldId id="581" r:id="rId8"/>
    <p:sldId id="570" r:id="rId9"/>
    <p:sldId id="612" r:id="rId10"/>
    <p:sldId id="672" r:id="rId11"/>
    <p:sldId id="655" r:id="rId12"/>
    <p:sldId id="656" r:id="rId13"/>
    <p:sldId id="608" r:id="rId14"/>
    <p:sldId id="609" r:id="rId15"/>
    <p:sldId id="674" r:id="rId16"/>
    <p:sldId id="675" r:id="rId17"/>
    <p:sldId id="660" r:id="rId18"/>
    <p:sldId id="664" r:id="rId19"/>
    <p:sldId id="673" r:id="rId20"/>
    <p:sldId id="665" r:id="rId21"/>
    <p:sldId id="626" r:id="rId22"/>
    <p:sldId id="671" r:id="rId23"/>
    <p:sldId id="642" r:id="rId24"/>
    <p:sldId id="677" r:id="rId25"/>
    <p:sldId id="678" r:id="rId26"/>
    <p:sldId id="680" r:id="rId27"/>
    <p:sldId id="679" r:id="rId28"/>
    <p:sldId id="670" r:id="rId2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tsumi" initials="Y.T" lastIdx="3" clrIdx="0">
    <p:extLst>
      <p:ext uri="{19B8F6BF-5375-455C-9EA6-DF929625EA0E}">
        <p15:presenceInfo xmlns:p15="http://schemas.microsoft.com/office/powerpoint/2012/main" userId="Tsutsumi" providerId="None"/>
      </p:ext>
    </p:extLst>
  </p:cmAuthor>
  <p:cmAuthor id="2" name="Isamu MORINO" initials="IM" lastIdx="3" clrIdx="1">
    <p:extLst>
      <p:ext uri="{19B8F6BF-5375-455C-9EA6-DF929625EA0E}">
        <p15:presenceInfo xmlns:p15="http://schemas.microsoft.com/office/powerpoint/2012/main" userId="S::morino@nies.go.jp::e0677c15-1144-4bf9-b526-f1dd977a28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69696"/>
    <a:srgbClr val="FFFFFF"/>
    <a:srgbClr val="0000FF"/>
    <a:srgbClr val="006600"/>
    <a:srgbClr val="339933"/>
    <a:srgbClr val="4F81BD"/>
    <a:srgbClr val="000000"/>
    <a:srgbClr val="FFFF99"/>
    <a:srgbClr val="3399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6327" autoAdjust="0"/>
  </p:normalViewPr>
  <p:slideViewPr>
    <p:cSldViewPr>
      <p:cViewPr varScale="1">
        <p:scale>
          <a:sx n="124" d="100"/>
          <a:sy n="124" d="100"/>
        </p:scale>
        <p:origin x="1720" y="176"/>
      </p:cViewPr>
      <p:guideLst>
        <p:guide orient="horz" pos="66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6" d="100"/>
          <a:sy n="76" d="100"/>
        </p:scale>
        <p:origin x="216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50263" cy="496888"/>
          </a:xfrm>
          <a:prstGeom prst="rect">
            <a:avLst/>
          </a:prstGeom>
        </p:spPr>
        <p:txBody>
          <a:bodyPr vert="horz" lIns="91443" tIns="45721" rIns="91443" bIns="45721"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55349" y="0"/>
            <a:ext cx="2950263" cy="496888"/>
          </a:xfrm>
          <a:prstGeom prst="rect">
            <a:avLst/>
          </a:prstGeom>
        </p:spPr>
        <p:txBody>
          <a:bodyPr vert="horz" lIns="91443" tIns="45721" rIns="91443" bIns="45721" rtlCol="0"/>
          <a:lstStyle>
            <a:lvl1pPr algn="r">
              <a:defRPr sz="1200"/>
            </a:lvl1pPr>
          </a:lstStyle>
          <a:p>
            <a:fld id="{28803A87-6916-437F-AF2C-AB01D1A97A23}" type="datetimeFigureOut">
              <a:rPr kumimoji="1" lang="ja-JP" altLang="en-US" smtClean="0"/>
              <a:pPr/>
              <a:t>2023/6/12</a:t>
            </a:fld>
            <a:endParaRPr kumimoji="1" lang="ja-JP" altLang="en-US"/>
          </a:p>
        </p:txBody>
      </p:sp>
      <p:sp>
        <p:nvSpPr>
          <p:cNvPr id="4" name="フッター プレースホルダ 3"/>
          <p:cNvSpPr>
            <a:spLocks noGrp="1"/>
          </p:cNvSpPr>
          <p:nvPr>
            <p:ph type="ftr" sz="quarter" idx="2"/>
          </p:nvPr>
        </p:nvSpPr>
        <p:spPr>
          <a:xfrm>
            <a:off x="0" y="9440864"/>
            <a:ext cx="2950263" cy="496887"/>
          </a:xfrm>
          <a:prstGeom prst="rect">
            <a:avLst/>
          </a:prstGeom>
        </p:spPr>
        <p:txBody>
          <a:bodyPr vert="horz" lIns="91443" tIns="45721" rIns="91443" bIns="45721"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55349" y="9440864"/>
            <a:ext cx="2950263" cy="496887"/>
          </a:xfrm>
          <a:prstGeom prst="rect">
            <a:avLst/>
          </a:prstGeom>
        </p:spPr>
        <p:txBody>
          <a:bodyPr vert="horz" lIns="91443" tIns="45721" rIns="91443" bIns="45721" rtlCol="0" anchor="b"/>
          <a:lstStyle>
            <a:lvl1pPr algn="r">
              <a:defRPr sz="1200"/>
            </a:lvl1pPr>
          </a:lstStyle>
          <a:p>
            <a:fld id="{2CDDAFD9-5C3E-4FDA-BCC5-7B7ED153AC07}" type="slidenum">
              <a:rPr kumimoji="1" lang="ja-JP" altLang="en-US" smtClean="0"/>
              <a:pPr/>
              <a:t>‹#›</a:t>
            </a:fld>
            <a:endParaRPr kumimoji="1" lang="ja-JP" altLang="en-US"/>
          </a:p>
        </p:txBody>
      </p:sp>
    </p:spTree>
    <p:extLst>
      <p:ext uri="{BB962C8B-B14F-4D97-AF65-F5344CB8AC3E}">
        <p14:creationId xmlns:p14="http://schemas.microsoft.com/office/powerpoint/2010/main" val="599557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49787" cy="496966"/>
          </a:xfrm>
          <a:prstGeom prst="rect">
            <a:avLst/>
          </a:prstGeom>
        </p:spPr>
        <p:txBody>
          <a:bodyPr vert="horz" lIns="91443" tIns="45721" rIns="91443" bIns="45721" rtlCol="0"/>
          <a:lstStyle>
            <a:lvl1pPr algn="l">
              <a:defRPr sz="1200"/>
            </a:lvl1pPr>
          </a:lstStyle>
          <a:p>
            <a:endParaRPr kumimoji="1" lang="ja-JP" altLang="en-US"/>
          </a:p>
        </p:txBody>
      </p:sp>
      <p:sp>
        <p:nvSpPr>
          <p:cNvPr id="3" name="日付プレースホルダ 2"/>
          <p:cNvSpPr>
            <a:spLocks noGrp="1"/>
          </p:cNvSpPr>
          <p:nvPr>
            <p:ph type="dt" idx="1"/>
          </p:nvPr>
        </p:nvSpPr>
        <p:spPr>
          <a:xfrm>
            <a:off x="3855839" y="1"/>
            <a:ext cx="2949787" cy="496966"/>
          </a:xfrm>
          <a:prstGeom prst="rect">
            <a:avLst/>
          </a:prstGeom>
        </p:spPr>
        <p:txBody>
          <a:bodyPr vert="horz" lIns="91443" tIns="45721" rIns="91443" bIns="45721" rtlCol="0"/>
          <a:lstStyle>
            <a:lvl1pPr algn="r">
              <a:defRPr sz="1200"/>
            </a:lvl1pPr>
          </a:lstStyle>
          <a:p>
            <a:fld id="{9DC089A9-7F97-4C1A-BB3A-9EAF3E1B6CDE}" type="datetimeFigureOut">
              <a:rPr kumimoji="1" lang="ja-JP" altLang="en-US" smtClean="0"/>
              <a:pPr/>
              <a:t>2023/6/12</a:t>
            </a:fld>
            <a:endParaRPr kumimoji="1" lang="ja-JP" altLang="en-US"/>
          </a:p>
        </p:txBody>
      </p:sp>
      <p:sp>
        <p:nvSpPr>
          <p:cNvPr id="4" name="スライド イメージ プレースホルダ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3" tIns="45721" rIns="91443" bIns="45721" rtlCol="0" anchor="ctr"/>
          <a:lstStyle/>
          <a:p>
            <a:endParaRPr lang="ja-JP" altLang="en-US"/>
          </a:p>
        </p:txBody>
      </p:sp>
      <p:sp>
        <p:nvSpPr>
          <p:cNvPr id="5" name="ノート プレースホルダ 4"/>
          <p:cNvSpPr>
            <a:spLocks noGrp="1"/>
          </p:cNvSpPr>
          <p:nvPr>
            <p:ph type="body" sz="quarter" idx="3"/>
          </p:nvPr>
        </p:nvSpPr>
        <p:spPr>
          <a:xfrm>
            <a:off x="680721" y="4721186"/>
            <a:ext cx="5445760" cy="4472703"/>
          </a:xfrm>
          <a:prstGeom prst="rect">
            <a:avLst/>
          </a:prstGeom>
        </p:spPr>
        <p:txBody>
          <a:bodyPr vert="horz" lIns="91443" tIns="45721" rIns="91443" bIns="45721"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440647"/>
            <a:ext cx="2949787" cy="496966"/>
          </a:xfrm>
          <a:prstGeom prst="rect">
            <a:avLst/>
          </a:prstGeom>
        </p:spPr>
        <p:txBody>
          <a:bodyPr vert="horz" lIns="91443" tIns="45721" rIns="91443" bIns="45721"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839" y="9440647"/>
            <a:ext cx="2949787" cy="496966"/>
          </a:xfrm>
          <a:prstGeom prst="rect">
            <a:avLst/>
          </a:prstGeom>
        </p:spPr>
        <p:txBody>
          <a:bodyPr vert="horz" lIns="91443" tIns="45721" rIns="91443" bIns="45721" rtlCol="0" anchor="b"/>
          <a:lstStyle>
            <a:lvl1pPr algn="r">
              <a:defRPr sz="1200"/>
            </a:lvl1pPr>
          </a:lstStyle>
          <a:p>
            <a:fld id="{D90E48EC-C1BC-412F-BBFE-85EF905B2994}" type="slidenum">
              <a:rPr kumimoji="1" lang="ja-JP" altLang="en-US" smtClean="0"/>
              <a:pPr/>
              <a:t>‹#›</a:t>
            </a:fld>
            <a:endParaRPr kumimoji="1" lang="ja-JP" altLang="en-US"/>
          </a:p>
        </p:txBody>
      </p:sp>
    </p:spTree>
    <p:extLst>
      <p:ext uri="{BB962C8B-B14F-4D97-AF65-F5344CB8AC3E}">
        <p14:creationId xmlns:p14="http://schemas.microsoft.com/office/powerpoint/2010/main" val="89824274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0E48EC-C1BC-412F-BBFE-85EF905B2994}" type="slidenum">
              <a:rPr kumimoji="1" lang="ja-JP" altLang="en-US" smtClean="0"/>
              <a:pPr/>
              <a:t>1</a:t>
            </a:fld>
            <a:endParaRPr kumimoji="1" lang="ja-JP" altLang="en-US"/>
          </a:p>
        </p:txBody>
      </p:sp>
    </p:spTree>
    <p:extLst>
      <p:ext uri="{BB962C8B-B14F-4D97-AF65-F5344CB8AC3E}">
        <p14:creationId xmlns:p14="http://schemas.microsoft.com/office/powerpoint/2010/main" val="29615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90E48EC-C1BC-412F-BBFE-85EF905B2994}" type="slidenum">
              <a:rPr kumimoji="1" lang="ja-JP" altLang="en-US" smtClean="0"/>
              <a:pPr/>
              <a:t>19</a:t>
            </a:fld>
            <a:endParaRPr kumimoji="1" lang="ja-JP" altLang="en-US"/>
          </a:p>
        </p:txBody>
      </p:sp>
    </p:spTree>
    <p:extLst>
      <p:ext uri="{BB962C8B-B14F-4D97-AF65-F5344CB8AC3E}">
        <p14:creationId xmlns:p14="http://schemas.microsoft.com/office/powerpoint/2010/main" val="857771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spatial </a:t>
            </a:r>
            <a:r>
              <a:rPr lang="en-US" altLang="ja-JP" b="0" i="0" u="none" strike="noStrike" dirty="0">
                <a:solidFill>
                  <a:srgbClr val="000000"/>
                </a:solidFill>
                <a:effectLst/>
                <a:latin typeface="Arial" panose="020B0604020202020204" pitchFamily="34" charset="0"/>
              </a:rPr>
              <a:t>representativeness</a:t>
            </a:r>
          </a:p>
          <a:p>
            <a:endParaRPr kumimoji="1" lang="ja-JP" altLang="en-US" dirty="0"/>
          </a:p>
        </p:txBody>
      </p:sp>
      <p:sp>
        <p:nvSpPr>
          <p:cNvPr id="4" name="スライド番号プレースホルダー 3"/>
          <p:cNvSpPr>
            <a:spLocks noGrp="1"/>
          </p:cNvSpPr>
          <p:nvPr>
            <p:ph type="sldNum" sz="quarter" idx="5"/>
          </p:nvPr>
        </p:nvSpPr>
        <p:spPr/>
        <p:txBody>
          <a:bodyPr/>
          <a:lstStyle/>
          <a:p>
            <a:fld id="{D90E48EC-C1BC-412F-BBFE-85EF905B2994}" type="slidenum">
              <a:rPr kumimoji="1" lang="ja-JP" altLang="en-US" smtClean="0"/>
              <a:pPr/>
              <a:t>23</a:t>
            </a:fld>
            <a:endParaRPr kumimoji="1" lang="ja-JP" altLang="en-US"/>
          </a:p>
        </p:txBody>
      </p:sp>
    </p:spTree>
    <p:extLst>
      <p:ext uri="{BB962C8B-B14F-4D97-AF65-F5344CB8AC3E}">
        <p14:creationId xmlns:p14="http://schemas.microsoft.com/office/powerpoint/2010/main" val="87662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51272" y="4177581"/>
            <a:ext cx="5400600" cy="4824536"/>
          </a:xfrm>
        </p:spPr>
        <p:txBody>
          <a:bodyPr>
            <a:noAutofit/>
          </a:bodyPr>
          <a:lstStyle/>
          <a:p>
            <a:r>
              <a:rPr kumimoji="1" lang="en-US" altLang="ja-JP" sz="2000" dirty="0"/>
              <a:t>This is contents of my talk.</a:t>
            </a:r>
          </a:p>
          <a:p>
            <a:r>
              <a:rPr lang="en-US" altLang="ja-JP" sz="2000" dirty="0"/>
              <a:t>F</a:t>
            </a:r>
            <a:r>
              <a:rPr kumimoji="1" lang="en-US" altLang="ja-JP" sz="2000" dirty="0"/>
              <a:t>irst, I will show observation results of the GOSAT and GOSAT-2 retrieved from FTS SWIR spectra.</a:t>
            </a:r>
          </a:p>
          <a:p>
            <a:r>
              <a:rPr kumimoji="1" lang="en-US" altLang="ja-JP" sz="2000" dirty="0"/>
              <a:t>Next, I will present validation results of GOSAT FTS L2 data, version 02.90/91. This version is released to the public, and updated version 03.00 will released be soon.</a:t>
            </a:r>
          </a:p>
          <a:p>
            <a:r>
              <a:rPr kumimoji="1" lang="en-US" altLang="ja-JP" sz="2000" dirty="0"/>
              <a:t>Then I would like show validation analysis for GOSAT-2 Full physics and Proxy retrievals version 02.00. These data for full physics are released to be the public and PROXY will be released to the public soon.</a:t>
            </a:r>
            <a:endParaRPr kumimoji="1" lang="ja-JP" altLang="en-US" sz="2000"/>
          </a:p>
        </p:txBody>
      </p:sp>
      <p:sp>
        <p:nvSpPr>
          <p:cNvPr id="4" name="スライド番号プレースホルダ 3"/>
          <p:cNvSpPr>
            <a:spLocks noGrp="1"/>
          </p:cNvSpPr>
          <p:nvPr>
            <p:ph type="sldNum" sz="quarter" idx="10"/>
          </p:nvPr>
        </p:nvSpPr>
        <p:spPr/>
        <p:txBody>
          <a:bodyPr/>
          <a:lstStyle/>
          <a:p>
            <a:fld id="{D90E48EC-C1BC-412F-BBFE-85EF905B2994}" type="slidenum">
              <a:rPr kumimoji="1" lang="ja-JP" altLang="en-US" smtClean="0"/>
              <a:pPr/>
              <a:t>2</a:t>
            </a:fld>
            <a:endParaRPr kumimoji="1" lang="ja-JP" altLang="en-US"/>
          </a:p>
        </p:txBody>
      </p:sp>
    </p:spTree>
    <p:extLst>
      <p:ext uri="{BB962C8B-B14F-4D97-AF65-F5344CB8AC3E}">
        <p14:creationId xmlns:p14="http://schemas.microsoft.com/office/powerpoint/2010/main" val="258672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10000"/>
          </a:bodyPr>
          <a:lstStyle/>
          <a:p>
            <a:r>
              <a:rPr kumimoji="1" lang="en-US" altLang="ja-JP" sz="2400" dirty="0"/>
              <a:t>This slide shows global maps of GOSAT L2 products.</a:t>
            </a:r>
          </a:p>
          <a:p>
            <a:r>
              <a:rPr lang="en-US" altLang="ja-JP" sz="2400" dirty="0"/>
              <a:t>Top maps are (column averaged dry mole fraction of carbon dioxide,) XCO2 and bottom maps are (column averaged dry mole fraction of methane,) XCH4.</a:t>
            </a:r>
          </a:p>
          <a:p>
            <a:r>
              <a:rPr kumimoji="1" lang="en-US" altLang="ja-JP" sz="2400" dirty="0"/>
              <a:t>Lefts maps are observed in 2009, eleven years ago, launching year of the GOSAT. And left maps are recent observations made in this </a:t>
            </a:r>
            <a:r>
              <a:rPr kumimoji="1" lang="en-US" altLang="ja-JP" sz="2400" dirty="0" err="1"/>
              <a:t>ferrauary</a:t>
            </a:r>
            <a:r>
              <a:rPr kumimoji="1" lang="en-US" altLang="ja-JP" sz="2400" dirty="0"/>
              <a:t>.</a:t>
            </a:r>
          </a:p>
          <a:p>
            <a:r>
              <a:rPr lang="en-US" altLang="ja-JP" sz="2400" dirty="0"/>
              <a:t>For 14 years operation of GOSAT, XCO2 is increasing by more 30 ppm, and XCH4 is increasing by 135 ppb. Recent annual increasing rate is 2 ppm/ </a:t>
            </a:r>
            <a:r>
              <a:rPr lang="en-US" altLang="ja-JP" sz="2400" dirty="0" err="1"/>
              <a:t>yr</a:t>
            </a:r>
            <a:r>
              <a:rPr lang="en-US" altLang="ja-JP" sz="2400" dirty="0"/>
              <a:t> for XCO2 and 15 ppb /</a:t>
            </a:r>
            <a:r>
              <a:rPr lang="en-US" altLang="ja-JP" sz="2400" dirty="0" err="1"/>
              <a:t>yr</a:t>
            </a:r>
            <a:r>
              <a:rPr lang="en-US" altLang="ja-JP" sz="2400" dirty="0"/>
              <a:t> for XCH4.</a:t>
            </a:r>
            <a:endParaRPr kumimoji="1" lang="en-US" altLang="ja-JP" sz="2400" dirty="0"/>
          </a:p>
          <a:p>
            <a:r>
              <a:rPr lang="en-US" altLang="ja-JP" sz="2400" dirty="0"/>
              <a:t>Version of this products is 2.90/91, which is released to the pubic.</a:t>
            </a:r>
            <a:endParaRPr kumimoji="1" lang="ja-JP" altLang="en-US" sz="2400"/>
          </a:p>
        </p:txBody>
      </p:sp>
      <p:sp>
        <p:nvSpPr>
          <p:cNvPr id="4" name="スライド番号プレースホルダ 3"/>
          <p:cNvSpPr>
            <a:spLocks noGrp="1"/>
          </p:cNvSpPr>
          <p:nvPr>
            <p:ph type="sldNum" sz="quarter" idx="10"/>
          </p:nvPr>
        </p:nvSpPr>
        <p:spPr/>
        <p:txBody>
          <a:bodyPr/>
          <a:lstStyle/>
          <a:p>
            <a:fld id="{D90E48EC-C1BC-412F-BBFE-85EF905B2994}" type="slidenum">
              <a:rPr kumimoji="1" lang="ja-JP" altLang="en-US" smtClean="0"/>
              <a:pPr/>
              <a:t>3</a:t>
            </a:fld>
            <a:endParaRPr kumimoji="1" lang="ja-JP" altLang="en-US"/>
          </a:p>
        </p:txBody>
      </p:sp>
    </p:spTree>
    <p:extLst>
      <p:ext uri="{BB962C8B-B14F-4D97-AF65-F5344CB8AC3E}">
        <p14:creationId xmlns:p14="http://schemas.microsoft.com/office/powerpoint/2010/main" val="390843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lang="en-US" altLang="ja-JP" sz="2400" dirty="0"/>
              <a:t>This slide shows global maps of GOSAT-2 full physics retrievals in February 2023.</a:t>
            </a:r>
          </a:p>
          <a:p>
            <a:r>
              <a:rPr kumimoji="1" lang="en-US" altLang="ja-JP" sz="2400" dirty="0"/>
              <a:t>Top left map is XCO2, top right is XCO, and bottom map is XCH4.</a:t>
            </a:r>
          </a:p>
          <a:p>
            <a:r>
              <a:rPr lang="en-US" altLang="ja-JP" sz="2400" dirty="0"/>
              <a:t>For XCO, we can see clear enhancements over East and South Asia, and Central Africa.</a:t>
            </a:r>
          </a:p>
          <a:p>
            <a:r>
              <a:rPr kumimoji="1" lang="en-US" altLang="ja-JP" sz="4800" dirty="0"/>
              <a:t>GOSAT-2 full physics  XCO</a:t>
            </a:r>
            <a:r>
              <a:rPr kumimoji="1" lang="en-US" altLang="ja-JP" sz="4800" baseline="-25000" dirty="0"/>
              <a:t>2</a:t>
            </a:r>
            <a:r>
              <a:rPr kumimoji="1" lang="en-US" altLang="ja-JP" sz="4800" dirty="0"/>
              <a:t> are larger than GOSAT and these are similar in comparison </a:t>
            </a:r>
            <a:r>
              <a:rPr lang="en-US" altLang="ja-JP" sz="4800" dirty="0"/>
              <a:t>with the TCCON data.</a:t>
            </a:r>
            <a:endParaRPr kumimoji="1" lang="ja-JP" altLang="en-US" sz="4800"/>
          </a:p>
        </p:txBody>
      </p:sp>
      <p:sp>
        <p:nvSpPr>
          <p:cNvPr id="4" name="スライド番号プレースホルダー 3"/>
          <p:cNvSpPr>
            <a:spLocks noGrp="1"/>
          </p:cNvSpPr>
          <p:nvPr>
            <p:ph type="sldNum" sz="quarter" idx="5"/>
          </p:nvPr>
        </p:nvSpPr>
        <p:spPr/>
        <p:txBody>
          <a:bodyPr/>
          <a:lstStyle/>
          <a:p>
            <a:fld id="{D90E48EC-C1BC-412F-BBFE-85EF905B2994}" type="slidenum">
              <a:rPr kumimoji="1" lang="ja-JP" altLang="en-US" smtClean="0"/>
              <a:pPr/>
              <a:t>4</a:t>
            </a:fld>
            <a:endParaRPr kumimoji="1" lang="ja-JP" altLang="en-US"/>
          </a:p>
        </p:txBody>
      </p:sp>
    </p:spTree>
    <p:extLst>
      <p:ext uri="{BB962C8B-B14F-4D97-AF65-F5344CB8AC3E}">
        <p14:creationId xmlns:p14="http://schemas.microsoft.com/office/powerpoint/2010/main" val="291933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40000" lnSpcReduction="20000"/>
          </a:bodyPr>
          <a:lstStyle/>
          <a:p>
            <a:r>
              <a:rPr kumimoji="1" lang="en-US" altLang="ja-JP" sz="2400" dirty="0"/>
              <a:t>This slide shows global maps of proxy XCH4 and </a:t>
            </a:r>
            <a:r>
              <a:rPr lang="en-US" altLang="ja-JP" sz="2400" dirty="0"/>
              <a:t>XCO </a:t>
            </a:r>
            <a:r>
              <a:rPr kumimoji="1" lang="en-US" altLang="ja-JP" sz="2400" dirty="0"/>
              <a:t>in February 2019.</a:t>
            </a:r>
          </a:p>
          <a:p>
            <a:r>
              <a:rPr lang="en-US" altLang="ja-JP" sz="2400" dirty="0"/>
              <a:t>Also, we can see clear enhancements over East and South Asia, and Central Africa.</a:t>
            </a:r>
          </a:p>
          <a:p>
            <a:r>
              <a:rPr lang="en-US" altLang="ja-JP" sz="2400" dirty="0"/>
              <a:t>They, might be due to biomass burning or human activities.</a:t>
            </a:r>
          </a:p>
          <a:p>
            <a:r>
              <a:rPr kumimoji="1" lang="en-US" altLang="ja-JP" sz="6600" dirty="0"/>
              <a:t>GOSAT-2 PROXY XCH</a:t>
            </a:r>
            <a:r>
              <a:rPr kumimoji="1" lang="en-US" altLang="ja-JP" sz="6600" baseline="-25000" dirty="0"/>
              <a:t>4</a:t>
            </a:r>
            <a:r>
              <a:rPr kumimoji="1" lang="en-US" altLang="ja-JP" sz="6600" dirty="0"/>
              <a:t> are larger than GOSAT-2 full physics, and these are similar in comparison </a:t>
            </a:r>
            <a:r>
              <a:rPr lang="en-US" altLang="ja-JP" sz="6600" dirty="0"/>
              <a:t>with the TCCON data.</a:t>
            </a:r>
            <a:endParaRPr kumimoji="1" lang="ja-JP" altLang="en-US" sz="6600"/>
          </a:p>
          <a:p>
            <a:r>
              <a:rPr kumimoji="1" lang="en-US" altLang="ja-JP" sz="8800" dirty="0"/>
              <a:t>GOSAT-2 PROXY XCO are same</a:t>
            </a:r>
            <a:r>
              <a:rPr lang="en-US" altLang="ja-JP" sz="8800" dirty="0"/>
              <a:t> as</a:t>
            </a:r>
            <a:r>
              <a:rPr kumimoji="1" lang="en-US" altLang="ja-JP" sz="8800" dirty="0"/>
              <a:t> GOSAT-2 full physics, and these are similar in comparison </a:t>
            </a:r>
            <a:r>
              <a:rPr lang="en-US" altLang="ja-JP" sz="8800" dirty="0"/>
              <a:t>with the TCCON data.</a:t>
            </a:r>
            <a:endParaRPr kumimoji="1" lang="ja-JP" altLang="en-US" sz="8800"/>
          </a:p>
        </p:txBody>
      </p:sp>
      <p:sp>
        <p:nvSpPr>
          <p:cNvPr id="4" name="スライド番号プレースホルダー 3"/>
          <p:cNvSpPr>
            <a:spLocks noGrp="1"/>
          </p:cNvSpPr>
          <p:nvPr>
            <p:ph type="sldNum" sz="quarter" idx="5"/>
          </p:nvPr>
        </p:nvSpPr>
        <p:spPr/>
        <p:txBody>
          <a:bodyPr/>
          <a:lstStyle/>
          <a:p>
            <a:fld id="{D90E48EC-C1BC-412F-BBFE-85EF905B2994}" type="slidenum">
              <a:rPr kumimoji="1" lang="ja-JP" altLang="en-US" smtClean="0"/>
              <a:pPr/>
              <a:t>5</a:t>
            </a:fld>
            <a:endParaRPr kumimoji="1" lang="ja-JP" altLang="en-US"/>
          </a:p>
        </p:txBody>
      </p:sp>
    </p:spTree>
    <p:extLst>
      <p:ext uri="{BB962C8B-B14F-4D97-AF65-F5344CB8AC3E}">
        <p14:creationId xmlns:p14="http://schemas.microsoft.com/office/powerpoint/2010/main" val="389055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validation analysis using the TCCON data, we used version GGG2020.</a:t>
            </a:r>
            <a:endParaRPr kumimoji="1" lang="ja-JP" altLang="en-US"/>
          </a:p>
        </p:txBody>
      </p:sp>
      <p:sp>
        <p:nvSpPr>
          <p:cNvPr id="4" name="スライド番号プレースホルダー 3"/>
          <p:cNvSpPr>
            <a:spLocks noGrp="1"/>
          </p:cNvSpPr>
          <p:nvPr>
            <p:ph type="sldNum" sz="quarter" idx="5"/>
          </p:nvPr>
        </p:nvSpPr>
        <p:spPr/>
        <p:txBody>
          <a:bodyPr/>
          <a:lstStyle/>
          <a:p>
            <a:fld id="{D90E48EC-C1BC-412F-BBFE-85EF905B2994}" type="slidenum">
              <a:rPr kumimoji="1" lang="ja-JP" altLang="en-US" smtClean="0"/>
              <a:pPr/>
              <a:t>6</a:t>
            </a:fld>
            <a:endParaRPr kumimoji="1" lang="ja-JP" altLang="en-US"/>
          </a:p>
        </p:txBody>
      </p:sp>
    </p:spTree>
    <p:extLst>
      <p:ext uri="{BB962C8B-B14F-4D97-AF65-F5344CB8AC3E}">
        <p14:creationId xmlns:p14="http://schemas.microsoft.com/office/powerpoint/2010/main" val="156702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C2F4B163-2A6A-4D21-959C-ABD714DE2063}" type="slidenum">
              <a:rPr kumimoji="1" lang="ja-JP" altLang="en-US" smtClean="0"/>
              <a:pPr/>
              <a:t>7</a:t>
            </a:fld>
            <a:endParaRPr kumimoji="1" lang="ja-JP" altLang="en-US"/>
          </a:p>
        </p:txBody>
      </p:sp>
    </p:spTree>
    <p:extLst>
      <p:ext uri="{BB962C8B-B14F-4D97-AF65-F5344CB8AC3E}">
        <p14:creationId xmlns:p14="http://schemas.microsoft.com/office/powerpoint/2010/main" val="181337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D90E48EC-C1BC-412F-BBFE-85EF905B2994}" type="slidenum">
              <a:rPr kumimoji="1" lang="ja-JP" altLang="en-US" smtClean="0"/>
              <a:pPr/>
              <a:t>13</a:t>
            </a:fld>
            <a:endParaRPr kumimoji="1" lang="ja-JP" altLang="en-US"/>
          </a:p>
        </p:txBody>
      </p:sp>
    </p:spTree>
    <p:extLst>
      <p:ext uri="{BB962C8B-B14F-4D97-AF65-F5344CB8AC3E}">
        <p14:creationId xmlns:p14="http://schemas.microsoft.com/office/powerpoint/2010/main" val="814904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D90E48EC-C1BC-412F-BBFE-85EF905B2994}" type="slidenum">
              <a:rPr kumimoji="1" lang="ja-JP" altLang="en-US" smtClean="0"/>
              <a:pPr/>
              <a:t>18</a:t>
            </a:fld>
            <a:endParaRPr kumimoji="1" lang="ja-JP" altLang="en-US"/>
          </a:p>
        </p:txBody>
      </p:sp>
    </p:spTree>
    <p:extLst>
      <p:ext uri="{BB962C8B-B14F-4D97-AF65-F5344CB8AC3E}">
        <p14:creationId xmlns:p14="http://schemas.microsoft.com/office/powerpoint/2010/main" val="814904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613B453C-9738-E04E-93E8-93704305F078}" type="datetime1">
              <a:rPr kumimoji="1" lang="ja-JP" altLang="en-US" smtClean="0"/>
              <a:t>2023/6/12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BDA5596E-6C4C-D540-8F2E-FCC115F4295A}" type="datetime1">
              <a:rPr kumimoji="1" lang="ja-JP" altLang="en-US" smtClean="0"/>
              <a:t>2023/6/12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D738D4D-3886-CE4A-A66A-EF5303706687}" type="datetime1">
              <a:rPr kumimoji="1" lang="ja-JP" altLang="en-US" smtClean="0"/>
              <a:t>2023/6/12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7252BC7-11D0-EA4E-AC12-50E4A2BE9932}" type="datetime1">
              <a:rPr kumimoji="1" lang="ja-JP" altLang="en-US" smtClean="0"/>
              <a:t>2023/6/12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91003BBA-B85D-A547-A617-AB83B172F9E4}" type="datetime1">
              <a:rPr kumimoji="1" lang="ja-JP" altLang="en-US" smtClean="0"/>
              <a:t>2023/6/12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740B1AD-11BB-D844-A819-2B2CD2443B38}" type="datetime1">
              <a:rPr kumimoji="1" lang="ja-JP" altLang="en-US" smtClean="0"/>
              <a:t>2023/6/12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1A0B34AC-95D9-3D43-AF16-01F8331787CF}" type="datetime1">
              <a:rPr kumimoji="1" lang="ja-JP" altLang="en-US" smtClean="0"/>
              <a:t>2023/6/12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DD6546D8-C308-654B-9AE7-DFA536DF40B6}" type="datetime1">
              <a:rPr kumimoji="1" lang="ja-JP" altLang="en-US" smtClean="0"/>
              <a:t>2023/6/12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4B27C89-9BE2-4644-A268-ACF1401FD335}" type="datetime1">
              <a:rPr kumimoji="1" lang="ja-JP" altLang="en-US" smtClean="0"/>
              <a:t>2023/6/12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21590AEE-3AE5-FC4E-9539-767D306F397B}" type="datetime1">
              <a:rPr kumimoji="1" lang="ja-JP" altLang="en-US" smtClean="0"/>
              <a:t>2023/6/12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016E94B-A130-A340-B72E-9817F8E1BBB6}" type="datetime1">
              <a:rPr kumimoji="1" lang="ja-JP" altLang="en-US" smtClean="0"/>
              <a:t>2023/6/12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5CE7C7-1D82-4CA3-802A-D8D835C6EC2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922A6-50B6-E24E-9FA1-D29730E948A7}" type="datetime1">
              <a:rPr kumimoji="1" lang="ja-JP" altLang="en-US" smtClean="0"/>
              <a:t>2023/6/12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CE7C7-1D82-4CA3-802A-D8D835C6EC2E}"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755576" y="1700808"/>
            <a:ext cx="7638728" cy="1470025"/>
          </a:xfrm>
        </p:spPr>
        <p:txBody>
          <a:bodyPr>
            <a:normAutofit fontScale="90000"/>
          </a:bodyPr>
          <a:lstStyle/>
          <a:p>
            <a:r>
              <a:rPr lang="en-US" altLang="ja-JP" b="1" dirty="0">
                <a:solidFill>
                  <a:srgbClr val="0070C0"/>
                </a:solidFill>
              </a:rPr>
              <a:t>Status on GOSAT and GOSAT-2 observations and validations 2023</a:t>
            </a:r>
            <a:endParaRPr kumimoji="1" lang="ja-JP" altLang="en-US" b="1" dirty="0">
              <a:solidFill>
                <a:srgbClr val="0070C0"/>
              </a:solidFill>
            </a:endParaRPr>
          </a:p>
        </p:txBody>
      </p:sp>
      <p:sp>
        <p:nvSpPr>
          <p:cNvPr id="8" name="テキスト ボックス 7"/>
          <p:cNvSpPr txBox="1"/>
          <p:nvPr/>
        </p:nvSpPr>
        <p:spPr>
          <a:xfrm>
            <a:off x="2411760" y="124735"/>
            <a:ext cx="6624736" cy="400110"/>
          </a:xfrm>
          <a:prstGeom prst="rect">
            <a:avLst/>
          </a:prstGeom>
          <a:noFill/>
        </p:spPr>
        <p:txBody>
          <a:bodyPr wrap="square" rtlCol="0">
            <a:spAutoFit/>
          </a:bodyPr>
          <a:lstStyle/>
          <a:p>
            <a:pPr algn="r"/>
            <a:r>
              <a:rPr lang="en-US" altLang="ja-JP" sz="2000" b="1" i="1" dirty="0">
                <a:solidFill>
                  <a:schemeClr val="accent6">
                    <a:lumMod val="50000"/>
                  </a:schemeClr>
                </a:solidFill>
              </a:rPr>
              <a:t>TCCON/COCCON/NDACC Annual meeting, Spa, Belgium, 2023</a:t>
            </a:r>
            <a:r>
              <a:rPr kumimoji="1" lang="en-US" altLang="ja-JP" sz="2000" b="1" i="1" dirty="0">
                <a:solidFill>
                  <a:schemeClr val="accent6">
                    <a:lumMod val="50000"/>
                  </a:schemeClr>
                </a:solidFill>
              </a:rPr>
              <a:t> </a:t>
            </a:r>
          </a:p>
        </p:txBody>
      </p:sp>
      <p:sp>
        <p:nvSpPr>
          <p:cNvPr id="5" name="テキスト ボックス 4"/>
          <p:cNvSpPr txBox="1"/>
          <p:nvPr/>
        </p:nvSpPr>
        <p:spPr>
          <a:xfrm>
            <a:off x="683568" y="3687168"/>
            <a:ext cx="7787208" cy="1938992"/>
          </a:xfrm>
          <a:prstGeom prst="rect">
            <a:avLst/>
          </a:prstGeom>
          <a:noFill/>
        </p:spPr>
        <p:txBody>
          <a:bodyPr wrap="square" rtlCol="0">
            <a:spAutoFit/>
          </a:bodyPr>
          <a:lstStyle/>
          <a:p>
            <a:pPr algn="ctr"/>
            <a:r>
              <a:rPr lang="en-US" altLang="ja-JP" sz="2000" b="1" dirty="0">
                <a:latin typeface="Arial" panose="020B0604020202020204" pitchFamily="34" charset="0"/>
                <a:cs typeface="Arial" panose="020B0604020202020204" pitchFamily="34" charset="0"/>
              </a:rPr>
              <a:t>Isamu Morino, Yukitomo Tsutsumi, Hirofumi Ohyama, Matthias M. Frey, </a:t>
            </a:r>
            <a:r>
              <a:rPr lang="en-US" altLang="ja-JP" sz="2000" b="1" dirty="0" err="1">
                <a:latin typeface="Arial" panose="020B0604020202020204" pitchFamily="34" charset="0"/>
                <a:cs typeface="Arial" panose="020B0604020202020204" pitchFamily="34" charset="0"/>
              </a:rPr>
              <a:t>Tomoaki</a:t>
            </a:r>
            <a:r>
              <a:rPr lang="ja-JP" altLang="en-US" sz="2000" b="1">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Tanabe, Akihiro Hori, Yukio Yoshida, Yu Someya, Akihide Kamei, Makoto Saito, </a:t>
            </a:r>
            <a:r>
              <a:rPr lang="en-US" altLang="ja-JP" sz="2000" b="1" dirty="0" err="1">
                <a:latin typeface="Arial" panose="020B0604020202020204" pitchFamily="34" charset="0"/>
                <a:cs typeface="Arial" panose="020B0604020202020204" pitchFamily="34" charset="0"/>
              </a:rPr>
              <a:t>Hibiki</a:t>
            </a:r>
            <a:r>
              <a:rPr lang="en-US" altLang="ja-JP" sz="2000" b="1" dirty="0">
                <a:latin typeface="Arial" panose="020B0604020202020204" pitchFamily="34" charset="0"/>
                <a:cs typeface="Arial" panose="020B0604020202020204" pitchFamily="34" charset="0"/>
              </a:rPr>
              <a:t> M. Noda, Tsuneo Matsunaga </a:t>
            </a:r>
          </a:p>
          <a:p>
            <a:pPr algn="ctr"/>
            <a:r>
              <a:rPr lang="en-US" altLang="ja-JP" sz="2000" b="1" dirty="0">
                <a:latin typeface="Arial" panose="020B0604020202020204" pitchFamily="34" charset="0"/>
                <a:cs typeface="Arial" panose="020B0604020202020204" pitchFamily="34" charset="0"/>
              </a:rPr>
              <a:t>(National Institute for Environmental Studies, Japan)</a:t>
            </a:r>
          </a:p>
          <a:p>
            <a:pPr algn="ctr"/>
            <a:r>
              <a:rPr lang="en-US" altLang="ja-JP" sz="2000" b="1" dirty="0">
                <a:latin typeface="Arial" panose="020B0604020202020204" pitchFamily="34" charset="0"/>
                <a:cs typeface="Arial" panose="020B0604020202020204" pitchFamily="34" charset="0"/>
              </a:rPr>
              <a:t>and TCCON Partners</a:t>
            </a:r>
            <a:endParaRPr lang="ja-JP" altLang="en-US" sz="2000" b="1" dirty="0">
              <a:latin typeface="Arial" panose="020B0604020202020204" pitchFamily="34" charset="0"/>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B0FDBCE0-57B2-4E78-B5FC-D46F2FC61762}"/>
              </a:ext>
            </a:extLst>
          </p:cNvPr>
          <p:cNvSpPr>
            <a:spLocks noGrp="1"/>
          </p:cNvSpPr>
          <p:nvPr>
            <p:ph type="sldNum" sz="quarter" idx="12"/>
          </p:nvPr>
        </p:nvSpPr>
        <p:spPr/>
        <p:txBody>
          <a:bodyPr/>
          <a:lstStyle/>
          <a:p>
            <a:fld id="{D15CE7C7-1D82-4CA3-802A-D8D835C6EC2E}" type="slidenum">
              <a:rPr kumimoji="1" lang="ja-JP" altLang="en-US" smtClean="0"/>
              <a:pPr/>
              <a:t>1</a:t>
            </a:fld>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F43B558-0EA5-47D7-8DBF-3573C967453E}"/>
              </a:ext>
            </a:extLst>
          </p:cNvPr>
          <p:cNvPicPr>
            <a:picLocks noChangeAspect="1"/>
          </p:cNvPicPr>
          <p:nvPr/>
        </p:nvPicPr>
        <p:blipFill>
          <a:blip r:embed="rId2"/>
          <a:stretch>
            <a:fillRect/>
          </a:stretch>
        </p:blipFill>
        <p:spPr>
          <a:xfrm>
            <a:off x="1099162" y="4149080"/>
            <a:ext cx="2880000" cy="2160000"/>
          </a:xfrm>
          <a:prstGeom prst="rect">
            <a:avLst/>
          </a:prstGeom>
        </p:spPr>
      </p:pic>
      <p:pic>
        <p:nvPicPr>
          <p:cNvPr id="20" name="図 19">
            <a:extLst>
              <a:ext uri="{FF2B5EF4-FFF2-40B4-BE49-F238E27FC236}">
                <a16:creationId xmlns:a16="http://schemas.microsoft.com/office/drawing/2014/main" id="{DD3D3184-85A0-4413-B81F-5F3809D0BC67}"/>
              </a:ext>
            </a:extLst>
          </p:cNvPr>
          <p:cNvPicPr>
            <a:picLocks noChangeAspect="1"/>
          </p:cNvPicPr>
          <p:nvPr/>
        </p:nvPicPr>
        <p:blipFill>
          <a:blip r:embed="rId3"/>
          <a:stretch>
            <a:fillRect/>
          </a:stretch>
        </p:blipFill>
        <p:spPr>
          <a:xfrm>
            <a:off x="1064314" y="1402184"/>
            <a:ext cx="2880000" cy="2160000"/>
          </a:xfrm>
          <a:prstGeom prst="rect">
            <a:avLst/>
          </a:prstGeom>
        </p:spPr>
      </p:pic>
      <p:pic>
        <p:nvPicPr>
          <p:cNvPr id="21" name="図 20">
            <a:extLst>
              <a:ext uri="{FF2B5EF4-FFF2-40B4-BE49-F238E27FC236}">
                <a16:creationId xmlns:a16="http://schemas.microsoft.com/office/drawing/2014/main" id="{13608CE6-3AAC-4865-862C-2B6952389916}"/>
              </a:ext>
            </a:extLst>
          </p:cNvPr>
          <p:cNvPicPr>
            <a:picLocks noChangeAspect="1"/>
          </p:cNvPicPr>
          <p:nvPr/>
        </p:nvPicPr>
        <p:blipFill>
          <a:blip r:embed="rId4"/>
          <a:stretch>
            <a:fillRect/>
          </a:stretch>
        </p:blipFill>
        <p:spPr>
          <a:xfrm>
            <a:off x="5199687" y="1393591"/>
            <a:ext cx="2880000" cy="2160000"/>
          </a:xfrm>
          <a:prstGeom prst="rect">
            <a:avLst/>
          </a:prstGeom>
        </p:spPr>
      </p:pic>
      <p:sp>
        <p:nvSpPr>
          <p:cNvPr id="13" name="テキスト ボックス 12">
            <a:extLst>
              <a:ext uri="{FF2B5EF4-FFF2-40B4-BE49-F238E27FC236}">
                <a16:creationId xmlns:a16="http://schemas.microsoft.com/office/drawing/2014/main" id="{D8741D15-C7FD-4CCD-A02C-9D913ECC831C}"/>
              </a:ext>
            </a:extLst>
          </p:cNvPr>
          <p:cNvSpPr txBox="1"/>
          <p:nvPr/>
        </p:nvSpPr>
        <p:spPr>
          <a:xfrm>
            <a:off x="0" y="44624"/>
            <a:ext cx="9144000" cy="830997"/>
          </a:xfrm>
          <a:prstGeom prst="rect">
            <a:avLst/>
          </a:prstGeom>
          <a:noFill/>
        </p:spPr>
        <p:txBody>
          <a:bodyPr wrap="square" rtlCol="0">
            <a:spAutoFit/>
          </a:bodyPr>
          <a:lstStyle/>
          <a:p>
            <a:pPr algn="ctr"/>
            <a:r>
              <a:rPr lang="en-US" altLang="ja-JP" sz="2800" b="1" dirty="0">
                <a:latin typeface="Arial" panose="020B0604020202020204" pitchFamily="34" charset="0"/>
                <a:cs typeface="Arial" panose="020B0604020202020204" pitchFamily="34" charset="0"/>
              </a:rPr>
              <a:t>Temporal stability </a:t>
            </a:r>
            <a:r>
              <a:rPr kumimoji="1" lang="en-US" altLang="ja-JP" sz="2800" b="1" dirty="0">
                <a:latin typeface="Arial" panose="020B0604020202020204" pitchFamily="34" charset="0"/>
                <a:cs typeface="Arial" panose="020B0604020202020204" pitchFamily="34" charset="0"/>
              </a:rPr>
              <a:t>of biases in the </a:t>
            </a:r>
            <a:r>
              <a:rPr lang="en-US" altLang="ja-JP" sz="2800" b="1" dirty="0">
                <a:latin typeface="Arial" panose="020B0604020202020204" pitchFamily="34" charset="0"/>
                <a:ea typeface="ＭＳ Ｐゴシック" charset="0"/>
                <a:cs typeface="Arial" panose="020B0604020202020204" pitchFamily="34" charset="0"/>
              </a:rPr>
              <a:t>GOSAT product </a:t>
            </a:r>
            <a:br>
              <a:rPr lang="en-US" altLang="ja-JP" sz="2800" b="1" dirty="0">
                <a:latin typeface="Arial" panose="020B0604020202020204" pitchFamily="34" charset="0"/>
                <a:ea typeface="ＭＳ Ｐゴシック" charset="0"/>
                <a:cs typeface="Arial" panose="020B0604020202020204" pitchFamily="34" charset="0"/>
              </a:rPr>
            </a:br>
            <a:r>
              <a:rPr lang="en-US" altLang="ja-JP" dirty="0">
                <a:latin typeface="Arial" panose="020B0604020202020204" pitchFamily="34" charset="0"/>
                <a:ea typeface="ＭＳ Ｐゴシック" charset="0"/>
                <a:cs typeface="Arial" panose="020B0604020202020204" pitchFamily="34" charset="0"/>
              </a:rPr>
              <a:t>(Ver 02.90/91, </a:t>
            </a:r>
            <a:r>
              <a:rPr lang="en-US" altLang="ja-JP" dirty="0">
                <a:latin typeface="Arial" panose="020B0604020202020204" pitchFamily="34" charset="0"/>
                <a:cs typeface="Arial" panose="020B0604020202020204" pitchFamily="34" charset="0"/>
              </a:rPr>
              <a:t>±2º, Apr 23, 2009 – </a:t>
            </a:r>
            <a:r>
              <a:rPr lang="en-US" altLang="ja-JP" dirty="0" err="1">
                <a:latin typeface="Arial" panose="020B0604020202020204" pitchFamily="34" charset="0"/>
                <a:cs typeface="Arial" panose="020B0604020202020204" pitchFamily="34" charset="0"/>
              </a:rPr>
              <a:t>Oc</a:t>
            </a:r>
            <a:r>
              <a:rPr lang="ja-JP" altLang="en-US">
                <a:latin typeface="Arial" panose="020B0604020202020204" pitchFamily="34" charset="0"/>
                <a:cs typeface="Arial" panose="020B0604020202020204" pitchFamily="34" charset="0"/>
              </a:rPr>
              <a:t>ｔ</a:t>
            </a:r>
            <a:r>
              <a:rPr lang="en-US" altLang="ja-JP" dirty="0">
                <a:latin typeface="Arial" panose="020B0604020202020204" pitchFamily="34" charset="0"/>
                <a:cs typeface="Arial" panose="020B0604020202020204" pitchFamily="34" charset="0"/>
              </a:rPr>
              <a:t> 31, 2022</a:t>
            </a:r>
            <a:r>
              <a:rPr lang="en-US" altLang="ja-JP"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 </a:t>
            </a:r>
            <a:endParaRPr kumimoji="1" lang="ja-JP" altLang="en-US" sz="2800" b="1"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98FD89FC-4509-46EC-9AA6-1ADE573A5213}"/>
              </a:ext>
            </a:extLst>
          </p:cNvPr>
          <p:cNvSpPr txBox="1"/>
          <p:nvPr/>
        </p:nvSpPr>
        <p:spPr>
          <a:xfrm>
            <a:off x="4716016" y="1164377"/>
            <a:ext cx="648072" cy="369332"/>
          </a:xfrm>
          <a:prstGeom prst="rect">
            <a:avLst/>
          </a:prstGeom>
          <a:solidFill>
            <a:schemeClr val="bg1"/>
          </a:solidFill>
          <a:ln>
            <a:noFill/>
          </a:ln>
        </p:spPr>
        <p:txBody>
          <a:bodyPr wrap="square" rtlCol="0">
            <a:spAutoFit/>
          </a:bodyPr>
          <a:lstStyle/>
          <a:p>
            <a:pPr algn="r"/>
            <a:r>
              <a:rPr kumimoji="1" lang="en-US" altLang="ja-JP" dirty="0"/>
              <a:t>XCH</a:t>
            </a:r>
            <a:r>
              <a:rPr kumimoji="1" lang="en-US" altLang="ja-JP" baseline="-25000" dirty="0"/>
              <a:t>4</a:t>
            </a:r>
            <a:endParaRPr kumimoji="1" lang="ja-JP" altLang="en-US" baseline="-25000" dirty="0"/>
          </a:p>
        </p:txBody>
      </p:sp>
      <p:sp>
        <p:nvSpPr>
          <p:cNvPr id="7" name="テキスト ボックス 6">
            <a:extLst>
              <a:ext uri="{FF2B5EF4-FFF2-40B4-BE49-F238E27FC236}">
                <a16:creationId xmlns:a16="http://schemas.microsoft.com/office/drawing/2014/main" id="{88FE7C8F-E2B3-40DF-B43B-A521D130F9AA}"/>
              </a:ext>
            </a:extLst>
          </p:cNvPr>
          <p:cNvSpPr txBox="1"/>
          <p:nvPr/>
        </p:nvSpPr>
        <p:spPr>
          <a:xfrm>
            <a:off x="490747" y="4065175"/>
            <a:ext cx="720080" cy="369332"/>
          </a:xfrm>
          <a:prstGeom prst="rect">
            <a:avLst/>
          </a:prstGeom>
          <a:solidFill>
            <a:schemeClr val="bg1"/>
          </a:solidFill>
          <a:ln>
            <a:noFill/>
          </a:ln>
        </p:spPr>
        <p:txBody>
          <a:bodyPr wrap="square" rtlCol="0">
            <a:spAutoFit/>
          </a:bodyPr>
          <a:lstStyle/>
          <a:p>
            <a:pPr algn="r"/>
            <a:r>
              <a:rPr kumimoji="1" lang="en-US" altLang="ja-JP" dirty="0"/>
              <a:t>XH</a:t>
            </a:r>
            <a:r>
              <a:rPr kumimoji="1" lang="en-US" altLang="ja-JP" baseline="-25000" dirty="0"/>
              <a:t>2</a:t>
            </a:r>
            <a:r>
              <a:rPr kumimoji="1" lang="en-US" altLang="ja-JP" dirty="0"/>
              <a:t>O</a:t>
            </a:r>
            <a:endParaRPr kumimoji="1" lang="ja-JP" altLang="en-US" dirty="0"/>
          </a:p>
        </p:txBody>
      </p:sp>
      <p:sp>
        <p:nvSpPr>
          <p:cNvPr id="9" name="テキスト ボックス 8">
            <a:extLst>
              <a:ext uri="{FF2B5EF4-FFF2-40B4-BE49-F238E27FC236}">
                <a16:creationId xmlns:a16="http://schemas.microsoft.com/office/drawing/2014/main" id="{77808B05-3A4B-48A9-9065-28CD64F6E243}"/>
              </a:ext>
            </a:extLst>
          </p:cNvPr>
          <p:cNvSpPr txBox="1"/>
          <p:nvPr/>
        </p:nvSpPr>
        <p:spPr>
          <a:xfrm>
            <a:off x="476467" y="1171435"/>
            <a:ext cx="792088" cy="369332"/>
          </a:xfrm>
          <a:prstGeom prst="rect">
            <a:avLst/>
          </a:prstGeom>
          <a:solidFill>
            <a:schemeClr val="bg1"/>
          </a:solidFill>
          <a:ln>
            <a:noFill/>
          </a:ln>
        </p:spPr>
        <p:txBody>
          <a:bodyPr wrap="square" rtlCol="0">
            <a:spAutoFit/>
          </a:bodyPr>
          <a:lstStyle/>
          <a:p>
            <a:pPr algn="r"/>
            <a:r>
              <a:rPr kumimoji="1" lang="en-US" altLang="ja-JP" dirty="0"/>
              <a:t>XCO</a:t>
            </a:r>
            <a:r>
              <a:rPr kumimoji="1" lang="en-US" altLang="ja-JP" baseline="-25000" dirty="0"/>
              <a:t>2</a:t>
            </a:r>
            <a:endParaRPr kumimoji="1" lang="ja-JP" altLang="en-US" baseline="-25000" dirty="0"/>
          </a:p>
        </p:txBody>
      </p:sp>
      <p:sp>
        <p:nvSpPr>
          <p:cNvPr id="17" name="テキスト ボックス 16">
            <a:extLst>
              <a:ext uri="{FF2B5EF4-FFF2-40B4-BE49-F238E27FC236}">
                <a16:creationId xmlns:a16="http://schemas.microsoft.com/office/drawing/2014/main" id="{8BD2FD4B-08A3-4155-997E-BB34341C49BB}"/>
              </a:ext>
            </a:extLst>
          </p:cNvPr>
          <p:cNvSpPr txBox="1"/>
          <p:nvPr/>
        </p:nvSpPr>
        <p:spPr>
          <a:xfrm>
            <a:off x="4730296" y="1178703"/>
            <a:ext cx="648072" cy="369332"/>
          </a:xfrm>
          <a:prstGeom prst="rect">
            <a:avLst/>
          </a:prstGeom>
          <a:solidFill>
            <a:schemeClr val="bg1"/>
          </a:solidFill>
          <a:ln>
            <a:noFill/>
          </a:ln>
        </p:spPr>
        <p:txBody>
          <a:bodyPr wrap="square" rtlCol="0">
            <a:spAutoFit/>
          </a:bodyPr>
          <a:lstStyle/>
          <a:p>
            <a:pPr algn="r"/>
            <a:r>
              <a:rPr kumimoji="1" lang="en-US" altLang="ja-JP" dirty="0"/>
              <a:t>XCH</a:t>
            </a:r>
            <a:r>
              <a:rPr kumimoji="1" lang="en-US" altLang="ja-JP" baseline="-25000" dirty="0"/>
              <a:t>4</a:t>
            </a:r>
            <a:endParaRPr kumimoji="1" lang="ja-JP" altLang="en-US" baseline="-25000" dirty="0"/>
          </a:p>
        </p:txBody>
      </p:sp>
      <p:sp>
        <p:nvSpPr>
          <p:cNvPr id="18" name="テキスト ボックス 17">
            <a:extLst>
              <a:ext uri="{FF2B5EF4-FFF2-40B4-BE49-F238E27FC236}">
                <a16:creationId xmlns:a16="http://schemas.microsoft.com/office/drawing/2014/main" id="{27E17C18-EEE6-4906-AA77-920F8E7DFA40}"/>
              </a:ext>
            </a:extLst>
          </p:cNvPr>
          <p:cNvSpPr txBox="1"/>
          <p:nvPr/>
        </p:nvSpPr>
        <p:spPr>
          <a:xfrm>
            <a:off x="505027" y="4079501"/>
            <a:ext cx="720080" cy="369332"/>
          </a:xfrm>
          <a:prstGeom prst="rect">
            <a:avLst/>
          </a:prstGeom>
          <a:solidFill>
            <a:schemeClr val="bg1"/>
          </a:solidFill>
          <a:ln>
            <a:noFill/>
          </a:ln>
        </p:spPr>
        <p:txBody>
          <a:bodyPr wrap="square" rtlCol="0">
            <a:spAutoFit/>
          </a:bodyPr>
          <a:lstStyle/>
          <a:p>
            <a:pPr algn="r"/>
            <a:r>
              <a:rPr kumimoji="1" lang="en-US" altLang="ja-JP" dirty="0"/>
              <a:t>XH</a:t>
            </a:r>
            <a:r>
              <a:rPr kumimoji="1" lang="en-US" altLang="ja-JP" baseline="-25000" dirty="0"/>
              <a:t>2</a:t>
            </a:r>
            <a:r>
              <a:rPr kumimoji="1" lang="en-US" altLang="ja-JP" dirty="0"/>
              <a:t>O</a:t>
            </a:r>
            <a:endParaRPr kumimoji="1" lang="ja-JP" altLang="en-US" dirty="0"/>
          </a:p>
        </p:txBody>
      </p:sp>
      <p:sp>
        <p:nvSpPr>
          <p:cNvPr id="19" name="テキスト ボックス 18">
            <a:extLst>
              <a:ext uri="{FF2B5EF4-FFF2-40B4-BE49-F238E27FC236}">
                <a16:creationId xmlns:a16="http://schemas.microsoft.com/office/drawing/2014/main" id="{977E0103-5A7F-4CFD-A24D-0FEBA0DDD14F}"/>
              </a:ext>
            </a:extLst>
          </p:cNvPr>
          <p:cNvSpPr txBox="1"/>
          <p:nvPr/>
        </p:nvSpPr>
        <p:spPr>
          <a:xfrm>
            <a:off x="490747" y="1185761"/>
            <a:ext cx="792088" cy="369332"/>
          </a:xfrm>
          <a:prstGeom prst="rect">
            <a:avLst/>
          </a:prstGeom>
          <a:solidFill>
            <a:schemeClr val="bg1"/>
          </a:solidFill>
          <a:ln>
            <a:noFill/>
          </a:ln>
        </p:spPr>
        <p:txBody>
          <a:bodyPr wrap="square" rtlCol="0">
            <a:spAutoFit/>
          </a:bodyPr>
          <a:lstStyle/>
          <a:p>
            <a:pPr algn="r"/>
            <a:r>
              <a:rPr kumimoji="1" lang="en-US" altLang="ja-JP" dirty="0"/>
              <a:t>XCO</a:t>
            </a:r>
            <a:r>
              <a:rPr kumimoji="1" lang="en-US" altLang="ja-JP" baseline="-25000" dirty="0"/>
              <a:t>2</a:t>
            </a:r>
            <a:endParaRPr kumimoji="1" lang="ja-JP" altLang="en-US" baseline="-25000" dirty="0"/>
          </a:p>
        </p:txBody>
      </p:sp>
      <p:sp>
        <p:nvSpPr>
          <p:cNvPr id="2" name="スライド番号プレースホルダー 1">
            <a:extLst>
              <a:ext uri="{FF2B5EF4-FFF2-40B4-BE49-F238E27FC236}">
                <a16:creationId xmlns:a16="http://schemas.microsoft.com/office/drawing/2014/main" id="{F0B08FF9-5962-B687-C6DD-C0F349886FB3}"/>
              </a:ext>
            </a:extLst>
          </p:cNvPr>
          <p:cNvSpPr>
            <a:spLocks noGrp="1"/>
          </p:cNvSpPr>
          <p:nvPr>
            <p:ph type="sldNum" sz="quarter" idx="12"/>
          </p:nvPr>
        </p:nvSpPr>
        <p:spPr/>
        <p:txBody>
          <a:bodyPr/>
          <a:lstStyle/>
          <a:p>
            <a:fld id="{D15CE7C7-1D82-4CA3-802A-D8D835C6EC2E}" type="slidenum">
              <a:rPr kumimoji="1" lang="ja-JP" altLang="en-US" smtClean="0"/>
              <a:pPr/>
              <a:t>10</a:t>
            </a:fld>
            <a:endParaRPr kumimoji="1" lang="ja-JP" altLang="en-US"/>
          </a:p>
        </p:txBody>
      </p:sp>
    </p:spTree>
    <p:extLst>
      <p:ext uri="{BB962C8B-B14F-4D97-AF65-F5344CB8AC3E}">
        <p14:creationId xmlns:p14="http://schemas.microsoft.com/office/powerpoint/2010/main" val="359984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9D5EA15-986C-4121-AB1E-632012A52F2A}"/>
              </a:ext>
            </a:extLst>
          </p:cNvPr>
          <p:cNvSpPr txBox="1"/>
          <p:nvPr/>
        </p:nvSpPr>
        <p:spPr>
          <a:xfrm>
            <a:off x="827584" y="188640"/>
            <a:ext cx="7776864" cy="73866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Variability of biases by </a:t>
            </a:r>
            <a:r>
              <a:rPr lang="en-US" altLang="ja-JP" sz="2400" b="1" dirty="0">
                <a:latin typeface="Arial" panose="020B0604020202020204" pitchFamily="34" charset="0"/>
                <a:cs typeface="Arial" panose="020B0604020202020204" pitchFamily="34" charset="0"/>
              </a:rPr>
              <a:t>comparison areas</a:t>
            </a:r>
            <a:r>
              <a:rPr lang="ja-JP" altLang="en-US" sz="2400" b="1" dirty="0">
                <a:latin typeface="Arial" panose="020B0604020202020204" pitchFamily="34" charset="0"/>
                <a:cs typeface="Arial" panose="020B0604020202020204" pitchFamily="34" charset="0"/>
              </a:rPr>
              <a:t> </a:t>
            </a:r>
            <a:br>
              <a:rPr lang="en-US" altLang="ja-JP" sz="2400" b="1"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(Ver 02.90/91, </a:t>
            </a:r>
            <a:r>
              <a:rPr lang="en-US" altLang="ja-JP" dirty="0">
                <a:latin typeface="Arial" panose="020B0604020202020204" pitchFamily="34" charset="0"/>
                <a:cs typeface="Arial" panose="020B0604020202020204" pitchFamily="34" charset="0"/>
              </a:rPr>
              <a:t>Apr. 23, 2009 – </a:t>
            </a:r>
            <a:r>
              <a:rPr lang="en-US" altLang="ja-JP" dirty="0" err="1">
                <a:latin typeface="Arial" panose="020B0604020202020204" pitchFamily="34" charset="0"/>
                <a:cs typeface="Arial" panose="020B0604020202020204" pitchFamily="34" charset="0"/>
              </a:rPr>
              <a:t>Oc</a:t>
            </a:r>
            <a:r>
              <a:rPr lang="ja-JP" altLang="en-US" dirty="0">
                <a:latin typeface="Arial" panose="020B0604020202020204" pitchFamily="34" charset="0"/>
                <a:cs typeface="Arial" panose="020B0604020202020204" pitchFamily="34" charset="0"/>
              </a:rPr>
              <a:t>ｔ</a:t>
            </a:r>
            <a:r>
              <a:rPr lang="en-US" altLang="ja-JP" dirty="0">
                <a:latin typeface="Arial" panose="020B0604020202020204" pitchFamily="34" charset="0"/>
                <a:cs typeface="Arial" panose="020B0604020202020204" pitchFamily="34" charset="0"/>
              </a:rPr>
              <a:t>. 31, 2022</a:t>
            </a:r>
            <a:r>
              <a:rPr lang="nl-NL"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6" name="正方形/長方形 5">
            <a:extLst>
              <a:ext uri="{FF2B5EF4-FFF2-40B4-BE49-F238E27FC236}">
                <a16:creationId xmlns:a16="http://schemas.microsoft.com/office/drawing/2014/main" id="{1DC3D041-6579-4209-8527-AEED6A5A61CB}"/>
              </a:ext>
            </a:extLst>
          </p:cNvPr>
          <p:cNvSpPr/>
          <p:nvPr/>
        </p:nvSpPr>
        <p:spPr>
          <a:xfrm>
            <a:off x="531800" y="3838916"/>
            <a:ext cx="769762" cy="369332"/>
          </a:xfrm>
          <a:prstGeom prst="rect">
            <a:avLst/>
          </a:prstGeom>
        </p:spPr>
        <p:txBody>
          <a:bodyPr wrap="none">
            <a:spAutoFit/>
          </a:bodyPr>
          <a:lstStyle/>
          <a:p>
            <a:pPr algn="ctr"/>
            <a:r>
              <a:rPr lang="en-US" altLang="ja-JP" dirty="0">
                <a:latin typeface="Arial" panose="020B0604020202020204" pitchFamily="34" charset="0"/>
                <a:cs typeface="Arial" panose="020B0604020202020204" pitchFamily="34" charset="0"/>
              </a:rPr>
              <a:t>XH</a:t>
            </a:r>
            <a:r>
              <a:rPr lang="en-US" altLang="ja-JP" baseline="-25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O</a:t>
            </a:r>
          </a:p>
        </p:txBody>
      </p:sp>
      <p:sp>
        <p:nvSpPr>
          <p:cNvPr id="7" name="正方形/長方形 6">
            <a:extLst>
              <a:ext uri="{FF2B5EF4-FFF2-40B4-BE49-F238E27FC236}">
                <a16:creationId xmlns:a16="http://schemas.microsoft.com/office/drawing/2014/main" id="{72ED37AD-15CF-48D1-AA15-5EF648393592}"/>
              </a:ext>
            </a:extLst>
          </p:cNvPr>
          <p:cNvSpPr/>
          <p:nvPr/>
        </p:nvSpPr>
        <p:spPr>
          <a:xfrm>
            <a:off x="4572000" y="1112815"/>
            <a:ext cx="756937" cy="369332"/>
          </a:xfrm>
          <a:prstGeom prst="rect">
            <a:avLst/>
          </a:prstGeom>
        </p:spPr>
        <p:txBody>
          <a:bodyPr wrap="none">
            <a:spAutoFit/>
          </a:bodyPr>
          <a:lstStyle/>
          <a:p>
            <a:pPr algn="ctr"/>
            <a:r>
              <a:rPr lang="en-US" altLang="ja-JP" dirty="0">
                <a:latin typeface="Arial" panose="020B0604020202020204" pitchFamily="34" charset="0"/>
                <a:cs typeface="Arial" panose="020B0604020202020204" pitchFamily="34" charset="0"/>
              </a:rPr>
              <a:t>XCH</a:t>
            </a:r>
            <a:r>
              <a:rPr lang="en-US" altLang="ja-JP" baseline="-25000" dirty="0">
                <a:latin typeface="Arial" panose="020B0604020202020204" pitchFamily="34" charset="0"/>
                <a:cs typeface="Arial" panose="020B0604020202020204" pitchFamily="34" charset="0"/>
              </a:rPr>
              <a:t>4</a:t>
            </a:r>
            <a:endParaRPr lang="en-US" altLang="ja-JP"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id="{23C661B7-36FA-4746-B616-634A5AF18987}"/>
              </a:ext>
            </a:extLst>
          </p:cNvPr>
          <p:cNvSpPr/>
          <p:nvPr/>
        </p:nvSpPr>
        <p:spPr>
          <a:xfrm>
            <a:off x="478153" y="1112815"/>
            <a:ext cx="769763" cy="369332"/>
          </a:xfrm>
          <a:prstGeom prst="rect">
            <a:avLst/>
          </a:prstGeom>
        </p:spPr>
        <p:txBody>
          <a:bodyPr wrap="none">
            <a:spAutoFit/>
          </a:bodyPr>
          <a:lstStyle/>
          <a:p>
            <a:pPr algn="ctr"/>
            <a:r>
              <a:rPr lang="en-US" altLang="ja-JP" dirty="0">
                <a:latin typeface="Arial" panose="020B0604020202020204" pitchFamily="34" charset="0"/>
                <a:cs typeface="Arial" panose="020B0604020202020204" pitchFamily="34" charset="0"/>
              </a:rPr>
              <a:t>XCO</a:t>
            </a:r>
            <a:r>
              <a:rPr lang="en-US" altLang="ja-JP" baseline="-25000" dirty="0">
                <a:latin typeface="Arial" panose="020B0604020202020204" pitchFamily="34" charset="0"/>
                <a:cs typeface="Arial" panose="020B0604020202020204" pitchFamily="34" charset="0"/>
              </a:rPr>
              <a:t>2</a:t>
            </a:r>
            <a:endParaRPr lang="en-US" altLang="ja-JP" dirty="0">
              <a:latin typeface="Arial" panose="020B0604020202020204" pitchFamily="34" charset="0"/>
              <a:cs typeface="Arial" panose="020B0604020202020204" pitchFamily="34" charset="0"/>
            </a:endParaRPr>
          </a:p>
        </p:txBody>
      </p:sp>
      <p:pic>
        <p:nvPicPr>
          <p:cNvPr id="12" name="図 11">
            <a:extLst>
              <a:ext uri="{FF2B5EF4-FFF2-40B4-BE49-F238E27FC236}">
                <a16:creationId xmlns:a16="http://schemas.microsoft.com/office/drawing/2014/main" id="{A15C171E-2118-455C-912F-E9D7153CFD1B}"/>
              </a:ext>
            </a:extLst>
          </p:cNvPr>
          <p:cNvPicPr>
            <a:picLocks noChangeAspect="1"/>
          </p:cNvPicPr>
          <p:nvPr/>
        </p:nvPicPr>
        <p:blipFill>
          <a:blip r:embed="rId2"/>
          <a:stretch>
            <a:fillRect/>
          </a:stretch>
        </p:blipFill>
        <p:spPr>
          <a:xfrm>
            <a:off x="1187624" y="1412776"/>
            <a:ext cx="2880000" cy="2160170"/>
          </a:xfrm>
          <a:prstGeom prst="rect">
            <a:avLst/>
          </a:prstGeom>
        </p:spPr>
      </p:pic>
      <p:pic>
        <p:nvPicPr>
          <p:cNvPr id="13" name="図 12">
            <a:extLst>
              <a:ext uri="{FF2B5EF4-FFF2-40B4-BE49-F238E27FC236}">
                <a16:creationId xmlns:a16="http://schemas.microsoft.com/office/drawing/2014/main" id="{31A1A089-1818-404F-B7B1-DA2E72E6C184}"/>
              </a:ext>
            </a:extLst>
          </p:cNvPr>
          <p:cNvPicPr>
            <a:picLocks noChangeAspect="1"/>
          </p:cNvPicPr>
          <p:nvPr/>
        </p:nvPicPr>
        <p:blipFill>
          <a:blip r:embed="rId3"/>
          <a:stretch>
            <a:fillRect/>
          </a:stretch>
        </p:blipFill>
        <p:spPr>
          <a:xfrm>
            <a:off x="5314247" y="1412776"/>
            <a:ext cx="2880000" cy="2160170"/>
          </a:xfrm>
          <a:prstGeom prst="rect">
            <a:avLst/>
          </a:prstGeom>
        </p:spPr>
      </p:pic>
      <p:pic>
        <p:nvPicPr>
          <p:cNvPr id="14" name="図 13">
            <a:extLst>
              <a:ext uri="{FF2B5EF4-FFF2-40B4-BE49-F238E27FC236}">
                <a16:creationId xmlns:a16="http://schemas.microsoft.com/office/drawing/2014/main" id="{B49E75E5-EEF0-4025-B031-C60D4C892A76}"/>
              </a:ext>
            </a:extLst>
          </p:cNvPr>
          <p:cNvPicPr>
            <a:picLocks noChangeAspect="1"/>
          </p:cNvPicPr>
          <p:nvPr/>
        </p:nvPicPr>
        <p:blipFill>
          <a:blip r:embed="rId4"/>
          <a:stretch>
            <a:fillRect/>
          </a:stretch>
        </p:blipFill>
        <p:spPr>
          <a:xfrm>
            <a:off x="1187624" y="4209821"/>
            <a:ext cx="2880000" cy="2160170"/>
          </a:xfrm>
          <a:prstGeom prst="rect">
            <a:avLst/>
          </a:prstGeom>
        </p:spPr>
      </p:pic>
      <p:sp>
        <p:nvSpPr>
          <p:cNvPr id="2" name="スライド番号プレースホルダー 1">
            <a:extLst>
              <a:ext uri="{FF2B5EF4-FFF2-40B4-BE49-F238E27FC236}">
                <a16:creationId xmlns:a16="http://schemas.microsoft.com/office/drawing/2014/main" id="{904C7DD0-8080-2D96-4875-98A88E1B6995}"/>
              </a:ext>
            </a:extLst>
          </p:cNvPr>
          <p:cNvSpPr>
            <a:spLocks noGrp="1"/>
          </p:cNvSpPr>
          <p:nvPr>
            <p:ph type="sldNum" sz="quarter" idx="12"/>
          </p:nvPr>
        </p:nvSpPr>
        <p:spPr/>
        <p:txBody>
          <a:bodyPr/>
          <a:lstStyle/>
          <a:p>
            <a:fld id="{D15CE7C7-1D82-4CA3-802A-D8D835C6EC2E}" type="slidenum">
              <a:rPr kumimoji="1" lang="ja-JP" altLang="en-US" smtClean="0"/>
              <a:pPr/>
              <a:t>11</a:t>
            </a:fld>
            <a:endParaRPr kumimoji="1" lang="ja-JP" altLang="en-US"/>
          </a:p>
        </p:txBody>
      </p:sp>
    </p:spTree>
    <p:extLst>
      <p:ext uri="{BB962C8B-B14F-4D97-AF65-F5344CB8AC3E}">
        <p14:creationId xmlns:p14="http://schemas.microsoft.com/office/powerpoint/2010/main" val="1641273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655901B-8AAE-37A9-7517-FCBCC11EB30F}"/>
              </a:ext>
            </a:extLst>
          </p:cNvPr>
          <p:cNvSpPr>
            <a:spLocks noGrp="1"/>
          </p:cNvSpPr>
          <p:nvPr>
            <p:ph type="sldNum" sz="quarter" idx="12"/>
          </p:nvPr>
        </p:nvSpPr>
        <p:spPr/>
        <p:txBody>
          <a:bodyPr/>
          <a:lstStyle/>
          <a:p>
            <a:fld id="{D15CE7C7-1D82-4CA3-802A-D8D835C6EC2E}" type="slidenum">
              <a:rPr kumimoji="1" lang="ja-JP" altLang="en-US" smtClean="0"/>
              <a:pPr/>
              <a:t>12</a:t>
            </a:fld>
            <a:endParaRPr kumimoji="1" lang="ja-JP" altLang="en-US"/>
          </a:p>
        </p:txBody>
      </p:sp>
      <p:sp>
        <p:nvSpPr>
          <p:cNvPr id="3" name="テキスト ボックス 2">
            <a:extLst>
              <a:ext uri="{FF2B5EF4-FFF2-40B4-BE49-F238E27FC236}">
                <a16:creationId xmlns:a16="http://schemas.microsoft.com/office/drawing/2014/main" id="{21907F2D-D1AA-AF64-39D2-A584D4C0A754}"/>
              </a:ext>
            </a:extLst>
          </p:cNvPr>
          <p:cNvSpPr txBox="1"/>
          <p:nvPr/>
        </p:nvSpPr>
        <p:spPr>
          <a:xfrm>
            <a:off x="316260" y="563084"/>
            <a:ext cx="8511480" cy="6278642"/>
          </a:xfrm>
          <a:prstGeom prst="rect">
            <a:avLst/>
          </a:prstGeom>
          <a:noFill/>
        </p:spPr>
        <p:txBody>
          <a:bodyPr wrap="square" rtlCol="0">
            <a:spAutoFit/>
          </a:bodyPr>
          <a:lstStyle/>
          <a:p>
            <a:pPr eaLnBrk="1" hangingPunct="1"/>
            <a:r>
              <a:rPr lang="en-US" altLang="ja-JP" sz="2400" u="sng" dirty="0"/>
              <a:t>Data and conditions for comparisons</a:t>
            </a:r>
          </a:p>
          <a:p>
            <a:pPr eaLnBrk="1" hangingPunct="1"/>
            <a:r>
              <a:rPr lang="en-US" altLang="ja-JP" u="sng" dirty="0"/>
              <a:t> </a:t>
            </a:r>
            <a:endParaRPr lang="en-US" altLang="ja-JP" dirty="0">
              <a:latin typeface="+mn-lt"/>
              <a:cs typeface="Arial" panose="020B0604020202020204" pitchFamily="34" charset="0"/>
            </a:endParaRPr>
          </a:p>
          <a:p>
            <a:pPr eaLnBrk="1" hangingPunct="1"/>
            <a:r>
              <a:rPr lang="en-US" altLang="ja-JP" dirty="0">
                <a:latin typeface="+mn-lt"/>
                <a:cs typeface="Arial" panose="020B0604020202020204" pitchFamily="34" charset="0"/>
              </a:rPr>
              <a:t>GOSAT-2 FTS-2 SWIR L2 product</a:t>
            </a:r>
          </a:p>
          <a:p>
            <a:pPr marL="361950" indent="-180975" eaLnBrk="1" hangingPunct="1">
              <a:buFont typeface="Arial" panose="020B0604020202020204" pitchFamily="34" charset="0"/>
              <a:buChar char="•"/>
              <a:tabLst>
                <a:tab pos="714375" algn="l"/>
              </a:tabLst>
            </a:pPr>
            <a:r>
              <a:rPr lang="en-US" altLang="ja-JP" dirty="0">
                <a:latin typeface="+mn-lt"/>
                <a:cs typeface="Arial" panose="020B0604020202020204" pitchFamily="34" charset="0"/>
              </a:rPr>
              <a:t>Full physics V02.00 (Aug 2019 ~ Jul 2022) and Proxy V02.00 (Mar 2019 ~ Feb 2023).</a:t>
            </a:r>
          </a:p>
          <a:p>
            <a:pPr marL="361950" indent="-180975" eaLnBrk="1" hangingPunct="1">
              <a:buFont typeface="Arial" panose="020B0604020202020204" pitchFamily="34" charset="0"/>
              <a:buChar char="•"/>
              <a:tabLst>
                <a:tab pos="714375" algn="l"/>
              </a:tabLst>
            </a:pPr>
            <a:r>
              <a:rPr lang="en-US" altLang="ja-JP" b="0" dirty="0">
                <a:latin typeface="+mn-lt"/>
                <a:cs typeface="Arial" panose="020B0604020202020204" pitchFamily="34" charset="0"/>
              </a:rPr>
              <a:t>Area definition: </a:t>
            </a:r>
            <a:r>
              <a:rPr lang="en-US" altLang="ja-JP" dirty="0">
                <a:latin typeface="+mn-lt"/>
                <a:cs typeface="Arial" panose="020B0604020202020204" pitchFamily="34" charset="0"/>
              </a:rPr>
              <a:t>Land: ≥ 10% of land fraction, Ocean: &lt; 10% of land fraction.</a:t>
            </a:r>
          </a:p>
          <a:p>
            <a:pPr marL="361950" indent="-180975" eaLnBrk="1" hangingPunct="1">
              <a:buFont typeface="Arial" panose="020B0604020202020204" pitchFamily="34" charset="0"/>
              <a:buChar char="•"/>
              <a:tabLst>
                <a:tab pos="714375" algn="l"/>
              </a:tabLst>
            </a:pPr>
            <a:r>
              <a:rPr lang="en-US" altLang="ja-JP" dirty="0">
                <a:latin typeface="+mn-lt"/>
                <a:cs typeface="Arial" panose="020B0604020202020204" pitchFamily="34" charset="0"/>
              </a:rPr>
              <a:t>Only data with the quality flag “Good” are used.</a:t>
            </a:r>
          </a:p>
          <a:p>
            <a:pPr marL="361950" indent="-180975" eaLnBrk="1" hangingPunct="1">
              <a:buFont typeface="Arial" panose="020B0604020202020204" pitchFamily="34" charset="0"/>
              <a:buChar char="•"/>
              <a:tabLst>
                <a:tab pos="714375" algn="l"/>
              </a:tabLst>
            </a:pPr>
            <a:r>
              <a:rPr lang="en-US" altLang="ja-JP" dirty="0">
                <a:latin typeface="+mn-lt"/>
                <a:cs typeface="Arial" panose="020B0604020202020204" pitchFamily="34" charset="0"/>
              </a:rPr>
              <a:t>No distinction is made by gain in these analyses.</a:t>
            </a:r>
          </a:p>
          <a:p>
            <a:pPr marL="361950" indent="-180975" eaLnBrk="1" hangingPunct="1">
              <a:buFont typeface="Arial" panose="020B0604020202020204" pitchFamily="34" charset="0"/>
              <a:buChar char="•"/>
              <a:tabLst>
                <a:tab pos="714375" algn="l"/>
              </a:tabLst>
            </a:pPr>
            <a:endParaRPr lang="en-US" altLang="ja-JP" dirty="0">
              <a:latin typeface="+mn-lt"/>
              <a:cs typeface="Arial" panose="020B0604020202020204" pitchFamily="34" charset="0"/>
            </a:endParaRPr>
          </a:p>
          <a:p>
            <a:pPr eaLnBrk="1" hangingPunct="1"/>
            <a:r>
              <a:rPr lang="en-US" altLang="ja-JP" dirty="0">
                <a:latin typeface="+mn-lt"/>
                <a:cs typeface="Arial" panose="020B0604020202020204" pitchFamily="34" charset="0"/>
              </a:rPr>
              <a:t>TCCON data</a:t>
            </a:r>
          </a:p>
          <a:p>
            <a:pPr marL="361950" indent="-180975" eaLnBrk="1" hangingPunct="1">
              <a:buFont typeface="Arial" panose="020B0604020202020204" pitchFamily="34" charset="0"/>
              <a:buChar char="•"/>
              <a:tabLst>
                <a:tab pos="714375" algn="l"/>
              </a:tabLst>
            </a:pPr>
            <a:r>
              <a:rPr lang="en-US" altLang="ja-JP" dirty="0">
                <a:latin typeface="+mn-lt"/>
                <a:cs typeface="Arial" charset="0"/>
              </a:rPr>
              <a:t>TCCON data are o</a:t>
            </a:r>
            <a:r>
              <a:rPr lang="en-US" altLang="ja-JP" dirty="0">
                <a:latin typeface="+mn-lt"/>
                <a:cs typeface="Arial" panose="020B0604020202020204" pitchFamily="34" charset="0"/>
              </a:rPr>
              <a:t>btained from the TCCON data archive (http://tccondata.org/).</a:t>
            </a:r>
          </a:p>
          <a:p>
            <a:pPr marL="361950" indent="-180975" eaLnBrk="1" hangingPunct="1">
              <a:buFont typeface="Arial" panose="020B0604020202020204" pitchFamily="34" charset="0"/>
              <a:buChar char="•"/>
              <a:tabLst>
                <a:tab pos="714375" algn="l"/>
              </a:tabLst>
            </a:pPr>
            <a:r>
              <a:rPr lang="en-US" altLang="ja-JP" dirty="0">
                <a:latin typeface="+mn-lt"/>
                <a:cs typeface="Arial" charset="0"/>
              </a:rPr>
              <a:t>TCCON data are derived using the </a:t>
            </a:r>
            <a:r>
              <a:rPr lang="en-US" altLang="ja-JP" b="1" dirty="0">
                <a:latin typeface="+mn-lt"/>
                <a:cs typeface="Arial" charset="0"/>
              </a:rPr>
              <a:t>GGG2020</a:t>
            </a:r>
            <a:r>
              <a:rPr lang="en-US" altLang="ja-JP" dirty="0">
                <a:latin typeface="+mn-lt"/>
                <a:cs typeface="Arial" charset="0"/>
              </a:rPr>
              <a:t> algorithm.</a:t>
            </a:r>
            <a:endParaRPr lang="en-US" altLang="ja-JP" dirty="0">
              <a:latin typeface="+mn-lt"/>
              <a:cs typeface="Arial" panose="020B0604020202020204" pitchFamily="34" charset="0"/>
            </a:endParaRPr>
          </a:p>
          <a:p>
            <a:pPr marL="361950" indent="-180975" eaLnBrk="1" hangingPunct="1">
              <a:buFont typeface="Arial" panose="020B0604020202020204" pitchFamily="34" charset="0"/>
              <a:buChar char="•"/>
              <a:tabLst>
                <a:tab pos="714375" algn="l"/>
              </a:tabLst>
            </a:pPr>
            <a:r>
              <a:rPr lang="en-US" altLang="ja-JP" dirty="0">
                <a:latin typeface="+mn-lt"/>
                <a:cs typeface="Arial" panose="020B0604020202020204" pitchFamily="34" charset="0"/>
              </a:rPr>
              <a:t>The TCCON data measured at each TCCON site within ±30 minutes from the GOSAT-2 overpass time are averaged for comparison.</a:t>
            </a:r>
          </a:p>
          <a:p>
            <a:pPr marL="361950" indent="-180975" eaLnBrk="1" hangingPunct="1">
              <a:buFont typeface="Arial" panose="020B0604020202020204" pitchFamily="34" charset="0"/>
              <a:buChar char="•"/>
              <a:tabLst>
                <a:tab pos="714375" algn="l"/>
              </a:tabLst>
            </a:pPr>
            <a:endParaRPr lang="en-US" altLang="ja-JP" dirty="0">
              <a:latin typeface="+mn-lt"/>
              <a:cs typeface="Arial" panose="020B0604020202020204" pitchFamily="34" charset="0"/>
            </a:endParaRPr>
          </a:p>
          <a:p>
            <a:pPr marL="354013" indent="-354013" eaLnBrk="1" hangingPunct="1"/>
            <a:r>
              <a:rPr lang="en-US" altLang="ja-JP" dirty="0">
                <a:latin typeface="+mn-lt"/>
                <a:cs typeface="Arial" charset="0"/>
              </a:rPr>
              <a:t>Comparison conditions of GOSAT-2 FTS-2 SWIR L2 product with TCCON data</a:t>
            </a:r>
          </a:p>
          <a:p>
            <a:pPr marL="361950" indent="-180975">
              <a:buFont typeface="Arial" panose="020B0604020202020204" pitchFamily="34" charset="0"/>
              <a:buChar char="•"/>
            </a:pPr>
            <a:r>
              <a:rPr lang="en-US" altLang="ja-JP" dirty="0">
                <a:latin typeface="Arial" panose="020B0604020202020204" pitchFamily="34" charset="0"/>
                <a:cs typeface="Arial" panose="020B0604020202020204" pitchFamily="34" charset="0"/>
              </a:rPr>
              <a:t>Without consideration of column averaging kernels and prior profiles for the quick validation analysis (</a:t>
            </a:r>
            <a:r>
              <a:rPr lang="en-US" altLang="ja-JP" dirty="0">
                <a:latin typeface="+mn-lt"/>
                <a:cs typeface="Arial" panose="020B0604020202020204" pitchFamily="34" charset="0"/>
              </a:rPr>
              <a:t>Full physics only</a:t>
            </a:r>
            <a:r>
              <a:rPr lang="en-US" altLang="ja-JP" dirty="0">
                <a:latin typeface="Arial" panose="020B0604020202020204" pitchFamily="34" charset="0"/>
                <a:cs typeface="Arial" panose="020B0604020202020204" pitchFamily="34" charset="0"/>
              </a:rPr>
              <a:t>).</a:t>
            </a:r>
            <a:endParaRPr lang="en-US" altLang="ja-JP" dirty="0">
              <a:latin typeface="+mn-lt"/>
              <a:cs typeface="Arial" panose="020B0604020202020204" pitchFamily="34" charset="0"/>
            </a:endParaRPr>
          </a:p>
          <a:p>
            <a:pPr marL="361950" indent="-180975">
              <a:buFont typeface="Arial" panose="020B0604020202020204" pitchFamily="34" charset="0"/>
              <a:buChar char="•"/>
            </a:pPr>
            <a:r>
              <a:rPr lang="en-US" altLang="ja-JP" sz="1800" dirty="0">
                <a:latin typeface="Arial" panose="020B0604020202020204" pitchFamily="34" charset="0"/>
                <a:cs typeface="Arial" panose="020B0604020202020204" pitchFamily="34" charset="0"/>
              </a:rPr>
              <a:t>Comparison area: ±0.1º, ±1º, ±2º, ±5º latitude / longitude box centered at the TCCON sites</a:t>
            </a:r>
            <a:r>
              <a:rPr lang="en-US" altLang="ja-JP" dirty="0">
                <a:latin typeface="+mn-lt"/>
                <a:cs typeface="Arial" panose="020B0604020202020204" pitchFamily="34" charset="0"/>
              </a:rPr>
              <a:t>.</a:t>
            </a:r>
          </a:p>
          <a:p>
            <a:pPr marL="361950" indent="-180975" eaLnBrk="1" hangingPunct="1">
              <a:buFont typeface="Arial" panose="020B0604020202020204" pitchFamily="34" charset="0"/>
              <a:buChar char="•"/>
            </a:pPr>
            <a:r>
              <a:rPr lang="en-US" altLang="ja-JP" dirty="0">
                <a:latin typeface="+mn-lt"/>
                <a:cs typeface="Arial" panose="020B0604020202020204" pitchFamily="34" charset="0"/>
              </a:rPr>
              <a:t>Among data of GOSAT-2  FTS-2 L2 product, those with a difference between the footprint altitude and the altitude of the TCCON site greater than 500 m are excluded from the comparison.</a:t>
            </a:r>
          </a:p>
        </p:txBody>
      </p:sp>
      <p:sp>
        <p:nvSpPr>
          <p:cNvPr id="4" name="タイトル 1">
            <a:extLst>
              <a:ext uri="{FF2B5EF4-FFF2-40B4-BE49-F238E27FC236}">
                <a16:creationId xmlns:a16="http://schemas.microsoft.com/office/drawing/2014/main" id="{52D27170-BE9C-81B8-F127-49B8EDD7A3AD}"/>
              </a:ext>
            </a:extLst>
          </p:cNvPr>
          <p:cNvSpPr txBox="1">
            <a:spLocks/>
          </p:cNvSpPr>
          <p:nvPr/>
        </p:nvSpPr>
        <p:spPr>
          <a:xfrm>
            <a:off x="0" y="44624"/>
            <a:ext cx="9144000" cy="504527"/>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Aft>
                <a:spcPts val="600"/>
              </a:spcAft>
            </a:pPr>
            <a:r>
              <a:rPr lang="en-US" altLang="ja-JP" sz="2800" b="1" dirty="0">
                <a:latin typeface="Arial" panose="020B0604020202020204" pitchFamily="34" charset="0"/>
                <a:ea typeface="ＭＳ Ｐゴシック" charset="0"/>
                <a:cs typeface="Arial" panose="020B0604020202020204" pitchFamily="34" charset="0"/>
              </a:rPr>
              <a:t>Validation of GOSAT-2 SWIR L2 product </a:t>
            </a:r>
            <a:endParaRPr lang="ja-JP" altLang="en-US" sz="28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191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A61112C-3909-44EA-B89B-865403822661}"/>
              </a:ext>
            </a:extLst>
          </p:cNvPr>
          <p:cNvPicPr>
            <a:picLocks noChangeAspect="1"/>
          </p:cNvPicPr>
          <p:nvPr/>
        </p:nvPicPr>
        <p:blipFill>
          <a:blip r:embed="rId3"/>
          <a:stretch>
            <a:fillRect/>
          </a:stretch>
        </p:blipFill>
        <p:spPr>
          <a:xfrm>
            <a:off x="1342880" y="1261314"/>
            <a:ext cx="2880000" cy="2160000"/>
          </a:xfrm>
          <a:prstGeom prst="rect">
            <a:avLst/>
          </a:prstGeom>
        </p:spPr>
      </p:pic>
      <p:pic>
        <p:nvPicPr>
          <p:cNvPr id="21" name="図 20">
            <a:extLst>
              <a:ext uri="{FF2B5EF4-FFF2-40B4-BE49-F238E27FC236}">
                <a16:creationId xmlns:a16="http://schemas.microsoft.com/office/drawing/2014/main" id="{A9353EC4-40C7-4E9D-8D57-B378F3AAA383}"/>
              </a:ext>
            </a:extLst>
          </p:cNvPr>
          <p:cNvPicPr>
            <a:picLocks noChangeAspect="1"/>
          </p:cNvPicPr>
          <p:nvPr/>
        </p:nvPicPr>
        <p:blipFill>
          <a:blip r:embed="rId4"/>
          <a:stretch>
            <a:fillRect/>
          </a:stretch>
        </p:blipFill>
        <p:spPr>
          <a:xfrm>
            <a:off x="4921122" y="1276686"/>
            <a:ext cx="2880000" cy="2160000"/>
          </a:xfrm>
          <a:prstGeom prst="rect">
            <a:avLst/>
          </a:prstGeom>
        </p:spPr>
      </p:pic>
      <p:pic>
        <p:nvPicPr>
          <p:cNvPr id="27" name="図 26">
            <a:extLst>
              <a:ext uri="{FF2B5EF4-FFF2-40B4-BE49-F238E27FC236}">
                <a16:creationId xmlns:a16="http://schemas.microsoft.com/office/drawing/2014/main" id="{187BF512-8D01-42E8-91A6-B2DE9C564F84}"/>
              </a:ext>
            </a:extLst>
          </p:cNvPr>
          <p:cNvPicPr>
            <a:picLocks noChangeAspect="1"/>
          </p:cNvPicPr>
          <p:nvPr/>
        </p:nvPicPr>
        <p:blipFill>
          <a:blip r:embed="rId5"/>
          <a:stretch>
            <a:fillRect/>
          </a:stretch>
        </p:blipFill>
        <p:spPr>
          <a:xfrm>
            <a:off x="1286604" y="4147777"/>
            <a:ext cx="2880000" cy="2160000"/>
          </a:xfrm>
          <a:prstGeom prst="rect">
            <a:avLst/>
          </a:prstGeom>
        </p:spPr>
      </p:pic>
      <p:pic>
        <p:nvPicPr>
          <p:cNvPr id="28" name="図 27">
            <a:extLst>
              <a:ext uri="{FF2B5EF4-FFF2-40B4-BE49-F238E27FC236}">
                <a16:creationId xmlns:a16="http://schemas.microsoft.com/office/drawing/2014/main" id="{6A64155F-2CBE-479B-99A7-9BF65A2A1FD8}"/>
              </a:ext>
            </a:extLst>
          </p:cNvPr>
          <p:cNvPicPr>
            <a:picLocks noChangeAspect="1"/>
          </p:cNvPicPr>
          <p:nvPr/>
        </p:nvPicPr>
        <p:blipFill>
          <a:blip r:embed="rId6"/>
          <a:stretch>
            <a:fillRect/>
          </a:stretch>
        </p:blipFill>
        <p:spPr>
          <a:xfrm>
            <a:off x="4977398" y="4158492"/>
            <a:ext cx="2880000" cy="2160000"/>
          </a:xfrm>
          <a:prstGeom prst="rect">
            <a:avLst/>
          </a:prstGeom>
        </p:spPr>
      </p:pic>
      <p:sp>
        <p:nvSpPr>
          <p:cNvPr id="16" name="テキスト ボックス 15">
            <a:extLst>
              <a:ext uri="{FF2B5EF4-FFF2-40B4-BE49-F238E27FC236}">
                <a16:creationId xmlns:a16="http://schemas.microsoft.com/office/drawing/2014/main" id="{824EBC81-F4AE-4B44-AA04-3B48C44EBE36}"/>
              </a:ext>
            </a:extLst>
          </p:cNvPr>
          <p:cNvSpPr txBox="1"/>
          <p:nvPr/>
        </p:nvSpPr>
        <p:spPr>
          <a:xfrm>
            <a:off x="4526531" y="3860512"/>
            <a:ext cx="648072" cy="369332"/>
          </a:xfrm>
          <a:prstGeom prst="rect">
            <a:avLst/>
          </a:prstGeom>
          <a:solidFill>
            <a:schemeClr val="bg1"/>
          </a:solidFill>
          <a:ln>
            <a:noFill/>
          </a:ln>
        </p:spPr>
        <p:txBody>
          <a:bodyPr wrap="square" rtlCol="0">
            <a:spAutoFit/>
          </a:bodyPr>
          <a:lstStyle/>
          <a:p>
            <a:pPr algn="ctr"/>
            <a:r>
              <a:rPr kumimoji="1" lang="en-US" altLang="ja-JP" dirty="0"/>
              <a:t>XCO</a:t>
            </a:r>
            <a:endParaRPr kumimoji="1" lang="ja-JP" altLang="en-US" baseline="-25000" dirty="0"/>
          </a:p>
        </p:txBody>
      </p:sp>
      <p:sp>
        <p:nvSpPr>
          <p:cNvPr id="18" name="テキスト ボックス 17">
            <a:extLst>
              <a:ext uri="{FF2B5EF4-FFF2-40B4-BE49-F238E27FC236}">
                <a16:creationId xmlns:a16="http://schemas.microsoft.com/office/drawing/2014/main" id="{E1F62065-0BC2-4A42-8219-66C10A01B85E}"/>
              </a:ext>
            </a:extLst>
          </p:cNvPr>
          <p:cNvSpPr txBox="1"/>
          <p:nvPr/>
        </p:nvSpPr>
        <p:spPr>
          <a:xfrm>
            <a:off x="4526531" y="939296"/>
            <a:ext cx="648072" cy="369332"/>
          </a:xfrm>
          <a:prstGeom prst="rect">
            <a:avLst/>
          </a:prstGeom>
          <a:solidFill>
            <a:schemeClr val="bg1"/>
          </a:solidFill>
          <a:ln>
            <a:noFill/>
          </a:ln>
        </p:spPr>
        <p:txBody>
          <a:bodyPr wrap="square" rtlCol="0">
            <a:spAutoFit/>
          </a:bodyPr>
          <a:lstStyle/>
          <a:p>
            <a:pPr algn="ctr"/>
            <a:r>
              <a:rPr kumimoji="1" lang="en-US" altLang="ja-JP" dirty="0"/>
              <a:t>XCH</a:t>
            </a:r>
            <a:r>
              <a:rPr kumimoji="1" lang="en-US" altLang="ja-JP" baseline="-25000" dirty="0"/>
              <a:t>4</a:t>
            </a:r>
            <a:endParaRPr kumimoji="1" lang="ja-JP" altLang="en-US" baseline="-25000" dirty="0"/>
          </a:p>
        </p:txBody>
      </p:sp>
      <p:sp>
        <p:nvSpPr>
          <p:cNvPr id="20" name="タイトル 1">
            <a:extLst>
              <a:ext uri="{FF2B5EF4-FFF2-40B4-BE49-F238E27FC236}">
                <a16:creationId xmlns:a16="http://schemas.microsoft.com/office/drawing/2014/main" id="{DD3C4CA6-B5D8-4C84-8561-0D7E4E1F7377}"/>
              </a:ext>
            </a:extLst>
          </p:cNvPr>
          <p:cNvSpPr txBox="1">
            <a:spLocks/>
          </p:cNvSpPr>
          <p:nvPr/>
        </p:nvSpPr>
        <p:spPr>
          <a:xfrm>
            <a:off x="498685" y="105942"/>
            <a:ext cx="8229600" cy="864096"/>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Aft>
                <a:spcPts val="600"/>
              </a:spcAft>
            </a:pPr>
            <a:r>
              <a:rPr lang="en-US" altLang="ja-JP" sz="2400" b="1" dirty="0">
                <a:latin typeface="Arial" panose="020B0604020202020204" pitchFamily="34" charset="0"/>
                <a:cs typeface="Arial" panose="020B0604020202020204" pitchFamily="34" charset="0"/>
              </a:rPr>
              <a:t>Scatter plot of</a:t>
            </a:r>
            <a:r>
              <a:rPr lang="en-US" altLang="ja-JP" sz="2400" b="1" dirty="0">
                <a:latin typeface="Arial" panose="020B0604020202020204" pitchFamily="34" charset="0"/>
                <a:ea typeface="ＭＳ Ｐゴシック" charset="0"/>
                <a:cs typeface="Arial" panose="020B0604020202020204" pitchFamily="34" charset="0"/>
              </a:rPr>
              <a:t> GOSAT-2 product against TCCON data</a:t>
            </a:r>
            <a:br>
              <a:rPr lang="en-US" altLang="ja-JP" sz="2400" b="1" u="sng" dirty="0">
                <a:latin typeface="Arial" panose="020B0604020202020204" pitchFamily="34" charset="0"/>
                <a:ea typeface="ＭＳ Ｐゴシック" charset="0"/>
                <a:cs typeface="Arial" panose="020B0604020202020204" pitchFamily="34" charset="0"/>
              </a:rPr>
            </a:br>
            <a:r>
              <a:rPr lang="en-US" altLang="ja-JP" sz="2000" dirty="0">
                <a:latin typeface="Arial" panose="020B0604020202020204" pitchFamily="34" charset="0"/>
                <a:ea typeface="ＭＳ Ｐゴシック" charset="0"/>
                <a:cs typeface="Arial" panose="020B0604020202020204" pitchFamily="34" charset="0"/>
              </a:rPr>
              <a:t>(Ver 02.00, </a:t>
            </a:r>
            <a:r>
              <a:rPr lang="en-US" altLang="ja-JP" sz="2000" dirty="0">
                <a:latin typeface="Arial" panose="020B0604020202020204" pitchFamily="34" charset="0"/>
                <a:cs typeface="Arial" panose="020B0604020202020204" pitchFamily="34" charset="0"/>
              </a:rPr>
              <a:t>±2º, Full Physics</a:t>
            </a:r>
            <a:r>
              <a:rPr lang="en-US" altLang="ja-JP" sz="2000" dirty="0">
                <a:latin typeface="Arial" panose="020B0604020202020204" pitchFamily="34" charset="0"/>
                <a:ea typeface="ＭＳ Ｐゴシック" charset="0"/>
                <a:cs typeface="Arial" panose="020B0604020202020204" pitchFamily="34" charset="0"/>
              </a:rPr>
              <a:t>)</a:t>
            </a:r>
            <a:endParaRPr lang="ja-JP" altLang="en-US" sz="2400" dirty="0">
              <a:latin typeface="Arial" panose="020B0604020202020204" pitchFamily="34" charset="0"/>
              <a:ea typeface="ＭＳ Ｐゴシック" charset="0"/>
              <a:cs typeface="Arial" panose="020B0604020202020204" pitchFamily="34" charset="0"/>
            </a:endParaRPr>
          </a:p>
        </p:txBody>
      </p:sp>
      <p:graphicFrame>
        <p:nvGraphicFramePr>
          <p:cNvPr id="3" name="表 2">
            <a:extLst>
              <a:ext uri="{FF2B5EF4-FFF2-40B4-BE49-F238E27FC236}">
                <a16:creationId xmlns:a16="http://schemas.microsoft.com/office/drawing/2014/main" id="{6E24A124-9561-4D8F-846E-D86E48CED71A}"/>
              </a:ext>
            </a:extLst>
          </p:cNvPr>
          <p:cNvGraphicFramePr>
            <a:graphicFrameLocks noGrp="1"/>
          </p:cNvGraphicFramePr>
          <p:nvPr/>
        </p:nvGraphicFramePr>
        <p:xfrm>
          <a:off x="1064852" y="3436686"/>
          <a:ext cx="3282528" cy="361950"/>
        </p:xfrm>
        <a:graphic>
          <a:graphicData uri="http://schemas.openxmlformats.org/drawingml/2006/table">
            <a:tbl>
              <a:tblPr/>
              <a:tblGrid>
                <a:gridCol w="3282528">
                  <a:extLst>
                    <a:ext uri="{9D8B030D-6E8A-4147-A177-3AD203B41FA5}">
                      <a16:colId xmlns:a16="http://schemas.microsoft.com/office/drawing/2014/main" val="1315994968"/>
                    </a:ext>
                  </a:extLst>
                </a:gridCol>
              </a:tblGrid>
              <a:tr h="180975">
                <a:tc>
                  <a:txBody>
                    <a:bodyPr/>
                    <a:lstStyle/>
                    <a:p>
                      <a:pPr algn="l" fontAlgn="ctr"/>
                      <a:r>
                        <a:rPr lang="en-US" sz="1100" b="0" i="0" u="none" strike="noStrike" dirty="0">
                          <a:solidFill>
                            <a:srgbClr val="006600"/>
                          </a:solidFill>
                          <a:effectLst/>
                          <a:latin typeface="Arial" panose="020B0604020202020204" pitchFamily="34" charset="0"/>
                          <a:ea typeface="ＭＳ Ｐゴシック" panose="020B0600070205080204" pitchFamily="50" charset="-128"/>
                        </a:rPr>
                        <a:t>Land    N=2505  1.90 ± 2.21 ppm (0.46 ± 0.54%)</a:t>
                      </a:r>
                    </a:p>
                  </a:txBody>
                  <a:tcPr marL="9525" marR="9525" marT="9525" marB="0" anchor="ctr">
                    <a:lnL>
                      <a:noFill/>
                    </a:lnL>
                    <a:lnR>
                      <a:noFill/>
                    </a:lnR>
                    <a:lnT>
                      <a:noFill/>
                    </a:lnT>
                    <a:lnB>
                      <a:noFill/>
                    </a:lnB>
                  </a:tcPr>
                </a:tc>
                <a:extLst>
                  <a:ext uri="{0D108BD9-81ED-4DB2-BD59-A6C34878D82A}">
                    <a16:rowId xmlns:a16="http://schemas.microsoft.com/office/drawing/2014/main" val="43294141"/>
                  </a:ext>
                </a:extLst>
              </a:tr>
              <a:tr h="180975">
                <a:tc>
                  <a:txBody>
                    <a:bodyPr/>
                    <a:lstStyle/>
                    <a:p>
                      <a:pPr algn="l" fontAlgn="ctr"/>
                      <a:r>
                        <a:rPr lang="pt-BR" sz="1100" b="0" i="0" u="none" strike="noStrike" dirty="0">
                          <a:solidFill>
                            <a:srgbClr val="0000CC"/>
                          </a:solidFill>
                          <a:effectLst/>
                          <a:latin typeface="Arial" panose="020B0604020202020204" pitchFamily="34" charset="0"/>
                          <a:ea typeface="ＭＳ Ｐゴシック" panose="020B0600070205080204" pitchFamily="50" charset="-128"/>
                        </a:rPr>
                        <a:t>Ocean N=  117  2.35 ± 1.59 ppm (0.57 ± 0.39%)</a:t>
                      </a:r>
                    </a:p>
                  </a:txBody>
                  <a:tcPr marL="9525" marR="9525" marT="9525" marB="0" anchor="ctr">
                    <a:lnL>
                      <a:noFill/>
                    </a:lnL>
                    <a:lnR>
                      <a:noFill/>
                    </a:lnR>
                    <a:lnT>
                      <a:noFill/>
                    </a:lnT>
                    <a:lnB>
                      <a:noFill/>
                    </a:lnB>
                  </a:tcPr>
                </a:tc>
                <a:extLst>
                  <a:ext uri="{0D108BD9-81ED-4DB2-BD59-A6C34878D82A}">
                    <a16:rowId xmlns:a16="http://schemas.microsoft.com/office/drawing/2014/main" val="2662911516"/>
                  </a:ext>
                </a:extLst>
              </a:tr>
            </a:tbl>
          </a:graphicData>
        </a:graphic>
      </p:graphicFrame>
      <p:graphicFrame>
        <p:nvGraphicFramePr>
          <p:cNvPr id="7" name="表 6">
            <a:extLst>
              <a:ext uri="{FF2B5EF4-FFF2-40B4-BE49-F238E27FC236}">
                <a16:creationId xmlns:a16="http://schemas.microsoft.com/office/drawing/2014/main" id="{5A6F95DC-7840-4897-AC75-1E8A59AB1824}"/>
              </a:ext>
            </a:extLst>
          </p:cNvPr>
          <p:cNvGraphicFramePr>
            <a:graphicFrameLocks noGrp="1"/>
          </p:cNvGraphicFramePr>
          <p:nvPr/>
        </p:nvGraphicFramePr>
        <p:xfrm>
          <a:off x="4850567" y="3421656"/>
          <a:ext cx="3357837" cy="361950"/>
        </p:xfrm>
        <a:graphic>
          <a:graphicData uri="http://schemas.openxmlformats.org/drawingml/2006/table">
            <a:tbl>
              <a:tblPr/>
              <a:tblGrid>
                <a:gridCol w="3357837">
                  <a:extLst>
                    <a:ext uri="{9D8B030D-6E8A-4147-A177-3AD203B41FA5}">
                      <a16:colId xmlns:a16="http://schemas.microsoft.com/office/drawing/2014/main" val="3297023647"/>
                    </a:ext>
                  </a:extLst>
                </a:gridCol>
              </a:tblGrid>
              <a:tr h="180975">
                <a:tc>
                  <a:txBody>
                    <a:bodyPr/>
                    <a:lstStyle/>
                    <a:p>
                      <a:pPr algn="l" fontAlgn="ctr"/>
                      <a:r>
                        <a:rPr lang="en-US" sz="1100" b="0" i="0" u="none" strike="noStrike" dirty="0">
                          <a:solidFill>
                            <a:srgbClr val="006600"/>
                          </a:solidFill>
                          <a:effectLst/>
                          <a:latin typeface="Arial" panose="020B0604020202020204" pitchFamily="34" charset="0"/>
                          <a:ea typeface="ＭＳ Ｐゴシック" panose="020B0600070205080204" pitchFamily="50" charset="-128"/>
                        </a:rPr>
                        <a:t>Land    N=2537   -2.96 ± 12.29 ppb (-0.16 ± 0.66%)</a:t>
                      </a:r>
                    </a:p>
                  </a:txBody>
                  <a:tcPr marL="9525" marR="9525" marT="9525" marB="0" anchor="ctr">
                    <a:lnL>
                      <a:noFill/>
                    </a:lnL>
                    <a:lnR>
                      <a:noFill/>
                    </a:lnR>
                    <a:lnT>
                      <a:noFill/>
                    </a:lnT>
                    <a:lnB>
                      <a:noFill/>
                    </a:lnB>
                  </a:tcPr>
                </a:tc>
                <a:extLst>
                  <a:ext uri="{0D108BD9-81ED-4DB2-BD59-A6C34878D82A}">
                    <a16:rowId xmlns:a16="http://schemas.microsoft.com/office/drawing/2014/main" val="302124041"/>
                  </a:ext>
                </a:extLst>
              </a:tr>
              <a:tr h="180975">
                <a:tc>
                  <a:txBody>
                    <a:bodyPr/>
                    <a:lstStyle/>
                    <a:p>
                      <a:pPr algn="l" fontAlgn="ctr"/>
                      <a:r>
                        <a:rPr lang="pt-BR" sz="1100" b="0" i="0" u="none" strike="noStrike" dirty="0">
                          <a:solidFill>
                            <a:srgbClr val="0000CC"/>
                          </a:solidFill>
                          <a:effectLst/>
                          <a:latin typeface="Arial" panose="020B0604020202020204" pitchFamily="34" charset="0"/>
                          <a:ea typeface="ＭＳ Ｐゴシック" panose="020B0600070205080204" pitchFamily="50" charset="-128"/>
                        </a:rPr>
                        <a:t>Ocean N=  172   -0.57 ± 20.44 ppb (-0.03 ± 1.10%)</a:t>
                      </a:r>
                    </a:p>
                  </a:txBody>
                  <a:tcPr marL="9525" marR="9525" marT="9525" marB="0" anchor="ctr">
                    <a:lnL>
                      <a:noFill/>
                    </a:lnL>
                    <a:lnR>
                      <a:noFill/>
                    </a:lnR>
                    <a:lnT>
                      <a:noFill/>
                    </a:lnT>
                    <a:lnB>
                      <a:noFill/>
                    </a:lnB>
                  </a:tcPr>
                </a:tc>
                <a:extLst>
                  <a:ext uri="{0D108BD9-81ED-4DB2-BD59-A6C34878D82A}">
                    <a16:rowId xmlns:a16="http://schemas.microsoft.com/office/drawing/2014/main" val="2033123603"/>
                  </a:ext>
                </a:extLst>
              </a:tr>
            </a:tbl>
          </a:graphicData>
        </a:graphic>
      </p:graphicFrame>
      <p:graphicFrame>
        <p:nvGraphicFramePr>
          <p:cNvPr id="22" name="表 21">
            <a:extLst>
              <a:ext uri="{FF2B5EF4-FFF2-40B4-BE49-F238E27FC236}">
                <a16:creationId xmlns:a16="http://schemas.microsoft.com/office/drawing/2014/main" id="{F994D325-C7A0-4ECE-95AB-358378E1D5C5}"/>
              </a:ext>
            </a:extLst>
          </p:cNvPr>
          <p:cNvGraphicFramePr>
            <a:graphicFrameLocks noGrp="1"/>
          </p:cNvGraphicFramePr>
          <p:nvPr/>
        </p:nvGraphicFramePr>
        <p:xfrm>
          <a:off x="1026540" y="6291144"/>
          <a:ext cx="3860834" cy="361950"/>
        </p:xfrm>
        <a:graphic>
          <a:graphicData uri="http://schemas.openxmlformats.org/drawingml/2006/table">
            <a:tbl>
              <a:tblPr/>
              <a:tblGrid>
                <a:gridCol w="3860834">
                  <a:extLst>
                    <a:ext uri="{9D8B030D-6E8A-4147-A177-3AD203B41FA5}">
                      <a16:colId xmlns:a16="http://schemas.microsoft.com/office/drawing/2014/main" val="1801716510"/>
                    </a:ext>
                  </a:extLst>
                </a:gridCol>
              </a:tblGrid>
              <a:tr h="180975">
                <a:tc>
                  <a:txBody>
                    <a:bodyPr/>
                    <a:lstStyle/>
                    <a:p>
                      <a:pPr algn="l" fontAlgn="ctr"/>
                      <a:r>
                        <a:rPr lang="en-US" sz="1100" b="0" i="0" u="none" strike="noStrike" dirty="0">
                          <a:solidFill>
                            <a:srgbClr val="006600"/>
                          </a:solidFill>
                          <a:effectLst/>
                          <a:latin typeface="Arial" panose="020B0604020202020204" pitchFamily="34" charset="0"/>
                          <a:ea typeface="ＭＳ Ｐゴシック" panose="020B0600070205080204" pitchFamily="50" charset="-128"/>
                        </a:rPr>
                        <a:t>Land    N=2537   -154.1 ±   447.3 ppm ( -4.1 ±   18.2%)</a:t>
                      </a:r>
                    </a:p>
                  </a:txBody>
                  <a:tcPr marL="9525" marR="9525" marT="9525" marB="0" anchor="ctr">
                    <a:lnL>
                      <a:noFill/>
                    </a:lnL>
                    <a:lnR>
                      <a:noFill/>
                    </a:lnR>
                    <a:lnT>
                      <a:noFill/>
                    </a:lnT>
                    <a:lnB>
                      <a:noFill/>
                    </a:lnB>
                  </a:tcPr>
                </a:tc>
                <a:extLst>
                  <a:ext uri="{0D108BD9-81ED-4DB2-BD59-A6C34878D82A}">
                    <a16:rowId xmlns:a16="http://schemas.microsoft.com/office/drawing/2014/main" val="1638532761"/>
                  </a:ext>
                </a:extLst>
              </a:tr>
              <a:tr h="180975">
                <a:tc>
                  <a:txBody>
                    <a:bodyPr/>
                    <a:lstStyle/>
                    <a:p>
                      <a:pPr algn="l" fontAlgn="ctr"/>
                      <a:r>
                        <a:rPr lang="pt-BR" sz="1100" b="0" i="0" u="none" strike="noStrike" dirty="0">
                          <a:solidFill>
                            <a:srgbClr val="0000CC"/>
                          </a:solidFill>
                          <a:effectLst/>
                          <a:latin typeface="Arial" panose="020B0604020202020204" pitchFamily="34" charset="0"/>
                          <a:ea typeface="ＭＳ Ｐゴシック" panose="020B0600070205080204" pitchFamily="50" charset="-128"/>
                        </a:rPr>
                        <a:t>Ocean N=  173     347.9 ± 1147.2 ppm (64.7 ± 135.3%)</a:t>
                      </a:r>
                    </a:p>
                  </a:txBody>
                  <a:tcPr marL="9525" marR="9525" marT="9525" marB="0" anchor="ctr">
                    <a:lnL>
                      <a:noFill/>
                    </a:lnL>
                    <a:lnR>
                      <a:noFill/>
                    </a:lnR>
                    <a:lnT>
                      <a:noFill/>
                    </a:lnT>
                    <a:lnB>
                      <a:noFill/>
                    </a:lnB>
                  </a:tcPr>
                </a:tc>
                <a:extLst>
                  <a:ext uri="{0D108BD9-81ED-4DB2-BD59-A6C34878D82A}">
                    <a16:rowId xmlns:a16="http://schemas.microsoft.com/office/drawing/2014/main" val="775934023"/>
                  </a:ext>
                </a:extLst>
              </a:tr>
            </a:tbl>
          </a:graphicData>
        </a:graphic>
      </p:graphicFrame>
      <p:graphicFrame>
        <p:nvGraphicFramePr>
          <p:cNvPr id="8" name="表 7">
            <a:extLst>
              <a:ext uri="{FF2B5EF4-FFF2-40B4-BE49-F238E27FC236}">
                <a16:creationId xmlns:a16="http://schemas.microsoft.com/office/drawing/2014/main" id="{129B3293-A33B-4B57-ADC1-252620925DD3}"/>
              </a:ext>
            </a:extLst>
          </p:cNvPr>
          <p:cNvGraphicFramePr>
            <a:graphicFrameLocks noGrp="1"/>
          </p:cNvGraphicFramePr>
          <p:nvPr/>
        </p:nvGraphicFramePr>
        <p:xfrm>
          <a:off x="4924822" y="6305865"/>
          <a:ext cx="3357837" cy="361950"/>
        </p:xfrm>
        <a:graphic>
          <a:graphicData uri="http://schemas.openxmlformats.org/drawingml/2006/table">
            <a:tbl>
              <a:tblPr/>
              <a:tblGrid>
                <a:gridCol w="3357837">
                  <a:extLst>
                    <a:ext uri="{9D8B030D-6E8A-4147-A177-3AD203B41FA5}">
                      <a16:colId xmlns:a16="http://schemas.microsoft.com/office/drawing/2014/main" val="3072913046"/>
                    </a:ext>
                  </a:extLst>
                </a:gridCol>
              </a:tblGrid>
              <a:tr h="180975">
                <a:tc>
                  <a:txBody>
                    <a:bodyPr/>
                    <a:lstStyle/>
                    <a:p>
                      <a:pPr algn="l" fontAlgn="ctr"/>
                      <a:r>
                        <a:rPr lang="en-US" sz="1100" b="0" i="0" u="none" strike="noStrike" dirty="0">
                          <a:solidFill>
                            <a:srgbClr val="006600"/>
                          </a:solidFill>
                          <a:effectLst/>
                          <a:latin typeface="Arial" panose="020B0604020202020204" pitchFamily="34" charset="0"/>
                          <a:ea typeface="ＭＳ Ｐゴシック" panose="020B0600070205080204" pitchFamily="50" charset="-128"/>
                        </a:rPr>
                        <a:t>Land   N=2536   4.78 ± 13.65 ppb ( 5.51 ± 10.38%)</a:t>
                      </a:r>
                    </a:p>
                  </a:txBody>
                  <a:tcPr marL="9525" marR="9525" marT="9525" marB="0" anchor="ctr">
                    <a:lnL>
                      <a:noFill/>
                    </a:lnL>
                    <a:lnR>
                      <a:noFill/>
                    </a:lnR>
                    <a:lnT>
                      <a:noFill/>
                    </a:lnT>
                    <a:lnB>
                      <a:noFill/>
                    </a:lnB>
                  </a:tcPr>
                </a:tc>
                <a:extLst>
                  <a:ext uri="{0D108BD9-81ED-4DB2-BD59-A6C34878D82A}">
                    <a16:rowId xmlns:a16="http://schemas.microsoft.com/office/drawing/2014/main" val="448525148"/>
                  </a:ext>
                </a:extLst>
              </a:tr>
              <a:tr h="180975">
                <a:tc>
                  <a:txBody>
                    <a:bodyPr/>
                    <a:lstStyle/>
                    <a:p>
                      <a:pPr algn="l" fontAlgn="ctr"/>
                      <a:r>
                        <a:rPr lang="pt-BR" sz="1100" b="0" i="0" u="none" strike="noStrike" dirty="0">
                          <a:solidFill>
                            <a:srgbClr val="0000CC"/>
                          </a:solidFill>
                          <a:effectLst/>
                          <a:latin typeface="Arial" panose="020B0604020202020204" pitchFamily="34" charset="0"/>
                          <a:ea typeface="ＭＳ Ｐゴシック" panose="020B0600070205080204" pitchFamily="50" charset="-128"/>
                        </a:rPr>
                        <a:t>Ocean N=  168   9.07 ±  8.36 ppb (10.72 ±   9.68%)</a:t>
                      </a:r>
                    </a:p>
                  </a:txBody>
                  <a:tcPr marL="9525" marR="9525" marT="9525" marB="0" anchor="ctr">
                    <a:lnL>
                      <a:noFill/>
                    </a:lnL>
                    <a:lnR>
                      <a:noFill/>
                    </a:lnR>
                    <a:lnT>
                      <a:noFill/>
                    </a:lnT>
                    <a:lnB>
                      <a:noFill/>
                    </a:lnB>
                  </a:tcPr>
                </a:tc>
                <a:extLst>
                  <a:ext uri="{0D108BD9-81ED-4DB2-BD59-A6C34878D82A}">
                    <a16:rowId xmlns:a16="http://schemas.microsoft.com/office/drawing/2014/main" val="1239061522"/>
                  </a:ext>
                </a:extLst>
              </a:tr>
            </a:tbl>
          </a:graphicData>
        </a:graphic>
      </p:graphicFrame>
      <p:sp>
        <p:nvSpPr>
          <p:cNvPr id="17" name="テキスト ボックス 16">
            <a:extLst>
              <a:ext uri="{FF2B5EF4-FFF2-40B4-BE49-F238E27FC236}">
                <a16:creationId xmlns:a16="http://schemas.microsoft.com/office/drawing/2014/main" id="{A01A0920-02FE-4A18-A884-D9145C4950CC}"/>
              </a:ext>
            </a:extLst>
          </p:cNvPr>
          <p:cNvSpPr txBox="1"/>
          <p:nvPr/>
        </p:nvSpPr>
        <p:spPr>
          <a:xfrm>
            <a:off x="962568" y="981834"/>
            <a:ext cx="648072" cy="369332"/>
          </a:xfrm>
          <a:prstGeom prst="rect">
            <a:avLst/>
          </a:prstGeom>
          <a:solidFill>
            <a:schemeClr val="bg1"/>
          </a:solidFill>
          <a:ln>
            <a:noFill/>
          </a:ln>
        </p:spPr>
        <p:txBody>
          <a:bodyPr wrap="square" rtlCol="0">
            <a:spAutoFit/>
          </a:bodyPr>
          <a:lstStyle/>
          <a:p>
            <a:pPr algn="ctr"/>
            <a:r>
              <a:rPr kumimoji="1" lang="en-US" altLang="ja-JP" dirty="0"/>
              <a:t>XCO</a:t>
            </a:r>
            <a:r>
              <a:rPr kumimoji="1" lang="en-US" altLang="ja-JP" baseline="-25000" dirty="0"/>
              <a:t>2</a:t>
            </a:r>
            <a:endParaRPr kumimoji="1" lang="ja-JP" altLang="en-US" baseline="-25000" dirty="0"/>
          </a:p>
        </p:txBody>
      </p:sp>
      <p:sp>
        <p:nvSpPr>
          <p:cNvPr id="15" name="テキスト ボックス 14">
            <a:extLst>
              <a:ext uri="{FF2B5EF4-FFF2-40B4-BE49-F238E27FC236}">
                <a16:creationId xmlns:a16="http://schemas.microsoft.com/office/drawing/2014/main" id="{36119E0F-1217-480B-8A8A-C1CFFEC83ECA}"/>
              </a:ext>
            </a:extLst>
          </p:cNvPr>
          <p:cNvSpPr txBox="1"/>
          <p:nvPr/>
        </p:nvSpPr>
        <p:spPr>
          <a:xfrm>
            <a:off x="870072" y="3843674"/>
            <a:ext cx="792088" cy="369332"/>
          </a:xfrm>
          <a:prstGeom prst="rect">
            <a:avLst/>
          </a:prstGeom>
          <a:solidFill>
            <a:schemeClr val="bg1"/>
          </a:solidFill>
          <a:ln>
            <a:noFill/>
          </a:ln>
        </p:spPr>
        <p:txBody>
          <a:bodyPr wrap="square" rtlCol="0">
            <a:spAutoFit/>
          </a:bodyPr>
          <a:lstStyle/>
          <a:p>
            <a:pPr algn="ctr"/>
            <a:r>
              <a:rPr kumimoji="1" lang="en-US" altLang="ja-JP" dirty="0"/>
              <a:t>XH</a:t>
            </a:r>
            <a:r>
              <a:rPr kumimoji="1" lang="en-US" altLang="ja-JP" baseline="-25000" dirty="0"/>
              <a:t>2</a:t>
            </a:r>
            <a:r>
              <a:rPr kumimoji="1" lang="en-US" altLang="ja-JP" dirty="0"/>
              <a:t>O</a:t>
            </a:r>
            <a:endParaRPr kumimoji="1" lang="ja-JP" altLang="en-US" dirty="0"/>
          </a:p>
        </p:txBody>
      </p:sp>
      <p:sp>
        <p:nvSpPr>
          <p:cNvPr id="2" name="スライド番号プレースホルダー 1">
            <a:extLst>
              <a:ext uri="{FF2B5EF4-FFF2-40B4-BE49-F238E27FC236}">
                <a16:creationId xmlns:a16="http://schemas.microsoft.com/office/drawing/2014/main" id="{C3A42986-111E-4C31-A8EF-867B71D0E52A}"/>
              </a:ext>
            </a:extLst>
          </p:cNvPr>
          <p:cNvSpPr>
            <a:spLocks noGrp="1"/>
          </p:cNvSpPr>
          <p:nvPr>
            <p:ph type="sldNum" sz="quarter" idx="12"/>
          </p:nvPr>
        </p:nvSpPr>
        <p:spPr/>
        <p:txBody>
          <a:bodyPr/>
          <a:lstStyle/>
          <a:p>
            <a:fld id="{D15CE7C7-1D82-4CA3-802A-D8D835C6EC2E}" type="slidenum">
              <a:rPr kumimoji="1" lang="ja-JP" altLang="en-US" smtClean="0"/>
              <a:pPr/>
              <a:t>13</a:t>
            </a:fld>
            <a:endParaRPr kumimoji="1" lang="ja-JP" altLang="en-US"/>
          </a:p>
        </p:txBody>
      </p:sp>
    </p:spTree>
    <p:extLst>
      <p:ext uri="{BB962C8B-B14F-4D97-AF65-F5344CB8AC3E}">
        <p14:creationId xmlns:p14="http://schemas.microsoft.com/office/powerpoint/2010/main" val="411764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1407496-D0F7-2745-A420-22E194C20A94}"/>
              </a:ext>
            </a:extLst>
          </p:cNvPr>
          <p:cNvSpPr>
            <a:spLocks noGrp="1"/>
          </p:cNvSpPr>
          <p:nvPr>
            <p:ph type="title"/>
          </p:nvPr>
        </p:nvSpPr>
        <p:spPr>
          <a:xfrm>
            <a:off x="469617" y="17464"/>
            <a:ext cx="8229600" cy="936104"/>
          </a:xfrm>
        </p:spPr>
        <p:txBody>
          <a:bodyPr>
            <a:noAutofit/>
          </a:bodyPr>
          <a:lstStyle/>
          <a:p>
            <a:r>
              <a:rPr lang="en-US" altLang="ja-JP" sz="2400" b="1" dirty="0">
                <a:latin typeface="Arial" panose="020B0604020202020204" pitchFamily="34" charset="0"/>
                <a:cs typeface="Arial" panose="020B0604020202020204" pitchFamily="34" charset="0"/>
              </a:rPr>
              <a:t>Bias</a:t>
            </a:r>
            <a:r>
              <a:rPr lang="en-US" altLang="ja-JP" sz="2400" b="1" dirty="0">
                <a:latin typeface="Arial" panose="020B0604020202020204" pitchFamily="34" charset="0"/>
                <a:ea typeface="ＭＳ Ｐゴシック" charset="0"/>
                <a:cs typeface="Arial" panose="020B0604020202020204" pitchFamily="34" charset="0"/>
              </a:rPr>
              <a:t> of GOSAT-2 product</a:t>
            </a:r>
            <a:r>
              <a:rPr lang="en-US" altLang="ja-JP" sz="2400" b="1" dirty="0">
                <a:latin typeface="Arial" panose="020B0604020202020204" pitchFamily="34" charset="0"/>
                <a:cs typeface="Arial" panose="020B0604020202020204" pitchFamily="34" charset="0"/>
              </a:rPr>
              <a:t> for each TCCON site</a:t>
            </a:r>
            <a:br>
              <a:rPr lang="en-US" altLang="ja-JP" sz="2400" b="1" u="sng" dirty="0">
                <a:latin typeface="Arial" panose="020B0604020202020204" pitchFamily="34" charset="0"/>
                <a:ea typeface="ＭＳ Ｐゴシック" charset="0"/>
                <a:cs typeface="Arial" panose="020B0604020202020204" pitchFamily="34" charset="0"/>
              </a:rPr>
            </a:br>
            <a:r>
              <a:rPr lang="en-US" altLang="ja-JP" sz="2000" dirty="0">
                <a:latin typeface="Arial" panose="020B0604020202020204" pitchFamily="34" charset="0"/>
                <a:ea typeface="ＭＳ Ｐゴシック" charset="0"/>
                <a:cs typeface="Arial" panose="020B0604020202020204" pitchFamily="34" charset="0"/>
              </a:rPr>
              <a:t>(Ver 02.00, </a:t>
            </a:r>
            <a:r>
              <a:rPr lang="en-US" altLang="ja-JP" sz="2000" dirty="0">
                <a:latin typeface="Arial" panose="020B0604020202020204" pitchFamily="34" charset="0"/>
                <a:cs typeface="Arial" panose="020B0604020202020204" pitchFamily="34" charset="0"/>
              </a:rPr>
              <a:t>±2º, </a:t>
            </a:r>
            <a:r>
              <a:rPr lang="en-US" altLang="ja-JP" sz="2000" dirty="0">
                <a:latin typeface="Arial" panose="020B0604020202020204" pitchFamily="34" charset="0"/>
                <a:ea typeface="ＭＳ Ｐゴシック" charset="0"/>
                <a:cs typeface="Arial" panose="020B0604020202020204" pitchFamily="34" charset="0"/>
              </a:rPr>
              <a:t>Full Physics)</a:t>
            </a:r>
            <a:endParaRPr lang="ja-JP" altLang="en-US" sz="2400" dirty="0"/>
          </a:p>
        </p:txBody>
      </p:sp>
      <p:sp>
        <p:nvSpPr>
          <p:cNvPr id="6" name="テキスト ボックス 5">
            <a:extLst>
              <a:ext uri="{FF2B5EF4-FFF2-40B4-BE49-F238E27FC236}">
                <a16:creationId xmlns:a16="http://schemas.microsoft.com/office/drawing/2014/main" id="{EE17E3ED-5583-48CB-B2AA-5F438E13BE45}"/>
              </a:ext>
            </a:extLst>
          </p:cNvPr>
          <p:cNvSpPr txBox="1"/>
          <p:nvPr/>
        </p:nvSpPr>
        <p:spPr>
          <a:xfrm>
            <a:off x="1373943" y="1493363"/>
            <a:ext cx="692733" cy="369332"/>
          </a:xfrm>
          <a:prstGeom prst="rect">
            <a:avLst/>
          </a:prstGeom>
          <a:solidFill>
            <a:schemeClr val="bg1"/>
          </a:solidFill>
          <a:ln>
            <a:noFill/>
          </a:ln>
        </p:spPr>
        <p:txBody>
          <a:bodyPr wrap="square" rtlCol="0">
            <a:spAutoFit/>
          </a:bodyPr>
          <a:lstStyle/>
          <a:p>
            <a:pPr algn="ctr"/>
            <a:r>
              <a:rPr kumimoji="1" lang="en-US" altLang="ja-JP" dirty="0"/>
              <a:t>XCO</a:t>
            </a:r>
            <a:r>
              <a:rPr kumimoji="1" lang="en-US" altLang="ja-JP" baseline="-25000" dirty="0"/>
              <a:t>2</a:t>
            </a:r>
            <a:endParaRPr kumimoji="1" lang="ja-JP" altLang="en-US" baseline="-25000" dirty="0"/>
          </a:p>
        </p:txBody>
      </p:sp>
      <p:sp>
        <p:nvSpPr>
          <p:cNvPr id="7" name="テキスト ボックス 6">
            <a:extLst>
              <a:ext uri="{FF2B5EF4-FFF2-40B4-BE49-F238E27FC236}">
                <a16:creationId xmlns:a16="http://schemas.microsoft.com/office/drawing/2014/main" id="{6AF8F681-BA24-478D-B065-97A028DCE751}"/>
              </a:ext>
            </a:extLst>
          </p:cNvPr>
          <p:cNvSpPr txBox="1"/>
          <p:nvPr/>
        </p:nvSpPr>
        <p:spPr>
          <a:xfrm>
            <a:off x="3491880" y="1520788"/>
            <a:ext cx="692733" cy="369332"/>
          </a:xfrm>
          <a:prstGeom prst="rect">
            <a:avLst/>
          </a:prstGeom>
          <a:solidFill>
            <a:schemeClr val="bg1"/>
          </a:solidFill>
          <a:ln>
            <a:noFill/>
          </a:ln>
        </p:spPr>
        <p:txBody>
          <a:bodyPr wrap="square" rtlCol="0">
            <a:spAutoFit/>
          </a:bodyPr>
          <a:lstStyle/>
          <a:p>
            <a:pPr algn="ctr"/>
            <a:r>
              <a:rPr kumimoji="1" lang="en-US" altLang="ja-JP" dirty="0"/>
              <a:t>XCH</a:t>
            </a:r>
            <a:r>
              <a:rPr kumimoji="1" lang="en-US" altLang="ja-JP" baseline="-25000" dirty="0"/>
              <a:t>4</a:t>
            </a:r>
            <a:endParaRPr kumimoji="1" lang="ja-JP" altLang="en-US" baseline="-25000" dirty="0"/>
          </a:p>
        </p:txBody>
      </p:sp>
      <p:sp>
        <p:nvSpPr>
          <p:cNvPr id="12" name="テキスト ボックス 11">
            <a:extLst>
              <a:ext uri="{FF2B5EF4-FFF2-40B4-BE49-F238E27FC236}">
                <a16:creationId xmlns:a16="http://schemas.microsoft.com/office/drawing/2014/main" id="{0F0B541D-0D8F-4C4A-BEF5-06C1BC22AAD3}"/>
              </a:ext>
            </a:extLst>
          </p:cNvPr>
          <p:cNvSpPr txBox="1"/>
          <p:nvPr/>
        </p:nvSpPr>
        <p:spPr>
          <a:xfrm>
            <a:off x="5659937" y="1492406"/>
            <a:ext cx="737965" cy="397714"/>
          </a:xfrm>
          <a:prstGeom prst="rect">
            <a:avLst/>
          </a:prstGeom>
          <a:solidFill>
            <a:schemeClr val="bg1"/>
          </a:solidFill>
          <a:ln>
            <a:noFill/>
          </a:ln>
        </p:spPr>
        <p:txBody>
          <a:bodyPr wrap="square" rtlCol="0">
            <a:spAutoFit/>
          </a:bodyPr>
          <a:lstStyle/>
          <a:p>
            <a:pPr algn="ctr"/>
            <a:r>
              <a:rPr kumimoji="1" lang="en-US" altLang="ja-JP" dirty="0"/>
              <a:t>XH</a:t>
            </a:r>
            <a:r>
              <a:rPr kumimoji="1" lang="en-US" altLang="ja-JP" baseline="-25000" dirty="0"/>
              <a:t>2</a:t>
            </a:r>
            <a:r>
              <a:rPr kumimoji="1" lang="en-US" altLang="ja-JP" dirty="0"/>
              <a:t>O</a:t>
            </a:r>
            <a:endParaRPr kumimoji="1" lang="ja-JP" altLang="en-US" dirty="0"/>
          </a:p>
        </p:txBody>
      </p:sp>
      <p:sp>
        <p:nvSpPr>
          <p:cNvPr id="17" name="テキスト ボックス 16">
            <a:extLst>
              <a:ext uri="{FF2B5EF4-FFF2-40B4-BE49-F238E27FC236}">
                <a16:creationId xmlns:a16="http://schemas.microsoft.com/office/drawing/2014/main" id="{891036FA-2F75-442C-8024-434DD7E33804}"/>
              </a:ext>
            </a:extLst>
          </p:cNvPr>
          <p:cNvSpPr txBox="1"/>
          <p:nvPr/>
        </p:nvSpPr>
        <p:spPr>
          <a:xfrm>
            <a:off x="7794162" y="1520788"/>
            <a:ext cx="665542" cy="369332"/>
          </a:xfrm>
          <a:prstGeom prst="rect">
            <a:avLst/>
          </a:prstGeom>
          <a:solidFill>
            <a:schemeClr val="bg1"/>
          </a:solidFill>
          <a:ln>
            <a:noFill/>
          </a:ln>
        </p:spPr>
        <p:txBody>
          <a:bodyPr wrap="square" rtlCol="0">
            <a:spAutoFit/>
          </a:bodyPr>
          <a:lstStyle/>
          <a:p>
            <a:pPr algn="ctr"/>
            <a:r>
              <a:rPr kumimoji="1" lang="en-US" altLang="ja-JP" dirty="0"/>
              <a:t>XCO</a:t>
            </a:r>
            <a:endParaRPr kumimoji="1" lang="ja-JP" altLang="en-US" baseline="-25000" dirty="0"/>
          </a:p>
        </p:txBody>
      </p:sp>
      <p:pic>
        <p:nvPicPr>
          <p:cNvPr id="11" name="図 10">
            <a:extLst>
              <a:ext uri="{FF2B5EF4-FFF2-40B4-BE49-F238E27FC236}">
                <a16:creationId xmlns:a16="http://schemas.microsoft.com/office/drawing/2014/main" id="{23061EEA-D8B0-4D31-A4E5-B8982EAD5F7F}"/>
              </a:ext>
            </a:extLst>
          </p:cNvPr>
          <p:cNvPicPr>
            <a:picLocks noChangeAspect="1"/>
          </p:cNvPicPr>
          <p:nvPr/>
        </p:nvPicPr>
        <p:blipFill>
          <a:blip r:embed="rId2"/>
          <a:stretch>
            <a:fillRect/>
          </a:stretch>
        </p:blipFill>
        <p:spPr>
          <a:xfrm>
            <a:off x="178021" y="2004232"/>
            <a:ext cx="2160000" cy="2849534"/>
          </a:xfrm>
          <a:prstGeom prst="rect">
            <a:avLst/>
          </a:prstGeom>
        </p:spPr>
      </p:pic>
      <p:pic>
        <p:nvPicPr>
          <p:cNvPr id="13" name="図 12">
            <a:extLst>
              <a:ext uri="{FF2B5EF4-FFF2-40B4-BE49-F238E27FC236}">
                <a16:creationId xmlns:a16="http://schemas.microsoft.com/office/drawing/2014/main" id="{CBC2B1CB-43B7-4337-9A63-865B8F08DABA}"/>
              </a:ext>
            </a:extLst>
          </p:cNvPr>
          <p:cNvPicPr>
            <a:picLocks noChangeAspect="1"/>
          </p:cNvPicPr>
          <p:nvPr/>
        </p:nvPicPr>
        <p:blipFill>
          <a:blip r:embed="rId3"/>
          <a:stretch>
            <a:fillRect/>
          </a:stretch>
        </p:blipFill>
        <p:spPr>
          <a:xfrm>
            <a:off x="2355010" y="2004617"/>
            <a:ext cx="2160000" cy="2849533"/>
          </a:xfrm>
          <a:prstGeom prst="rect">
            <a:avLst/>
          </a:prstGeom>
        </p:spPr>
      </p:pic>
      <p:pic>
        <p:nvPicPr>
          <p:cNvPr id="16" name="図 15">
            <a:extLst>
              <a:ext uri="{FF2B5EF4-FFF2-40B4-BE49-F238E27FC236}">
                <a16:creationId xmlns:a16="http://schemas.microsoft.com/office/drawing/2014/main" id="{369E417F-EBFF-43B0-B89F-BB49B9E3D2A1}"/>
              </a:ext>
            </a:extLst>
          </p:cNvPr>
          <p:cNvPicPr>
            <a:picLocks noChangeAspect="1"/>
          </p:cNvPicPr>
          <p:nvPr/>
        </p:nvPicPr>
        <p:blipFill>
          <a:blip r:embed="rId4"/>
          <a:stretch>
            <a:fillRect/>
          </a:stretch>
        </p:blipFill>
        <p:spPr>
          <a:xfrm>
            <a:off x="4582563" y="1996432"/>
            <a:ext cx="2160000" cy="2849533"/>
          </a:xfrm>
          <a:prstGeom prst="rect">
            <a:avLst/>
          </a:prstGeom>
        </p:spPr>
      </p:pic>
      <p:pic>
        <p:nvPicPr>
          <p:cNvPr id="20" name="図 19">
            <a:extLst>
              <a:ext uri="{FF2B5EF4-FFF2-40B4-BE49-F238E27FC236}">
                <a16:creationId xmlns:a16="http://schemas.microsoft.com/office/drawing/2014/main" id="{E729FF0C-9ED7-4E0D-94E3-0A1F5A1D9914}"/>
              </a:ext>
            </a:extLst>
          </p:cNvPr>
          <p:cNvPicPr>
            <a:picLocks noChangeAspect="1"/>
          </p:cNvPicPr>
          <p:nvPr/>
        </p:nvPicPr>
        <p:blipFill>
          <a:blip r:embed="rId5"/>
          <a:stretch>
            <a:fillRect/>
          </a:stretch>
        </p:blipFill>
        <p:spPr>
          <a:xfrm>
            <a:off x="6815434" y="2004232"/>
            <a:ext cx="2160000" cy="2849533"/>
          </a:xfrm>
          <a:prstGeom prst="rect">
            <a:avLst/>
          </a:prstGeom>
        </p:spPr>
      </p:pic>
      <p:sp>
        <p:nvSpPr>
          <p:cNvPr id="2" name="スライド番号プレースホルダー 1">
            <a:extLst>
              <a:ext uri="{FF2B5EF4-FFF2-40B4-BE49-F238E27FC236}">
                <a16:creationId xmlns:a16="http://schemas.microsoft.com/office/drawing/2014/main" id="{1A0E65C2-8351-4D76-8516-7587F5B28EF2}"/>
              </a:ext>
            </a:extLst>
          </p:cNvPr>
          <p:cNvSpPr>
            <a:spLocks noGrp="1"/>
          </p:cNvSpPr>
          <p:nvPr>
            <p:ph type="sldNum" sz="quarter" idx="12"/>
          </p:nvPr>
        </p:nvSpPr>
        <p:spPr/>
        <p:txBody>
          <a:bodyPr/>
          <a:lstStyle/>
          <a:p>
            <a:fld id="{D15CE7C7-1D82-4CA3-802A-D8D835C6EC2E}" type="slidenum">
              <a:rPr kumimoji="1" lang="ja-JP" altLang="en-US" smtClean="0"/>
              <a:pPr/>
              <a:t>14</a:t>
            </a:fld>
            <a:endParaRPr kumimoji="1" lang="ja-JP" altLang="en-US"/>
          </a:p>
        </p:txBody>
      </p:sp>
    </p:spTree>
    <p:extLst>
      <p:ext uri="{BB962C8B-B14F-4D97-AF65-F5344CB8AC3E}">
        <p14:creationId xmlns:p14="http://schemas.microsoft.com/office/powerpoint/2010/main" val="3279615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BAD1D442-1A7E-4DA6-B52D-44F3A5E00311}"/>
              </a:ext>
            </a:extLst>
          </p:cNvPr>
          <p:cNvPicPr>
            <a:picLocks noChangeAspect="1"/>
          </p:cNvPicPr>
          <p:nvPr/>
        </p:nvPicPr>
        <p:blipFill>
          <a:blip r:embed="rId2"/>
          <a:stretch>
            <a:fillRect/>
          </a:stretch>
        </p:blipFill>
        <p:spPr>
          <a:xfrm>
            <a:off x="4782851" y="4005064"/>
            <a:ext cx="4037621" cy="2520000"/>
          </a:xfrm>
          <a:prstGeom prst="rect">
            <a:avLst/>
          </a:prstGeom>
        </p:spPr>
      </p:pic>
      <p:pic>
        <p:nvPicPr>
          <p:cNvPr id="23" name="図 22">
            <a:extLst>
              <a:ext uri="{FF2B5EF4-FFF2-40B4-BE49-F238E27FC236}">
                <a16:creationId xmlns:a16="http://schemas.microsoft.com/office/drawing/2014/main" id="{9B556D96-F3AA-4670-94BD-94C2CD026116}"/>
              </a:ext>
            </a:extLst>
          </p:cNvPr>
          <p:cNvPicPr>
            <a:picLocks noChangeAspect="1"/>
          </p:cNvPicPr>
          <p:nvPr/>
        </p:nvPicPr>
        <p:blipFill>
          <a:blip r:embed="rId3"/>
          <a:stretch>
            <a:fillRect/>
          </a:stretch>
        </p:blipFill>
        <p:spPr>
          <a:xfrm>
            <a:off x="4782851" y="1196752"/>
            <a:ext cx="4037621" cy="2520000"/>
          </a:xfrm>
          <a:prstGeom prst="rect">
            <a:avLst/>
          </a:prstGeom>
        </p:spPr>
      </p:pic>
      <p:pic>
        <p:nvPicPr>
          <p:cNvPr id="19" name="図 18">
            <a:extLst>
              <a:ext uri="{FF2B5EF4-FFF2-40B4-BE49-F238E27FC236}">
                <a16:creationId xmlns:a16="http://schemas.microsoft.com/office/drawing/2014/main" id="{6BE7043D-F7B2-4548-92C9-AA0C2AAD105F}"/>
              </a:ext>
            </a:extLst>
          </p:cNvPr>
          <p:cNvPicPr>
            <a:picLocks noChangeAspect="1"/>
          </p:cNvPicPr>
          <p:nvPr/>
        </p:nvPicPr>
        <p:blipFill>
          <a:blip r:embed="rId4"/>
          <a:stretch>
            <a:fillRect/>
          </a:stretch>
        </p:blipFill>
        <p:spPr>
          <a:xfrm>
            <a:off x="390363" y="4005344"/>
            <a:ext cx="4037621" cy="2520000"/>
          </a:xfrm>
          <a:prstGeom prst="rect">
            <a:avLst/>
          </a:prstGeom>
        </p:spPr>
      </p:pic>
      <p:pic>
        <p:nvPicPr>
          <p:cNvPr id="18" name="図 17">
            <a:extLst>
              <a:ext uri="{FF2B5EF4-FFF2-40B4-BE49-F238E27FC236}">
                <a16:creationId xmlns:a16="http://schemas.microsoft.com/office/drawing/2014/main" id="{DCBE2228-7D09-4051-A9E3-9F18C20F1F10}"/>
              </a:ext>
            </a:extLst>
          </p:cNvPr>
          <p:cNvPicPr>
            <a:picLocks noChangeAspect="1"/>
          </p:cNvPicPr>
          <p:nvPr/>
        </p:nvPicPr>
        <p:blipFill>
          <a:blip r:embed="rId5"/>
          <a:stretch>
            <a:fillRect/>
          </a:stretch>
        </p:blipFill>
        <p:spPr>
          <a:xfrm>
            <a:off x="390363" y="1195599"/>
            <a:ext cx="4037621" cy="2520000"/>
          </a:xfrm>
          <a:prstGeom prst="rect">
            <a:avLst/>
          </a:prstGeom>
        </p:spPr>
      </p:pic>
      <p:sp>
        <p:nvSpPr>
          <p:cNvPr id="9" name="タイトル 1">
            <a:extLst>
              <a:ext uri="{FF2B5EF4-FFF2-40B4-BE49-F238E27FC236}">
                <a16:creationId xmlns:a16="http://schemas.microsoft.com/office/drawing/2014/main" id="{EE39589D-8D9E-4F6C-9F48-ECEAA1205F2D}"/>
              </a:ext>
            </a:extLst>
          </p:cNvPr>
          <p:cNvSpPr txBox="1">
            <a:spLocks/>
          </p:cNvSpPr>
          <p:nvPr/>
        </p:nvSpPr>
        <p:spPr>
          <a:xfrm>
            <a:off x="0" y="44624"/>
            <a:ext cx="9144000" cy="864096"/>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Aft>
                <a:spcPts val="600"/>
              </a:spcAft>
            </a:pPr>
            <a:r>
              <a:rPr lang="en-US" altLang="ja-JP" sz="2400" b="1" dirty="0">
                <a:latin typeface="Arial" panose="020B0604020202020204" pitchFamily="34" charset="0"/>
                <a:cs typeface="Arial" panose="020B0604020202020204" pitchFamily="34" charset="0"/>
              </a:rPr>
              <a:t>Temporal stability of weekly averaged biases of </a:t>
            </a:r>
            <a:r>
              <a:rPr lang="en-US" altLang="ja-JP" sz="2400" b="1" dirty="0">
                <a:latin typeface="Arial" panose="020B0604020202020204" pitchFamily="34" charset="0"/>
                <a:ea typeface="ＭＳ Ｐゴシック" charset="0"/>
                <a:cs typeface="Arial" panose="020B0604020202020204" pitchFamily="34" charset="0"/>
              </a:rPr>
              <a:t>GOSAT-2 product</a:t>
            </a:r>
            <a:br>
              <a:rPr lang="en-US" altLang="ja-JP" sz="2400" b="1" u="sng" dirty="0">
                <a:latin typeface="Arial" panose="020B0604020202020204" pitchFamily="34" charset="0"/>
                <a:ea typeface="ＭＳ Ｐゴシック" charset="0"/>
                <a:cs typeface="Arial" panose="020B0604020202020204" pitchFamily="34" charset="0"/>
              </a:rPr>
            </a:br>
            <a:r>
              <a:rPr lang="en-US" altLang="ja-JP" sz="2000" dirty="0">
                <a:latin typeface="Arial" panose="020B0604020202020204" pitchFamily="34" charset="0"/>
                <a:ea typeface="ＭＳ Ｐゴシック" charset="0"/>
                <a:cs typeface="Arial" panose="020B0604020202020204" pitchFamily="34" charset="0"/>
              </a:rPr>
              <a:t>(Ver. 02.00, </a:t>
            </a:r>
            <a:r>
              <a:rPr lang="en-US" altLang="ja-JP" sz="2000" dirty="0">
                <a:latin typeface="Arial" panose="020B0604020202020204" pitchFamily="34" charset="0"/>
                <a:cs typeface="Arial" panose="020B0604020202020204" pitchFamily="34" charset="0"/>
              </a:rPr>
              <a:t>±2º, Full Physics</a:t>
            </a:r>
            <a:r>
              <a:rPr lang="en-US" altLang="ja-JP" sz="2000" dirty="0">
                <a:latin typeface="Arial" panose="020B0604020202020204" pitchFamily="34" charset="0"/>
                <a:ea typeface="ＭＳ Ｐゴシック" charset="0"/>
                <a:cs typeface="Arial" panose="020B0604020202020204" pitchFamily="34" charset="0"/>
              </a:rPr>
              <a:t>)</a:t>
            </a:r>
            <a:endParaRPr lang="ja-JP" altLang="en-US" sz="2400" dirty="0">
              <a:latin typeface="Arial" panose="020B0604020202020204" pitchFamily="34" charset="0"/>
              <a:ea typeface="ＭＳ Ｐゴシック" charset="0"/>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AF2C8CA9-88C3-400D-9757-D95D191749E3}"/>
              </a:ext>
            </a:extLst>
          </p:cNvPr>
          <p:cNvSpPr>
            <a:spLocks noGrp="1"/>
          </p:cNvSpPr>
          <p:nvPr>
            <p:ph type="sldNum" sz="quarter" idx="12"/>
          </p:nvPr>
        </p:nvSpPr>
        <p:spPr/>
        <p:txBody>
          <a:bodyPr/>
          <a:lstStyle/>
          <a:p>
            <a:fld id="{D15CE7C7-1D82-4CA3-802A-D8D835C6EC2E}" type="slidenum">
              <a:rPr kumimoji="1" lang="ja-JP" altLang="en-US" smtClean="0"/>
              <a:pPr/>
              <a:t>15</a:t>
            </a:fld>
            <a:endParaRPr kumimoji="1" lang="ja-JP" altLang="en-US"/>
          </a:p>
        </p:txBody>
      </p:sp>
      <p:sp>
        <p:nvSpPr>
          <p:cNvPr id="6" name="テキスト ボックス 5">
            <a:extLst>
              <a:ext uri="{FF2B5EF4-FFF2-40B4-BE49-F238E27FC236}">
                <a16:creationId xmlns:a16="http://schemas.microsoft.com/office/drawing/2014/main" id="{045129A4-6782-E3D6-8613-905A97F3BA9F}"/>
              </a:ext>
            </a:extLst>
          </p:cNvPr>
          <p:cNvSpPr txBox="1"/>
          <p:nvPr/>
        </p:nvSpPr>
        <p:spPr>
          <a:xfrm>
            <a:off x="4362146" y="1210275"/>
            <a:ext cx="1259632" cy="369332"/>
          </a:xfrm>
          <a:prstGeom prst="rect">
            <a:avLst/>
          </a:prstGeom>
          <a:noFill/>
          <a:ln>
            <a:noFill/>
          </a:ln>
        </p:spPr>
        <p:txBody>
          <a:bodyPr wrap="square" rtlCol="0">
            <a:spAutoFit/>
          </a:bodyPr>
          <a:lstStyle/>
          <a:p>
            <a:r>
              <a:rPr kumimoji="1" lang="en-US" altLang="ja-JP" dirty="0"/>
              <a:t>XH</a:t>
            </a:r>
            <a:r>
              <a:rPr kumimoji="1" lang="en-US" altLang="ja-JP" baseline="-25000" dirty="0"/>
              <a:t>2</a:t>
            </a:r>
            <a:r>
              <a:rPr kumimoji="1" lang="en-US" altLang="ja-JP" dirty="0"/>
              <a:t>O Land</a:t>
            </a:r>
            <a:endParaRPr kumimoji="1" lang="ja-JP" altLang="en-US" baseline="-25000" dirty="0"/>
          </a:p>
        </p:txBody>
      </p:sp>
      <p:sp>
        <p:nvSpPr>
          <p:cNvPr id="7" name="テキスト ボックス 6">
            <a:extLst>
              <a:ext uri="{FF2B5EF4-FFF2-40B4-BE49-F238E27FC236}">
                <a16:creationId xmlns:a16="http://schemas.microsoft.com/office/drawing/2014/main" id="{94989816-AE8A-1B9D-A025-DD3EFA50B4A5}"/>
              </a:ext>
            </a:extLst>
          </p:cNvPr>
          <p:cNvSpPr txBox="1"/>
          <p:nvPr/>
        </p:nvSpPr>
        <p:spPr>
          <a:xfrm>
            <a:off x="0" y="1187460"/>
            <a:ext cx="1259632" cy="369332"/>
          </a:xfrm>
          <a:prstGeom prst="rect">
            <a:avLst/>
          </a:prstGeom>
          <a:noFill/>
          <a:ln>
            <a:noFill/>
          </a:ln>
        </p:spPr>
        <p:txBody>
          <a:bodyPr wrap="square" rtlCol="0">
            <a:spAutoFit/>
          </a:bodyPr>
          <a:lstStyle/>
          <a:p>
            <a:r>
              <a:rPr kumimoji="1" lang="en-US" altLang="ja-JP" dirty="0"/>
              <a:t>XCO</a:t>
            </a:r>
            <a:r>
              <a:rPr kumimoji="1" lang="en-US" altLang="ja-JP" baseline="-25000" dirty="0"/>
              <a:t>2</a:t>
            </a:r>
            <a:r>
              <a:rPr kumimoji="1" lang="en-US" altLang="ja-JP" dirty="0"/>
              <a:t> Land</a:t>
            </a:r>
            <a:endParaRPr kumimoji="1" lang="ja-JP" altLang="en-US" dirty="0"/>
          </a:p>
        </p:txBody>
      </p:sp>
      <p:sp>
        <p:nvSpPr>
          <p:cNvPr id="10" name="テキスト ボックス 9">
            <a:extLst>
              <a:ext uri="{FF2B5EF4-FFF2-40B4-BE49-F238E27FC236}">
                <a16:creationId xmlns:a16="http://schemas.microsoft.com/office/drawing/2014/main" id="{A79190E6-8528-A02E-C8A4-9F8038F076B9}"/>
              </a:ext>
            </a:extLst>
          </p:cNvPr>
          <p:cNvSpPr txBox="1"/>
          <p:nvPr/>
        </p:nvSpPr>
        <p:spPr>
          <a:xfrm>
            <a:off x="0" y="3991844"/>
            <a:ext cx="1403648" cy="369332"/>
          </a:xfrm>
          <a:prstGeom prst="rect">
            <a:avLst/>
          </a:prstGeom>
          <a:noFill/>
          <a:ln>
            <a:noFill/>
          </a:ln>
        </p:spPr>
        <p:txBody>
          <a:bodyPr wrap="square" rtlCol="0">
            <a:spAutoFit/>
          </a:bodyPr>
          <a:lstStyle/>
          <a:p>
            <a:r>
              <a:rPr kumimoji="1" lang="en-US" altLang="ja-JP" dirty="0"/>
              <a:t>XCO</a:t>
            </a:r>
            <a:r>
              <a:rPr kumimoji="1" lang="en-US" altLang="ja-JP" baseline="-25000" dirty="0"/>
              <a:t>2</a:t>
            </a:r>
            <a:r>
              <a:rPr kumimoji="1" lang="en-US" altLang="ja-JP" dirty="0"/>
              <a:t> Ocean</a:t>
            </a:r>
            <a:endParaRPr kumimoji="1" lang="ja-JP" altLang="en-US" dirty="0"/>
          </a:p>
        </p:txBody>
      </p:sp>
      <p:sp>
        <p:nvSpPr>
          <p:cNvPr id="17" name="テキスト ボックス 16">
            <a:extLst>
              <a:ext uri="{FF2B5EF4-FFF2-40B4-BE49-F238E27FC236}">
                <a16:creationId xmlns:a16="http://schemas.microsoft.com/office/drawing/2014/main" id="{F613232C-3A9F-C25A-DD23-E13857D52573}"/>
              </a:ext>
            </a:extLst>
          </p:cNvPr>
          <p:cNvSpPr txBox="1"/>
          <p:nvPr/>
        </p:nvSpPr>
        <p:spPr>
          <a:xfrm>
            <a:off x="4355976" y="3995772"/>
            <a:ext cx="1368152" cy="369332"/>
          </a:xfrm>
          <a:prstGeom prst="rect">
            <a:avLst/>
          </a:prstGeom>
          <a:noFill/>
          <a:ln>
            <a:noFill/>
          </a:ln>
        </p:spPr>
        <p:txBody>
          <a:bodyPr wrap="square" rtlCol="0">
            <a:spAutoFit/>
          </a:bodyPr>
          <a:lstStyle/>
          <a:p>
            <a:r>
              <a:rPr kumimoji="1" lang="en-US" altLang="ja-JP" dirty="0"/>
              <a:t>XH</a:t>
            </a:r>
            <a:r>
              <a:rPr kumimoji="1" lang="en-US" altLang="ja-JP" baseline="-25000" dirty="0"/>
              <a:t>2</a:t>
            </a:r>
            <a:r>
              <a:rPr kumimoji="1" lang="en-US" altLang="ja-JP" dirty="0"/>
              <a:t>O Ocean</a:t>
            </a:r>
            <a:endParaRPr kumimoji="1" lang="ja-JP" altLang="en-US" baseline="-25000" dirty="0"/>
          </a:p>
        </p:txBody>
      </p:sp>
    </p:spTree>
    <p:extLst>
      <p:ext uri="{BB962C8B-B14F-4D97-AF65-F5344CB8AC3E}">
        <p14:creationId xmlns:p14="http://schemas.microsoft.com/office/powerpoint/2010/main" val="3255190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12F14515-D6C4-460F-A00B-480DBEB98EE5}"/>
              </a:ext>
            </a:extLst>
          </p:cNvPr>
          <p:cNvPicPr>
            <a:picLocks noChangeAspect="1"/>
          </p:cNvPicPr>
          <p:nvPr/>
        </p:nvPicPr>
        <p:blipFill>
          <a:blip r:embed="rId2"/>
          <a:stretch>
            <a:fillRect/>
          </a:stretch>
        </p:blipFill>
        <p:spPr>
          <a:xfrm>
            <a:off x="4788024" y="1197032"/>
            <a:ext cx="4037621" cy="2520000"/>
          </a:xfrm>
          <a:prstGeom prst="rect">
            <a:avLst/>
          </a:prstGeom>
        </p:spPr>
      </p:pic>
      <p:pic>
        <p:nvPicPr>
          <p:cNvPr id="3" name="図 2">
            <a:extLst>
              <a:ext uri="{FF2B5EF4-FFF2-40B4-BE49-F238E27FC236}">
                <a16:creationId xmlns:a16="http://schemas.microsoft.com/office/drawing/2014/main" id="{74FFBAB9-D934-4FAF-8D77-BDDDC021964D}"/>
              </a:ext>
            </a:extLst>
          </p:cNvPr>
          <p:cNvPicPr>
            <a:picLocks noChangeAspect="1"/>
          </p:cNvPicPr>
          <p:nvPr/>
        </p:nvPicPr>
        <p:blipFill>
          <a:blip r:embed="rId3"/>
          <a:stretch>
            <a:fillRect/>
          </a:stretch>
        </p:blipFill>
        <p:spPr>
          <a:xfrm>
            <a:off x="395536" y="1196752"/>
            <a:ext cx="4037621" cy="2520000"/>
          </a:xfrm>
          <a:prstGeom prst="rect">
            <a:avLst/>
          </a:prstGeom>
        </p:spPr>
      </p:pic>
      <p:pic>
        <p:nvPicPr>
          <p:cNvPr id="11" name="図 10">
            <a:extLst>
              <a:ext uri="{FF2B5EF4-FFF2-40B4-BE49-F238E27FC236}">
                <a16:creationId xmlns:a16="http://schemas.microsoft.com/office/drawing/2014/main" id="{DB478362-DBAB-452B-B889-66CA7A5E18A1}"/>
              </a:ext>
            </a:extLst>
          </p:cNvPr>
          <p:cNvPicPr>
            <a:picLocks noChangeAspect="1"/>
          </p:cNvPicPr>
          <p:nvPr/>
        </p:nvPicPr>
        <p:blipFill>
          <a:blip r:embed="rId4"/>
          <a:stretch>
            <a:fillRect/>
          </a:stretch>
        </p:blipFill>
        <p:spPr>
          <a:xfrm>
            <a:off x="390363" y="3991844"/>
            <a:ext cx="4037621" cy="2520000"/>
          </a:xfrm>
          <a:prstGeom prst="rect">
            <a:avLst/>
          </a:prstGeom>
        </p:spPr>
      </p:pic>
      <p:sp>
        <p:nvSpPr>
          <p:cNvPr id="9" name="タイトル 1">
            <a:extLst>
              <a:ext uri="{FF2B5EF4-FFF2-40B4-BE49-F238E27FC236}">
                <a16:creationId xmlns:a16="http://schemas.microsoft.com/office/drawing/2014/main" id="{EE39589D-8D9E-4F6C-9F48-ECEAA1205F2D}"/>
              </a:ext>
            </a:extLst>
          </p:cNvPr>
          <p:cNvSpPr txBox="1">
            <a:spLocks/>
          </p:cNvSpPr>
          <p:nvPr/>
        </p:nvSpPr>
        <p:spPr>
          <a:xfrm>
            <a:off x="0" y="44624"/>
            <a:ext cx="9144000" cy="864096"/>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Aft>
                <a:spcPts val="600"/>
              </a:spcAft>
            </a:pPr>
            <a:r>
              <a:rPr lang="en-US" altLang="ja-JP" sz="2400" b="1" dirty="0">
                <a:latin typeface="Arial" panose="020B0604020202020204" pitchFamily="34" charset="0"/>
                <a:cs typeface="Arial" panose="020B0604020202020204" pitchFamily="34" charset="0"/>
              </a:rPr>
              <a:t>Temporal stability of weekly averaged biases of </a:t>
            </a:r>
            <a:r>
              <a:rPr lang="en-US" altLang="ja-JP" sz="2400" b="1" dirty="0">
                <a:latin typeface="Arial" panose="020B0604020202020204" pitchFamily="34" charset="0"/>
                <a:ea typeface="ＭＳ Ｐゴシック" charset="0"/>
                <a:cs typeface="Arial" panose="020B0604020202020204" pitchFamily="34" charset="0"/>
              </a:rPr>
              <a:t>GOSAT-2 product</a:t>
            </a:r>
            <a:br>
              <a:rPr lang="en-US" altLang="ja-JP" sz="2400" b="1" u="sng" dirty="0">
                <a:latin typeface="Arial" panose="020B0604020202020204" pitchFamily="34" charset="0"/>
                <a:ea typeface="ＭＳ Ｐゴシック" charset="0"/>
                <a:cs typeface="Arial" panose="020B0604020202020204" pitchFamily="34" charset="0"/>
              </a:rPr>
            </a:br>
            <a:r>
              <a:rPr lang="en-US" altLang="ja-JP" sz="2000" dirty="0">
                <a:latin typeface="Arial" panose="020B0604020202020204" pitchFamily="34" charset="0"/>
                <a:ea typeface="ＭＳ Ｐゴシック" charset="0"/>
                <a:cs typeface="Arial" panose="020B0604020202020204" pitchFamily="34" charset="0"/>
              </a:rPr>
              <a:t>(Ver. 02.00, </a:t>
            </a:r>
            <a:r>
              <a:rPr lang="en-US" altLang="ja-JP" sz="2000" dirty="0">
                <a:latin typeface="Arial" panose="020B0604020202020204" pitchFamily="34" charset="0"/>
                <a:cs typeface="Arial" panose="020B0604020202020204" pitchFamily="34" charset="0"/>
              </a:rPr>
              <a:t>±2º, Full Physics</a:t>
            </a:r>
            <a:r>
              <a:rPr lang="en-US" altLang="ja-JP" sz="2000" dirty="0">
                <a:latin typeface="Arial" panose="020B0604020202020204" pitchFamily="34" charset="0"/>
                <a:ea typeface="ＭＳ Ｐゴシック" charset="0"/>
                <a:cs typeface="Arial" panose="020B0604020202020204" pitchFamily="34" charset="0"/>
              </a:rPr>
              <a:t>)</a:t>
            </a:r>
            <a:endParaRPr lang="ja-JP" altLang="en-US" sz="2400" dirty="0">
              <a:latin typeface="Arial" panose="020B0604020202020204" pitchFamily="34" charset="0"/>
              <a:ea typeface="ＭＳ Ｐゴシック" charset="0"/>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AF2C8CA9-88C3-400D-9757-D95D191749E3}"/>
              </a:ext>
            </a:extLst>
          </p:cNvPr>
          <p:cNvSpPr>
            <a:spLocks noGrp="1"/>
          </p:cNvSpPr>
          <p:nvPr>
            <p:ph type="sldNum" sz="quarter" idx="12"/>
          </p:nvPr>
        </p:nvSpPr>
        <p:spPr/>
        <p:txBody>
          <a:bodyPr/>
          <a:lstStyle/>
          <a:p>
            <a:fld id="{D15CE7C7-1D82-4CA3-802A-D8D835C6EC2E}" type="slidenum">
              <a:rPr kumimoji="1" lang="ja-JP" altLang="en-US" smtClean="0"/>
              <a:pPr/>
              <a:t>16</a:t>
            </a:fld>
            <a:endParaRPr kumimoji="1" lang="ja-JP" altLang="en-US"/>
          </a:p>
        </p:txBody>
      </p:sp>
      <p:sp>
        <p:nvSpPr>
          <p:cNvPr id="6" name="テキスト ボックス 5">
            <a:extLst>
              <a:ext uri="{FF2B5EF4-FFF2-40B4-BE49-F238E27FC236}">
                <a16:creationId xmlns:a16="http://schemas.microsoft.com/office/drawing/2014/main" id="{045129A4-6782-E3D6-8613-905A97F3BA9F}"/>
              </a:ext>
            </a:extLst>
          </p:cNvPr>
          <p:cNvSpPr txBox="1"/>
          <p:nvPr/>
        </p:nvSpPr>
        <p:spPr>
          <a:xfrm>
            <a:off x="4362146" y="1210275"/>
            <a:ext cx="1259632" cy="369332"/>
          </a:xfrm>
          <a:prstGeom prst="rect">
            <a:avLst/>
          </a:prstGeom>
          <a:noFill/>
          <a:ln>
            <a:noFill/>
          </a:ln>
        </p:spPr>
        <p:txBody>
          <a:bodyPr wrap="square" rtlCol="0">
            <a:spAutoFit/>
          </a:bodyPr>
          <a:lstStyle/>
          <a:p>
            <a:r>
              <a:rPr kumimoji="1" lang="en-US" altLang="ja-JP" dirty="0"/>
              <a:t>XCO Land</a:t>
            </a:r>
            <a:endParaRPr kumimoji="1" lang="ja-JP" altLang="en-US" baseline="-25000" dirty="0"/>
          </a:p>
        </p:txBody>
      </p:sp>
      <p:sp>
        <p:nvSpPr>
          <p:cNvPr id="7" name="テキスト ボックス 6">
            <a:extLst>
              <a:ext uri="{FF2B5EF4-FFF2-40B4-BE49-F238E27FC236}">
                <a16:creationId xmlns:a16="http://schemas.microsoft.com/office/drawing/2014/main" id="{94989816-AE8A-1B9D-A025-DD3EFA50B4A5}"/>
              </a:ext>
            </a:extLst>
          </p:cNvPr>
          <p:cNvSpPr txBox="1"/>
          <p:nvPr/>
        </p:nvSpPr>
        <p:spPr>
          <a:xfrm>
            <a:off x="0" y="1187460"/>
            <a:ext cx="1259632" cy="369332"/>
          </a:xfrm>
          <a:prstGeom prst="rect">
            <a:avLst/>
          </a:prstGeom>
          <a:noFill/>
          <a:ln>
            <a:noFill/>
          </a:ln>
        </p:spPr>
        <p:txBody>
          <a:bodyPr wrap="square" rtlCol="0">
            <a:spAutoFit/>
          </a:bodyPr>
          <a:lstStyle/>
          <a:p>
            <a:r>
              <a:rPr kumimoji="1" lang="en-US" altLang="ja-JP" dirty="0"/>
              <a:t>XCH</a:t>
            </a:r>
            <a:r>
              <a:rPr kumimoji="1" lang="en-US" altLang="ja-JP" baseline="-25000" dirty="0"/>
              <a:t>4</a:t>
            </a:r>
            <a:r>
              <a:rPr kumimoji="1" lang="en-US" altLang="ja-JP" dirty="0"/>
              <a:t> Land</a:t>
            </a:r>
            <a:endParaRPr kumimoji="1" lang="ja-JP" altLang="en-US" dirty="0"/>
          </a:p>
        </p:txBody>
      </p:sp>
      <p:sp>
        <p:nvSpPr>
          <p:cNvPr id="10" name="テキスト ボックス 9">
            <a:extLst>
              <a:ext uri="{FF2B5EF4-FFF2-40B4-BE49-F238E27FC236}">
                <a16:creationId xmlns:a16="http://schemas.microsoft.com/office/drawing/2014/main" id="{A79190E6-8528-A02E-C8A4-9F8038F076B9}"/>
              </a:ext>
            </a:extLst>
          </p:cNvPr>
          <p:cNvSpPr txBox="1"/>
          <p:nvPr/>
        </p:nvSpPr>
        <p:spPr>
          <a:xfrm>
            <a:off x="0" y="3991844"/>
            <a:ext cx="1403648" cy="369332"/>
          </a:xfrm>
          <a:prstGeom prst="rect">
            <a:avLst/>
          </a:prstGeom>
          <a:noFill/>
          <a:ln>
            <a:noFill/>
          </a:ln>
        </p:spPr>
        <p:txBody>
          <a:bodyPr wrap="square" rtlCol="0">
            <a:spAutoFit/>
          </a:bodyPr>
          <a:lstStyle/>
          <a:p>
            <a:r>
              <a:rPr kumimoji="1" lang="en-US" altLang="ja-JP" dirty="0"/>
              <a:t>XCH</a:t>
            </a:r>
            <a:r>
              <a:rPr kumimoji="1" lang="en-US" altLang="ja-JP" baseline="-25000" dirty="0"/>
              <a:t>4</a:t>
            </a:r>
            <a:r>
              <a:rPr kumimoji="1" lang="en-US" altLang="ja-JP" dirty="0"/>
              <a:t> Ocean</a:t>
            </a:r>
            <a:endParaRPr kumimoji="1" lang="ja-JP" altLang="en-US" dirty="0"/>
          </a:p>
        </p:txBody>
      </p:sp>
      <p:pic>
        <p:nvPicPr>
          <p:cNvPr id="13" name="図 12">
            <a:extLst>
              <a:ext uri="{FF2B5EF4-FFF2-40B4-BE49-F238E27FC236}">
                <a16:creationId xmlns:a16="http://schemas.microsoft.com/office/drawing/2014/main" id="{57E0833F-BB71-46B7-BDEB-408FE1B7A1DE}"/>
              </a:ext>
            </a:extLst>
          </p:cNvPr>
          <p:cNvPicPr>
            <a:picLocks noChangeAspect="1"/>
          </p:cNvPicPr>
          <p:nvPr/>
        </p:nvPicPr>
        <p:blipFill>
          <a:blip r:embed="rId5"/>
          <a:stretch>
            <a:fillRect/>
          </a:stretch>
        </p:blipFill>
        <p:spPr>
          <a:xfrm>
            <a:off x="4779398" y="4005344"/>
            <a:ext cx="4037621" cy="2520000"/>
          </a:xfrm>
          <a:prstGeom prst="rect">
            <a:avLst/>
          </a:prstGeom>
        </p:spPr>
      </p:pic>
      <p:sp>
        <p:nvSpPr>
          <p:cNvPr id="17" name="テキスト ボックス 16">
            <a:extLst>
              <a:ext uri="{FF2B5EF4-FFF2-40B4-BE49-F238E27FC236}">
                <a16:creationId xmlns:a16="http://schemas.microsoft.com/office/drawing/2014/main" id="{F613232C-3A9F-C25A-DD23-E13857D52573}"/>
              </a:ext>
            </a:extLst>
          </p:cNvPr>
          <p:cNvSpPr txBox="1"/>
          <p:nvPr/>
        </p:nvSpPr>
        <p:spPr>
          <a:xfrm>
            <a:off x="4355976" y="3995772"/>
            <a:ext cx="1259632" cy="369332"/>
          </a:xfrm>
          <a:prstGeom prst="rect">
            <a:avLst/>
          </a:prstGeom>
          <a:noFill/>
          <a:ln>
            <a:noFill/>
          </a:ln>
        </p:spPr>
        <p:txBody>
          <a:bodyPr wrap="square" rtlCol="0">
            <a:spAutoFit/>
          </a:bodyPr>
          <a:lstStyle/>
          <a:p>
            <a:r>
              <a:rPr kumimoji="1" lang="en-US" altLang="ja-JP" dirty="0"/>
              <a:t>XCO Ocean</a:t>
            </a:r>
            <a:endParaRPr kumimoji="1" lang="ja-JP" altLang="en-US" baseline="-25000" dirty="0"/>
          </a:p>
        </p:txBody>
      </p:sp>
    </p:spTree>
    <p:extLst>
      <p:ext uri="{BB962C8B-B14F-4D97-AF65-F5344CB8AC3E}">
        <p14:creationId xmlns:p14="http://schemas.microsoft.com/office/powerpoint/2010/main" val="4209062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5754D8-5101-4D2F-AC76-C7CBBD36908E}"/>
              </a:ext>
            </a:extLst>
          </p:cNvPr>
          <p:cNvSpPr>
            <a:spLocks noGrp="1"/>
          </p:cNvSpPr>
          <p:nvPr>
            <p:ph type="title"/>
          </p:nvPr>
        </p:nvSpPr>
        <p:spPr>
          <a:xfrm>
            <a:off x="467544" y="26570"/>
            <a:ext cx="8229600" cy="1026647"/>
          </a:xfrm>
        </p:spPr>
        <p:txBody>
          <a:bodyPr>
            <a:noAutofit/>
          </a:bodyPr>
          <a:lstStyle/>
          <a:p>
            <a:r>
              <a:rPr kumimoji="1" lang="en-US" altLang="ja-JP" sz="2000" b="1" dirty="0">
                <a:latin typeface="Arial" panose="020B0604020202020204" pitchFamily="34" charset="0"/>
                <a:cs typeface="Arial" panose="020B0604020202020204" pitchFamily="34" charset="0"/>
              </a:rPr>
              <a:t>Variability of the mean </a:t>
            </a:r>
            <a:r>
              <a:rPr lang="en-US" altLang="ja-JP" sz="2000" b="1" dirty="0">
                <a:latin typeface="Arial" panose="020B0604020202020204" pitchFamily="34" charset="0"/>
                <a:cs typeface="Arial" panose="020B0604020202020204" pitchFamily="34" charset="0"/>
              </a:rPr>
              <a:t>biases</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by comparison areas</a:t>
            </a:r>
            <a:br>
              <a:rPr lang="en-US" altLang="ja-JP" sz="3200" dirty="0">
                <a:latin typeface="Arial" panose="020B0604020202020204" pitchFamily="34" charset="0"/>
                <a:cs typeface="Arial" panose="020B0604020202020204" pitchFamily="34" charset="0"/>
              </a:rPr>
            </a:br>
            <a:r>
              <a:rPr lang="en-US" altLang="ja-JP" sz="1800" dirty="0">
                <a:latin typeface="Arial" panose="020B0604020202020204" pitchFamily="34" charset="0"/>
                <a:ea typeface="ＭＳ Ｐゴシック" charset="0"/>
                <a:cs typeface="Arial" panose="020B0604020202020204" pitchFamily="34" charset="0"/>
              </a:rPr>
              <a:t>(Ver. 02.00</a:t>
            </a:r>
            <a:r>
              <a:rPr lang="en-US" altLang="ja-JP" sz="1800" dirty="0">
                <a:latin typeface="Arial" panose="020B0604020202020204" pitchFamily="34" charset="0"/>
                <a:cs typeface="Arial" panose="020B0604020202020204" pitchFamily="34" charset="0"/>
              </a:rPr>
              <a:t>, Full Physics</a:t>
            </a:r>
            <a:r>
              <a:rPr lang="en-US" altLang="ja-JP" sz="1800" dirty="0">
                <a:latin typeface="Arial" panose="020B0604020202020204" pitchFamily="34" charset="0"/>
                <a:ea typeface="ＭＳ Ｐゴシック" charset="0"/>
                <a:cs typeface="Arial" panose="020B0604020202020204" pitchFamily="34" charset="0"/>
              </a:rPr>
              <a:t>)</a:t>
            </a:r>
            <a:endParaRPr kumimoji="1" lang="ja-JP" altLang="en-US" sz="32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14750475-632F-489E-9836-D53193AC277D}"/>
              </a:ext>
            </a:extLst>
          </p:cNvPr>
          <p:cNvSpPr txBox="1"/>
          <p:nvPr/>
        </p:nvSpPr>
        <p:spPr>
          <a:xfrm>
            <a:off x="1101624" y="1237402"/>
            <a:ext cx="648072" cy="369332"/>
          </a:xfrm>
          <a:prstGeom prst="rect">
            <a:avLst/>
          </a:prstGeom>
          <a:noFill/>
          <a:ln>
            <a:noFill/>
          </a:ln>
        </p:spPr>
        <p:txBody>
          <a:bodyPr wrap="square" lIns="36000" rIns="36000" rtlCol="0">
            <a:spAutoFit/>
          </a:bodyPr>
          <a:lstStyle/>
          <a:p>
            <a:pPr algn="ctr"/>
            <a:r>
              <a:rPr kumimoji="1" lang="en-US" altLang="ja-JP" dirty="0"/>
              <a:t>XCO</a:t>
            </a:r>
            <a:r>
              <a:rPr kumimoji="1" lang="en-US" altLang="ja-JP" baseline="-25000" dirty="0"/>
              <a:t>2</a:t>
            </a:r>
            <a:endParaRPr kumimoji="1" lang="ja-JP" altLang="en-US" baseline="-25000" dirty="0"/>
          </a:p>
        </p:txBody>
      </p:sp>
      <p:sp>
        <p:nvSpPr>
          <p:cNvPr id="13" name="テキスト ボックス 12">
            <a:extLst>
              <a:ext uri="{FF2B5EF4-FFF2-40B4-BE49-F238E27FC236}">
                <a16:creationId xmlns:a16="http://schemas.microsoft.com/office/drawing/2014/main" id="{7F26EB40-A92E-40DD-84C2-227137A72230}"/>
              </a:ext>
            </a:extLst>
          </p:cNvPr>
          <p:cNvSpPr txBox="1"/>
          <p:nvPr/>
        </p:nvSpPr>
        <p:spPr>
          <a:xfrm>
            <a:off x="4492086" y="1224360"/>
            <a:ext cx="648072" cy="369332"/>
          </a:xfrm>
          <a:prstGeom prst="rect">
            <a:avLst/>
          </a:prstGeom>
          <a:noFill/>
          <a:ln>
            <a:noFill/>
          </a:ln>
        </p:spPr>
        <p:txBody>
          <a:bodyPr wrap="square" lIns="36000" rIns="36000" rtlCol="0">
            <a:spAutoFit/>
          </a:bodyPr>
          <a:lstStyle/>
          <a:p>
            <a:pPr algn="ctr"/>
            <a:r>
              <a:rPr kumimoji="1" lang="en-US" altLang="ja-JP" dirty="0"/>
              <a:t>XCH</a:t>
            </a:r>
            <a:r>
              <a:rPr kumimoji="1" lang="en-US" altLang="ja-JP" baseline="-25000" dirty="0"/>
              <a:t>4</a:t>
            </a:r>
            <a:endParaRPr kumimoji="1" lang="ja-JP" altLang="en-US" baseline="-25000" dirty="0"/>
          </a:p>
        </p:txBody>
      </p:sp>
      <p:sp>
        <p:nvSpPr>
          <p:cNvPr id="10" name="テキスト ボックス 9">
            <a:extLst>
              <a:ext uri="{FF2B5EF4-FFF2-40B4-BE49-F238E27FC236}">
                <a16:creationId xmlns:a16="http://schemas.microsoft.com/office/drawing/2014/main" id="{AAB20AC0-F342-4D04-BE80-2F4253EF2081}"/>
              </a:ext>
            </a:extLst>
          </p:cNvPr>
          <p:cNvSpPr txBox="1"/>
          <p:nvPr/>
        </p:nvSpPr>
        <p:spPr>
          <a:xfrm>
            <a:off x="1003381" y="3952532"/>
            <a:ext cx="720080" cy="369332"/>
          </a:xfrm>
          <a:prstGeom prst="rect">
            <a:avLst/>
          </a:prstGeom>
          <a:noFill/>
          <a:ln>
            <a:noFill/>
          </a:ln>
        </p:spPr>
        <p:txBody>
          <a:bodyPr wrap="square" lIns="36000" rIns="36000" rtlCol="0">
            <a:spAutoFit/>
          </a:bodyPr>
          <a:lstStyle/>
          <a:p>
            <a:pPr algn="ctr"/>
            <a:r>
              <a:rPr kumimoji="1" lang="en-US" altLang="ja-JP" dirty="0"/>
              <a:t>XH</a:t>
            </a:r>
            <a:r>
              <a:rPr kumimoji="1" lang="en-US" altLang="ja-JP" baseline="-25000" dirty="0"/>
              <a:t>2</a:t>
            </a:r>
            <a:r>
              <a:rPr kumimoji="1" lang="en-US" altLang="ja-JP" dirty="0"/>
              <a:t>O</a:t>
            </a:r>
            <a:endParaRPr kumimoji="1" lang="ja-JP" altLang="en-US" dirty="0"/>
          </a:p>
        </p:txBody>
      </p:sp>
      <p:sp>
        <p:nvSpPr>
          <p:cNvPr id="11" name="テキスト ボックス 10">
            <a:extLst>
              <a:ext uri="{FF2B5EF4-FFF2-40B4-BE49-F238E27FC236}">
                <a16:creationId xmlns:a16="http://schemas.microsoft.com/office/drawing/2014/main" id="{C6370FAE-BE4A-459F-B703-474ACC52BAE4}"/>
              </a:ext>
            </a:extLst>
          </p:cNvPr>
          <p:cNvSpPr txBox="1"/>
          <p:nvPr/>
        </p:nvSpPr>
        <p:spPr>
          <a:xfrm>
            <a:off x="4492086" y="3952532"/>
            <a:ext cx="571520" cy="369332"/>
          </a:xfrm>
          <a:prstGeom prst="rect">
            <a:avLst/>
          </a:prstGeom>
          <a:noFill/>
          <a:ln>
            <a:noFill/>
          </a:ln>
        </p:spPr>
        <p:txBody>
          <a:bodyPr wrap="square" lIns="36000" rIns="36000" rtlCol="0">
            <a:spAutoFit/>
          </a:bodyPr>
          <a:lstStyle/>
          <a:p>
            <a:pPr algn="ctr"/>
            <a:r>
              <a:rPr kumimoji="1" lang="en-US" altLang="ja-JP" dirty="0"/>
              <a:t>XCO</a:t>
            </a:r>
            <a:endParaRPr kumimoji="1" lang="ja-JP" altLang="en-US" baseline="-25000" dirty="0"/>
          </a:p>
        </p:txBody>
      </p:sp>
      <p:pic>
        <p:nvPicPr>
          <p:cNvPr id="14" name="図 13">
            <a:extLst>
              <a:ext uri="{FF2B5EF4-FFF2-40B4-BE49-F238E27FC236}">
                <a16:creationId xmlns:a16="http://schemas.microsoft.com/office/drawing/2014/main" id="{1442F462-5DED-45EB-B333-5693C74830E1}"/>
              </a:ext>
            </a:extLst>
          </p:cNvPr>
          <p:cNvPicPr>
            <a:picLocks noChangeAspect="1"/>
          </p:cNvPicPr>
          <p:nvPr/>
        </p:nvPicPr>
        <p:blipFill>
          <a:blip r:embed="rId2"/>
          <a:stretch>
            <a:fillRect/>
          </a:stretch>
        </p:blipFill>
        <p:spPr>
          <a:xfrm>
            <a:off x="1349770" y="1693027"/>
            <a:ext cx="2880000" cy="2160170"/>
          </a:xfrm>
          <a:prstGeom prst="rect">
            <a:avLst/>
          </a:prstGeom>
        </p:spPr>
      </p:pic>
      <p:pic>
        <p:nvPicPr>
          <p:cNvPr id="17" name="図 16">
            <a:extLst>
              <a:ext uri="{FF2B5EF4-FFF2-40B4-BE49-F238E27FC236}">
                <a16:creationId xmlns:a16="http://schemas.microsoft.com/office/drawing/2014/main" id="{F95BCB75-8FDA-47B4-B509-E142E6B094A1}"/>
              </a:ext>
            </a:extLst>
          </p:cNvPr>
          <p:cNvPicPr>
            <a:picLocks noChangeAspect="1"/>
          </p:cNvPicPr>
          <p:nvPr/>
        </p:nvPicPr>
        <p:blipFill>
          <a:blip r:embed="rId3"/>
          <a:stretch>
            <a:fillRect/>
          </a:stretch>
        </p:blipFill>
        <p:spPr>
          <a:xfrm>
            <a:off x="4875407" y="1693027"/>
            <a:ext cx="2880000" cy="2160170"/>
          </a:xfrm>
          <a:prstGeom prst="rect">
            <a:avLst/>
          </a:prstGeom>
        </p:spPr>
      </p:pic>
      <p:pic>
        <p:nvPicPr>
          <p:cNvPr id="19" name="図 18">
            <a:extLst>
              <a:ext uri="{FF2B5EF4-FFF2-40B4-BE49-F238E27FC236}">
                <a16:creationId xmlns:a16="http://schemas.microsoft.com/office/drawing/2014/main" id="{962B421C-DDC2-44B3-BED7-320B90064392}"/>
              </a:ext>
            </a:extLst>
          </p:cNvPr>
          <p:cNvPicPr>
            <a:picLocks noChangeAspect="1"/>
          </p:cNvPicPr>
          <p:nvPr/>
        </p:nvPicPr>
        <p:blipFill>
          <a:blip r:embed="rId4"/>
          <a:stretch>
            <a:fillRect/>
          </a:stretch>
        </p:blipFill>
        <p:spPr>
          <a:xfrm>
            <a:off x="1238640" y="4320902"/>
            <a:ext cx="3004781" cy="2160170"/>
          </a:xfrm>
          <a:prstGeom prst="rect">
            <a:avLst/>
          </a:prstGeom>
        </p:spPr>
      </p:pic>
      <p:pic>
        <p:nvPicPr>
          <p:cNvPr id="20" name="図 19">
            <a:extLst>
              <a:ext uri="{FF2B5EF4-FFF2-40B4-BE49-F238E27FC236}">
                <a16:creationId xmlns:a16="http://schemas.microsoft.com/office/drawing/2014/main" id="{A09B1ED6-3E84-41CA-A1AA-CD9D71077C02}"/>
              </a:ext>
            </a:extLst>
          </p:cNvPr>
          <p:cNvPicPr>
            <a:picLocks noChangeAspect="1"/>
          </p:cNvPicPr>
          <p:nvPr/>
        </p:nvPicPr>
        <p:blipFill>
          <a:blip r:embed="rId5"/>
          <a:stretch>
            <a:fillRect/>
          </a:stretch>
        </p:blipFill>
        <p:spPr>
          <a:xfrm>
            <a:off x="4912336" y="4320902"/>
            <a:ext cx="2880000" cy="2160170"/>
          </a:xfrm>
          <a:prstGeom prst="rect">
            <a:avLst/>
          </a:prstGeom>
        </p:spPr>
      </p:pic>
      <p:sp>
        <p:nvSpPr>
          <p:cNvPr id="3" name="スライド番号プレースホルダー 2">
            <a:extLst>
              <a:ext uri="{FF2B5EF4-FFF2-40B4-BE49-F238E27FC236}">
                <a16:creationId xmlns:a16="http://schemas.microsoft.com/office/drawing/2014/main" id="{E845F9CB-DB91-407E-BF28-5578D681B44F}"/>
              </a:ext>
            </a:extLst>
          </p:cNvPr>
          <p:cNvSpPr>
            <a:spLocks noGrp="1"/>
          </p:cNvSpPr>
          <p:nvPr>
            <p:ph type="sldNum" sz="quarter" idx="12"/>
          </p:nvPr>
        </p:nvSpPr>
        <p:spPr/>
        <p:txBody>
          <a:bodyPr/>
          <a:lstStyle/>
          <a:p>
            <a:fld id="{D15CE7C7-1D82-4CA3-802A-D8D835C6EC2E}" type="slidenum">
              <a:rPr kumimoji="1" lang="ja-JP" altLang="en-US" smtClean="0"/>
              <a:pPr/>
              <a:t>17</a:t>
            </a:fld>
            <a:endParaRPr kumimoji="1" lang="ja-JP" altLang="en-US"/>
          </a:p>
        </p:txBody>
      </p:sp>
    </p:spTree>
    <p:extLst>
      <p:ext uri="{BB962C8B-B14F-4D97-AF65-F5344CB8AC3E}">
        <p14:creationId xmlns:p14="http://schemas.microsoft.com/office/powerpoint/2010/main" val="415511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4AC745D7-3907-4A1B-9006-1241B82F8CCD}"/>
              </a:ext>
            </a:extLst>
          </p:cNvPr>
          <p:cNvPicPr preferRelativeResize="0">
            <a:picLocks noChangeAspect="1"/>
          </p:cNvPicPr>
          <p:nvPr/>
        </p:nvPicPr>
        <p:blipFill>
          <a:blip r:embed="rId3"/>
          <a:stretch>
            <a:fillRect/>
          </a:stretch>
        </p:blipFill>
        <p:spPr>
          <a:xfrm>
            <a:off x="1010941" y="1601221"/>
            <a:ext cx="3600000" cy="2884472"/>
          </a:xfrm>
          <a:prstGeom prst="rect">
            <a:avLst/>
          </a:prstGeom>
        </p:spPr>
      </p:pic>
      <p:pic>
        <p:nvPicPr>
          <p:cNvPr id="14" name="図 13">
            <a:extLst>
              <a:ext uri="{FF2B5EF4-FFF2-40B4-BE49-F238E27FC236}">
                <a16:creationId xmlns:a16="http://schemas.microsoft.com/office/drawing/2014/main" id="{A1525FA4-15E2-447B-B52D-B5C26D4AEB15}"/>
              </a:ext>
            </a:extLst>
          </p:cNvPr>
          <p:cNvPicPr preferRelativeResize="0">
            <a:picLocks noChangeAspect="1"/>
          </p:cNvPicPr>
          <p:nvPr/>
        </p:nvPicPr>
        <p:blipFill>
          <a:blip r:embed="rId4"/>
          <a:stretch>
            <a:fillRect/>
          </a:stretch>
        </p:blipFill>
        <p:spPr>
          <a:xfrm>
            <a:off x="4770538" y="1601221"/>
            <a:ext cx="3600000" cy="2884472"/>
          </a:xfrm>
          <a:prstGeom prst="rect">
            <a:avLst/>
          </a:prstGeom>
        </p:spPr>
      </p:pic>
      <p:sp>
        <p:nvSpPr>
          <p:cNvPr id="20" name="タイトル 1">
            <a:extLst>
              <a:ext uri="{FF2B5EF4-FFF2-40B4-BE49-F238E27FC236}">
                <a16:creationId xmlns:a16="http://schemas.microsoft.com/office/drawing/2014/main" id="{DD3C4CA6-B5D8-4C84-8561-0D7E4E1F7377}"/>
              </a:ext>
            </a:extLst>
          </p:cNvPr>
          <p:cNvSpPr txBox="1">
            <a:spLocks/>
          </p:cNvSpPr>
          <p:nvPr/>
        </p:nvSpPr>
        <p:spPr>
          <a:xfrm>
            <a:off x="513410" y="117938"/>
            <a:ext cx="8229600" cy="864096"/>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Aft>
                <a:spcPts val="600"/>
              </a:spcAft>
            </a:pPr>
            <a:r>
              <a:rPr lang="en-US" altLang="ja-JP" sz="2400" b="1" dirty="0">
                <a:latin typeface="Arial" panose="020B0604020202020204" pitchFamily="34" charset="0"/>
                <a:cs typeface="Arial" panose="020B0604020202020204" pitchFamily="34" charset="0"/>
              </a:rPr>
              <a:t>Scatter plot of</a:t>
            </a:r>
            <a:r>
              <a:rPr lang="en-US" altLang="ja-JP" sz="2400" b="1" dirty="0">
                <a:latin typeface="Arial" panose="020B0604020202020204" pitchFamily="34" charset="0"/>
                <a:ea typeface="ＭＳ Ｐゴシック" charset="0"/>
                <a:cs typeface="Arial" panose="020B0604020202020204" pitchFamily="34" charset="0"/>
              </a:rPr>
              <a:t> GOSAT-2 product against TCCON data</a:t>
            </a:r>
            <a:br>
              <a:rPr lang="en-US" altLang="ja-JP" sz="2400" b="1" u="sng" dirty="0">
                <a:latin typeface="Arial" panose="020B0604020202020204" pitchFamily="34" charset="0"/>
                <a:ea typeface="ＭＳ Ｐゴシック" charset="0"/>
                <a:cs typeface="Arial" panose="020B0604020202020204" pitchFamily="34" charset="0"/>
              </a:rPr>
            </a:br>
            <a:r>
              <a:rPr lang="en-US" altLang="ja-JP" sz="2000" dirty="0">
                <a:latin typeface="Arial" panose="020B0604020202020204" pitchFamily="34" charset="0"/>
                <a:ea typeface="ＭＳ Ｐゴシック" charset="0"/>
                <a:cs typeface="Arial" panose="020B0604020202020204" pitchFamily="34" charset="0"/>
              </a:rPr>
              <a:t>(Ver. 02.00, </a:t>
            </a:r>
            <a:r>
              <a:rPr lang="en-US" altLang="ja-JP" sz="2000" dirty="0">
                <a:latin typeface="Arial" panose="020B0604020202020204" pitchFamily="34" charset="0"/>
                <a:cs typeface="Arial" panose="020B0604020202020204" pitchFamily="34" charset="0"/>
              </a:rPr>
              <a:t>±2º, PROXY</a:t>
            </a:r>
            <a:r>
              <a:rPr lang="en-US" altLang="ja-JP" sz="2000" dirty="0">
                <a:latin typeface="Arial" panose="020B0604020202020204" pitchFamily="34" charset="0"/>
                <a:ea typeface="ＭＳ Ｐゴシック" charset="0"/>
                <a:cs typeface="Arial" panose="020B0604020202020204" pitchFamily="34" charset="0"/>
              </a:rPr>
              <a:t>)</a:t>
            </a:r>
            <a:endParaRPr lang="ja-JP" altLang="en-US" sz="2400" dirty="0">
              <a:latin typeface="Arial" panose="020B0604020202020204" pitchFamily="34" charset="0"/>
              <a:ea typeface="ＭＳ Ｐゴシック" charset="0"/>
              <a:cs typeface="Arial" panose="020B0604020202020204" pitchFamily="34" charset="0"/>
            </a:endParaRPr>
          </a:p>
        </p:txBody>
      </p:sp>
      <p:sp>
        <p:nvSpPr>
          <p:cNvPr id="6" name="テキスト ボックス 5">
            <a:extLst>
              <a:ext uri="{FF2B5EF4-FFF2-40B4-BE49-F238E27FC236}">
                <a16:creationId xmlns:a16="http://schemas.microsoft.com/office/drawing/2014/main" id="{DED6F124-1E0D-FB35-1A47-E99F010A69B0}"/>
              </a:ext>
            </a:extLst>
          </p:cNvPr>
          <p:cNvSpPr txBox="1"/>
          <p:nvPr/>
        </p:nvSpPr>
        <p:spPr>
          <a:xfrm>
            <a:off x="4664140" y="1416555"/>
            <a:ext cx="648072" cy="369332"/>
          </a:xfrm>
          <a:prstGeom prst="rect">
            <a:avLst/>
          </a:prstGeom>
          <a:solidFill>
            <a:schemeClr val="bg1"/>
          </a:solidFill>
          <a:ln>
            <a:noFill/>
          </a:ln>
        </p:spPr>
        <p:txBody>
          <a:bodyPr wrap="square" rtlCol="0">
            <a:spAutoFit/>
          </a:bodyPr>
          <a:lstStyle/>
          <a:p>
            <a:pPr algn="ctr"/>
            <a:r>
              <a:rPr kumimoji="1" lang="en-US" altLang="ja-JP" dirty="0"/>
              <a:t>XCO</a:t>
            </a:r>
            <a:endParaRPr kumimoji="1" lang="ja-JP" altLang="en-US" baseline="-25000" dirty="0"/>
          </a:p>
        </p:txBody>
      </p:sp>
      <p:sp>
        <p:nvSpPr>
          <p:cNvPr id="7" name="テキスト ボックス 6">
            <a:extLst>
              <a:ext uri="{FF2B5EF4-FFF2-40B4-BE49-F238E27FC236}">
                <a16:creationId xmlns:a16="http://schemas.microsoft.com/office/drawing/2014/main" id="{A8C66EF7-C74E-D773-E2C5-B537F237C616}"/>
              </a:ext>
            </a:extLst>
          </p:cNvPr>
          <p:cNvSpPr txBox="1"/>
          <p:nvPr/>
        </p:nvSpPr>
        <p:spPr>
          <a:xfrm>
            <a:off x="906694" y="1416555"/>
            <a:ext cx="648072" cy="369332"/>
          </a:xfrm>
          <a:prstGeom prst="rect">
            <a:avLst/>
          </a:prstGeom>
          <a:solidFill>
            <a:schemeClr val="bg1"/>
          </a:solidFill>
          <a:ln>
            <a:noFill/>
          </a:ln>
        </p:spPr>
        <p:txBody>
          <a:bodyPr wrap="square" rtlCol="0">
            <a:spAutoFit/>
          </a:bodyPr>
          <a:lstStyle/>
          <a:p>
            <a:pPr algn="ctr"/>
            <a:r>
              <a:rPr kumimoji="1" lang="en-US" altLang="ja-JP" dirty="0"/>
              <a:t>XCH</a:t>
            </a:r>
            <a:r>
              <a:rPr kumimoji="1" lang="en-US" altLang="ja-JP" baseline="-25000" dirty="0"/>
              <a:t>4</a:t>
            </a:r>
            <a:endParaRPr kumimoji="1" lang="ja-JP" altLang="en-US" baseline="-25000" dirty="0"/>
          </a:p>
        </p:txBody>
      </p:sp>
      <p:graphicFrame>
        <p:nvGraphicFramePr>
          <p:cNvPr id="15" name="表 14">
            <a:extLst>
              <a:ext uri="{FF2B5EF4-FFF2-40B4-BE49-F238E27FC236}">
                <a16:creationId xmlns:a16="http://schemas.microsoft.com/office/drawing/2014/main" id="{A8825B5B-2033-CAE3-8901-94E1EBBAC316}"/>
              </a:ext>
            </a:extLst>
          </p:cNvPr>
          <p:cNvGraphicFramePr>
            <a:graphicFrameLocks noGrp="1"/>
          </p:cNvGraphicFramePr>
          <p:nvPr/>
        </p:nvGraphicFramePr>
        <p:xfrm>
          <a:off x="1010941" y="4875779"/>
          <a:ext cx="3885753" cy="381000"/>
        </p:xfrm>
        <a:graphic>
          <a:graphicData uri="http://schemas.openxmlformats.org/drawingml/2006/table">
            <a:tbl>
              <a:tblPr/>
              <a:tblGrid>
                <a:gridCol w="3885753">
                  <a:extLst>
                    <a:ext uri="{9D8B030D-6E8A-4147-A177-3AD203B41FA5}">
                      <a16:colId xmlns:a16="http://schemas.microsoft.com/office/drawing/2014/main" val="3278439286"/>
                    </a:ext>
                  </a:extLst>
                </a:gridCol>
              </a:tblGrid>
              <a:tr h="190500">
                <a:tc>
                  <a:txBody>
                    <a:bodyPr/>
                    <a:lstStyle/>
                    <a:p>
                      <a:pPr algn="l" fontAlgn="ctr"/>
                      <a:r>
                        <a:rPr lang="en-US" sz="1200" b="0" i="0" u="none" strike="noStrike" dirty="0">
                          <a:solidFill>
                            <a:srgbClr val="006600"/>
                          </a:solidFill>
                          <a:effectLst/>
                          <a:latin typeface="Arial" panose="020B0604020202020204" pitchFamily="34" charset="0"/>
                          <a:ea typeface="ＭＳ Ｐゴシック" panose="020B0600070205080204" pitchFamily="50" charset="-128"/>
                        </a:rPr>
                        <a:t>Land    N=18195     6.16 ± 17.27 ppb (0.33 ± 0.92%)</a:t>
                      </a:r>
                    </a:p>
                  </a:txBody>
                  <a:tcPr marL="7620" marR="7620" marT="7620" marB="0" anchor="ctr">
                    <a:lnL>
                      <a:noFill/>
                    </a:lnL>
                    <a:lnR>
                      <a:noFill/>
                    </a:lnR>
                    <a:lnT>
                      <a:noFill/>
                    </a:lnT>
                    <a:lnB>
                      <a:noFill/>
                    </a:lnB>
                  </a:tcPr>
                </a:tc>
                <a:extLst>
                  <a:ext uri="{0D108BD9-81ED-4DB2-BD59-A6C34878D82A}">
                    <a16:rowId xmlns:a16="http://schemas.microsoft.com/office/drawing/2014/main" val="2228426532"/>
                  </a:ext>
                </a:extLst>
              </a:tr>
              <a:tr h="190500">
                <a:tc>
                  <a:txBody>
                    <a:bodyPr/>
                    <a:lstStyle/>
                    <a:p>
                      <a:pPr algn="l" fontAlgn="ctr"/>
                      <a:r>
                        <a:rPr lang="pt-BR" sz="1200" b="0" i="0" u="none" strike="noStrike" dirty="0">
                          <a:solidFill>
                            <a:srgbClr val="0000CC"/>
                          </a:solidFill>
                          <a:effectLst/>
                          <a:latin typeface="Arial" panose="020B0604020202020204" pitchFamily="34" charset="0"/>
                          <a:ea typeface="ＭＳ Ｐゴシック" panose="020B0600070205080204" pitchFamily="50" charset="-128"/>
                        </a:rPr>
                        <a:t>Ocean N=390       20.49 ± 18.58 ppb (1.11 ± 1.01%)</a:t>
                      </a:r>
                    </a:p>
                  </a:txBody>
                  <a:tcPr marL="7620" marR="7620" marT="7620" marB="0" anchor="ctr">
                    <a:lnL>
                      <a:noFill/>
                    </a:lnL>
                    <a:lnR>
                      <a:noFill/>
                    </a:lnR>
                    <a:lnT>
                      <a:noFill/>
                    </a:lnT>
                    <a:lnB>
                      <a:noFill/>
                    </a:lnB>
                  </a:tcPr>
                </a:tc>
                <a:extLst>
                  <a:ext uri="{0D108BD9-81ED-4DB2-BD59-A6C34878D82A}">
                    <a16:rowId xmlns:a16="http://schemas.microsoft.com/office/drawing/2014/main" val="3767428831"/>
                  </a:ext>
                </a:extLst>
              </a:tr>
            </a:tbl>
          </a:graphicData>
        </a:graphic>
      </p:graphicFrame>
      <p:graphicFrame>
        <p:nvGraphicFramePr>
          <p:cNvPr id="17" name="表 16">
            <a:extLst>
              <a:ext uri="{FF2B5EF4-FFF2-40B4-BE49-F238E27FC236}">
                <a16:creationId xmlns:a16="http://schemas.microsoft.com/office/drawing/2014/main" id="{8A5EB59D-C5BE-3A3D-60AA-3EBBC78BC1EF}"/>
              </a:ext>
            </a:extLst>
          </p:cNvPr>
          <p:cNvGraphicFramePr>
            <a:graphicFrameLocks noGrp="1"/>
          </p:cNvGraphicFramePr>
          <p:nvPr>
            <p:extLst>
              <p:ext uri="{D42A27DB-BD31-4B8C-83A1-F6EECF244321}">
                <p14:modId xmlns:p14="http://schemas.microsoft.com/office/powerpoint/2010/main" val="1152441104"/>
              </p:ext>
            </p:extLst>
          </p:nvPr>
        </p:nvGraphicFramePr>
        <p:xfrm>
          <a:off x="4984016" y="4875779"/>
          <a:ext cx="4096988" cy="381000"/>
        </p:xfrm>
        <a:graphic>
          <a:graphicData uri="http://schemas.openxmlformats.org/drawingml/2006/table">
            <a:tbl>
              <a:tblPr/>
              <a:tblGrid>
                <a:gridCol w="4096988">
                  <a:extLst>
                    <a:ext uri="{9D8B030D-6E8A-4147-A177-3AD203B41FA5}">
                      <a16:colId xmlns:a16="http://schemas.microsoft.com/office/drawing/2014/main" val="1214931002"/>
                    </a:ext>
                  </a:extLst>
                </a:gridCol>
              </a:tblGrid>
              <a:tr h="190500">
                <a:tc>
                  <a:txBody>
                    <a:bodyPr/>
                    <a:lstStyle/>
                    <a:p>
                      <a:pPr algn="l" fontAlgn="ctr"/>
                      <a:r>
                        <a:rPr lang="en-US" sz="1200" b="0" i="0" u="none" strike="noStrike" dirty="0">
                          <a:solidFill>
                            <a:srgbClr val="006600"/>
                          </a:solidFill>
                          <a:effectLst/>
                          <a:latin typeface="Arial" panose="020B0604020202020204" pitchFamily="34" charset="0"/>
                          <a:ea typeface="ＭＳ Ｐゴシック" panose="020B0600070205080204" pitchFamily="50" charset="-128"/>
                        </a:rPr>
                        <a:t>Land  N=13486       7.18 ± 14.12 ppb (7.60 ± 12.06%)</a:t>
                      </a:r>
                    </a:p>
                  </a:txBody>
                  <a:tcPr marL="7620" marR="7620" marT="7620" marB="0" anchor="ctr">
                    <a:lnL>
                      <a:noFill/>
                    </a:lnL>
                    <a:lnR>
                      <a:noFill/>
                    </a:lnR>
                    <a:lnT>
                      <a:noFill/>
                    </a:lnT>
                    <a:lnB>
                      <a:noFill/>
                    </a:lnB>
                  </a:tcPr>
                </a:tc>
                <a:extLst>
                  <a:ext uri="{0D108BD9-81ED-4DB2-BD59-A6C34878D82A}">
                    <a16:rowId xmlns:a16="http://schemas.microsoft.com/office/drawing/2014/main" val="1929453525"/>
                  </a:ext>
                </a:extLst>
              </a:tr>
              <a:tr h="190500">
                <a:tc>
                  <a:txBody>
                    <a:bodyPr/>
                    <a:lstStyle/>
                    <a:p>
                      <a:pPr algn="l" fontAlgn="ctr"/>
                      <a:r>
                        <a:rPr lang="pt-BR" sz="1200" b="0" i="0" u="none" strike="noStrike" dirty="0">
                          <a:solidFill>
                            <a:srgbClr val="0000CC"/>
                          </a:solidFill>
                          <a:effectLst/>
                          <a:latin typeface="Arial" panose="020B0604020202020204" pitchFamily="34" charset="0"/>
                          <a:ea typeface="ＭＳ Ｐゴシック" panose="020B0600070205080204" pitchFamily="50" charset="-128"/>
                        </a:rPr>
                        <a:t>Ocean N=295       12.19 ± 7.86 ppb (15.21 ± 9.59%)</a:t>
                      </a:r>
                    </a:p>
                  </a:txBody>
                  <a:tcPr marL="7620" marR="7620" marT="7620" marB="0" anchor="ctr">
                    <a:lnL>
                      <a:noFill/>
                    </a:lnL>
                    <a:lnR>
                      <a:noFill/>
                    </a:lnR>
                    <a:lnT>
                      <a:noFill/>
                    </a:lnT>
                    <a:lnB>
                      <a:noFill/>
                    </a:lnB>
                  </a:tcPr>
                </a:tc>
                <a:extLst>
                  <a:ext uri="{0D108BD9-81ED-4DB2-BD59-A6C34878D82A}">
                    <a16:rowId xmlns:a16="http://schemas.microsoft.com/office/drawing/2014/main" val="3782809930"/>
                  </a:ext>
                </a:extLst>
              </a:tr>
            </a:tbl>
          </a:graphicData>
        </a:graphic>
      </p:graphicFrame>
      <p:sp>
        <p:nvSpPr>
          <p:cNvPr id="2" name="スライド番号プレースホルダー 1">
            <a:extLst>
              <a:ext uri="{FF2B5EF4-FFF2-40B4-BE49-F238E27FC236}">
                <a16:creationId xmlns:a16="http://schemas.microsoft.com/office/drawing/2014/main" id="{E1D018EF-8EB2-F344-6F48-05B3D6BEFDC4}"/>
              </a:ext>
            </a:extLst>
          </p:cNvPr>
          <p:cNvSpPr>
            <a:spLocks noGrp="1"/>
          </p:cNvSpPr>
          <p:nvPr>
            <p:ph type="sldNum" sz="quarter" idx="12"/>
          </p:nvPr>
        </p:nvSpPr>
        <p:spPr/>
        <p:txBody>
          <a:bodyPr/>
          <a:lstStyle/>
          <a:p>
            <a:fld id="{D15CE7C7-1D82-4CA3-802A-D8D835C6EC2E}" type="slidenum">
              <a:rPr kumimoji="1" lang="ja-JP" altLang="en-US" smtClean="0"/>
              <a:pPr/>
              <a:t>18</a:t>
            </a:fld>
            <a:endParaRPr kumimoji="1" lang="ja-JP" altLang="en-US"/>
          </a:p>
        </p:txBody>
      </p:sp>
    </p:spTree>
    <p:extLst>
      <p:ext uri="{BB962C8B-B14F-4D97-AF65-F5344CB8AC3E}">
        <p14:creationId xmlns:p14="http://schemas.microsoft.com/office/powerpoint/2010/main" val="2831262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99C6BCF-EA46-4887-9C16-FF51E9D449FC}"/>
              </a:ext>
            </a:extLst>
          </p:cNvPr>
          <p:cNvPicPr>
            <a:picLocks noChangeAspect="1"/>
          </p:cNvPicPr>
          <p:nvPr/>
        </p:nvPicPr>
        <p:blipFill>
          <a:blip r:embed="rId3"/>
          <a:stretch>
            <a:fillRect/>
          </a:stretch>
        </p:blipFill>
        <p:spPr>
          <a:xfrm>
            <a:off x="4788024" y="1196752"/>
            <a:ext cx="4037621" cy="2520000"/>
          </a:xfrm>
          <a:prstGeom prst="rect">
            <a:avLst/>
          </a:prstGeom>
        </p:spPr>
      </p:pic>
      <p:pic>
        <p:nvPicPr>
          <p:cNvPr id="9" name="図 8">
            <a:extLst>
              <a:ext uri="{FF2B5EF4-FFF2-40B4-BE49-F238E27FC236}">
                <a16:creationId xmlns:a16="http://schemas.microsoft.com/office/drawing/2014/main" id="{6897FCEA-0EC3-4017-9A67-CEC70CAF4394}"/>
              </a:ext>
            </a:extLst>
          </p:cNvPr>
          <p:cNvPicPr>
            <a:picLocks noChangeAspect="1"/>
          </p:cNvPicPr>
          <p:nvPr/>
        </p:nvPicPr>
        <p:blipFill>
          <a:blip r:embed="rId4"/>
          <a:stretch>
            <a:fillRect/>
          </a:stretch>
        </p:blipFill>
        <p:spPr>
          <a:xfrm>
            <a:off x="395536" y="1196752"/>
            <a:ext cx="4037621" cy="2520000"/>
          </a:xfrm>
          <a:prstGeom prst="rect">
            <a:avLst/>
          </a:prstGeom>
        </p:spPr>
      </p:pic>
      <p:sp>
        <p:nvSpPr>
          <p:cNvPr id="8" name="タイトル 1">
            <a:extLst>
              <a:ext uri="{FF2B5EF4-FFF2-40B4-BE49-F238E27FC236}">
                <a16:creationId xmlns:a16="http://schemas.microsoft.com/office/drawing/2014/main" id="{02170584-56B8-4F62-B9C5-31B594DB4155}"/>
              </a:ext>
            </a:extLst>
          </p:cNvPr>
          <p:cNvSpPr txBox="1">
            <a:spLocks/>
          </p:cNvSpPr>
          <p:nvPr/>
        </p:nvSpPr>
        <p:spPr>
          <a:xfrm>
            <a:off x="0" y="44624"/>
            <a:ext cx="9144000" cy="864096"/>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Aft>
                <a:spcPts val="600"/>
              </a:spcAft>
            </a:pPr>
            <a:r>
              <a:rPr lang="en-US" altLang="ja-JP" sz="2400" b="1" dirty="0">
                <a:latin typeface="Arial" panose="020B0604020202020204" pitchFamily="34" charset="0"/>
                <a:cs typeface="Arial" panose="020B0604020202020204" pitchFamily="34" charset="0"/>
              </a:rPr>
              <a:t>Temporal stability of weekly averaged biases </a:t>
            </a:r>
            <a:r>
              <a:rPr lang="en-US" altLang="ja-JP" sz="2400" b="1" dirty="0">
                <a:latin typeface="Arial" panose="020B0604020202020204" pitchFamily="34" charset="0"/>
                <a:ea typeface="ＭＳ Ｐゴシック" charset="0"/>
                <a:cs typeface="Arial" panose="020B0604020202020204" pitchFamily="34" charset="0"/>
              </a:rPr>
              <a:t>GOSAT-2 product </a:t>
            </a:r>
            <a:r>
              <a:rPr lang="en-US" altLang="ja-JP" sz="2000" dirty="0">
                <a:latin typeface="Arial" panose="020B0604020202020204" pitchFamily="34" charset="0"/>
                <a:ea typeface="ＭＳ Ｐゴシック" charset="0"/>
                <a:cs typeface="Arial" panose="020B0604020202020204" pitchFamily="34" charset="0"/>
              </a:rPr>
              <a:t>(Ver 02.00, </a:t>
            </a:r>
            <a:r>
              <a:rPr lang="en-US" altLang="ja-JP" sz="2000" dirty="0">
                <a:latin typeface="Arial" panose="020B0604020202020204" pitchFamily="34" charset="0"/>
                <a:cs typeface="Arial" panose="020B0604020202020204" pitchFamily="34" charset="0"/>
              </a:rPr>
              <a:t>±2º, PROXY</a:t>
            </a:r>
            <a:r>
              <a:rPr lang="en-US" altLang="ja-JP" sz="2000" dirty="0">
                <a:latin typeface="Arial" panose="020B0604020202020204" pitchFamily="34" charset="0"/>
                <a:ea typeface="ＭＳ Ｐゴシック" charset="0"/>
                <a:cs typeface="Arial" panose="020B0604020202020204" pitchFamily="34" charset="0"/>
              </a:rPr>
              <a:t>)</a:t>
            </a:r>
            <a:endParaRPr lang="ja-JP" altLang="en-US" sz="2400" dirty="0">
              <a:latin typeface="Arial" panose="020B0604020202020204" pitchFamily="34" charset="0"/>
              <a:ea typeface="ＭＳ Ｐゴシック" charset="0"/>
              <a:cs typeface="Arial" panose="020B0604020202020204" pitchFamily="34" charset="0"/>
            </a:endParaRPr>
          </a:p>
        </p:txBody>
      </p:sp>
      <p:sp>
        <p:nvSpPr>
          <p:cNvPr id="6" name="テキスト ボックス 5">
            <a:extLst>
              <a:ext uri="{FF2B5EF4-FFF2-40B4-BE49-F238E27FC236}">
                <a16:creationId xmlns:a16="http://schemas.microsoft.com/office/drawing/2014/main" id="{38C60609-C836-4A8B-BEEA-0B4EA607F45D}"/>
              </a:ext>
            </a:extLst>
          </p:cNvPr>
          <p:cNvSpPr txBox="1"/>
          <p:nvPr/>
        </p:nvSpPr>
        <p:spPr>
          <a:xfrm>
            <a:off x="4362146" y="1210275"/>
            <a:ext cx="1259632" cy="369332"/>
          </a:xfrm>
          <a:prstGeom prst="rect">
            <a:avLst/>
          </a:prstGeom>
          <a:noFill/>
          <a:ln>
            <a:noFill/>
          </a:ln>
        </p:spPr>
        <p:txBody>
          <a:bodyPr wrap="square" rtlCol="0">
            <a:spAutoFit/>
          </a:bodyPr>
          <a:lstStyle/>
          <a:p>
            <a:r>
              <a:rPr kumimoji="1" lang="en-US" altLang="ja-JP" dirty="0"/>
              <a:t>XCO Land</a:t>
            </a:r>
            <a:endParaRPr kumimoji="1" lang="ja-JP" altLang="en-US" baseline="-25000" dirty="0"/>
          </a:p>
        </p:txBody>
      </p:sp>
      <p:sp>
        <p:nvSpPr>
          <p:cNvPr id="7" name="テキスト ボックス 6">
            <a:extLst>
              <a:ext uri="{FF2B5EF4-FFF2-40B4-BE49-F238E27FC236}">
                <a16:creationId xmlns:a16="http://schemas.microsoft.com/office/drawing/2014/main" id="{20D4D697-5F92-430E-B9CC-DA7EE773B2BE}"/>
              </a:ext>
            </a:extLst>
          </p:cNvPr>
          <p:cNvSpPr txBox="1"/>
          <p:nvPr/>
        </p:nvSpPr>
        <p:spPr>
          <a:xfrm>
            <a:off x="0" y="1187460"/>
            <a:ext cx="1259632" cy="369332"/>
          </a:xfrm>
          <a:prstGeom prst="rect">
            <a:avLst/>
          </a:prstGeom>
          <a:noFill/>
          <a:ln>
            <a:noFill/>
          </a:ln>
        </p:spPr>
        <p:txBody>
          <a:bodyPr wrap="square" rtlCol="0">
            <a:spAutoFit/>
          </a:bodyPr>
          <a:lstStyle/>
          <a:p>
            <a:r>
              <a:rPr kumimoji="1" lang="en-US" altLang="ja-JP" dirty="0"/>
              <a:t>XCH</a:t>
            </a:r>
            <a:r>
              <a:rPr kumimoji="1" lang="en-US" altLang="ja-JP" baseline="-25000" dirty="0"/>
              <a:t>4</a:t>
            </a:r>
            <a:r>
              <a:rPr kumimoji="1" lang="en-US" altLang="ja-JP" dirty="0"/>
              <a:t> Land</a:t>
            </a:r>
            <a:endParaRPr kumimoji="1" lang="ja-JP" altLang="en-US" dirty="0"/>
          </a:p>
        </p:txBody>
      </p:sp>
      <p:pic>
        <p:nvPicPr>
          <p:cNvPr id="10" name="図 9">
            <a:extLst>
              <a:ext uri="{FF2B5EF4-FFF2-40B4-BE49-F238E27FC236}">
                <a16:creationId xmlns:a16="http://schemas.microsoft.com/office/drawing/2014/main" id="{FF69C7DD-304A-4C6A-ADF9-92AE09CF4E37}"/>
              </a:ext>
            </a:extLst>
          </p:cNvPr>
          <p:cNvPicPr>
            <a:picLocks noChangeAspect="1"/>
          </p:cNvPicPr>
          <p:nvPr/>
        </p:nvPicPr>
        <p:blipFill>
          <a:blip r:embed="rId5"/>
          <a:stretch>
            <a:fillRect/>
          </a:stretch>
        </p:blipFill>
        <p:spPr>
          <a:xfrm>
            <a:off x="395536" y="3991844"/>
            <a:ext cx="4037621" cy="2520000"/>
          </a:xfrm>
          <a:prstGeom prst="rect">
            <a:avLst/>
          </a:prstGeom>
        </p:spPr>
      </p:pic>
      <p:sp>
        <p:nvSpPr>
          <p:cNvPr id="11" name="テキスト ボックス 10">
            <a:extLst>
              <a:ext uri="{FF2B5EF4-FFF2-40B4-BE49-F238E27FC236}">
                <a16:creationId xmlns:a16="http://schemas.microsoft.com/office/drawing/2014/main" id="{D8E6FE6E-E8D5-D2E7-CD77-7E29CE76D1D8}"/>
              </a:ext>
            </a:extLst>
          </p:cNvPr>
          <p:cNvSpPr txBox="1"/>
          <p:nvPr/>
        </p:nvSpPr>
        <p:spPr>
          <a:xfrm>
            <a:off x="0" y="3991844"/>
            <a:ext cx="1403648" cy="369332"/>
          </a:xfrm>
          <a:prstGeom prst="rect">
            <a:avLst/>
          </a:prstGeom>
          <a:noFill/>
          <a:ln>
            <a:noFill/>
          </a:ln>
        </p:spPr>
        <p:txBody>
          <a:bodyPr wrap="square" rtlCol="0">
            <a:spAutoFit/>
          </a:bodyPr>
          <a:lstStyle/>
          <a:p>
            <a:r>
              <a:rPr kumimoji="1" lang="en-US" altLang="ja-JP" dirty="0"/>
              <a:t>XCH</a:t>
            </a:r>
            <a:r>
              <a:rPr kumimoji="1" lang="en-US" altLang="ja-JP" baseline="-25000" dirty="0"/>
              <a:t>4</a:t>
            </a:r>
            <a:r>
              <a:rPr kumimoji="1" lang="en-US" altLang="ja-JP" dirty="0"/>
              <a:t> Ocean</a:t>
            </a:r>
            <a:endParaRPr kumimoji="1" lang="ja-JP" altLang="en-US" dirty="0"/>
          </a:p>
        </p:txBody>
      </p:sp>
      <p:pic>
        <p:nvPicPr>
          <p:cNvPr id="13" name="図 12">
            <a:extLst>
              <a:ext uri="{FF2B5EF4-FFF2-40B4-BE49-F238E27FC236}">
                <a16:creationId xmlns:a16="http://schemas.microsoft.com/office/drawing/2014/main" id="{7B93299B-C4DA-4EA8-9AE2-8E0711826866}"/>
              </a:ext>
            </a:extLst>
          </p:cNvPr>
          <p:cNvPicPr>
            <a:picLocks noChangeAspect="1"/>
          </p:cNvPicPr>
          <p:nvPr/>
        </p:nvPicPr>
        <p:blipFill>
          <a:blip r:embed="rId6"/>
          <a:stretch>
            <a:fillRect/>
          </a:stretch>
        </p:blipFill>
        <p:spPr>
          <a:xfrm>
            <a:off x="4788024" y="4005344"/>
            <a:ext cx="4037621" cy="2520000"/>
          </a:xfrm>
          <a:prstGeom prst="rect">
            <a:avLst/>
          </a:prstGeom>
        </p:spPr>
      </p:pic>
      <p:sp>
        <p:nvSpPr>
          <p:cNvPr id="14" name="テキスト ボックス 13">
            <a:extLst>
              <a:ext uri="{FF2B5EF4-FFF2-40B4-BE49-F238E27FC236}">
                <a16:creationId xmlns:a16="http://schemas.microsoft.com/office/drawing/2014/main" id="{FDE9C3C8-3146-C76B-12CB-5CD5D7ADC182}"/>
              </a:ext>
            </a:extLst>
          </p:cNvPr>
          <p:cNvSpPr txBox="1"/>
          <p:nvPr/>
        </p:nvSpPr>
        <p:spPr>
          <a:xfrm>
            <a:off x="4355976" y="3995772"/>
            <a:ext cx="1259632" cy="369332"/>
          </a:xfrm>
          <a:prstGeom prst="rect">
            <a:avLst/>
          </a:prstGeom>
          <a:noFill/>
          <a:ln>
            <a:noFill/>
          </a:ln>
        </p:spPr>
        <p:txBody>
          <a:bodyPr wrap="square" rtlCol="0">
            <a:spAutoFit/>
          </a:bodyPr>
          <a:lstStyle/>
          <a:p>
            <a:r>
              <a:rPr kumimoji="1" lang="en-US" altLang="ja-JP" dirty="0"/>
              <a:t>XCO Ocean</a:t>
            </a:r>
            <a:endParaRPr kumimoji="1" lang="ja-JP" altLang="en-US" baseline="-25000" dirty="0"/>
          </a:p>
        </p:txBody>
      </p:sp>
      <p:sp>
        <p:nvSpPr>
          <p:cNvPr id="2" name="スライド番号プレースホルダー 1">
            <a:extLst>
              <a:ext uri="{FF2B5EF4-FFF2-40B4-BE49-F238E27FC236}">
                <a16:creationId xmlns:a16="http://schemas.microsoft.com/office/drawing/2014/main" id="{A081B100-C7F3-E152-D6AC-03CFC0CAF553}"/>
              </a:ext>
            </a:extLst>
          </p:cNvPr>
          <p:cNvSpPr>
            <a:spLocks noGrp="1"/>
          </p:cNvSpPr>
          <p:nvPr>
            <p:ph type="sldNum" sz="quarter" idx="12"/>
          </p:nvPr>
        </p:nvSpPr>
        <p:spPr/>
        <p:txBody>
          <a:bodyPr/>
          <a:lstStyle/>
          <a:p>
            <a:fld id="{D15CE7C7-1D82-4CA3-802A-D8D835C6EC2E}" type="slidenum">
              <a:rPr kumimoji="1" lang="ja-JP" altLang="en-US" smtClean="0"/>
              <a:pPr/>
              <a:t>19</a:t>
            </a:fld>
            <a:endParaRPr kumimoji="1" lang="ja-JP" altLang="en-US"/>
          </a:p>
        </p:txBody>
      </p:sp>
    </p:spTree>
    <p:extLst>
      <p:ext uri="{BB962C8B-B14F-4D97-AF65-F5344CB8AC3E}">
        <p14:creationId xmlns:p14="http://schemas.microsoft.com/office/powerpoint/2010/main" val="3580862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457200" y="38136"/>
            <a:ext cx="8229600" cy="1143000"/>
          </a:xfrm>
        </p:spPr>
        <p:txBody>
          <a:bodyPr>
            <a:normAutofit/>
          </a:bodyPr>
          <a:lstStyle/>
          <a:p>
            <a:r>
              <a:rPr kumimoji="1" lang="en-US" altLang="ja-JP" sz="4000" b="1" dirty="0">
                <a:latin typeface="+mn-lt"/>
              </a:rPr>
              <a:t>Contents </a:t>
            </a:r>
            <a:endParaRPr kumimoji="1" lang="ja-JP" altLang="en-US" sz="4000" b="1">
              <a:latin typeface="+mn-lt"/>
            </a:endParaRPr>
          </a:p>
        </p:txBody>
      </p:sp>
      <p:sp>
        <p:nvSpPr>
          <p:cNvPr id="9" name="正方形/長方形 8"/>
          <p:cNvSpPr/>
          <p:nvPr/>
        </p:nvSpPr>
        <p:spPr>
          <a:xfrm>
            <a:off x="347369" y="954219"/>
            <a:ext cx="4191808" cy="4278094"/>
          </a:xfrm>
          <a:prstGeom prst="rect">
            <a:avLst/>
          </a:prstGeom>
        </p:spPr>
        <p:txBody>
          <a:bodyPr wrap="square">
            <a:spAutoFit/>
          </a:bodyPr>
          <a:lstStyle/>
          <a:p>
            <a:pPr marL="265113" indent="-265113">
              <a:tabLst>
                <a:tab pos="265113" algn="l"/>
              </a:tabLst>
            </a:pPr>
            <a:r>
              <a:rPr lang="en-US" altLang="ja-JP" sz="2800" dirty="0">
                <a:cs typeface="Arial" panose="020B0604020202020204" pitchFamily="34" charset="0"/>
              </a:rPr>
              <a:t>1. Introduction </a:t>
            </a:r>
            <a:endParaRPr lang="en-US" altLang="ja-JP" sz="2000" dirty="0">
              <a:cs typeface="Arial" panose="020B0604020202020204" pitchFamily="34" charset="0"/>
            </a:endParaRPr>
          </a:p>
          <a:p>
            <a:pPr marL="342900" indent="-166688">
              <a:buFont typeface="Arial" panose="020B0604020202020204" pitchFamily="34" charset="0"/>
              <a:buChar char="•"/>
              <a:tabLst>
                <a:tab pos="265113" algn="l"/>
              </a:tabLst>
            </a:pPr>
            <a:r>
              <a:rPr lang="en-US" altLang="ja-JP" sz="2000" dirty="0">
                <a:cs typeface="Arial" panose="020B0604020202020204" pitchFamily="34" charset="0"/>
              </a:rPr>
              <a:t>Global maps from GOSAT and GOSAT-2 FTSs</a:t>
            </a:r>
          </a:p>
          <a:p>
            <a:pPr marL="342900" indent="-166688">
              <a:buFont typeface="Arial" panose="020B0604020202020204" pitchFamily="34" charset="0"/>
              <a:buChar char="•"/>
              <a:tabLst>
                <a:tab pos="265113" algn="l"/>
              </a:tabLst>
            </a:pPr>
            <a:r>
              <a:rPr lang="en-US" altLang="ja-JP" sz="2000" dirty="0">
                <a:cs typeface="Arial" panose="020B0604020202020204" pitchFamily="34" charset="0"/>
              </a:rPr>
              <a:t>TCCON data used in validation analyses</a:t>
            </a:r>
          </a:p>
          <a:p>
            <a:pPr marL="342900" indent="-166688">
              <a:buFont typeface="Arial" panose="020B0604020202020204" pitchFamily="34" charset="0"/>
              <a:buChar char="•"/>
              <a:tabLst>
                <a:tab pos="265113" algn="l"/>
              </a:tabLst>
            </a:pPr>
            <a:endParaRPr lang="en-US" altLang="ja-JP" sz="2000" dirty="0">
              <a:cs typeface="Arial" panose="020B0604020202020204" pitchFamily="34" charset="0"/>
            </a:endParaRPr>
          </a:p>
          <a:p>
            <a:pPr marL="311150" indent="-304800">
              <a:tabLst>
                <a:tab pos="214313" algn="l"/>
              </a:tabLst>
            </a:pPr>
            <a:r>
              <a:rPr lang="en-US" altLang="ja-JP" sz="2400" dirty="0">
                <a:cs typeface="Arial" panose="020B0604020202020204" pitchFamily="34" charset="0"/>
              </a:rPr>
              <a:t>2. Validation of </a:t>
            </a:r>
            <a:r>
              <a:rPr lang="en-US" altLang="ja-JP" sz="2400" dirty="0">
                <a:solidFill>
                  <a:srgbClr val="FF0000"/>
                </a:solidFill>
                <a:cs typeface="Arial" panose="020B0604020202020204" pitchFamily="34" charset="0"/>
              </a:rPr>
              <a:t>GOSAT</a:t>
            </a:r>
            <a:r>
              <a:rPr lang="en-US" altLang="ja-JP" sz="2400" dirty="0">
                <a:cs typeface="Arial" panose="020B0604020202020204" pitchFamily="34" charset="0"/>
              </a:rPr>
              <a:t> FTS level 2 data (version</a:t>
            </a:r>
            <a:r>
              <a:rPr lang="en-US" altLang="ja-JP" sz="2400" dirty="0">
                <a:solidFill>
                  <a:srgbClr val="FF0000"/>
                </a:solidFill>
                <a:cs typeface="Arial" panose="020B0604020202020204" pitchFamily="34" charset="0"/>
              </a:rPr>
              <a:t> 02.90/02.91</a:t>
            </a:r>
            <a:r>
              <a:rPr lang="en-US" altLang="ja-JP" sz="2400" dirty="0">
                <a:cs typeface="Arial" panose="020B0604020202020204" pitchFamily="34" charset="0"/>
              </a:rPr>
              <a:t>)</a:t>
            </a:r>
          </a:p>
          <a:p>
            <a:pPr marL="6350">
              <a:tabLst>
                <a:tab pos="265113" algn="l"/>
              </a:tabLst>
            </a:pPr>
            <a:endParaRPr lang="en-US" altLang="ja-JP" sz="2400" dirty="0">
              <a:cs typeface="Arial" panose="020B0604020202020204" pitchFamily="34" charset="0"/>
            </a:endParaRPr>
          </a:p>
          <a:p>
            <a:pPr marL="265113" indent="-265113">
              <a:tabLst>
                <a:tab pos="265113" algn="l"/>
              </a:tabLst>
            </a:pPr>
            <a:r>
              <a:rPr lang="en-US" altLang="ja-JP" sz="2400" dirty="0">
                <a:cs typeface="Arial" panose="020B0604020202020204" pitchFamily="34" charset="0"/>
              </a:rPr>
              <a:t>3. Validation of </a:t>
            </a:r>
            <a:r>
              <a:rPr lang="en-US" altLang="ja-JP" sz="2400" dirty="0">
                <a:solidFill>
                  <a:srgbClr val="FF0000"/>
                </a:solidFill>
                <a:cs typeface="Arial" panose="020B0604020202020204" pitchFamily="34" charset="0"/>
              </a:rPr>
              <a:t>GOSAT-2</a:t>
            </a:r>
            <a:r>
              <a:rPr lang="en-US" altLang="ja-JP" sz="2400" dirty="0">
                <a:cs typeface="Arial" panose="020B0604020202020204" pitchFamily="34" charset="0"/>
              </a:rPr>
              <a:t> FTS-2 </a:t>
            </a:r>
            <a:r>
              <a:rPr lang="en-US" altLang="ja-JP" sz="2400" dirty="0">
                <a:solidFill>
                  <a:srgbClr val="FF0000"/>
                </a:solidFill>
                <a:cs typeface="Arial" panose="020B0604020202020204" pitchFamily="34" charset="0"/>
              </a:rPr>
              <a:t>Full Physics</a:t>
            </a:r>
            <a:r>
              <a:rPr lang="en-US" altLang="ja-JP" sz="2400" dirty="0">
                <a:cs typeface="Arial" panose="020B0604020202020204" pitchFamily="34" charset="0"/>
              </a:rPr>
              <a:t> and </a:t>
            </a:r>
            <a:r>
              <a:rPr lang="en-US" altLang="ja-JP" sz="2400" dirty="0">
                <a:solidFill>
                  <a:srgbClr val="FF0000"/>
                </a:solidFill>
                <a:cs typeface="Arial" panose="020B0604020202020204" pitchFamily="34" charset="0"/>
              </a:rPr>
              <a:t>PROXY </a:t>
            </a:r>
            <a:r>
              <a:rPr lang="en-US" altLang="ja-JP" sz="2400" dirty="0">
                <a:cs typeface="Arial" panose="020B0604020202020204" pitchFamily="34" charset="0"/>
              </a:rPr>
              <a:t>level 2 data (version </a:t>
            </a:r>
            <a:r>
              <a:rPr lang="en-US" altLang="ja-JP" sz="2400" dirty="0">
                <a:solidFill>
                  <a:srgbClr val="FF0000"/>
                </a:solidFill>
                <a:cs typeface="Arial" panose="020B0604020202020204" pitchFamily="34" charset="0"/>
              </a:rPr>
              <a:t>02.00</a:t>
            </a:r>
            <a:r>
              <a:rPr lang="en-US" altLang="ja-JP" sz="2400" dirty="0">
                <a:cs typeface="Arial" panose="020B0604020202020204" pitchFamily="34" charset="0"/>
              </a:rPr>
              <a:t>)</a:t>
            </a:r>
          </a:p>
        </p:txBody>
      </p:sp>
      <p:sp>
        <p:nvSpPr>
          <p:cNvPr id="2" name="スライド番号プレースホルダー 1">
            <a:extLst>
              <a:ext uri="{FF2B5EF4-FFF2-40B4-BE49-F238E27FC236}">
                <a16:creationId xmlns:a16="http://schemas.microsoft.com/office/drawing/2014/main" id="{0A104E46-B0CD-4C69-925B-E344C02A14F9}"/>
              </a:ext>
            </a:extLst>
          </p:cNvPr>
          <p:cNvSpPr>
            <a:spLocks noGrp="1"/>
          </p:cNvSpPr>
          <p:nvPr>
            <p:ph type="sldNum" sz="quarter" idx="12"/>
          </p:nvPr>
        </p:nvSpPr>
        <p:spPr/>
        <p:txBody>
          <a:bodyPr/>
          <a:lstStyle/>
          <a:p>
            <a:fld id="{D15CE7C7-1D82-4CA3-802A-D8D835C6EC2E}" type="slidenum">
              <a:rPr kumimoji="1" lang="ja-JP" altLang="en-US" smtClean="0"/>
              <a:pPr/>
              <a:t>2</a:t>
            </a:fld>
            <a:endParaRPr kumimoji="1" lang="ja-JP" altLang="en-US"/>
          </a:p>
        </p:txBody>
      </p:sp>
      <p:pic>
        <p:nvPicPr>
          <p:cNvPr id="6" name="図 12" descr="リーフレット最終背景なし高.jpg">
            <a:extLst>
              <a:ext uri="{FF2B5EF4-FFF2-40B4-BE49-F238E27FC236}">
                <a16:creationId xmlns:a16="http://schemas.microsoft.com/office/drawing/2014/main" id="{503800F6-B621-3047-9637-EA5BD5C94FC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33900" y="1137599"/>
            <a:ext cx="46101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descr="輸送, 衛星, 光, 暗い が含まれている画像&#10;&#10;自動的に生成された説明">
            <a:extLst>
              <a:ext uri="{FF2B5EF4-FFF2-40B4-BE49-F238E27FC236}">
                <a16:creationId xmlns:a16="http://schemas.microsoft.com/office/drawing/2014/main" id="{18565288-BD7E-F94A-BA43-30B22871A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150" y="4028083"/>
            <a:ext cx="4191808" cy="2445221"/>
          </a:xfrm>
          <a:prstGeom prst="rect">
            <a:avLst/>
          </a:prstGeom>
        </p:spPr>
      </p:pic>
      <p:sp>
        <p:nvSpPr>
          <p:cNvPr id="7" name="テキスト ボックス 6">
            <a:extLst>
              <a:ext uri="{FF2B5EF4-FFF2-40B4-BE49-F238E27FC236}">
                <a16:creationId xmlns:a16="http://schemas.microsoft.com/office/drawing/2014/main" id="{3D708506-20B3-FC41-A372-98060C591EAE}"/>
              </a:ext>
            </a:extLst>
          </p:cNvPr>
          <p:cNvSpPr txBox="1"/>
          <p:nvPr/>
        </p:nvSpPr>
        <p:spPr>
          <a:xfrm>
            <a:off x="6008032" y="6281241"/>
            <a:ext cx="1717137" cy="369332"/>
          </a:xfrm>
          <a:prstGeom prst="rect">
            <a:avLst/>
          </a:prstGeom>
          <a:noFill/>
        </p:spPr>
        <p:txBody>
          <a:bodyPr wrap="none" rtlCol="0">
            <a:spAutoFit/>
          </a:bodyPr>
          <a:lstStyle/>
          <a:p>
            <a:r>
              <a:rPr kumimoji="1" lang="en-US" altLang="ja-JP" dirty="0"/>
              <a:t>GOSAT-2 (2018-)</a:t>
            </a:r>
            <a:endParaRPr kumimoji="1" lang="ja-JP" altLang="en-US"/>
          </a:p>
        </p:txBody>
      </p:sp>
      <p:sp>
        <p:nvSpPr>
          <p:cNvPr id="8" name="テキスト ボックス 7">
            <a:extLst>
              <a:ext uri="{FF2B5EF4-FFF2-40B4-BE49-F238E27FC236}">
                <a16:creationId xmlns:a16="http://schemas.microsoft.com/office/drawing/2014/main" id="{AFBC2183-AE75-EC4C-BE87-8975E2DACECB}"/>
              </a:ext>
            </a:extLst>
          </p:cNvPr>
          <p:cNvSpPr txBox="1"/>
          <p:nvPr/>
        </p:nvSpPr>
        <p:spPr>
          <a:xfrm>
            <a:off x="6142100" y="3576056"/>
            <a:ext cx="1546770" cy="369332"/>
          </a:xfrm>
          <a:prstGeom prst="rect">
            <a:avLst/>
          </a:prstGeom>
          <a:noFill/>
        </p:spPr>
        <p:txBody>
          <a:bodyPr wrap="none" rtlCol="0">
            <a:spAutoFit/>
          </a:bodyPr>
          <a:lstStyle/>
          <a:p>
            <a:r>
              <a:rPr kumimoji="1" lang="en-US" altLang="ja-JP" dirty="0"/>
              <a:t>GOSAT (2009-)</a:t>
            </a:r>
            <a:endParaRPr kumimoji="1" lang="ja-JP" altLang="en-US"/>
          </a:p>
        </p:txBody>
      </p:sp>
      <p:sp>
        <p:nvSpPr>
          <p:cNvPr id="3" name="テキスト ボックス 2">
            <a:extLst>
              <a:ext uri="{FF2B5EF4-FFF2-40B4-BE49-F238E27FC236}">
                <a16:creationId xmlns:a16="http://schemas.microsoft.com/office/drawing/2014/main" id="{B798B210-DF0E-D7A8-2181-2DDE14AA944D}"/>
              </a:ext>
            </a:extLst>
          </p:cNvPr>
          <p:cNvSpPr txBox="1"/>
          <p:nvPr/>
        </p:nvSpPr>
        <p:spPr>
          <a:xfrm>
            <a:off x="4711150" y="3986251"/>
            <a:ext cx="2740558" cy="400110"/>
          </a:xfrm>
          <a:prstGeom prst="rect">
            <a:avLst/>
          </a:prstGeom>
          <a:noFill/>
        </p:spPr>
        <p:txBody>
          <a:bodyPr wrap="none" rtlCol="0">
            <a:spAutoFit/>
          </a:bodyPr>
          <a:lstStyle/>
          <a:p>
            <a:r>
              <a:rPr kumimoji="1" lang="en-US" altLang="ja-JP" sz="2000" dirty="0">
                <a:solidFill>
                  <a:srgbClr val="FF0000"/>
                </a:solidFill>
              </a:rPr>
              <a:t>More 14 years operation</a:t>
            </a:r>
            <a:endParaRPr kumimoji="1" lang="ja-JP" altLang="en-US" sz="2000">
              <a:solidFill>
                <a:srgbClr val="FF0000"/>
              </a:solidFill>
            </a:endParaRPr>
          </a:p>
        </p:txBody>
      </p:sp>
      <p:sp>
        <p:nvSpPr>
          <p:cNvPr id="10" name="テキスト ボックス 9">
            <a:extLst>
              <a:ext uri="{FF2B5EF4-FFF2-40B4-BE49-F238E27FC236}">
                <a16:creationId xmlns:a16="http://schemas.microsoft.com/office/drawing/2014/main" id="{117A5274-E830-698E-1629-8412D600CB36}"/>
              </a:ext>
            </a:extLst>
          </p:cNvPr>
          <p:cNvSpPr txBox="1"/>
          <p:nvPr/>
        </p:nvSpPr>
        <p:spPr>
          <a:xfrm>
            <a:off x="7087970" y="5632422"/>
            <a:ext cx="2071927" cy="707886"/>
          </a:xfrm>
          <a:prstGeom prst="rect">
            <a:avLst/>
          </a:prstGeom>
          <a:noFill/>
        </p:spPr>
        <p:txBody>
          <a:bodyPr wrap="square" rtlCol="0">
            <a:spAutoFit/>
          </a:bodyPr>
          <a:lstStyle/>
          <a:p>
            <a:r>
              <a:rPr lang="en-US" altLang="ja-JP" sz="2000" dirty="0">
                <a:solidFill>
                  <a:srgbClr val="FF0000"/>
                </a:solidFill>
              </a:rPr>
              <a:t>5</a:t>
            </a:r>
            <a:r>
              <a:rPr kumimoji="1" lang="en-US" altLang="ja-JP" sz="2000" dirty="0">
                <a:solidFill>
                  <a:srgbClr val="FF0000"/>
                </a:solidFill>
              </a:rPr>
              <a:t> years operation  in next Oct 2023</a:t>
            </a:r>
            <a:endParaRPr kumimoji="1" lang="ja-JP" altLang="en-US" sz="200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5E6C9F3-CE47-4FC5-BE6A-5D7F513CA2F7}"/>
              </a:ext>
            </a:extLst>
          </p:cNvPr>
          <p:cNvPicPr preferRelativeResize="0">
            <a:picLocks noChangeAspect="1"/>
          </p:cNvPicPr>
          <p:nvPr/>
        </p:nvPicPr>
        <p:blipFill>
          <a:blip r:embed="rId2"/>
          <a:stretch>
            <a:fillRect/>
          </a:stretch>
        </p:blipFill>
        <p:spPr>
          <a:xfrm>
            <a:off x="1079612" y="1736812"/>
            <a:ext cx="3240000" cy="4558259"/>
          </a:xfrm>
          <a:prstGeom prst="rect">
            <a:avLst/>
          </a:prstGeom>
        </p:spPr>
      </p:pic>
      <p:pic>
        <p:nvPicPr>
          <p:cNvPr id="4" name="図 3">
            <a:extLst>
              <a:ext uri="{FF2B5EF4-FFF2-40B4-BE49-F238E27FC236}">
                <a16:creationId xmlns:a16="http://schemas.microsoft.com/office/drawing/2014/main" id="{E6F9A847-9376-48AE-8833-53DC85225B52}"/>
              </a:ext>
            </a:extLst>
          </p:cNvPr>
          <p:cNvPicPr preferRelativeResize="0">
            <a:picLocks noChangeAspect="1"/>
          </p:cNvPicPr>
          <p:nvPr/>
        </p:nvPicPr>
        <p:blipFill>
          <a:blip r:embed="rId3"/>
          <a:stretch>
            <a:fillRect/>
          </a:stretch>
        </p:blipFill>
        <p:spPr>
          <a:xfrm>
            <a:off x="5156138" y="1736811"/>
            <a:ext cx="3240000" cy="4558259"/>
          </a:xfrm>
          <a:prstGeom prst="rect">
            <a:avLst/>
          </a:prstGeom>
        </p:spPr>
      </p:pic>
      <p:sp>
        <p:nvSpPr>
          <p:cNvPr id="3" name="タイトル 2">
            <a:extLst>
              <a:ext uri="{FF2B5EF4-FFF2-40B4-BE49-F238E27FC236}">
                <a16:creationId xmlns:a16="http://schemas.microsoft.com/office/drawing/2014/main" id="{F1407496-D0F7-2745-A420-22E194C20A94}"/>
              </a:ext>
            </a:extLst>
          </p:cNvPr>
          <p:cNvSpPr>
            <a:spLocks noGrp="1"/>
          </p:cNvSpPr>
          <p:nvPr>
            <p:ph type="title"/>
          </p:nvPr>
        </p:nvSpPr>
        <p:spPr>
          <a:xfrm>
            <a:off x="457200" y="116632"/>
            <a:ext cx="8229600" cy="936104"/>
          </a:xfrm>
        </p:spPr>
        <p:txBody>
          <a:bodyPr>
            <a:noAutofit/>
          </a:bodyPr>
          <a:lstStyle/>
          <a:p>
            <a:r>
              <a:rPr lang="en-US" altLang="ja-JP" sz="2400" b="1" dirty="0">
                <a:latin typeface="Arial" panose="020B0604020202020204" pitchFamily="34" charset="0"/>
                <a:cs typeface="Arial" panose="020B0604020202020204" pitchFamily="34" charset="0"/>
              </a:rPr>
              <a:t>Biases</a:t>
            </a:r>
            <a:r>
              <a:rPr lang="en-US" altLang="ja-JP" sz="2400" b="1" dirty="0">
                <a:latin typeface="Arial" panose="020B0604020202020204" pitchFamily="34" charset="0"/>
                <a:ea typeface="ＭＳ Ｐゴシック" charset="0"/>
                <a:cs typeface="Arial" panose="020B0604020202020204" pitchFamily="34" charset="0"/>
              </a:rPr>
              <a:t> of GOSAT-2 product</a:t>
            </a:r>
            <a:r>
              <a:rPr lang="en-US" altLang="ja-JP" sz="2400" b="1" dirty="0">
                <a:latin typeface="Arial" panose="020B0604020202020204" pitchFamily="34" charset="0"/>
                <a:cs typeface="Arial" panose="020B0604020202020204" pitchFamily="34" charset="0"/>
              </a:rPr>
              <a:t> for each TCCON site</a:t>
            </a:r>
            <a:br>
              <a:rPr lang="en-US" altLang="ja-JP" sz="2400" b="1" u="sng" dirty="0">
                <a:latin typeface="Arial" panose="020B0604020202020204" pitchFamily="34" charset="0"/>
                <a:ea typeface="ＭＳ Ｐゴシック" charset="0"/>
                <a:cs typeface="Arial" panose="020B0604020202020204" pitchFamily="34" charset="0"/>
              </a:rPr>
            </a:br>
            <a:r>
              <a:rPr lang="en-US" altLang="ja-JP" sz="2000" dirty="0">
                <a:latin typeface="Arial" panose="020B0604020202020204" pitchFamily="34" charset="0"/>
                <a:ea typeface="ＭＳ Ｐゴシック" charset="0"/>
                <a:cs typeface="Arial" panose="020B0604020202020204" pitchFamily="34" charset="0"/>
              </a:rPr>
              <a:t>(Ver. 02.00, </a:t>
            </a:r>
            <a:r>
              <a:rPr lang="en-US" altLang="ja-JP" sz="2000" dirty="0">
                <a:latin typeface="Arial" panose="020B0604020202020204" pitchFamily="34" charset="0"/>
                <a:cs typeface="Arial" panose="020B0604020202020204" pitchFamily="34" charset="0"/>
              </a:rPr>
              <a:t>±2º, PROXY</a:t>
            </a:r>
            <a:r>
              <a:rPr lang="en-US" altLang="ja-JP" sz="2000" dirty="0">
                <a:latin typeface="Arial" panose="020B0604020202020204" pitchFamily="34" charset="0"/>
                <a:ea typeface="ＭＳ Ｐゴシック" charset="0"/>
                <a:cs typeface="Arial" panose="020B0604020202020204" pitchFamily="34" charset="0"/>
              </a:rPr>
              <a:t>)</a:t>
            </a:r>
            <a:endParaRPr lang="ja-JP" altLang="en-US" sz="2400" dirty="0"/>
          </a:p>
        </p:txBody>
      </p:sp>
      <p:sp>
        <p:nvSpPr>
          <p:cNvPr id="16" name="テキスト ボックス 15">
            <a:extLst>
              <a:ext uri="{FF2B5EF4-FFF2-40B4-BE49-F238E27FC236}">
                <a16:creationId xmlns:a16="http://schemas.microsoft.com/office/drawing/2014/main" id="{442DCB02-E6AC-40F7-92BB-C52DAA040AEC}"/>
              </a:ext>
            </a:extLst>
          </p:cNvPr>
          <p:cNvSpPr txBox="1"/>
          <p:nvPr/>
        </p:nvSpPr>
        <p:spPr>
          <a:xfrm>
            <a:off x="2780972" y="1336121"/>
            <a:ext cx="692733" cy="369332"/>
          </a:xfrm>
          <a:prstGeom prst="rect">
            <a:avLst/>
          </a:prstGeom>
          <a:solidFill>
            <a:schemeClr val="bg1"/>
          </a:solidFill>
          <a:ln>
            <a:noFill/>
          </a:ln>
        </p:spPr>
        <p:txBody>
          <a:bodyPr wrap="square" rtlCol="0">
            <a:spAutoFit/>
          </a:bodyPr>
          <a:lstStyle/>
          <a:p>
            <a:pPr algn="ctr"/>
            <a:r>
              <a:rPr kumimoji="1" lang="en-US" altLang="ja-JP" dirty="0"/>
              <a:t>XCH</a:t>
            </a:r>
            <a:r>
              <a:rPr kumimoji="1" lang="en-US" altLang="ja-JP" baseline="-25000" dirty="0"/>
              <a:t>4</a:t>
            </a:r>
            <a:endParaRPr kumimoji="1" lang="ja-JP" altLang="en-US" baseline="-25000" dirty="0"/>
          </a:p>
        </p:txBody>
      </p:sp>
      <p:sp>
        <p:nvSpPr>
          <p:cNvPr id="17" name="テキスト ボックス 16">
            <a:extLst>
              <a:ext uri="{FF2B5EF4-FFF2-40B4-BE49-F238E27FC236}">
                <a16:creationId xmlns:a16="http://schemas.microsoft.com/office/drawing/2014/main" id="{1C39F07A-2462-424D-86D4-91D6680CCA69}"/>
              </a:ext>
            </a:extLst>
          </p:cNvPr>
          <p:cNvSpPr txBox="1"/>
          <p:nvPr/>
        </p:nvSpPr>
        <p:spPr>
          <a:xfrm>
            <a:off x="6840251" y="1367479"/>
            <a:ext cx="665542" cy="369332"/>
          </a:xfrm>
          <a:prstGeom prst="rect">
            <a:avLst/>
          </a:prstGeom>
          <a:solidFill>
            <a:schemeClr val="bg1"/>
          </a:solidFill>
          <a:ln>
            <a:noFill/>
          </a:ln>
        </p:spPr>
        <p:txBody>
          <a:bodyPr wrap="square" rtlCol="0">
            <a:spAutoFit/>
          </a:bodyPr>
          <a:lstStyle/>
          <a:p>
            <a:pPr algn="ctr"/>
            <a:r>
              <a:rPr kumimoji="1" lang="en-US" altLang="ja-JP" dirty="0"/>
              <a:t>XCO</a:t>
            </a:r>
            <a:endParaRPr kumimoji="1" lang="ja-JP" altLang="en-US" baseline="-25000" dirty="0"/>
          </a:p>
        </p:txBody>
      </p:sp>
      <p:sp>
        <p:nvSpPr>
          <p:cNvPr id="5" name="スライド番号プレースホルダー 4">
            <a:extLst>
              <a:ext uri="{FF2B5EF4-FFF2-40B4-BE49-F238E27FC236}">
                <a16:creationId xmlns:a16="http://schemas.microsoft.com/office/drawing/2014/main" id="{749BA0E6-A35C-5B92-67AA-4A73CC3B3DAB}"/>
              </a:ext>
            </a:extLst>
          </p:cNvPr>
          <p:cNvSpPr>
            <a:spLocks noGrp="1"/>
          </p:cNvSpPr>
          <p:nvPr>
            <p:ph type="sldNum" sz="quarter" idx="12"/>
          </p:nvPr>
        </p:nvSpPr>
        <p:spPr/>
        <p:txBody>
          <a:bodyPr/>
          <a:lstStyle/>
          <a:p>
            <a:fld id="{D15CE7C7-1D82-4CA3-802A-D8D835C6EC2E}" type="slidenum">
              <a:rPr kumimoji="1" lang="ja-JP" altLang="en-US" smtClean="0"/>
              <a:pPr/>
              <a:t>20</a:t>
            </a:fld>
            <a:endParaRPr kumimoji="1" lang="ja-JP" altLang="en-US"/>
          </a:p>
        </p:txBody>
      </p:sp>
    </p:spTree>
    <p:extLst>
      <p:ext uri="{BB962C8B-B14F-4D97-AF65-F5344CB8AC3E}">
        <p14:creationId xmlns:p14="http://schemas.microsoft.com/office/powerpoint/2010/main" val="589502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5754D8-5101-4D2F-AC76-C7CBBD36908E}"/>
              </a:ext>
            </a:extLst>
          </p:cNvPr>
          <p:cNvSpPr>
            <a:spLocks noGrp="1"/>
          </p:cNvSpPr>
          <p:nvPr>
            <p:ph type="title"/>
          </p:nvPr>
        </p:nvSpPr>
        <p:spPr>
          <a:xfrm>
            <a:off x="467544" y="44624"/>
            <a:ext cx="8229600" cy="928274"/>
          </a:xfrm>
        </p:spPr>
        <p:txBody>
          <a:bodyPr>
            <a:noAutofit/>
          </a:bodyPr>
          <a:lstStyle/>
          <a:p>
            <a:r>
              <a:rPr kumimoji="1" lang="en-US" altLang="ja-JP" sz="2400" b="1" dirty="0">
                <a:latin typeface="Arial" panose="020B0604020202020204" pitchFamily="34" charset="0"/>
                <a:cs typeface="Arial" panose="020B0604020202020204" pitchFamily="34" charset="0"/>
              </a:rPr>
              <a:t>Variability of mean </a:t>
            </a:r>
            <a:r>
              <a:rPr lang="en-US" altLang="ja-JP" sz="2400" b="1" dirty="0">
                <a:latin typeface="Arial" panose="020B0604020202020204" pitchFamily="34" charset="0"/>
                <a:cs typeface="Arial" panose="020B0604020202020204" pitchFamily="34" charset="0"/>
              </a:rPr>
              <a:t>biases by the comparison areas</a:t>
            </a:r>
            <a:br>
              <a:rPr lang="en-US" altLang="ja-JP" sz="3200" dirty="0">
                <a:latin typeface="Arial" panose="020B0604020202020204" pitchFamily="34" charset="0"/>
                <a:cs typeface="Arial" panose="020B0604020202020204" pitchFamily="34" charset="0"/>
              </a:rPr>
            </a:br>
            <a:r>
              <a:rPr lang="en-US" altLang="ja-JP" sz="2000" dirty="0">
                <a:latin typeface="Arial" panose="020B0604020202020204" pitchFamily="34" charset="0"/>
                <a:ea typeface="ＭＳ Ｐゴシック" charset="0"/>
                <a:cs typeface="Arial" panose="020B0604020202020204" pitchFamily="34" charset="0"/>
              </a:rPr>
              <a:t>(Ver. 02.00, </a:t>
            </a:r>
            <a:r>
              <a:rPr lang="en-US" altLang="ja-JP" sz="2000" dirty="0">
                <a:latin typeface="Arial" panose="020B0604020202020204" pitchFamily="34" charset="0"/>
                <a:cs typeface="Arial" panose="020B0604020202020204" pitchFamily="34" charset="0"/>
              </a:rPr>
              <a:t>PROXY</a:t>
            </a:r>
            <a:r>
              <a:rPr lang="en-US" altLang="ja-JP" sz="2000" dirty="0">
                <a:latin typeface="Arial" panose="020B0604020202020204" pitchFamily="34" charset="0"/>
                <a:ea typeface="ＭＳ Ｐゴシック" charset="0"/>
                <a:cs typeface="Arial" panose="020B0604020202020204" pitchFamily="34" charset="0"/>
              </a:rPr>
              <a:t>)</a:t>
            </a:r>
            <a:endParaRPr kumimoji="1" lang="ja-JP" altLang="en-US" sz="3200" dirty="0">
              <a:latin typeface="Arial" panose="020B0604020202020204" pitchFamily="34" charset="0"/>
              <a:cs typeface="Arial" panose="020B0604020202020204" pitchFamily="34" charset="0"/>
            </a:endParaRPr>
          </a:p>
        </p:txBody>
      </p:sp>
      <p:grpSp>
        <p:nvGrpSpPr>
          <p:cNvPr id="5" name="グループ化 4">
            <a:extLst>
              <a:ext uri="{FF2B5EF4-FFF2-40B4-BE49-F238E27FC236}">
                <a16:creationId xmlns:a16="http://schemas.microsoft.com/office/drawing/2014/main" id="{02294E8D-C20F-4165-86E1-C5B873ECDAF7}"/>
              </a:ext>
            </a:extLst>
          </p:cNvPr>
          <p:cNvGrpSpPr/>
          <p:nvPr/>
        </p:nvGrpSpPr>
        <p:grpSpPr>
          <a:xfrm>
            <a:off x="683568" y="1751281"/>
            <a:ext cx="4536504" cy="387241"/>
            <a:chOff x="683568" y="1751281"/>
            <a:chExt cx="4536504" cy="387241"/>
          </a:xfrm>
        </p:grpSpPr>
        <p:sp>
          <p:nvSpPr>
            <p:cNvPr id="11" name="テキスト ボックス 10">
              <a:extLst>
                <a:ext uri="{FF2B5EF4-FFF2-40B4-BE49-F238E27FC236}">
                  <a16:creationId xmlns:a16="http://schemas.microsoft.com/office/drawing/2014/main" id="{C6370FAE-BE4A-459F-B703-474ACC52BAE4}"/>
                </a:ext>
              </a:extLst>
            </p:cNvPr>
            <p:cNvSpPr txBox="1"/>
            <p:nvPr/>
          </p:nvSpPr>
          <p:spPr>
            <a:xfrm>
              <a:off x="4572000" y="1769190"/>
              <a:ext cx="648072" cy="369332"/>
            </a:xfrm>
            <a:prstGeom prst="rect">
              <a:avLst/>
            </a:prstGeom>
            <a:noFill/>
            <a:ln>
              <a:noFill/>
            </a:ln>
          </p:spPr>
          <p:txBody>
            <a:bodyPr wrap="square" rtlCol="0">
              <a:spAutoFit/>
            </a:bodyPr>
            <a:lstStyle/>
            <a:p>
              <a:pPr algn="ctr"/>
              <a:r>
                <a:rPr kumimoji="1" lang="en-US" altLang="ja-JP" dirty="0"/>
                <a:t>XCO</a:t>
              </a:r>
              <a:endParaRPr kumimoji="1" lang="ja-JP" altLang="en-US" baseline="-25000" dirty="0"/>
            </a:p>
          </p:txBody>
        </p:sp>
        <p:sp>
          <p:nvSpPr>
            <p:cNvPr id="13" name="テキスト ボックス 12">
              <a:extLst>
                <a:ext uri="{FF2B5EF4-FFF2-40B4-BE49-F238E27FC236}">
                  <a16:creationId xmlns:a16="http://schemas.microsoft.com/office/drawing/2014/main" id="{7F26EB40-A92E-40DD-84C2-227137A72230}"/>
                </a:ext>
              </a:extLst>
            </p:cNvPr>
            <p:cNvSpPr txBox="1"/>
            <p:nvPr/>
          </p:nvSpPr>
          <p:spPr>
            <a:xfrm>
              <a:off x="683568" y="1751281"/>
              <a:ext cx="648072" cy="369332"/>
            </a:xfrm>
            <a:prstGeom prst="rect">
              <a:avLst/>
            </a:prstGeom>
            <a:noFill/>
            <a:ln>
              <a:noFill/>
            </a:ln>
          </p:spPr>
          <p:txBody>
            <a:bodyPr wrap="square" rtlCol="0">
              <a:spAutoFit/>
            </a:bodyPr>
            <a:lstStyle/>
            <a:p>
              <a:pPr algn="ctr"/>
              <a:r>
                <a:rPr kumimoji="1" lang="en-US" altLang="ja-JP" dirty="0"/>
                <a:t>XCH</a:t>
              </a:r>
              <a:r>
                <a:rPr kumimoji="1" lang="en-US" altLang="ja-JP" baseline="-25000" dirty="0"/>
                <a:t>4</a:t>
              </a:r>
              <a:endParaRPr kumimoji="1" lang="ja-JP" altLang="en-US" baseline="-25000" dirty="0"/>
            </a:p>
          </p:txBody>
        </p:sp>
      </p:grpSp>
      <p:sp>
        <p:nvSpPr>
          <p:cNvPr id="3" name="正方形/長方形 2">
            <a:extLst>
              <a:ext uri="{FF2B5EF4-FFF2-40B4-BE49-F238E27FC236}">
                <a16:creationId xmlns:a16="http://schemas.microsoft.com/office/drawing/2014/main" id="{0B21CEB9-61F0-4C38-88EA-A85A620C43B4}"/>
              </a:ext>
            </a:extLst>
          </p:cNvPr>
          <p:cNvSpPr/>
          <p:nvPr/>
        </p:nvSpPr>
        <p:spPr>
          <a:xfrm>
            <a:off x="547524" y="1556792"/>
            <a:ext cx="8229600" cy="367240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362830DD-B238-4181-96A9-A7F6252E847A}"/>
              </a:ext>
            </a:extLst>
          </p:cNvPr>
          <p:cNvPicPr preferRelativeResize="0">
            <a:picLocks noChangeAspect="1"/>
          </p:cNvPicPr>
          <p:nvPr/>
        </p:nvPicPr>
        <p:blipFill>
          <a:blip r:embed="rId2"/>
          <a:stretch>
            <a:fillRect/>
          </a:stretch>
        </p:blipFill>
        <p:spPr>
          <a:xfrm>
            <a:off x="866831" y="2120613"/>
            <a:ext cx="3600000" cy="2922075"/>
          </a:xfrm>
          <a:prstGeom prst="rect">
            <a:avLst/>
          </a:prstGeom>
        </p:spPr>
      </p:pic>
      <p:pic>
        <p:nvPicPr>
          <p:cNvPr id="7" name="図 6">
            <a:extLst>
              <a:ext uri="{FF2B5EF4-FFF2-40B4-BE49-F238E27FC236}">
                <a16:creationId xmlns:a16="http://schemas.microsoft.com/office/drawing/2014/main" id="{08076E88-3DE7-4CCC-A05A-DEACC5F8F472}"/>
              </a:ext>
            </a:extLst>
          </p:cNvPr>
          <p:cNvPicPr preferRelativeResize="0">
            <a:picLocks noChangeAspect="1"/>
          </p:cNvPicPr>
          <p:nvPr/>
        </p:nvPicPr>
        <p:blipFill>
          <a:blip r:embed="rId3"/>
          <a:stretch>
            <a:fillRect/>
          </a:stretch>
        </p:blipFill>
        <p:spPr>
          <a:xfrm>
            <a:off x="4782338" y="2142452"/>
            <a:ext cx="3600000" cy="2922075"/>
          </a:xfrm>
          <a:prstGeom prst="rect">
            <a:avLst/>
          </a:prstGeom>
        </p:spPr>
      </p:pic>
      <p:sp>
        <p:nvSpPr>
          <p:cNvPr id="4" name="スライド番号プレースホルダー 3">
            <a:extLst>
              <a:ext uri="{FF2B5EF4-FFF2-40B4-BE49-F238E27FC236}">
                <a16:creationId xmlns:a16="http://schemas.microsoft.com/office/drawing/2014/main" id="{55B8D1CE-9EA6-A59A-0ACA-F4B3F75DD770}"/>
              </a:ext>
            </a:extLst>
          </p:cNvPr>
          <p:cNvSpPr>
            <a:spLocks noGrp="1"/>
          </p:cNvSpPr>
          <p:nvPr>
            <p:ph type="sldNum" sz="quarter" idx="12"/>
          </p:nvPr>
        </p:nvSpPr>
        <p:spPr/>
        <p:txBody>
          <a:bodyPr/>
          <a:lstStyle/>
          <a:p>
            <a:fld id="{D15CE7C7-1D82-4CA3-802A-D8D835C6EC2E}" type="slidenum">
              <a:rPr kumimoji="1" lang="ja-JP" altLang="en-US" smtClean="0"/>
              <a:pPr/>
              <a:t>21</a:t>
            </a:fld>
            <a:endParaRPr kumimoji="1" lang="ja-JP" altLang="en-US"/>
          </a:p>
        </p:txBody>
      </p:sp>
    </p:spTree>
    <p:extLst>
      <p:ext uri="{BB962C8B-B14F-4D97-AF65-F5344CB8AC3E}">
        <p14:creationId xmlns:p14="http://schemas.microsoft.com/office/powerpoint/2010/main" val="4219672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A672417-97E2-878C-40E9-465328D55571}"/>
              </a:ext>
            </a:extLst>
          </p:cNvPr>
          <p:cNvSpPr>
            <a:spLocks noGrp="1"/>
          </p:cNvSpPr>
          <p:nvPr>
            <p:ph type="sldNum" sz="quarter" idx="12"/>
          </p:nvPr>
        </p:nvSpPr>
        <p:spPr/>
        <p:txBody>
          <a:bodyPr/>
          <a:lstStyle/>
          <a:p>
            <a:fld id="{D15CE7C7-1D82-4CA3-802A-D8D835C6EC2E}" type="slidenum">
              <a:rPr kumimoji="1" lang="ja-JP" altLang="en-US" smtClean="0"/>
              <a:pPr/>
              <a:t>22</a:t>
            </a:fld>
            <a:endParaRPr kumimoji="1" lang="ja-JP" altLang="en-US"/>
          </a:p>
        </p:txBody>
      </p:sp>
      <p:sp>
        <p:nvSpPr>
          <p:cNvPr id="3" name="テキスト ボックス 2">
            <a:extLst>
              <a:ext uri="{FF2B5EF4-FFF2-40B4-BE49-F238E27FC236}">
                <a16:creationId xmlns:a16="http://schemas.microsoft.com/office/drawing/2014/main" id="{DAA5A18D-7919-1F44-2937-45E8922D4F7D}"/>
              </a:ext>
            </a:extLst>
          </p:cNvPr>
          <p:cNvSpPr txBox="1"/>
          <p:nvPr/>
        </p:nvSpPr>
        <p:spPr>
          <a:xfrm>
            <a:off x="0" y="-27384"/>
            <a:ext cx="9144000" cy="523220"/>
          </a:xfrm>
          <a:prstGeom prst="rect">
            <a:avLst/>
          </a:prstGeom>
          <a:noFill/>
        </p:spPr>
        <p:txBody>
          <a:bodyPr wrap="square" rtlCol="0">
            <a:spAutoFit/>
          </a:bodyPr>
          <a:lstStyle/>
          <a:p>
            <a:pPr algn="ctr"/>
            <a:r>
              <a:rPr lang="en-US" altLang="ja-JP" sz="2800" b="1" dirty="0">
                <a:latin typeface="Arial" panose="020B0604020202020204" pitchFamily="34" charset="0"/>
                <a:cs typeface="Arial" panose="020B0604020202020204" pitchFamily="34" charset="0"/>
              </a:rPr>
              <a:t>Conclusions </a:t>
            </a:r>
            <a:r>
              <a:rPr lang="en-US" altLang="ja-JP" sz="2800" b="1">
                <a:latin typeface="Arial" panose="020B0604020202020204" pitchFamily="34" charset="0"/>
                <a:cs typeface="Arial" panose="020B0604020202020204" pitchFamily="34" charset="0"/>
              </a:rPr>
              <a:t>and outlook</a:t>
            </a:r>
            <a:endParaRPr kumimoji="1" lang="ja-JP" altLang="en-US" sz="2800" b="1" dirty="0">
              <a:latin typeface="Arial" panose="020B0604020202020204" pitchFamily="34" charset="0"/>
              <a:cs typeface="Arial" panose="020B0604020202020204" pitchFamily="34" charset="0"/>
            </a:endParaRPr>
          </a:p>
        </p:txBody>
      </p:sp>
      <p:sp>
        <p:nvSpPr>
          <p:cNvPr id="4" name="正方形/長方形 3">
            <a:extLst>
              <a:ext uri="{FF2B5EF4-FFF2-40B4-BE49-F238E27FC236}">
                <a16:creationId xmlns:a16="http://schemas.microsoft.com/office/drawing/2014/main" id="{A9C7A88A-ABFB-AF67-C121-DF0DB39509A9}"/>
              </a:ext>
            </a:extLst>
          </p:cNvPr>
          <p:cNvSpPr/>
          <p:nvPr/>
        </p:nvSpPr>
        <p:spPr>
          <a:xfrm>
            <a:off x="0" y="427012"/>
            <a:ext cx="9144000" cy="6386364"/>
          </a:xfrm>
          <a:prstGeom prst="rect">
            <a:avLst/>
          </a:prstGeom>
        </p:spPr>
        <p:txBody>
          <a:bodyPr wrap="square">
            <a:spAutoFit/>
          </a:bodyPr>
          <a:lstStyle/>
          <a:p>
            <a:pPr marL="9525" lvl="0"/>
            <a:r>
              <a:rPr lang="en-US" altLang="ja-JP" sz="1700" b="1" kern="100" dirty="0">
                <a:effectLst/>
                <a:latin typeface="Arial" panose="020B0604020202020204" pitchFamily="34" charset="0"/>
                <a:ea typeface="ＭＳ Ｐ明朝" panose="02020600040205080304" pitchFamily="18" charset="-128"/>
                <a:cs typeface="Arial" panose="020B0604020202020204" pitchFamily="34" charset="0"/>
              </a:rPr>
              <a:t>GOSAT</a:t>
            </a:r>
            <a:r>
              <a:rPr lang="en-US" altLang="ja-JP" sz="1700" b="1" kern="100" dirty="0">
                <a:latin typeface="Arial" panose="020B0604020202020204" pitchFamily="34" charset="0"/>
                <a:ea typeface="ＭＳ Ｐ明朝" panose="02020600040205080304" pitchFamily="18" charset="-128"/>
                <a:cs typeface="Arial" panose="020B0604020202020204" pitchFamily="34" charset="0"/>
              </a:rPr>
              <a:t> </a:t>
            </a:r>
            <a:r>
              <a:rPr lang="en-US" altLang="ja-JP" sz="1700" b="1" kern="100" dirty="0">
                <a:effectLst/>
                <a:latin typeface="Arial" panose="020B0604020202020204" pitchFamily="34" charset="0"/>
                <a:ea typeface="ＭＳ Ｐ明朝" panose="02020600040205080304" pitchFamily="18" charset="-128"/>
                <a:cs typeface="Arial" panose="020B0604020202020204" pitchFamily="34" charset="0"/>
              </a:rPr>
              <a:t>validation results:</a:t>
            </a:r>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 generally stable </a:t>
            </a:r>
          </a:p>
          <a:p>
            <a:pPr marL="342900" lvl="0" indent="-250825">
              <a:buFont typeface="Wingdings" panose="05000000000000000000" pitchFamily="2" charset="2"/>
              <a:buChar char=""/>
            </a:pPr>
            <a:r>
              <a:rPr lang="en-US" altLang="ja-JP" sz="1700" kern="100" dirty="0">
                <a:latin typeface="Arial" panose="020B0604020202020204" pitchFamily="34" charset="0"/>
                <a:ea typeface="ＭＳ Ｐ明朝" panose="02020600040205080304" pitchFamily="18" charset="-128"/>
                <a:cs typeface="Arial" panose="020B0604020202020204" pitchFamily="34" charset="0"/>
              </a:rPr>
              <a:t>Updated Ver. 03.00 has negative bias for gain H ocean soundings, therefore, the bias-corrected one as Ver.03.05 will be released together with Ver. 03.00. The biases are due to the fitting accuracy of the spectra and improvement of the algorithm will be continued through further analysis. </a:t>
            </a:r>
            <a:br>
              <a:rPr lang="en-US" altLang="ja-JP" sz="1700" kern="100" dirty="0">
                <a:latin typeface="Arial" panose="020B0604020202020204" pitchFamily="34" charset="0"/>
                <a:ea typeface="ＭＳ Ｐ明朝" panose="02020600040205080304" pitchFamily="18" charset="-128"/>
                <a:cs typeface="Arial" panose="020B0604020202020204" pitchFamily="34" charset="0"/>
              </a:rPr>
            </a:br>
            <a:r>
              <a:rPr lang="en-US" altLang="ja-JP" sz="1300" kern="100" dirty="0">
                <a:solidFill>
                  <a:srgbClr val="969696"/>
                </a:solidFill>
                <a:latin typeface="Arial" panose="020B0604020202020204" pitchFamily="34" charset="0"/>
                <a:ea typeface="ＭＳ Ｐ明朝" panose="02020600040205080304" pitchFamily="18" charset="-128"/>
                <a:cs typeface="Arial" panose="020B0604020202020204" pitchFamily="34" charset="0"/>
              </a:rPr>
              <a:t>Yu Someya et al., Update on the GOSAT TANSO–FTS SWIR Level 2 retrieval algorithm, AMT, 16, 1477–1501, 2023.</a:t>
            </a:r>
            <a:endParaRPr lang="ja-JP" altLang="ja-JP" sz="1300" kern="100" dirty="0">
              <a:solidFill>
                <a:srgbClr val="969696"/>
              </a:solidFill>
              <a:effectLst/>
              <a:latin typeface="Arial" panose="020B0604020202020204" pitchFamily="34" charset="0"/>
              <a:ea typeface="ＭＳ Ｐ明朝" panose="02020600040205080304" pitchFamily="18" charset="-128"/>
              <a:cs typeface="Arial" panose="020B0604020202020204" pitchFamily="34" charset="0"/>
            </a:endParaRPr>
          </a:p>
          <a:p>
            <a:pPr marL="342900" lvl="0" indent="-250825">
              <a:buFont typeface="Wingdings" panose="05000000000000000000" pitchFamily="2" charset="2"/>
              <a:buChar char=""/>
            </a:pPr>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Laser power of interferometer is decreasing, but FTS is healthy, and I expect to continue operation for more than 5 years.</a:t>
            </a:r>
          </a:p>
          <a:p>
            <a:pPr marL="342900" lvl="0" indent="-250825">
              <a:buFont typeface="Wingdings" panose="05000000000000000000" pitchFamily="2" charset="2"/>
              <a:buChar char=""/>
            </a:pPr>
            <a:endParaRPr lang="ja-JP" altLang="ja-JP" sz="1700" b="1" kern="100" dirty="0">
              <a:solidFill>
                <a:schemeClr val="tx1">
                  <a:lumMod val="50000"/>
                  <a:lumOff val="50000"/>
                </a:schemeClr>
              </a:solidFill>
              <a:effectLst/>
              <a:latin typeface="Arial" panose="020B0604020202020204" pitchFamily="34" charset="0"/>
              <a:ea typeface="ＭＳ Ｐ明朝" panose="02020600040205080304" pitchFamily="18" charset="-128"/>
              <a:cs typeface="Arial" panose="020B0604020202020204" pitchFamily="34" charset="0"/>
            </a:endParaRPr>
          </a:p>
          <a:p>
            <a:pPr lvl="0"/>
            <a:r>
              <a:rPr lang="en-US" altLang="ja-JP" sz="1700" b="1" kern="100" dirty="0">
                <a:effectLst/>
                <a:latin typeface="Arial" panose="020B0604020202020204" pitchFamily="34" charset="0"/>
                <a:ea typeface="ＭＳ Ｐ明朝" panose="02020600040205080304" pitchFamily="18" charset="-128"/>
                <a:cs typeface="Arial" panose="020B0604020202020204" pitchFamily="34" charset="0"/>
              </a:rPr>
              <a:t>GOSAT-2 validation results:</a:t>
            </a:r>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 generally stable </a:t>
            </a:r>
          </a:p>
          <a:p>
            <a:pPr marL="342900" lvl="0" indent="-342900">
              <a:buFont typeface="Wingdings" panose="05000000000000000000" pitchFamily="2" charset="2"/>
              <a:buChar char=""/>
            </a:pPr>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Full physics XCO</a:t>
            </a:r>
            <a:r>
              <a:rPr lang="en-US" altLang="ja-JP" sz="1700" kern="100" baseline="-25000" dirty="0">
                <a:effectLst/>
                <a:latin typeface="Arial" panose="020B0604020202020204" pitchFamily="34" charset="0"/>
                <a:ea typeface="ＭＳ Ｐ明朝" panose="02020600040205080304" pitchFamily="18" charset="-128"/>
                <a:cs typeface="Arial" panose="020B0604020202020204" pitchFamily="34" charset="0"/>
              </a:rPr>
              <a:t>2</a:t>
            </a:r>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 Ver. </a:t>
            </a:r>
            <a:r>
              <a:rPr lang="en-US" altLang="ja-JP" sz="1700" kern="100" dirty="0">
                <a:latin typeface="Arial" panose="020B0604020202020204" pitchFamily="34" charset="0"/>
                <a:ea typeface="ＭＳ Ｐ明朝" panose="02020600040205080304" pitchFamily="18" charset="-128"/>
                <a:cs typeface="Arial" panose="020B0604020202020204" pitchFamily="34" charset="0"/>
              </a:rPr>
              <a:t>02.00 </a:t>
            </a:r>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has positive bias of ~ 2 ppm</a:t>
            </a:r>
          </a:p>
          <a:p>
            <a:pPr marL="342900" lvl="0" indent="-342900">
              <a:buFont typeface="Wingdings" panose="05000000000000000000" pitchFamily="2" charset="2"/>
              <a:buChar char=""/>
            </a:pPr>
            <a:r>
              <a:rPr lang="en-US" altLang="ja-JP" sz="1700" kern="100" dirty="0">
                <a:latin typeface="Arial" panose="020B0604020202020204" pitchFamily="34" charset="0"/>
                <a:ea typeface="ＭＳ Ｐ明朝" panose="02020600040205080304" pitchFamily="18" charset="-128"/>
                <a:cs typeface="Arial" panose="020B0604020202020204" pitchFamily="34" charset="0"/>
              </a:rPr>
              <a:t>S</a:t>
            </a:r>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ome of the biases </a:t>
            </a:r>
            <a:r>
              <a:rPr lang="en-US" altLang="ja-JP" sz="1700" kern="100" dirty="0">
                <a:latin typeface="Arial" panose="020B0604020202020204" pitchFamily="34" charset="0"/>
                <a:ea typeface="ＭＳ Ｐ明朝" panose="02020600040205080304" pitchFamily="18" charset="-128"/>
                <a:cs typeface="Arial" panose="020B0604020202020204" pitchFamily="34" charset="0"/>
              </a:rPr>
              <a:t>become</a:t>
            </a:r>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 relatively large, </a:t>
            </a:r>
            <a:r>
              <a:rPr lang="en-US" altLang="ja-JP" sz="1700" dirty="0">
                <a:effectLst/>
                <a:latin typeface="Arial" panose="020B0604020202020204" pitchFamily="34" charset="0"/>
                <a:ea typeface="ＭＳ Ｐ明朝" panose="02020600040205080304" pitchFamily="18" charset="-128"/>
                <a:cs typeface="Arial" panose="020B0604020202020204" pitchFamily="34" charset="0"/>
              </a:rPr>
              <a:t>since GOSAT-2 and TCCON would observe different air masses at some sites with biomass burning, air pollution, aerosols etc. like </a:t>
            </a:r>
            <a:r>
              <a:rPr lang="en-US" altLang="ja-JP" sz="1700" u="none" strike="noStrike" dirty="0" err="1">
                <a:effectLst/>
                <a:latin typeface="Arial" panose="020B0604020202020204" pitchFamily="34" charset="0"/>
                <a:cs typeface="Arial" panose="020B0604020202020204" pitchFamily="34" charset="0"/>
              </a:rPr>
              <a:t>Xianghe</a:t>
            </a:r>
            <a:r>
              <a:rPr lang="en-US" altLang="ja-JP" sz="1700" dirty="0">
                <a:latin typeface="Arial" panose="020B0604020202020204" pitchFamily="34" charset="0"/>
                <a:cs typeface="Arial" panose="020B0604020202020204" pitchFamily="34" charset="0"/>
              </a:rPr>
              <a:t>, Caltech,</a:t>
            </a:r>
            <a:r>
              <a:rPr lang="en-US" altLang="ja-JP" sz="1700" u="none" strike="noStrike" dirty="0">
                <a:effectLst/>
                <a:latin typeface="Arial" panose="020B0604020202020204" pitchFamily="34" charset="0"/>
                <a:cs typeface="Arial" panose="020B0604020202020204" pitchFamily="34" charset="0"/>
              </a:rPr>
              <a:t> Dryden </a:t>
            </a:r>
            <a:r>
              <a:rPr lang="en-US" altLang="ja-JP" sz="1700" dirty="0">
                <a:effectLst/>
                <a:latin typeface="Arial" panose="020B0604020202020204" pitchFamily="34" charset="0"/>
                <a:ea typeface="ＭＳ Ｐ明朝" panose="02020600040205080304" pitchFamily="18" charset="-128"/>
                <a:cs typeface="Arial" panose="020B0604020202020204" pitchFamily="34" charset="0"/>
              </a:rPr>
              <a:t>and these data should be excluded from the comparison.</a:t>
            </a:r>
            <a:r>
              <a:rPr lang="ja-JP" altLang="ja-JP" sz="1700">
                <a:effectLst/>
                <a:latin typeface="Arial" panose="020B0604020202020204" pitchFamily="34" charset="0"/>
                <a:cs typeface="Arial" panose="020B0604020202020204" pitchFamily="34" charset="0"/>
              </a:rPr>
              <a:t> </a:t>
            </a:r>
            <a:r>
              <a:rPr lang="en-US" altLang="ja-JP" sz="1700" dirty="0">
                <a:effectLst/>
                <a:latin typeface="Arial" panose="020B0604020202020204" pitchFamily="34" charset="0"/>
                <a:cs typeface="Arial" panose="020B0604020202020204" pitchFamily="34" charset="0"/>
              </a:rPr>
              <a:t>Biases </a:t>
            </a:r>
            <a:r>
              <a:rPr lang="en-US" altLang="ja-JP" sz="1700" dirty="0">
                <a:latin typeface="Arial" panose="020B0604020202020204" pitchFamily="34" charset="0"/>
                <a:cs typeface="Arial" panose="020B0604020202020204" pitchFamily="34" charset="0"/>
              </a:rPr>
              <a:t>and s</a:t>
            </a:r>
            <a:r>
              <a:rPr lang="en-US" altLang="ja-JP" sz="1700" dirty="0">
                <a:effectLst/>
                <a:latin typeface="Arial" panose="020B0604020202020204" pitchFamily="34" charset="0"/>
                <a:cs typeface="Arial" panose="020B0604020202020204" pitchFamily="34" charset="0"/>
              </a:rPr>
              <a:t>tandard deviations are improved when these data are excluded.</a:t>
            </a:r>
          </a:p>
          <a:p>
            <a:pPr marL="342900" lvl="0" indent="-342900">
              <a:buFont typeface="Wingdings" panose="05000000000000000000" pitchFamily="2" charset="2"/>
              <a:buChar char=""/>
            </a:pPr>
            <a:r>
              <a:rPr lang="en-US" altLang="ja-JP" sz="1700" kern="100" dirty="0">
                <a:latin typeface="Arial" panose="020B0604020202020204" pitchFamily="34" charset="0"/>
                <a:ea typeface="ＭＳ Ｐ明朝" panose="02020600040205080304" pitchFamily="18" charset="-128"/>
                <a:cs typeface="Arial" panose="020B0604020202020204" pitchFamily="34" charset="0"/>
              </a:rPr>
              <a:t>Investigation of thin cirrus clouds and aerosols using lidar and sky radiometer is in progress.</a:t>
            </a:r>
            <a:br>
              <a:rPr lang="en-US" altLang="ja-JP" sz="1700" kern="100" dirty="0">
                <a:latin typeface="Arial" panose="020B0604020202020204" pitchFamily="34" charset="0"/>
                <a:ea typeface="ＭＳ Ｐ明朝" panose="02020600040205080304" pitchFamily="18" charset="-128"/>
                <a:cs typeface="Arial" panose="020B0604020202020204" pitchFamily="34" charset="0"/>
              </a:rPr>
            </a:br>
            <a:r>
              <a:rPr lang="en-US" altLang="ja-JP" sz="1300" kern="100" dirty="0">
                <a:solidFill>
                  <a:srgbClr val="969696"/>
                </a:solidFill>
                <a:latin typeface="Arial" panose="020B0604020202020204" pitchFamily="34" charset="0"/>
                <a:ea typeface="ＭＳ Ｐ明朝" panose="02020600040205080304" pitchFamily="18" charset="-128"/>
                <a:cs typeface="Arial" panose="020B0604020202020204" pitchFamily="34" charset="0"/>
              </a:rPr>
              <a:t>In case of  GOSAT: Tran et al., Influences of aerosols and thin cirrus clouds on GOSAT XCO</a:t>
            </a:r>
            <a:r>
              <a:rPr lang="en-US" altLang="ja-JP" sz="1300" kern="100" baseline="-25000" dirty="0">
                <a:solidFill>
                  <a:srgbClr val="969696"/>
                </a:solidFill>
                <a:latin typeface="Arial" panose="020B0604020202020204" pitchFamily="34" charset="0"/>
                <a:ea typeface="ＭＳ Ｐ明朝" panose="02020600040205080304" pitchFamily="18" charset="-128"/>
                <a:cs typeface="Arial" panose="020B0604020202020204" pitchFamily="34" charset="0"/>
              </a:rPr>
              <a:t>2</a:t>
            </a:r>
            <a:r>
              <a:rPr lang="en-US" altLang="ja-JP" sz="1300" kern="100" dirty="0">
                <a:solidFill>
                  <a:srgbClr val="969696"/>
                </a:solidFill>
                <a:latin typeface="Arial" panose="020B0604020202020204" pitchFamily="34" charset="0"/>
                <a:ea typeface="ＭＳ Ｐ明朝" panose="02020600040205080304" pitchFamily="18" charset="-128"/>
                <a:cs typeface="Arial" panose="020B0604020202020204" pitchFamily="34" charset="0"/>
              </a:rPr>
              <a:t> and XCH</a:t>
            </a:r>
            <a:r>
              <a:rPr lang="en-US" altLang="ja-JP" sz="1300" kern="100" baseline="-25000" dirty="0">
                <a:solidFill>
                  <a:srgbClr val="969696"/>
                </a:solidFill>
                <a:latin typeface="Arial" panose="020B0604020202020204" pitchFamily="34" charset="0"/>
                <a:ea typeface="ＭＳ Ｐ明朝" panose="02020600040205080304" pitchFamily="18" charset="-128"/>
                <a:cs typeface="Arial" panose="020B0604020202020204" pitchFamily="34" charset="0"/>
              </a:rPr>
              <a:t>4</a:t>
            </a:r>
            <a:r>
              <a:rPr lang="en-US" altLang="ja-JP" sz="1300" kern="100" dirty="0">
                <a:solidFill>
                  <a:srgbClr val="969696"/>
                </a:solidFill>
                <a:latin typeface="Arial" panose="020B0604020202020204" pitchFamily="34" charset="0"/>
                <a:ea typeface="ＭＳ Ｐ明朝" panose="02020600040205080304" pitchFamily="18" charset="-128"/>
                <a:cs typeface="Arial" panose="020B0604020202020204" pitchFamily="34" charset="0"/>
              </a:rPr>
              <a:t> using Total Carbon Column Observing Network, sky radiometer, and lidar data, Int. J. Remote Sensing, 43(5), 1770-1799, 2022.</a:t>
            </a:r>
          </a:p>
          <a:p>
            <a:pPr marL="342900" indent="-342900">
              <a:buFont typeface="Wingdings" panose="05000000000000000000" pitchFamily="2" charset="2"/>
              <a:buChar char=""/>
            </a:pPr>
            <a:r>
              <a:rPr lang="en-US" altLang="ja-JP" sz="1700" b="1" kern="100" dirty="0">
                <a:effectLst/>
                <a:latin typeface="Arial" panose="020B0604020202020204" pitchFamily="34" charset="0"/>
                <a:ea typeface="ＭＳ Ｐ明朝" panose="02020600040205080304" pitchFamily="18" charset="-128"/>
                <a:cs typeface="Arial" panose="020B0604020202020204" pitchFamily="34" charset="0"/>
              </a:rPr>
              <a:t>Review meeting after the GOSAT-2 nominal operation (5 years) will be held on 30 Oct 2023.</a:t>
            </a:r>
            <a:endParaRPr lang="en-US" altLang="ja-JP" sz="1700" b="1" kern="100" dirty="0">
              <a:latin typeface="Arial" panose="020B0604020202020204" pitchFamily="34" charset="0"/>
              <a:ea typeface="ＭＳ Ｐ明朝" panose="02020600040205080304" pitchFamily="18" charset="-128"/>
              <a:cs typeface="Arial" panose="020B0604020202020204" pitchFamily="34" charset="0"/>
            </a:endParaRPr>
          </a:p>
          <a:p>
            <a:pPr marL="342900" lvl="0" indent="-342900">
              <a:buFont typeface="Wingdings" panose="05000000000000000000" pitchFamily="2" charset="2"/>
              <a:buChar char=""/>
            </a:pPr>
            <a:endPar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endParaRPr>
          </a:p>
          <a:p>
            <a:pPr lvl="0"/>
            <a:r>
              <a:rPr lang="en-US" altLang="ja-JP" sz="1700" kern="100" dirty="0">
                <a:effectLst/>
                <a:latin typeface="Arial" panose="020B0604020202020204" pitchFamily="34" charset="0"/>
                <a:ea typeface="ＭＳ Ｐ明朝" panose="02020600040205080304" pitchFamily="18" charset="-128"/>
                <a:cs typeface="Arial" panose="020B0604020202020204" pitchFamily="34" charset="0"/>
              </a:rPr>
              <a:t>Comparison of GOSAT and GOSAT-2 data with the COCCON data will be made after releasing the COCCON data as much as possible, now they are not so many compared with the TCCON data.</a:t>
            </a:r>
          </a:p>
        </p:txBody>
      </p:sp>
    </p:spTree>
    <p:extLst>
      <p:ext uri="{BB962C8B-B14F-4D97-AF65-F5344CB8AC3E}">
        <p14:creationId xmlns:p14="http://schemas.microsoft.com/office/powerpoint/2010/main" val="850548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9E3B2C9-9223-46CF-B2F3-99EE94B70A34}"/>
              </a:ext>
            </a:extLst>
          </p:cNvPr>
          <p:cNvSpPr>
            <a:spLocks noGrp="1"/>
          </p:cNvSpPr>
          <p:nvPr>
            <p:ph type="sldNum" sz="quarter" idx="12"/>
          </p:nvPr>
        </p:nvSpPr>
        <p:spPr/>
        <p:txBody>
          <a:bodyPr/>
          <a:lstStyle/>
          <a:p>
            <a:fld id="{D15CE7C7-1D82-4CA3-802A-D8D835C6EC2E}" type="slidenum">
              <a:rPr kumimoji="1" lang="ja-JP" altLang="en-US" smtClean="0"/>
              <a:pPr/>
              <a:t>23</a:t>
            </a:fld>
            <a:endParaRPr kumimoji="1" lang="ja-JP" altLang="en-US"/>
          </a:p>
        </p:txBody>
      </p:sp>
      <p:sp>
        <p:nvSpPr>
          <p:cNvPr id="3" name="正方形/長方形 2">
            <a:extLst>
              <a:ext uri="{FF2B5EF4-FFF2-40B4-BE49-F238E27FC236}">
                <a16:creationId xmlns:a16="http://schemas.microsoft.com/office/drawing/2014/main" id="{8D258F0A-89BB-4CD9-AFA5-E66F49D94D1C}"/>
              </a:ext>
            </a:extLst>
          </p:cNvPr>
          <p:cNvSpPr/>
          <p:nvPr/>
        </p:nvSpPr>
        <p:spPr>
          <a:xfrm>
            <a:off x="0" y="0"/>
            <a:ext cx="9144000" cy="830997"/>
          </a:xfrm>
          <a:prstGeom prst="rect">
            <a:avLst/>
          </a:prstGeom>
        </p:spPr>
        <p:txBody>
          <a:bodyPr wrap="square">
            <a:spAutoFit/>
          </a:bodyPr>
          <a:lstStyle/>
          <a:p>
            <a:pPr algn="ctr"/>
            <a:r>
              <a:rPr lang="en-US" altLang="ja-JP" sz="2400" dirty="0">
                <a:latin typeface="Arial" panose="020B0604020202020204" pitchFamily="34" charset="0"/>
                <a:ea typeface="ＭＳ Ｐゴシック" charset="0"/>
                <a:cs typeface="Arial" panose="020B0604020202020204" pitchFamily="34" charset="0"/>
              </a:rPr>
              <a:t>Summary of validation analysis of GOSAT and GOSAT-2 SWIR L2 data using the TCCON data</a:t>
            </a:r>
            <a:endParaRPr lang="ja-JP" altLang="en-US" sz="2400" dirty="0"/>
          </a:p>
        </p:txBody>
      </p:sp>
      <p:graphicFrame>
        <p:nvGraphicFramePr>
          <p:cNvPr id="5" name="表 4">
            <a:extLst>
              <a:ext uri="{FF2B5EF4-FFF2-40B4-BE49-F238E27FC236}">
                <a16:creationId xmlns:a16="http://schemas.microsoft.com/office/drawing/2014/main" id="{253F4D9C-B96D-4FFA-899B-EB0FED8F8FAC}"/>
              </a:ext>
            </a:extLst>
          </p:cNvPr>
          <p:cNvGraphicFramePr>
            <a:graphicFrameLocks noGrp="1"/>
          </p:cNvGraphicFramePr>
          <p:nvPr>
            <p:extLst>
              <p:ext uri="{D42A27DB-BD31-4B8C-83A1-F6EECF244321}">
                <p14:modId xmlns:p14="http://schemas.microsoft.com/office/powerpoint/2010/main" val="2431819302"/>
              </p:ext>
            </p:extLst>
          </p:nvPr>
        </p:nvGraphicFramePr>
        <p:xfrm>
          <a:off x="107504" y="830997"/>
          <a:ext cx="8928991" cy="5348311"/>
        </p:xfrm>
        <a:graphic>
          <a:graphicData uri="http://schemas.openxmlformats.org/drawingml/2006/table">
            <a:tbl>
              <a:tblPr>
                <a:tableStyleId>{5C22544A-7EE6-4342-B048-85BDC9FD1C3A}</a:tableStyleId>
              </a:tblPr>
              <a:tblGrid>
                <a:gridCol w="648072">
                  <a:extLst>
                    <a:ext uri="{9D8B030D-6E8A-4147-A177-3AD203B41FA5}">
                      <a16:colId xmlns:a16="http://schemas.microsoft.com/office/drawing/2014/main" val="3327851762"/>
                    </a:ext>
                  </a:extLst>
                </a:gridCol>
                <a:gridCol w="493320">
                  <a:extLst>
                    <a:ext uri="{9D8B030D-6E8A-4147-A177-3AD203B41FA5}">
                      <a16:colId xmlns:a16="http://schemas.microsoft.com/office/drawing/2014/main" val="3469650884"/>
                    </a:ext>
                  </a:extLst>
                </a:gridCol>
                <a:gridCol w="658808">
                  <a:extLst>
                    <a:ext uri="{9D8B030D-6E8A-4147-A177-3AD203B41FA5}">
                      <a16:colId xmlns:a16="http://schemas.microsoft.com/office/drawing/2014/main" val="2197634659"/>
                    </a:ext>
                  </a:extLst>
                </a:gridCol>
                <a:gridCol w="957486">
                  <a:extLst>
                    <a:ext uri="{9D8B030D-6E8A-4147-A177-3AD203B41FA5}">
                      <a16:colId xmlns:a16="http://schemas.microsoft.com/office/drawing/2014/main" val="988519929"/>
                    </a:ext>
                  </a:extLst>
                </a:gridCol>
                <a:gridCol w="914722">
                  <a:extLst>
                    <a:ext uri="{9D8B030D-6E8A-4147-A177-3AD203B41FA5}">
                      <a16:colId xmlns:a16="http://schemas.microsoft.com/office/drawing/2014/main" val="688438131"/>
                    </a:ext>
                  </a:extLst>
                </a:gridCol>
                <a:gridCol w="648072">
                  <a:extLst>
                    <a:ext uri="{9D8B030D-6E8A-4147-A177-3AD203B41FA5}">
                      <a16:colId xmlns:a16="http://schemas.microsoft.com/office/drawing/2014/main" val="4258212682"/>
                    </a:ext>
                  </a:extLst>
                </a:gridCol>
                <a:gridCol w="936104">
                  <a:extLst>
                    <a:ext uri="{9D8B030D-6E8A-4147-A177-3AD203B41FA5}">
                      <a16:colId xmlns:a16="http://schemas.microsoft.com/office/drawing/2014/main" val="4143284825"/>
                    </a:ext>
                  </a:extLst>
                </a:gridCol>
                <a:gridCol w="936104">
                  <a:extLst>
                    <a:ext uri="{9D8B030D-6E8A-4147-A177-3AD203B41FA5}">
                      <a16:colId xmlns:a16="http://schemas.microsoft.com/office/drawing/2014/main" val="1194536129"/>
                    </a:ext>
                  </a:extLst>
                </a:gridCol>
                <a:gridCol w="648072">
                  <a:extLst>
                    <a:ext uri="{9D8B030D-6E8A-4147-A177-3AD203B41FA5}">
                      <a16:colId xmlns:a16="http://schemas.microsoft.com/office/drawing/2014/main" val="3750657182"/>
                    </a:ext>
                  </a:extLst>
                </a:gridCol>
                <a:gridCol w="1008112">
                  <a:extLst>
                    <a:ext uri="{9D8B030D-6E8A-4147-A177-3AD203B41FA5}">
                      <a16:colId xmlns:a16="http://schemas.microsoft.com/office/drawing/2014/main" val="2617561785"/>
                    </a:ext>
                  </a:extLst>
                </a:gridCol>
                <a:gridCol w="1080119">
                  <a:extLst>
                    <a:ext uri="{9D8B030D-6E8A-4147-A177-3AD203B41FA5}">
                      <a16:colId xmlns:a16="http://schemas.microsoft.com/office/drawing/2014/main" val="4135225125"/>
                    </a:ext>
                  </a:extLst>
                </a:gridCol>
              </a:tblGrid>
              <a:tr h="657661">
                <a:tc gridSpan="2">
                  <a:txBody>
                    <a:bodyPr/>
                    <a:lstStyle/>
                    <a:p>
                      <a:pPr algn="ctr" rtl="0" fontAlgn="ctr"/>
                      <a:r>
                        <a:rPr lang="en-US" altLang="ja-JP" sz="1400" dirty="0">
                          <a:latin typeface="+mn-lt"/>
                          <a:cs typeface="Arial" panose="020B0604020202020204" pitchFamily="34" charset="0"/>
                        </a:rPr>
                        <a:t>±</a:t>
                      </a:r>
                      <a:r>
                        <a:rPr lang="en-US" altLang="ja-JP" sz="1400" dirty="0">
                          <a:latin typeface="+mn-lt"/>
                          <a:ea typeface="ＭＳ Ｐゴシック" charset="0"/>
                          <a:cs typeface="Arial" panose="020B0604020202020204" pitchFamily="34" charset="0"/>
                        </a:rPr>
                        <a:t>2</a:t>
                      </a:r>
                      <a:r>
                        <a:rPr lang="en-US" altLang="ja-JP" sz="1400" dirty="0">
                          <a:latin typeface="+mn-lt"/>
                          <a:cs typeface="Arial" panose="020B0604020202020204" pitchFamily="34" charset="0"/>
                        </a:rPr>
                        <a:t>º</a:t>
                      </a:r>
                      <a:endParaRPr lang="ja-JP" alt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tc>
                <a:tc hMerge="1">
                  <a:txBody>
                    <a:bodyPr/>
                    <a:lstStyle/>
                    <a:p>
                      <a:pPr algn="ctr" rtl="0" fontAlgn="ctr"/>
                      <a:endParaRPr lang="en-US" sz="1100" b="0"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txBody>
                  <a:tcPr marL="9525" marR="9525" marT="9525" marB="0" anchor="ctr"/>
                </a:tc>
                <a:tc gridSpan="3">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GOSAT SWIR L2 Ver. 02.90/91</a:t>
                      </a:r>
                    </a:p>
                    <a:p>
                      <a:pPr algn="ctr" rtl="0" fontAlgn="ctr"/>
                      <a:r>
                        <a:rPr lang="en-US" altLang="ja-JP" sz="1400" dirty="0">
                          <a:latin typeface="+mn-lt"/>
                          <a:cs typeface="Arial" panose="020B0604020202020204" pitchFamily="34" charset="0"/>
                        </a:rPr>
                        <a:t>Apr 2009 – Oct 2022, gain H</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GOSAT-2 full physics, Ver. 02.00</a:t>
                      </a:r>
                    </a:p>
                    <a:p>
                      <a:pPr algn="ctr" rtl="0" fontAlgn="ctr"/>
                      <a:r>
                        <a:rPr lang="en-US" altLang="ja-JP" sz="1400" dirty="0">
                          <a:latin typeface="+mn-lt"/>
                          <a:cs typeface="Arial" panose="020B0604020202020204" pitchFamily="34" charset="0"/>
                        </a:rPr>
                        <a:t>Aug 2019 – Jul 2022</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GOSAT-2 proxy, Ver. 02.00</a:t>
                      </a:r>
                    </a:p>
                    <a:p>
                      <a:pPr algn="ctr" rtl="0" fontAlgn="ctr"/>
                      <a:r>
                        <a:rPr lang="en-US" altLang="ja-JP" sz="1400" dirty="0">
                          <a:latin typeface="+mn-lt"/>
                          <a:cs typeface="Arial" panose="020B0604020202020204" pitchFamily="34" charset="0"/>
                        </a:rPr>
                        <a:t>Mar 2019 –  Feb 2023</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09355370"/>
                  </a:ext>
                </a:extLst>
              </a:tr>
              <a:tr h="44165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a:solidFill>
                          <a:srgbClr val="000000"/>
                        </a:solidFill>
                        <a:effectLst/>
                        <a:latin typeface="+mn-lt"/>
                        <a:ea typeface="游ゴシック" panose="020B0400000000000000" pitchFamily="50" charset="-128"/>
                        <a:cs typeface="Arial" panose="020B0604020202020204" pitchFamily="34" charset="0"/>
                      </a:endParaRPr>
                    </a:p>
                    <a:p>
                      <a:pPr algn="ctr" rtl="0" fontAlgn="ct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endParaRPr>
                    </a:p>
                    <a:p>
                      <a:pPr algn="ctr" rtl="0" fontAlgn="ct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rPr>
                        <a:t>N</a:t>
                      </a:r>
                    </a:p>
                  </a:txBody>
                  <a:tcPr marL="9525" marR="9525" marT="9525" marB="0" anchor="ctr" anchorCtr="1"/>
                </a:tc>
                <a:tc>
                  <a:txBody>
                    <a:bodyPr/>
                    <a:lstStyle/>
                    <a:p>
                      <a:pPr algn="ctr" rtl="0" fontAlgn="ctr"/>
                      <a:r>
                        <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rPr>
                        <a:t>Bias</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SD</a:t>
                      </a:r>
                    </a:p>
                  </a:txBody>
                  <a:tcPr marL="9525" marR="9525" marT="9525" marB="0" anchor="ctr" anchorCtr="1"/>
                </a:tc>
                <a:tc>
                  <a:txBody>
                    <a:bodyPr/>
                    <a:lstStyle/>
                    <a:p>
                      <a:pPr algn="ctr" rtl="0" fontAlgn="ctr"/>
                      <a:r>
                        <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rPr>
                        <a:t>N</a:t>
                      </a:r>
                    </a:p>
                  </a:txBody>
                  <a:tcPr marL="9525" marR="9525" marT="9525" marB="0" anchor="ctr" anchorCtr="1"/>
                </a:tc>
                <a:tc>
                  <a:txBody>
                    <a:bodyPr/>
                    <a:lstStyle/>
                    <a:p>
                      <a:pPr algn="ctr" rtl="0" fontAlgn="ctr"/>
                      <a:r>
                        <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rPr>
                        <a:t>Bias</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SD</a:t>
                      </a:r>
                    </a:p>
                  </a:txBody>
                  <a:tcPr marL="9525" marR="9525" marT="9525" marB="0" anchor="ctr" anchorCtr="1"/>
                </a:tc>
                <a:tc>
                  <a:txBody>
                    <a:bodyPr/>
                    <a:lstStyle/>
                    <a:p>
                      <a:pPr algn="ctr" rtl="0" fontAlgn="ctr"/>
                      <a:r>
                        <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rPr>
                        <a:t>N</a:t>
                      </a:r>
                    </a:p>
                  </a:txBody>
                  <a:tcPr marL="9525" marR="9525" marT="9525" marB="0" anchor="ctr" anchorCtr="1"/>
                </a:tc>
                <a:tc>
                  <a:txBody>
                    <a:bodyPr/>
                    <a:lstStyle/>
                    <a:p>
                      <a:pPr algn="ctr" rtl="0" fontAlgn="ctr"/>
                      <a:r>
                        <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rPr>
                        <a:t>Bias</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SD</a:t>
                      </a:r>
                    </a:p>
                  </a:txBody>
                  <a:tcPr marL="9525" marR="9525" marT="9525" marB="0" anchor="ctr" anchorCtr="1"/>
                </a:tc>
                <a:extLst>
                  <a:ext uri="{0D108BD9-81ED-4DB2-BD59-A6C34878D82A}">
                    <a16:rowId xmlns:a16="http://schemas.microsoft.com/office/drawing/2014/main" val="320917654"/>
                  </a:ext>
                </a:extLst>
              </a:tr>
              <a:tr h="657661">
                <a:tc rowSpan="2">
                  <a:txBody>
                    <a:bodyPr/>
                    <a:lstStyle/>
                    <a:p>
                      <a:pPr algn="ctr" rtl="0" fontAlgn="ctr"/>
                      <a:r>
                        <a:rPr lang="en-US" sz="1400" u="none" strike="noStrike" dirty="0">
                          <a:effectLst/>
                          <a:latin typeface="+mn-lt"/>
                          <a:cs typeface="Arial" panose="020B0604020202020204" pitchFamily="34" charset="0"/>
                        </a:rPr>
                        <a:t>XCO</a:t>
                      </a:r>
                      <a:r>
                        <a:rPr lang="en-US" sz="1400" u="none" strike="noStrike" baseline="-25000" dirty="0">
                          <a:effectLst/>
                          <a:latin typeface="+mn-lt"/>
                          <a:cs typeface="Arial" panose="020B0604020202020204" pitchFamily="34" charset="0"/>
                        </a:rPr>
                        <a:t>2</a:t>
                      </a:r>
                      <a:endParaRPr lang="en-US" sz="1400" b="0" i="0" u="none" strike="noStrike" baseline="-25000"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Land</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altLang="ja-JP" sz="1400" u="none" strike="noStrike" dirty="0">
                          <a:effectLst/>
                          <a:latin typeface="+mn-lt"/>
                          <a:cs typeface="Arial" panose="020B0604020202020204" pitchFamily="34" charset="0"/>
                        </a:rPr>
                        <a:t>9567</a:t>
                      </a:r>
                      <a:endPar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-0.52 ppm</a:t>
                      </a:r>
                      <a:br>
                        <a:rPr lang="en-US" sz="1400" u="none" strike="noStrike" dirty="0">
                          <a:effectLst/>
                          <a:latin typeface="+mn-lt"/>
                          <a:cs typeface="Arial" panose="020B0604020202020204" pitchFamily="34" charset="0"/>
                        </a:rPr>
                      </a:br>
                      <a:r>
                        <a:rPr lang="en-US" sz="1400" u="none" strike="noStrike" dirty="0">
                          <a:effectLst/>
                          <a:latin typeface="+mn-lt"/>
                          <a:cs typeface="Arial" panose="020B0604020202020204" pitchFamily="34" charset="0"/>
                        </a:rPr>
                        <a:t>(-0.13%)</a:t>
                      </a:r>
                      <a:endPar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2.12 ppm (0.52%)</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rPr>
                        <a:t>2505</a:t>
                      </a: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1.90 ppm</a:t>
                      </a:r>
                      <a:br>
                        <a:rPr lang="en-US" sz="1400" u="none" strike="noStrike" dirty="0">
                          <a:effectLst/>
                          <a:latin typeface="+mn-lt"/>
                          <a:cs typeface="Arial" panose="020B0604020202020204" pitchFamily="34" charset="0"/>
                        </a:rPr>
                      </a:br>
                      <a:r>
                        <a:rPr lang="en-US" sz="1400" u="none" strike="noStrike" dirty="0">
                          <a:effectLst/>
                          <a:latin typeface="+mn-lt"/>
                          <a:cs typeface="Arial" panose="020B0604020202020204" pitchFamily="34" charset="0"/>
                        </a:rPr>
                        <a:t> (0.46%)</a:t>
                      </a:r>
                      <a:endPar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2.21 ppm (0.54%)</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extLst>
                  <a:ext uri="{0D108BD9-81ED-4DB2-BD59-A6C34878D82A}">
                    <a16:rowId xmlns:a16="http://schemas.microsoft.com/office/drawing/2014/main" val="2715453364"/>
                  </a:ext>
                </a:extLst>
              </a:tr>
              <a:tr h="657661">
                <a:tc vMerge="1">
                  <a:txBody>
                    <a:bodyPr/>
                    <a:lstStyle/>
                    <a:p>
                      <a:endParaRPr kumimoji="1" lang="ja-JP" altLang="en-US"/>
                    </a:p>
                  </a:txBody>
                  <a:tcPr/>
                </a:tc>
                <a:tc>
                  <a:txBody>
                    <a:bodyPr/>
                    <a:lstStyle/>
                    <a:p>
                      <a:pPr algn="ctr" rtl="0" fontAlgn="ctr"/>
                      <a:r>
                        <a:rPr lang="en-US" sz="1400" u="none" strike="noStrike" dirty="0">
                          <a:effectLst/>
                          <a:latin typeface="+mn-lt"/>
                          <a:cs typeface="Arial" panose="020B0604020202020204" pitchFamily="34" charset="0"/>
                        </a:rPr>
                        <a:t>Ocean</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altLang="ja-JP" sz="1400" b="0" i="0" u="none" strike="noStrike" dirty="0">
                          <a:solidFill>
                            <a:srgbClr val="FF0000"/>
                          </a:solidFill>
                          <a:effectLst/>
                          <a:latin typeface="+mn-lt"/>
                          <a:ea typeface="游ゴシック" panose="020B0400000000000000" pitchFamily="50" charset="-128"/>
                          <a:cs typeface="Arial" panose="020B0604020202020204" pitchFamily="34" charset="0"/>
                        </a:rPr>
                        <a:t>127</a:t>
                      </a: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-1.80 ppm</a:t>
                      </a:r>
                      <a:br>
                        <a:rPr lang="en-US" sz="1400" u="none" strike="noStrike" dirty="0">
                          <a:effectLst/>
                          <a:latin typeface="+mn-lt"/>
                          <a:cs typeface="Arial" panose="020B0604020202020204" pitchFamily="34" charset="0"/>
                        </a:rPr>
                      </a:br>
                      <a:r>
                        <a:rPr lang="en-US" sz="1400" u="none" strike="noStrike" dirty="0">
                          <a:effectLst/>
                          <a:latin typeface="+mn-lt"/>
                          <a:cs typeface="Arial" panose="020B0604020202020204" pitchFamily="34" charset="0"/>
                        </a:rPr>
                        <a:t>(-0.44%)</a:t>
                      </a:r>
                      <a:endPar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2.27 ppm (0.55%)</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altLang="ja-JP" sz="1400" b="0" i="0" u="none" strike="noStrike" dirty="0">
                          <a:solidFill>
                            <a:srgbClr val="FF0000"/>
                          </a:solidFill>
                          <a:effectLst/>
                          <a:latin typeface="+mn-lt"/>
                          <a:ea typeface="游ゴシック" panose="020B0400000000000000" pitchFamily="50" charset="-128"/>
                          <a:cs typeface="Arial" panose="020B0604020202020204" pitchFamily="34" charset="0"/>
                        </a:rPr>
                        <a:t>117</a:t>
                      </a: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2.35 ppm</a:t>
                      </a:r>
                      <a:br>
                        <a:rPr lang="en-US" sz="1400" u="none" strike="noStrike" dirty="0">
                          <a:effectLst/>
                          <a:latin typeface="+mn-lt"/>
                          <a:cs typeface="Arial" panose="020B0604020202020204" pitchFamily="34" charset="0"/>
                        </a:rPr>
                      </a:br>
                      <a:r>
                        <a:rPr lang="en-US" sz="1400" u="none" strike="noStrike" dirty="0">
                          <a:effectLst/>
                          <a:latin typeface="+mn-lt"/>
                          <a:cs typeface="Arial" panose="020B0604020202020204" pitchFamily="34" charset="0"/>
                        </a:rPr>
                        <a:t> (0.57%)</a:t>
                      </a:r>
                      <a:endParaRPr lang="en-US" altLang="ja-JP"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u="none" strike="noStrike" dirty="0">
                          <a:effectLst/>
                          <a:latin typeface="+mn-lt"/>
                          <a:cs typeface="Arial" panose="020B0604020202020204" pitchFamily="34" charset="0"/>
                        </a:rPr>
                        <a:t>1.59 ppm</a:t>
                      </a:r>
                    </a:p>
                    <a:p>
                      <a:pPr algn="ctr" rtl="0" fontAlgn="ctr"/>
                      <a:r>
                        <a:rPr lang="en-US" sz="1400" u="none" strike="noStrike" dirty="0">
                          <a:effectLst/>
                          <a:latin typeface="+mn-lt"/>
                          <a:cs typeface="Arial" panose="020B0604020202020204" pitchFamily="34" charset="0"/>
                        </a:rPr>
                        <a:t>(0.39%)</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extLst>
                  <a:ext uri="{0D108BD9-81ED-4DB2-BD59-A6C34878D82A}">
                    <a16:rowId xmlns:a16="http://schemas.microsoft.com/office/drawing/2014/main" val="2645000635"/>
                  </a:ext>
                </a:extLst>
              </a:tr>
              <a:tr h="324009">
                <a:tc rowSpan="2">
                  <a:txBody>
                    <a:bodyPr/>
                    <a:lstStyle/>
                    <a:p>
                      <a:pPr algn="ctr"/>
                      <a:r>
                        <a:rPr kumimoji="1" lang="en-US" altLang="ja-JP" sz="1400" dirty="0">
                          <a:latin typeface="+mn-lt"/>
                          <a:cs typeface="Arial" panose="020B0604020202020204" pitchFamily="34" charset="0"/>
                        </a:rPr>
                        <a:t>XCH</a:t>
                      </a:r>
                      <a:r>
                        <a:rPr kumimoji="1" lang="en-US" altLang="ja-JP" sz="1400" baseline="-25000" dirty="0">
                          <a:latin typeface="+mn-lt"/>
                          <a:cs typeface="Arial" panose="020B0604020202020204" pitchFamily="34" charset="0"/>
                        </a:rPr>
                        <a:t>4</a:t>
                      </a:r>
                      <a:endParaRPr kumimoji="1" lang="ja-JP" altLang="en-US" sz="1400" baseline="-25000">
                        <a:latin typeface="+mn-lt"/>
                        <a:cs typeface="Arial" panose="020B0604020202020204" pitchFamily="34" charset="0"/>
                      </a:endParaRPr>
                    </a:p>
                  </a:txBody>
                  <a:tcPr anchor="ctr" anchorCtr="1"/>
                </a:tc>
                <a:tc>
                  <a:txBody>
                    <a:bodyPr/>
                    <a:lstStyle/>
                    <a:p>
                      <a:pPr algn="ctr" rtl="0" fontAlgn="ctr"/>
                      <a:r>
                        <a:rPr lang="en-US" sz="1400" u="none" strike="noStrike" dirty="0">
                          <a:effectLst/>
                          <a:latin typeface="+mn-lt"/>
                          <a:cs typeface="Arial" panose="020B0604020202020204" pitchFamily="34" charset="0"/>
                        </a:rPr>
                        <a:t>Land</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9584</a:t>
                      </a:r>
                      <a:endParaRPr kumimoji="1" lang="ja-JP" altLang="en-US" sz="1400">
                        <a:latin typeface="+mn-lt"/>
                        <a:cs typeface="Arial" panose="020B0604020202020204" pitchFamily="34" charset="0"/>
                      </a:endParaRPr>
                    </a:p>
                  </a:txBody>
                  <a:tcPr anchor="ctr" anchorCtr="1"/>
                </a:tc>
                <a:tc>
                  <a:txBody>
                    <a:bodyPr/>
                    <a:lstStyle/>
                    <a:p>
                      <a:pPr algn="ctr"/>
                      <a:r>
                        <a:rPr kumimoji="1" lang="en-US" altLang="ja-JP" sz="1400" dirty="0">
                          <a:latin typeface="+mn-lt"/>
                          <a:cs typeface="Arial" panose="020B0604020202020204" pitchFamily="34" charset="0"/>
                        </a:rPr>
                        <a:t>3.44 ppb</a:t>
                      </a:r>
                    </a:p>
                    <a:p>
                      <a:pPr algn="ctr"/>
                      <a:r>
                        <a:rPr kumimoji="1" lang="en-US" altLang="ja-JP" sz="1400" dirty="0">
                          <a:latin typeface="+mn-lt"/>
                          <a:cs typeface="Arial" panose="020B0604020202020204" pitchFamily="34" charset="0"/>
                        </a:rPr>
                        <a:t>(0.19%)</a:t>
                      </a:r>
                      <a:endParaRPr kumimoji="1" lang="ja-JP" altLang="en-US" sz="1400">
                        <a:latin typeface="+mn-lt"/>
                        <a:cs typeface="Arial" panose="020B0604020202020204" pitchFamily="34" charset="0"/>
                      </a:endParaRPr>
                    </a:p>
                  </a:txBody>
                  <a:tcPr anchor="ctr" anchorCtr="1"/>
                </a:tc>
                <a:tc>
                  <a:txBody>
                    <a:bodyPr/>
                    <a:lstStyle/>
                    <a:p>
                      <a:pPr algn="ctr"/>
                      <a:r>
                        <a:rPr kumimoji="1" lang="en-US" altLang="ja-JP" sz="1400" dirty="0">
                          <a:latin typeface="+mn-lt"/>
                          <a:cs typeface="Arial" panose="020B0604020202020204" pitchFamily="34" charset="0"/>
                        </a:rPr>
                        <a:t>12.19 ppb</a:t>
                      </a:r>
                    </a:p>
                    <a:p>
                      <a:pPr algn="ctr"/>
                      <a:r>
                        <a:rPr kumimoji="1" lang="en-US" altLang="ja-JP" sz="1400" dirty="0">
                          <a:latin typeface="+mn-lt"/>
                          <a:cs typeface="Arial" panose="020B0604020202020204" pitchFamily="34" charset="0"/>
                        </a:rPr>
                        <a:t>(0.66%)</a:t>
                      </a:r>
                      <a:endParaRPr kumimoji="1" lang="ja-JP" altLang="en-US" sz="1400">
                        <a:latin typeface="+mn-lt"/>
                        <a:cs typeface="Arial" panose="020B0604020202020204" pitchFamily="34" charset="0"/>
                      </a:endParaRPr>
                    </a:p>
                  </a:txBody>
                  <a:tcPr anchor="ctr" anchorCtr="1"/>
                </a:tc>
                <a:tc>
                  <a:txBody>
                    <a:bodyPr/>
                    <a:lstStyle/>
                    <a:p>
                      <a:r>
                        <a:rPr kumimoji="1" lang="en-US" altLang="ja-JP" sz="1400" dirty="0">
                          <a:latin typeface="+mn-lt"/>
                          <a:cs typeface="Arial" panose="020B0604020202020204" pitchFamily="34" charset="0"/>
                        </a:rPr>
                        <a:t>2537</a:t>
                      </a:r>
                      <a:endParaRPr kumimoji="1" lang="ja-JP" altLang="en-US" sz="1400">
                        <a:latin typeface="+mn-lt"/>
                        <a:cs typeface="Arial" panose="020B0604020202020204" pitchFamily="34" charset="0"/>
                      </a:endParaRPr>
                    </a:p>
                  </a:txBody>
                  <a:tcPr anchor="ctr" anchorCtr="1"/>
                </a:tc>
                <a:tc>
                  <a:txBody>
                    <a:bodyPr/>
                    <a:lstStyle/>
                    <a:p>
                      <a:r>
                        <a:rPr kumimoji="1" lang="en-US" altLang="ja-JP" sz="1400" dirty="0">
                          <a:latin typeface="+mn-lt"/>
                          <a:cs typeface="Arial" panose="020B0604020202020204" pitchFamily="34" charset="0"/>
                        </a:rPr>
                        <a:t>-2.96 ppb</a:t>
                      </a:r>
                    </a:p>
                    <a:p>
                      <a:r>
                        <a:rPr kumimoji="1" lang="en-US" altLang="ja-JP" sz="1400" dirty="0">
                          <a:latin typeface="+mn-lt"/>
                          <a:cs typeface="Arial" panose="020B0604020202020204" pitchFamily="34" charset="0"/>
                        </a:rPr>
                        <a:t>(-0.16%)</a:t>
                      </a:r>
                    </a:p>
                  </a:txBody>
                  <a:tcPr anchor="ctr" anchorCtr="1"/>
                </a:tc>
                <a:tc>
                  <a:txBody>
                    <a:bodyPr/>
                    <a:lstStyle/>
                    <a:p>
                      <a:r>
                        <a:rPr kumimoji="1" lang="en-US" altLang="ja-JP" sz="1400" dirty="0">
                          <a:latin typeface="+mn-lt"/>
                          <a:cs typeface="Arial" panose="020B0604020202020204" pitchFamily="34" charset="0"/>
                        </a:rPr>
                        <a:t>12.29 ppb</a:t>
                      </a:r>
                    </a:p>
                    <a:p>
                      <a:r>
                        <a:rPr kumimoji="1" lang="en-US" altLang="ja-JP" sz="1400" dirty="0">
                          <a:latin typeface="+mn-lt"/>
                          <a:cs typeface="Arial" panose="020B0604020202020204" pitchFamily="34" charset="0"/>
                        </a:rPr>
                        <a:t>(0.66%)</a:t>
                      </a:r>
                      <a:endParaRPr kumimoji="1" lang="ja-JP" altLang="en-US" sz="1400">
                        <a:latin typeface="+mn-lt"/>
                        <a:cs typeface="Arial" panose="020B0604020202020204" pitchFamily="34" charset="0"/>
                      </a:endParaRPr>
                    </a:p>
                  </a:txBody>
                  <a:tcPr anchor="ctr" anchorCtr="1"/>
                </a:tc>
                <a:tc>
                  <a:txBody>
                    <a:bodyPr/>
                    <a:lstStyle/>
                    <a:p>
                      <a:pPr algn="ctr"/>
                      <a:r>
                        <a:rPr kumimoji="1" lang="en-US" altLang="ja-JP" sz="1400" dirty="0">
                          <a:latin typeface="+mn-lt"/>
                          <a:cs typeface="Arial" panose="020B0604020202020204" pitchFamily="34" charset="0"/>
                        </a:rPr>
                        <a:t>18195</a:t>
                      </a:r>
                      <a:endParaRPr kumimoji="1" lang="ja-JP" altLang="en-US" sz="1400">
                        <a:latin typeface="+mn-lt"/>
                        <a:cs typeface="Arial" panose="020B0604020202020204" pitchFamily="34" charset="0"/>
                      </a:endParaRPr>
                    </a:p>
                  </a:txBody>
                  <a:tcPr anchor="ctr" anchorCtr="1"/>
                </a:tc>
                <a:tc>
                  <a:txBody>
                    <a:bodyPr/>
                    <a:lstStyle/>
                    <a:p>
                      <a:pPr algn="ctr"/>
                      <a:r>
                        <a:rPr kumimoji="1" lang="en-US" altLang="ja-JP" sz="1400" dirty="0">
                          <a:latin typeface="+mn-lt"/>
                          <a:cs typeface="Arial" panose="020B0604020202020204" pitchFamily="34" charset="0"/>
                        </a:rPr>
                        <a:t>6.16 ppb</a:t>
                      </a:r>
                    </a:p>
                    <a:p>
                      <a:pPr algn="ctr"/>
                      <a:r>
                        <a:rPr kumimoji="1" lang="en-US" altLang="ja-JP" sz="1400" dirty="0">
                          <a:latin typeface="+mn-lt"/>
                          <a:cs typeface="Arial" panose="020B0604020202020204" pitchFamily="34" charset="0"/>
                        </a:rPr>
                        <a:t>(0.33%)</a:t>
                      </a:r>
                      <a:endParaRPr kumimoji="1" lang="ja-JP" altLang="en-US" sz="1400">
                        <a:latin typeface="+mn-lt"/>
                        <a:cs typeface="Arial" panose="020B0604020202020204" pitchFamily="34" charset="0"/>
                      </a:endParaRPr>
                    </a:p>
                  </a:txBody>
                  <a:tcPr anchor="ctr" anchorCtr="1"/>
                </a:tc>
                <a:tc>
                  <a:txBody>
                    <a:bodyPr/>
                    <a:lstStyle/>
                    <a:p>
                      <a:pPr algn="ctr"/>
                      <a:r>
                        <a:rPr kumimoji="1" lang="en-US" altLang="ja-JP" sz="1400" dirty="0">
                          <a:solidFill>
                            <a:srgbClr val="FF0000"/>
                          </a:solidFill>
                          <a:latin typeface="+mn-lt"/>
                          <a:cs typeface="Arial" panose="020B0604020202020204" pitchFamily="34" charset="0"/>
                        </a:rPr>
                        <a:t>17.27 ppb</a:t>
                      </a:r>
                    </a:p>
                    <a:p>
                      <a:pPr algn="ctr"/>
                      <a:r>
                        <a:rPr kumimoji="1" lang="en-US" altLang="ja-JP" sz="1400" dirty="0">
                          <a:solidFill>
                            <a:srgbClr val="FF0000"/>
                          </a:solidFill>
                          <a:latin typeface="+mn-lt"/>
                          <a:cs typeface="Arial" panose="020B0604020202020204" pitchFamily="34" charset="0"/>
                        </a:rPr>
                        <a:t>(0.92%)</a:t>
                      </a:r>
                      <a:endParaRPr kumimoji="1" lang="ja-JP" altLang="en-US" sz="1400">
                        <a:solidFill>
                          <a:srgbClr val="FF0000"/>
                        </a:solidFill>
                        <a:latin typeface="+mn-lt"/>
                        <a:cs typeface="Arial" panose="020B0604020202020204" pitchFamily="34" charset="0"/>
                      </a:endParaRPr>
                    </a:p>
                  </a:txBody>
                  <a:tcPr anchor="ctr" anchorCtr="1"/>
                </a:tc>
                <a:extLst>
                  <a:ext uri="{0D108BD9-81ED-4DB2-BD59-A6C34878D82A}">
                    <a16:rowId xmlns:a16="http://schemas.microsoft.com/office/drawing/2014/main" val="2287881558"/>
                  </a:ext>
                </a:extLst>
              </a:tr>
              <a:tr h="491816">
                <a:tc vMerge="1">
                  <a:txBody>
                    <a:bodyPr/>
                    <a:lstStyle/>
                    <a:p>
                      <a:endParaRPr kumimoji="1" lang="ja-JP" altLang="en-US"/>
                    </a:p>
                  </a:txBody>
                  <a:tcPr/>
                </a:tc>
                <a:tc>
                  <a:txBody>
                    <a:bodyPr/>
                    <a:lstStyle/>
                    <a:p>
                      <a:pPr algn="ctr" rtl="0" fontAlgn="ctr"/>
                      <a:r>
                        <a:rPr lang="en-US" sz="1400" u="none" strike="noStrike" dirty="0">
                          <a:effectLst/>
                          <a:latin typeface="+mn-lt"/>
                          <a:cs typeface="Arial" panose="020B0604020202020204" pitchFamily="34" charset="0"/>
                        </a:rPr>
                        <a:t>Ocean</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a:r>
                        <a:rPr kumimoji="1" lang="en-US" altLang="ja-JP" sz="1400" dirty="0">
                          <a:solidFill>
                            <a:srgbClr val="FF0000"/>
                          </a:solidFill>
                          <a:latin typeface="+mn-lt"/>
                          <a:cs typeface="Arial" panose="020B0604020202020204" pitchFamily="34" charset="0"/>
                        </a:rPr>
                        <a:t>127</a:t>
                      </a:r>
                      <a:endParaRPr kumimoji="1" lang="ja-JP" altLang="en-US" sz="1400">
                        <a:solidFill>
                          <a:srgbClr val="FF0000"/>
                        </a:solidFill>
                        <a:latin typeface="+mn-lt"/>
                        <a:cs typeface="Arial" panose="020B0604020202020204" pitchFamily="34" charset="0"/>
                      </a:endParaRPr>
                    </a:p>
                  </a:txBody>
                  <a:tcPr anchor="ctr" anchorCtr="1"/>
                </a:tc>
                <a:tc>
                  <a:txBody>
                    <a:bodyPr/>
                    <a:lstStyle/>
                    <a:p>
                      <a:pPr algn="ctr"/>
                      <a:r>
                        <a:rPr kumimoji="1" lang="en-US" altLang="ja-JP" sz="1400" dirty="0">
                          <a:latin typeface="+mn-lt"/>
                          <a:cs typeface="Arial" panose="020B0604020202020204" pitchFamily="34" charset="0"/>
                        </a:rPr>
                        <a:t>12.37 ppb</a:t>
                      </a:r>
                    </a:p>
                    <a:p>
                      <a:pPr algn="ctr"/>
                      <a:r>
                        <a:rPr kumimoji="1" lang="en-US" altLang="ja-JP" sz="1400" dirty="0">
                          <a:latin typeface="+mn-lt"/>
                          <a:cs typeface="Arial" panose="020B0604020202020204" pitchFamily="34" charset="0"/>
                        </a:rPr>
                        <a:t>(0.68%)</a:t>
                      </a:r>
                      <a:endParaRPr kumimoji="1" lang="ja-JP" altLang="en-US" sz="1400">
                        <a:latin typeface="+mn-lt"/>
                        <a:cs typeface="Arial" panose="020B0604020202020204" pitchFamily="34" charset="0"/>
                      </a:endParaRPr>
                    </a:p>
                  </a:txBody>
                  <a:tcPr anchor="ctr" anchorCtr="1"/>
                </a:tc>
                <a:tc>
                  <a:txBody>
                    <a:bodyPr/>
                    <a:lstStyle/>
                    <a:p>
                      <a:pPr algn="ctr"/>
                      <a:r>
                        <a:rPr kumimoji="1" lang="en-US" altLang="ja-JP" sz="1400" dirty="0">
                          <a:latin typeface="+mn-lt"/>
                          <a:cs typeface="Arial" panose="020B0604020202020204" pitchFamily="34" charset="0"/>
                        </a:rPr>
                        <a:t>16.29 ppb</a:t>
                      </a:r>
                    </a:p>
                    <a:p>
                      <a:pPr algn="ctr"/>
                      <a:r>
                        <a:rPr kumimoji="1" lang="en-US" altLang="ja-JP" sz="1400" dirty="0">
                          <a:latin typeface="+mn-lt"/>
                          <a:cs typeface="Arial" panose="020B0604020202020204" pitchFamily="34" charset="0"/>
                        </a:rPr>
                        <a:t>(0.89%)</a:t>
                      </a:r>
                    </a:p>
                  </a:txBody>
                  <a:tcPr anchor="ctr" anchorCtr="1"/>
                </a:tc>
                <a:tc>
                  <a:txBody>
                    <a:bodyPr/>
                    <a:lstStyle/>
                    <a:p>
                      <a:r>
                        <a:rPr kumimoji="1" lang="en-US" altLang="ja-JP" sz="1400" dirty="0">
                          <a:solidFill>
                            <a:srgbClr val="FF0000"/>
                          </a:solidFill>
                          <a:latin typeface="+mn-lt"/>
                          <a:cs typeface="Arial" panose="020B0604020202020204" pitchFamily="34" charset="0"/>
                        </a:rPr>
                        <a:t>172</a:t>
                      </a:r>
                      <a:endParaRPr kumimoji="1" lang="ja-JP" altLang="en-US" sz="1400">
                        <a:solidFill>
                          <a:srgbClr val="FF0000"/>
                        </a:solidFill>
                        <a:latin typeface="+mn-lt"/>
                        <a:cs typeface="Arial" panose="020B0604020202020204" pitchFamily="34" charset="0"/>
                      </a:endParaRPr>
                    </a:p>
                  </a:txBody>
                  <a:tcPr anchor="ctr" anchorCtr="1"/>
                </a:tc>
                <a:tc>
                  <a:txBody>
                    <a:bodyPr/>
                    <a:lstStyle/>
                    <a:p>
                      <a:r>
                        <a:rPr kumimoji="1" lang="en-US" altLang="ja-JP" sz="1400" dirty="0">
                          <a:latin typeface="+mn-lt"/>
                          <a:cs typeface="Arial" panose="020B0604020202020204" pitchFamily="34" charset="0"/>
                        </a:rPr>
                        <a:t>-0.57 ppb</a:t>
                      </a:r>
                    </a:p>
                    <a:p>
                      <a:r>
                        <a:rPr kumimoji="1" lang="en-US" altLang="ja-JP" sz="1400" dirty="0">
                          <a:latin typeface="+mn-lt"/>
                          <a:cs typeface="Arial" panose="020B0604020202020204" pitchFamily="34" charset="0"/>
                        </a:rPr>
                        <a:t>(-0.03%)</a:t>
                      </a:r>
                      <a:endParaRPr kumimoji="1" lang="ja-JP" altLang="en-US" sz="1400">
                        <a:latin typeface="+mn-lt"/>
                        <a:cs typeface="Arial" panose="020B0604020202020204" pitchFamily="34" charset="0"/>
                      </a:endParaRPr>
                    </a:p>
                  </a:txBody>
                  <a:tcPr anchor="ctr" anchorCtr="1"/>
                </a:tc>
                <a:tc>
                  <a:txBody>
                    <a:bodyPr/>
                    <a:lstStyle/>
                    <a:p>
                      <a:r>
                        <a:rPr kumimoji="1" lang="en-US" altLang="ja-JP" sz="1400" dirty="0">
                          <a:solidFill>
                            <a:srgbClr val="FF0000"/>
                          </a:solidFill>
                          <a:latin typeface="+mn-lt"/>
                          <a:cs typeface="Arial" panose="020B0604020202020204" pitchFamily="34" charset="0"/>
                        </a:rPr>
                        <a:t>20.44 ppb</a:t>
                      </a:r>
                    </a:p>
                    <a:p>
                      <a:r>
                        <a:rPr kumimoji="1" lang="en-US" altLang="ja-JP" sz="1400" dirty="0">
                          <a:solidFill>
                            <a:srgbClr val="FF0000"/>
                          </a:solidFill>
                          <a:latin typeface="+mn-lt"/>
                          <a:cs typeface="Arial" panose="020B0604020202020204" pitchFamily="34" charset="0"/>
                        </a:rPr>
                        <a:t>(1.10%)</a:t>
                      </a:r>
                      <a:endParaRPr kumimoji="1" lang="ja-JP" altLang="en-US" sz="1400">
                        <a:solidFill>
                          <a:srgbClr val="FF0000"/>
                        </a:solidFill>
                        <a:latin typeface="+mn-lt"/>
                        <a:cs typeface="Arial" panose="020B0604020202020204" pitchFamily="34" charset="0"/>
                      </a:endParaRPr>
                    </a:p>
                  </a:txBody>
                  <a:tcPr anchor="ctr" anchorCtr="1"/>
                </a:tc>
                <a:tc>
                  <a:txBody>
                    <a:bodyPr/>
                    <a:lstStyle/>
                    <a:p>
                      <a:pPr algn="ctr"/>
                      <a:r>
                        <a:rPr kumimoji="1" lang="en-US" altLang="ja-JP" sz="1400" dirty="0">
                          <a:latin typeface="+mn-lt"/>
                          <a:cs typeface="Arial" panose="020B0604020202020204" pitchFamily="34" charset="0"/>
                        </a:rPr>
                        <a:t>390</a:t>
                      </a:r>
                      <a:endParaRPr kumimoji="1" lang="ja-JP" altLang="en-US" sz="1400">
                        <a:latin typeface="+mn-lt"/>
                        <a:cs typeface="Arial" panose="020B0604020202020204" pitchFamily="34" charset="0"/>
                      </a:endParaRPr>
                    </a:p>
                  </a:txBody>
                  <a:tcPr anchor="ctr" anchorCtr="1"/>
                </a:tc>
                <a:tc>
                  <a:txBody>
                    <a:bodyPr/>
                    <a:lstStyle/>
                    <a:p>
                      <a:pPr algn="ctr"/>
                      <a:r>
                        <a:rPr kumimoji="1" lang="en-US" altLang="ja-JP" sz="1400" dirty="0">
                          <a:solidFill>
                            <a:srgbClr val="FF0000"/>
                          </a:solidFill>
                          <a:latin typeface="+mn-lt"/>
                          <a:cs typeface="Arial" panose="020B0604020202020204" pitchFamily="34" charset="0"/>
                        </a:rPr>
                        <a:t>20.49 ppb</a:t>
                      </a:r>
                    </a:p>
                    <a:p>
                      <a:pPr algn="ctr"/>
                      <a:r>
                        <a:rPr kumimoji="1" lang="en-US" altLang="ja-JP" sz="1400" dirty="0">
                          <a:solidFill>
                            <a:srgbClr val="FF0000"/>
                          </a:solidFill>
                          <a:latin typeface="+mn-lt"/>
                          <a:cs typeface="Arial" panose="020B0604020202020204" pitchFamily="34" charset="0"/>
                        </a:rPr>
                        <a:t>(1.11%)</a:t>
                      </a:r>
                      <a:endParaRPr kumimoji="1" lang="ja-JP" altLang="en-US" sz="1400">
                        <a:solidFill>
                          <a:srgbClr val="FF0000"/>
                        </a:solidFill>
                        <a:latin typeface="+mn-lt"/>
                        <a:cs typeface="Arial" panose="020B0604020202020204" pitchFamily="34" charset="0"/>
                      </a:endParaRPr>
                    </a:p>
                  </a:txBody>
                  <a:tcPr anchor="ctr" anchorCtr="1"/>
                </a:tc>
                <a:tc>
                  <a:txBody>
                    <a:bodyPr/>
                    <a:lstStyle/>
                    <a:p>
                      <a:pPr algn="ctr"/>
                      <a:r>
                        <a:rPr kumimoji="1" lang="en-US" altLang="ja-JP" sz="1400" dirty="0">
                          <a:solidFill>
                            <a:srgbClr val="FF0000"/>
                          </a:solidFill>
                          <a:latin typeface="+mn-lt"/>
                          <a:cs typeface="Arial" panose="020B0604020202020204" pitchFamily="34" charset="0"/>
                        </a:rPr>
                        <a:t>18.58 ppb</a:t>
                      </a:r>
                    </a:p>
                    <a:p>
                      <a:pPr algn="ctr"/>
                      <a:r>
                        <a:rPr kumimoji="1" lang="en-US" altLang="ja-JP" sz="1400" dirty="0">
                          <a:solidFill>
                            <a:srgbClr val="FF0000"/>
                          </a:solidFill>
                          <a:latin typeface="+mn-lt"/>
                          <a:cs typeface="Arial" panose="020B0604020202020204" pitchFamily="34" charset="0"/>
                        </a:rPr>
                        <a:t>(1.01%)</a:t>
                      </a:r>
                      <a:endParaRPr kumimoji="1" lang="ja-JP" altLang="en-US" sz="1400">
                        <a:solidFill>
                          <a:srgbClr val="FF0000"/>
                        </a:solidFill>
                        <a:latin typeface="+mn-lt"/>
                        <a:cs typeface="Arial" panose="020B0604020202020204" pitchFamily="34" charset="0"/>
                      </a:endParaRPr>
                    </a:p>
                  </a:txBody>
                  <a:tcPr anchor="ctr" anchorCtr="1"/>
                </a:tc>
                <a:extLst>
                  <a:ext uri="{0D108BD9-81ED-4DB2-BD59-A6C34878D82A}">
                    <a16:rowId xmlns:a16="http://schemas.microsoft.com/office/drawing/2014/main" val="2328815119"/>
                  </a:ext>
                </a:extLst>
              </a:tr>
              <a:tr h="583208">
                <a:tc rowSpan="2">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XCO</a:t>
                      </a:r>
                    </a:p>
                  </a:txBody>
                  <a:tcPr marL="9525" marR="9525" marT="9525" marB="0" anchor="ctr" anchorCtr="1"/>
                </a:tc>
                <a:tc>
                  <a:txBody>
                    <a:bodyPr/>
                    <a:lstStyle/>
                    <a:p>
                      <a:pPr algn="ctr"/>
                      <a:r>
                        <a:rPr lang="en-US" sz="1400" u="none" strike="noStrike" dirty="0">
                          <a:effectLst/>
                          <a:latin typeface="+mn-lt"/>
                          <a:cs typeface="Arial" panose="020B0604020202020204" pitchFamily="34" charset="0"/>
                        </a:rPr>
                        <a:t>Land</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u="none" strike="noStrike" dirty="0">
                          <a:effectLst/>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lang="en-US" sz="1400" u="none" strike="noStrike" dirty="0">
                          <a:effectLst/>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lang="en-US" sz="1400" u="none" strike="noStrike" dirty="0">
                          <a:effectLst/>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tc>
                  <a:txBody>
                    <a:bodyPr/>
                    <a:lstStyle/>
                    <a:p>
                      <a:r>
                        <a:rPr kumimoji="1" lang="en-US" altLang="ja-JP" sz="1400" dirty="0">
                          <a:latin typeface="+mn-lt"/>
                          <a:cs typeface="Arial" panose="020B0604020202020204" pitchFamily="34" charset="0"/>
                        </a:rPr>
                        <a:t>2536</a:t>
                      </a:r>
                      <a:endParaRPr kumimoji="1" lang="ja-JP" altLang="en-US" sz="1400">
                        <a:latin typeface="+mn-lt"/>
                        <a:cs typeface="Arial" panose="020B0604020202020204" pitchFamily="34" charset="0"/>
                      </a:endParaRPr>
                    </a:p>
                  </a:txBody>
                  <a:tcPr marL="9525" marR="9525" marT="9525" marB="0" anchor="ctr" anchorCtr="1"/>
                </a:tc>
                <a:tc>
                  <a:txBody>
                    <a:bodyPr/>
                    <a:lstStyle/>
                    <a:p>
                      <a:r>
                        <a:rPr lang="en-US" sz="1400" u="none" strike="noStrike" dirty="0">
                          <a:effectLst/>
                          <a:latin typeface="+mn-lt"/>
                          <a:cs typeface="Arial" panose="020B0604020202020204" pitchFamily="34" charset="0"/>
                        </a:rPr>
                        <a:t>4.78 ppb</a:t>
                      </a:r>
                      <a:br>
                        <a:rPr lang="en-US" sz="1400" u="none" strike="noStrike" dirty="0">
                          <a:effectLst/>
                          <a:latin typeface="+mn-lt"/>
                          <a:cs typeface="Arial" panose="020B0604020202020204" pitchFamily="34" charset="0"/>
                        </a:rPr>
                      </a:br>
                      <a:r>
                        <a:rPr lang="en-US" sz="1400" u="none" strike="noStrike" dirty="0">
                          <a:effectLst/>
                          <a:latin typeface="+mn-lt"/>
                          <a:cs typeface="Arial" panose="020B0604020202020204" pitchFamily="34" charset="0"/>
                        </a:rPr>
                        <a:t>(5.51%)</a:t>
                      </a:r>
                      <a:endParaRPr kumimoji="1" lang="ja-JP" altLang="en-US" sz="1400">
                        <a:latin typeface="+mn-lt"/>
                        <a:cs typeface="Arial" panose="020B0604020202020204" pitchFamily="34" charset="0"/>
                      </a:endParaRPr>
                    </a:p>
                  </a:txBody>
                  <a:tcPr marL="9525" marR="9525" marT="9525" marB="0" anchor="ctr" anchorCtr="1"/>
                </a:tc>
                <a:tc>
                  <a:txBody>
                    <a:bodyPr/>
                    <a:lstStyle/>
                    <a:p>
                      <a:r>
                        <a:rPr lang="en-US" sz="1400" u="none" strike="noStrike" dirty="0">
                          <a:effectLst/>
                          <a:latin typeface="+mn-lt"/>
                          <a:cs typeface="Arial" panose="020B0604020202020204" pitchFamily="34" charset="0"/>
                        </a:rPr>
                        <a:t>13.65 ppb</a:t>
                      </a:r>
                      <a:br>
                        <a:rPr lang="en-US" sz="1400" u="none" strike="noStrike" dirty="0">
                          <a:effectLst/>
                          <a:latin typeface="+mn-lt"/>
                          <a:cs typeface="Arial" panose="020B0604020202020204" pitchFamily="34" charset="0"/>
                        </a:rPr>
                      </a:br>
                      <a:r>
                        <a:rPr lang="en-US" sz="1400" u="none" strike="noStrike" dirty="0">
                          <a:effectLst/>
                          <a:latin typeface="+mn-lt"/>
                          <a:cs typeface="Arial" panose="020B0604020202020204" pitchFamily="34" charset="0"/>
                        </a:rPr>
                        <a:t>(10.38%)</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13486</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7.18 ppb</a:t>
                      </a:r>
                    </a:p>
                    <a:p>
                      <a:pPr algn="ctr"/>
                      <a:r>
                        <a:rPr kumimoji="1" lang="en-US" altLang="ja-JP" sz="1400" dirty="0">
                          <a:latin typeface="+mn-lt"/>
                          <a:cs typeface="Arial" panose="020B0604020202020204" pitchFamily="34" charset="0"/>
                        </a:rPr>
                        <a:t>(7.60%)</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14.12 ppb</a:t>
                      </a:r>
                    </a:p>
                    <a:p>
                      <a:pPr algn="ctr"/>
                      <a:r>
                        <a:rPr kumimoji="1" lang="en-US" altLang="ja-JP" sz="1400" dirty="0">
                          <a:latin typeface="+mn-lt"/>
                          <a:cs typeface="Arial" panose="020B0604020202020204" pitchFamily="34" charset="0"/>
                        </a:rPr>
                        <a:t>(12.06%)</a:t>
                      </a:r>
                    </a:p>
                  </a:txBody>
                  <a:tcPr marL="9525" marR="9525" marT="9525" marB="0" anchor="ctr" anchorCtr="1"/>
                </a:tc>
                <a:extLst>
                  <a:ext uri="{0D108BD9-81ED-4DB2-BD59-A6C34878D82A}">
                    <a16:rowId xmlns:a16="http://schemas.microsoft.com/office/drawing/2014/main" val="3899028872"/>
                  </a:ext>
                </a:extLst>
              </a:tr>
              <a:tr h="361939">
                <a:tc vMerge="1">
                  <a:txBody>
                    <a:bodyPr/>
                    <a:lstStyle/>
                    <a:p>
                      <a:endParaRPr kumimoji="1" lang="ja-JP" altLang="en-US"/>
                    </a:p>
                  </a:txBody>
                  <a:tcPr/>
                </a:tc>
                <a:tc>
                  <a:txBody>
                    <a:bodyPr/>
                    <a:lstStyle/>
                    <a:p>
                      <a:pPr algn="ctr"/>
                      <a:r>
                        <a:rPr kumimoji="1" lang="en-US" altLang="ja-JP" sz="1400" dirty="0">
                          <a:latin typeface="+mn-lt"/>
                          <a:cs typeface="Arial" panose="020B0604020202020204" pitchFamily="34" charset="0"/>
                        </a:rPr>
                        <a:t>Ocean</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tc>
                  <a:txBody>
                    <a:bodyPr/>
                    <a:lstStyle/>
                    <a:p>
                      <a:r>
                        <a:rPr kumimoji="1" lang="en-US" altLang="ja-JP" sz="1400" dirty="0">
                          <a:latin typeface="+mn-lt"/>
                          <a:cs typeface="Arial" panose="020B0604020202020204" pitchFamily="34" charset="0"/>
                        </a:rPr>
                        <a:t>168</a:t>
                      </a:r>
                      <a:endParaRPr kumimoji="1" lang="ja-JP" altLang="en-US" sz="1400">
                        <a:latin typeface="+mn-lt"/>
                        <a:cs typeface="Arial" panose="020B0604020202020204" pitchFamily="34" charset="0"/>
                      </a:endParaRPr>
                    </a:p>
                  </a:txBody>
                  <a:tcPr marL="9525" marR="9525" marT="9525" marB="0" anchor="ctr" anchorCtr="1"/>
                </a:tc>
                <a:tc>
                  <a:txBody>
                    <a:bodyPr/>
                    <a:lstStyle/>
                    <a:p>
                      <a:r>
                        <a:rPr kumimoji="1" lang="en-US" altLang="ja-JP" sz="1400" dirty="0">
                          <a:solidFill>
                            <a:srgbClr val="FF0000"/>
                          </a:solidFill>
                          <a:latin typeface="+mn-lt"/>
                          <a:cs typeface="Arial" panose="020B0604020202020204" pitchFamily="34" charset="0"/>
                        </a:rPr>
                        <a:t>9.07 ppb</a:t>
                      </a:r>
                    </a:p>
                    <a:p>
                      <a:r>
                        <a:rPr kumimoji="1" lang="en-US" altLang="ja-JP" sz="1400" dirty="0">
                          <a:solidFill>
                            <a:srgbClr val="FF0000"/>
                          </a:solidFill>
                          <a:latin typeface="+mn-lt"/>
                          <a:cs typeface="Arial" panose="020B0604020202020204" pitchFamily="34" charset="0"/>
                        </a:rPr>
                        <a:t>(10.72%)</a:t>
                      </a:r>
                    </a:p>
                  </a:txBody>
                  <a:tcPr marL="9525" marR="9525" marT="9525" marB="0" anchor="ctr" anchorCtr="1"/>
                </a:tc>
                <a:tc>
                  <a:txBody>
                    <a:bodyPr/>
                    <a:lstStyle/>
                    <a:p>
                      <a:r>
                        <a:rPr kumimoji="1" lang="en-US" altLang="ja-JP" sz="1400" dirty="0">
                          <a:latin typeface="+mn-lt"/>
                          <a:cs typeface="Arial" panose="020B0604020202020204" pitchFamily="34" charset="0"/>
                        </a:rPr>
                        <a:t>8.36 ppb</a:t>
                      </a:r>
                    </a:p>
                    <a:p>
                      <a:r>
                        <a:rPr kumimoji="1" lang="en-US" altLang="ja-JP" sz="1400" dirty="0">
                          <a:latin typeface="+mn-lt"/>
                          <a:cs typeface="Arial" panose="020B0604020202020204" pitchFamily="34" charset="0"/>
                        </a:rPr>
                        <a:t>(9.68%)</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295</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solidFill>
                            <a:srgbClr val="FF0000"/>
                          </a:solidFill>
                          <a:latin typeface="+mn-lt"/>
                          <a:cs typeface="Arial" panose="020B0604020202020204" pitchFamily="34" charset="0"/>
                        </a:rPr>
                        <a:t>12.19 ppb</a:t>
                      </a:r>
                    </a:p>
                    <a:p>
                      <a:pPr algn="ctr"/>
                      <a:r>
                        <a:rPr kumimoji="1" lang="en-US" altLang="ja-JP" sz="1400" dirty="0">
                          <a:solidFill>
                            <a:srgbClr val="FF0000"/>
                          </a:solidFill>
                          <a:latin typeface="+mn-lt"/>
                          <a:cs typeface="Arial" panose="020B0604020202020204" pitchFamily="34" charset="0"/>
                        </a:rPr>
                        <a:t>(15.21%)</a:t>
                      </a:r>
                      <a:endParaRPr kumimoji="1" lang="ja-JP" altLang="en-US" sz="1400">
                        <a:solidFill>
                          <a:srgbClr val="FF0000"/>
                        </a:solidFill>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7.86 ppb</a:t>
                      </a:r>
                    </a:p>
                    <a:p>
                      <a:pPr algn="ctr"/>
                      <a:r>
                        <a:rPr kumimoji="1" lang="en-US" altLang="ja-JP" sz="1400" dirty="0">
                          <a:latin typeface="+mn-lt"/>
                          <a:cs typeface="Arial" panose="020B0604020202020204" pitchFamily="34" charset="0"/>
                        </a:rPr>
                        <a:t>(9.59%)</a:t>
                      </a:r>
                      <a:endParaRPr kumimoji="1" lang="ja-JP" altLang="en-US" sz="1400">
                        <a:latin typeface="+mn-lt"/>
                        <a:cs typeface="Arial" panose="020B0604020202020204" pitchFamily="34" charset="0"/>
                      </a:endParaRPr>
                    </a:p>
                  </a:txBody>
                  <a:tcPr marL="9525" marR="9525" marT="9525" marB="0" anchor="ctr" anchorCtr="1"/>
                </a:tc>
                <a:extLst>
                  <a:ext uri="{0D108BD9-81ED-4DB2-BD59-A6C34878D82A}">
                    <a16:rowId xmlns:a16="http://schemas.microsoft.com/office/drawing/2014/main" val="3692775035"/>
                  </a:ext>
                </a:extLst>
              </a:tr>
              <a:tr h="230149">
                <a:tc rowSpan="2">
                  <a:txBody>
                    <a:bodyPr/>
                    <a:lstStyle/>
                    <a:p>
                      <a:pPr 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XH</a:t>
                      </a:r>
                      <a:r>
                        <a:rPr lang="en-US" sz="1400" b="0" i="0" u="none" strike="noStrike" baseline="-25000" dirty="0">
                          <a:solidFill>
                            <a:srgbClr val="000000"/>
                          </a:solidFill>
                          <a:effectLst/>
                          <a:latin typeface="+mn-lt"/>
                          <a:ea typeface="游ゴシック" panose="020B0400000000000000" pitchFamily="50" charset="-128"/>
                          <a:cs typeface="Arial" panose="020B0604020202020204" pitchFamily="34" charset="0"/>
                        </a:rPr>
                        <a:t>2</a:t>
                      </a: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O</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Land</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9584</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-112.9 ppm</a:t>
                      </a:r>
                    </a:p>
                    <a:p>
                      <a:pPr algn="ctr"/>
                      <a:r>
                        <a:rPr kumimoji="1" lang="en-US" altLang="ja-JP" sz="1400" dirty="0">
                          <a:latin typeface="+mn-lt"/>
                          <a:cs typeface="Arial" panose="020B0604020202020204" pitchFamily="34" charset="0"/>
                        </a:rPr>
                        <a:t>(-3.6%)</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376.4 ppm</a:t>
                      </a:r>
                    </a:p>
                    <a:p>
                      <a:pPr algn="ctr"/>
                      <a:r>
                        <a:rPr kumimoji="1" lang="en-US" altLang="ja-JP" sz="1400" dirty="0">
                          <a:latin typeface="+mn-lt"/>
                          <a:cs typeface="Arial" panose="020B0604020202020204" pitchFamily="34" charset="0"/>
                        </a:rPr>
                        <a:t> (19.3%)</a:t>
                      </a:r>
                      <a:endParaRPr kumimoji="1" lang="ja-JP" altLang="en-US" sz="1400">
                        <a:latin typeface="+mn-lt"/>
                        <a:cs typeface="Arial" panose="020B0604020202020204" pitchFamily="34" charset="0"/>
                      </a:endParaRPr>
                    </a:p>
                  </a:txBody>
                  <a:tcPr marL="9525" marR="9525" marT="9525" marB="0" anchor="ctr" anchorCtr="1"/>
                </a:tc>
                <a:tc>
                  <a:txBody>
                    <a:bodyPr/>
                    <a:lstStyle/>
                    <a:p>
                      <a:r>
                        <a:rPr kumimoji="1" lang="en-US" altLang="ja-JP" sz="1400" dirty="0">
                          <a:latin typeface="+mn-lt"/>
                          <a:cs typeface="Arial" panose="020B0604020202020204" pitchFamily="34" charset="0"/>
                        </a:rPr>
                        <a:t>2537</a:t>
                      </a:r>
                      <a:endParaRPr kumimoji="1" lang="ja-JP" altLang="en-US" sz="1400">
                        <a:latin typeface="+mn-lt"/>
                        <a:cs typeface="Arial" panose="020B0604020202020204" pitchFamily="34" charset="0"/>
                      </a:endParaRPr>
                    </a:p>
                  </a:txBody>
                  <a:tcPr marL="9525" marR="9525" marT="9525" marB="0" anchor="ctr" anchorCtr="1"/>
                </a:tc>
                <a:tc>
                  <a:txBody>
                    <a:bodyPr/>
                    <a:lstStyle/>
                    <a:p>
                      <a:r>
                        <a:rPr kumimoji="1" lang="en-US" altLang="ja-JP" sz="1400" dirty="0">
                          <a:latin typeface="+mn-lt"/>
                          <a:cs typeface="Arial" panose="020B0604020202020204" pitchFamily="34" charset="0"/>
                        </a:rPr>
                        <a:t>-154.1 ppm</a:t>
                      </a:r>
                    </a:p>
                    <a:p>
                      <a:r>
                        <a:rPr kumimoji="1" lang="en-US" altLang="ja-JP" sz="1400" dirty="0">
                          <a:latin typeface="+mn-lt"/>
                          <a:cs typeface="Arial" panose="020B0604020202020204" pitchFamily="34" charset="0"/>
                        </a:rPr>
                        <a:t>(-4.1%)</a:t>
                      </a:r>
                      <a:endParaRPr kumimoji="1" lang="ja-JP" altLang="en-US" sz="1400">
                        <a:latin typeface="+mn-lt"/>
                        <a:cs typeface="Arial" panose="020B0604020202020204" pitchFamily="34" charset="0"/>
                      </a:endParaRPr>
                    </a:p>
                  </a:txBody>
                  <a:tcPr marL="9525" marR="9525" marT="9525" marB="0" anchor="ctr" anchorCtr="1"/>
                </a:tc>
                <a:tc>
                  <a:txBody>
                    <a:bodyPr/>
                    <a:lstStyle/>
                    <a:p>
                      <a:r>
                        <a:rPr kumimoji="1" lang="en-US" altLang="ja-JP" sz="1400" dirty="0">
                          <a:latin typeface="+mn-lt"/>
                          <a:cs typeface="Arial" panose="020B0604020202020204" pitchFamily="34" charset="0"/>
                        </a:rPr>
                        <a:t>447.3 ppm</a:t>
                      </a:r>
                    </a:p>
                    <a:p>
                      <a:r>
                        <a:rPr kumimoji="1" lang="en-US" altLang="ja-JP" sz="1400" dirty="0">
                          <a:latin typeface="+mn-lt"/>
                          <a:cs typeface="Arial" panose="020B0604020202020204" pitchFamily="34" charset="0"/>
                        </a:rPr>
                        <a:t>(18.2%)</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tc>
                  <a:txBody>
                    <a:bodyPr/>
                    <a:lstStyle/>
                    <a:p>
                      <a:pPr algn="ctr"/>
                      <a:r>
                        <a:rPr kumimoji="1" lang="en-US" altLang="ja-JP" sz="1400" dirty="0">
                          <a:latin typeface="+mn-lt"/>
                          <a:cs typeface="Arial" panose="020B0604020202020204" pitchFamily="34" charset="0"/>
                        </a:rPr>
                        <a:t>-</a:t>
                      </a:r>
                      <a:endParaRPr kumimoji="1" lang="ja-JP" altLang="en-US" sz="1400">
                        <a:latin typeface="+mn-lt"/>
                        <a:cs typeface="Arial" panose="020B0604020202020204" pitchFamily="34" charset="0"/>
                      </a:endParaRPr>
                    </a:p>
                  </a:txBody>
                  <a:tcPr marL="9525" marR="9525" marT="9525" marB="0" anchor="ctr" anchorCtr="1"/>
                </a:tc>
                <a:extLst>
                  <a:ext uri="{0D108BD9-81ED-4DB2-BD59-A6C34878D82A}">
                    <a16:rowId xmlns:a16="http://schemas.microsoft.com/office/drawing/2014/main" val="2619371212"/>
                  </a:ext>
                </a:extLst>
              </a:tr>
              <a:tr h="441655">
                <a:tc vMerge="1">
                  <a:txBody>
                    <a:bodyPr/>
                    <a:lstStyle/>
                    <a:p>
                      <a:endParaRPr kumimoji="1" lang="ja-JP" altLang="en-US"/>
                    </a:p>
                  </a:txBody>
                  <a:tcPr/>
                </a:tc>
                <a:tc>
                  <a:txBody>
                    <a:bodyPr/>
                    <a:lstStyle/>
                    <a:p>
                      <a:pPr algn="ctr" rtl="0" fontAlgn="ctr"/>
                      <a:r>
                        <a:rPr lang="en-US" sz="1400" u="none" strike="noStrike" dirty="0">
                          <a:effectLst/>
                          <a:latin typeface="+mn-lt"/>
                          <a:cs typeface="Arial" panose="020B0604020202020204" pitchFamily="34" charset="0"/>
                        </a:rPr>
                        <a:t>Ocean</a:t>
                      </a:r>
                      <a:endParaRPr lang="en-US" sz="1400" b="0" i="0" u="none" strike="noStrike" dirty="0">
                        <a:solidFill>
                          <a:srgbClr val="00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altLang="ja-JP" sz="1400" b="0" i="0" u="none" strike="noStrike" dirty="0">
                          <a:solidFill>
                            <a:schemeClr val="tx1"/>
                          </a:solidFill>
                          <a:effectLst/>
                          <a:latin typeface="+mn-lt"/>
                          <a:ea typeface="游ゴシック" panose="020B0400000000000000" pitchFamily="50" charset="-128"/>
                          <a:cs typeface="Arial" panose="020B0604020202020204" pitchFamily="34" charset="0"/>
                        </a:rPr>
                        <a:t>127</a:t>
                      </a:r>
                    </a:p>
                  </a:txBody>
                  <a:tcPr marL="9525" marR="9525" marT="9525" marB="0" anchor="ctr" anchorCtr="1"/>
                </a:tc>
                <a:tc>
                  <a:txBody>
                    <a:bodyPr/>
                    <a:lstStyle/>
                    <a:p>
                      <a:pPr algn="ctr" rtl="0" fontAlgn="ctr"/>
                      <a:r>
                        <a:rPr lang="en-US" sz="1400" u="none" strike="noStrike" dirty="0">
                          <a:solidFill>
                            <a:srgbClr val="FF0000"/>
                          </a:solidFill>
                          <a:effectLst/>
                          <a:latin typeface="+mn-lt"/>
                          <a:cs typeface="Arial" panose="020B0604020202020204" pitchFamily="34" charset="0"/>
                        </a:rPr>
                        <a:t>568.9 ppm (80.4%)</a:t>
                      </a:r>
                      <a:endParaRPr lang="en-US" altLang="ja-JP" sz="1400" b="0" i="0" u="none" strike="noStrike" dirty="0">
                        <a:solidFill>
                          <a:srgbClr val="FF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u="none" strike="noStrike" dirty="0">
                          <a:solidFill>
                            <a:srgbClr val="FF0000"/>
                          </a:solidFill>
                          <a:effectLst/>
                          <a:latin typeface="+mn-lt"/>
                          <a:cs typeface="Arial" panose="020B0604020202020204" pitchFamily="34" charset="0"/>
                        </a:rPr>
                        <a:t>1210.5 ppm (128.9%) </a:t>
                      </a:r>
                      <a:endParaRPr lang="en-US" sz="1400" b="0" i="0" u="none" strike="noStrike" dirty="0">
                        <a:solidFill>
                          <a:srgbClr val="FF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altLang="ja-JP" sz="1400" b="0" i="0" u="none" strike="noStrike" dirty="0">
                          <a:solidFill>
                            <a:srgbClr val="FF0000"/>
                          </a:solidFill>
                          <a:effectLst/>
                          <a:latin typeface="+mn-lt"/>
                          <a:ea typeface="游ゴシック" panose="020B0400000000000000" pitchFamily="50" charset="-128"/>
                          <a:cs typeface="Arial" panose="020B0604020202020204" pitchFamily="34" charset="0"/>
                        </a:rPr>
                        <a:t>173</a:t>
                      </a:r>
                    </a:p>
                  </a:txBody>
                  <a:tcPr marL="9525" marR="9525" marT="9525" marB="0" anchor="ctr" anchorCtr="1"/>
                </a:tc>
                <a:tc>
                  <a:txBody>
                    <a:bodyPr/>
                    <a:lstStyle/>
                    <a:p>
                      <a:pPr algn="ctr" rtl="0" fontAlgn="ctr"/>
                      <a:r>
                        <a:rPr lang="en-US" sz="1400" u="none" strike="noStrike" dirty="0">
                          <a:solidFill>
                            <a:srgbClr val="FF0000"/>
                          </a:solidFill>
                          <a:effectLst/>
                          <a:latin typeface="+mn-lt"/>
                          <a:cs typeface="Arial" panose="020B0604020202020204" pitchFamily="34" charset="0"/>
                        </a:rPr>
                        <a:t>347.9 ppm</a:t>
                      </a:r>
                      <a:br>
                        <a:rPr lang="en-US" sz="1400" u="none" strike="noStrike" dirty="0">
                          <a:solidFill>
                            <a:srgbClr val="FF0000"/>
                          </a:solidFill>
                          <a:effectLst/>
                          <a:latin typeface="+mn-lt"/>
                          <a:cs typeface="Arial" panose="020B0604020202020204" pitchFamily="34" charset="0"/>
                        </a:rPr>
                      </a:br>
                      <a:r>
                        <a:rPr lang="en-US" sz="1400" u="none" strike="noStrike" dirty="0">
                          <a:solidFill>
                            <a:srgbClr val="FF0000"/>
                          </a:solidFill>
                          <a:effectLst/>
                          <a:latin typeface="+mn-lt"/>
                          <a:cs typeface="Arial" panose="020B0604020202020204" pitchFamily="34" charset="0"/>
                        </a:rPr>
                        <a:t>(64.7%)</a:t>
                      </a:r>
                      <a:endParaRPr lang="en-US" altLang="ja-JP" sz="1400" b="0" i="0" u="none" strike="noStrike" dirty="0">
                        <a:solidFill>
                          <a:srgbClr val="FF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u="none" strike="noStrike" dirty="0">
                          <a:solidFill>
                            <a:srgbClr val="FF0000"/>
                          </a:solidFill>
                          <a:effectLst/>
                          <a:latin typeface="+mn-lt"/>
                          <a:cs typeface="Arial" panose="020B0604020202020204" pitchFamily="34" charset="0"/>
                        </a:rPr>
                        <a:t>1147.2 ppm </a:t>
                      </a:r>
                      <a:br>
                        <a:rPr lang="en-US" sz="1400" u="none" strike="noStrike" dirty="0">
                          <a:solidFill>
                            <a:srgbClr val="FF0000"/>
                          </a:solidFill>
                          <a:effectLst/>
                          <a:latin typeface="+mn-lt"/>
                          <a:cs typeface="Arial" panose="020B0604020202020204" pitchFamily="34" charset="0"/>
                        </a:rPr>
                      </a:br>
                      <a:r>
                        <a:rPr lang="en-US" sz="1400" u="none" strike="noStrike" dirty="0">
                          <a:solidFill>
                            <a:srgbClr val="FF0000"/>
                          </a:solidFill>
                          <a:effectLst/>
                          <a:latin typeface="+mn-lt"/>
                          <a:cs typeface="Arial" panose="020B0604020202020204" pitchFamily="34" charset="0"/>
                        </a:rPr>
                        <a:t>(135.3%)</a:t>
                      </a:r>
                      <a:endParaRPr lang="en-US" sz="1400" b="0" i="0" u="none" strike="noStrike" dirty="0">
                        <a:solidFill>
                          <a:srgbClr val="FF0000"/>
                        </a:solidFill>
                        <a:effectLst/>
                        <a:latin typeface="+mn-lt"/>
                        <a:ea typeface="游ゴシック" panose="020B0400000000000000" pitchFamily="50" charset="-128"/>
                        <a:cs typeface="Arial" panose="020B0604020202020204" pitchFamily="34" charset="0"/>
                      </a:endParaRP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tc>
                  <a:txBody>
                    <a:bodyPr/>
                    <a:lstStyle/>
                    <a:p>
                      <a:pPr algn="ctr" rtl="0" fontAlgn="ctr"/>
                      <a:r>
                        <a:rPr lang="en-US" sz="1400" b="0" i="0" u="none" strike="noStrike" dirty="0">
                          <a:solidFill>
                            <a:srgbClr val="000000"/>
                          </a:solidFill>
                          <a:effectLst/>
                          <a:latin typeface="+mn-lt"/>
                          <a:ea typeface="游ゴシック" panose="020B0400000000000000" pitchFamily="50" charset="-128"/>
                          <a:cs typeface="Arial" panose="020B0604020202020204" pitchFamily="34" charset="0"/>
                        </a:rPr>
                        <a:t>-</a:t>
                      </a:r>
                    </a:p>
                  </a:txBody>
                  <a:tcPr marL="9525" marR="9525" marT="9525" marB="0" anchor="ctr" anchorCtr="1"/>
                </a:tc>
                <a:extLst>
                  <a:ext uri="{0D108BD9-81ED-4DB2-BD59-A6C34878D82A}">
                    <a16:rowId xmlns:a16="http://schemas.microsoft.com/office/drawing/2014/main" val="3397449280"/>
                  </a:ext>
                </a:extLst>
              </a:tr>
            </a:tbl>
          </a:graphicData>
        </a:graphic>
      </p:graphicFrame>
    </p:spTree>
    <p:extLst>
      <p:ext uri="{BB962C8B-B14F-4D97-AF65-F5344CB8AC3E}">
        <p14:creationId xmlns:p14="http://schemas.microsoft.com/office/powerpoint/2010/main" val="1339117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F34B986-4489-6799-C94B-80A5B1BF7432}"/>
              </a:ext>
            </a:extLst>
          </p:cNvPr>
          <p:cNvSpPr>
            <a:spLocks noGrp="1"/>
          </p:cNvSpPr>
          <p:nvPr>
            <p:ph type="sldNum" sz="quarter" idx="12"/>
          </p:nvPr>
        </p:nvSpPr>
        <p:spPr/>
        <p:txBody>
          <a:bodyPr/>
          <a:lstStyle/>
          <a:p>
            <a:fld id="{D15CE7C7-1D82-4CA3-802A-D8D835C6EC2E}" type="slidenum">
              <a:rPr kumimoji="1" lang="ja-JP" altLang="en-US" smtClean="0"/>
              <a:pPr/>
              <a:t>24</a:t>
            </a:fld>
            <a:endParaRPr kumimoji="1" lang="ja-JP" altLang="en-US"/>
          </a:p>
        </p:txBody>
      </p:sp>
      <p:grpSp>
        <p:nvGrpSpPr>
          <p:cNvPr id="9" name="グループ化 8">
            <a:extLst>
              <a:ext uri="{FF2B5EF4-FFF2-40B4-BE49-F238E27FC236}">
                <a16:creationId xmlns:a16="http://schemas.microsoft.com/office/drawing/2014/main" id="{96EEF2CF-BD96-0FB7-2F43-AF28B1617933}"/>
              </a:ext>
            </a:extLst>
          </p:cNvPr>
          <p:cNvGrpSpPr/>
          <p:nvPr/>
        </p:nvGrpSpPr>
        <p:grpSpPr>
          <a:xfrm>
            <a:off x="24772" y="19297"/>
            <a:ext cx="9119228" cy="1867370"/>
            <a:chOff x="-501631" y="15197217"/>
            <a:chExt cx="9119228" cy="1867370"/>
          </a:xfrm>
        </p:grpSpPr>
        <p:sp>
          <p:nvSpPr>
            <p:cNvPr id="10" name="テキスト ボックス 9">
              <a:extLst>
                <a:ext uri="{FF2B5EF4-FFF2-40B4-BE49-F238E27FC236}">
                  <a16:creationId xmlns:a16="http://schemas.microsoft.com/office/drawing/2014/main" id="{EF5BF0D3-4CFC-D6F9-B3CC-5210B20A0B15}"/>
                </a:ext>
              </a:extLst>
            </p:cNvPr>
            <p:cNvSpPr txBox="1"/>
            <p:nvPr/>
          </p:nvSpPr>
          <p:spPr>
            <a:xfrm>
              <a:off x="-501631" y="15197217"/>
              <a:ext cx="9094455" cy="461665"/>
            </a:xfrm>
            <a:prstGeom prst="rect">
              <a:avLst/>
            </a:prstGeom>
            <a:noFill/>
          </p:spPr>
          <p:txBody>
            <a:bodyPr wrap="square" rtlCol="0">
              <a:spAutoFit/>
            </a:bodyPr>
            <a:lstStyle/>
            <a:p>
              <a:pPr algn="ctr"/>
              <a:r>
                <a:rPr lang="en-US" altLang="ja-JP" sz="2400" b="1" dirty="0">
                  <a:latin typeface="Arial" panose="020B0604020202020204" pitchFamily="34" charset="0"/>
                  <a:cs typeface="Arial" panose="020B0604020202020204" pitchFamily="34" charset="0"/>
                </a:rPr>
                <a:t>Outlier investigations near TCCON sites</a:t>
              </a:r>
              <a:endParaRPr lang="ja-JP" altLang="en-US" sz="2400"/>
            </a:p>
          </p:txBody>
        </p:sp>
        <p:sp>
          <p:nvSpPr>
            <p:cNvPr id="11" name="テキスト ボックス 10">
              <a:extLst>
                <a:ext uri="{FF2B5EF4-FFF2-40B4-BE49-F238E27FC236}">
                  <a16:creationId xmlns:a16="http://schemas.microsoft.com/office/drawing/2014/main" id="{8A9CD629-7D35-9D4A-8C65-572C033C62DF}"/>
                </a:ext>
              </a:extLst>
            </p:cNvPr>
            <p:cNvSpPr txBox="1"/>
            <p:nvPr/>
          </p:nvSpPr>
          <p:spPr>
            <a:xfrm>
              <a:off x="-501631" y="15587259"/>
              <a:ext cx="9119228" cy="1477328"/>
            </a:xfrm>
            <a:prstGeom prst="rect">
              <a:avLst/>
            </a:prstGeom>
            <a:noFill/>
          </p:spPr>
          <p:txBody>
            <a:bodyPr wrap="square" rtlCol="0">
              <a:spAutoFit/>
            </a:bodyPr>
            <a:lstStyle/>
            <a:p>
              <a:r>
                <a:rPr kumimoji="1" lang="en-US" altLang="ja-JP" sz="1800" dirty="0"/>
                <a:t>In the validation analysis, </a:t>
              </a:r>
              <a:r>
                <a:rPr lang="en-US" altLang="ja-JP" sz="1800" dirty="0"/>
                <a:t>there are large differences between GOSAT-2 and TCCON observations where one of them would detect airmass with biomass burning, air pollution, aerosols etc. We investigated these cases as thoroughly as possible for all TCCON sites. Finally, we set </a:t>
              </a:r>
              <a:r>
                <a:rPr lang="en-US" altLang="ja-JP" sz="1800" b="0" i="0" u="none" strike="noStrike" dirty="0">
                  <a:solidFill>
                    <a:srgbClr val="000000"/>
                  </a:solidFill>
                  <a:effectLst/>
                  <a:latin typeface="Arial" panose="020B0604020202020204" pitchFamily="34" charset="0"/>
                </a:rPr>
                <a:t>threshold values for ΔXCO</a:t>
              </a:r>
              <a:r>
                <a:rPr lang="en-US" altLang="ja-JP" sz="1800" b="0" i="0" u="none" strike="noStrike" baseline="-25000" dirty="0">
                  <a:solidFill>
                    <a:srgbClr val="000000"/>
                  </a:solidFill>
                  <a:effectLst/>
                  <a:latin typeface="Arial" panose="020B0604020202020204" pitchFamily="34" charset="0"/>
                </a:rPr>
                <a:t>2</a:t>
              </a:r>
              <a:r>
                <a:rPr lang="en-US" altLang="ja-JP" sz="1800" b="0" i="0" u="none" strike="noStrike" dirty="0">
                  <a:solidFill>
                    <a:srgbClr val="000000"/>
                  </a:solidFill>
                  <a:effectLst/>
                  <a:latin typeface="Arial" panose="020B0604020202020204" pitchFamily="34" charset="0"/>
                </a:rPr>
                <a:t>, ΔXCH</a:t>
              </a:r>
              <a:r>
                <a:rPr lang="en-US" altLang="ja-JP" sz="1800" b="0" i="0" u="none" strike="noStrike" baseline="-25000" dirty="0">
                  <a:solidFill>
                    <a:srgbClr val="000000"/>
                  </a:solidFill>
                  <a:effectLst/>
                  <a:latin typeface="Arial" panose="020B0604020202020204" pitchFamily="34" charset="0"/>
                </a:rPr>
                <a:t>4</a:t>
              </a:r>
              <a:r>
                <a:rPr lang="en-US" altLang="ja-JP" sz="1800" b="0" i="0" u="none" strike="noStrike" dirty="0">
                  <a:solidFill>
                    <a:srgbClr val="000000"/>
                  </a:solidFill>
                  <a:effectLst/>
                  <a:latin typeface="Arial" panose="020B0604020202020204" pitchFamily="34" charset="0"/>
                </a:rPr>
                <a:t>, ΔXCO as described in the validation analysis settings.</a:t>
              </a:r>
            </a:p>
            <a:p>
              <a:r>
                <a:rPr lang="en-US" altLang="ja-JP" sz="1800" b="0" i="0" u="none" strike="noStrike" dirty="0">
                  <a:solidFill>
                    <a:srgbClr val="000000"/>
                  </a:solidFill>
                  <a:effectLst/>
                  <a:latin typeface="Arial" panose="020B0604020202020204" pitchFamily="34" charset="0"/>
                </a:rPr>
                <a:t>Below is </a:t>
              </a:r>
              <a:r>
                <a:rPr lang="en-US" altLang="ja-JP" sz="1800" dirty="0">
                  <a:solidFill>
                    <a:srgbClr val="000000"/>
                  </a:solidFill>
                  <a:latin typeface="Arial" panose="020B0604020202020204" pitchFamily="34" charset="0"/>
                </a:rPr>
                <a:t>an example for the </a:t>
              </a:r>
              <a:r>
                <a:rPr lang="en-US" altLang="ja-JP" sz="1800" u="none" strike="noStrike" dirty="0">
                  <a:effectLst/>
                  <a:latin typeface="Arial" panose="020B0604020202020204" pitchFamily="34" charset="0"/>
                  <a:cs typeface="Arial" panose="020B0604020202020204" pitchFamily="34" charset="0"/>
                </a:rPr>
                <a:t>Xianghe</a:t>
              </a:r>
              <a:r>
                <a:rPr lang="en-US" altLang="ja-JP" sz="1800" dirty="0">
                  <a:solidFill>
                    <a:srgbClr val="000000"/>
                  </a:solidFill>
                  <a:latin typeface="+mj-lt"/>
                  <a:ea typeface="ＭＳ ゴシック" panose="020B0609070205080204" pitchFamily="49" charset="-128"/>
                </a:rPr>
                <a:t> </a:t>
              </a:r>
              <a:r>
                <a:rPr kumimoji="1" lang="en-US" altLang="ja-JP" sz="1800" dirty="0">
                  <a:solidFill>
                    <a:srgbClr val="000000"/>
                  </a:solidFill>
                  <a:latin typeface="Arial" panose="020B0604020202020204" pitchFamily="34" charset="0"/>
                </a:rPr>
                <a:t>TCCON site on 21 Sep 2019.</a:t>
              </a:r>
              <a:endParaRPr kumimoji="1" lang="ja-JP" altLang="en-US" sz="1800" dirty="0"/>
            </a:p>
          </p:txBody>
        </p:sp>
      </p:grpSp>
      <p:pic>
        <p:nvPicPr>
          <p:cNvPr id="41" name="図 40">
            <a:extLst>
              <a:ext uri="{FF2B5EF4-FFF2-40B4-BE49-F238E27FC236}">
                <a16:creationId xmlns:a16="http://schemas.microsoft.com/office/drawing/2014/main" id="{1AA74062-8B9B-B7C7-3316-EB28AD6525F6}"/>
              </a:ext>
            </a:extLst>
          </p:cNvPr>
          <p:cNvPicPr>
            <a:picLocks noChangeAspect="1"/>
          </p:cNvPicPr>
          <p:nvPr/>
        </p:nvPicPr>
        <p:blipFill>
          <a:blip r:embed="rId2"/>
          <a:stretch>
            <a:fillRect/>
          </a:stretch>
        </p:blipFill>
        <p:spPr>
          <a:xfrm>
            <a:off x="12386" y="2103195"/>
            <a:ext cx="9119228" cy="1275853"/>
          </a:xfrm>
          <a:prstGeom prst="rect">
            <a:avLst/>
          </a:prstGeom>
        </p:spPr>
      </p:pic>
      <p:grpSp>
        <p:nvGrpSpPr>
          <p:cNvPr id="42" name="グループ化 41">
            <a:extLst>
              <a:ext uri="{FF2B5EF4-FFF2-40B4-BE49-F238E27FC236}">
                <a16:creationId xmlns:a16="http://schemas.microsoft.com/office/drawing/2014/main" id="{A51ED1DC-5A7A-2947-B682-E3BCB5EEB8DB}"/>
              </a:ext>
            </a:extLst>
          </p:cNvPr>
          <p:cNvGrpSpPr>
            <a:grpSpLocks noChangeAspect="1"/>
          </p:cNvGrpSpPr>
          <p:nvPr/>
        </p:nvGrpSpPr>
        <p:grpSpPr>
          <a:xfrm>
            <a:off x="4572000" y="3721561"/>
            <a:ext cx="3519887" cy="2232000"/>
            <a:chOff x="3539434" y="27182596"/>
            <a:chExt cx="3519887" cy="2232000"/>
          </a:xfrm>
        </p:grpSpPr>
        <p:pic>
          <p:nvPicPr>
            <p:cNvPr id="43" name="図 42">
              <a:extLst>
                <a:ext uri="{FF2B5EF4-FFF2-40B4-BE49-F238E27FC236}">
                  <a16:creationId xmlns:a16="http://schemas.microsoft.com/office/drawing/2014/main" id="{7DF3B8AC-F4AD-C924-AB65-45B39B9F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762" y="27182596"/>
              <a:ext cx="3477559" cy="2232000"/>
            </a:xfrm>
            <a:prstGeom prst="rect">
              <a:avLst/>
            </a:prstGeom>
          </p:spPr>
        </p:pic>
        <p:sp>
          <p:nvSpPr>
            <p:cNvPr id="44" name="テキスト ボックス 43">
              <a:extLst>
                <a:ext uri="{FF2B5EF4-FFF2-40B4-BE49-F238E27FC236}">
                  <a16:creationId xmlns:a16="http://schemas.microsoft.com/office/drawing/2014/main" id="{461BAA85-8977-72E7-FC43-14B9C652B661}"/>
                </a:ext>
              </a:extLst>
            </p:cNvPr>
            <p:cNvSpPr txBox="1"/>
            <p:nvPr/>
          </p:nvSpPr>
          <p:spPr>
            <a:xfrm>
              <a:off x="3539434" y="27189835"/>
              <a:ext cx="3494812" cy="523220"/>
            </a:xfrm>
            <a:prstGeom prst="rect">
              <a:avLst/>
            </a:prstGeom>
            <a:noFill/>
          </p:spPr>
          <p:txBody>
            <a:bodyPr wrap="square" rtlCol="0">
              <a:spAutoFit/>
            </a:bodyPr>
            <a:lstStyle/>
            <a:p>
              <a:r>
                <a:rPr kumimoji="1" lang="en-US" altLang="ja-JP" sz="1400" dirty="0">
                  <a:solidFill>
                    <a:schemeClr val="bg1"/>
                  </a:solidFill>
                </a:rPr>
                <a:t>Image from FIRMS VIIRAS S-NPP (expanded)</a:t>
              </a:r>
              <a:endParaRPr kumimoji="1" lang="ja-JP" altLang="en-US" sz="1400">
                <a:solidFill>
                  <a:schemeClr val="bg1"/>
                </a:solidFill>
              </a:endParaRPr>
            </a:p>
          </p:txBody>
        </p:sp>
      </p:grpSp>
      <p:grpSp>
        <p:nvGrpSpPr>
          <p:cNvPr id="45" name="グループ化 44">
            <a:extLst>
              <a:ext uri="{FF2B5EF4-FFF2-40B4-BE49-F238E27FC236}">
                <a16:creationId xmlns:a16="http://schemas.microsoft.com/office/drawing/2014/main" id="{41B4F594-80C5-B489-A8A5-4235AAFA89A9}"/>
              </a:ext>
            </a:extLst>
          </p:cNvPr>
          <p:cNvGrpSpPr/>
          <p:nvPr/>
        </p:nvGrpSpPr>
        <p:grpSpPr>
          <a:xfrm>
            <a:off x="1085714" y="3724286"/>
            <a:ext cx="3483246" cy="2232000"/>
            <a:chOff x="70144" y="27189835"/>
            <a:chExt cx="3483246" cy="2232000"/>
          </a:xfrm>
        </p:grpSpPr>
        <p:pic>
          <p:nvPicPr>
            <p:cNvPr id="46" name="図 45">
              <a:extLst>
                <a:ext uri="{FF2B5EF4-FFF2-40B4-BE49-F238E27FC236}">
                  <a16:creationId xmlns:a16="http://schemas.microsoft.com/office/drawing/2014/main" id="{7F06B3FE-BE43-4DC4-16C5-11A876447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44" y="27189835"/>
              <a:ext cx="3483246" cy="2232000"/>
            </a:xfrm>
            <a:prstGeom prst="rect">
              <a:avLst/>
            </a:prstGeom>
          </p:spPr>
        </p:pic>
        <p:sp>
          <p:nvSpPr>
            <p:cNvPr id="47" name="テキスト ボックス 46">
              <a:extLst>
                <a:ext uri="{FF2B5EF4-FFF2-40B4-BE49-F238E27FC236}">
                  <a16:creationId xmlns:a16="http://schemas.microsoft.com/office/drawing/2014/main" id="{66C2A157-D6D4-8F35-B239-9101E6DD5D84}"/>
                </a:ext>
              </a:extLst>
            </p:cNvPr>
            <p:cNvSpPr txBox="1"/>
            <p:nvPr/>
          </p:nvSpPr>
          <p:spPr>
            <a:xfrm>
              <a:off x="77364" y="27234750"/>
              <a:ext cx="2985113" cy="307777"/>
            </a:xfrm>
            <a:prstGeom prst="rect">
              <a:avLst/>
            </a:prstGeom>
            <a:noFill/>
          </p:spPr>
          <p:txBody>
            <a:bodyPr wrap="none" rtlCol="0">
              <a:spAutoFit/>
            </a:bodyPr>
            <a:lstStyle/>
            <a:p>
              <a:r>
                <a:rPr kumimoji="1" lang="en-US" altLang="ja-JP" sz="1400" dirty="0">
                  <a:solidFill>
                    <a:schemeClr val="bg1"/>
                  </a:solidFill>
                </a:rPr>
                <a:t>Image from FIRMS VIIRAS S-NPP</a:t>
              </a:r>
              <a:endParaRPr kumimoji="1" lang="ja-JP" altLang="en-US" sz="1400">
                <a:solidFill>
                  <a:schemeClr val="bg1"/>
                </a:solidFill>
              </a:endParaRPr>
            </a:p>
          </p:txBody>
        </p:sp>
      </p:grpSp>
    </p:spTree>
    <p:extLst>
      <p:ext uri="{BB962C8B-B14F-4D97-AF65-F5344CB8AC3E}">
        <p14:creationId xmlns:p14="http://schemas.microsoft.com/office/powerpoint/2010/main" val="149938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F34B986-4489-6799-C94B-80A5B1BF7432}"/>
              </a:ext>
            </a:extLst>
          </p:cNvPr>
          <p:cNvSpPr>
            <a:spLocks noGrp="1"/>
          </p:cNvSpPr>
          <p:nvPr>
            <p:ph type="sldNum" sz="quarter" idx="12"/>
          </p:nvPr>
        </p:nvSpPr>
        <p:spPr/>
        <p:txBody>
          <a:bodyPr/>
          <a:lstStyle/>
          <a:p>
            <a:fld id="{D15CE7C7-1D82-4CA3-802A-D8D835C6EC2E}" type="slidenum">
              <a:rPr kumimoji="1" lang="ja-JP" altLang="en-US" smtClean="0"/>
              <a:pPr/>
              <a:t>25</a:t>
            </a:fld>
            <a:endParaRPr kumimoji="1" lang="ja-JP" altLang="en-US"/>
          </a:p>
        </p:txBody>
      </p:sp>
      <p:grpSp>
        <p:nvGrpSpPr>
          <p:cNvPr id="12" name="グループ化 11">
            <a:extLst>
              <a:ext uri="{FF2B5EF4-FFF2-40B4-BE49-F238E27FC236}">
                <a16:creationId xmlns:a16="http://schemas.microsoft.com/office/drawing/2014/main" id="{DACB5EA9-40C6-E394-920B-51D36BE3AEE9}"/>
              </a:ext>
            </a:extLst>
          </p:cNvPr>
          <p:cNvGrpSpPr/>
          <p:nvPr/>
        </p:nvGrpSpPr>
        <p:grpSpPr>
          <a:xfrm>
            <a:off x="971600" y="647744"/>
            <a:ext cx="3425825" cy="2988542"/>
            <a:chOff x="69260" y="18442613"/>
            <a:chExt cx="3425825" cy="2988542"/>
          </a:xfrm>
        </p:grpSpPr>
        <p:grpSp>
          <p:nvGrpSpPr>
            <p:cNvPr id="13" name="グループ化 12">
              <a:extLst>
                <a:ext uri="{FF2B5EF4-FFF2-40B4-BE49-F238E27FC236}">
                  <a16:creationId xmlns:a16="http://schemas.microsoft.com/office/drawing/2014/main" id="{2C533DCA-598A-FB97-B51A-AD1643394113}"/>
                </a:ext>
              </a:extLst>
            </p:cNvPr>
            <p:cNvGrpSpPr/>
            <p:nvPr/>
          </p:nvGrpSpPr>
          <p:grpSpPr>
            <a:xfrm>
              <a:off x="69260" y="18442613"/>
              <a:ext cx="3425825" cy="2988542"/>
              <a:chOff x="0" y="0"/>
              <a:chExt cx="3425825" cy="2988542"/>
            </a:xfrm>
          </p:grpSpPr>
          <p:pic>
            <p:nvPicPr>
              <p:cNvPr id="15" name="図 14">
                <a:extLst>
                  <a:ext uri="{FF2B5EF4-FFF2-40B4-BE49-F238E27FC236}">
                    <a16:creationId xmlns:a16="http://schemas.microsoft.com/office/drawing/2014/main" id="{F5E96135-7729-63A0-A3CF-BECDE1FF804B}"/>
                  </a:ext>
                </a:extLst>
              </p:cNvPr>
              <p:cNvPicPr>
                <a:picLocks noChangeAspect="1"/>
              </p:cNvPicPr>
              <p:nvPr/>
            </p:nvPicPr>
            <p:blipFill>
              <a:blip r:embed="rId2"/>
              <a:stretch>
                <a:fillRect/>
              </a:stretch>
            </p:blipFill>
            <p:spPr>
              <a:xfrm>
                <a:off x="0" y="0"/>
                <a:ext cx="3425825" cy="2988542"/>
              </a:xfrm>
              <a:prstGeom prst="rect">
                <a:avLst/>
              </a:prstGeom>
            </p:spPr>
          </p:pic>
          <p:sp>
            <p:nvSpPr>
              <p:cNvPr id="16" name="四角形: 角を丸くする 22">
                <a:extLst>
                  <a:ext uri="{FF2B5EF4-FFF2-40B4-BE49-F238E27FC236}">
                    <a16:creationId xmlns:a16="http://schemas.microsoft.com/office/drawing/2014/main" id="{D529415C-C406-0991-04BC-70A273A7F319}"/>
                  </a:ext>
                </a:extLst>
              </p:cNvPr>
              <p:cNvSpPr/>
              <p:nvPr/>
            </p:nvSpPr>
            <p:spPr>
              <a:xfrm>
                <a:off x="567779" y="1722588"/>
                <a:ext cx="55264" cy="58417"/>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4" name="テキスト ボックス 13">
              <a:extLst>
                <a:ext uri="{FF2B5EF4-FFF2-40B4-BE49-F238E27FC236}">
                  <a16:creationId xmlns:a16="http://schemas.microsoft.com/office/drawing/2014/main" id="{E657C19B-9048-67A7-FE0B-59C31098EFF6}"/>
                </a:ext>
              </a:extLst>
            </p:cNvPr>
            <p:cNvSpPr txBox="1"/>
            <p:nvPr/>
          </p:nvSpPr>
          <p:spPr>
            <a:xfrm>
              <a:off x="526586" y="18866462"/>
              <a:ext cx="923651" cy="369332"/>
            </a:xfrm>
            <a:prstGeom prst="rect">
              <a:avLst/>
            </a:prstGeom>
            <a:noFill/>
          </p:spPr>
          <p:txBody>
            <a:bodyPr wrap="none" rtlCol="0">
              <a:spAutoFit/>
            </a:bodyPr>
            <a:lstStyle/>
            <a:p>
              <a:r>
                <a:rPr lang="en-US" altLang="ja-JP" sz="1800" b="0" i="0" u="none" strike="noStrike" dirty="0">
                  <a:solidFill>
                    <a:srgbClr val="000000"/>
                  </a:solidFill>
                  <a:effectLst/>
                  <a:latin typeface="Arial" panose="020B0604020202020204" pitchFamily="34" charset="0"/>
                </a:rPr>
                <a:t>ΔXCO</a:t>
              </a:r>
              <a:r>
                <a:rPr lang="en-US" altLang="ja-JP" sz="1800" b="0" i="0" u="none" strike="noStrike" baseline="-25000" dirty="0">
                  <a:solidFill>
                    <a:srgbClr val="000000"/>
                  </a:solidFill>
                  <a:effectLst/>
                  <a:latin typeface="Arial" panose="020B0604020202020204" pitchFamily="34" charset="0"/>
                </a:rPr>
                <a:t>2</a:t>
              </a:r>
              <a:endParaRPr kumimoji="1" lang="ja-JP" altLang="en-US" sz="1800"/>
            </a:p>
          </p:txBody>
        </p:sp>
      </p:grpSp>
      <p:grpSp>
        <p:nvGrpSpPr>
          <p:cNvPr id="30" name="グループ化 29">
            <a:extLst>
              <a:ext uri="{FF2B5EF4-FFF2-40B4-BE49-F238E27FC236}">
                <a16:creationId xmlns:a16="http://schemas.microsoft.com/office/drawing/2014/main" id="{67253E7E-4661-6C4B-1EC5-0909EA7FD9CD}"/>
              </a:ext>
            </a:extLst>
          </p:cNvPr>
          <p:cNvGrpSpPr/>
          <p:nvPr/>
        </p:nvGrpSpPr>
        <p:grpSpPr>
          <a:xfrm>
            <a:off x="4519398" y="660910"/>
            <a:ext cx="3429000" cy="2971800"/>
            <a:chOff x="3617058" y="18408587"/>
            <a:chExt cx="3429000" cy="2971800"/>
          </a:xfrm>
        </p:grpSpPr>
        <p:grpSp>
          <p:nvGrpSpPr>
            <p:cNvPr id="31" name="グループ化 30">
              <a:extLst>
                <a:ext uri="{FF2B5EF4-FFF2-40B4-BE49-F238E27FC236}">
                  <a16:creationId xmlns:a16="http://schemas.microsoft.com/office/drawing/2014/main" id="{29EE0CEB-CE8E-A2EC-4780-4A7D50860F79}"/>
                </a:ext>
              </a:extLst>
            </p:cNvPr>
            <p:cNvGrpSpPr/>
            <p:nvPr/>
          </p:nvGrpSpPr>
          <p:grpSpPr>
            <a:xfrm>
              <a:off x="3617058" y="18408587"/>
              <a:ext cx="3429000" cy="2971800"/>
              <a:chOff x="13252" y="0"/>
              <a:chExt cx="3429000" cy="2971800"/>
            </a:xfrm>
          </p:grpSpPr>
          <p:pic>
            <p:nvPicPr>
              <p:cNvPr id="33" name="図 32">
                <a:extLst>
                  <a:ext uri="{FF2B5EF4-FFF2-40B4-BE49-F238E27FC236}">
                    <a16:creationId xmlns:a16="http://schemas.microsoft.com/office/drawing/2014/main" id="{BB34BEF8-A702-CA60-F128-D12C2C3C52DB}"/>
                  </a:ext>
                </a:extLst>
              </p:cNvPr>
              <p:cNvPicPr>
                <a:picLocks noChangeAspect="1"/>
              </p:cNvPicPr>
              <p:nvPr/>
            </p:nvPicPr>
            <p:blipFill>
              <a:blip r:embed="rId3"/>
              <a:stretch>
                <a:fillRect/>
              </a:stretch>
            </p:blipFill>
            <p:spPr>
              <a:xfrm>
                <a:off x="13252" y="0"/>
                <a:ext cx="3429000" cy="2971800"/>
              </a:xfrm>
              <a:prstGeom prst="rect">
                <a:avLst/>
              </a:prstGeom>
            </p:spPr>
          </p:pic>
          <p:sp>
            <p:nvSpPr>
              <p:cNvPr id="34" name="四角形: 角を丸くする 30">
                <a:extLst>
                  <a:ext uri="{FF2B5EF4-FFF2-40B4-BE49-F238E27FC236}">
                    <a16:creationId xmlns:a16="http://schemas.microsoft.com/office/drawing/2014/main" id="{8BF9D9CE-EE76-DDD1-8B55-515237D54497}"/>
                  </a:ext>
                </a:extLst>
              </p:cNvPr>
              <p:cNvSpPr/>
              <p:nvPr/>
            </p:nvSpPr>
            <p:spPr>
              <a:xfrm>
                <a:off x="1788138" y="1886137"/>
                <a:ext cx="78695" cy="9506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32" name="テキスト ボックス 31">
              <a:extLst>
                <a:ext uri="{FF2B5EF4-FFF2-40B4-BE49-F238E27FC236}">
                  <a16:creationId xmlns:a16="http://schemas.microsoft.com/office/drawing/2014/main" id="{1DA3814F-8E1C-2369-D214-4C7F98E0008A}"/>
                </a:ext>
              </a:extLst>
            </p:cNvPr>
            <p:cNvSpPr txBox="1"/>
            <p:nvPr/>
          </p:nvSpPr>
          <p:spPr>
            <a:xfrm>
              <a:off x="4025769" y="18810578"/>
              <a:ext cx="769763" cy="369332"/>
            </a:xfrm>
            <a:prstGeom prst="rect">
              <a:avLst/>
            </a:prstGeom>
            <a:noFill/>
          </p:spPr>
          <p:txBody>
            <a:bodyPr wrap="none" rtlCol="0">
              <a:spAutoFit/>
            </a:bodyPr>
            <a:lstStyle/>
            <a:p>
              <a:r>
                <a:rPr lang="en-US" altLang="ja-JP" sz="1800" b="0" i="0" u="none" strike="noStrike" dirty="0">
                  <a:solidFill>
                    <a:srgbClr val="000000"/>
                  </a:solidFill>
                  <a:effectLst/>
                  <a:latin typeface="Arial" panose="020B0604020202020204" pitchFamily="34" charset="0"/>
                </a:rPr>
                <a:t>XCO</a:t>
              </a:r>
              <a:r>
                <a:rPr lang="en-US" altLang="ja-JP" sz="1800" b="0" i="0" u="none" strike="noStrike" baseline="-25000" dirty="0">
                  <a:solidFill>
                    <a:srgbClr val="000000"/>
                  </a:solidFill>
                  <a:effectLst/>
                  <a:latin typeface="Arial" panose="020B0604020202020204" pitchFamily="34" charset="0"/>
                </a:rPr>
                <a:t>2</a:t>
              </a:r>
              <a:endParaRPr kumimoji="1" lang="ja-JP" altLang="en-US" sz="1800"/>
            </a:p>
          </p:txBody>
        </p:sp>
      </p:grpSp>
      <p:grpSp>
        <p:nvGrpSpPr>
          <p:cNvPr id="44" name="グループ化 43">
            <a:extLst>
              <a:ext uri="{FF2B5EF4-FFF2-40B4-BE49-F238E27FC236}">
                <a16:creationId xmlns:a16="http://schemas.microsoft.com/office/drawing/2014/main" id="{1BE26912-9164-2931-9ADE-9F377D758D5D}"/>
              </a:ext>
            </a:extLst>
          </p:cNvPr>
          <p:cNvGrpSpPr>
            <a:grpSpLocks noChangeAspect="1"/>
          </p:cNvGrpSpPr>
          <p:nvPr/>
        </p:nvGrpSpPr>
        <p:grpSpPr>
          <a:xfrm>
            <a:off x="4571219" y="3717032"/>
            <a:ext cx="3519887" cy="2232000"/>
            <a:chOff x="3539434" y="27182596"/>
            <a:chExt cx="3519887" cy="2232000"/>
          </a:xfrm>
        </p:grpSpPr>
        <p:pic>
          <p:nvPicPr>
            <p:cNvPr id="45" name="図 44">
              <a:extLst>
                <a:ext uri="{FF2B5EF4-FFF2-40B4-BE49-F238E27FC236}">
                  <a16:creationId xmlns:a16="http://schemas.microsoft.com/office/drawing/2014/main" id="{8954984E-D47D-0BFC-29AA-B8089B2CC4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762" y="27182596"/>
              <a:ext cx="3477559" cy="2232000"/>
            </a:xfrm>
            <a:prstGeom prst="rect">
              <a:avLst/>
            </a:prstGeom>
          </p:spPr>
        </p:pic>
        <p:sp>
          <p:nvSpPr>
            <p:cNvPr id="46" name="テキスト ボックス 45">
              <a:extLst>
                <a:ext uri="{FF2B5EF4-FFF2-40B4-BE49-F238E27FC236}">
                  <a16:creationId xmlns:a16="http://schemas.microsoft.com/office/drawing/2014/main" id="{7E0217C5-1FEA-8F30-9731-3792AE113D39}"/>
                </a:ext>
              </a:extLst>
            </p:cNvPr>
            <p:cNvSpPr txBox="1"/>
            <p:nvPr/>
          </p:nvSpPr>
          <p:spPr>
            <a:xfrm>
              <a:off x="3539434" y="27189835"/>
              <a:ext cx="3494812" cy="523220"/>
            </a:xfrm>
            <a:prstGeom prst="rect">
              <a:avLst/>
            </a:prstGeom>
            <a:noFill/>
          </p:spPr>
          <p:txBody>
            <a:bodyPr wrap="square" rtlCol="0">
              <a:spAutoFit/>
            </a:bodyPr>
            <a:lstStyle/>
            <a:p>
              <a:r>
                <a:rPr kumimoji="1" lang="en-US" altLang="ja-JP" sz="1400" dirty="0">
                  <a:solidFill>
                    <a:schemeClr val="bg1"/>
                  </a:solidFill>
                </a:rPr>
                <a:t>Image from FIRMS VIIRAS S-NPP (expanded)</a:t>
              </a:r>
              <a:endParaRPr kumimoji="1" lang="ja-JP" altLang="en-US" sz="1400">
                <a:solidFill>
                  <a:schemeClr val="bg1"/>
                </a:solidFill>
              </a:endParaRPr>
            </a:p>
          </p:txBody>
        </p:sp>
      </p:grpSp>
      <p:grpSp>
        <p:nvGrpSpPr>
          <p:cNvPr id="47" name="グループ化 46">
            <a:extLst>
              <a:ext uri="{FF2B5EF4-FFF2-40B4-BE49-F238E27FC236}">
                <a16:creationId xmlns:a16="http://schemas.microsoft.com/office/drawing/2014/main" id="{6D3F7DA4-ECA0-D627-E56E-9D44A9A75BF3}"/>
              </a:ext>
            </a:extLst>
          </p:cNvPr>
          <p:cNvGrpSpPr/>
          <p:nvPr/>
        </p:nvGrpSpPr>
        <p:grpSpPr>
          <a:xfrm>
            <a:off x="1084933" y="3719757"/>
            <a:ext cx="3483246" cy="2232000"/>
            <a:chOff x="70144" y="27189835"/>
            <a:chExt cx="3483246" cy="2232000"/>
          </a:xfrm>
        </p:grpSpPr>
        <p:pic>
          <p:nvPicPr>
            <p:cNvPr id="48" name="図 47">
              <a:extLst>
                <a:ext uri="{FF2B5EF4-FFF2-40B4-BE49-F238E27FC236}">
                  <a16:creationId xmlns:a16="http://schemas.microsoft.com/office/drawing/2014/main" id="{38A48A03-5E25-6E57-6BB0-678104FC5C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4" y="27189835"/>
              <a:ext cx="3483246" cy="2232000"/>
            </a:xfrm>
            <a:prstGeom prst="rect">
              <a:avLst/>
            </a:prstGeom>
          </p:spPr>
        </p:pic>
        <p:sp>
          <p:nvSpPr>
            <p:cNvPr id="49" name="テキスト ボックス 48">
              <a:extLst>
                <a:ext uri="{FF2B5EF4-FFF2-40B4-BE49-F238E27FC236}">
                  <a16:creationId xmlns:a16="http://schemas.microsoft.com/office/drawing/2014/main" id="{95038C46-2DB2-7CE3-78A9-4E52A3A71E9D}"/>
                </a:ext>
              </a:extLst>
            </p:cNvPr>
            <p:cNvSpPr txBox="1"/>
            <p:nvPr/>
          </p:nvSpPr>
          <p:spPr>
            <a:xfrm>
              <a:off x="77364" y="27234750"/>
              <a:ext cx="2985113" cy="307777"/>
            </a:xfrm>
            <a:prstGeom prst="rect">
              <a:avLst/>
            </a:prstGeom>
            <a:noFill/>
          </p:spPr>
          <p:txBody>
            <a:bodyPr wrap="none" rtlCol="0">
              <a:spAutoFit/>
            </a:bodyPr>
            <a:lstStyle/>
            <a:p>
              <a:r>
                <a:rPr kumimoji="1" lang="en-US" altLang="ja-JP" sz="1400" dirty="0">
                  <a:solidFill>
                    <a:schemeClr val="bg1"/>
                  </a:solidFill>
                </a:rPr>
                <a:t>Image from FIRMS VIIRAS S-NPP</a:t>
              </a:r>
              <a:endParaRPr kumimoji="1" lang="ja-JP" altLang="en-US" sz="1400">
                <a:solidFill>
                  <a:schemeClr val="bg1"/>
                </a:solidFill>
              </a:endParaRPr>
            </a:p>
          </p:txBody>
        </p:sp>
      </p:grpSp>
      <p:sp>
        <p:nvSpPr>
          <p:cNvPr id="50" name="テキスト ボックス 49">
            <a:extLst>
              <a:ext uri="{FF2B5EF4-FFF2-40B4-BE49-F238E27FC236}">
                <a16:creationId xmlns:a16="http://schemas.microsoft.com/office/drawing/2014/main" id="{95865762-EFFE-BF2F-AC03-58FEA4F8C10B}"/>
              </a:ext>
            </a:extLst>
          </p:cNvPr>
          <p:cNvSpPr txBox="1"/>
          <p:nvPr/>
        </p:nvSpPr>
        <p:spPr>
          <a:xfrm>
            <a:off x="24772" y="19297"/>
            <a:ext cx="9094455" cy="461665"/>
          </a:xfrm>
          <a:prstGeom prst="rect">
            <a:avLst/>
          </a:prstGeom>
          <a:noFill/>
        </p:spPr>
        <p:txBody>
          <a:bodyPr wrap="square" rtlCol="0">
            <a:spAutoFit/>
          </a:bodyPr>
          <a:lstStyle/>
          <a:p>
            <a:pPr algn="ctr"/>
            <a:r>
              <a:rPr lang="en-US" altLang="ja-JP" sz="2400" b="1" dirty="0">
                <a:latin typeface="Arial" panose="020B0604020202020204" pitchFamily="34" charset="0"/>
                <a:cs typeface="Arial" panose="020B0604020202020204" pitchFamily="34" charset="0"/>
              </a:rPr>
              <a:t>Outlier investigations near TCCON sites</a:t>
            </a:r>
            <a:endParaRPr lang="ja-JP" altLang="en-US" sz="2400"/>
          </a:p>
        </p:txBody>
      </p:sp>
    </p:spTree>
    <p:extLst>
      <p:ext uri="{BB962C8B-B14F-4D97-AF65-F5344CB8AC3E}">
        <p14:creationId xmlns:p14="http://schemas.microsoft.com/office/powerpoint/2010/main" val="3939873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F34B986-4489-6799-C94B-80A5B1BF7432}"/>
              </a:ext>
            </a:extLst>
          </p:cNvPr>
          <p:cNvSpPr>
            <a:spLocks noGrp="1"/>
          </p:cNvSpPr>
          <p:nvPr>
            <p:ph type="sldNum" sz="quarter" idx="12"/>
          </p:nvPr>
        </p:nvSpPr>
        <p:spPr/>
        <p:txBody>
          <a:bodyPr/>
          <a:lstStyle/>
          <a:p>
            <a:fld id="{D15CE7C7-1D82-4CA3-802A-D8D835C6EC2E}" type="slidenum">
              <a:rPr kumimoji="1" lang="ja-JP" altLang="en-US" smtClean="0"/>
              <a:pPr/>
              <a:t>26</a:t>
            </a:fld>
            <a:endParaRPr kumimoji="1" lang="ja-JP" altLang="en-US"/>
          </a:p>
        </p:txBody>
      </p:sp>
      <p:grpSp>
        <p:nvGrpSpPr>
          <p:cNvPr id="17" name="グループ化 16">
            <a:extLst>
              <a:ext uri="{FF2B5EF4-FFF2-40B4-BE49-F238E27FC236}">
                <a16:creationId xmlns:a16="http://schemas.microsoft.com/office/drawing/2014/main" id="{1FE974C5-B536-FF0B-A247-C2E2FADAFC65}"/>
              </a:ext>
            </a:extLst>
          </p:cNvPr>
          <p:cNvGrpSpPr/>
          <p:nvPr/>
        </p:nvGrpSpPr>
        <p:grpSpPr>
          <a:xfrm>
            <a:off x="936323" y="670654"/>
            <a:ext cx="3419519" cy="2974370"/>
            <a:chOff x="111692" y="21333908"/>
            <a:chExt cx="3419519" cy="2974370"/>
          </a:xfrm>
        </p:grpSpPr>
        <p:grpSp>
          <p:nvGrpSpPr>
            <p:cNvPr id="18" name="グループ化 17">
              <a:extLst>
                <a:ext uri="{FF2B5EF4-FFF2-40B4-BE49-F238E27FC236}">
                  <a16:creationId xmlns:a16="http://schemas.microsoft.com/office/drawing/2014/main" id="{6698B682-F780-DDEA-92E4-D7D063E24CB8}"/>
                </a:ext>
              </a:extLst>
            </p:cNvPr>
            <p:cNvGrpSpPr/>
            <p:nvPr/>
          </p:nvGrpSpPr>
          <p:grpSpPr>
            <a:xfrm>
              <a:off x="111692" y="21333908"/>
              <a:ext cx="3419519" cy="2974370"/>
              <a:chOff x="0" y="-142176"/>
              <a:chExt cx="3424236" cy="2986742"/>
            </a:xfrm>
          </p:grpSpPr>
          <p:pic>
            <p:nvPicPr>
              <p:cNvPr id="20" name="図 19">
                <a:extLst>
                  <a:ext uri="{FF2B5EF4-FFF2-40B4-BE49-F238E27FC236}">
                    <a16:creationId xmlns:a16="http://schemas.microsoft.com/office/drawing/2014/main" id="{EE094FBA-30C8-0D07-2A86-CC1E357EA40B}"/>
                  </a:ext>
                </a:extLst>
              </p:cNvPr>
              <p:cNvPicPr>
                <a:picLocks noChangeAspect="1"/>
              </p:cNvPicPr>
              <p:nvPr/>
            </p:nvPicPr>
            <p:blipFill>
              <a:blip r:embed="rId2"/>
              <a:stretch>
                <a:fillRect/>
              </a:stretch>
            </p:blipFill>
            <p:spPr>
              <a:xfrm>
                <a:off x="0" y="-142176"/>
                <a:ext cx="3424236" cy="2986742"/>
              </a:xfrm>
              <a:prstGeom prst="rect">
                <a:avLst/>
              </a:prstGeom>
            </p:spPr>
          </p:pic>
          <p:sp>
            <p:nvSpPr>
              <p:cNvPr id="21" name="四角形: 角を丸くする 34">
                <a:extLst>
                  <a:ext uri="{FF2B5EF4-FFF2-40B4-BE49-F238E27FC236}">
                    <a16:creationId xmlns:a16="http://schemas.microsoft.com/office/drawing/2014/main" id="{8955D678-B092-A254-D465-C056CEA9A6EE}"/>
                  </a:ext>
                </a:extLst>
              </p:cNvPr>
              <p:cNvSpPr/>
              <p:nvPr/>
            </p:nvSpPr>
            <p:spPr>
              <a:xfrm>
                <a:off x="580782" y="1388416"/>
                <a:ext cx="45782" cy="84200"/>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9" name="テキスト ボックス 18">
              <a:extLst>
                <a:ext uri="{FF2B5EF4-FFF2-40B4-BE49-F238E27FC236}">
                  <a16:creationId xmlns:a16="http://schemas.microsoft.com/office/drawing/2014/main" id="{2318C54B-BBDC-0413-C7C3-CD838BD4CE54}"/>
                </a:ext>
              </a:extLst>
            </p:cNvPr>
            <p:cNvSpPr txBox="1"/>
            <p:nvPr/>
          </p:nvSpPr>
          <p:spPr>
            <a:xfrm>
              <a:off x="518921" y="21793215"/>
              <a:ext cx="910827" cy="369332"/>
            </a:xfrm>
            <a:prstGeom prst="rect">
              <a:avLst/>
            </a:prstGeom>
            <a:noFill/>
          </p:spPr>
          <p:txBody>
            <a:bodyPr wrap="none" rtlCol="0">
              <a:spAutoFit/>
            </a:bodyPr>
            <a:lstStyle/>
            <a:p>
              <a:r>
                <a:rPr lang="en-US" altLang="ja-JP" sz="1800" b="0" i="0" u="none" strike="noStrike" dirty="0">
                  <a:solidFill>
                    <a:srgbClr val="000000"/>
                  </a:solidFill>
                  <a:effectLst/>
                  <a:latin typeface="Arial" panose="020B0604020202020204" pitchFamily="34" charset="0"/>
                </a:rPr>
                <a:t>ΔXCH</a:t>
              </a:r>
              <a:r>
                <a:rPr lang="en-US" altLang="ja-JP" sz="1800" b="0" i="0" u="none" strike="noStrike" baseline="-25000" dirty="0">
                  <a:solidFill>
                    <a:srgbClr val="000000"/>
                  </a:solidFill>
                  <a:effectLst/>
                  <a:latin typeface="Arial" panose="020B0604020202020204" pitchFamily="34" charset="0"/>
                </a:rPr>
                <a:t>4</a:t>
              </a:r>
              <a:endParaRPr kumimoji="1" lang="ja-JP" altLang="en-US" sz="1800" dirty="0"/>
            </a:p>
          </p:txBody>
        </p:sp>
      </p:grpSp>
      <p:grpSp>
        <p:nvGrpSpPr>
          <p:cNvPr id="35" name="グループ化 34">
            <a:extLst>
              <a:ext uri="{FF2B5EF4-FFF2-40B4-BE49-F238E27FC236}">
                <a16:creationId xmlns:a16="http://schemas.microsoft.com/office/drawing/2014/main" id="{FECC3EF2-CE32-CAE4-38EE-3A1A8CBC8A43}"/>
              </a:ext>
            </a:extLst>
          </p:cNvPr>
          <p:cNvGrpSpPr/>
          <p:nvPr/>
        </p:nvGrpSpPr>
        <p:grpSpPr>
          <a:xfrm>
            <a:off x="4499992" y="670654"/>
            <a:ext cx="3423181" cy="2957628"/>
            <a:chOff x="3672313" y="21371538"/>
            <a:chExt cx="3423181" cy="2957628"/>
          </a:xfrm>
        </p:grpSpPr>
        <p:grpSp>
          <p:nvGrpSpPr>
            <p:cNvPr id="36" name="グループ化 35">
              <a:extLst>
                <a:ext uri="{FF2B5EF4-FFF2-40B4-BE49-F238E27FC236}">
                  <a16:creationId xmlns:a16="http://schemas.microsoft.com/office/drawing/2014/main" id="{68EBF8E5-29F6-E817-7D90-412EB33D52C8}"/>
                </a:ext>
              </a:extLst>
            </p:cNvPr>
            <p:cNvGrpSpPr/>
            <p:nvPr/>
          </p:nvGrpSpPr>
          <p:grpSpPr>
            <a:xfrm>
              <a:off x="3672313" y="21371538"/>
              <a:ext cx="3423181" cy="2957628"/>
              <a:chOff x="0" y="0"/>
              <a:chExt cx="3423181" cy="2957628"/>
            </a:xfrm>
          </p:grpSpPr>
          <p:pic>
            <p:nvPicPr>
              <p:cNvPr id="38" name="図 37">
                <a:extLst>
                  <a:ext uri="{FF2B5EF4-FFF2-40B4-BE49-F238E27FC236}">
                    <a16:creationId xmlns:a16="http://schemas.microsoft.com/office/drawing/2014/main" id="{27BB166C-0862-C7B5-03C0-D8423A82C7AB}"/>
                  </a:ext>
                </a:extLst>
              </p:cNvPr>
              <p:cNvPicPr>
                <a:picLocks noChangeAspect="1"/>
              </p:cNvPicPr>
              <p:nvPr/>
            </p:nvPicPr>
            <p:blipFill>
              <a:blip r:embed="rId3"/>
              <a:stretch>
                <a:fillRect/>
              </a:stretch>
            </p:blipFill>
            <p:spPr>
              <a:xfrm>
                <a:off x="0" y="0"/>
                <a:ext cx="3423181" cy="2957628"/>
              </a:xfrm>
              <a:prstGeom prst="rect">
                <a:avLst/>
              </a:prstGeom>
            </p:spPr>
          </p:pic>
          <p:sp>
            <p:nvSpPr>
              <p:cNvPr id="39" name="四角形: 角を丸くする 51">
                <a:extLst>
                  <a:ext uri="{FF2B5EF4-FFF2-40B4-BE49-F238E27FC236}">
                    <a16:creationId xmlns:a16="http://schemas.microsoft.com/office/drawing/2014/main" id="{6A9CF46F-3424-FF0E-FB96-66AC4D153B8F}"/>
                  </a:ext>
                </a:extLst>
              </p:cNvPr>
              <p:cNvSpPr/>
              <p:nvPr/>
            </p:nvSpPr>
            <p:spPr>
              <a:xfrm>
                <a:off x="2249641" y="1381528"/>
                <a:ext cx="71530" cy="71636"/>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37" name="テキスト ボックス 36">
              <a:extLst>
                <a:ext uri="{FF2B5EF4-FFF2-40B4-BE49-F238E27FC236}">
                  <a16:creationId xmlns:a16="http://schemas.microsoft.com/office/drawing/2014/main" id="{5113E350-4C7F-23BB-40E2-25ED7CD0D918}"/>
                </a:ext>
              </a:extLst>
            </p:cNvPr>
            <p:cNvSpPr txBox="1"/>
            <p:nvPr/>
          </p:nvSpPr>
          <p:spPr>
            <a:xfrm>
              <a:off x="4125375" y="21775737"/>
              <a:ext cx="756938" cy="369332"/>
            </a:xfrm>
            <a:prstGeom prst="rect">
              <a:avLst/>
            </a:prstGeom>
            <a:noFill/>
          </p:spPr>
          <p:txBody>
            <a:bodyPr wrap="none" rtlCol="0">
              <a:spAutoFit/>
            </a:bodyPr>
            <a:lstStyle/>
            <a:p>
              <a:r>
                <a:rPr lang="en-US" altLang="ja-JP" sz="1800" b="0" i="0" u="none" strike="noStrike" dirty="0">
                  <a:solidFill>
                    <a:srgbClr val="000000"/>
                  </a:solidFill>
                  <a:effectLst/>
                  <a:latin typeface="Arial" panose="020B0604020202020204" pitchFamily="34" charset="0"/>
                </a:rPr>
                <a:t>XCH</a:t>
              </a:r>
              <a:r>
                <a:rPr lang="en-US" altLang="ja-JP" sz="1800" b="0" i="0" u="none" strike="noStrike" baseline="-25000" dirty="0">
                  <a:solidFill>
                    <a:srgbClr val="000000"/>
                  </a:solidFill>
                  <a:effectLst/>
                  <a:latin typeface="Arial" panose="020B0604020202020204" pitchFamily="34" charset="0"/>
                </a:rPr>
                <a:t>4</a:t>
              </a:r>
              <a:endParaRPr kumimoji="1" lang="ja-JP" altLang="en-US" sz="1800"/>
            </a:p>
          </p:txBody>
        </p:sp>
      </p:grpSp>
      <p:grpSp>
        <p:nvGrpSpPr>
          <p:cNvPr id="3" name="グループ化 2">
            <a:extLst>
              <a:ext uri="{FF2B5EF4-FFF2-40B4-BE49-F238E27FC236}">
                <a16:creationId xmlns:a16="http://schemas.microsoft.com/office/drawing/2014/main" id="{ED4CBD19-C492-396B-87F6-CD3B70E94A34}"/>
              </a:ext>
            </a:extLst>
          </p:cNvPr>
          <p:cNvGrpSpPr>
            <a:grpSpLocks noChangeAspect="1"/>
          </p:cNvGrpSpPr>
          <p:nvPr/>
        </p:nvGrpSpPr>
        <p:grpSpPr>
          <a:xfrm>
            <a:off x="4572000" y="3716338"/>
            <a:ext cx="3519887" cy="2232000"/>
            <a:chOff x="3539434" y="27182596"/>
            <a:chExt cx="3519887" cy="2232000"/>
          </a:xfrm>
        </p:grpSpPr>
        <p:pic>
          <p:nvPicPr>
            <p:cNvPr id="4" name="図 3">
              <a:extLst>
                <a:ext uri="{FF2B5EF4-FFF2-40B4-BE49-F238E27FC236}">
                  <a16:creationId xmlns:a16="http://schemas.microsoft.com/office/drawing/2014/main" id="{4DD3E59E-BC9B-7DF2-C0E6-95FB9BF8D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762" y="27182596"/>
              <a:ext cx="3477559" cy="2232000"/>
            </a:xfrm>
            <a:prstGeom prst="rect">
              <a:avLst/>
            </a:prstGeom>
          </p:spPr>
        </p:pic>
        <p:sp>
          <p:nvSpPr>
            <p:cNvPr id="5" name="テキスト ボックス 4">
              <a:extLst>
                <a:ext uri="{FF2B5EF4-FFF2-40B4-BE49-F238E27FC236}">
                  <a16:creationId xmlns:a16="http://schemas.microsoft.com/office/drawing/2014/main" id="{B3B6F3E5-CD0E-0E41-874B-71E2DC60F924}"/>
                </a:ext>
              </a:extLst>
            </p:cNvPr>
            <p:cNvSpPr txBox="1"/>
            <p:nvPr/>
          </p:nvSpPr>
          <p:spPr>
            <a:xfrm>
              <a:off x="3539434" y="27189835"/>
              <a:ext cx="3494812" cy="523220"/>
            </a:xfrm>
            <a:prstGeom prst="rect">
              <a:avLst/>
            </a:prstGeom>
            <a:noFill/>
          </p:spPr>
          <p:txBody>
            <a:bodyPr wrap="square" rtlCol="0">
              <a:spAutoFit/>
            </a:bodyPr>
            <a:lstStyle/>
            <a:p>
              <a:r>
                <a:rPr kumimoji="1" lang="en-US" altLang="ja-JP" sz="1400" dirty="0">
                  <a:solidFill>
                    <a:schemeClr val="bg1"/>
                  </a:solidFill>
                </a:rPr>
                <a:t>Image from FIRMS VIIRAS S-NPP (expanded)</a:t>
              </a:r>
              <a:endParaRPr kumimoji="1" lang="ja-JP" altLang="en-US" sz="1400">
                <a:solidFill>
                  <a:schemeClr val="bg1"/>
                </a:solidFill>
              </a:endParaRPr>
            </a:p>
          </p:txBody>
        </p:sp>
      </p:grpSp>
      <p:grpSp>
        <p:nvGrpSpPr>
          <p:cNvPr id="6" name="グループ化 5">
            <a:extLst>
              <a:ext uri="{FF2B5EF4-FFF2-40B4-BE49-F238E27FC236}">
                <a16:creationId xmlns:a16="http://schemas.microsoft.com/office/drawing/2014/main" id="{A7B8DA26-B624-5AB4-A288-BDF67BC958FC}"/>
              </a:ext>
            </a:extLst>
          </p:cNvPr>
          <p:cNvGrpSpPr/>
          <p:nvPr/>
        </p:nvGrpSpPr>
        <p:grpSpPr>
          <a:xfrm>
            <a:off x="1085714" y="3719063"/>
            <a:ext cx="3483246" cy="2232000"/>
            <a:chOff x="70144" y="27189835"/>
            <a:chExt cx="3483246" cy="2232000"/>
          </a:xfrm>
        </p:grpSpPr>
        <p:pic>
          <p:nvPicPr>
            <p:cNvPr id="7" name="図 6">
              <a:extLst>
                <a:ext uri="{FF2B5EF4-FFF2-40B4-BE49-F238E27FC236}">
                  <a16:creationId xmlns:a16="http://schemas.microsoft.com/office/drawing/2014/main" id="{4F30A60F-CF2C-F2F8-F634-056267695B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4" y="27189835"/>
              <a:ext cx="3483246" cy="2232000"/>
            </a:xfrm>
            <a:prstGeom prst="rect">
              <a:avLst/>
            </a:prstGeom>
          </p:spPr>
        </p:pic>
        <p:sp>
          <p:nvSpPr>
            <p:cNvPr id="8" name="テキスト ボックス 7">
              <a:extLst>
                <a:ext uri="{FF2B5EF4-FFF2-40B4-BE49-F238E27FC236}">
                  <a16:creationId xmlns:a16="http://schemas.microsoft.com/office/drawing/2014/main" id="{83D0F0AC-E17A-F368-1B83-1805AE656E69}"/>
                </a:ext>
              </a:extLst>
            </p:cNvPr>
            <p:cNvSpPr txBox="1"/>
            <p:nvPr/>
          </p:nvSpPr>
          <p:spPr>
            <a:xfrm>
              <a:off x="77364" y="27234750"/>
              <a:ext cx="2985113" cy="307777"/>
            </a:xfrm>
            <a:prstGeom prst="rect">
              <a:avLst/>
            </a:prstGeom>
            <a:noFill/>
          </p:spPr>
          <p:txBody>
            <a:bodyPr wrap="none" rtlCol="0">
              <a:spAutoFit/>
            </a:bodyPr>
            <a:lstStyle/>
            <a:p>
              <a:r>
                <a:rPr kumimoji="1" lang="en-US" altLang="ja-JP" sz="1400" dirty="0">
                  <a:solidFill>
                    <a:schemeClr val="bg1"/>
                  </a:solidFill>
                </a:rPr>
                <a:t>Image from FIRMS VIIRAS S-NPP</a:t>
              </a:r>
              <a:endParaRPr kumimoji="1" lang="ja-JP" altLang="en-US" sz="1400">
                <a:solidFill>
                  <a:schemeClr val="bg1"/>
                </a:solidFill>
              </a:endParaRPr>
            </a:p>
          </p:txBody>
        </p:sp>
      </p:grpSp>
      <p:sp>
        <p:nvSpPr>
          <p:cNvPr id="9" name="テキスト ボックス 8">
            <a:extLst>
              <a:ext uri="{FF2B5EF4-FFF2-40B4-BE49-F238E27FC236}">
                <a16:creationId xmlns:a16="http://schemas.microsoft.com/office/drawing/2014/main" id="{9F0B29EE-FE48-9702-0A23-2155589C49F1}"/>
              </a:ext>
            </a:extLst>
          </p:cNvPr>
          <p:cNvSpPr txBox="1"/>
          <p:nvPr/>
        </p:nvSpPr>
        <p:spPr>
          <a:xfrm>
            <a:off x="24772" y="19297"/>
            <a:ext cx="9094455" cy="461665"/>
          </a:xfrm>
          <a:prstGeom prst="rect">
            <a:avLst/>
          </a:prstGeom>
          <a:noFill/>
        </p:spPr>
        <p:txBody>
          <a:bodyPr wrap="square" rtlCol="0">
            <a:spAutoFit/>
          </a:bodyPr>
          <a:lstStyle/>
          <a:p>
            <a:pPr algn="ctr"/>
            <a:r>
              <a:rPr lang="en-US" altLang="ja-JP" sz="2400" b="1" dirty="0">
                <a:latin typeface="Arial" panose="020B0604020202020204" pitchFamily="34" charset="0"/>
                <a:cs typeface="Arial" panose="020B0604020202020204" pitchFamily="34" charset="0"/>
              </a:rPr>
              <a:t>Outlier investigations near TCCON sites</a:t>
            </a:r>
            <a:endParaRPr lang="ja-JP" altLang="en-US" sz="2400"/>
          </a:p>
        </p:txBody>
      </p:sp>
    </p:spTree>
    <p:extLst>
      <p:ext uri="{BB962C8B-B14F-4D97-AF65-F5344CB8AC3E}">
        <p14:creationId xmlns:p14="http://schemas.microsoft.com/office/powerpoint/2010/main" val="1025962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F34B986-4489-6799-C94B-80A5B1BF7432}"/>
              </a:ext>
            </a:extLst>
          </p:cNvPr>
          <p:cNvSpPr>
            <a:spLocks noGrp="1"/>
          </p:cNvSpPr>
          <p:nvPr>
            <p:ph type="sldNum" sz="quarter" idx="12"/>
          </p:nvPr>
        </p:nvSpPr>
        <p:spPr/>
        <p:txBody>
          <a:bodyPr/>
          <a:lstStyle/>
          <a:p>
            <a:fld id="{D15CE7C7-1D82-4CA3-802A-D8D835C6EC2E}" type="slidenum">
              <a:rPr kumimoji="1" lang="ja-JP" altLang="en-US" smtClean="0"/>
              <a:pPr/>
              <a:t>27</a:t>
            </a:fld>
            <a:endParaRPr kumimoji="1" lang="ja-JP" altLang="en-US"/>
          </a:p>
        </p:txBody>
      </p:sp>
      <p:grpSp>
        <p:nvGrpSpPr>
          <p:cNvPr id="3" name="グループ化 2">
            <a:extLst>
              <a:ext uri="{FF2B5EF4-FFF2-40B4-BE49-F238E27FC236}">
                <a16:creationId xmlns:a16="http://schemas.microsoft.com/office/drawing/2014/main" id="{5D97E34C-9E9B-C0CB-CB5C-F5EA0DB37652}"/>
              </a:ext>
            </a:extLst>
          </p:cNvPr>
          <p:cNvGrpSpPr/>
          <p:nvPr/>
        </p:nvGrpSpPr>
        <p:grpSpPr>
          <a:xfrm>
            <a:off x="4552881" y="673224"/>
            <a:ext cx="3429000" cy="2971800"/>
            <a:chOff x="0" y="25403"/>
            <a:chExt cx="3429000" cy="2971800"/>
          </a:xfrm>
        </p:grpSpPr>
        <p:pic>
          <p:nvPicPr>
            <p:cNvPr id="4" name="図 3">
              <a:extLst>
                <a:ext uri="{FF2B5EF4-FFF2-40B4-BE49-F238E27FC236}">
                  <a16:creationId xmlns:a16="http://schemas.microsoft.com/office/drawing/2014/main" id="{3028A6DE-7F4D-805D-4C7E-BBACC71908CE}"/>
                </a:ext>
              </a:extLst>
            </p:cNvPr>
            <p:cNvPicPr>
              <a:picLocks noChangeAspect="1"/>
            </p:cNvPicPr>
            <p:nvPr/>
          </p:nvPicPr>
          <p:blipFill>
            <a:blip r:embed="rId2"/>
            <a:stretch>
              <a:fillRect/>
            </a:stretch>
          </p:blipFill>
          <p:spPr>
            <a:xfrm>
              <a:off x="0" y="25403"/>
              <a:ext cx="3429000" cy="2971800"/>
            </a:xfrm>
            <a:prstGeom prst="rect">
              <a:avLst/>
            </a:prstGeom>
          </p:spPr>
        </p:pic>
        <p:sp>
          <p:nvSpPr>
            <p:cNvPr id="5" name="四角形: 角を丸くする 90">
              <a:extLst>
                <a:ext uri="{FF2B5EF4-FFF2-40B4-BE49-F238E27FC236}">
                  <a16:creationId xmlns:a16="http://schemas.microsoft.com/office/drawing/2014/main" id="{D4197A32-90EA-AB8A-BAB4-4D4CBA760411}"/>
                </a:ext>
              </a:extLst>
            </p:cNvPr>
            <p:cNvSpPr/>
            <p:nvPr/>
          </p:nvSpPr>
          <p:spPr>
            <a:xfrm>
              <a:off x="3042202" y="1391796"/>
              <a:ext cx="71649" cy="62490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 name="グループ化 5">
            <a:extLst>
              <a:ext uri="{FF2B5EF4-FFF2-40B4-BE49-F238E27FC236}">
                <a16:creationId xmlns:a16="http://schemas.microsoft.com/office/drawing/2014/main" id="{A1C11AE1-6ED1-C731-9938-962151F4B68A}"/>
              </a:ext>
            </a:extLst>
          </p:cNvPr>
          <p:cNvGrpSpPr>
            <a:grpSpLocks noChangeAspect="1"/>
          </p:cNvGrpSpPr>
          <p:nvPr/>
        </p:nvGrpSpPr>
        <p:grpSpPr>
          <a:xfrm>
            <a:off x="4572000" y="3711092"/>
            <a:ext cx="3519887" cy="2232000"/>
            <a:chOff x="3539434" y="27182596"/>
            <a:chExt cx="3519887" cy="2232000"/>
          </a:xfrm>
        </p:grpSpPr>
        <p:pic>
          <p:nvPicPr>
            <p:cNvPr id="7" name="図 6">
              <a:extLst>
                <a:ext uri="{FF2B5EF4-FFF2-40B4-BE49-F238E27FC236}">
                  <a16:creationId xmlns:a16="http://schemas.microsoft.com/office/drawing/2014/main" id="{97D3D112-3C00-7AC8-78ED-5B8975584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762" y="27182596"/>
              <a:ext cx="3477559" cy="2232000"/>
            </a:xfrm>
            <a:prstGeom prst="rect">
              <a:avLst/>
            </a:prstGeom>
          </p:spPr>
        </p:pic>
        <p:sp>
          <p:nvSpPr>
            <p:cNvPr id="8" name="テキスト ボックス 7">
              <a:extLst>
                <a:ext uri="{FF2B5EF4-FFF2-40B4-BE49-F238E27FC236}">
                  <a16:creationId xmlns:a16="http://schemas.microsoft.com/office/drawing/2014/main" id="{DEF70CF9-CCCD-E275-3BA7-902107D7CC3B}"/>
                </a:ext>
              </a:extLst>
            </p:cNvPr>
            <p:cNvSpPr txBox="1"/>
            <p:nvPr/>
          </p:nvSpPr>
          <p:spPr>
            <a:xfrm>
              <a:off x="3539434" y="27189835"/>
              <a:ext cx="3494812" cy="523220"/>
            </a:xfrm>
            <a:prstGeom prst="rect">
              <a:avLst/>
            </a:prstGeom>
            <a:noFill/>
          </p:spPr>
          <p:txBody>
            <a:bodyPr wrap="square" rtlCol="0">
              <a:spAutoFit/>
            </a:bodyPr>
            <a:lstStyle/>
            <a:p>
              <a:r>
                <a:rPr kumimoji="1" lang="en-US" altLang="ja-JP" sz="1400" dirty="0">
                  <a:solidFill>
                    <a:schemeClr val="bg1"/>
                  </a:solidFill>
                </a:rPr>
                <a:t>Image from FIRMS VIIRAS S-NPP (expanded)</a:t>
              </a:r>
              <a:endParaRPr kumimoji="1" lang="ja-JP" altLang="en-US" sz="1400">
                <a:solidFill>
                  <a:schemeClr val="bg1"/>
                </a:solidFill>
              </a:endParaRPr>
            </a:p>
          </p:txBody>
        </p:sp>
      </p:grpSp>
      <p:grpSp>
        <p:nvGrpSpPr>
          <p:cNvPr id="22" name="グループ化 21">
            <a:extLst>
              <a:ext uri="{FF2B5EF4-FFF2-40B4-BE49-F238E27FC236}">
                <a16:creationId xmlns:a16="http://schemas.microsoft.com/office/drawing/2014/main" id="{69DDB03E-B731-3774-E21D-843E27620260}"/>
              </a:ext>
            </a:extLst>
          </p:cNvPr>
          <p:cNvGrpSpPr/>
          <p:nvPr/>
        </p:nvGrpSpPr>
        <p:grpSpPr>
          <a:xfrm>
            <a:off x="971600" y="656482"/>
            <a:ext cx="3425825" cy="2988542"/>
            <a:chOff x="53529" y="24229649"/>
            <a:chExt cx="3425825" cy="2988542"/>
          </a:xfrm>
        </p:grpSpPr>
        <p:grpSp>
          <p:nvGrpSpPr>
            <p:cNvPr id="23" name="グループ化 22">
              <a:extLst>
                <a:ext uri="{FF2B5EF4-FFF2-40B4-BE49-F238E27FC236}">
                  <a16:creationId xmlns:a16="http://schemas.microsoft.com/office/drawing/2014/main" id="{E7C9EA51-33BC-27E6-1C74-278AECE10F91}"/>
                </a:ext>
              </a:extLst>
            </p:cNvPr>
            <p:cNvGrpSpPr/>
            <p:nvPr/>
          </p:nvGrpSpPr>
          <p:grpSpPr>
            <a:xfrm>
              <a:off x="53529" y="24229649"/>
              <a:ext cx="3425825" cy="2988542"/>
              <a:chOff x="0" y="10887"/>
              <a:chExt cx="3425825" cy="2988542"/>
            </a:xfrm>
          </p:grpSpPr>
          <p:pic>
            <p:nvPicPr>
              <p:cNvPr id="25" name="図 24">
                <a:extLst>
                  <a:ext uri="{FF2B5EF4-FFF2-40B4-BE49-F238E27FC236}">
                    <a16:creationId xmlns:a16="http://schemas.microsoft.com/office/drawing/2014/main" id="{7E728AA8-6D99-A72D-09F0-A96FC16053BE}"/>
                  </a:ext>
                </a:extLst>
              </p:cNvPr>
              <p:cNvPicPr>
                <a:picLocks noChangeAspect="1"/>
              </p:cNvPicPr>
              <p:nvPr/>
            </p:nvPicPr>
            <p:blipFill>
              <a:blip r:embed="rId4"/>
              <a:stretch>
                <a:fillRect/>
              </a:stretch>
            </p:blipFill>
            <p:spPr>
              <a:xfrm>
                <a:off x="0" y="10887"/>
                <a:ext cx="3425825" cy="2988542"/>
              </a:xfrm>
              <a:prstGeom prst="rect">
                <a:avLst/>
              </a:prstGeom>
            </p:spPr>
          </p:pic>
          <p:sp>
            <p:nvSpPr>
              <p:cNvPr id="26" name="四角形: 角を丸くする 64">
                <a:extLst>
                  <a:ext uri="{FF2B5EF4-FFF2-40B4-BE49-F238E27FC236}">
                    <a16:creationId xmlns:a16="http://schemas.microsoft.com/office/drawing/2014/main" id="{EFFAB482-FCEF-8EE1-9789-CC8E587FFA3A}"/>
                  </a:ext>
                </a:extLst>
              </p:cNvPr>
              <p:cNvSpPr/>
              <p:nvPr/>
            </p:nvSpPr>
            <p:spPr>
              <a:xfrm>
                <a:off x="571127" y="1868018"/>
                <a:ext cx="45436" cy="360211"/>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4" name="テキスト ボックス 23">
              <a:extLst>
                <a:ext uri="{FF2B5EF4-FFF2-40B4-BE49-F238E27FC236}">
                  <a16:creationId xmlns:a16="http://schemas.microsoft.com/office/drawing/2014/main" id="{44D582EC-9D71-621E-9185-BCA37DD42102}"/>
                </a:ext>
              </a:extLst>
            </p:cNvPr>
            <p:cNvSpPr txBox="1"/>
            <p:nvPr/>
          </p:nvSpPr>
          <p:spPr>
            <a:xfrm>
              <a:off x="503120" y="24695245"/>
              <a:ext cx="838691" cy="369332"/>
            </a:xfrm>
            <a:prstGeom prst="rect">
              <a:avLst/>
            </a:prstGeom>
            <a:noFill/>
          </p:spPr>
          <p:txBody>
            <a:bodyPr wrap="none" rtlCol="0">
              <a:spAutoFit/>
            </a:bodyPr>
            <a:lstStyle/>
            <a:p>
              <a:r>
                <a:rPr lang="en-US" altLang="ja-JP" sz="1800" b="0" i="0" u="none" strike="noStrike" dirty="0">
                  <a:solidFill>
                    <a:srgbClr val="000000"/>
                  </a:solidFill>
                  <a:effectLst/>
                  <a:latin typeface="Arial" panose="020B0604020202020204" pitchFamily="34" charset="0"/>
                </a:rPr>
                <a:t>ΔXCO</a:t>
              </a:r>
              <a:endParaRPr kumimoji="1" lang="ja-JP" altLang="en-US" sz="1800"/>
            </a:p>
          </p:txBody>
        </p:sp>
      </p:grpSp>
      <p:grpSp>
        <p:nvGrpSpPr>
          <p:cNvPr id="27" name="グループ化 26">
            <a:extLst>
              <a:ext uri="{FF2B5EF4-FFF2-40B4-BE49-F238E27FC236}">
                <a16:creationId xmlns:a16="http://schemas.microsoft.com/office/drawing/2014/main" id="{15152C1A-E927-9CC8-2CF6-B383082217B3}"/>
              </a:ext>
            </a:extLst>
          </p:cNvPr>
          <p:cNvGrpSpPr/>
          <p:nvPr/>
        </p:nvGrpSpPr>
        <p:grpSpPr>
          <a:xfrm>
            <a:off x="1085714" y="3713817"/>
            <a:ext cx="3483246" cy="2232000"/>
            <a:chOff x="70144" y="27189835"/>
            <a:chExt cx="3483246" cy="2232000"/>
          </a:xfrm>
        </p:grpSpPr>
        <p:pic>
          <p:nvPicPr>
            <p:cNvPr id="28" name="図 27">
              <a:extLst>
                <a:ext uri="{FF2B5EF4-FFF2-40B4-BE49-F238E27FC236}">
                  <a16:creationId xmlns:a16="http://schemas.microsoft.com/office/drawing/2014/main" id="{454CD9B6-9B6C-287E-7A02-0930920B01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4" y="27189835"/>
              <a:ext cx="3483246" cy="2232000"/>
            </a:xfrm>
            <a:prstGeom prst="rect">
              <a:avLst/>
            </a:prstGeom>
          </p:spPr>
        </p:pic>
        <p:sp>
          <p:nvSpPr>
            <p:cNvPr id="29" name="テキスト ボックス 28">
              <a:extLst>
                <a:ext uri="{FF2B5EF4-FFF2-40B4-BE49-F238E27FC236}">
                  <a16:creationId xmlns:a16="http://schemas.microsoft.com/office/drawing/2014/main" id="{99F454F1-F2D6-55D9-0663-B0640DADC534}"/>
                </a:ext>
              </a:extLst>
            </p:cNvPr>
            <p:cNvSpPr txBox="1"/>
            <p:nvPr/>
          </p:nvSpPr>
          <p:spPr>
            <a:xfrm>
              <a:off x="77364" y="27234750"/>
              <a:ext cx="2985113" cy="307777"/>
            </a:xfrm>
            <a:prstGeom prst="rect">
              <a:avLst/>
            </a:prstGeom>
            <a:noFill/>
          </p:spPr>
          <p:txBody>
            <a:bodyPr wrap="none" rtlCol="0">
              <a:spAutoFit/>
            </a:bodyPr>
            <a:lstStyle/>
            <a:p>
              <a:r>
                <a:rPr kumimoji="1" lang="en-US" altLang="ja-JP" sz="1400" dirty="0">
                  <a:solidFill>
                    <a:schemeClr val="bg1"/>
                  </a:solidFill>
                </a:rPr>
                <a:t>Image from FIRMS VIIRAS S-NPP</a:t>
              </a:r>
              <a:endParaRPr kumimoji="1" lang="ja-JP" altLang="en-US" sz="1400">
                <a:solidFill>
                  <a:schemeClr val="bg1"/>
                </a:solidFill>
              </a:endParaRPr>
            </a:p>
          </p:txBody>
        </p:sp>
      </p:grpSp>
      <p:sp>
        <p:nvSpPr>
          <p:cNvPr id="40" name="テキスト ボックス 39">
            <a:extLst>
              <a:ext uri="{FF2B5EF4-FFF2-40B4-BE49-F238E27FC236}">
                <a16:creationId xmlns:a16="http://schemas.microsoft.com/office/drawing/2014/main" id="{15E121CE-4784-C92F-B057-62C7873D7B21}"/>
              </a:ext>
            </a:extLst>
          </p:cNvPr>
          <p:cNvSpPr txBox="1"/>
          <p:nvPr/>
        </p:nvSpPr>
        <p:spPr>
          <a:xfrm>
            <a:off x="4967317" y="1052736"/>
            <a:ext cx="684803" cy="369332"/>
          </a:xfrm>
          <a:prstGeom prst="rect">
            <a:avLst/>
          </a:prstGeom>
          <a:noFill/>
        </p:spPr>
        <p:txBody>
          <a:bodyPr wrap="none" rtlCol="0">
            <a:spAutoFit/>
          </a:bodyPr>
          <a:lstStyle/>
          <a:p>
            <a:r>
              <a:rPr lang="en-US" altLang="ja-JP" sz="1800" b="0" i="0" u="none" strike="noStrike" dirty="0">
                <a:solidFill>
                  <a:srgbClr val="000000"/>
                </a:solidFill>
                <a:effectLst/>
                <a:latin typeface="Arial" panose="020B0604020202020204" pitchFamily="34" charset="0"/>
              </a:rPr>
              <a:t>XCO</a:t>
            </a:r>
            <a:endParaRPr kumimoji="1" lang="ja-JP" altLang="en-US" sz="1800"/>
          </a:p>
        </p:txBody>
      </p:sp>
      <p:sp>
        <p:nvSpPr>
          <p:cNvPr id="42" name="テキスト ボックス 41">
            <a:extLst>
              <a:ext uri="{FF2B5EF4-FFF2-40B4-BE49-F238E27FC236}">
                <a16:creationId xmlns:a16="http://schemas.microsoft.com/office/drawing/2014/main" id="{7A8E6D96-F741-AD6D-60F6-681D32A13D20}"/>
              </a:ext>
            </a:extLst>
          </p:cNvPr>
          <p:cNvSpPr txBox="1"/>
          <p:nvPr/>
        </p:nvSpPr>
        <p:spPr>
          <a:xfrm>
            <a:off x="24772" y="19297"/>
            <a:ext cx="9094455" cy="461665"/>
          </a:xfrm>
          <a:prstGeom prst="rect">
            <a:avLst/>
          </a:prstGeom>
          <a:noFill/>
        </p:spPr>
        <p:txBody>
          <a:bodyPr wrap="square" rtlCol="0">
            <a:spAutoFit/>
          </a:bodyPr>
          <a:lstStyle/>
          <a:p>
            <a:pPr algn="ctr"/>
            <a:r>
              <a:rPr lang="en-US" altLang="ja-JP" sz="2400" b="1" dirty="0">
                <a:latin typeface="Arial" panose="020B0604020202020204" pitchFamily="34" charset="0"/>
                <a:cs typeface="Arial" panose="020B0604020202020204" pitchFamily="34" charset="0"/>
              </a:rPr>
              <a:t>Outlier investigations near TCCON sites</a:t>
            </a:r>
            <a:endParaRPr lang="ja-JP" altLang="en-US" sz="2400"/>
          </a:p>
        </p:txBody>
      </p:sp>
    </p:spTree>
    <p:extLst>
      <p:ext uri="{BB962C8B-B14F-4D97-AF65-F5344CB8AC3E}">
        <p14:creationId xmlns:p14="http://schemas.microsoft.com/office/powerpoint/2010/main" val="422816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55576" y="2105561"/>
            <a:ext cx="7632848" cy="26468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1" lang="ja-JP" altLang="ja-JP" sz="2000" b="0" i="0" u="none" strike="noStrike" cap="none" normalizeH="0" baseline="0" dirty="0">
                <a:ln>
                  <a:noFill/>
                </a:ln>
                <a:solidFill>
                  <a:schemeClr val="tx1"/>
                </a:solidFill>
                <a:effectLst/>
                <a:latin typeface="Arial" charset="0"/>
                <a:ea typeface="ＭＳ Ｐゴシック" charset="-128"/>
                <a:cs typeface="ＭＳ Ｐゴシック" charset="-128"/>
              </a:rPr>
              <a:t>TCCON data </a:t>
            </a:r>
            <a:r>
              <a:rPr kumimoji="1" lang="en-US" altLang="ja-JP" sz="2000" b="0" i="0" u="none" strike="noStrike" cap="none" normalizeH="0" baseline="0" dirty="0">
                <a:ln>
                  <a:noFill/>
                </a:ln>
                <a:solidFill>
                  <a:schemeClr val="tx1"/>
                </a:solidFill>
                <a:effectLst/>
                <a:latin typeface="Arial" charset="0"/>
                <a:ea typeface="ＭＳ Ｐゴシック" charset="-128"/>
                <a:cs typeface="ＭＳ Ｐゴシック" charset="-128"/>
              </a:rPr>
              <a:t>of the GGG2020 version </a:t>
            </a:r>
            <a:r>
              <a:rPr kumimoji="1" lang="ja-JP" altLang="ja-JP" sz="2000" b="0" i="0" u="none" strike="noStrike" cap="none" normalizeH="0" baseline="0" dirty="0">
                <a:ln>
                  <a:noFill/>
                </a:ln>
                <a:solidFill>
                  <a:schemeClr val="tx1"/>
                </a:solidFill>
                <a:effectLst/>
                <a:latin typeface="Arial" charset="0"/>
                <a:ea typeface="ＭＳ Ｐゴシック" charset="-128"/>
                <a:cs typeface="ＭＳ Ｐゴシック" charset="-128"/>
              </a:rPr>
              <a:t>were obtained from the TCCON Data Archive</a:t>
            </a:r>
            <a:r>
              <a:rPr lang="en-US" altLang="ja-JP" sz="2000" dirty="0">
                <a:latin typeface="Arial" charset="0"/>
                <a:ea typeface="ＭＳ Ｐゴシック" charset="-128"/>
                <a:cs typeface="ＭＳ Ｐゴシック" charset="-128"/>
              </a:rPr>
              <a:t> </a:t>
            </a:r>
            <a:r>
              <a:rPr lang="en-US" altLang="ja-JP" sz="2000" dirty="0">
                <a:latin typeface="Arial" charset="0"/>
                <a:cs typeface="ＭＳ Ｐゴシック" charset="-128"/>
              </a:rPr>
              <a:t>in the web of http://tccondata.org/</a:t>
            </a:r>
            <a:endParaRPr kumimoji="1" lang="en-US" altLang="ja-JP" sz="2000" b="0" i="0" u="none" strike="noStrike" cap="none" normalizeH="0" baseline="0" dirty="0">
              <a:ln>
                <a:noFill/>
              </a:ln>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strike="noStrike" cap="none" normalizeH="0" baseline="0" dirty="0">
              <a:ln>
                <a:noFill/>
              </a:ln>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800" b="0" i="1" strike="noStrike" cap="none" normalizeH="0" baseline="0" dirty="0">
                <a:ln>
                  <a:noFill/>
                </a:ln>
                <a:effectLst/>
                <a:latin typeface="Arial" charset="0"/>
                <a:ea typeface="ＭＳ Ｐゴシック" charset="-128"/>
                <a:cs typeface="ＭＳ Ｐゴシック" charset="-128"/>
              </a:rPr>
              <a:t>D. Wunch, G.C. Toon, J.-F.L. Blavier, R.A. Washenfelder, J. Notholt, B.J. Connor, D.W.T. Griffith, V. Sherlock, P.O. Wennberg</a:t>
            </a:r>
            <a:r>
              <a:rPr kumimoji="1" lang="en-US" altLang="ja-JP" sz="1800" b="0" i="1" strike="noStrike" cap="none" normalizeH="0" baseline="0" dirty="0">
                <a:ln>
                  <a:noFill/>
                </a:ln>
                <a:effectLst/>
                <a:latin typeface="Arial" charset="0"/>
                <a:ea typeface="ＭＳ Ｐゴシック" charset="-128"/>
                <a:cs typeface="ＭＳ Ｐゴシック" charset="-128"/>
              </a:rPr>
              <a:t>,</a:t>
            </a:r>
            <a:r>
              <a:rPr kumimoji="1" lang="ja-JP" altLang="ja-JP" sz="1800" b="0" i="1" strike="noStrike" cap="none" normalizeH="0" baseline="0" dirty="0">
                <a:ln>
                  <a:noFill/>
                </a:ln>
                <a:effectLst/>
                <a:latin typeface="Arial" charset="0"/>
                <a:ea typeface="ＭＳ Ｐゴシック" charset="-128"/>
                <a:cs typeface="ＭＳ Ｐゴシック" charset="-128"/>
              </a:rPr>
              <a:t> </a:t>
            </a:r>
            <a:endParaRPr kumimoji="1" lang="en-US" altLang="ja-JP" sz="1800" b="0" i="1" strike="noStrike" cap="none" normalizeH="0" baseline="0" dirty="0">
              <a:ln>
                <a:noFill/>
              </a:ln>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800" b="0" i="1" strike="noStrike" cap="none" normalizeH="0" baseline="0" dirty="0">
                <a:ln>
                  <a:noFill/>
                </a:ln>
                <a:effectLst/>
                <a:latin typeface="Arial" charset="0"/>
                <a:ea typeface="ＭＳ Ｐゴシック" charset="-128"/>
                <a:cs typeface="ＭＳ Ｐゴシック" charset="-128"/>
              </a:rPr>
              <a:t>The Total Carbon Column Observing Network. Phil. Trans. R. Soc. A (2011) 369, doi:10.1098/rsta.2010.0240 </a:t>
            </a:r>
            <a:endParaRPr kumimoji="1" lang="en-US" altLang="ja-JP" sz="1800" b="0" i="1" strike="noStrike" cap="none" normalizeH="0" baseline="0" dirty="0">
              <a:ln>
                <a:noFill/>
              </a:ln>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i="1" u="sng" dirty="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800" b="1" u="sng" strike="noStrike" cap="none" normalizeH="0" baseline="0" dirty="0">
                <a:ln>
                  <a:noFill/>
                </a:ln>
                <a:solidFill>
                  <a:schemeClr val="tx1"/>
                </a:solidFill>
                <a:effectLst/>
                <a:latin typeface="Arial" charset="0"/>
                <a:ea typeface="ＭＳ Ｐゴシック" charset="-128"/>
                <a:cs typeface="ＭＳ Ｐゴシック" charset="-128"/>
              </a:rPr>
              <a:t>TCCON Partners</a:t>
            </a:r>
            <a:endParaRPr kumimoji="1" lang="ja-JP" altLang="ja-JP" sz="1800" b="1" u="sng"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 name="テキスト ボックス 2"/>
          <p:cNvSpPr txBox="1"/>
          <p:nvPr/>
        </p:nvSpPr>
        <p:spPr>
          <a:xfrm>
            <a:off x="2483768" y="260648"/>
            <a:ext cx="4392488" cy="584775"/>
          </a:xfrm>
          <a:prstGeom prst="rect">
            <a:avLst/>
          </a:prstGeom>
          <a:noFill/>
        </p:spPr>
        <p:txBody>
          <a:bodyPr wrap="square" rtlCol="0">
            <a:spAutoFit/>
          </a:bodyPr>
          <a:lstStyle/>
          <a:p>
            <a:r>
              <a:rPr kumimoji="1" lang="en-US" altLang="ja-JP" sz="3200" b="1" dirty="0">
                <a:latin typeface="Arial" panose="020B0604020202020204" pitchFamily="34" charset="0"/>
                <a:cs typeface="Arial" panose="020B0604020202020204" pitchFamily="34" charset="0"/>
              </a:rPr>
              <a:t>Acknowledgements</a:t>
            </a:r>
            <a:endParaRPr kumimoji="1" lang="ja-JP" altLang="en-US" sz="3200" b="1" dirty="0">
              <a:latin typeface="Arial" panose="020B0604020202020204" pitchFamily="34" charset="0"/>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04B30A0C-4613-C52B-B449-9B5C442E5687}"/>
              </a:ext>
            </a:extLst>
          </p:cNvPr>
          <p:cNvSpPr>
            <a:spLocks noGrp="1"/>
          </p:cNvSpPr>
          <p:nvPr>
            <p:ph type="sldNum" sz="quarter" idx="12"/>
          </p:nvPr>
        </p:nvSpPr>
        <p:spPr/>
        <p:txBody>
          <a:bodyPr/>
          <a:lstStyle/>
          <a:p>
            <a:fld id="{D15CE7C7-1D82-4CA3-802A-D8D835C6EC2E}" type="slidenum">
              <a:rPr kumimoji="1" lang="ja-JP" altLang="en-US" smtClean="0"/>
              <a:pPr/>
              <a:t>28</a:t>
            </a:fld>
            <a:endParaRPr kumimoji="1" lang="ja-JP" altLang="en-US"/>
          </a:p>
        </p:txBody>
      </p:sp>
    </p:spTree>
    <p:extLst>
      <p:ext uri="{BB962C8B-B14F-4D97-AF65-F5344CB8AC3E}">
        <p14:creationId xmlns:p14="http://schemas.microsoft.com/office/powerpoint/2010/main" val="105960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22102"/>
            <a:ext cx="9144000" cy="1077218"/>
          </a:xfrm>
          <a:prstGeom prst="rect">
            <a:avLst/>
          </a:prstGeom>
        </p:spPr>
        <p:txBody>
          <a:bodyPr wrap="square">
            <a:spAutoFit/>
          </a:bodyPr>
          <a:lstStyle/>
          <a:p>
            <a:pPr algn="ctr"/>
            <a:r>
              <a:rPr lang="en-US" altLang="ja-JP" sz="3200" b="1" dirty="0"/>
              <a:t>Global maps of GOSAT FTS Level 2 products</a:t>
            </a:r>
          </a:p>
          <a:p>
            <a:pPr algn="ctr"/>
            <a:r>
              <a:rPr lang="en-US" sz="3200" b="1" dirty="0"/>
              <a:t>(ver. 02.90/91)</a:t>
            </a:r>
          </a:p>
        </p:txBody>
      </p:sp>
      <p:pic>
        <p:nvPicPr>
          <p:cNvPr id="8" name="図 7">
            <a:extLst>
              <a:ext uri="{FF2B5EF4-FFF2-40B4-BE49-F238E27FC236}">
                <a16:creationId xmlns:a16="http://schemas.microsoft.com/office/drawing/2014/main" id="{310520DD-C332-3CA9-8ED3-F9CC4C24A136}"/>
              </a:ext>
            </a:extLst>
          </p:cNvPr>
          <p:cNvPicPr>
            <a:picLocks noChangeAspect="1"/>
          </p:cNvPicPr>
          <p:nvPr/>
        </p:nvPicPr>
        <p:blipFill>
          <a:blip r:embed="rId3"/>
          <a:stretch>
            <a:fillRect/>
          </a:stretch>
        </p:blipFill>
        <p:spPr>
          <a:xfrm>
            <a:off x="107504" y="3861048"/>
            <a:ext cx="4507802" cy="2350800"/>
          </a:xfrm>
          <a:prstGeom prst="rect">
            <a:avLst/>
          </a:prstGeom>
        </p:spPr>
      </p:pic>
      <p:sp>
        <p:nvSpPr>
          <p:cNvPr id="10" name="テキスト ボックス 9"/>
          <p:cNvSpPr txBox="1"/>
          <p:nvPr/>
        </p:nvSpPr>
        <p:spPr>
          <a:xfrm>
            <a:off x="1918785" y="1221320"/>
            <a:ext cx="1152128" cy="307777"/>
          </a:xfrm>
          <a:prstGeom prst="rect">
            <a:avLst/>
          </a:prstGeom>
          <a:noFill/>
        </p:spPr>
        <p:txBody>
          <a:bodyPr wrap="square" rtlCol="0">
            <a:spAutoFit/>
          </a:bodyPr>
          <a:lstStyle/>
          <a:p>
            <a:r>
              <a:rPr kumimoji="1" lang="en-US" altLang="ja-JP" sz="1400" dirty="0"/>
              <a:t>April 2009</a:t>
            </a:r>
            <a:endParaRPr kumimoji="1" lang="ja-JP" altLang="en-US" sz="1400"/>
          </a:p>
        </p:txBody>
      </p:sp>
      <p:sp>
        <p:nvSpPr>
          <p:cNvPr id="11" name="テキスト ボックス 10"/>
          <p:cNvSpPr txBox="1"/>
          <p:nvPr/>
        </p:nvSpPr>
        <p:spPr>
          <a:xfrm>
            <a:off x="6251848" y="1221319"/>
            <a:ext cx="1368152" cy="307777"/>
          </a:xfrm>
          <a:prstGeom prst="rect">
            <a:avLst/>
          </a:prstGeom>
          <a:noFill/>
        </p:spPr>
        <p:txBody>
          <a:bodyPr wrap="square" rtlCol="0">
            <a:spAutoFit/>
          </a:bodyPr>
          <a:lstStyle/>
          <a:p>
            <a:r>
              <a:rPr kumimoji="1" lang="en-US" altLang="ja-JP" sz="1400" dirty="0"/>
              <a:t>February  2023</a:t>
            </a:r>
            <a:endParaRPr kumimoji="1" lang="ja-JP" altLang="en-US" sz="1400"/>
          </a:p>
        </p:txBody>
      </p:sp>
      <p:sp>
        <p:nvSpPr>
          <p:cNvPr id="14" name="正方形/長方形 13"/>
          <p:cNvSpPr/>
          <p:nvPr/>
        </p:nvSpPr>
        <p:spPr>
          <a:xfrm>
            <a:off x="101987" y="6237312"/>
            <a:ext cx="8790493" cy="523220"/>
          </a:xfrm>
          <a:prstGeom prst="rect">
            <a:avLst/>
          </a:prstGeom>
        </p:spPr>
        <p:txBody>
          <a:bodyPr wrap="square">
            <a:spAutoFit/>
          </a:bodyPr>
          <a:lstStyle/>
          <a:p>
            <a:r>
              <a:rPr lang="en-US" altLang="ja-JP" sz="1400" dirty="0"/>
              <a:t>Monthly global map of the CO</a:t>
            </a:r>
            <a:r>
              <a:rPr lang="en-US" altLang="ja-JP" sz="1400" baseline="-25000" dirty="0"/>
              <a:t>2</a:t>
            </a:r>
            <a:r>
              <a:rPr lang="en-US" altLang="ja-JP" sz="1400" dirty="0"/>
              <a:t> and CH</a:t>
            </a:r>
            <a:r>
              <a:rPr lang="en-US" altLang="ja-JP" sz="1400" baseline="-25000" dirty="0"/>
              <a:t>4</a:t>
            </a:r>
            <a:r>
              <a:rPr lang="en-US" altLang="ja-JP" sz="1400" dirty="0"/>
              <a:t> </a:t>
            </a:r>
            <a:r>
              <a:rPr lang="en-US" sz="1400" dirty="0"/>
              <a:t>column-averaged dry-air mole fractions</a:t>
            </a:r>
            <a:r>
              <a:rPr lang="en-US" altLang="ja-JP" sz="1400" dirty="0"/>
              <a:t> (FTS SWIR L2 XCO</a:t>
            </a:r>
            <a:r>
              <a:rPr lang="en-US" altLang="ja-JP" sz="1400" baseline="-25000" dirty="0"/>
              <a:t>2</a:t>
            </a:r>
            <a:r>
              <a:rPr lang="en-US" altLang="ja-JP" sz="1400" dirty="0"/>
              <a:t> and XCH</a:t>
            </a:r>
            <a:r>
              <a:rPr lang="en-US" altLang="ja-JP" sz="1400" baseline="-25000" dirty="0"/>
              <a:t>4 </a:t>
            </a:r>
            <a:r>
              <a:rPr lang="en-US" altLang="ja-JP" sz="1400" dirty="0"/>
              <a:t>ver. 02.90/91) averaged over ±2.5 degree boxes</a:t>
            </a:r>
            <a:endParaRPr lang="ja-JP" altLang="en-US" sz="1400"/>
          </a:p>
        </p:txBody>
      </p:sp>
      <p:sp>
        <p:nvSpPr>
          <p:cNvPr id="16" name="スライド番号プレースホルダー 15">
            <a:extLst>
              <a:ext uri="{FF2B5EF4-FFF2-40B4-BE49-F238E27FC236}">
                <a16:creationId xmlns:a16="http://schemas.microsoft.com/office/drawing/2014/main" id="{99FEB783-0C51-46A6-B20D-EC6EBC5E2915}"/>
              </a:ext>
            </a:extLst>
          </p:cNvPr>
          <p:cNvSpPr>
            <a:spLocks noGrp="1"/>
          </p:cNvSpPr>
          <p:nvPr>
            <p:ph type="sldNum" sz="quarter" idx="12"/>
          </p:nvPr>
        </p:nvSpPr>
        <p:spPr/>
        <p:txBody>
          <a:bodyPr/>
          <a:lstStyle/>
          <a:p>
            <a:fld id="{D15CE7C7-1D82-4CA3-802A-D8D835C6EC2E}" type="slidenum">
              <a:rPr kumimoji="1" lang="ja-JP" altLang="en-US" smtClean="0"/>
              <a:pPr/>
              <a:t>3</a:t>
            </a:fld>
            <a:endParaRPr kumimoji="1" lang="ja-JP" altLang="en-US"/>
          </a:p>
        </p:txBody>
      </p:sp>
      <p:pic>
        <p:nvPicPr>
          <p:cNvPr id="6" name="図 5">
            <a:extLst>
              <a:ext uri="{FF2B5EF4-FFF2-40B4-BE49-F238E27FC236}">
                <a16:creationId xmlns:a16="http://schemas.microsoft.com/office/drawing/2014/main" id="{FC340270-C9A2-70B0-1457-C2CC2F2FAB7F}"/>
              </a:ext>
            </a:extLst>
          </p:cNvPr>
          <p:cNvPicPr>
            <a:picLocks noChangeAspect="1"/>
          </p:cNvPicPr>
          <p:nvPr/>
        </p:nvPicPr>
        <p:blipFill>
          <a:blip r:embed="rId4"/>
          <a:stretch>
            <a:fillRect/>
          </a:stretch>
        </p:blipFill>
        <p:spPr>
          <a:xfrm>
            <a:off x="107504" y="1484784"/>
            <a:ext cx="4507800" cy="2350800"/>
          </a:xfrm>
          <a:prstGeom prst="rect">
            <a:avLst/>
          </a:prstGeom>
        </p:spPr>
      </p:pic>
      <p:pic>
        <p:nvPicPr>
          <p:cNvPr id="21" name="図 20">
            <a:extLst>
              <a:ext uri="{FF2B5EF4-FFF2-40B4-BE49-F238E27FC236}">
                <a16:creationId xmlns:a16="http://schemas.microsoft.com/office/drawing/2014/main" id="{06ED68D9-D522-08C0-A1A4-CAC09127472A}"/>
              </a:ext>
            </a:extLst>
          </p:cNvPr>
          <p:cNvPicPr>
            <a:picLocks noChangeAspect="1"/>
          </p:cNvPicPr>
          <p:nvPr/>
        </p:nvPicPr>
        <p:blipFill>
          <a:blip r:embed="rId5"/>
          <a:stretch>
            <a:fillRect/>
          </a:stretch>
        </p:blipFill>
        <p:spPr>
          <a:xfrm>
            <a:off x="4572000" y="1484784"/>
            <a:ext cx="4507802" cy="2350800"/>
          </a:xfrm>
          <a:prstGeom prst="rect">
            <a:avLst/>
          </a:prstGeom>
        </p:spPr>
      </p:pic>
      <p:pic>
        <p:nvPicPr>
          <p:cNvPr id="23" name="図 22">
            <a:extLst>
              <a:ext uri="{FF2B5EF4-FFF2-40B4-BE49-F238E27FC236}">
                <a16:creationId xmlns:a16="http://schemas.microsoft.com/office/drawing/2014/main" id="{E7785058-1B8B-FAED-CC5E-CBCEF1F35FCD}"/>
              </a:ext>
            </a:extLst>
          </p:cNvPr>
          <p:cNvPicPr>
            <a:picLocks noChangeAspect="1"/>
          </p:cNvPicPr>
          <p:nvPr/>
        </p:nvPicPr>
        <p:blipFill>
          <a:blip r:embed="rId6"/>
          <a:stretch>
            <a:fillRect/>
          </a:stretch>
        </p:blipFill>
        <p:spPr>
          <a:xfrm>
            <a:off x="4572000" y="3861048"/>
            <a:ext cx="4507802" cy="2350800"/>
          </a:xfrm>
          <a:prstGeom prst="rect">
            <a:avLst/>
          </a:prstGeom>
        </p:spPr>
      </p:pic>
      <p:sp>
        <p:nvSpPr>
          <p:cNvPr id="19" name="正方形/長方形 18">
            <a:extLst>
              <a:ext uri="{FF2B5EF4-FFF2-40B4-BE49-F238E27FC236}">
                <a16:creationId xmlns:a16="http://schemas.microsoft.com/office/drawing/2014/main" id="{57B10F81-E27D-A940-A952-6CEA37D87B83}"/>
              </a:ext>
            </a:extLst>
          </p:cNvPr>
          <p:cNvSpPr/>
          <p:nvPr/>
        </p:nvSpPr>
        <p:spPr>
          <a:xfrm>
            <a:off x="4932363" y="1556792"/>
            <a:ext cx="660371" cy="369332"/>
          </a:xfrm>
          <a:prstGeom prst="rect">
            <a:avLst/>
          </a:prstGeom>
          <a:ln>
            <a:solidFill>
              <a:schemeClr val="tx1"/>
            </a:solidFill>
          </a:ln>
        </p:spPr>
        <p:txBody>
          <a:bodyPr wrap="square">
            <a:spAutoFit/>
          </a:bodyPr>
          <a:lstStyle/>
          <a:p>
            <a:pPr algn="ctr"/>
            <a:r>
              <a:rPr lang="en-US" altLang="ja-JP" dirty="0"/>
              <a:t>XCO</a:t>
            </a:r>
            <a:r>
              <a:rPr lang="en-US" altLang="ja-JP" baseline="-25000" dirty="0"/>
              <a:t>2</a:t>
            </a:r>
            <a:r>
              <a:rPr lang="en-US" altLang="ja-JP" sz="1100" baseline="-25000" dirty="0"/>
              <a:t> </a:t>
            </a:r>
            <a:endParaRPr lang="ja-JP" altLang="en-US"/>
          </a:p>
        </p:txBody>
      </p:sp>
      <p:sp>
        <p:nvSpPr>
          <p:cNvPr id="20" name="正方形/長方形 19">
            <a:extLst>
              <a:ext uri="{FF2B5EF4-FFF2-40B4-BE49-F238E27FC236}">
                <a16:creationId xmlns:a16="http://schemas.microsoft.com/office/drawing/2014/main" id="{43F83A11-6B2D-794C-BC45-862D8116E540}"/>
              </a:ext>
            </a:extLst>
          </p:cNvPr>
          <p:cNvSpPr/>
          <p:nvPr/>
        </p:nvSpPr>
        <p:spPr>
          <a:xfrm>
            <a:off x="4932040" y="3933056"/>
            <a:ext cx="660371" cy="369332"/>
          </a:xfrm>
          <a:prstGeom prst="rect">
            <a:avLst/>
          </a:prstGeom>
          <a:ln>
            <a:solidFill>
              <a:schemeClr val="tx1"/>
            </a:solidFill>
          </a:ln>
        </p:spPr>
        <p:txBody>
          <a:bodyPr wrap="square">
            <a:spAutoFit/>
          </a:bodyPr>
          <a:lstStyle/>
          <a:p>
            <a:pPr algn="ctr"/>
            <a:r>
              <a:rPr lang="en-US" altLang="ja-JP" dirty="0"/>
              <a:t>XCH</a:t>
            </a:r>
            <a:r>
              <a:rPr lang="en-US" altLang="ja-JP" baseline="-25000" dirty="0"/>
              <a:t>4</a:t>
            </a:r>
            <a:r>
              <a:rPr lang="en-US" altLang="ja-JP" sz="1100" baseline="-25000" dirty="0"/>
              <a:t> </a:t>
            </a:r>
            <a:endParaRPr lang="ja-JP" altLang="en-US"/>
          </a:p>
        </p:txBody>
      </p:sp>
      <p:sp>
        <p:nvSpPr>
          <p:cNvPr id="27" name="正方形/長方形 26">
            <a:extLst>
              <a:ext uri="{FF2B5EF4-FFF2-40B4-BE49-F238E27FC236}">
                <a16:creationId xmlns:a16="http://schemas.microsoft.com/office/drawing/2014/main" id="{971417A9-C5C9-C244-9897-53C8A115E272}"/>
              </a:ext>
            </a:extLst>
          </p:cNvPr>
          <p:cNvSpPr/>
          <p:nvPr/>
        </p:nvSpPr>
        <p:spPr>
          <a:xfrm>
            <a:off x="468918" y="1592524"/>
            <a:ext cx="660371" cy="369332"/>
          </a:xfrm>
          <a:prstGeom prst="rect">
            <a:avLst/>
          </a:prstGeom>
          <a:ln>
            <a:solidFill>
              <a:schemeClr val="tx1"/>
            </a:solidFill>
          </a:ln>
        </p:spPr>
        <p:txBody>
          <a:bodyPr wrap="square">
            <a:spAutoFit/>
          </a:bodyPr>
          <a:lstStyle/>
          <a:p>
            <a:pPr algn="ctr"/>
            <a:r>
              <a:rPr lang="en-US" altLang="ja-JP" dirty="0"/>
              <a:t>XCO</a:t>
            </a:r>
            <a:r>
              <a:rPr lang="en-US" altLang="ja-JP" baseline="-25000" dirty="0"/>
              <a:t>2</a:t>
            </a:r>
            <a:r>
              <a:rPr lang="en-US" altLang="ja-JP" sz="1100" baseline="-25000" dirty="0"/>
              <a:t> </a:t>
            </a:r>
            <a:endParaRPr lang="ja-JP" altLang="en-US"/>
          </a:p>
        </p:txBody>
      </p:sp>
      <p:sp>
        <p:nvSpPr>
          <p:cNvPr id="28" name="正方形/長方形 27">
            <a:extLst>
              <a:ext uri="{FF2B5EF4-FFF2-40B4-BE49-F238E27FC236}">
                <a16:creationId xmlns:a16="http://schemas.microsoft.com/office/drawing/2014/main" id="{FC23A5C6-C205-16BC-8D00-88974A9F77AA}"/>
              </a:ext>
            </a:extLst>
          </p:cNvPr>
          <p:cNvSpPr/>
          <p:nvPr/>
        </p:nvSpPr>
        <p:spPr>
          <a:xfrm>
            <a:off x="468595" y="3968788"/>
            <a:ext cx="660371" cy="369332"/>
          </a:xfrm>
          <a:prstGeom prst="rect">
            <a:avLst/>
          </a:prstGeom>
          <a:ln>
            <a:solidFill>
              <a:schemeClr val="tx1"/>
            </a:solidFill>
          </a:ln>
        </p:spPr>
        <p:txBody>
          <a:bodyPr wrap="square">
            <a:spAutoFit/>
          </a:bodyPr>
          <a:lstStyle/>
          <a:p>
            <a:pPr algn="ctr"/>
            <a:r>
              <a:rPr lang="en-US" altLang="ja-JP" dirty="0"/>
              <a:t>XCH</a:t>
            </a:r>
            <a:r>
              <a:rPr lang="en-US" altLang="ja-JP" baseline="-25000" dirty="0"/>
              <a:t>4</a:t>
            </a:r>
            <a:r>
              <a:rPr lang="en-US" altLang="ja-JP" sz="1100" baseline="-25000" dirty="0"/>
              <a:t> </a:t>
            </a:r>
            <a:endParaRPr lang="ja-JP" altLang="en-US"/>
          </a:p>
        </p:txBody>
      </p:sp>
    </p:spTree>
    <p:extLst>
      <p:ext uri="{BB962C8B-B14F-4D97-AF65-F5344CB8AC3E}">
        <p14:creationId xmlns:p14="http://schemas.microsoft.com/office/powerpoint/2010/main" val="4014831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C23CC5AE-3EB9-76F6-838A-D71D026F9AA1}"/>
              </a:ext>
            </a:extLst>
          </p:cNvPr>
          <p:cNvPicPr>
            <a:picLocks noChangeAspect="1"/>
          </p:cNvPicPr>
          <p:nvPr/>
        </p:nvPicPr>
        <p:blipFill>
          <a:blip r:embed="rId3"/>
          <a:stretch>
            <a:fillRect/>
          </a:stretch>
        </p:blipFill>
        <p:spPr>
          <a:xfrm>
            <a:off x="4600702" y="1340768"/>
            <a:ext cx="4507802" cy="2350800"/>
          </a:xfrm>
          <a:prstGeom prst="rect">
            <a:avLst/>
          </a:prstGeom>
        </p:spPr>
      </p:pic>
      <p:pic>
        <p:nvPicPr>
          <p:cNvPr id="18" name="図 17">
            <a:extLst>
              <a:ext uri="{FF2B5EF4-FFF2-40B4-BE49-F238E27FC236}">
                <a16:creationId xmlns:a16="http://schemas.microsoft.com/office/drawing/2014/main" id="{7EE0948D-3844-42ED-ABEB-A88D489821CB}"/>
              </a:ext>
            </a:extLst>
          </p:cNvPr>
          <p:cNvPicPr>
            <a:picLocks noChangeAspect="1"/>
          </p:cNvPicPr>
          <p:nvPr/>
        </p:nvPicPr>
        <p:blipFill>
          <a:blip r:embed="rId4"/>
          <a:stretch>
            <a:fillRect/>
          </a:stretch>
        </p:blipFill>
        <p:spPr>
          <a:xfrm>
            <a:off x="107504" y="3717032"/>
            <a:ext cx="4507802" cy="2350800"/>
          </a:xfrm>
          <a:prstGeom prst="rect">
            <a:avLst/>
          </a:prstGeom>
        </p:spPr>
      </p:pic>
      <p:pic>
        <p:nvPicPr>
          <p:cNvPr id="17" name="図 16">
            <a:extLst>
              <a:ext uri="{FF2B5EF4-FFF2-40B4-BE49-F238E27FC236}">
                <a16:creationId xmlns:a16="http://schemas.microsoft.com/office/drawing/2014/main" id="{887920B4-15EC-5E23-A79D-1A4C6FA3C369}"/>
              </a:ext>
            </a:extLst>
          </p:cNvPr>
          <p:cNvPicPr>
            <a:picLocks noChangeAspect="1"/>
          </p:cNvPicPr>
          <p:nvPr/>
        </p:nvPicPr>
        <p:blipFill>
          <a:blip r:embed="rId5"/>
          <a:stretch>
            <a:fillRect/>
          </a:stretch>
        </p:blipFill>
        <p:spPr>
          <a:xfrm>
            <a:off x="129397" y="1340768"/>
            <a:ext cx="4507802" cy="2350800"/>
          </a:xfrm>
          <a:prstGeom prst="rect">
            <a:avLst/>
          </a:prstGeom>
        </p:spPr>
      </p:pic>
      <p:sp>
        <p:nvSpPr>
          <p:cNvPr id="4" name="正方形/長方形 3"/>
          <p:cNvSpPr/>
          <p:nvPr/>
        </p:nvSpPr>
        <p:spPr>
          <a:xfrm>
            <a:off x="0" y="47526"/>
            <a:ext cx="9108504" cy="1077218"/>
          </a:xfrm>
          <a:prstGeom prst="rect">
            <a:avLst/>
          </a:prstGeom>
        </p:spPr>
        <p:txBody>
          <a:bodyPr wrap="square">
            <a:spAutoFit/>
          </a:bodyPr>
          <a:lstStyle/>
          <a:p>
            <a:pPr algn="ctr"/>
            <a:r>
              <a:rPr lang="en-US" altLang="ja-JP" sz="3200" b="1" dirty="0"/>
              <a:t>Global maps of GOSAT-2 FTS-2 Full Physics XCO</a:t>
            </a:r>
            <a:r>
              <a:rPr lang="en-US" altLang="ja-JP" sz="3200" b="1" baseline="-25000" dirty="0"/>
              <a:t>2</a:t>
            </a:r>
            <a:r>
              <a:rPr lang="en-US" altLang="ja-JP" sz="3200" b="1" dirty="0"/>
              <a:t>, CH</a:t>
            </a:r>
            <a:r>
              <a:rPr lang="en-US" altLang="ja-JP" sz="3200" b="1" baseline="-25000" dirty="0"/>
              <a:t>4</a:t>
            </a:r>
            <a:r>
              <a:rPr lang="en-US" altLang="ja-JP" sz="3200" b="1" dirty="0"/>
              <a:t> and  XCO (ver. 02.00)</a:t>
            </a:r>
            <a:endParaRPr lang="en-US" sz="3200" b="1" dirty="0"/>
          </a:p>
        </p:txBody>
      </p:sp>
      <p:sp>
        <p:nvSpPr>
          <p:cNvPr id="3" name="スライド番号プレースホルダー 2">
            <a:extLst>
              <a:ext uri="{FF2B5EF4-FFF2-40B4-BE49-F238E27FC236}">
                <a16:creationId xmlns:a16="http://schemas.microsoft.com/office/drawing/2014/main" id="{8895DD0C-699A-4C18-A895-536104C021C0}"/>
              </a:ext>
            </a:extLst>
          </p:cNvPr>
          <p:cNvSpPr>
            <a:spLocks noGrp="1"/>
          </p:cNvSpPr>
          <p:nvPr>
            <p:ph type="sldNum" sz="quarter" idx="12"/>
          </p:nvPr>
        </p:nvSpPr>
        <p:spPr/>
        <p:txBody>
          <a:bodyPr/>
          <a:lstStyle/>
          <a:p>
            <a:fld id="{D15CE7C7-1D82-4CA3-802A-D8D835C6EC2E}" type="slidenum">
              <a:rPr kumimoji="1" lang="ja-JP" altLang="en-US" smtClean="0"/>
              <a:pPr/>
              <a:t>4</a:t>
            </a:fld>
            <a:endParaRPr kumimoji="1" lang="ja-JP" altLang="en-US"/>
          </a:p>
        </p:txBody>
      </p:sp>
      <p:sp>
        <p:nvSpPr>
          <p:cNvPr id="2" name="正方形/長方形 1"/>
          <p:cNvSpPr/>
          <p:nvPr/>
        </p:nvSpPr>
        <p:spPr>
          <a:xfrm>
            <a:off x="119052" y="6237288"/>
            <a:ext cx="8773428" cy="523220"/>
          </a:xfrm>
          <a:prstGeom prst="rect">
            <a:avLst/>
          </a:prstGeom>
        </p:spPr>
        <p:txBody>
          <a:bodyPr wrap="square">
            <a:spAutoFit/>
          </a:bodyPr>
          <a:lstStyle/>
          <a:p>
            <a:r>
              <a:rPr lang="en-US" sz="1400" dirty="0"/>
              <a:t>Global distribution of carbon dioxide, methane and carbon monoxide column-averaged dry-air mole fractions (XCO</a:t>
            </a:r>
            <a:r>
              <a:rPr lang="en-US" sz="1400" baseline="-25000" dirty="0"/>
              <a:t>2</a:t>
            </a:r>
            <a:r>
              <a:rPr lang="en-US" sz="1400" dirty="0"/>
              <a:t>, XCH</a:t>
            </a:r>
            <a:r>
              <a:rPr lang="en-US" sz="1400" baseline="-25000" dirty="0"/>
              <a:t>4</a:t>
            </a:r>
            <a:r>
              <a:rPr lang="en-US" sz="1400" dirty="0"/>
              <a:t>, XCO) retrieved by the full physics-method from GOSAT-2. Data are averaged from Feb 1 to 28, 2023.</a:t>
            </a:r>
          </a:p>
        </p:txBody>
      </p:sp>
      <p:sp>
        <p:nvSpPr>
          <p:cNvPr id="10" name="正方形/長方形 9">
            <a:extLst>
              <a:ext uri="{FF2B5EF4-FFF2-40B4-BE49-F238E27FC236}">
                <a16:creationId xmlns:a16="http://schemas.microsoft.com/office/drawing/2014/main" id="{E372A2AC-E4CF-7A49-BE17-0A231292DA29}"/>
              </a:ext>
            </a:extLst>
          </p:cNvPr>
          <p:cNvSpPr/>
          <p:nvPr/>
        </p:nvSpPr>
        <p:spPr>
          <a:xfrm>
            <a:off x="438842" y="1571278"/>
            <a:ext cx="660371" cy="369332"/>
          </a:xfrm>
          <a:prstGeom prst="rect">
            <a:avLst/>
          </a:prstGeom>
          <a:ln>
            <a:solidFill>
              <a:schemeClr val="tx1"/>
            </a:solidFill>
          </a:ln>
        </p:spPr>
        <p:txBody>
          <a:bodyPr wrap="square">
            <a:spAutoFit/>
          </a:bodyPr>
          <a:lstStyle/>
          <a:p>
            <a:pPr algn="ctr"/>
            <a:r>
              <a:rPr lang="en-US" altLang="ja-JP" dirty="0"/>
              <a:t>XCO</a:t>
            </a:r>
            <a:r>
              <a:rPr lang="en-US" altLang="ja-JP" baseline="-25000" dirty="0"/>
              <a:t>2</a:t>
            </a:r>
            <a:r>
              <a:rPr lang="en-US" altLang="ja-JP" sz="1100" baseline="-25000" dirty="0"/>
              <a:t> </a:t>
            </a:r>
            <a:endParaRPr lang="ja-JP" altLang="en-US"/>
          </a:p>
        </p:txBody>
      </p:sp>
      <p:sp>
        <p:nvSpPr>
          <p:cNvPr id="11" name="正方形/長方形 10">
            <a:extLst>
              <a:ext uri="{FF2B5EF4-FFF2-40B4-BE49-F238E27FC236}">
                <a16:creationId xmlns:a16="http://schemas.microsoft.com/office/drawing/2014/main" id="{0D242A0A-446B-A54A-8F50-E7FC4B01B881}"/>
              </a:ext>
            </a:extLst>
          </p:cNvPr>
          <p:cNvSpPr/>
          <p:nvPr/>
        </p:nvSpPr>
        <p:spPr>
          <a:xfrm>
            <a:off x="438842" y="3971808"/>
            <a:ext cx="660371" cy="369332"/>
          </a:xfrm>
          <a:prstGeom prst="rect">
            <a:avLst/>
          </a:prstGeom>
          <a:ln>
            <a:solidFill>
              <a:schemeClr val="tx1"/>
            </a:solidFill>
          </a:ln>
        </p:spPr>
        <p:txBody>
          <a:bodyPr wrap="square">
            <a:spAutoFit/>
          </a:bodyPr>
          <a:lstStyle/>
          <a:p>
            <a:pPr algn="ctr"/>
            <a:r>
              <a:rPr lang="en-US" altLang="ja-JP" dirty="0"/>
              <a:t>XCH</a:t>
            </a:r>
            <a:r>
              <a:rPr lang="en-US" altLang="ja-JP" baseline="-25000" dirty="0"/>
              <a:t>4</a:t>
            </a:r>
            <a:r>
              <a:rPr lang="en-US" altLang="ja-JP" sz="1100" baseline="-25000" dirty="0"/>
              <a:t> </a:t>
            </a:r>
            <a:endParaRPr lang="ja-JP" altLang="en-US"/>
          </a:p>
        </p:txBody>
      </p:sp>
      <p:sp>
        <p:nvSpPr>
          <p:cNvPr id="13" name="正方形/長方形 12">
            <a:extLst>
              <a:ext uri="{FF2B5EF4-FFF2-40B4-BE49-F238E27FC236}">
                <a16:creationId xmlns:a16="http://schemas.microsoft.com/office/drawing/2014/main" id="{7A6E9A49-CD9F-6D45-8BCE-420A7DDD7839}"/>
              </a:ext>
            </a:extLst>
          </p:cNvPr>
          <p:cNvSpPr/>
          <p:nvPr/>
        </p:nvSpPr>
        <p:spPr>
          <a:xfrm>
            <a:off x="4932040" y="1584622"/>
            <a:ext cx="660371" cy="369332"/>
          </a:xfrm>
          <a:prstGeom prst="rect">
            <a:avLst/>
          </a:prstGeom>
          <a:ln>
            <a:solidFill>
              <a:schemeClr val="tx1"/>
            </a:solidFill>
          </a:ln>
        </p:spPr>
        <p:txBody>
          <a:bodyPr wrap="square">
            <a:spAutoFit/>
          </a:bodyPr>
          <a:lstStyle/>
          <a:p>
            <a:pPr algn="ctr"/>
            <a:r>
              <a:rPr lang="en-US" altLang="ja-JP" dirty="0"/>
              <a:t>XCO</a:t>
            </a:r>
            <a:endParaRPr lang="ja-JP" altLang="en-US"/>
          </a:p>
        </p:txBody>
      </p:sp>
      <p:sp>
        <p:nvSpPr>
          <p:cNvPr id="20" name="テキスト ボックス 19">
            <a:extLst>
              <a:ext uri="{FF2B5EF4-FFF2-40B4-BE49-F238E27FC236}">
                <a16:creationId xmlns:a16="http://schemas.microsoft.com/office/drawing/2014/main" id="{5021C7E8-61C3-FB35-58C8-5EA3AECC1B39}"/>
              </a:ext>
            </a:extLst>
          </p:cNvPr>
          <p:cNvSpPr txBox="1"/>
          <p:nvPr/>
        </p:nvSpPr>
        <p:spPr>
          <a:xfrm>
            <a:off x="5113269" y="4401250"/>
            <a:ext cx="3717548" cy="923330"/>
          </a:xfrm>
          <a:prstGeom prst="rect">
            <a:avLst/>
          </a:prstGeom>
          <a:noFill/>
        </p:spPr>
        <p:txBody>
          <a:bodyPr wrap="square" rtlCol="0">
            <a:spAutoFit/>
          </a:bodyPr>
          <a:lstStyle/>
          <a:p>
            <a:r>
              <a:rPr kumimoji="1" lang="en-US" altLang="ja-JP" dirty="0"/>
              <a:t>GOSAT-2 full physics  XCO</a:t>
            </a:r>
            <a:r>
              <a:rPr kumimoji="1" lang="en-US" altLang="ja-JP" baseline="-25000" dirty="0"/>
              <a:t>2</a:t>
            </a:r>
            <a:r>
              <a:rPr kumimoji="1" lang="en-US" altLang="ja-JP" dirty="0"/>
              <a:t> are larger than GOSAT and these are similar in comparison </a:t>
            </a:r>
            <a:r>
              <a:rPr lang="en-US" altLang="ja-JP" dirty="0"/>
              <a:t>with the TCCON data.</a:t>
            </a:r>
            <a:endParaRPr kumimoji="1" lang="ja-JP" altLang="en-US"/>
          </a:p>
        </p:txBody>
      </p:sp>
    </p:spTree>
    <p:extLst>
      <p:ext uri="{BB962C8B-B14F-4D97-AF65-F5344CB8AC3E}">
        <p14:creationId xmlns:p14="http://schemas.microsoft.com/office/powerpoint/2010/main" val="4292767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2">
            <a:extLst>
              <a:ext uri="{FF2B5EF4-FFF2-40B4-BE49-F238E27FC236}">
                <a16:creationId xmlns:a16="http://schemas.microsoft.com/office/drawing/2014/main" id="{466CECD6-9A65-126B-3553-913443558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340768"/>
            <a:ext cx="4506530" cy="2350800"/>
          </a:xfrm>
          <a:prstGeom prst="rect">
            <a:avLst/>
          </a:prstGeom>
        </p:spPr>
      </p:pic>
      <p:pic>
        <p:nvPicPr>
          <p:cNvPr id="6" name="図 1">
            <a:extLst>
              <a:ext uri="{FF2B5EF4-FFF2-40B4-BE49-F238E27FC236}">
                <a16:creationId xmlns:a16="http://schemas.microsoft.com/office/drawing/2014/main" id="{6952F260-F66F-CA37-7189-571231E59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717032"/>
            <a:ext cx="4506530" cy="2350800"/>
          </a:xfrm>
          <a:prstGeom prst="rect">
            <a:avLst/>
          </a:prstGeom>
        </p:spPr>
      </p:pic>
      <p:sp>
        <p:nvSpPr>
          <p:cNvPr id="2" name="正方形/長方形 1"/>
          <p:cNvSpPr/>
          <p:nvPr/>
        </p:nvSpPr>
        <p:spPr>
          <a:xfrm>
            <a:off x="107504" y="6228601"/>
            <a:ext cx="8784976" cy="584775"/>
          </a:xfrm>
          <a:prstGeom prst="rect">
            <a:avLst/>
          </a:prstGeom>
        </p:spPr>
        <p:txBody>
          <a:bodyPr wrap="square">
            <a:spAutoFit/>
          </a:bodyPr>
          <a:lstStyle/>
          <a:p>
            <a:r>
              <a:rPr lang="en-US" sz="1600" dirty="0"/>
              <a:t>Global distribution of methane and carbon monoxide column-averaged dry-air mole fractions (XCH</a:t>
            </a:r>
            <a:r>
              <a:rPr lang="en-US" sz="1600" baseline="-25000" dirty="0"/>
              <a:t>4</a:t>
            </a:r>
            <a:r>
              <a:rPr lang="en-US" sz="1600" dirty="0"/>
              <a:t> and XCO) retrieved by the proxy-method from GOSAT-2. Data are averaged from Feb 1 to 28, 2019.</a:t>
            </a:r>
          </a:p>
        </p:txBody>
      </p:sp>
      <p:sp>
        <p:nvSpPr>
          <p:cNvPr id="4" name="正方形/長方形 3"/>
          <p:cNvSpPr/>
          <p:nvPr/>
        </p:nvSpPr>
        <p:spPr>
          <a:xfrm>
            <a:off x="0" y="263550"/>
            <a:ext cx="9143999" cy="1077218"/>
          </a:xfrm>
          <a:prstGeom prst="rect">
            <a:avLst/>
          </a:prstGeom>
        </p:spPr>
        <p:txBody>
          <a:bodyPr wrap="square">
            <a:spAutoFit/>
          </a:bodyPr>
          <a:lstStyle/>
          <a:p>
            <a:pPr algn="ctr"/>
            <a:r>
              <a:rPr lang="en-US" altLang="ja-JP" sz="3200" b="1" dirty="0"/>
              <a:t>Global maps of GOSAT-2 FTS-2 Proxy XCH</a:t>
            </a:r>
            <a:r>
              <a:rPr lang="en-US" altLang="ja-JP" sz="3200" b="1" baseline="-25000" dirty="0"/>
              <a:t>4</a:t>
            </a:r>
            <a:r>
              <a:rPr lang="en-US" altLang="ja-JP" sz="3200" b="1" dirty="0"/>
              <a:t> and  XCO (ver. 02.00)</a:t>
            </a:r>
            <a:endParaRPr lang="en-US" sz="3200" b="1" dirty="0"/>
          </a:p>
        </p:txBody>
      </p:sp>
      <p:sp>
        <p:nvSpPr>
          <p:cNvPr id="3" name="スライド番号プレースホルダー 2">
            <a:extLst>
              <a:ext uri="{FF2B5EF4-FFF2-40B4-BE49-F238E27FC236}">
                <a16:creationId xmlns:a16="http://schemas.microsoft.com/office/drawing/2014/main" id="{8895DD0C-699A-4C18-A895-536104C021C0}"/>
              </a:ext>
            </a:extLst>
          </p:cNvPr>
          <p:cNvSpPr>
            <a:spLocks noGrp="1"/>
          </p:cNvSpPr>
          <p:nvPr>
            <p:ph type="sldNum" sz="quarter" idx="12"/>
          </p:nvPr>
        </p:nvSpPr>
        <p:spPr/>
        <p:txBody>
          <a:bodyPr/>
          <a:lstStyle/>
          <a:p>
            <a:fld id="{D15CE7C7-1D82-4CA3-802A-D8D835C6EC2E}" type="slidenum">
              <a:rPr kumimoji="1" lang="ja-JP" altLang="en-US" smtClean="0"/>
              <a:pPr/>
              <a:t>5</a:t>
            </a:fld>
            <a:endParaRPr kumimoji="1" lang="ja-JP" altLang="en-US"/>
          </a:p>
        </p:txBody>
      </p:sp>
      <p:sp>
        <p:nvSpPr>
          <p:cNvPr id="8" name="正方形/長方形 7">
            <a:extLst>
              <a:ext uri="{FF2B5EF4-FFF2-40B4-BE49-F238E27FC236}">
                <a16:creationId xmlns:a16="http://schemas.microsoft.com/office/drawing/2014/main" id="{38B3BFD1-B973-F943-9BB2-F036D02AD3B3}"/>
              </a:ext>
            </a:extLst>
          </p:cNvPr>
          <p:cNvSpPr/>
          <p:nvPr/>
        </p:nvSpPr>
        <p:spPr>
          <a:xfrm>
            <a:off x="425271" y="3995772"/>
            <a:ext cx="660371" cy="369332"/>
          </a:xfrm>
          <a:prstGeom prst="rect">
            <a:avLst/>
          </a:prstGeom>
          <a:ln>
            <a:solidFill>
              <a:schemeClr val="tx1"/>
            </a:solidFill>
          </a:ln>
        </p:spPr>
        <p:txBody>
          <a:bodyPr wrap="square">
            <a:spAutoFit/>
          </a:bodyPr>
          <a:lstStyle/>
          <a:p>
            <a:pPr algn="ctr"/>
            <a:r>
              <a:rPr lang="en-US" altLang="ja-JP" dirty="0"/>
              <a:t>XCH</a:t>
            </a:r>
            <a:r>
              <a:rPr lang="en-US" altLang="ja-JP" baseline="-25000" dirty="0"/>
              <a:t>4</a:t>
            </a:r>
            <a:r>
              <a:rPr lang="en-US" altLang="ja-JP" sz="1100" baseline="-25000" dirty="0"/>
              <a:t> </a:t>
            </a:r>
            <a:endParaRPr lang="ja-JP" altLang="en-US"/>
          </a:p>
        </p:txBody>
      </p:sp>
      <p:sp>
        <p:nvSpPr>
          <p:cNvPr id="9" name="正方形/長方形 8">
            <a:extLst>
              <a:ext uri="{FF2B5EF4-FFF2-40B4-BE49-F238E27FC236}">
                <a16:creationId xmlns:a16="http://schemas.microsoft.com/office/drawing/2014/main" id="{5CCC1AF8-B2B4-5F46-8834-4220EA460A4C}"/>
              </a:ext>
            </a:extLst>
          </p:cNvPr>
          <p:cNvSpPr/>
          <p:nvPr/>
        </p:nvSpPr>
        <p:spPr>
          <a:xfrm>
            <a:off x="4991749" y="1619508"/>
            <a:ext cx="660371" cy="369332"/>
          </a:xfrm>
          <a:prstGeom prst="rect">
            <a:avLst/>
          </a:prstGeom>
          <a:ln>
            <a:solidFill>
              <a:schemeClr val="tx1"/>
            </a:solidFill>
          </a:ln>
        </p:spPr>
        <p:txBody>
          <a:bodyPr wrap="square">
            <a:spAutoFit/>
          </a:bodyPr>
          <a:lstStyle/>
          <a:p>
            <a:pPr algn="ctr"/>
            <a:r>
              <a:rPr lang="en-US" altLang="ja-JP" dirty="0"/>
              <a:t>XCO</a:t>
            </a:r>
            <a:endParaRPr lang="ja-JP" altLang="en-US"/>
          </a:p>
        </p:txBody>
      </p:sp>
      <p:sp>
        <p:nvSpPr>
          <p:cNvPr id="13" name="テキスト ボックス 12">
            <a:extLst>
              <a:ext uri="{FF2B5EF4-FFF2-40B4-BE49-F238E27FC236}">
                <a16:creationId xmlns:a16="http://schemas.microsoft.com/office/drawing/2014/main" id="{7B25BA81-947F-035E-1C35-9E8DEB2A488A}"/>
              </a:ext>
            </a:extLst>
          </p:cNvPr>
          <p:cNvSpPr txBox="1"/>
          <p:nvPr/>
        </p:nvSpPr>
        <p:spPr>
          <a:xfrm>
            <a:off x="539750" y="2000007"/>
            <a:ext cx="3717548" cy="1200329"/>
          </a:xfrm>
          <a:prstGeom prst="rect">
            <a:avLst/>
          </a:prstGeom>
          <a:noFill/>
        </p:spPr>
        <p:txBody>
          <a:bodyPr wrap="square" rtlCol="0">
            <a:spAutoFit/>
          </a:bodyPr>
          <a:lstStyle/>
          <a:p>
            <a:r>
              <a:rPr kumimoji="1" lang="en-US" altLang="ja-JP" dirty="0"/>
              <a:t>GOSAT-2 PROXY XCH</a:t>
            </a:r>
            <a:r>
              <a:rPr kumimoji="1" lang="en-US" altLang="ja-JP" baseline="-25000" dirty="0"/>
              <a:t>4</a:t>
            </a:r>
            <a:r>
              <a:rPr kumimoji="1" lang="en-US" altLang="ja-JP" dirty="0"/>
              <a:t> are larger than GOSAT-2 full physics, and these are similar in comparison </a:t>
            </a:r>
            <a:r>
              <a:rPr lang="en-US" altLang="ja-JP" dirty="0"/>
              <a:t>with the TCCON data.</a:t>
            </a:r>
            <a:endParaRPr kumimoji="1" lang="ja-JP" altLang="en-US"/>
          </a:p>
        </p:txBody>
      </p:sp>
      <p:sp>
        <p:nvSpPr>
          <p:cNvPr id="14" name="テキスト ボックス 13">
            <a:extLst>
              <a:ext uri="{FF2B5EF4-FFF2-40B4-BE49-F238E27FC236}">
                <a16:creationId xmlns:a16="http://schemas.microsoft.com/office/drawing/2014/main" id="{60CFD182-2AC4-206F-BEB6-BC7C8EF79B2E}"/>
              </a:ext>
            </a:extLst>
          </p:cNvPr>
          <p:cNvSpPr txBox="1"/>
          <p:nvPr/>
        </p:nvSpPr>
        <p:spPr>
          <a:xfrm>
            <a:off x="5113269" y="4401250"/>
            <a:ext cx="3717548" cy="1200329"/>
          </a:xfrm>
          <a:prstGeom prst="rect">
            <a:avLst/>
          </a:prstGeom>
          <a:noFill/>
        </p:spPr>
        <p:txBody>
          <a:bodyPr wrap="square" rtlCol="0">
            <a:spAutoFit/>
          </a:bodyPr>
          <a:lstStyle/>
          <a:p>
            <a:r>
              <a:rPr kumimoji="1" lang="en-US" altLang="ja-JP" dirty="0"/>
              <a:t>GOSAT-2 PROXY XCO are same</a:t>
            </a:r>
            <a:r>
              <a:rPr lang="en-US" altLang="ja-JP" dirty="0"/>
              <a:t> as</a:t>
            </a:r>
            <a:r>
              <a:rPr kumimoji="1" lang="en-US" altLang="ja-JP" dirty="0"/>
              <a:t> GOSAT-2 full physics, and these are similar in comparison </a:t>
            </a:r>
            <a:r>
              <a:rPr lang="en-US" altLang="ja-JP" dirty="0"/>
              <a:t>with the TCCON data.</a:t>
            </a:r>
            <a:endParaRPr kumimoji="1" lang="ja-JP" altLang="en-US"/>
          </a:p>
        </p:txBody>
      </p:sp>
    </p:spTree>
    <p:extLst>
      <p:ext uri="{BB962C8B-B14F-4D97-AF65-F5344CB8AC3E}">
        <p14:creationId xmlns:p14="http://schemas.microsoft.com/office/powerpoint/2010/main" val="2425565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ップ が含まれている画像&#10;&#10;自動的に生成された説明">
            <a:extLst>
              <a:ext uri="{FF2B5EF4-FFF2-40B4-BE49-F238E27FC236}">
                <a16:creationId xmlns:a16="http://schemas.microsoft.com/office/drawing/2014/main" id="{49B80D68-8CD3-4A28-B2DF-D2FCE9B5E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3549" y="1860694"/>
            <a:ext cx="5576900" cy="4184268"/>
          </a:xfrm>
          <a:prstGeom prst="rect">
            <a:avLst/>
          </a:prstGeom>
        </p:spPr>
      </p:pic>
      <p:sp>
        <p:nvSpPr>
          <p:cNvPr id="3" name="正方形/長方形 2"/>
          <p:cNvSpPr/>
          <p:nvPr/>
        </p:nvSpPr>
        <p:spPr>
          <a:xfrm>
            <a:off x="349743" y="226552"/>
            <a:ext cx="8444513" cy="461665"/>
          </a:xfrm>
          <a:prstGeom prst="rect">
            <a:avLst/>
          </a:prstGeom>
        </p:spPr>
        <p:txBody>
          <a:bodyPr wrap="square">
            <a:spAutoFit/>
          </a:bodyPr>
          <a:lstStyle/>
          <a:p>
            <a:pPr algn="ctr"/>
            <a:r>
              <a:rPr lang="en-US" altLang="ja-JP" sz="2400" b="1" dirty="0">
                <a:latin typeface="Arial" panose="020B0604020202020204" pitchFamily="34" charset="0"/>
                <a:cs typeface="Arial" panose="020B0604020202020204" pitchFamily="34" charset="0"/>
              </a:rPr>
              <a:t>Total Carbon Column Observing Network (TCCON)</a:t>
            </a:r>
            <a:endParaRPr lang="ja-JP" altLang="en-US" sz="2400" b="1" dirty="0">
              <a:latin typeface="Arial" panose="020B0604020202020204" pitchFamily="34" charset="0"/>
              <a:cs typeface="Arial" panose="020B0604020202020204" pitchFamily="34" charset="0"/>
            </a:endParaRPr>
          </a:p>
        </p:txBody>
      </p:sp>
      <p:sp>
        <p:nvSpPr>
          <p:cNvPr id="4" name="正方形/長方形 3"/>
          <p:cNvSpPr/>
          <p:nvPr/>
        </p:nvSpPr>
        <p:spPr>
          <a:xfrm>
            <a:off x="2486294" y="6277288"/>
            <a:ext cx="4989571" cy="369332"/>
          </a:xfrm>
          <a:prstGeom prst="rect">
            <a:avLst/>
          </a:prstGeom>
        </p:spPr>
        <p:txBody>
          <a:bodyPr wrap="none">
            <a:spAutoFit/>
          </a:bodyPr>
          <a:lstStyle/>
          <a:p>
            <a:r>
              <a:rPr lang="en-US" altLang="ja-JP" dirty="0">
                <a:latin typeface="Arial" panose="020B0604020202020204" pitchFamily="34" charset="0"/>
                <a:cs typeface="Arial" panose="020B0604020202020204" pitchFamily="34" charset="0"/>
              </a:rPr>
              <a:t>The TCCON Data Archive (http://tccondata.org)</a:t>
            </a:r>
            <a:endParaRPr lang="ja-JP" altLang="en-US" dirty="0">
              <a:latin typeface="Arial" panose="020B0604020202020204" pitchFamily="34" charset="0"/>
              <a:cs typeface="Arial" panose="020B0604020202020204" pitchFamily="34" charset="0"/>
            </a:endParaRPr>
          </a:p>
        </p:txBody>
      </p:sp>
      <p:sp>
        <p:nvSpPr>
          <p:cNvPr id="5" name="正方形/長方形 4"/>
          <p:cNvSpPr/>
          <p:nvPr/>
        </p:nvSpPr>
        <p:spPr>
          <a:xfrm>
            <a:off x="768682" y="933400"/>
            <a:ext cx="7894665" cy="1323439"/>
          </a:xfrm>
          <a:prstGeom prst="rect">
            <a:avLst/>
          </a:prstGeom>
        </p:spPr>
        <p:txBody>
          <a:bodyPr wrap="square">
            <a:spAutoFit/>
          </a:bodyPr>
          <a:lstStyle/>
          <a:p>
            <a:pPr algn="just"/>
            <a:r>
              <a:rPr lang="en-US" altLang="ja-JP" sz="1600" dirty="0">
                <a:latin typeface="Arial" panose="020B0604020202020204" pitchFamily="34" charset="0"/>
                <a:cs typeface="Arial" panose="020B0604020202020204" pitchFamily="34" charset="0"/>
              </a:rPr>
              <a:t>TCCON (Total Carbon Column Observing Network ) is a network of ground-based Fourier Transform Spectrometers recording direct solar spectra in the near infrared spectral region. From these spectra, accurate and precise column-averaged abundances of CO</a:t>
            </a:r>
            <a:r>
              <a:rPr lang="en-US" altLang="ja-JP" sz="1600" baseline="-25000" dirty="0">
                <a:latin typeface="Arial" panose="020B0604020202020204" pitchFamily="34" charset="0"/>
                <a:cs typeface="Arial" panose="020B0604020202020204" pitchFamily="34" charset="0"/>
              </a:rPr>
              <a:t>2</a:t>
            </a:r>
            <a:r>
              <a:rPr lang="en-US" altLang="ja-JP" sz="1600" dirty="0">
                <a:latin typeface="Arial" panose="020B0604020202020204" pitchFamily="34" charset="0"/>
                <a:cs typeface="Arial" panose="020B0604020202020204" pitchFamily="34" charset="0"/>
              </a:rPr>
              <a:t>, CH</a:t>
            </a:r>
            <a:r>
              <a:rPr lang="en-US" altLang="ja-JP" sz="1600" baseline="-25000" dirty="0">
                <a:latin typeface="Arial" panose="020B0604020202020204" pitchFamily="34" charset="0"/>
                <a:cs typeface="Arial" panose="020B0604020202020204" pitchFamily="34" charset="0"/>
              </a:rPr>
              <a:t>4</a:t>
            </a:r>
            <a:r>
              <a:rPr lang="en-US" altLang="ja-JP" sz="1600" dirty="0">
                <a:latin typeface="Arial" panose="020B0604020202020204" pitchFamily="34" charset="0"/>
                <a:cs typeface="Arial" panose="020B0604020202020204" pitchFamily="34" charset="0"/>
              </a:rPr>
              <a:t>, N</a:t>
            </a:r>
            <a:r>
              <a:rPr lang="en-US" altLang="ja-JP" sz="1600" baseline="-25000" dirty="0">
                <a:latin typeface="Arial" panose="020B0604020202020204" pitchFamily="34" charset="0"/>
                <a:cs typeface="Arial" panose="020B0604020202020204" pitchFamily="34" charset="0"/>
              </a:rPr>
              <a:t>2</a:t>
            </a:r>
            <a:r>
              <a:rPr lang="en-US" altLang="ja-JP" sz="1600" dirty="0">
                <a:latin typeface="Arial" panose="020B0604020202020204" pitchFamily="34" charset="0"/>
                <a:cs typeface="Arial" panose="020B0604020202020204" pitchFamily="34" charset="0"/>
              </a:rPr>
              <a:t>O, HF, CO, H</a:t>
            </a:r>
            <a:r>
              <a:rPr lang="en-US" altLang="ja-JP" sz="1600" baseline="-25000" dirty="0">
                <a:latin typeface="Arial" panose="020B0604020202020204" pitchFamily="34" charset="0"/>
                <a:cs typeface="Arial" panose="020B0604020202020204" pitchFamily="34" charset="0"/>
              </a:rPr>
              <a:t>2</a:t>
            </a:r>
            <a:r>
              <a:rPr lang="en-US" altLang="ja-JP" sz="1600" dirty="0">
                <a:latin typeface="Arial" panose="020B0604020202020204" pitchFamily="34" charset="0"/>
                <a:cs typeface="Arial" panose="020B0604020202020204" pitchFamily="34" charset="0"/>
              </a:rPr>
              <a:t>O, and HDO are retrieved by the algorithm GGG2020.</a:t>
            </a:r>
            <a:endParaRPr lang="ja-JP" altLang="en-US" sz="1600"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C20336D4-5A57-4388-2E4C-1A9A835AB2D2}"/>
              </a:ext>
            </a:extLst>
          </p:cNvPr>
          <p:cNvSpPr txBox="1"/>
          <p:nvPr/>
        </p:nvSpPr>
        <p:spPr>
          <a:xfrm>
            <a:off x="251520" y="4931167"/>
            <a:ext cx="3870931" cy="1323439"/>
          </a:xfrm>
          <a:prstGeom prst="rect">
            <a:avLst/>
          </a:prstGeom>
          <a:noFill/>
        </p:spPr>
        <p:txBody>
          <a:bodyPr wrap="none" rtlCol="0">
            <a:spAutoFit/>
          </a:bodyPr>
          <a:lstStyle/>
          <a:p>
            <a:r>
              <a:rPr kumimoji="1" lang="en-US" altLang="ja-JP" sz="1600" b="1" dirty="0"/>
              <a:t>GGG2020 - GGG2014</a:t>
            </a:r>
          </a:p>
          <a:p>
            <a:r>
              <a:rPr lang="en-US" altLang="ja-JP" sz="1600" b="1" dirty="0"/>
              <a:t>ΔXCO</a:t>
            </a:r>
            <a:r>
              <a:rPr lang="en-US" altLang="ja-JP" sz="1600" b="1" baseline="-25000" dirty="0"/>
              <a:t>2</a:t>
            </a:r>
            <a:r>
              <a:rPr lang="en-US" altLang="ja-JP" sz="1600" b="1" dirty="0"/>
              <a:t>: +0.03 ppm (median)</a:t>
            </a:r>
          </a:p>
          <a:p>
            <a:r>
              <a:rPr lang="en-US" altLang="ja-JP" sz="1600" b="1" dirty="0"/>
              <a:t>Δ</a:t>
            </a:r>
            <a:r>
              <a:rPr kumimoji="1" lang="en-US" altLang="ja-JP" sz="1600" b="1" dirty="0"/>
              <a:t>XCH</a:t>
            </a:r>
            <a:r>
              <a:rPr kumimoji="1" lang="en-US" altLang="ja-JP" sz="1600" b="1" baseline="-25000" dirty="0"/>
              <a:t>4</a:t>
            </a:r>
            <a:r>
              <a:rPr kumimoji="1" lang="en-US" altLang="ja-JP" sz="1600" b="1" dirty="0"/>
              <a:t>: - 5.70 ppb  (median)</a:t>
            </a:r>
          </a:p>
          <a:p>
            <a:r>
              <a:rPr lang="en-US" altLang="ja-JP" sz="1600" b="1" dirty="0"/>
              <a:t>ΔXCO : +6.40 ppb  (median)</a:t>
            </a:r>
          </a:p>
          <a:p>
            <a:r>
              <a:rPr lang="en-US" altLang="ja-JP" sz="1600" dirty="0"/>
              <a:t>J. L. </a:t>
            </a:r>
            <a:r>
              <a:rPr lang="en-US" altLang="ja-JP" sz="1600" dirty="0" err="1"/>
              <a:t>Laughner</a:t>
            </a:r>
            <a:r>
              <a:rPr lang="en-US" altLang="ja-JP" sz="1600" dirty="0"/>
              <a:t> et al., AGU Fall meeting, 2021.</a:t>
            </a:r>
          </a:p>
        </p:txBody>
      </p:sp>
      <p:sp>
        <p:nvSpPr>
          <p:cNvPr id="7" name="スライド番号プレースホルダー 6">
            <a:extLst>
              <a:ext uri="{FF2B5EF4-FFF2-40B4-BE49-F238E27FC236}">
                <a16:creationId xmlns:a16="http://schemas.microsoft.com/office/drawing/2014/main" id="{F8562852-25B1-DC31-B308-A930396D73F0}"/>
              </a:ext>
            </a:extLst>
          </p:cNvPr>
          <p:cNvSpPr>
            <a:spLocks noGrp="1"/>
          </p:cNvSpPr>
          <p:nvPr>
            <p:ph type="sldNum" sz="quarter" idx="12"/>
          </p:nvPr>
        </p:nvSpPr>
        <p:spPr/>
        <p:txBody>
          <a:bodyPr/>
          <a:lstStyle/>
          <a:p>
            <a:fld id="{D15CE7C7-1D82-4CA3-802A-D8D835C6EC2E}" type="slidenum">
              <a:rPr kumimoji="1" lang="ja-JP" altLang="en-US" smtClean="0"/>
              <a:pPr/>
              <a:t>6</a:t>
            </a:fld>
            <a:endParaRPr kumimoji="1" lang="ja-JP"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0" y="260350"/>
            <a:ext cx="9143999" cy="504056"/>
          </a:xfrm>
        </p:spPr>
        <p:txBody>
          <a:bodyPr>
            <a:noAutofit/>
          </a:bodyPr>
          <a:lstStyle/>
          <a:p>
            <a:pPr>
              <a:spcAft>
                <a:spcPts val="600"/>
              </a:spcAft>
            </a:pPr>
            <a:r>
              <a:rPr lang="en-US" altLang="ja-JP" sz="2800" b="1" dirty="0">
                <a:latin typeface="Arial" panose="020B0604020202020204" pitchFamily="34" charset="0"/>
                <a:ea typeface="ＭＳ Ｐゴシック" charset="0"/>
                <a:cs typeface="Arial" panose="020B0604020202020204" pitchFamily="34" charset="0"/>
              </a:rPr>
              <a:t>Validation of GOSAT FTS SWIR L2 product </a:t>
            </a:r>
            <a:endParaRPr lang="ja-JP" altLang="en-US" sz="2800" dirty="0">
              <a:latin typeface="Arial" panose="020B0604020202020204" pitchFamily="34" charset="0"/>
              <a:ea typeface="ＭＳ Ｐゴシック" charset="0"/>
              <a:cs typeface="Arial" panose="020B0604020202020204" pitchFamily="34" charset="0"/>
            </a:endParaRPr>
          </a:p>
        </p:txBody>
      </p:sp>
      <p:sp>
        <p:nvSpPr>
          <p:cNvPr id="4" name="テキスト ボックス 3">
            <a:extLst>
              <a:ext uri="{FF2B5EF4-FFF2-40B4-BE49-F238E27FC236}">
                <a16:creationId xmlns:a16="http://schemas.microsoft.com/office/drawing/2014/main" id="{02D8BDDE-9538-422F-B4DD-68A526A7DD5A}"/>
              </a:ext>
            </a:extLst>
          </p:cNvPr>
          <p:cNvSpPr txBox="1"/>
          <p:nvPr/>
        </p:nvSpPr>
        <p:spPr>
          <a:xfrm>
            <a:off x="412839" y="786062"/>
            <a:ext cx="8685179" cy="6278642"/>
          </a:xfrm>
          <a:prstGeom prst="rect">
            <a:avLst/>
          </a:prstGeom>
          <a:noFill/>
        </p:spPr>
        <p:txBody>
          <a:bodyPr wrap="squar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u="sng" dirty="0"/>
              <a:t>Data and conditions for comparisons</a:t>
            </a:r>
          </a:p>
          <a:p>
            <a:pPr eaLnBrk="1" hangingPunct="1"/>
            <a:r>
              <a:rPr lang="en-US" altLang="ja-JP" u="sng" dirty="0"/>
              <a:t> </a:t>
            </a:r>
            <a:endParaRPr lang="en-US" altLang="ja-JP" dirty="0">
              <a:cs typeface="Arial" charset="0"/>
            </a:endParaRPr>
          </a:p>
          <a:p>
            <a:pPr eaLnBrk="1" hangingPunct="1"/>
            <a:r>
              <a:rPr lang="en-US" altLang="ja-JP" sz="1800" dirty="0">
                <a:latin typeface="Arial" panose="020B0604020202020204" pitchFamily="34" charset="0"/>
                <a:cs typeface="Arial" panose="020B0604020202020204" pitchFamily="34" charset="0"/>
              </a:rPr>
              <a:t>GOSAT FTS SWIR L2 products</a:t>
            </a:r>
          </a:p>
          <a:p>
            <a:pPr marL="541338" indent="-187325" eaLnBrk="1" hangingPunct="1">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Ver. 02.90  (April 23, 2009 – May 31, 2020) and Ver. 02.91  (June 1, 2020 – October 31, 2022) , standard (GU) products</a:t>
            </a:r>
          </a:p>
          <a:p>
            <a:pPr marL="541338" indent="-187325" eaLnBrk="1" hangingPunct="1">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Area definition: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Land: 100% of a land fraction</a:t>
            </a:r>
          </a:p>
          <a:p>
            <a:pPr marL="803275" indent="-266700" eaLnBrk="1" hangingPunct="1">
              <a:tabLst>
                <a:tab pos="541338" algn="l"/>
              </a:tabLst>
            </a:pPr>
            <a:r>
              <a:rPr lang="en-US" altLang="ja-JP" sz="1600" dirty="0">
                <a:latin typeface="Arial" panose="020B0604020202020204" pitchFamily="34" charset="0"/>
                <a:cs typeface="Arial" panose="020B0604020202020204" pitchFamily="34" charset="0"/>
              </a:rPr>
              <a:t>Ocean: 0% of a land fraction</a:t>
            </a:r>
          </a:p>
          <a:p>
            <a:pPr marL="542925" indent="-180975" eaLnBrk="1" hangingPunct="1">
              <a:buFont typeface="Arial" panose="020B0604020202020204" pitchFamily="34" charset="0"/>
              <a:buChar char="•"/>
              <a:tabLst>
                <a:tab pos="541338" algn="l"/>
              </a:tabLst>
            </a:pPr>
            <a:r>
              <a:rPr lang="en-US" altLang="ja-JP" sz="1600" dirty="0">
                <a:latin typeface="Arial" panose="020B0604020202020204" pitchFamily="34" charset="0"/>
                <a:cs typeface="Arial" panose="020B0604020202020204" pitchFamily="34" charset="0"/>
              </a:rPr>
              <a:t>Gain: Land (gain H and M) and Ocean (gain H)</a:t>
            </a:r>
          </a:p>
          <a:p>
            <a:pPr marL="1257300" indent="-1257300" eaLnBrk="1" hangingPunct="1"/>
            <a:endParaRPr lang="en-US" altLang="ja-JP" sz="1800" dirty="0">
              <a:cs typeface="Arial" charset="0"/>
            </a:endParaRPr>
          </a:p>
          <a:p>
            <a:pPr marL="1257300" indent="-1257300" eaLnBrk="1" hangingPunct="1"/>
            <a:r>
              <a:rPr lang="en-US" altLang="ja-JP" sz="1800" dirty="0">
                <a:cs typeface="Arial" charset="0"/>
              </a:rPr>
              <a:t>TCCON data</a:t>
            </a:r>
            <a:r>
              <a:rPr lang="en-US" altLang="ja-JP" sz="1800" b="0" dirty="0">
                <a:cs typeface="Arial" charset="0"/>
              </a:rPr>
              <a:t> </a:t>
            </a:r>
          </a:p>
          <a:p>
            <a:pPr marL="541338" indent="-187325" eaLnBrk="1" hangingPunct="1">
              <a:buFont typeface="Arial" panose="020B0604020202020204" pitchFamily="34" charset="0"/>
              <a:buChar char="•"/>
            </a:pPr>
            <a:r>
              <a:rPr lang="en-US" altLang="ja-JP" sz="1600" dirty="0">
                <a:cs typeface="Arial" charset="0"/>
              </a:rPr>
              <a:t>Obtained from the TCCON data archive (http://tccondata.org)</a:t>
            </a:r>
          </a:p>
          <a:p>
            <a:pPr marL="541338" indent="-187325" eaLnBrk="1" hangingPunct="1">
              <a:buFont typeface="Arial" panose="020B0604020202020204" pitchFamily="34" charset="0"/>
              <a:buChar char="•"/>
            </a:pPr>
            <a:r>
              <a:rPr lang="en-US" altLang="ja-JP" sz="1600" dirty="0">
                <a:cs typeface="Arial" charset="0"/>
              </a:rPr>
              <a:t>Retrieved by the algorithm GGG2020</a:t>
            </a:r>
          </a:p>
          <a:p>
            <a:pPr marL="541338" indent="-187325" eaLnBrk="1" hangingPunct="1">
              <a:buFont typeface="Arial" panose="020B0604020202020204" pitchFamily="34" charset="0"/>
              <a:buChar char="•"/>
            </a:pPr>
            <a:r>
              <a:rPr lang="en-US" altLang="ja-JP" sz="1600" b="0" dirty="0">
                <a:cs typeface="Arial" charset="0"/>
              </a:rPr>
              <a:t>Averaged over within</a:t>
            </a:r>
            <a:r>
              <a:rPr lang="en-US" altLang="ja-JP" sz="1600" dirty="0">
                <a:cs typeface="Arial" charset="0"/>
              </a:rPr>
              <a:t> ±</a:t>
            </a:r>
            <a:r>
              <a:rPr lang="en-US" altLang="ja-JP" sz="1600" b="0" dirty="0">
                <a:cs typeface="Arial" charset="0"/>
              </a:rPr>
              <a:t>30 min of GOSAT overpass time</a:t>
            </a:r>
          </a:p>
          <a:p>
            <a:pPr marL="354013" indent="-354013" eaLnBrk="1" hangingPunct="1"/>
            <a:endParaRPr lang="en-US" altLang="ja-JP" sz="1600" dirty="0">
              <a:cs typeface="Arial" charset="0"/>
            </a:endParaRPr>
          </a:p>
          <a:p>
            <a:pPr marL="354013" indent="-354013" eaLnBrk="1" hangingPunct="1"/>
            <a:r>
              <a:rPr lang="en-US" altLang="ja-JP" sz="1800" dirty="0">
                <a:cs typeface="Arial" charset="0"/>
              </a:rPr>
              <a:t>Comparison of GOSAT products with TCCON data</a:t>
            </a:r>
          </a:p>
          <a:p>
            <a:pPr marL="533400" indent="-174625" eaLnBrk="1" hangingPunct="1">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Without consideration of column averaging kernels and prior profiles for the quick validation analysis.</a:t>
            </a:r>
          </a:p>
          <a:p>
            <a:pPr marL="533400" indent="-174625" eaLnBrk="1" hangingPunct="1">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Comparison area: ±0.1º, ±1º, ±2º, ±5º latitude / longitude box centered at the TCCON sites</a:t>
            </a:r>
          </a:p>
          <a:p>
            <a:pPr marL="533400" indent="-174625" eaLnBrk="1" hangingPunct="1">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Among the GOSAT products, those with a difference between the footprint altitude and the altitude of the TCCON site greater than 500 m are excluded from the comparison.</a:t>
            </a:r>
          </a:p>
          <a:p>
            <a:pPr marL="354013" indent="-354013" eaLnBrk="1" hangingPunct="1"/>
            <a:endParaRPr lang="en-US" altLang="ja-JP" sz="1800" b="0" dirty="0">
              <a:cs typeface="Arial" charset="0"/>
            </a:endParaRPr>
          </a:p>
        </p:txBody>
      </p:sp>
      <p:sp>
        <p:nvSpPr>
          <p:cNvPr id="2" name="スライド番号プレースホルダー 1">
            <a:extLst>
              <a:ext uri="{FF2B5EF4-FFF2-40B4-BE49-F238E27FC236}">
                <a16:creationId xmlns:a16="http://schemas.microsoft.com/office/drawing/2014/main" id="{D0516772-1BA0-2192-8F57-BD24D3C4CA47}"/>
              </a:ext>
            </a:extLst>
          </p:cNvPr>
          <p:cNvSpPr>
            <a:spLocks noGrp="1"/>
          </p:cNvSpPr>
          <p:nvPr>
            <p:ph type="sldNum" sz="quarter" idx="12"/>
          </p:nvPr>
        </p:nvSpPr>
        <p:spPr/>
        <p:txBody>
          <a:bodyPr/>
          <a:lstStyle/>
          <a:p>
            <a:fld id="{D15CE7C7-1D82-4CA3-802A-D8D835C6EC2E}" type="slidenum">
              <a:rPr kumimoji="1" lang="ja-JP" altLang="en-US" smtClean="0"/>
              <a:pPr/>
              <a:t>7</a:t>
            </a:fld>
            <a:endParaRPr kumimoji="1" lang="ja-JP" altLang="en-US"/>
          </a:p>
        </p:txBody>
      </p:sp>
    </p:spTree>
    <p:extLst>
      <p:ext uri="{BB962C8B-B14F-4D97-AF65-F5344CB8AC3E}">
        <p14:creationId xmlns:p14="http://schemas.microsoft.com/office/powerpoint/2010/main" val="71317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A1885A70-E6AA-42AB-9575-625513E87D00}"/>
              </a:ext>
            </a:extLst>
          </p:cNvPr>
          <p:cNvPicPr>
            <a:picLocks/>
          </p:cNvPicPr>
          <p:nvPr/>
        </p:nvPicPr>
        <p:blipFill>
          <a:blip r:embed="rId2"/>
          <a:stretch>
            <a:fillRect/>
          </a:stretch>
        </p:blipFill>
        <p:spPr>
          <a:xfrm>
            <a:off x="971600" y="4093087"/>
            <a:ext cx="2540000" cy="1905000"/>
          </a:xfrm>
          <a:prstGeom prst="rect">
            <a:avLst/>
          </a:prstGeom>
        </p:spPr>
      </p:pic>
      <p:pic>
        <p:nvPicPr>
          <p:cNvPr id="16" name="図 15">
            <a:extLst>
              <a:ext uri="{FF2B5EF4-FFF2-40B4-BE49-F238E27FC236}">
                <a16:creationId xmlns:a16="http://schemas.microsoft.com/office/drawing/2014/main" id="{D5D4D937-B242-4140-A43E-D5D3B2149511}"/>
              </a:ext>
            </a:extLst>
          </p:cNvPr>
          <p:cNvPicPr>
            <a:picLocks/>
          </p:cNvPicPr>
          <p:nvPr/>
        </p:nvPicPr>
        <p:blipFill>
          <a:blip r:embed="rId3"/>
          <a:stretch>
            <a:fillRect/>
          </a:stretch>
        </p:blipFill>
        <p:spPr>
          <a:xfrm>
            <a:off x="1024515" y="1101717"/>
            <a:ext cx="2540000" cy="1905000"/>
          </a:xfrm>
          <a:prstGeom prst="rect">
            <a:avLst/>
          </a:prstGeom>
        </p:spPr>
      </p:pic>
      <p:pic>
        <p:nvPicPr>
          <p:cNvPr id="19" name="図 18">
            <a:extLst>
              <a:ext uri="{FF2B5EF4-FFF2-40B4-BE49-F238E27FC236}">
                <a16:creationId xmlns:a16="http://schemas.microsoft.com/office/drawing/2014/main" id="{443E8027-3DC2-4B37-8695-A7F47E820F00}"/>
              </a:ext>
            </a:extLst>
          </p:cNvPr>
          <p:cNvPicPr>
            <a:picLocks/>
          </p:cNvPicPr>
          <p:nvPr/>
        </p:nvPicPr>
        <p:blipFill>
          <a:blip r:embed="rId4"/>
          <a:stretch>
            <a:fillRect/>
          </a:stretch>
        </p:blipFill>
        <p:spPr>
          <a:xfrm>
            <a:off x="5292837" y="1183188"/>
            <a:ext cx="2540000" cy="1905000"/>
          </a:xfrm>
          <a:prstGeom prst="rect">
            <a:avLst/>
          </a:prstGeom>
        </p:spPr>
      </p:pic>
      <p:sp>
        <p:nvSpPr>
          <p:cNvPr id="10" name="テキスト ボックス 9">
            <a:extLst>
              <a:ext uri="{FF2B5EF4-FFF2-40B4-BE49-F238E27FC236}">
                <a16:creationId xmlns:a16="http://schemas.microsoft.com/office/drawing/2014/main" id="{90EBFBC7-FF23-48C9-9B5B-BCF8C70522EC}"/>
              </a:ext>
            </a:extLst>
          </p:cNvPr>
          <p:cNvSpPr txBox="1"/>
          <p:nvPr/>
        </p:nvSpPr>
        <p:spPr>
          <a:xfrm>
            <a:off x="602196" y="179499"/>
            <a:ext cx="7939610" cy="738664"/>
          </a:xfrm>
          <a:prstGeom prst="rect">
            <a:avLst/>
          </a:prstGeom>
          <a:noFill/>
        </p:spPr>
        <p:txBody>
          <a:bodyPr wrap="none" rtlCol="0">
            <a:spAutoFit/>
          </a:bodyPr>
          <a:lstStyle/>
          <a:p>
            <a:pPr algn="ctr"/>
            <a:r>
              <a:rPr lang="en-US" altLang="ja-JP" sz="2000" b="1" dirty="0">
                <a:latin typeface="Arial" panose="020B0604020202020204" pitchFamily="34" charset="0"/>
                <a:cs typeface="Arial" panose="020B0604020202020204" pitchFamily="34" charset="0"/>
              </a:rPr>
              <a:t> </a:t>
            </a:r>
            <a:r>
              <a:rPr lang="en-US" altLang="ja-JP" sz="2400" b="1" dirty="0">
                <a:latin typeface="Arial" panose="020B0604020202020204" pitchFamily="34" charset="0"/>
                <a:cs typeface="Arial" panose="020B0604020202020204" pitchFamily="34" charset="0"/>
              </a:rPr>
              <a:t>Scatter plots of </a:t>
            </a:r>
            <a:r>
              <a:rPr lang="en-US" altLang="ja-JP" sz="2400" b="1" dirty="0">
                <a:latin typeface="Arial" panose="020B0604020202020204" pitchFamily="34" charset="0"/>
                <a:ea typeface="ＭＳ Ｐゴシック" charset="0"/>
                <a:cs typeface="Arial" panose="020B0604020202020204" pitchFamily="34" charset="0"/>
              </a:rPr>
              <a:t>GOSAT product against TCCON data</a:t>
            </a:r>
            <a:br>
              <a:rPr lang="en-US" altLang="ja-JP" sz="2000" b="1" baseline="-25000" dirty="0">
                <a:latin typeface="Arial" panose="020B0604020202020204" pitchFamily="34" charset="0"/>
                <a:cs typeface="Arial" panose="020B0604020202020204" pitchFamily="34" charset="0"/>
              </a:rPr>
            </a:br>
            <a:r>
              <a:rPr lang="en-US" altLang="ja-JP" dirty="0">
                <a:latin typeface="Arial" panose="020B0604020202020204" pitchFamily="34" charset="0"/>
                <a:ea typeface="ＭＳ Ｐゴシック" charset="0"/>
                <a:cs typeface="Arial" panose="020B0604020202020204" pitchFamily="34" charset="0"/>
              </a:rPr>
              <a:t>(Ver. 02.9/91 </a:t>
            </a:r>
            <a:r>
              <a:rPr lang="en-US" altLang="ja-JP" dirty="0">
                <a:latin typeface="Arial" panose="020B0604020202020204" pitchFamily="34" charset="0"/>
                <a:cs typeface="Arial" panose="020B0604020202020204" pitchFamily="34" charset="0"/>
              </a:rPr>
              <a:t>±2º, Apr 23, 2009 – </a:t>
            </a:r>
            <a:r>
              <a:rPr lang="en-US" altLang="ja-JP" dirty="0" err="1">
                <a:latin typeface="Arial" panose="020B0604020202020204" pitchFamily="34" charset="0"/>
                <a:cs typeface="Arial" panose="020B0604020202020204" pitchFamily="34" charset="0"/>
              </a:rPr>
              <a:t>Oc</a:t>
            </a:r>
            <a:r>
              <a:rPr lang="ja-JP" altLang="en-US">
                <a:latin typeface="Arial" panose="020B0604020202020204" pitchFamily="34" charset="0"/>
                <a:cs typeface="Arial" panose="020B0604020202020204" pitchFamily="34" charset="0"/>
              </a:rPr>
              <a:t>ｔ</a:t>
            </a:r>
            <a:r>
              <a:rPr lang="en-US" altLang="ja-JP" dirty="0">
                <a:latin typeface="Arial" panose="020B0604020202020204" pitchFamily="34" charset="0"/>
                <a:cs typeface="Arial" panose="020B0604020202020204" pitchFamily="34" charset="0"/>
              </a:rPr>
              <a:t> 31, 2022</a:t>
            </a:r>
            <a:r>
              <a:rPr lang="en-US" altLang="ja-JP" dirty="0">
                <a:latin typeface="Arial" panose="020B0604020202020204" pitchFamily="34" charset="0"/>
                <a:ea typeface="ＭＳ Ｐゴシック"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FAAE6BAA-576B-4DA3-AD36-1F0A41179CC4}"/>
              </a:ext>
            </a:extLst>
          </p:cNvPr>
          <p:cNvSpPr txBox="1"/>
          <p:nvPr/>
        </p:nvSpPr>
        <p:spPr>
          <a:xfrm>
            <a:off x="4644765" y="1072869"/>
            <a:ext cx="648072" cy="369332"/>
          </a:xfrm>
          <a:prstGeom prst="rect">
            <a:avLst/>
          </a:prstGeom>
          <a:solidFill>
            <a:schemeClr val="bg1"/>
          </a:solidFill>
          <a:ln>
            <a:noFill/>
          </a:ln>
        </p:spPr>
        <p:txBody>
          <a:bodyPr wrap="square" rtlCol="0">
            <a:spAutoFit/>
          </a:bodyPr>
          <a:lstStyle/>
          <a:p>
            <a:pPr algn="r"/>
            <a:r>
              <a:rPr kumimoji="1" lang="en-US" altLang="ja-JP" dirty="0"/>
              <a:t>XCH</a:t>
            </a:r>
            <a:r>
              <a:rPr kumimoji="1" lang="en-US" altLang="ja-JP" baseline="-25000" dirty="0"/>
              <a:t>4</a:t>
            </a:r>
            <a:endParaRPr kumimoji="1" lang="ja-JP" altLang="en-US" baseline="-25000" dirty="0"/>
          </a:p>
        </p:txBody>
      </p:sp>
      <p:sp>
        <p:nvSpPr>
          <p:cNvPr id="12" name="テキスト ボックス 11">
            <a:extLst>
              <a:ext uri="{FF2B5EF4-FFF2-40B4-BE49-F238E27FC236}">
                <a16:creationId xmlns:a16="http://schemas.microsoft.com/office/drawing/2014/main" id="{EED9EB0F-2CE9-4593-BD86-15EC6EF93D76}"/>
              </a:ext>
            </a:extLst>
          </p:cNvPr>
          <p:cNvSpPr txBox="1"/>
          <p:nvPr/>
        </p:nvSpPr>
        <p:spPr>
          <a:xfrm>
            <a:off x="428085" y="3908421"/>
            <a:ext cx="720080" cy="369332"/>
          </a:xfrm>
          <a:prstGeom prst="rect">
            <a:avLst/>
          </a:prstGeom>
          <a:solidFill>
            <a:schemeClr val="bg1"/>
          </a:solidFill>
          <a:ln>
            <a:noFill/>
          </a:ln>
        </p:spPr>
        <p:txBody>
          <a:bodyPr wrap="square" rtlCol="0">
            <a:spAutoFit/>
          </a:bodyPr>
          <a:lstStyle/>
          <a:p>
            <a:pPr algn="r"/>
            <a:r>
              <a:rPr kumimoji="1" lang="en-US" altLang="ja-JP" dirty="0"/>
              <a:t>XH</a:t>
            </a:r>
            <a:r>
              <a:rPr kumimoji="1" lang="en-US" altLang="ja-JP" baseline="-25000" dirty="0"/>
              <a:t>2</a:t>
            </a:r>
            <a:r>
              <a:rPr kumimoji="1" lang="en-US" altLang="ja-JP" dirty="0"/>
              <a:t>O</a:t>
            </a:r>
            <a:endParaRPr kumimoji="1" lang="ja-JP" altLang="en-US" dirty="0"/>
          </a:p>
        </p:txBody>
      </p:sp>
      <p:sp>
        <p:nvSpPr>
          <p:cNvPr id="13" name="テキスト ボックス 12">
            <a:extLst>
              <a:ext uri="{FF2B5EF4-FFF2-40B4-BE49-F238E27FC236}">
                <a16:creationId xmlns:a16="http://schemas.microsoft.com/office/drawing/2014/main" id="{217B4B80-9D87-490A-B687-92FA81B7B971}"/>
              </a:ext>
            </a:extLst>
          </p:cNvPr>
          <p:cNvSpPr txBox="1"/>
          <p:nvPr/>
        </p:nvSpPr>
        <p:spPr>
          <a:xfrm>
            <a:off x="304435" y="1062171"/>
            <a:ext cx="792088" cy="369332"/>
          </a:xfrm>
          <a:prstGeom prst="rect">
            <a:avLst/>
          </a:prstGeom>
          <a:solidFill>
            <a:schemeClr val="bg1"/>
          </a:solidFill>
          <a:ln>
            <a:noFill/>
          </a:ln>
        </p:spPr>
        <p:txBody>
          <a:bodyPr wrap="square" rtlCol="0">
            <a:spAutoFit/>
          </a:bodyPr>
          <a:lstStyle/>
          <a:p>
            <a:pPr algn="r"/>
            <a:r>
              <a:rPr kumimoji="1" lang="en-US" altLang="ja-JP" dirty="0"/>
              <a:t>XCO</a:t>
            </a:r>
            <a:r>
              <a:rPr kumimoji="1" lang="en-US" altLang="ja-JP" baseline="-25000" dirty="0"/>
              <a:t>2</a:t>
            </a:r>
            <a:endParaRPr kumimoji="1" lang="ja-JP" altLang="en-US" baseline="-25000" dirty="0"/>
          </a:p>
        </p:txBody>
      </p:sp>
      <p:graphicFrame>
        <p:nvGraphicFramePr>
          <p:cNvPr id="3" name="表 2">
            <a:extLst>
              <a:ext uri="{FF2B5EF4-FFF2-40B4-BE49-F238E27FC236}">
                <a16:creationId xmlns:a16="http://schemas.microsoft.com/office/drawing/2014/main" id="{2E626DE6-49B0-4670-BFFD-9A2152DC52F9}"/>
              </a:ext>
            </a:extLst>
          </p:cNvPr>
          <p:cNvGraphicFramePr>
            <a:graphicFrameLocks noGrp="1"/>
          </p:cNvGraphicFramePr>
          <p:nvPr>
            <p:extLst>
              <p:ext uri="{D42A27DB-BD31-4B8C-83A1-F6EECF244321}">
                <p14:modId xmlns:p14="http://schemas.microsoft.com/office/powerpoint/2010/main" val="4121540609"/>
              </p:ext>
            </p:extLst>
          </p:nvPr>
        </p:nvGraphicFramePr>
        <p:xfrm>
          <a:off x="539551" y="3088188"/>
          <a:ext cx="3858593" cy="514350"/>
        </p:xfrm>
        <a:graphic>
          <a:graphicData uri="http://schemas.openxmlformats.org/drawingml/2006/table">
            <a:tbl>
              <a:tblPr/>
              <a:tblGrid>
                <a:gridCol w="3858593">
                  <a:extLst>
                    <a:ext uri="{9D8B030D-6E8A-4147-A177-3AD203B41FA5}">
                      <a16:colId xmlns:a16="http://schemas.microsoft.com/office/drawing/2014/main" val="3474236978"/>
                    </a:ext>
                  </a:extLst>
                </a:gridCol>
              </a:tblGrid>
              <a:tr h="171450">
                <a:tc>
                  <a:txBody>
                    <a:bodyPr/>
                    <a:lstStyle/>
                    <a:p>
                      <a:pPr algn="l" fontAlgn="ctr"/>
                      <a:r>
                        <a:rPr lang="pt-BR" sz="1050" b="0" i="0" u="none" strike="noStrike" dirty="0">
                          <a:solidFill>
                            <a:srgbClr val="006600"/>
                          </a:solidFill>
                          <a:effectLst/>
                          <a:latin typeface="Arial" panose="020B0604020202020204" pitchFamily="34" charset="0"/>
                          <a:ea typeface="ＭＳ Ｐゴシック" panose="020B0600070205080204" pitchFamily="50" charset="-128"/>
                        </a:rPr>
                        <a:t>Land     Gain H  N=9567    -0.52 ± 2.12 ppm (-0.13 ± 0.52%)</a:t>
                      </a:r>
                    </a:p>
                  </a:txBody>
                  <a:tcPr marL="9525" marR="9525" marT="9525" marB="0" anchor="ctr">
                    <a:lnL>
                      <a:noFill/>
                    </a:lnL>
                    <a:lnR>
                      <a:noFill/>
                    </a:lnR>
                    <a:lnT>
                      <a:noFill/>
                    </a:lnT>
                    <a:lnB>
                      <a:noFill/>
                    </a:lnB>
                  </a:tcPr>
                </a:tc>
                <a:extLst>
                  <a:ext uri="{0D108BD9-81ED-4DB2-BD59-A6C34878D82A}">
                    <a16:rowId xmlns:a16="http://schemas.microsoft.com/office/drawing/2014/main" val="1013150343"/>
                  </a:ext>
                </a:extLst>
              </a:tr>
              <a:tr h="171450">
                <a:tc>
                  <a:txBody>
                    <a:bodyPr/>
                    <a:lstStyle/>
                    <a:p>
                      <a:pPr algn="l" fontAlgn="ctr"/>
                      <a:r>
                        <a:rPr lang="en-US" sz="1050" b="0" i="0" u="none" strike="noStrike" dirty="0">
                          <a:solidFill>
                            <a:srgbClr val="60497A"/>
                          </a:solidFill>
                          <a:effectLst/>
                          <a:latin typeface="Arial" panose="020B0604020202020204" pitchFamily="34" charset="0"/>
                          <a:ea typeface="ＭＳ Ｐゴシック" panose="020B0600070205080204" pitchFamily="50" charset="-128"/>
                        </a:rPr>
                        <a:t>Land     Gain M  N=1964     0.31 ± 1.96 ppm ( 0.08 ± 0.48%)</a:t>
                      </a:r>
                    </a:p>
                  </a:txBody>
                  <a:tcPr marL="9525" marR="9525" marT="9525" marB="0" anchor="ctr">
                    <a:lnL>
                      <a:noFill/>
                    </a:lnL>
                    <a:lnR>
                      <a:noFill/>
                    </a:lnR>
                    <a:lnT>
                      <a:noFill/>
                    </a:lnT>
                    <a:lnB>
                      <a:noFill/>
                    </a:lnB>
                  </a:tcPr>
                </a:tc>
                <a:extLst>
                  <a:ext uri="{0D108BD9-81ED-4DB2-BD59-A6C34878D82A}">
                    <a16:rowId xmlns:a16="http://schemas.microsoft.com/office/drawing/2014/main" val="2994102700"/>
                  </a:ext>
                </a:extLst>
              </a:tr>
              <a:tr h="171450">
                <a:tc>
                  <a:txBody>
                    <a:bodyPr/>
                    <a:lstStyle/>
                    <a:p>
                      <a:pPr algn="l" fontAlgn="ctr"/>
                      <a:r>
                        <a:rPr lang="pt-BR" sz="1050" b="0" i="0" u="none" strike="noStrike" dirty="0">
                          <a:solidFill>
                            <a:srgbClr val="0000CC"/>
                          </a:solidFill>
                          <a:effectLst/>
                          <a:latin typeface="Arial" panose="020B0604020202020204" pitchFamily="34" charset="0"/>
                          <a:ea typeface="ＭＳ Ｐゴシック" panose="020B0600070205080204" pitchFamily="50" charset="-128"/>
                        </a:rPr>
                        <a:t>Ocean   Gain H  N=127     -1.80 ± 2.27 ppm (-0.44 ± 0.55%)</a:t>
                      </a:r>
                    </a:p>
                  </a:txBody>
                  <a:tcPr marL="9525" marR="9525" marT="9525" marB="0" anchor="ctr">
                    <a:lnL>
                      <a:noFill/>
                    </a:lnL>
                    <a:lnR>
                      <a:noFill/>
                    </a:lnR>
                    <a:lnT>
                      <a:noFill/>
                    </a:lnT>
                    <a:lnB>
                      <a:noFill/>
                    </a:lnB>
                  </a:tcPr>
                </a:tc>
                <a:extLst>
                  <a:ext uri="{0D108BD9-81ED-4DB2-BD59-A6C34878D82A}">
                    <a16:rowId xmlns:a16="http://schemas.microsoft.com/office/drawing/2014/main" val="2569012772"/>
                  </a:ext>
                </a:extLst>
              </a:tr>
            </a:tbl>
          </a:graphicData>
        </a:graphic>
      </p:graphicFrame>
      <p:graphicFrame>
        <p:nvGraphicFramePr>
          <p:cNvPr id="17" name="表 16">
            <a:extLst>
              <a:ext uri="{FF2B5EF4-FFF2-40B4-BE49-F238E27FC236}">
                <a16:creationId xmlns:a16="http://schemas.microsoft.com/office/drawing/2014/main" id="{24115259-9177-4F20-804B-B24EA640D528}"/>
              </a:ext>
            </a:extLst>
          </p:cNvPr>
          <p:cNvGraphicFramePr>
            <a:graphicFrameLocks noGrp="1"/>
          </p:cNvGraphicFramePr>
          <p:nvPr/>
        </p:nvGraphicFramePr>
        <p:xfrm>
          <a:off x="4745858" y="3088188"/>
          <a:ext cx="3858593" cy="514350"/>
        </p:xfrm>
        <a:graphic>
          <a:graphicData uri="http://schemas.openxmlformats.org/drawingml/2006/table">
            <a:tbl>
              <a:tblPr/>
              <a:tblGrid>
                <a:gridCol w="3858593">
                  <a:extLst>
                    <a:ext uri="{9D8B030D-6E8A-4147-A177-3AD203B41FA5}">
                      <a16:colId xmlns:a16="http://schemas.microsoft.com/office/drawing/2014/main" val="1606753828"/>
                    </a:ext>
                  </a:extLst>
                </a:gridCol>
              </a:tblGrid>
              <a:tr h="171450">
                <a:tc>
                  <a:txBody>
                    <a:bodyPr/>
                    <a:lstStyle/>
                    <a:p>
                      <a:pPr algn="l" fontAlgn="ctr"/>
                      <a:r>
                        <a:rPr lang="pt-BR" sz="1050" b="0" i="0" u="none" strike="noStrike" dirty="0">
                          <a:solidFill>
                            <a:srgbClr val="006600"/>
                          </a:solidFill>
                          <a:effectLst/>
                          <a:latin typeface="Arial" panose="020B0604020202020204" pitchFamily="34" charset="0"/>
                          <a:ea typeface="ＭＳ Ｐゴシック" panose="020B0600070205080204" pitchFamily="50" charset="-128"/>
                        </a:rPr>
                        <a:t>Land     Gain H  N=9584    3.44 ± 12.19 ppb (0.19 ± 0.66%)</a:t>
                      </a:r>
                    </a:p>
                  </a:txBody>
                  <a:tcPr marL="9525" marR="9525" marT="9525" marB="0" anchor="ctr">
                    <a:lnL>
                      <a:noFill/>
                    </a:lnL>
                    <a:lnR>
                      <a:noFill/>
                    </a:lnR>
                    <a:lnT>
                      <a:noFill/>
                    </a:lnT>
                    <a:lnB>
                      <a:noFill/>
                    </a:lnB>
                  </a:tcPr>
                </a:tc>
                <a:extLst>
                  <a:ext uri="{0D108BD9-81ED-4DB2-BD59-A6C34878D82A}">
                    <a16:rowId xmlns:a16="http://schemas.microsoft.com/office/drawing/2014/main" val="4089035976"/>
                  </a:ext>
                </a:extLst>
              </a:tr>
              <a:tr h="171450">
                <a:tc>
                  <a:txBody>
                    <a:bodyPr/>
                    <a:lstStyle/>
                    <a:p>
                      <a:pPr algn="l" fontAlgn="ctr"/>
                      <a:r>
                        <a:rPr lang="en-US" sz="1050" b="0" i="0" u="none" strike="noStrike" dirty="0">
                          <a:solidFill>
                            <a:srgbClr val="60497A"/>
                          </a:solidFill>
                          <a:effectLst/>
                          <a:latin typeface="Arial" panose="020B0604020202020204" pitchFamily="34" charset="0"/>
                          <a:ea typeface="ＭＳ Ｐゴシック" panose="020B0600070205080204" pitchFamily="50" charset="-128"/>
                        </a:rPr>
                        <a:t>Land     Gain M  N=1964  15.84 ± 18.85 ppb (0.86 ± 1.02%)</a:t>
                      </a:r>
                    </a:p>
                  </a:txBody>
                  <a:tcPr marL="9525" marR="9525" marT="9525" marB="0" anchor="ctr">
                    <a:lnL>
                      <a:noFill/>
                    </a:lnL>
                    <a:lnR>
                      <a:noFill/>
                    </a:lnR>
                    <a:lnT>
                      <a:noFill/>
                    </a:lnT>
                    <a:lnB>
                      <a:noFill/>
                    </a:lnB>
                  </a:tcPr>
                </a:tc>
                <a:extLst>
                  <a:ext uri="{0D108BD9-81ED-4DB2-BD59-A6C34878D82A}">
                    <a16:rowId xmlns:a16="http://schemas.microsoft.com/office/drawing/2014/main" val="3351460054"/>
                  </a:ext>
                </a:extLst>
              </a:tr>
              <a:tr h="171450">
                <a:tc>
                  <a:txBody>
                    <a:bodyPr/>
                    <a:lstStyle/>
                    <a:p>
                      <a:pPr algn="l" fontAlgn="ctr"/>
                      <a:r>
                        <a:rPr lang="pt-BR" sz="1050" b="0" i="0" u="none" strike="noStrike" dirty="0">
                          <a:solidFill>
                            <a:srgbClr val="0000CC"/>
                          </a:solidFill>
                          <a:effectLst/>
                          <a:latin typeface="Arial" panose="020B0604020202020204" pitchFamily="34" charset="0"/>
                          <a:ea typeface="ＭＳ Ｐゴシック" panose="020B0600070205080204" pitchFamily="50" charset="-128"/>
                        </a:rPr>
                        <a:t>Ocean   Gain H  N=127    12.37 ± 16.29 ppb (0.68 ± 0.89%)</a:t>
                      </a:r>
                    </a:p>
                  </a:txBody>
                  <a:tcPr marL="9525" marR="9525" marT="9525" marB="0" anchor="ctr">
                    <a:lnL>
                      <a:noFill/>
                    </a:lnL>
                    <a:lnR>
                      <a:noFill/>
                    </a:lnR>
                    <a:lnT>
                      <a:noFill/>
                    </a:lnT>
                    <a:lnB>
                      <a:noFill/>
                    </a:lnB>
                  </a:tcPr>
                </a:tc>
                <a:extLst>
                  <a:ext uri="{0D108BD9-81ED-4DB2-BD59-A6C34878D82A}">
                    <a16:rowId xmlns:a16="http://schemas.microsoft.com/office/drawing/2014/main" val="2593689775"/>
                  </a:ext>
                </a:extLst>
              </a:tr>
            </a:tbl>
          </a:graphicData>
        </a:graphic>
      </p:graphicFrame>
      <p:graphicFrame>
        <p:nvGraphicFramePr>
          <p:cNvPr id="18" name="表 17">
            <a:extLst>
              <a:ext uri="{FF2B5EF4-FFF2-40B4-BE49-F238E27FC236}">
                <a16:creationId xmlns:a16="http://schemas.microsoft.com/office/drawing/2014/main" id="{D6C58490-7C0A-43FF-808D-E14CFBFF8892}"/>
              </a:ext>
            </a:extLst>
          </p:cNvPr>
          <p:cNvGraphicFramePr>
            <a:graphicFrameLocks noGrp="1"/>
          </p:cNvGraphicFramePr>
          <p:nvPr/>
        </p:nvGraphicFramePr>
        <p:xfrm>
          <a:off x="539552" y="6025592"/>
          <a:ext cx="4146624" cy="514350"/>
        </p:xfrm>
        <a:graphic>
          <a:graphicData uri="http://schemas.openxmlformats.org/drawingml/2006/table">
            <a:tbl>
              <a:tblPr/>
              <a:tblGrid>
                <a:gridCol w="4146624">
                  <a:extLst>
                    <a:ext uri="{9D8B030D-6E8A-4147-A177-3AD203B41FA5}">
                      <a16:colId xmlns:a16="http://schemas.microsoft.com/office/drawing/2014/main" val="443275268"/>
                    </a:ext>
                  </a:extLst>
                </a:gridCol>
              </a:tblGrid>
              <a:tr h="171450">
                <a:tc>
                  <a:txBody>
                    <a:bodyPr/>
                    <a:lstStyle/>
                    <a:p>
                      <a:pPr algn="l" fontAlgn="ctr"/>
                      <a:r>
                        <a:rPr lang="pt-BR" sz="1050" b="0" i="0" u="none" strike="noStrike" dirty="0">
                          <a:solidFill>
                            <a:srgbClr val="006600"/>
                          </a:solidFill>
                          <a:effectLst/>
                          <a:latin typeface="Arial" panose="020B0604020202020204" pitchFamily="34" charset="0"/>
                          <a:ea typeface="ＭＳ Ｐゴシック" panose="020B0600070205080204" pitchFamily="50" charset="-128"/>
                        </a:rPr>
                        <a:t>Land     Gain H  N=9584  -112.9 ±  376.4 ppm ( -3.6 ±   19.3%)</a:t>
                      </a:r>
                    </a:p>
                  </a:txBody>
                  <a:tcPr marL="9525" marR="9525" marT="9525" marB="0" anchor="ctr">
                    <a:lnL>
                      <a:noFill/>
                    </a:lnL>
                    <a:lnR>
                      <a:noFill/>
                    </a:lnR>
                    <a:lnT>
                      <a:noFill/>
                    </a:lnT>
                    <a:lnB>
                      <a:noFill/>
                    </a:lnB>
                  </a:tcPr>
                </a:tc>
                <a:extLst>
                  <a:ext uri="{0D108BD9-81ED-4DB2-BD59-A6C34878D82A}">
                    <a16:rowId xmlns:a16="http://schemas.microsoft.com/office/drawing/2014/main" val="2187898953"/>
                  </a:ext>
                </a:extLst>
              </a:tr>
              <a:tr h="171450">
                <a:tc>
                  <a:txBody>
                    <a:bodyPr/>
                    <a:lstStyle/>
                    <a:p>
                      <a:pPr algn="l" fontAlgn="ctr"/>
                      <a:r>
                        <a:rPr lang="en-US" sz="1050" b="0" i="0" u="none" strike="noStrike" dirty="0">
                          <a:solidFill>
                            <a:srgbClr val="60497A"/>
                          </a:solidFill>
                          <a:effectLst/>
                          <a:latin typeface="Arial" panose="020B0604020202020204" pitchFamily="34" charset="0"/>
                          <a:ea typeface="ＭＳ Ｐゴシック" panose="020B0600070205080204" pitchFamily="50" charset="-128"/>
                        </a:rPr>
                        <a:t>Land     Gain M  N=1964     83.9 ±  589.2 ppm (11.1 ±   35.2%)</a:t>
                      </a:r>
                    </a:p>
                  </a:txBody>
                  <a:tcPr marL="9525" marR="9525" marT="9525" marB="0" anchor="ctr">
                    <a:lnL>
                      <a:noFill/>
                    </a:lnL>
                    <a:lnR>
                      <a:noFill/>
                    </a:lnR>
                    <a:lnT>
                      <a:noFill/>
                    </a:lnT>
                    <a:lnB>
                      <a:noFill/>
                    </a:lnB>
                  </a:tcPr>
                </a:tc>
                <a:extLst>
                  <a:ext uri="{0D108BD9-81ED-4DB2-BD59-A6C34878D82A}">
                    <a16:rowId xmlns:a16="http://schemas.microsoft.com/office/drawing/2014/main" val="1267056109"/>
                  </a:ext>
                </a:extLst>
              </a:tr>
              <a:tr h="171450">
                <a:tc>
                  <a:txBody>
                    <a:bodyPr/>
                    <a:lstStyle/>
                    <a:p>
                      <a:pPr algn="l" fontAlgn="ctr"/>
                      <a:r>
                        <a:rPr lang="pt-BR" sz="1050" b="0" i="0" u="none" strike="noStrike" dirty="0">
                          <a:solidFill>
                            <a:srgbClr val="0000CC"/>
                          </a:solidFill>
                          <a:effectLst/>
                          <a:latin typeface="Arial" panose="020B0604020202020204" pitchFamily="34" charset="0"/>
                          <a:ea typeface="ＭＳ Ｐゴシック" panose="020B0600070205080204" pitchFamily="50" charset="-128"/>
                        </a:rPr>
                        <a:t>Ocean   Gain H  N=127     568.9 ±1210.5 ppm (80.4 ± 128.9%)</a:t>
                      </a:r>
                    </a:p>
                  </a:txBody>
                  <a:tcPr marL="9525" marR="9525" marT="9525" marB="0" anchor="ctr">
                    <a:lnL>
                      <a:noFill/>
                    </a:lnL>
                    <a:lnR>
                      <a:noFill/>
                    </a:lnR>
                    <a:lnT>
                      <a:noFill/>
                    </a:lnT>
                    <a:lnB>
                      <a:noFill/>
                    </a:lnB>
                  </a:tcPr>
                </a:tc>
                <a:extLst>
                  <a:ext uri="{0D108BD9-81ED-4DB2-BD59-A6C34878D82A}">
                    <a16:rowId xmlns:a16="http://schemas.microsoft.com/office/drawing/2014/main" val="922550835"/>
                  </a:ext>
                </a:extLst>
              </a:tr>
            </a:tbl>
          </a:graphicData>
        </a:graphic>
      </p:graphicFrame>
      <p:sp>
        <p:nvSpPr>
          <p:cNvPr id="2" name="スライド番号プレースホルダー 1">
            <a:extLst>
              <a:ext uri="{FF2B5EF4-FFF2-40B4-BE49-F238E27FC236}">
                <a16:creationId xmlns:a16="http://schemas.microsoft.com/office/drawing/2014/main" id="{63D3EA46-77A1-3951-E838-105B42B7B8AD}"/>
              </a:ext>
            </a:extLst>
          </p:cNvPr>
          <p:cNvSpPr>
            <a:spLocks noGrp="1"/>
          </p:cNvSpPr>
          <p:nvPr>
            <p:ph type="sldNum" sz="quarter" idx="12"/>
          </p:nvPr>
        </p:nvSpPr>
        <p:spPr/>
        <p:txBody>
          <a:bodyPr/>
          <a:lstStyle/>
          <a:p>
            <a:fld id="{D15CE7C7-1D82-4CA3-802A-D8D835C6EC2E}" type="slidenum">
              <a:rPr kumimoji="1" lang="ja-JP" altLang="en-US" smtClean="0"/>
              <a:pPr/>
              <a:t>8</a:t>
            </a:fld>
            <a:endParaRPr kumimoji="1" lang="ja-JP" altLang="en-US"/>
          </a:p>
        </p:txBody>
      </p:sp>
    </p:spTree>
    <p:extLst>
      <p:ext uri="{BB962C8B-B14F-4D97-AF65-F5344CB8AC3E}">
        <p14:creationId xmlns:p14="http://schemas.microsoft.com/office/powerpoint/2010/main" val="482113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27584" y="188640"/>
            <a:ext cx="7776864" cy="73866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Biases for each TCCON site</a:t>
            </a:r>
          </a:p>
          <a:p>
            <a:pPr algn="ctr"/>
            <a:r>
              <a:rPr lang="en-US" altLang="ja-JP" dirty="0">
                <a:latin typeface="Arial" panose="020B0604020202020204" pitchFamily="34" charset="0"/>
                <a:ea typeface="ＭＳ Ｐゴシック" charset="0"/>
                <a:cs typeface="Arial" panose="020B0604020202020204" pitchFamily="34" charset="0"/>
              </a:rPr>
              <a:t>(Ver. 02.90/02.91, </a:t>
            </a:r>
            <a:r>
              <a:rPr lang="en-US" altLang="ja-JP" dirty="0">
                <a:latin typeface="Arial" panose="020B0604020202020204" pitchFamily="34" charset="0"/>
                <a:cs typeface="Arial" panose="020B0604020202020204" pitchFamily="34" charset="0"/>
              </a:rPr>
              <a:t>±2º : Apr. 23, 2009 – </a:t>
            </a:r>
            <a:r>
              <a:rPr lang="en-US" altLang="ja-JP" dirty="0" err="1">
                <a:latin typeface="Arial" panose="020B0604020202020204" pitchFamily="34" charset="0"/>
                <a:cs typeface="Arial" panose="020B0604020202020204" pitchFamily="34" charset="0"/>
              </a:rPr>
              <a:t>Oc</a:t>
            </a:r>
            <a:r>
              <a:rPr lang="ja-JP" altLang="en-US" dirty="0">
                <a:latin typeface="Arial" panose="020B0604020202020204" pitchFamily="34" charset="0"/>
                <a:cs typeface="Arial" panose="020B0604020202020204" pitchFamily="34" charset="0"/>
              </a:rPr>
              <a:t>ｔ</a:t>
            </a:r>
            <a:r>
              <a:rPr lang="en-US" altLang="ja-JP" dirty="0">
                <a:latin typeface="Arial" panose="020B0604020202020204" pitchFamily="34" charset="0"/>
                <a:cs typeface="Arial" panose="020B0604020202020204" pitchFamily="34" charset="0"/>
              </a:rPr>
              <a:t>. 31, 2022</a:t>
            </a:r>
            <a:r>
              <a:rPr lang="en-US" altLang="ja-JP" dirty="0">
                <a:latin typeface="Arial" panose="020B0604020202020204" pitchFamily="34" charset="0"/>
                <a:ea typeface="ＭＳ Ｐゴシック" charset="0"/>
                <a:cs typeface="Arial" panose="020B0604020202020204" pitchFamily="34" charset="0"/>
              </a:rPr>
              <a:t>)</a:t>
            </a:r>
            <a:endParaRPr lang="en-US" b="1" baseline="-25000" dirty="0">
              <a:latin typeface="Arial" panose="020B0604020202020204" pitchFamily="34" charset="0"/>
              <a:cs typeface="Arial" panose="020B0604020202020204" pitchFamily="34" charset="0"/>
            </a:endParaRPr>
          </a:p>
        </p:txBody>
      </p:sp>
      <p:sp>
        <p:nvSpPr>
          <p:cNvPr id="2" name="正方形/長方形 1">
            <a:extLst>
              <a:ext uri="{FF2B5EF4-FFF2-40B4-BE49-F238E27FC236}">
                <a16:creationId xmlns:a16="http://schemas.microsoft.com/office/drawing/2014/main" id="{961D12C5-C084-484B-9FFF-85CB18E5663F}"/>
              </a:ext>
            </a:extLst>
          </p:cNvPr>
          <p:cNvSpPr/>
          <p:nvPr/>
        </p:nvSpPr>
        <p:spPr>
          <a:xfrm>
            <a:off x="7415634" y="1464832"/>
            <a:ext cx="769762" cy="369332"/>
          </a:xfrm>
          <a:prstGeom prst="rect">
            <a:avLst/>
          </a:prstGeom>
        </p:spPr>
        <p:txBody>
          <a:bodyPr wrap="none">
            <a:spAutoFit/>
          </a:bodyPr>
          <a:lstStyle/>
          <a:p>
            <a:pPr algn="ctr"/>
            <a:r>
              <a:rPr lang="en-US" altLang="ja-JP" dirty="0">
                <a:latin typeface="Arial" panose="020B0604020202020204" pitchFamily="34" charset="0"/>
                <a:cs typeface="Arial" panose="020B0604020202020204" pitchFamily="34" charset="0"/>
              </a:rPr>
              <a:t>XH</a:t>
            </a:r>
            <a:r>
              <a:rPr lang="en-US" altLang="ja-JP" baseline="-25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O</a:t>
            </a:r>
          </a:p>
        </p:txBody>
      </p:sp>
      <p:sp>
        <p:nvSpPr>
          <p:cNvPr id="8" name="正方形/長方形 7">
            <a:extLst>
              <a:ext uri="{FF2B5EF4-FFF2-40B4-BE49-F238E27FC236}">
                <a16:creationId xmlns:a16="http://schemas.microsoft.com/office/drawing/2014/main" id="{31D95FC4-DA92-4C06-81B2-D03533AC29C0}"/>
              </a:ext>
            </a:extLst>
          </p:cNvPr>
          <p:cNvSpPr/>
          <p:nvPr/>
        </p:nvSpPr>
        <p:spPr>
          <a:xfrm>
            <a:off x="4572000" y="1480243"/>
            <a:ext cx="756937" cy="369332"/>
          </a:xfrm>
          <a:prstGeom prst="rect">
            <a:avLst/>
          </a:prstGeom>
        </p:spPr>
        <p:txBody>
          <a:bodyPr wrap="none">
            <a:spAutoFit/>
          </a:bodyPr>
          <a:lstStyle/>
          <a:p>
            <a:pPr algn="ctr"/>
            <a:r>
              <a:rPr lang="en-US" altLang="ja-JP" dirty="0">
                <a:latin typeface="Arial" panose="020B0604020202020204" pitchFamily="34" charset="0"/>
                <a:cs typeface="Arial" panose="020B0604020202020204" pitchFamily="34" charset="0"/>
              </a:rPr>
              <a:t>XCH</a:t>
            </a:r>
            <a:r>
              <a:rPr lang="en-US" altLang="ja-JP" baseline="-25000" dirty="0">
                <a:latin typeface="Arial" panose="020B0604020202020204" pitchFamily="34" charset="0"/>
                <a:cs typeface="Arial" panose="020B0604020202020204" pitchFamily="34" charset="0"/>
              </a:rPr>
              <a:t>4</a:t>
            </a:r>
            <a:endParaRPr lang="en-US" altLang="ja-JP" dirty="0">
              <a:latin typeface="Arial" panose="020B0604020202020204" pitchFamily="34" charset="0"/>
              <a:cs typeface="Arial" panose="020B0604020202020204" pitchFamily="34" charset="0"/>
            </a:endParaRPr>
          </a:p>
        </p:txBody>
      </p:sp>
      <p:sp>
        <p:nvSpPr>
          <p:cNvPr id="9" name="正方形/長方形 8">
            <a:extLst>
              <a:ext uri="{FF2B5EF4-FFF2-40B4-BE49-F238E27FC236}">
                <a16:creationId xmlns:a16="http://schemas.microsoft.com/office/drawing/2014/main" id="{38367DD4-B976-4BC5-ABE8-29CA12CB7DBE}"/>
              </a:ext>
            </a:extLst>
          </p:cNvPr>
          <p:cNvSpPr/>
          <p:nvPr/>
        </p:nvSpPr>
        <p:spPr>
          <a:xfrm>
            <a:off x="1715540" y="1464832"/>
            <a:ext cx="769763" cy="369332"/>
          </a:xfrm>
          <a:prstGeom prst="rect">
            <a:avLst/>
          </a:prstGeom>
        </p:spPr>
        <p:txBody>
          <a:bodyPr wrap="none">
            <a:spAutoFit/>
          </a:bodyPr>
          <a:lstStyle/>
          <a:p>
            <a:pPr algn="ctr"/>
            <a:r>
              <a:rPr lang="en-US" altLang="ja-JP" dirty="0">
                <a:latin typeface="Arial" panose="020B0604020202020204" pitchFamily="34" charset="0"/>
                <a:cs typeface="Arial" panose="020B0604020202020204" pitchFamily="34" charset="0"/>
              </a:rPr>
              <a:t>XCO</a:t>
            </a:r>
            <a:r>
              <a:rPr lang="en-US" altLang="ja-JP" baseline="-25000" dirty="0">
                <a:latin typeface="Arial" panose="020B0604020202020204" pitchFamily="34" charset="0"/>
                <a:cs typeface="Arial" panose="020B0604020202020204" pitchFamily="34" charset="0"/>
              </a:rPr>
              <a:t>2</a:t>
            </a:r>
            <a:endParaRPr lang="en-US" altLang="ja-JP" dirty="0">
              <a:latin typeface="Arial" panose="020B0604020202020204" pitchFamily="34" charset="0"/>
              <a:cs typeface="Arial" panose="020B0604020202020204" pitchFamily="34" charset="0"/>
            </a:endParaRPr>
          </a:p>
        </p:txBody>
      </p:sp>
      <p:pic>
        <p:nvPicPr>
          <p:cNvPr id="11" name="図 10">
            <a:extLst>
              <a:ext uri="{FF2B5EF4-FFF2-40B4-BE49-F238E27FC236}">
                <a16:creationId xmlns:a16="http://schemas.microsoft.com/office/drawing/2014/main" id="{A66FDC66-491D-4A6A-8280-A726BF32792A}"/>
              </a:ext>
            </a:extLst>
          </p:cNvPr>
          <p:cNvPicPr>
            <a:picLocks noChangeAspect="1"/>
          </p:cNvPicPr>
          <p:nvPr/>
        </p:nvPicPr>
        <p:blipFill>
          <a:blip r:embed="rId2"/>
          <a:stretch>
            <a:fillRect/>
          </a:stretch>
        </p:blipFill>
        <p:spPr>
          <a:xfrm>
            <a:off x="338816" y="1988840"/>
            <a:ext cx="2880000" cy="3744000"/>
          </a:xfrm>
          <a:prstGeom prst="rect">
            <a:avLst/>
          </a:prstGeom>
        </p:spPr>
      </p:pic>
      <p:pic>
        <p:nvPicPr>
          <p:cNvPr id="12" name="図 11">
            <a:extLst>
              <a:ext uri="{FF2B5EF4-FFF2-40B4-BE49-F238E27FC236}">
                <a16:creationId xmlns:a16="http://schemas.microsoft.com/office/drawing/2014/main" id="{31EE0BBA-CCEB-4FF2-BC2E-E397AE7B65D3}"/>
              </a:ext>
            </a:extLst>
          </p:cNvPr>
          <p:cNvPicPr>
            <a:picLocks noChangeAspect="1"/>
          </p:cNvPicPr>
          <p:nvPr/>
        </p:nvPicPr>
        <p:blipFill>
          <a:blip r:embed="rId3"/>
          <a:stretch>
            <a:fillRect/>
          </a:stretch>
        </p:blipFill>
        <p:spPr>
          <a:xfrm>
            <a:off x="3218816" y="1988840"/>
            <a:ext cx="2880000" cy="3744000"/>
          </a:xfrm>
          <a:prstGeom prst="rect">
            <a:avLst/>
          </a:prstGeom>
        </p:spPr>
      </p:pic>
      <p:pic>
        <p:nvPicPr>
          <p:cNvPr id="13" name="図 12">
            <a:extLst>
              <a:ext uri="{FF2B5EF4-FFF2-40B4-BE49-F238E27FC236}">
                <a16:creationId xmlns:a16="http://schemas.microsoft.com/office/drawing/2014/main" id="{1782D5CF-F517-4697-B6D2-2C97FC03ABF7}"/>
              </a:ext>
            </a:extLst>
          </p:cNvPr>
          <p:cNvPicPr>
            <a:picLocks noChangeAspect="1"/>
          </p:cNvPicPr>
          <p:nvPr/>
        </p:nvPicPr>
        <p:blipFill>
          <a:blip r:embed="rId4"/>
          <a:stretch>
            <a:fillRect/>
          </a:stretch>
        </p:blipFill>
        <p:spPr>
          <a:xfrm>
            <a:off x="6098816" y="1988840"/>
            <a:ext cx="2880000" cy="3744000"/>
          </a:xfrm>
          <a:prstGeom prst="rect">
            <a:avLst/>
          </a:prstGeom>
        </p:spPr>
      </p:pic>
      <p:sp>
        <p:nvSpPr>
          <p:cNvPr id="3" name="スライド番号プレースホルダー 2">
            <a:extLst>
              <a:ext uri="{FF2B5EF4-FFF2-40B4-BE49-F238E27FC236}">
                <a16:creationId xmlns:a16="http://schemas.microsoft.com/office/drawing/2014/main" id="{4E4D322A-27B3-7577-911A-80EB83992957}"/>
              </a:ext>
            </a:extLst>
          </p:cNvPr>
          <p:cNvSpPr>
            <a:spLocks noGrp="1"/>
          </p:cNvSpPr>
          <p:nvPr>
            <p:ph type="sldNum" sz="quarter" idx="12"/>
          </p:nvPr>
        </p:nvSpPr>
        <p:spPr/>
        <p:txBody>
          <a:bodyPr/>
          <a:lstStyle/>
          <a:p>
            <a:fld id="{D15CE7C7-1D82-4CA3-802A-D8D835C6EC2E}" type="slidenum">
              <a:rPr kumimoji="1" lang="ja-JP" altLang="en-US" smtClean="0"/>
              <a:pPr/>
              <a:t>9</a:t>
            </a:fld>
            <a:endParaRPr kumimoji="1" lang="ja-JP" altLang="en-US"/>
          </a:p>
        </p:txBody>
      </p:sp>
    </p:spTree>
    <p:extLst>
      <p:ext uri="{BB962C8B-B14F-4D97-AF65-F5344CB8AC3E}">
        <p14:creationId xmlns:p14="http://schemas.microsoft.com/office/powerpoint/2010/main" val="143152928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12953</TotalTime>
  <Words>2823</Words>
  <Application>Microsoft Macintosh PowerPoint</Application>
  <PresentationFormat>画面に合わせる (4:3)</PresentationFormat>
  <Paragraphs>384</Paragraphs>
  <Slides>28</Slides>
  <Notes>11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28</vt:i4>
      </vt:variant>
    </vt:vector>
  </HeadingPairs>
  <TitlesOfParts>
    <vt:vector size="32" baseType="lpstr">
      <vt:lpstr>Arial</vt:lpstr>
      <vt:lpstr>Calibri</vt:lpstr>
      <vt:lpstr>Wingdings</vt:lpstr>
      <vt:lpstr>Office テーマ</vt:lpstr>
      <vt:lpstr>Status on GOSAT and GOSAT-2 observations and validations 2023</vt:lpstr>
      <vt:lpstr>Contents </vt:lpstr>
      <vt:lpstr>PowerPoint プレゼンテーション</vt:lpstr>
      <vt:lpstr>PowerPoint プレゼンテーション</vt:lpstr>
      <vt:lpstr>PowerPoint プレゼンテーション</vt:lpstr>
      <vt:lpstr>PowerPoint プレゼンテーション</vt:lpstr>
      <vt:lpstr>Validation of GOSAT FTS SWIR L2 product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Bias of GOSAT-2 product for each TCCON site (Ver 02.00, ±2º, Full Physics)</vt:lpstr>
      <vt:lpstr>PowerPoint プレゼンテーション</vt:lpstr>
      <vt:lpstr>PowerPoint プレゼンテーション</vt:lpstr>
      <vt:lpstr>Variability of the mean biases by comparison areas (Ver. 02.00, Full Physics)</vt:lpstr>
      <vt:lpstr>PowerPoint プレゼンテーション</vt:lpstr>
      <vt:lpstr>PowerPoint プレゼンテーション</vt:lpstr>
      <vt:lpstr>Biases of GOSAT-2 product for each TCCON site (Ver. 02.00, ±2º, PROXY)</vt:lpstr>
      <vt:lpstr>Variability of mean biases by the comparison areas (Ver. 02.00, PROXY)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check of Gosat data over Lauder</dc:title>
  <dc:creator>uchino</dc:creator>
  <cp:lastModifiedBy>Isamu MORINO</cp:lastModifiedBy>
  <cp:revision>1098</cp:revision>
  <cp:lastPrinted>2021-06-09T02:11:50Z</cp:lastPrinted>
  <dcterms:created xsi:type="dcterms:W3CDTF">2017-03-22T09:23:10Z</dcterms:created>
  <dcterms:modified xsi:type="dcterms:W3CDTF">2023-06-12T10:03:47Z</dcterms:modified>
</cp:coreProperties>
</file>