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70" r:id="rId9"/>
    <p:sldId id="272" r:id="rId10"/>
    <p:sldId id="265" r:id="rId11"/>
    <p:sldId id="266" r:id="rId12"/>
    <p:sldId id="268" r:id="rId13"/>
    <p:sldId id="264" r:id="rId14"/>
    <p:sldId id="275" r:id="rId15"/>
    <p:sldId id="276" r:id="rId16"/>
    <p:sldId id="277" r:id="rId17"/>
    <p:sldId id="278" r:id="rId18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E3E6BF8-706C-49C4-9D75-CDAEA8F73FB5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14D74B7-5A4D-46F4-8EC3-B1D0E560A2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1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noFill/>
          <a:ln w="12700"/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smtClean="0"/>
              <a:t>IR Emission Spectra, satellite 1970/  45 Years ago</a:t>
            </a:r>
          </a:p>
          <a:p>
            <a:pPr eaLnBrk="1" hangingPunct="1">
              <a:spcBef>
                <a:spcPct val="0"/>
              </a:spcBef>
            </a:pPr>
            <a:r>
              <a:rPr lang="de-DE" smtClean="0"/>
              <a:t>KLICK -&gt; 3 Regions</a:t>
            </a:r>
          </a:p>
          <a:p>
            <a:pPr eaLnBrk="1" hangingPunct="1">
              <a:spcBef>
                <a:spcPct val="0"/>
              </a:spcBef>
            </a:pPr>
            <a:r>
              <a:rPr lang="de-DE" smtClean="0"/>
              <a:t>KLICK -&gt; Normal on top vs. Antarctic</a:t>
            </a:r>
          </a:p>
          <a:p>
            <a:pPr eaLnBrk="1" hangingPunct="1">
              <a:spcBef>
                <a:spcPct val="0"/>
              </a:spcBef>
            </a:pPr>
            <a:r>
              <a:rPr lang="de-DE" smtClean="0"/>
              <a:t>KLICK -&gt; Qualitative difference in CO2-band</a:t>
            </a:r>
          </a:p>
          <a:p>
            <a:pPr eaLnBrk="1" hangingPunct="1">
              <a:spcBef>
                <a:spcPct val="0"/>
              </a:spcBef>
            </a:pPr>
            <a:endParaRPr lang="de-DE" smtClean="0"/>
          </a:p>
          <a:p>
            <a:pPr eaLnBrk="1" hangingPunct="1">
              <a:spcBef>
                <a:spcPct val="0"/>
              </a:spcBef>
            </a:pPr>
            <a:r>
              <a:rPr lang="de-DE" smtClean="0"/>
              <a:t>Question: Can CO2 have oppostite effect?</a:t>
            </a:r>
          </a:p>
          <a:p>
            <a:pPr eaLnBrk="1" hangingPunct="1">
              <a:spcBef>
                <a:spcPct val="0"/>
              </a:spcBef>
            </a:pPr>
            <a:r>
              <a:rPr lang="de-DE" smtClean="0"/>
              <a:t>-&gt;Key Questions</a:t>
            </a:r>
          </a:p>
        </p:txBody>
      </p:sp>
      <p:sp>
        <p:nvSpPr>
          <p:cNvPr id="62467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7B4F69-442E-49DC-89B2-3FBE143A10D4}" type="slidenum">
              <a:rPr lang="en-GB" smtClean="0"/>
              <a:pPr>
                <a:defRPr/>
              </a:pPr>
              <a:t>2</a:t>
            </a:fld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211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397CFC-BBCE-4937-A9E1-480E298727CB}" type="slidenum">
              <a:rPr lang="fr-BE" smtClean="0"/>
              <a:pPr>
                <a:defRPr/>
              </a:pPr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7664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397CFC-BBCE-4937-A9E1-480E298727CB}" type="slidenum">
              <a:rPr lang="fr-BE" smtClean="0"/>
              <a:pPr>
                <a:defRPr/>
              </a:pPr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774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59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2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20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49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9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56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69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63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5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21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7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44CFD-A2B3-4888-8BFA-83E3A60AA00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54770-A799-4E62-B702-947F6A56A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4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49784" y="5715326"/>
            <a:ext cx="12241784" cy="11426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 sz="3600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320035" y="5298901"/>
            <a:ext cx="3871965" cy="101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 sz="3600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619081" y="5840776"/>
            <a:ext cx="2574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600" b="1" dirty="0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Institute </a:t>
            </a:r>
            <a:r>
              <a:rPr lang="de-DE" sz="1600" b="1" dirty="0" err="1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of</a:t>
            </a:r>
            <a:r>
              <a:rPr lang="de-DE" sz="1600" b="1" dirty="0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de-DE" sz="1600" b="1" dirty="0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Environmental </a:t>
            </a:r>
            <a:r>
              <a:rPr lang="de-DE" sz="1600" b="1" dirty="0" err="1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P</a:t>
            </a:r>
            <a:r>
              <a:rPr lang="de-DE" sz="1600" b="1" dirty="0" err="1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hysics</a:t>
            </a:r>
            <a:endParaRPr lang="de-DE" sz="1600" b="1" dirty="0">
              <a:solidFill>
                <a:schemeClr val="tx2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935452" y="5840776"/>
            <a:ext cx="982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 b="1" dirty="0" smtClean="0">
                <a:solidFill>
                  <a:schemeClr val="tx2"/>
                </a:solidFill>
                <a:ea typeface="MS PGothic" pitchFamily="34" charset="-128"/>
              </a:rPr>
              <a:t>University </a:t>
            </a:r>
          </a:p>
          <a:p>
            <a:pPr eaLnBrk="0" hangingPunct="0"/>
            <a:r>
              <a:rPr lang="de-DE" sz="1400" b="1" dirty="0" err="1">
                <a:solidFill>
                  <a:schemeClr val="tx2"/>
                </a:solidFill>
                <a:ea typeface="MS PGothic" pitchFamily="34" charset="-128"/>
              </a:rPr>
              <a:t>o</a:t>
            </a:r>
            <a:r>
              <a:rPr lang="de-DE" sz="1400" b="1" dirty="0" err="1" smtClean="0">
                <a:solidFill>
                  <a:schemeClr val="tx2"/>
                </a:solidFill>
                <a:ea typeface="MS PGothic" pitchFamily="34" charset="-128"/>
              </a:rPr>
              <a:t>f</a:t>
            </a:r>
            <a:r>
              <a:rPr lang="de-DE" sz="1400" b="1" dirty="0" smtClean="0">
                <a:solidFill>
                  <a:schemeClr val="tx2"/>
                </a:solidFill>
                <a:ea typeface="MS PGothic" pitchFamily="34" charset="-128"/>
              </a:rPr>
              <a:t> Bremen</a:t>
            </a:r>
            <a:endParaRPr lang="de-DE" sz="1400" b="1" dirty="0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-108520" y="5703677"/>
            <a:ext cx="8426534" cy="4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8318014" y="5296089"/>
            <a:ext cx="3870085" cy="43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8318014" y="5300488"/>
            <a:ext cx="0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722" y="5733640"/>
            <a:ext cx="762319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539" y="5905725"/>
            <a:ext cx="816455" cy="81517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98" y="1664313"/>
            <a:ext cx="1815729" cy="5201816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15684" y="147384"/>
            <a:ext cx="118920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Arial Unicode MS" pitchFamily="34" charset="-128"/>
                <a:cs typeface="Arial" pitchFamily="34" charset="0"/>
              </a:rPr>
              <a:t>FRM4GHG-2, an ESA project to measure greenhouse gases and beyond, also with low resolution spectrometer. Progress during phase </a:t>
            </a:r>
            <a:r>
              <a:rPr lang="en-US" sz="2400" b="1" dirty="0" smtClean="0">
                <a:latin typeface="Arial Unicode MS" pitchFamily="34" charset="-128"/>
                <a:cs typeface="Arial" pitchFamily="34" charset="0"/>
              </a:rPr>
              <a:t>II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001500" y="2210521"/>
            <a:ext cx="51550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1</a:t>
            </a:r>
            <a:r>
              <a:rPr lang="de-DE" dirty="0" smtClean="0"/>
              <a:t>Universty </a:t>
            </a:r>
            <a:r>
              <a:rPr lang="de-DE" dirty="0" err="1" smtClean="0"/>
              <a:t>of</a:t>
            </a:r>
            <a:r>
              <a:rPr lang="de-DE" dirty="0" smtClean="0"/>
              <a:t> Bremen, Germany</a:t>
            </a:r>
          </a:p>
          <a:p>
            <a:r>
              <a:rPr lang="de-DE" baseline="30000" dirty="0" smtClean="0"/>
              <a:t>2</a:t>
            </a:r>
            <a:r>
              <a:rPr lang="en-US" dirty="0" smtClean="0"/>
              <a:t>Royal </a:t>
            </a:r>
            <a:r>
              <a:rPr lang="en-US" dirty="0"/>
              <a:t>Belgian Institute for Space </a:t>
            </a:r>
            <a:r>
              <a:rPr lang="en-US" dirty="0" err="1" smtClean="0"/>
              <a:t>Aeronomy</a:t>
            </a:r>
            <a:r>
              <a:rPr lang="en-US" dirty="0" smtClean="0"/>
              <a:t>, Belgium</a:t>
            </a:r>
          </a:p>
          <a:p>
            <a:r>
              <a:rPr lang="de-DE" baseline="30000" dirty="0"/>
              <a:t>3</a:t>
            </a:r>
            <a:r>
              <a:rPr lang="de-DE" dirty="0"/>
              <a:t>Karlsruhe Institute </a:t>
            </a:r>
            <a:r>
              <a:rPr lang="de-DE" dirty="0" err="1"/>
              <a:t>of</a:t>
            </a:r>
            <a:r>
              <a:rPr lang="de-DE" dirty="0"/>
              <a:t> Technology, Germany</a:t>
            </a:r>
          </a:p>
          <a:p>
            <a:r>
              <a:rPr lang="de-DE" baseline="30000" dirty="0" smtClean="0"/>
              <a:t>4</a:t>
            </a:r>
            <a:r>
              <a:rPr lang="de-DE" dirty="0" smtClean="0"/>
              <a:t>European </a:t>
            </a:r>
            <a:r>
              <a:rPr lang="de-DE" dirty="0"/>
              <a:t>Space </a:t>
            </a:r>
            <a:r>
              <a:rPr lang="de-DE" dirty="0" smtClean="0"/>
              <a:t>Agency, </a:t>
            </a:r>
            <a:r>
              <a:rPr lang="de-DE" dirty="0" err="1" smtClean="0"/>
              <a:t>Italy</a:t>
            </a:r>
            <a:endParaRPr lang="de-DE" dirty="0" smtClean="0"/>
          </a:p>
          <a:p>
            <a:r>
              <a:rPr lang="de-DE" baseline="30000" dirty="0"/>
              <a:t>5</a:t>
            </a:r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Groningen, </a:t>
            </a:r>
            <a:r>
              <a:rPr lang="de-DE" dirty="0" err="1"/>
              <a:t>Netherlands</a:t>
            </a:r>
            <a:endParaRPr lang="de-DE" dirty="0"/>
          </a:p>
          <a:p>
            <a:r>
              <a:rPr lang="de-DE" baseline="30000" dirty="0" smtClean="0"/>
              <a:t>6</a:t>
            </a:r>
            <a:r>
              <a:rPr lang="de-DE" dirty="0" smtClean="0"/>
              <a:t>University </a:t>
            </a:r>
            <a:r>
              <a:rPr lang="de-DE" dirty="0" err="1"/>
              <a:t>of</a:t>
            </a:r>
            <a:r>
              <a:rPr lang="de-DE" dirty="0"/>
              <a:t> Wollongong, </a:t>
            </a:r>
            <a:r>
              <a:rPr lang="de-DE" dirty="0" err="1"/>
              <a:t>Australia</a:t>
            </a:r>
            <a:endParaRPr lang="de-DE" dirty="0"/>
          </a:p>
          <a:p>
            <a:r>
              <a:rPr lang="de-DE" baseline="30000" dirty="0" smtClean="0"/>
              <a:t>7</a:t>
            </a:r>
            <a:r>
              <a:rPr lang="de-DE" dirty="0" smtClean="0"/>
              <a:t>Finnish </a:t>
            </a:r>
            <a:r>
              <a:rPr lang="de-DE" dirty="0" err="1"/>
              <a:t>Meteorological</a:t>
            </a:r>
            <a:r>
              <a:rPr lang="de-DE" dirty="0"/>
              <a:t> Institute, </a:t>
            </a:r>
            <a:r>
              <a:rPr lang="de-DE" dirty="0" err="1"/>
              <a:t>Finland</a:t>
            </a:r>
            <a:endParaRPr lang="de-DE" dirty="0"/>
          </a:p>
          <a:p>
            <a:r>
              <a:rPr lang="de-DE" baseline="30000" dirty="0" smtClean="0"/>
              <a:t>8</a:t>
            </a:r>
            <a:r>
              <a:rPr lang="en-US" dirty="0" smtClean="0"/>
              <a:t>Rutherford </a:t>
            </a:r>
            <a:r>
              <a:rPr lang="en-US" dirty="0"/>
              <a:t>Appleton Laboratory, United </a:t>
            </a:r>
            <a:r>
              <a:rPr lang="en-US" dirty="0" smtClean="0"/>
              <a:t>Kingdom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110960" y="1201438"/>
            <a:ext cx="9781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latin typeface="Arial Unicode MS" pitchFamily="34" charset="-128"/>
                <a:cs typeface="Arial" pitchFamily="34" charset="0"/>
              </a:rPr>
              <a:t>1</a:t>
            </a:r>
            <a:r>
              <a:rPr lang="en-US" b="1" dirty="0" smtClean="0">
                <a:latin typeface="Arial Unicode MS" pitchFamily="34" charset="-128"/>
                <a:cs typeface="Arial" pitchFamily="34" charset="0"/>
              </a:rPr>
              <a:t>J</a:t>
            </a:r>
            <a:r>
              <a:rPr lang="en-US" b="1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b="1" dirty="0" err="1">
                <a:latin typeface="Arial Unicode MS" pitchFamily="34" charset="-128"/>
                <a:cs typeface="Arial" pitchFamily="34" charset="0"/>
              </a:rPr>
              <a:t>Notholt</a:t>
            </a:r>
            <a:r>
              <a:rPr lang="en-US" b="1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="1" baseline="30000" dirty="0" smtClean="0">
                <a:latin typeface="Arial Unicode MS" pitchFamily="34" charset="-128"/>
                <a:cs typeface="Arial" pitchFamily="34" charset="0"/>
              </a:rPr>
              <a:t>2</a:t>
            </a:r>
            <a:r>
              <a:rPr lang="en-US" b="1" dirty="0" smtClean="0">
                <a:latin typeface="Arial Unicode MS" pitchFamily="34" charset="-128"/>
                <a:cs typeface="Arial" pitchFamily="34" charset="0"/>
              </a:rPr>
              <a:t>M</a:t>
            </a:r>
            <a:r>
              <a:rPr lang="en-US" b="1" dirty="0">
                <a:latin typeface="Arial Unicode MS" pitchFamily="34" charset="-128"/>
                <a:cs typeface="Arial" pitchFamily="34" charset="0"/>
              </a:rPr>
              <a:t>. Kumar-</a:t>
            </a:r>
            <a:r>
              <a:rPr lang="en-US" b="1" dirty="0" err="1">
                <a:latin typeface="Arial Unicode MS" pitchFamily="34" charset="-128"/>
                <a:cs typeface="Arial" pitchFamily="34" charset="0"/>
              </a:rPr>
              <a:t>Sha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3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T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Blumenstock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4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P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Castracane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5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H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Chen, </a:t>
            </a:r>
            <a:r>
              <a:rPr lang="en-US" b="1" baseline="30000" dirty="0" smtClean="0">
                <a:latin typeface="Arial Unicode MS" pitchFamily="34" charset="-128"/>
                <a:cs typeface="Arial" pitchFamily="34" charset="0"/>
              </a:rPr>
              <a:t>4</a:t>
            </a:r>
            <a:r>
              <a:rPr lang="en-US" b="1" dirty="0" smtClean="0">
                <a:latin typeface="Arial Unicode MS" pitchFamily="34" charset="-128"/>
                <a:cs typeface="Arial" pitchFamily="34" charset="0"/>
              </a:rPr>
              <a:t>A</a:t>
            </a:r>
            <a:r>
              <a:rPr lang="en-US" b="1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b="1" dirty="0" err="1" smtClean="0">
                <a:latin typeface="Arial Unicode MS" pitchFamily="34" charset="-128"/>
                <a:cs typeface="Arial" pitchFamily="34" charset="0"/>
              </a:rPr>
              <a:t>Dehn</a:t>
            </a:r>
            <a:r>
              <a:rPr lang="en-US" b="1" dirty="0" smtClean="0">
                <a:latin typeface="Arial Unicode MS" pitchFamily="34" charset="-128"/>
                <a:cs typeface="Arial" pitchFamily="34" charset="0"/>
              </a:rPr>
              <a:t>,</a:t>
            </a:r>
          </a:p>
          <a:p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2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M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De-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Maziere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2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F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Desmet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6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N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 smtClean="0">
                <a:latin typeface="Arial Unicode MS" pitchFamily="34" charset="-128"/>
                <a:cs typeface="Arial" pitchFamily="34" charset="0"/>
              </a:rPr>
              <a:t>Deutscher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6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D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Griffith,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3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F. Hase,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3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B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 smtClean="0">
                <a:latin typeface="Arial Unicode MS" pitchFamily="34" charset="-128"/>
                <a:cs typeface="Arial" pitchFamily="34" charset="0"/>
              </a:rPr>
              <a:t>Herkommer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,</a:t>
            </a:r>
          </a:p>
          <a:p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7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P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Heikkinen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6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N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Jones,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7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R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 smtClean="0">
                <a:latin typeface="Arial Unicode MS" pitchFamily="34" charset="-128"/>
                <a:cs typeface="Arial" pitchFamily="34" charset="0"/>
              </a:rPr>
              <a:t>Kivi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,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2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N. </a:t>
            </a:r>
            <a:r>
              <a:rPr lang="en-US" dirty="0" err="1" smtClean="0">
                <a:latin typeface="Arial Unicode MS" pitchFamily="34" charset="-128"/>
                <a:cs typeface="Arial" pitchFamily="34" charset="0"/>
              </a:rPr>
              <a:t>Kumps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8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N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Macleod,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1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W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 smtClean="0">
                <a:latin typeface="Arial Unicode MS" pitchFamily="34" charset="-128"/>
                <a:cs typeface="Arial" pitchFamily="34" charset="0"/>
              </a:rPr>
              <a:t>Markert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1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C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Petri,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2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C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Vigouroux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8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D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Weidmann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2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M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Zhou</a:t>
            </a:r>
            <a:endParaRPr lang="en-US" sz="1100" dirty="0" smtClean="0"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60" y="3364683"/>
            <a:ext cx="1905000" cy="1905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98" y="3915340"/>
            <a:ext cx="2444501" cy="12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emera H2020 v2 – Integrated access to balloon-borne platforms for  innovative research and technology">
            <a:extLst>
              <a:ext uri="{FF2B5EF4-FFF2-40B4-BE49-F238E27FC236}">
                <a16:creationId xmlns:a16="http://schemas.microsoft.com/office/drawing/2014/main" id="{D97D644A-32F4-B254-EAA0-1C5A57015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23" y="1628527"/>
            <a:ext cx="3230871" cy="181736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81F51-F7D2-78BF-3F59-D3406B02E1C1}"/>
              </a:ext>
            </a:extLst>
          </p:cNvPr>
          <p:cNvSpPr txBox="1"/>
          <p:nvPr/>
        </p:nvSpPr>
        <p:spPr>
          <a:xfrm>
            <a:off x="1483890" y="3428727"/>
            <a:ext cx="40014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L" sz="1000" i="1" dirty="0">
                <a:solidFill>
                  <a:srgbClr val="000000"/>
                </a:solidFill>
                <a:latin typeface="Arial" charset="0"/>
              </a:rPr>
              <a:t>Balloon and auxiliary balloon being filled. Source: hemera-h2020.eu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8CBD6-C0FE-4195-70BA-F3327CCC1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9" r="29061"/>
          <a:stretch/>
        </p:blipFill>
        <p:spPr>
          <a:xfrm>
            <a:off x="7176120" y="1657083"/>
            <a:ext cx="1731316" cy="180376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767527-760C-958B-06CF-B63D5D5FB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440"/>
          <a:stretch/>
        </p:blipFill>
        <p:spPr>
          <a:xfrm>
            <a:off x="8976320" y="1657082"/>
            <a:ext cx="1618972" cy="180376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FC2301-A60C-AE32-A736-95A4405D41F6}"/>
              </a:ext>
            </a:extLst>
          </p:cNvPr>
          <p:cNvSpPr txBox="1"/>
          <p:nvPr/>
        </p:nvSpPr>
        <p:spPr>
          <a:xfrm>
            <a:off x="1559156" y="1110843"/>
            <a:ext cx="912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b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Uni</a:t>
            </a:r>
            <a:r>
              <a:rPr lang="en-GB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Groningen participating </a:t>
            </a:r>
            <a:r>
              <a:rPr lang="en-GB" b="1" dirty="0">
                <a:solidFill>
                  <a:srgbClr val="000000"/>
                </a:solidFill>
                <a:latin typeface="Garamond" panose="02020404030301010803" pitchFamily="18" charset="0"/>
              </a:rPr>
              <a:t>in HEMERA, a large balloon flight in Kiruna, August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07727-9AD9-1454-3A06-D6F97EA8BC91}"/>
              </a:ext>
            </a:extLst>
          </p:cNvPr>
          <p:cNvSpPr txBox="1"/>
          <p:nvPr/>
        </p:nvSpPr>
        <p:spPr>
          <a:xfrm>
            <a:off x="8156188" y="3536912"/>
            <a:ext cx="1604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>
                <a:solidFill>
                  <a:srgbClr val="000000"/>
                </a:solidFill>
                <a:latin typeface="Arial" charset="0"/>
              </a:rPr>
              <a:t>RUG AirCore + </a:t>
            </a:r>
            <a:r>
              <a:rPr lang="en-US" sz="1000" b="1" i="1" dirty="0" err="1">
                <a:solidFill>
                  <a:srgbClr val="000000"/>
                </a:solidFill>
                <a:latin typeface="Arial" charset="0"/>
              </a:rPr>
              <a:t>bigLISA</a:t>
            </a:r>
            <a:endParaRPr lang="en-NL" sz="10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030D1-77B2-8DCB-A006-9B35A1F8ADF1}"/>
              </a:ext>
            </a:extLst>
          </p:cNvPr>
          <p:cNvSpPr txBox="1"/>
          <p:nvPr/>
        </p:nvSpPr>
        <p:spPr>
          <a:xfrm>
            <a:off x="1775521" y="6413173"/>
            <a:ext cx="2495633" cy="369332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Aerodyne Research Inc.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4E511-4108-D6E1-24F7-16B8B1E93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994" y="4252934"/>
            <a:ext cx="3061863" cy="209889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F6D183-F76D-7192-01B4-66F18121BC8A}"/>
              </a:ext>
            </a:extLst>
          </p:cNvPr>
          <p:cNvSpPr txBox="1"/>
          <p:nvPr/>
        </p:nvSpPr>
        <p:spPr>
          <a:xfrm>
            <a:off x="1559156" y="3799711"/>
            <a:ext cx="912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0000"/>
                </a:solidFill>
                <a:latin typeface="Garamond" panose="02020404030301010803" pitchFamily="18" charset="0"/>
              </a:rPr>
              <a:t>M</a:t>
            </a:r>
            <a:r>
              <a:rPr lang="en-GB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easurements </a:t>
            </a:r>
            <a:r>
              <a:rPr lang="en-GB" b="1" dirty="0">
                <a:solidFill>
                  <a:srgbClr val="000000"/>
                </a:solidFill>
                <a:latin typeface="Garamond" panose="02020404030301010803" pitchFamily="18" charset="0"/>
              </a:rPr>
              <a:t>of OCS/N</a:t>
            </a:r>
            <a:r>
              <a:rPr lang="en-GB" b="1" baseline="-25000" dirty="0">
                <a:solidFill>
                  <a:srgbClr val="000000"/>
                </a:solidFill>
                <a:latin typeface="Garamond" panose="02020404030301010803" pitchFamily="18" charset="0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Garamond" panose="02020404030301010803" pitchFamily="18" charset="0"/>
              </a:rPr>
              <a:t>O/CO</a:t>
            </a:r>
            <a:r>
              <a:rPr lang="en-GB" b="1" baseline="-25000" dirty="0">
                <a:solidFill>
                  <a:srgbClr val="000000"/>
                </a:solidFill>
                <a:latin typeface="Garamond" panose="02020404030301010803" pitchFamily="18" charset="0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Garamond" panose="02020404030301010803" pitchFamily="18" charset="0"/>
              </a:rPr>
              <a:t>/CH</a:t>
            </a:r>
            <a:r>
              <a:rPr lang="en-GB" b="1" baseline="-25000" dirty="0">
                <a:solidFill>
                  <a:srgbClr val="000000"/>
                </a:solidFill>
                <a:latin typeface="Garamond" panose="02020404030301010803" pitchFamily="18" charset="0"/>
              </a:rPr>
              <a:t>4</a:t>
            </a:r>
            <a:r>
              <a:rPr lang="en-GB" b="1" dirty="0">
                <a:solidFill>
                  <a:srgbClr val="000000"/>
                </a:solidFill>
                <a:latin typeface="Garamond" panose="02020404030301010803" pitchFamily="18" charset="0"/>
              </a:rPr>
              <a:t>/CO during HEMERA</a:t>
            </a:r>
          </a:p>
        </p:txBody>
      </p:sp>
      <p:graphicFrame>
        <p:nvGraphicFramePr>
          <p:cNvPr id="14" name="Table">
            <a:extLst>
              <a:ext uri="{FF2B5EF4-FFF2-40B4-BE49-F238E27FC236}">
                <a16:creationId xmlns:a16="http://schemas.microsoft.com/office/drawing/2014/main" id="{978BD339-DE10-F73F-28C3-9E10A54E5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6626486"/>
              </p:ext>
            </p:extLst>
          </p:nvPr>
        </p:nvGraphicFramePr>
        <p:xfrm>
          <a:off x="5087887" y="5981126"/>
          <a:ext cx="5366120" cy="77834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745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028">
                  <a:extLst>
                    <a:ext uri="{9D8B030D-6E8A-4147-A177-3AD203B41FA5}">
                      <a16:colId xmlns:a16="http://schemas.microsoft.com/office/drawing/2014/main" val="1747830580"/>
                    </a:ext>
                  </a:extLst>
                </a:gridCol>
                <a:gridCol w="733189">
                  <a:extLst>
                    <a:ext uri="{9D8B030D-6E8A-4147-A177-3AD203B41FA5}">
                      <a16:colId xmlns:a16="http://schemas.microsoft.com/office/drawing/2014/main" val="647567318"/>
                    </a:ext>
                  </a:extLst>
                </a:gridCol>
                <a:gridCol w="762517">
                  <a:extLst>
                    <a:ext uri="{9D8B030D-6E8A-4147-A177-3AD203B41FA5}">
                      <a16:colId xmlns:a16="http://schemas.microsoft.com/office/drawing/2014/main" val="3630958882"/>
                    </a:ext>
                  </a:extLst>
                </a:gridCol>
                <a:gridCol w="811395">
                  <a:extLst>
                    <a:ext uri="{9D8B030D-6E8A-4147-A177-3AD203B41FA5}">
                      <a16:colId xmlns:a16="http://schemas.microsoft.com/office/drawing/2014/main" val="4266268611"/>
                    </a:ext>
                  </a:extLst>
                </a:gridCol>
              </a:tblGrid>
              <a:tr h="47211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Species</a:t>
                      </a:r>
                      <a:endParaRPr sz="1100" b="1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100" dirty="0">
                          <a:sym typeface="Helvetica Neue"/>
                        </a:rPr>
                        <a:t>COS (ppt)</a:t>
                      </a:r>
                      <a:endParaRPr lang="en-US" sz="1100" b="1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100" dirty="0">
                          <a:sym typeface="Helvetica Neue"/>
                        </a:rPr>
                        <a:t>N</a:t>
                      </a:r>
                      <a:r>
                        <a:rPr lang="en-US" sz="1100" baseline="-25000" dirty="0">
                          <a:sym typeface="Helvetica Neue"/>
                        </a:rPr>
                        <a:t>2</a:t>
                      </a:r>
                      <a:r>
                        <a:rPr lang="en-US" sz="1100" dirty="0">
                          <a:sym typeface="Helvetica Neue"/>
                        </a:rPr>
                        <a:t>O (ppb)</a:t>
                      </a:r>
                      <a:endParaRPr lang="en-US" sz="1100" b="1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CO</a:t>
                      </a:r>
                      <a:r>
                        <a:rPr lang="en-US" sz="1100" b="1" baseline="-25000" dirty="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  <a:r>
                        <a:rPr lang="en-US" sz="1100" b="1" baseline="0" dirty="0">
                          <a:solidFill>
                            <a:srgbClr val="FFFFFF"/>
                          </a:solidFill>
                          <a:sym typeface="Helvetica Neue"/>
                        </a:rPr>
                        <a:t> (ppm)</a:t>
                      </a:r>
                      <a:endParaRPr lang="en-US" sz="1100" b="1" baseline="-25000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CH</a:t>
                      </a:r>
                      <a:r>
                        <a:rPr lang="en-US" sz="1100" b="1" baseline="-25000" dirty="0">
                          <a:solidFill>
                            <a:srgbClr val="FFFFFF"/>
                          </a:solidFill>
                          <a:sym typeface="Helvetica Neue"/>
                        </a:rPr>
                        <a:t>4</a:t>
                      </a:r>
                      <a:r>
                        <a:rPr lang="en-US" sz="1100" b="1" baseline="0" dirty="0">
                          <a:solidFill>
                            <a:srgbClr val="FFFFFF"/>
                          </a:solidFill>
                          <a:sym typeface="Helvetica Neue"/>
                        </a:rPr>
                        <a:t> (ppb)</a:t>
                      </a:r>
                      <a:endParaRPr lang="en-US" sz="1100" b="1" baseline="-25000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CO (ppb)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H</a:t>
                      </a:r>
                      <a:r>
                        <a:rPr lang="en-US" sz="1100" b="1" baseline="-25000" dirty="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O (ppm)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374849"/>
                  </a:ext>
                </a:extLst>
              </a:tr>
              <a:tr h="306233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1-sigma</a:t>
                      </a:r>
                      <a:endParaRPr sz="1100" b="1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ym typeface="Helvetica Neue"/>
                        </a:rPr>
                        <a:t>~ 12</a:t>
                      </a:r>
                      <a:endParaRPr sz="1100" b="1" dirty="0"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ym typeface="Helvetica Neue"/>
                        </a:rPr>
                        <a:t>0.1</a:t>
                      </a:r>
                      <a:endParaRPr sz="1100" b="1" dirty="0"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ym typeface="Helvetica Neue"/>
                        </a:rPr>
                        <a:t>0.08</a:t>
                      </a:r>
                      <a:endParaRPr sz="1100" b="1" dirty="0"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ym typeface="Helvetica Neue"/>
                        </a:rPr>
                        <a:t>0.45</a:t>
                      </a:r>
                      <a:endParaRPr sz="1100" b="1" dirty="0"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ym typeface="Helvetica Neue"/>
                        </a:rPr>
                        <a:t>0.65</a:t>
                      </a:r>
                      <a:endParaRPr sz="1100" b="1" dirty="0"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b="1" dirty="0">
                          <a:sym typeface="Helvetica Neue"/>
                        </a:rPr>
                        <a:t>7.2</a:t>
                      </a:r>
                      <a:endParaRPr sz="1100" b="1" dirty="0"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7A36A1F-B491-7373-6346-9D0BFF9F92B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35928790"/>
              </p:ext>
            </p:extLst>
          </p:nvPr>
        </p:nvGraphicFramePr>
        <p:xfrm>
          <a:off x="5618984" y="4252933"/>
          <a:ext cx="4054047" cy="10057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5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r>
                        <a:rPr lang="nl-NL" sz="1600" dirty="0" err="1"/>
                        <a:t>Cell</a:t>
                      </a:r>
                      <a:r>
                        <a:rPr lang="nl-NL" sz="1600" dirty="0"/>
                        <a:t> volume</a:t>
                      </a:r>
                      <a:endParaRPr lang="en-GB" sz="1600" dirty="0"/>
                    </a:p>
                  </a:txBody>
                  <a:tcPr marL="91420" marR="91420" marT="45708" marB="4570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150</a:t>
                      </a:r>
                      <a:r>
                        <a:rPr lang="nl-NL" sz="1600" baseline="0" dirty="0"/>
                        <a:t> </a:t>
                      </a:r>
                      <a:r>
                        <a:rPr lang="nl-NL" sz="1600" baseline="0" dirty="0" err="1"/>
                        <a:t>mL</a:t>
                      </a:r>
                      <a:endParaRPr lang="nl-NL" sz="1600" dirty="0"/>
                    </a:p>
                  </a:txBody>
                  <a:tcPr marL="91420" marR="91420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Optical </a:t>
                      </a:r>
                      <a:r>
                        <a:rPr lang="nl-NL" sz="1600" dirty="0" err="1"/>
                        <a:t>Path</a:t>
                      </a:r>
                      <a:r>
                        <a:rPr lang="nl-NL" sz="1600" baseline="0" dirty="0"/>
                        <a:t> </a:t>
                      </a:r>
                      <a:r>
                        <a:rPr lang="nl-NL" sz="1600" baseline="0" dirty="0" err="1"/>
                        <a:t>length</a:t>
                      </a:r>
                      <a:endParaRPr lang="en-GB" sz="1600" dirty="0"/>
                    </a:p>
                  </a:txBody>
                  <a:tcPr marL="91420" marR="91420" marT="45708" marB="4570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36</a:t>
                      </a:r>
                      <a:r>
                        <a:rPr lang="nl-NL" sz="1600" baseline="0" dirty="0"/>
                        <a:t> m</a:t>
                      </a:r>
                      <a:endParaRPr lang="nl-NL" sz="1600" dirty="0"/>
                    </a:p>
                  </a:txBody>
                  <a:tcPr marL="91420" marR="91420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nl-NL" sz="1600" dirty="0"/>
                        <a:t>Pressure</a:t>
                      </a:r>
                      <a:endParaRPr lang="en-GB" sz="1600" dirty="0"/>
                    </a:p>
                  </a:txBody>
                  <a:tcPr marL="91420" marR="91420" marT="45708" marB="4570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40 – 60 </a:t>
                      </a:r>
                      <a:r>
                        <a:rPr lang="nl-NL" sz="1600" dirty="0" err="1"/>
                        <a:t>Torr</a:t>
                      </a:r>
                      <a:endParaRPr lang="nl-NL" sz="1600" dirty="0"/>
                    </a:p>
                  </a:txBody>
                  <a:tcPr marL="91420" marR="91420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4F1ADF4-6889-27CA-CE50-C56AFDDF6C76}"/>
              </a:ext>
            </a:extLst>
          </p:cNvPr>
          <p:cNvSpPr txBox="1"/>
          <p:nvPr/>
        </p:nvSpPr>
        <p:spPr>
          <a:xfrm>
            <a:off x="5697147" y="5535698"/>
            <a:ext cx="395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Effective Cell Volume at 50 Torr: ~ 10 mL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BCD08-599A-741E-C1C5-5D480F07F192}"/>
              </a:ext>
            </a:extLst>
          </p:cNvPr>
          <p:cNvSpPr txBox="1"/>
          <p:nvPr/>
        </p:nvSpPr>
        <p:spPr>
          <a:xfrm>
            <a:off x="5087888" y="2023587"/>
            <a:ext cx="2018828" cy="1077218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Cryogenic samples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 err="1">
                <a:solidFill>
                  <a:prstClr val="black"/>
                </a:solidFill>
                <a:latin typeface="Calibri"/>
              </a:rPr>
              <a:t>AirCores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 err="1">
                <a:solidFill>
                  <a:prstClr val="black"/>
                </a:solidFill>
                <a:latin typeface="Calibri"/>
              </a:rPr>
              <a:t>bigLISA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Spectrometers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19" name="Rechteck 18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0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02120" y="73096"/>
            <a:ext cx="113880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Aircore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development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as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part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of</a:t>
            </a:r>
            <a:r>
              <a:rPr lang="de-DE" sz="3200" b="1" dirty="0" smtClean="0">
                <a:solidFill>
                  <a:srgbClr val="002060"/>
                </a:solidFill>
              </a:rPr>
              <a:t> FRM4GHG (</a:t>
            </a:r>
            <a:r>
              <a:rPr lang="de-DE" sz="3200" b="1" dirty="0" err="1" smtClean="0">
                <a:solidFill>
                  <a:srgbClr val="002060"/>
                </a:solidFill>
              </a:rPr>
              <a:t>here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Kiruna</a:t>
            </a:r>
            <a:r>
              <a:rPr lang="de-DE" sz="3200" b="1" dirty="0" smtClean="0">
                <a:solidFill>
                  <a:srgbClr val="002060"/>
                </a:solidFill>
              </a:rPr>
              <a:t>)</a:t>
            </a:r>
            <a:endParaRPr lang="de-D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1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EB662-732E-0807-AE23-0D161432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8" t="3822" r="7474" b="48845"/>
          <a:stretch/>
        </p:blipFill>
        <p:spPr>
          <a:xfrm>
            <a:off x="-40640" y="988096"/>
            <a:ext cx="12084718" cy="3439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1DC44-225B-ACFC-9591-24BB5739EB52}"/>
              </a:ext>
            </a:extLst>
          </p:cNvPr>
          <p:cNvSpPr txBox="1"/>
          <p:nvPr/>
        </p:nvSpPr>
        <p:spPr>
          <a:xfrm>
            <a:off x="4087365" y="5954223"/>
            <a:ext cx="1066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Upcoming campaign</a:t>
            </a:r>
            <a:r>
              <a:rPr lang="en-GB" b="1" dirty="0"/>
              <a:t> August 2023:  </a:t>
            </a:r>
            <a:r>
              <a:rPr lang="en-CN" b="1" dirty="0"/>
              <a:t>LISA &amp; AirCore for </a:t>
            </a:r>
            <a:r>
              <a:rPr lang="en-GB" b="1" dirty="0"/>
              <a:t>OCS and N</a:t>
            </a:r>
            <a:r>
              <a:rPr lang="en-GB" b="1" baseline="-25000" dirty="0"/>
              <a:t>2</a:t>
            </a:r>
            <a:r>
              <a:rPr lang="en-GB" b="1" dirty="0"/>
              <a:t>O in Sodankylä</a:t>
            </a:r>
            <a:endParaRPr lang="en-CN" b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6" name="Rechteck 5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2120" y="73096"/>
            <a:ext cx="110466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Aircore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development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as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part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of</a:t>
            </a:r>
            <a:r>
              <a:rPr lang="de-DE" sz="3200" b="1" dirty="0" smtClean="0">
                <a:solidFill>
                  <a:srgbClr val="002060"/>
                </a:solidFill>
              </a:rPr>
              <a:t> FRM4GHG (</a:t>
            </a:r>
            <a:r>
              <a:rPr lang="de-DE" sz="3200" b="1" dirty="0" err="1" smtClean="0">
                <a:solidFill>
                  <a:srgbClr val="002060"/>
                </a:solidFill>
              </a:rPr>
              <a:t>here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Kiruna</a:t>
            </a:r>
            <a:r>
              <a:rPr lang="de-DE" sz="3200" b="1" dirty="0" smtClean="0">
                <a:solidFill>
                  <a:srgbClr val="002060"/>
                </a:solidFill>
              </a:rPr>
              <a:t>)</a:t>
            </a:r>
            <a:endParaRPr lang="de-DE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16EB662-732E-0807-AE23-0D161432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8" t="94115" r="7474" b="688"/>
          <a:stretch/>
        </p:blipFill>
        <p:spPr>
          <a:xfrm>
            <a:off x="-3767220" y="4668252"/>
            <a:ext cx="18789209" cy="58714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2387" y="4350621"/>
            <a:ext cx="644893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780100" y="4320140"/>
            <a:ext cx="644893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136688" y="4318535"/>
            <a:ext cx="644893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7464401" y="4326554"/>
            <a:ext cx="644893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9811364" y="4324948"/>
            <a:ext cx="644893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5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2BB7E3-F141-4162-A13E-67F9056DCBD1}"/>
              </a:ext>
            </a:extLst>
          </p:cNvPr>
          <p:cNvSpPr txBox="1"/>
          <p:nvPr/>
        </p:nvSpPr>
        <p:spPr>
          <a:xfrm>
            <a:off x="627449" y="544882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AirCore CO</a:t>
            </a:r>
            <a:r>
              <a:rPr lang="fi-FI" baseline="-25000" dirty="0"/>
              <a:t>2</a:t>
            </a:r>
            <a:r>
              <a:rPr lang="fi-FI" dirty="0"/>
              <a:t> and CH</a:t>
            </a:r>
            <a:r>
              <a:rPr lang="fi-FI" baseline="-25000" dirty="0"/>
              <a:t>4</a:t>
            </a:r>
            <a:r>
              <a:rPr lang="fi-FI" dirty="0"/>
              <a:t> profiles (red) and TCCON GGG2020 a priori (dashed line). </a:t>
            </a:r>
            <a:r>
              <a:rPr lang="fi-FI" dirty="0" smtClean="0"/>
              <a:t>Sodankylä </a:t>
            </a:r>
            <a:r>
              <a:rPr lang="fi-FI" dirty="0"/>
              <a:t>29 June 2022 08:09 UTC (left) and 25 August 2022 08:02 UTC (right).</a:t>
            </a:r>
          </a:p>
        </p:txBody>
      </p: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DE3CBC50-AE7A-C271-3688-8BE004F75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8" y="948882"/>
            <a:ext cx="5734240" cy="4299486"/>
          </a:xfrm>
          <a:prstGeom prst="rect">
            <a:avLst/>
          </a:prstGeom>
        </p:spPr>
      </p:pic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B245B576-68B2-E694-20FC-52946F454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7" y="935627"/>
            <a:ext cx="5760799" cy="4319401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7" name="Rechteck 6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2120" y="73096"/>
            <a:ext cx="580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Aircore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studies</a:t>
            </a:r>
            <a:r>
              <a:rPr lang="de-DE" sz="3200" b="1" dirty="0" smtClean="0">
                <a:solidFill>
                  <a:srgbClr val="002060"/>
                </a:solidFill>
              </a:rPr>
              <a:t> in </a:t>
            </a:r>
            <a:r>
              <a:rPr lang="de-DE" sz="3200" b="1" dirty="0" err="1" smtClean="0">
                <a:solidFill>
                  <a:srgbClr val="002060"/>
                </a:solidFill>
              </a:rPr>
              <a:t>Sodankyla</a:t>
            </a:r>
            <a:endParaRPr lang="de-D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3" name="Rechteck 2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118192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Calibration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of</a:t>
            </a:r>
            <a:r>
              <a:rPr lang="de-DE" sz="3200" b="1" dirty="0" smtClean="0">
                <a:solidFill>
                  <a:srgbClr val="002060"/>
                </a:solidFill>
              </a:rPr>
              <a:t> a </a:t>
            </a:r>
            <a:r>
              <a:rPr lang="de-DE" sz="3200" b="1" dirty="0" err="1" smtClean="0">
                <a:solidFill>
                  <a:srgbClr val="002060"/>
                </a:solidFill>
              </a:rPr>
              <a:t>traveling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standard</a:t>
            </a:r>
            <a:r>
              <a:rPr lang="de-DE" sz="3200" b="1" dirty="0" smtClean="0">
                <a:solidFill>
                  <a:srgbClr val="002060"/>
                </a:solidFill>
              </a:rPr>
              <a:t> instrumental EM27/SUN</a:t>
            </a:r>
            <a:endParaRPr lang="de-DE" sz="3200" b="1" dirty="0">
              <a:solidFill>
                <a:srgbClr val="00206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084" y="2519829"/>
            <a:ext cx="8196259" cy="427361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17715" y="816429"/>
            <a:ext cx="85138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Comparison</a:t>
            </a:r>
            <a:r>
              <a:rPr lang="de-DE" sz="2000" b="1" dirty="0" smtClean="0"/>
              <a:t> EM27/SUN (Karlsruhe </a:t>
            </a:r>
            <a:r>
              <a:rPr lang="de-DE" sz="2000" b="1" dirty="0" err="1" smtClean="0"/>
              <a:t>reference</a:t>
            </a:r>
            <a:r>
              <a:rPr lang="de-DE" sz="2000" b="1" dirty="0" smtClean="0"/>
              <a:t>)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traveling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standard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instrument</a:t>
            </a:r>
            <a:endParaRPr lang="de-DE" sz="2000" b="1" dirty="0" smtClean="0"/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before</a:t>
            </a:r>
            <a:r>
              <a:rPr lang="de-DE" sz="2000" dirty="0" smtClean="0"/>
              <a:t> </a:t>
            </a:r>
            <a:r>
              <a:rPr lang="de-DE" sz="2000" dirty="0" err="1"/>
              <a:t>and</a:t>
            </a:r>
            <a:r>
              <a:rPr lang="de-DE" sz="2000" dirty="0"/>
              <a:t> after </a:t>
            </a:r>
            <a:r>
              <a:rPr lang="de-DE" sz="2000" dirty="0" err="1"/>
              <a:t>trip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Japan</a:t>
            </a:r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before</a:t>
            </a:r>
            <a:r>
              <a:rPr lang="de-DE" sz="2000" dirty="0" smtClean="0"/>
              <a:t> </a:t>
            </a:r>
            <a:r>
              <a:rPr lang="de-DE" sz="2000" dirty="0" err="1"/>
              <a:t>and</a:t>
            </a:r>
            <a:r>
              <a:rPr lang="de-DE" sz="2000" dirty="0"/>
              <a:t> after </a:t>
            </a:r>
            <a:r>
              <a:rPr lang="de-DE" sz="2000" dirty="0" err="1"/>
              <a:t>trip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smtClean="0"/>
              <a:t>Canada</a:t>
            </a:r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empirical</a:t>
            </a:r>
            <a:r>
              <a:rPr lang="de-DE" sz="2000" dirty="0" smtClean="0"/>
              <a:t> SZA </a:t>
            </a:r>
            <a:r>
              <a:rPr lang="de-DE" sz="2000" dirty="0" err="1" smtClean="0"/>
              <a:t>correction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XCO</a:t>
            </a:r>
            <a:endParaRPr lang="de-DE" sz="2000" dirty="0"/>
          </a:p>
          <a:p>
            <a:endParaRPr 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2530471"/>
            <a:ext cx="2915396" cy="388719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423981" y="1222281"/>
            <a:ext cx="8183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Arial Unicode MS" pitchFamily="34" charset="-128"/>
              <a:cs typeface="Arial" pitchFamily="34" charset="0"/>
            </a:endParaRPr>
          </a:p>
          <a:p>
            <a:r>
              <a:rPr lang="en-US" dirty="0" smtClean="0">
                <a:latin typeface="Arial Unicode MS" pitchFamily="34" charset="-128"/>
                <a:cs typeface="Arial" pitchFamily="34" charset="0"/>
              </a:rPr>
              <a:t>     Collaborators:	J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Chen,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P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 smtClean="0">
                <a:latin typeface="Arial Unicode MS" pitchFamily="34" charset="-128"/>
                <a:cs typeface="Arial" pitchFamily="34" charset="0"/>
              </a:rPr>
              <a:t>Aigner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 (</a:t>
            </a:r>
            <a:r>
              <a:rPr lang="en-US" dirty="0" smtClean="0"/>
              <a:t>TUM</a:t>
            </a:r>
            <a:r>
              <a:rPr lang="en-US" dirty="0"/>
              <a:t>, </a:t>
            </a:r>
            <a:r>
              <a:rPr lang="en-US" dirty="0" smtClean="0"/>
              <a:t>Germany)</a:t>
            </a:r>
            <a:endParaRPr lang="en-US" dirty="0"/>
          </a:p>
          <a:p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		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D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Wunch,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N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Pak (</a:t>
            </a:r>
            <a:r>
              <a:rPr lang="en-US" dirty="0" smtClean="0"/>
              <a:t>University </a:t>
            </a:r>
            <a:r>
              <a:rPr lang="en-US" dirty="0"/>
              <a:t>of Toronto, </a:t>
            </a:r>
            <a:r>
              <a:rPr lang="en-US" dirty="0" smtClean="0"/>
              <a:t>Canada)</a:t>
            </a:r>
            <a:endParaRPr lang="en-US" dirty="0"/>
          </a:p>
          <a:p>
            <a:r>
              <a:rPr lang="en-US" baseline="30000" dirty="0" smtClean="0">
                <a:latin typeface="Arial Unicode MS" pitchFamily="34" charset="-128"/>
                <a:cs typeface="Arial" pitchFamily="34" charset="0"/>
              </a:rPr>
              <a:t>		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I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err="1">
                <a:latin typeface="Arial Unicode MS" pitchFamily="34" charset="-128"/>
                <a:cs typeface="Arial" pitchFamily="34" charset="0"/>
              </a:rPr>
              <a:t>Morino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M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. 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Frey (</a:t>
            </a:r>
            <a:r>
              <a:rPr lang="en-US" dirty="0" smtClean="0"/>
              <a:t>NIES</a:t>
            </a:r>
            <a:r>
              <a:rPr lang="en-US" dirty="0"/>
              <a:t>, </a:t>
            </a:r>
            <a:r>
              <a:rPr lang="en-US" dirty="0" smtClean="0"/>
              <a:t>Japan)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F1BD3-743C-25A6-0808-4C10E6486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" r="2801" b="3056"/>
          <a:stretch/>
        </p:blipFill>
        <p:spPr>
          <a:xfrm>
            <a:off x="957621" y="979957"/>
            <a:ext cx="3741241" cy="28380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BD897C-95BE-602D-4E71-9755FFD48EE0}"/>
              </a:ext>
            </a:extLst>
          </p:cNvPr>
          <p:cNvSpPr txBox="1"/>
          <p:nvPr/>
        </p:nvSpPr>
        <p:spPr>
          <a:xfrm>
            <a:off x="1111491" y="4276328"/>
            <a:ext cx="7410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Larger scatter for </a:t>
            </a:r>
            <a:r>
              <a:rPr lang="en-GB" sz="1600" dirty="0" err="1"/>
              <a:t>Invenio</a:t>
            </a:r>
            <a:r>
              <a:rPr lang="en-GB" sz="1600" dirty="0"/>
              <a:t> (18% vs 9.5% for daily std)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Invenio</a:t>
            </a:r>
            <a:r>
              <a:rPr lang="en-GB" sz="1600" dirty="0"/>
              <a:t> biased high (about a factor 2 </a:t>
            </a:r>
            <a:r>
              <a:rPr lang="en-GB" sz="1600" dirty="0" smtClean="0"/>
              <a:t>!)</a:t>
            </a:r>
          </a:p>
          <a:p>
            <a:r>
              <a:rPr lang="en-GB" sz="1600" dirty="0" smtClean="0"/>
              <a:t>-&gt;  Caused by use of one solar tracker for both instruments, shift during the day ?</a:t>
            </a:r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329FBD-6E5E-DDF9-B7E5-66140A0C2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r="28738"/>
          <a:stretch/>
        </p:blipFill>
        <p:spPr>
          <a:xfrm>
            <a:off x="5194503" y="1016716"/>
            <a:ext cx="3751990" cy="2801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9277B3-DDB6-1467-4D1C-207310ED823B}"/>
              </a:ext>
            </a:extLst>
          </p:cNvPr>
          <p:cNvSpPr txBox="1"/>
          <p:nvPr/>
        </p:nvSpPr>
        <p:spPr>
          <a:xfrm>
            <a:off x="6127845" y="789227"/>
            <a:ext cx="16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aramond" panose="02020404030301010803" pitchFamily="18" charset="0"/>
              </a:rPr>
              <a:t>Diurnal cycle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16" name="Rechteck 15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02120" y="73096"/>
            <a:ext cx="10953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Improvment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of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retrieval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for</a:t>
            </a:r>
            <a:r>
              <a:rPr lang="de-DE" sz="3200" b="1" dirty="0" smtClean="0">
                <a:solidFill>
                  <a:srgbClr val="002060"/>
                </a:solidFill>
              </a:rPr>
              <a:t> GHG </a:t>
            </a:r>
            <a:r>
              <a:rPr lang="de-DE" sz="3200" b="1" dirty="0" err="1" smtClean="0">
                <a:solidFill>
                  <a:srgbClr val="002060"/>
                </a:solidFill>
              </a:rPr>
              <a:t>and</a:t>
            </a:r>
            <a:r>
              <a:rPr lang="de-DE" sz="3200" b="1" dirty="0" smtClean="0">
                <a:solidFill>
                  <a:srgbClr val="002060"/>
                </a:solidFill>
              </a:rPr>
              <a:t> additional </a:t>
            </a:r>
            <a:r>
              <a:rPr lang="de-DE" sz="3200" b="1" dirty="0" err="1" smtClean="0">
                <a:solidFill>
                  <a:srgbClr val="002060"/>
                </a:solidFill>
              </a:rPr>
              <a:t>species</a:t>
            </a:r>
            <a:endParaRPr lang="de-D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074225-62C4-A77F-4651-82283DC66A00}"/>
              </a:ext>
            </a:extLst>
          </p:cNvPr>
          <p:cNvSpPr txBox="1"/>
          <p:nvPr/>
        </p:nvSpPr>
        <p:spPr>
          <a:xfrm>
            <a:off x="2710497" y="852307"/>
            <a:ext cx="912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Comparison </a:t>
            </a:r>
            <a:r>
              <a:rPr lang="en-GB" smtClean="0">
                <a:latin typeface="Calibri" panose="020F0502020204030204" pitchFamily="34" charset="0"/>
                <a:cs typeface="Calibri" panose="020F0502020204030204" pitchFamily="34" charset="0"/>
              </a:rPr>
              <a:t>HCHO for NDACC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TROPOMI.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32F962-7D5C-CEFA-1F44-9EC6FBA302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2"/>
          <a:stretch/>
        </p:blipFill>
        <p:spPr bwMode="auto">
          <a:xfrm>
            <a:off x="996551" y="1377342"/>
            <a:ext cx="10438087" cy="5169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B1F7A1-62C2-F2A3-0669-878C70B0CAD8}"/>
              </a:ext>
            </a:extLst>
          </p:cNvPr>
          <p:cNvCxnSpPr>
            <a:cxnSpLocks/>
          </p:cNvCxnSpPr>
          <p:nvPr/>
        </p:nvCxnSpPr>
        <p:spPr>
          <a:xfrm flipV="1">
            <a:off x="2216314" y="4398264"/>
            <a:ext cx="1477862" cy="116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FE6723-DBD1-46D3-0FB3-91654030F529}"/>
              </a:ext>
            </a:extLst>
          </p:cNvPr>
          <p:cNvCxnSpPr>
            <a:cxnSpLocks/>
          </p:cNvCxnSpPr>
          <p:nvPr/>
        </p:nvCxnSpPr>
        <p:spPr>
          <a:xfrm>
            <a:off x="3858988" y="5019497"/>
            <a:ext cx="0" cy="169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14" name="Rechteck 13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02120" y="73096"/>
            <a:ext cx="10953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Improvment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of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retrieval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 err="1" smtClean="0">
                <a:solidFill>
                  <a:srgbClr val="002060"/>
                </a:solidFill>
              </a:rPr>
              <a:t>for</a:t>
            </a:r>
            <a:r>
              <a:rPr lang="de-DE" sz="3200" b="1" dirty="0" smtClean="0">
                <a:solidFill>
                  <a:srgbClr val="002060"/>
                </a:solidFill>
              </a:rPr>
              <a:t> GHG </a:t>
            </a:r>
            <a:r>
              <a:rPr lang="de-DE" sz="3200" b="1" dirty="0" err="1" smtClean="0">
                <a:solidFill>
                  <a:srgbClr val="002060"/>
                </a:solidFill>
              </a:rPr>
              <a:t>and</a:t>
            </a:r>
            <a:r>
              <a:rPr lang="de-DE" sz="3200" b="1" dirty="0" smtClean="0">
                <a:solidFill>
                  <a:srgbClr val="002060"/>
                </a:solidFill>
              </a:rPr>
              <a:t> additional </a:t>
            </a:r>
            <a:r>
              <a:rPr lang="de-DE" sz="3200" b="1" dirty="0" err="1" smtClean="0">
                <a:solidFill>
                  <a:srgbClr val="002060"/>
                </a:solidFill>
              </a:rPr>
              <a:t>species</a:t>
            </a:r>
            <a:endParaRPr lang="de-D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02" y="1134943"/>
            <a:ext cx="8825516" cy="54236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414050" y="6363347"/>
            <a:ext cx="257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(Zhou </a:t>
            </a:r>
            <a:r>
              <a:rPr lang="en-US" b="1" i="1" dirty="0"/>
              <a:t>et </a:t>
            </a:r>
            <a:r>
              <a:rPr lang="en-US" b="1" i="1" dirty="0" smtClean="0"/>
              <a:t>al. AMTD, 2022)</a:t>
            </a:r>
            <a:endParaRPr lang="de-DE" i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-95530" y="0"/>
            <a:ext cx="12474054" cy="1078173"/>
            <a:chOff x="-17909" y="6127"/>
            <a:chExt cx="9271570" cy="781050"/>
          </a:xfrm>
        </p:grpSpPr>
        <p:sp>
          <p:nvSpPr>
            <p:cNvPr id="9" name="Rechteck 8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3880" y="73096"/>
            <a:ext cx="117423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/>
              <a:t>Atmospheric N</a:t>
            </a:r>
            <a:r>
              <a:rPr lang="en-US" sz="2400" b="1" baseline="-25000" dirty="0"/>
              <a:t>2</a:t>
            </a:r>
            <a:r>
              <a:rPr lang="en-US" sz="2400" b="1" dirty="0"/>
              <a:t>O and CH</a:t>
            </a:r>
            <a:r>
              <a:rPr lang="en-US" sz="2400" b="1" baseline="-25000" dirty="0"/>
              <a:t>4</a:t>
            </a:r>
            <a:r>
              <a:rPr lang="en-US" sz="2400" b="1" dirty="0"/>
              <a:t> </a:t>
            </a:r>
            <a:r>
              <a:rPr lang="en-US" sz="2400" b="1" dirty="0" smtClean="0"/>
              <a:t>retrieved </a:t>
            </a:r>
            <a:r>
              <a:rPr lang="en-US" sz="2400" b="1" dirty="0"/>
              <a:t>from </a:t>
            </a:r>
            <a:r>
              <a:rPr lang="en-US" sz="2400" b="1" dirty="0" smtClean="0"/>
              <a:t>low and high resolution </a:t>
            </a:r>
            <a:r>
              <a:rPr lang="en-US" sz="2400" b="1" dirty="0"/>
              <a:t>FTIR spectra </a:t>
            </a:r>
            <a:endParaRPr lang="en-US" sz="2400" b="1" dirty="0" smtClean="0"/>
          </a:p>
          <a:p>
            <a:pPr eaLnBrk="1" hangingPunct="1"/>
            <a:r>
              <a:rPr lang="en-US" sz="2400" b="1" dirty="0" smtClean="0"/>
              <a:t>(</a:t>
            </a:r>
            <a:r>
              <a:rPr lang="en-US" sz="2400" b="1" dirty="0"/>
              <a:t>Bruker Vertex 70) in the mid-infrared </a:t>
            </a:r>
            <a:r>
              <a:rPr lang="en-US" sz="2400" b="1" dirty="0" smtClean="0"/>
              <a:t>region (</a:t>
            </a:r>
            <a:r>
              <a:rPr lang="en-US" sz="2400" b="1" dirty="0" err="1" smtClean="0"/>
              <a:t>Sodankyla</a:t>
            </a:r>
            <a:r>
              <a:rPr lang="en-US" sz="2400" b="1" dirty="0" smtClean="0"/>
              <a:t>)</a:t>
            </a:r>
            <a:endParaRPr lang="de-D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713" y="1114749"/>
            <a:ext cx="4543295" cy="552111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9" y="1078173"/>
            <a:ext cx="4922923" cy="5715157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-95530" y="0"/>
            <a:ext cx="12474054" cy="1078173"/>
            <a:chOff x="-17909" y="6127"/>
            <a:chExt cx="9271570" cy="781050"/>
          </a:xfrm>
        </p:grpSpPr>
        <p:sp>
          <p:nvSpPr>
            <p:cNvPr id="6" name="Rechteck 5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80" y="73096"/>
            <a:ext cx="117423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/>
              <a:t>Atmospheric N</a:t>
            </a:r>
            <a:r>
              <a:rPr lang="en-US" sz="2400" b="1" baseline="-25000" dirty="0"/>
              <a:t>2</a:t>
            </a:r>
            <a:r>
              <a:rPr lang="en-US" sz="2400" b="1" dirty="0"/>
              <a:t>O and CH</a:t>
            </a:r>
            <a:r>
              <a:rPr lang="en-US" sz="2400" b="1" baseline="-25000" dirty="0"/>
              <a:t>4</a:t>
            </a:r>
            <a:r>
              <a:rPr lang="en-US" sz="2400" b="1" dirty="0"/>
              <a:t> </a:t>
            </a:r>
            <a:r>
              <a:rPr lang="en-US" sz="2400" b="1" dirty="0" smtClean="0"/>
              <a:t>retrieved </a:t>
            </a:r>
            <a:r>
              <a:rPr lang="en-US" sz="2400" b="1" dirty="0"/>
              <a:t>from </a:t>
            </a:r>
            <a:r>
              <a:rPr lang="en-US" sz="2400" b="1" dirty="0" smtClean="0"/>
              <a:t>low and high resolution </a:t>
            </a:r>
            <a:r>
              <a:rPr lang="en-US" sz="2400" b="1" dirty="0"/>
              <a:t>FTIR spectra </a:t>
            </a:r>
            <a:endParaRPr lang="en-US" sz="2400" b="1" dirty="0" smtClean="0"/>
          </a:p>
          <a:p>
            <a:pPr eaLnBrk="1" hangingPunct="1"/>
            <a:r>
              <a:rPr lang="en-US" sz="2400" b="1" dirty="0" smtClean="0"/>
              <a:t>(</a:t>
            </a:r>
            <a:r>
              <a:rPr lang="en-US" sz="2400" b="1" dirty="0"/>
              <a:t>Bruker Vertex 70) in the mid-infrared </a:t>
            </a:r>
            <a:r>
              <a:rPr lang="en-US" sz="2400" b="1" dirty="0" smtClean="0"/>
              <a:t>region (</a:t>
            </a:r>
            <a:r>
              <a:rPr lang="en-US" sz="2400" b="1" dirty="0" err="1" smtClean="0"/>
              <a:t>Sodankyla</a:t>
            </a:r>
            <a:r>
              <a:rPr lang="en-US" sz="2400" b="1" dirty="0" smtClean="0"/>
              <a:t>)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414050" y="6473075"/>
            <a:ext cx="257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(Zhou </a:t>
            </a:r>
            <a:r>
              <a:rPr lang="en-US" b="1" i="1" dirty="0"/>
              <a:t>et </a:t>
            </a:r>
            <a:r>
              <a:rPr lang="en-US" b="1" i="1" dirty="0" smtClean="0"/>
              <a:t>al. AMTD, 2022)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9274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23" name="Rechteck 22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4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68098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200" b="1" dirty="0" err="1" smtClean="0">
                <a:solidFill>
                  <a:srgbClr val="002060"/>
                </a:solidFill>
              </a:rPr>
              <a:t>Fiducial</a:t>
            </a:r>
            <a:r>
              <a:rPr lang="de-DE" sz="3200" b="1" dirty="0" smtClean="0">
                <a:solidFill>
                  <a:srgbClr val="002060"/>
                </a:solidFill>
              </a:rPr>
              <a:t> Reference </a:t>
            </a:r>
            <a:r>
              <a:rPr lang="de-DE" sz="3200" b="1" dirty="0" err="1" smtClean="0">
                <a:solidFill>
                  <a:srgbClr val="002060"/>
                </a:solidFill>
              </a:rPr>
              <a:t>Measurements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1692" y="1178170"/>
            <a:ext cx="98561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FRM4GHG-1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intercomparison</a:t>
            </a:r>
            <a:r>
              <a:rPr lang="en-US" sz="2400" dirty="0"/>
              <a:t> between </a:t>
            </a:r>
            <a:r>
              <a:rPr lang="en-US" sz="2400" dirty="0" smtClean="0"/>
              <a:t>alternative </a:t>
            </a:r>
            <a:r>
              <a:rPr lang="en-US" sz="2400" dirty="0"/>
              <a:t>instruments collocated with a </a:t>
            </a:r>
            <a:r>
              <a:rPr lang="en-US" sz="2400" dirty="0" smtClean="0"/>
              <a:t>TCCON station and </a:t>
            </a:r>
            <a:r>
              <a:rPr lang="en-US" sz="2400" dirty="0"/>
              <a:t>additional independent observations.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contribution </a:t>
            </a:r>
            <a:r>
              <a:rPr lang="en-US" sz="2400" dirty="0"/>
              <a:t>to the Agency’s commitment towards </a:t>
            </a:r>
            <a:r>
              <a:rPr lang="en-US" sz="2400" dirty="0" smtClean="0"/>
              <a:t>CEOS-WGCV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(Committee </a:t>
            </a:r>
            <a:r>
              <a:rPr lang="en-US" sz="2400" dirty="0" smtClean="0"/>
              <a:t>on Earth Observation Satellites - Working group for cal./val</a:t>
            </a:r>
            <a:r>
              <a:rPr lang="en-US" sz="2400" dirty="0" smtClean="0"/>
              <a:t>.)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establish </a:t>
            </a:r>
            <a:r>
              <a:rPr lang="en-US" sz="2400" dirty="0"/>
              <a:t>a set of Fiducial Reference Measurements (FRM) </a:t>
            </a:r>
            <a:r>
              <a:rPr lang="en-US" sz="2400" dirty="0" smtClean="0"/>
              <a:t>for GHGs.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smtClean="0"/>
              <a:t>FRM4GHG-2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urther </a:t>
            </a:r>
            <a:r>
              <a:rPr lang="en-US" sz="2400" dirty="0"/>
              <a:t>improve the investigated </a:t>
            </a:r>
            <a:r>
              <a:rPr lang="en-US" sz="2400" dirty="0" smtClean="0"/>
              <a:t>low resolution instruments. Development of hardware </a:t>
            </a:r>
            <a:r>
              <a:rPr lang="en-US" sz="2400" dirty="0"/>
              <a:t>and software, </a:t>
            </a:r>
            <a:r>
              <a:rPr lang="en-US" sz="2400" dirty="0" smtClean="0"/>
              <a:t>algorithms.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inks to TCCON </a:t>
            </a:r>
            <a:r>
              <a:rPr lang="en-US" sz="2400" dirty="0"/>
              <a:t>and complementary </a:t>
            </a:r>
            <a:r>
              <a:rPr lang="en-US" sz="2400" dirty="0" err="1"/>
              <a:t>COllaborative</a:t>
            </a:r>
            <a:r>
              <a:rPr lang="en-US" sz="2400" dirty="0"/>
              <a:t> </a:t>
            </a:r>
            <a:r>
              <a:rPr lang="en-US" sz="2400" dirty="0" smtClean="0"/>
              <a:t>Carbon Column </a:t>
            </a:r>
            <a:r>
              <a:rPr lang="en-US" sz="2400" dirty="0"/>
              <a:t>Observing Network (COCCON</a:t>
            </a:r>
            <a:r>
              <a:rPr lang="en-US" sz="2400" dirty="0" smtClean="0"/>
              <a:t>).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9687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742" y="1416407"/>
            <a:ext cx="9164284" cy="5310967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4" name="Rechteck 3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11552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2060"/>
                </a:solidFill>
              </a:rPr>
              <a:t>Instrumental </a:t>
            </a:r>
            <a:r>
              <a:rPr lang="de-DE" sz="2800" b="1" dirty="0" err="1" smtClean="0">
                <a:solidFill>
                  <a:srgbClr val="002060"/>
                </a:solidFill>
              </a:rPr>
              <a:t>improvments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for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low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</a:t>
            </a:r>
            <a:r>
              <a:rPr lang="de-DE" sz="2800" b="1" dirty="0" smtClean="0">
                <a:solidFill>
                  <a:srgbClr val="002060"/>
                </a:solidFill>
              </a:rPr>
              <a:t>. </a:t>
            </a:r>
            <a:r>
              <a:rPr lang="de-DE" sz="2800" b="1" dirty="0" err="1" smtClean="0">
                <a:solidFill>
                  <a:srgbClr val="002060"/>
                </a:solidFill>
              </a:rPr>
              <a:t>specs</a:t>
            </a:r>
            <a:r>
              <a:rPr lang="de-DE" sz="2800" b="1" dirty="0" smtClean="0">
                <a:solidFill>
                  <a:srgbClr val="002060"/>
                </a:solidFill>
              </a:rPr>
              <a:t>. (BIRA &amp; Uni Bremen)</a:t>
            </a:r>
            <a:endParaRPr lang="de-DE" sz="2800" b="1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603" y="1037451"/>
            <a:ext cx="53045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Develop</a:t>
            </a:r>
            <a:r>
              <a:rPr lang="de-DE" sz="2000" b="1" dirty="0" smtClean="0"/>
              <a:t> a mobile stand-</a:t>
            </a:r>
            <a:r>
              <a:rPr lang="de-DE" sz="2000" b="1" dirty="0" err="1" smtClean="0"/>
              <a:t>alone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version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</a:p>
          <a:p>
            <a:r>
              <a:rPr lang="de-DE" sz="2000" b="1" dirty="0" err="1" smtClean="0"/>
              <a:t>Bruker</a:t>
            </a:r>
            <a:r>
              <a:rPr lang="de-DE" sz="2000" b="1" dirty="0" smtClean="0"/>
              <a:t> Vertex 70 </a:t>
            </a:r>
            <a:r>
              <a:rPr lang="de-DE" sz="2000" b="1" dirty="0" err="1" smtClean="0"/>
              <a:t>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other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small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spectrometers</a:t>
            </a:r>
            <a:r>
              <a:rPr lang="de-DE" sz="2000" b="1" dirty="0" smtClean="0"/>
              <a:t> </a:t>
            </a:r>
          </a:p>
          <a:p>
            <a:r>
              <a:rPr lang="de-DE" sz="2000" dirty="0" smtClean="0"/>
              <a:t>- </a:t>
            </a:r>
            <a:r>
              <a:rPr lang="de-DE" sz="2000" dirty="0" err="1"/>
              <a:t>t</a:t>
            </a:r>
            <a:r>
              <a:rPr lang="de-DE" sz="2000" dirty="0" err="1" smtClean="0"/>
              <a:t>hermally</a:t>
            </a:r>
            <a:r>
              <a:rPr lang="de-DE" sz="2000" dirty="0" smtClean="0"/>
              <a:t> </a:t>
            </a:r>
            <a:r>
              <a:rPr lang="de-DE" sz="2000" dirty="0" err="1" smtClean="0"/>
              <a:t>isolated</a:t>
            </a:r>
            <a:endParaRPr lang="de-DE" sz="2000" dirty="0" smtClean="0"/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Including</a:t>
            </a:r>
            <a:r>
              <a:rPr lang="de-DE" sz="2000" dirty="0" smtClean="0"/>
              <a:t> solar </a:t>
            </a:r>
            <a:r>
              <a:rPr lang="de-DE" sz="2000" dirty="0" err="1" smtClean="0"/>
              <a:t>tracker</a:t>
            </a:r>
            <a:endParaRPr lang="de-DE" sz="2000" dirty="0" smtClean="0"/>
          </a:p>
          <a:p>
            <a:r>
              <a:rPr lang="de-DE" sz="2000" dirty="0" smtClean="0"/>
              <a:t>- rain </a:t>
            </a:r>
            <a:r>
              <a:rPr lang="de-DE" sz="2000" dirty="0" err="1" smtClean="0"/>
              <a:t>sensor</a:t>
            </a:r>
            <a:endParaRPr lang="de-DE" sz="2000" dirty="0" smtClean="0"/>
          </a:p>
          <a:p>
            <a:r>
              <a:rPr lang="de-DE" sz="2000" dirty="0" smtClean="0"/>
              <a:t>- </a:t>
            </a:r>
            <a:r>
              <a:rPr lang="de-DE" sz="2000" dirty="0" err="1"/>
              <a:t>a</a:t>
            </a:r>
            <a:r>
              <a:rPr lang="de-DE" sz="2000" dirty="0" err="1" smtClean="0"/>
              <a:t>utomatically</a:t>
            </a:r>
            <a:r>
              <a:rPr lang="de-DE" sz="2000" dirty="0" smtClean="0"/>
              <a:t> </a:t>
            </a:r>
            <a:r>
              <a:rPr lang="de-DE" sz="2000" dirty="0" err="1" smtClean="0"/>
              <a:t>controlled</a:t>
            </a:r>
            <a:r>
              <a:rPr lang="de-DE" sz="2000" dirty="0" smtClean="0"/>
              <a:t> </a:t>
            </a:r>
            <a:r>
              <a:rPr lang="de-DE" sz="2000" dirty="0" err="1" smtClean="0"/>
              <a:t>cover</a:t>
            </a:r>
            <a:endParaRPr lang="de-DE" sz="2000" dirty="0" smtClean="0"/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TE-</a:t>
            </a:r>
            <a:r>
              <a:rPr lang="de-DE" sz="2000" dirty="0" err="1" smtClean="0"/>
              <a:t>cooled</a:t>
            </a:r>
            <a:r>
              <a:rPr lang="de-DE" sz="2000" dirty="0" smtClean="0"/>
              <a:t> MCT, </a:t>
            </a:r>
            <a:r>
              <a:rPr lang="de-DE" sz="2000" dirty="0" err="1" smtClean="0"/>
              <a:t>InSb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81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14" y="1021172"/>
            <a:ext cx="9246057" cy="5716021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5" name="Rechteck 4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/>
          <p:cNvSpPr txBox="1"/>
          <p:nvPr/>
        </p:nvSpPr>
        <p:spPr>
          <a:xfrm>
            <a:off x="576943" y="1186543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Design</a:t>
            </a:r>
            <a:endParaRPr lang="de-DE" sz="20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11552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2060"/>
                </a:solidFill>
              </a:rPr>
              <a:t>Instrumental </a:t>
            </a:r>
            <a:r>
              <a:rPr lang="de-DE" sz="2800" b="1" dirty="0" err="1" smtClean="0">
                <a:solidFill>
                  <a:srgbClr val="002060"/>
                </a:solidFill>
              </a:rPr>
              <a:t>improvments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for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low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</a:t>
            </a:r>
            <a:r>
              <a:rPr lang="de-DE" sz="2800" b="1" dirty="0" smtClean="0">
                <a:solidFill>
                  <a:srgbClr val="002060"/>
                </a:solidFill>
              </a:rPr>
              <a:t>. </a:t>
            </a:r>
            <a:r>
              <a:rPr lang="de-DE" sz="2800" b="1" dirty="0" err="1" smtClean="0">
                <a:solidFill>
                  <a:srgbClr val="002060"/>
                </a:solidFill>
              </a:rPr>
              <a:t>specs</a:t>
            </a:r>
            <a:r>
              <a:rPr lang="de-DE" sz="2800" b="1" dirty="0" smtClean="0">
                <a:solidFill>
                  <a:srgbClr val="002060"/>
                </a:solidFill>
              </a:rPr>
              <a:t>. (BIRA &amp; Uni Bremen)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95" y="874087"/>
            <a:ext cx="10085778" cy="5863302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4" name="Rechteck 3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5399313" y="1240971"/>
            <a:ext cx="166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Current</a:t>
            </a:r>
            <a:r>
              <a:rPr lang="de-DE" sz="2000" dirty="0" smtClean="0"/>
              <a:t> </a:t>
            </a:r>
            <a:r>
              <a:rPr lang="de-DE" sz="2000" dirty="0" err="1" smtClean="0"/>
              <a:t>status</a:t>
            </a:r>
            <a:endParaRPr lang="de-DE" sz="2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11552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2060"/>
                </a:solidFill>
              </a:rPr>
              <a:t>Instrumental </a:t>
            </a:r>
            <a:r>
              <a:rPr lang="de-DE" sz="2800" b="1" dirty="0" err="1" smtClean="0">
                <a:solidFill>
                  <a:srgbClr val="002060"/>
                </a:solidFill>
              </a:rPr>
              <a:t>improvments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for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low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</a:t>
            </a:r>
            <a:r>
              <a:rPr lang="de-DE" sz="2800" b="1" dirty="0" smtClean="0">
                <a:solidFill>
                  <a:srgbClr val="002060"/>
                </a:solidFill>
              </a:rPr>
              <a:t>. </a:t>
            </a:r>
            <a:r>
              <a:rPr lang="de-DE" sz="2800" b="1" dirty="0" err="1" smtClean="0">
                <a:solidFill>
                  <a:srgbClr val="002060"/>
                </a:solidFill>
              </a:rPr>
              <a:t>specs</a:t>
            </a:r>
            <a:r>
              <a:rPr lang="de-DE" sz="2800" b="1" dirty="0" smtClean="0">
                <a:solidFill>
                  <a:srgbClr val="002060"/>
                </a:solidFill>
              </a:rPr>
              <a:t>. (BIRA &amp; Uni Bremen)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4801" y="863201"/>
            <a:ext cx="55431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dedicated shelter and </a:t>
            </a:r>
            <a:r>
              <a:rPr lang="en-US" sz="2000" b="1" dirty="0" smtClean="0"/>
              <a:t>additions for EM27-sun</a:t>
            </a:r>
            <a:endParaRPr lang="en-US" sz="2000" b="1" dirty="0" smtClean="0"/>
          </a:p>
          <a:p>
            <a:r>
              <a:rPr lang="en-US" sz="2000" dirty="0" smtClean="0"/>
              <a:t>- built </a:t>
            </a:r>
            <a:r>
              <a:rPr lang="en-US" sz="2000" dirty="0"/>
              <a:t>by the TU </a:t>
            </a:r>
            <a:r>
              <a:rPr lang="en-US" sz="2000" dirty="0" smtClean="0"/>
              <a:t>Munich</a:t>
            </a:r>
          </a:p>
          <a:p>
            <a:r>
              <a:rPr lang="en-US" sz="2000" dirty="0" smtClean="0"/>
              <a:t>- NEW! Built by KIT</a:t>
            </a:r>
          </a:p>
          <a:p>
            <a:r>
              <a:rPr lang="en-US" sz="2000" dirty="0" smtClean="0"/>
              <a:t>- PLC </a:t>
            </a:r>
            <a:r>
              <a:rPr lang="en-US" sz="2000" dirty="0"/>
              <a:t>controlling the measurement dome </a:t>
            </a:r>
            <a:endParaRPr lang="en-US" sz="2000" dirty="0" smtClean="0"/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router</a:t>
            </a:r>
            <a:r>
              <a:rPr lang="de-DE" sz="2000" dirty="0" smtClean="0"/>
              <a:t> </a:t>
            </a:r>
            <a:r>
              <a:rPr lang="de-DE" sz="2000" dirty="0" err="1"/>
              <a:t>designed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outdoor</a:t>
            </a:r>
            <a:r>
              <a:rPr lang="de-DE" sz="2000" dirty="0"/>
              <a:t> </a:t>
            </a:r>
            <a:r>
              <a:rPr lang="de-DE" sz="2000" dirty="0" err="1"/>
              <a:t>usage</a:t>
            </a:r>
            <a:r>
              <a:rPr lang="de-DE" sz="2000" dirty="0"/>
              <a:t> </a:t>
            </a:r>
            <a:endParaRPr lang="de-DE" sz="2000" dirty="0" smtClean="0"/>
          </a:p>
          <a:p>
            <a:r>
              <a:rPr lang="en-US" sz="2000" dirty="0" smtClean="0"/>
              <a:t>- highly </a:t>
            </a:r>
            <a:r>
              <a:rPr lang="en-US" sz="2000" dirty="0"/>
              <a:t>accurate pressure </a:t>
            </a:r>
            <a:r>
              <a:rPr lang="en-US" sz="2000" dirty="0" smtClean="0"/>
              <a:t>sensor </a:t>
            </a:r>
            <a:r>
              <a:rPr lang="en-US" sz="2000" dirty="0"/>
              <a:t>“</a:t>
            </a:r>
            <a:r>
              <a:rPr lang="en-US" sz="2000" dirty="0" err="1"/>
              <a:t>Vaisala</a:t>
            </a:r>
            <a:r>
              <a:rPr lang="en-US" sz="2000" dirty="0"/>
              <a:t> PTB330</a:t>
            </a:r>
            <a:r>
              <a:rPr lang="en-US" sz="2000" dirty="0" smtClean="0"/>
              <a:t>”. 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2" y="2914062"/>
            <a:ext cx="11287498" cy="3943937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5" name="Rechteck 4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88521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2060"/>
                </a:solidFill>
              </a:rPr>
              <a:t>Instrumental </a:t>
            </a:r>
            <a:r>
              <a:rPr lang="de-DE" sz="2800" b="1" dirty="0" err="1" smtClean="0">
                <a:solidFill>
                  <a:srgbClr val="002060"/>
                </a:solidFill>
              </a:rPr>
              <a:t>improvments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for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low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</a:t>
            </a:r>
            <a:r>
              <a:rPr lang="de-DE" sz="2800" b="1" dirty="0" smtClean="0">
                <a:solidFill>
                  <a:srgbClr val="002060"/>
                </a:solidFill>
              </a:rPr>
              <a:t>. </a:t>
            </a:r>
            <a:r>
              <a:rPr lang="de-DE" sz="2800" b="1" dirty="0" err="1" smtClean="0">
                <a:solidFill>
                  <a:srgbClr val="002060"/>
                </a:solidFill>
              </a:rPr>
              <a:t>specs</a:t>
            </a:r>
            <a:r>
              <a:rPr lang="de-DE" sz="2800" b="1" dirty="0" smtClean="0">
                <a:solidFill>
                  <a:srgbClr val="002060"/>
                </a:solidFill>
              </a:rPr>
              <a:t>. (KIT)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871" y="1037451"/>
            <a:ext cx="5799780" cy="5720864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-109182" y="-15067"/>
            <a:ext cx="12474054" cy="781050"/>
            <a:chOff x="-17909" y="6127"/>
            <a:chExt cx="9271570" cy="781050"/>
          </a:xfrm>
        </p:grpSpPr>
        <p:sp>
          <p:nvSpPr>
            <p:cNvPr id="4" name="Rechteck 3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186603" y="1037451"/>
            <a:ext cx="56634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Develop</a:t>
            </a:r>
            <a:r>
              <a:rPr lang="de-DE" sz="2000" b="1" dirty="0" smtClean="0"/>
              <a:t> a </a:t>
            </a:r>
            <a:r>
              <a:rPr lang="de-DE" sz="2000" b="1" dirty="0" err="1" smtClean="0"/>
              <a:t>cheap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simple solar </a:t>
            </a:r>
            <a:r>
              <a:rPr lang="de-DE" sz="2000" b="1" dirty="0" err="1" smtClean="0"/>
              <a:t>tracker</a:t>
            </a:r>
            <a:endParaRPr lang="de-DE" sz="2000" b="1" dirty="0" smtClean="0"/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Gearbox</a:t>
            </a:r>
            <a:r>
              <a:rPr lang="de-DE" sz="2000" dirty="0" smtClean="0"/>
              <a:t> (1:25) </a:t>
            </a:r>
            <a:r>
              <a:rPr lang="de-DE" sz="2000" dirty="0" err="1" smtClean="0"/>
              <a:t>by</a:t>
            </a:r>
            <a:r>
              <a:rPr lang="de-DE" sz="2000" dirty="0" smtClean="0"/>
              <a:t> 3 D </a:t>
            </a:r>
            <a:r>
              <a:rPr lang="de-DE" sz="2000" dirty="0" err="1" smtClean="0"/>
              <a:t>printer</a:t>
            </a:r>
            <a:endParaRPr lang="de-DE" sz="2000" dirty="0" smtClean="0"/>
          </a:p>
          <a:p>
            <a:r>
              <a:rPr lang="de-DE" sz="2000" dirty="0" smtClean="0"/>
              <a:t>- 30 mm </a:t>
            </a:r>
            <a:r>
              <a:rPr lang="de-DE" sz="2000" dirty="0" err="1" smtClean="0"/>
              <a:t>diameter</a:t>
            </a:r>
            <a:endParaRPr lang="de-DE" sz="2000" dirty="0" smtClean="0"/>
          </a:p>
          <a:p>
            <a:r>
              <a:rPr lang="de-DE" sz="2000" dirty="0" smtClean="0"/>
              <a:t>- </a:t>
            </a:r>
            <a:r>
              <a:rPr lang="de-DE" sz="2000" dirty="0" err="1" smtClean="0"/>
              <a:t>Totally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 panose="05050102010706020507" pitchFamily="18" charset="2"/>
              </a:rPr>
              <a:t> </a:t>
            </a:r>
            <a:r>
              <a:rPr lang="de-DE" sz="2000" dirty="0" smtClean="0"/>
              <a:t>200 €</a:t>
            </a:r>
          </a:p>
          <a:p>
            <a:endParaRPr lang="de-DE" sz="2000" dirty="0" smtClean="0"/>
          </a:p>
          <a:p>
            <a:r>
              <a:rPr lang="de-DE" sz="2000" b="1" dirty="0" err="1"/>
              <a:t>By</a:t>
            </a:r>
            <a:r>
              <a:rPr lang="de-DE" sz="2000" b="1" dirty="0"/>
              <a:t> </a:t>
            </a:r>
            <a:r>
              <a:rPr lang="de-DE" sz="2000" b="1" dirty="0" err="1"/>
              <a:t>far</a:t>
            </a:r>
            <a:r>
              <a:rPr lang="de-DE" sz="2000" b="1" dirty="0"/>
              <a:t> not </a:t>
            </a:r>
            <a:r>
              <a:rPr lang="de-DE" sz="2000" b="1" dirty="0" err="1"/>
              <a:t>yet</a:t>
            </a:r>
            <a:r>
              <a:rPr lang="de-DE" sz="2000" b="1" dirty="0"/>
              <a:t> </a:t>
            </a:r>
            <a:r>
              <a:rPr lang="de-DE" sz="2000" b="1" dirty="0" err="1" smtClean="0"/>
              <a:t>finished</a:t>
            </a:r>
            <a:r>
              <a:rPr lang="de-DE" sz="2000" b="1" dirty="0" smtClean="0"/>
              <a:t>, but an </a:t>
            </a:r>
            <a:r>
              <a:rPr lang="de-DE" sz="2000" b="1" dirty="0" err="1" smtClean="0"/>
              <a:t>interesting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new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idea</a:t>
            </a:r>
            <a:endParaRPr lang="de-DE" sz="2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10289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2060"/>
                </a:solidFill>
              </a:rPr>
              <a:t>Instrumental </a:t>
            </a:r>
            <a:r>
              <a:rPr lang="de-DE" sz="2800" b="1" dirty="0" err="1" smtClean="0">
                <a:solidFill>
                  <a:srgbClr val="002060"/>
                </a:solidFill>
              </a:rPr>
              <a:t>improvments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for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low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</a:t>
            </a:r>
            <a:r>
              <a:rPr lang="de-DE" sz="2800" b="1" dirty="0" smtClean="0">
                <a:solidFill>
                  <a:srgbClr val="002060"/>
                </a:solidFill>
              </a:rPr>
              <a:t>. </a:t>
            </a:r>
            <a:r>
              <a:rPr lang="de-DE" sz="2800" b="1" dirty="0" err="1" smtClean="0">
                <a:solidFill>
                  <a:srgbClr val="002060"/>
                </a:solidFill>
              </a:rPr>
              <a:t>specs</a:t>
            </a:r>
            <a:r>
              <a:rPr lang="de-DE" sz="2800" b="1" dirty="0" smtClean="0">
                <a:solidFill>
                  <a:srgbClr val="002060"/>
                </a:solidFill>
              </a:rPr>
              <a:t>. (Uni Bremen)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4496556-4A8F-929C-F737-53C0AE38F81A}"/>
              </a:ext>
            </a:extLst>
          </p:cNvPr>
          <p:cNvSpPr txBox="1"/>
          <p:nvPr/>
        </p:nvSpPr>
        <p:spPr>
          <a:xfrm>
            <a:off x="181085" y="2896996"/>
            <a:ext cx="569246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/>
              <a:t>fibre-optic </a:t>
            </a:r>
            <a:r>
              <a:rPr lang="en-AU" sz="1600" b="1" dirty="0" smtClean="0"/>
              <a:t>coupling:</a:t>
            </a:r>
            <a:endParaRPr lang="en-AU" sz="1400" b="1" dirty="0"/>
          </a:p>
          <a:p>
            <a:r>
              <a:rPr lang="en-AU" sz="1400" dirty="0" smtClean="0"/>
              <a:t>- Alternative </a:t>
            </a:r>
            <a:r>
              <a:rPr lang="en-AU" sz="1400" dirty="0"/>
              <a:t>solar tracker </a:t>
            </a:r>
          </a:p>
          <a:p>
            <a:r>
              <a:rPr lang="en-AU" sz="1400" dirty="0" smtClean="0"/>
              <a:t>- The </a:t>
            </a:r>
            <a:r>
              <a:rPr lang="en-AU" sz="1400" dirty="0"/>
              <a:t>sun is imaged into an optical fibre (FO) by a simple glass lens </a:t>
            </a:r>
            <a:r>
              <a:rPr lang="en-AU" sz="1400" dirty="0" smtClean="0"/>
              <a:t>telescope</a:t>
            </a:r>
          </a:p>
          <a:p>
            <a:r>
              <a:rPr lang="en-AU" sz="1400" dirty="0" smtClean="0"/>
              <a:t>  </a:t>
            </a:r>
            <a:r>
              <a:rPr lang="en-AU" sz="1400" dirty="0"/>
              <a:t>mounted on a commercially-available </a:t>
            </a:r>
            <a:r>
              <a:rPr lang="en-AU" sz="1400" dirty="0" err="1"/>
              <a:t>Aeronet</a:t>
            </a:r>
            <a:r>
              <a:rPr lang="en-AU" sz="1400" dirty="0"/>
              <a:t>-style </a:t>
            </a:r>
            <a:r>
              <a:rPr lang="en-AU" sz="1400" dirty="0" smtClean="0"/>
              <a:t>tracker</a:t>
            </a:r>
          </a:p>
          <a:p>
            <a:r>
              <a:rPr lang="en-AU" sz="1400" dirty="0" smtClean="0"/>
              <a:t>- The FO brings the solar radiation into the lab</a:t>
            </a:r>
          </a:p>
          <a:p>
            <a:r>
              <a:rPr lang="en-AU" sz="1400" dirty="0" smtClean="0"/>
              <a:t>- The </a:t>
            </a:r>
            <a:r>
              <a:rPr lang="en-AU" sz="1400" dirty="0"/>
              <a:t>divergent FO exit beam is collimated into the FTS for </a:t>
            </a:r>
            <a:r>
              <a:rPr lang="en-AU" sz="1400" dirty="0" smtClean="0"/>
              <a:t>spectrum</a:t>
            </a:r>
          </a:p>
          <a:p>
            <a:r>
              <a:rPr lang="en-AU" sz="1400" dirty="0" smtClean="0"/>
              <a:t>   </a:t>
            </a:r>
            <a:r>
              <a:rPr lang="en-AU" sz="1400" dirty="0" smtClean="0"/>
              <a:t>measurement</a:t>
            </a:r>
            <a:r>
              <a:rPr lang="en-AU" sz="1400" dirty="0"/>
              <a:t/>
            </a:r>
            <a:br>
              <a:rPr lang="en-AU" sz="1400" dirty="0"/>
            </a:br>
            <a:r>
              <a:rPr lang="en-AU" sz="1400" dirty="0" smtClean="0"/>
              <a:t>- We </a:t>
            </a:r>
            <a:r>
              <a:rPr lang="en-AU" sz="1400" dirty="0"/>
              <a:t>have successfully used the telescope-FO tracker system for several </a:t>
            </a:r>
            <a:endParaRPr lang="en-AU" sz="1400" dirty="0" smtClean="0"/>
          </a:p>
          <a:p>
            <a:r>
              <a:rPr lang="en-AU" sz="1400" dirty="0" smtClean="0"/>
              <a:t>  years </a:t>
            </a:r>
            <a:r>
              <a:rPr lang="en-AU" sz="1400" dirty="0"/>
              <a:t>in the FRM4GHG project with a Bruker </a:t>
            </a:r>
            <a:r>
              <a:rPr lang="en-AU" sz="1400" dirty="0" err="1"/>
              <a:t>IRcube</a:t>
            </a:r>
            <a:r>
              <a:rPr lang="en-AU" sz="1400" dirty="0"/>
              <a:t> FTS</a:t>
            </a:r>
          </a:p>
          <a:p>
            <a:endParaRPr lang="en-AU" sz="1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5D4BDA-92B9-EE68-E467-87EDD452A775}"/>
              </a:ext>
            </a:extLst>
          </p:cNvPr>
          <p:cNvGrpSpPr/>
          <p:nvPr/>
        </p:nvGrpSpPr>
        <p:grpSpPr>
          <a:xfrm>
            <a:off x="526574" y="963575"/>
            <a:ext cx="3984334" cy="1939148"/>
            <a:chOff x="1459689" y="16838013"/>
            <a:chExt cx="11814223" cy="5749898"/>
          </a:xfrm>
        </p:grpSpPr>
        <p:pic>
          <p:nvPicPr>
            <p:cNvPr id="20" name="Picture 19" descr="A picture containing sky&#10;&#10;Description automatically generated">
              <a:extLst>
                <a:ext uri="{FF2B5EF4-FFF2-40B4-BE49-F238E27FC236}">
                  <a16:creationId xmlns:a16="http://schemas.microsoft.com/office/drawing/2014/main" id="{C9E00375-FADC-CA24-5321-CB0996E8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689" y="16838013"/>
              <a:ext cx="10230462" cy="5749898"/>
            </a:xfrm>
            <a:prstGeom prst="rect">
              <a:avLst/>
            </a:prstGeom>
          </p:spPr>
        </p:pic>
        <p:pic>
          <p:nvPicPr>
            <p:cNvPr id="48" name="Picture 47" descr="A picture containing outdoor, snow, tree, wood&#10;&#10;Description automatically generated">
              <a:extLst>
                <a:ext uri="{FF2B5EF4-FFF2-40B4-BE49-F238E27FC236}">
                  <a16:creationId xmlns:a16="http://schemas.microsoft.com/office/drawing/2014/main" id="{CC56AD2F-956B-0ED7-6327-57D2ECD6C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7600" y="16866032"/>
              <a:ext cx="4536312" cy="3024208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</p:grpSp>
      <p:pic>
        <p:nvPicPr>
          <p:cNvPr id="70" name="Picture 69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817E94E4-A3AD-BF65-A906-E70EDC6B5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57" y="946338"/>
            <a:ext cx="3011428" cy="200761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6B7B045-BF86-54BE-5D0C-8BE38FD495C7}"/>
              </a:ext>
            </a:extLst>
          </p:cNvPr>
          <p:cNvGrpSpPr/>
          <p:nvPr/>
        </p:nvGrpSpPr>
        <p:grpSpPr>
          <a:xfrm>
            <a:off x="5187221" y="946337"/>
            <a:ext cx="3569099" cy="2007618"/>
            <a:chOff x="16785696" y="17754611"/>
            <a:chExt cx="9321511" cy="52433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5011402-448F-A30C-7E5F-F67E3AE030EC}"/>
                </a:ext>
              </a:extLst>
            </p:cNvPr>
            <p:cNvGrpSpPr/>
            <p:nvPr/>
          </p:nvGrpSpPr>
          <p:grpSpPr>
            <a:xfrm>
              <a:off x="16785696" y="17754611"/>
              <a:ext cx="9321511" cy="5243350"/>
              <a:chOff x="16885909" y="16736269"/>
              <a:chExt cx="9321511" cy="5243350"/>
            </a:xfrm>
          </p:grpSpPr>
          <p:pic>
            <p:nvPicPr>
              <p:cNvPr id="44" name="Picture 43" descr="A picture containing indoor, device&#10;&#10;Description automatically generated">
                <a:extLst>
                  <a:ext uri="{FF2B5EF4-FFF2-40B4-BE49-F238E27FC236}">
                    <a16:creationId xmlns:a16="http://schemas.microsoft.com/office/drawing/2014/main" id="{46822630-08D2-93B1-12C9-F716D9C51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5909" y="16736269"/>
                <a:ext cx="9321511" cy="5243350"/>
              </a:xfrm>
              <a:prstGeom prst="rect">
                <a:avLst/>
              </a:prstGeom>
            </p:spPr>
          </p:pic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2CD23ADA-AED0-2801-CE3B-6508EB4777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546664" y="18023482"/>
                <a:ext cx="0" cy="159685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57FB13C-2949-9A95-B382-138F46EB9A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21883619" y="19719570"/>
                <a:ext cx="2242680" cy="1350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D12E079-5FD5-B8AB-C8B8-C5ADAD1414F6}"/>
                  </a:ext>
                </a:extLst>
              </p:cNvPr>
              <p:cNvSpPr txBox="1"/>
              <p:nvPr/>
            </p:nvSpPr>
            <p:spPr>
              <a:xfrm>
                <a:off x="17420828" y="17204882"/>
                <a:ext cx="2917149" cy="8672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sz="593" dirty="0"/>
                  <a:t>EM27 at </a:t>
                </a:r>
                <a:r>
                  <a:rPr lang="en-AU" sz="593" dirty="0" err="1"/>
                  <a:t>UoW</a:t>
                </a:r>
                <a:endParaRPr lang="en-AU" sz="593" dirty="0"/>
              </a:p>
            </p:txBody>
          </p:sp>
        </p:grp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44C3717-4BCF-6181-08DB-71D8864DF9CE}"/>
                </a:ext>
              </a:extLst>
            </p:cNvPr>
            <p:cNvSpPr/>
            <p:nvPr/>
          </p:nvSpPr>
          <p:spPr>
            <a:xfrm rot="5400000">
              <a:off x="23312335" y="20273170"/>
              <a:ext cx="861286" cy="942989"/>
            </a:xfrm>
            <a:prstGeom prst="triangle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81" dirty="0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C680CAD0-07EC-1C75-6708-D08EA766FF57}"/>
                </a:ext>
              </a:extLst>
            </p:cNvPr>
            <p:cNvSpPr/>
            <p:nvPr/>
          </p:nvSpPr>
          <p:spPr>
            <a:xfrm flipH="1">
              <a:off x="21836509" y="20116800"/>
              <a:ext cx="398688" cy="1232022"/>
            </a:xfrm>
            <a:prstGeom prst="rightArrow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81"/>
            </a:p>
          </p:txBody>
        </p:sp>
        <p:sp>
          <p:nvSpPr>
            <p:cNvPr id="88" name="Arrow: Right 87">
              <a:extLst>
                <a:ext uri="{FF2B5EF4-FFF2-40B4-BE49-F238E27FC236}">
                  <a16:creationId xmlns:a16="http://schemas.microsoft.com/office/drawing/2014/main" id="{CAA97A32-4FFC-C364-6D38-310A6CEC1DBB}"/>
                </a:ext>
              </a:extLst>
            </p:cNvPr>
            <p:cNvSpPr/>
            <p:nvPr/>
          </p:nvSpPr>
          <p:spPr>
            <a:xfrm rot="5400000" flipH="1">
              <a:off x="20950006" y="19017883"/>
              <a:ext cx="1027176" cy="1232022"/>
            </a:xfrm>
            <a:prstGeom prst="rightArrow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81"/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54" name="Rechteck 53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5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49">
            <a:extLst>
              <a:ext uri="{FF2B5EF4-FFF2-40B4-BE49-F238E27FC236}">
                <a16:creationId xmlns:a16="http://schemas.microsoft.com/office/drawing/2014/main" id="{11B0FCA9-10D6-6DDD-91A2-BF335022C59A}"/>
              </a:ext>
            </a:extLst>
          </p:cNvPr>
          <p:cNvSpPr txBox="1"/>
          <p:nvPr/>
        </p:nvSpPr>
        <p:spPr>
          <a:xfrm>
            <a:off x="6304903" y="3102895"/>
            <a:ext cx="695317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Details:</a:t>
            </a:r>
            <a:endParaRPr lang="en-AU" sz="1600" b="1" dirty="0"/>
          </a:p>
          <a:p>
            <a:r>
              <a:rPr lang="en-AU" sz="1400" dirty="0" smtClean="0"/>
              <a:t>- </a:t>
            </a:r>
            <a:r>
              <a:rPr lang="en-AU" sz="1400" dirty="0" err="1" smtClean="0"/>
              <a:t>Ekotracker</a:t>
            </a:r>
            <a:r>
              <a:rPr lang="en-AU" sz="1400" dirty="0"/>
              <a:t>: autonomous, active tracking &lt;0.1°, self-parks at night. </a:t>
            </a:r>
            <a:endParaRPr lang="en-AU" sz="1400" dirty="0" smtClean="0"/>
          </a:p>
          <a:p>
            <a:r>
              <a:rPr lang="en-AU" sz="1400" dirty="0" smtClean="0"/>
              <a:t>- Robust</a:t>
            </a:r>
            <a:r>
              <a:rPr lang="en-AU" sz="1400" dirty="0"/>
              <a:t>, reliable, weatherproof</a:t>
            </a:r>
          </a:p>
          <a:p>
            <a:r>
              <a:rPr lang="en-AU" sz="1400" dirty="0" smtClean="0"/>
              <a:t>- Telescope</a:t>
            </a:r>
            <a:r>
              <a:rPr lang="en-AU" sz="1400" dirty="0"/>
              <a:t>: BK7 glass lens, </a:t>
            </a:r>
            <a:r>
              <a:rPr lang="en-AU" sz="1400" dirty="0">
                <a:sym typeface="Symbol" panose="05050102010706020507" pitchFamily="18" charset="2"/>
              </a:rPr>
              <a:t> </a:t>
            </a:r>
            <a:r>
              <a:rPr lang="en-AU" sz="1400" dirty="0"/>
              <a:t>50mm x FL 35 or 40 cm</a:t>
            </a:r>
          </a:p>
          <a:p>
            <a:r>
              <a:rPr lang="en-AU" sz="1400" dirty="0" smtClean="0"/>
              <a:t>- Glass </a:t>
            </a:r>
            <a:r>
              <a:rPr lang="en-AU" sz="1400" dirty="0"/>
              <a:t>fibre optics </a:t>
            </a:r>
            <a:r>
              <a:rPr lang="en-AU" sz="1400" dirty="0">
                <a:sym typeface="Symbol" panose="05050102010706020507" pitchFamily="18" charset="2"/>
              </a:rPr>
              <a:t></a:t>
            </a:r>
            <a:r>
              <a:rPr lang="en-AU" sz="1400" dirty="0"/>
              <a:t>500 or 800 </a:t>
            </a:r>
            <a:r>
              <a:rPr lang="en-AU" sz="1400" dirty="0">
                <a:sym typeface="Symbol" panose="05050102010706020507" pitchFamily="18" charset="2"/>
              </a:rPr>
              <a:t>m, </a:t>
            </a:r>
            <a:r>
              <a:rPr lang="en-AU" sz="1400" dirty="0"/>
              <a:t>20 m long, divergent exit beam ~ F/3</a:t>
            </a:r>
          </a:p>
          <a:p>
            <a:r>
              <a:rPr lang="en-AU" sz="1400" dirty="0" smtClean="0"/>
              <a:t>- </a:t>
            </a:r>
            <a:r>
              <a:rPr lang="en-AU" sz="1400" dirty="0" err="1" smtClean="0"/>
              <a:t>IRcube</a:t>
            </a:r>
            <a:r>
              <a:rPr lang="en-AU" sz="1400" dirty="0" smtClean="0"/>
              <a:t> </a:t>
            </a:r>
            <a:r>
              <a:rPr lang="en-AU" sz="1400" dirty="0"/>
              <a:t>0.5 cm</a:t>
            </a:r>
            <a:r>
              <a:rPr lang="en-AU" sz="1400" baseline="30000" dirty="0"/>
              <a:t>1</a:t>
            </a:r>
            <a:r>
              <a:rPr lang="en-AU" sz="1400" dirty="0"/>
              <a:t> resolution, single sided </a:t>
            </a:r>
            <a:r>
              <a:rPr lang="en-AU" sz="1400" dirty="0" err="1"/>
              <a:t>igm</a:t>
            </a:r>
            <a:endParaRPr lang="en-AU" sz="1400" dirty="0"/>
          </a:p>
          <a:p>
            <a:r>
              <a:rPr lang="en-AU" sz="1400" dirty="0" smtClean="0"/>
              <a:t>- EM27 </a:t>
            </a:r>
            <a:r>
              <a:rPr lang="en-AU" sz="1400" dirty="0"/>
              <a:t>0.5 cm</a:t>
            </a:r>
            <a:r>
              <a:rPr lang="en-AU" sz="1400" baseline="30000" dirty="0"/>
              <a:t>-1</a:t>
            </a:r>
            <a:r>
              <a:rPr lang="en-AU" sz="1400" dirty="0"/>
              <a:t> resolution, double sided </a:t>
            </a:r>
            <a:r>
              <a:rPr lang="en-AU" sz="1400" dirty="0" err="1"/>
              <a:t>igm</a:t>
            </a:r>
            <a:endParaRPr lang="en-AU" sz="1400" dirty="0"/>
          </a:p>
        </p:txBody>
      </p:sp>
      <p:sp>
        <p:nvSpPr>
          <p:cNvPr id="58" name="TextBox 90">
            <a:extLst>
              <a:ext uri="{FF2B5EF4-FFF2-40B4-BE49-F238E27FC236}">
                <a16:creationId xmlns:a16="http://schemas.microsoft.com/office/drawing/2014/main" id="{F69594A9-C0D7-5F0E-B832-C0FE2E99865B}"/>
              </a:ext>
            </a:extLst>
          </p:cNvPr>
          <p:cNvSpPr txBox="1"/>
          <p:nvPr/>
        </p:nvSpPr>
        <p:spPr>
          <a:xfrm>
            <a:off x="2034304" y="5001585"/>
            <a:ext cx="5391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Pros: </a:t>
            </a:r>
          </a:p>
          <a:p>
            <a:r>
              <a:rPr lang="en-AU" sz="1400" dirty="0" smtClean="0"/>
              <a:t>- Tracker is autonomous</a:t>
            </a:r>
            <a:r>
              <a:rPr lang="en-AU" sz="1400" dirty="0"/>
              <a:t>, robust, reliable and </a:t>
            </a:r>
            <a:endParaRPr lang="en-AU" sz="1400" dirty="0" smtClean="0"/>
          </a:p>
          <a:p>
            <a:r>
              <a:rPr lang="en-AU" sz="1400" dirty="0" smtClean="0"/>
              <a:t>   weatherproof</a:t>
            </a:r>
            <a:endParaRPr lang="en-AU" sz="1400" dirty="0"/>
          </a:p>
          <a:p>
            <a:r>
              <a:rPr lang="en-AU" sz="1400" dirty="0" smtClean="0"/>
              <a:t>- FTS </a:t>
            </a:r>
            <a:r>
              <a:rPr lang="en-AU" sz="1400" dirty="0"/>
              <a:t>is housed indoors in protected </a:t>
            </a:r>
            <a:r>
              <a:rPr lang="en-AU" sz="1400" dirty="0" smtClean="0"/>
              <a:t> environment</a:t>
            </a:r>
          </a:p>
          <a:p>
            <a:r>
              <a:rPr lang="en-AU" sz="1400" dirty="0" smtClean="0"/>
              <a:t>- Weatherproofing </a:t>
            </a:r>
            <a:r>
              <a:rPr lang="en-AU" sz="1400" dirty="0"/>
              <a:t>not required</a:t>
            </a:r>
          </a:p>
          <a:p>
            <a:r>
              <a:rPr lang="en-AU" sz="1400" dirty="0" smtClean="0"/>
              <a:t>- Continuous </a:t>
            </a:r>
            <a:r>
              <a:rPr lang="en-AU" sz="1400" dirty="0"/>
              <a:t>24/7 measurements</a:t>
            </a:r>
          </a:p>
          <a:p>
            <a:r>
              <a:rPr lang="en-AU" sz="1400" dirty="0" smtClean="0"/>
              <a:t>- Comparable </a:t>
            </a:r>
            <a:r>
              <a:rPr lang="en-AU" sz="1400" dirty="0"/>
              <a:t>signal levels and SNR</a:t>
            </a:r>
          </a:p>
        </p:txBody>
      </p:sp>
      <p:sp>
        <p:nvSpPr>
          <p:cNvPr id="60" name="TextBox 93">
            <a:extLst>
              <a:ext uri="{FF2B5EF4-FFF2-40B4-BE49-F238E27FC236}">
                <a16:creationId xmlns:a16="http://schemas.microsoft.com/office/drawing/2014/main" id="{0B90188B-AD0A-3308-6113-90A838F0A739}"/>
              </a:ext>
            </a:extLst>
          </p:cNvPr>
          <p:cNvSpPr txBox="1"/>
          <p:nvPr/>
        </p:nvSpPr>
        <p:spPr>
          <a:xfrm>
            <a:off x="6059797" y="5001670"/>
            <a:ext cx="412835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Cons:</a:t>
            </a:r>
            <a:endParaRPr lang="en-AU" sz="1600" b="1" dirty="0"/>
          </a:p>
          <a:p>
            <a:r>
              <a:rPr lang="en-AU" sz="1400" dirty="0" smtClean="0"/>
              <a:t>- Possible </a:t>
            </a:r>
            <a:r>
              <a:rPr lang="en-AU" sz="1400" dirty="0"/>
              <a:t>fibre spectral structures </a:t>
            </a:r>
            <a:r>
              <a:rPr lang="en-AU" sz="1400" dirty="0" smtClean="0"/>
              <a:t>and</a:t>
            </a:r>
          </a:p>
          <a:p>
            <a:r>
              <a:rPr lang="en-AU" sz="1400" dirty="0" smtClean="0"/>
              <a:t>  variability continuum </a:t>
            </a:r>
            <a:r>
              <a:rPr lang="en-AU" sz="1400" dirty="0"/>
              <a:t>shape, fringing</a:t>
            </a:r>
          </a:p>
          <a:p>
            <a:r>
              <a:rPr lang="en-AU" sz="1400" dirty="0" smtClean="0"/>
              <a:t>- Fibre/glass </a:t>
            </a:r>
            <a:r>
              <a:rPr lang="en-AU" sz="1400" dirty="0" err="1"/>
              <a:t>cutoff</a:t>
            </a:r>
            <a:r>
              <a:rPr lang="en-AU" sz="1400" dirty="0"/>
              <a:t> below 4500 </a:t>
            </a:r>
            <a:r>
              <a:rPr lang="en-AU" sz="1400" dirty="0" smtClean="0"/>
              <a:t>cm</a:t>
            </a:r>
            <a:r>
              <a:rPr lang="en-AU" sz="1400" baseline="30000" dirty="0" smtClean="0"/>
              <a:t>-1</a:t>
            </a:r>
            <a:endParaRPr lang="en-AU" sz="1400" dirty="0"/>
          </a:p>
          <a:p>
            <a:r>
              <a:rPr lang="en-AU" sz="1400" dirty="0" smtClean="0"/>
              <a:t>- CO</a:t>
            </a:r>
            <a:r>
              <a:rPr lang="en-AU" sz="1400" dirty="0"/>
              <a:t>, N</a:t>
            </a:r>
            <a:r>
              <a:rPr lang="en-AU" sz="1400" baseline="-25000" dirty="0"/>
              <a:t>2</a:t>
            </a:r>
            <a:r>
              <a:rPr lang="en-AU" sz="1400" dirty="0"/>
              <a:t>O bands not accessible</a:t>
            </a:r>
          </a:p>
          <a:p>
            <a:pPr marL="120987" indent="-120987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02120" y="83990"/>
            <a:ext cx="112389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2060"/>
                </a:solidFill>
              </a:rPr>
              <a:t>Instrumental </a:t>
            </a:r>
            <a:r>
              <a:rPr lang="de-DE" sz="2800" b="1" dirty="0" err="1" smtClean="0">
                <a:solidFill>
                  <a:srgbClr val="002060"/>
                </a:solidFill>
              </a:rPr>
              <a:t>improvments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for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low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</a:t>
            </a:r>
            <a:r>
              <a:rPr lang="de-DE" sz="2800" b="1" dirty="0" smtClean="0">
                <a:solidFill>
                  <a:srgbClr val="002060"/>
                </a:solidFill>
              </a:rPr>
              <a:t>. </a:t>
            </a:r>
            <a:r>
              <a:rPr lang="de-DE" sz="2800" b="1" dirty="0" err="1" smtClean="0">
                <a:solidFill>
                  <a:srgbClr val="002060"/>
                </a:solidFill>
              </a:rPr>
              <a:t>specs</a:t>
            </a:r>
            <a:r>
              <a:rPr lang="de-DE" sz="2800" b="1" dirty="0" smtClean="0">
                <a:solidFill>
                  <a:srgbClr val="002060"/>
                </a:solidFill>
              </a:rPr>
              <a:t>. (Uni Wollongong)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E8F2EB-33E0-88E1-4C31-6682E5C34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5"/>
          <a:stretch/>
        </p:blipFill>
        <p:spPr>
          <a:xfrm>
            <a:off x="4866555" y="1003507"/>
            <a:ext cx="7238858" cy="377532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A2B5408-69DE-1DE8-563E-2FDCFB5BA30D}"/>
              </a:ext>
            </a:extLst>
          </p:cNvPr>
          <p:cNvSpPr txBox="1"/>
          <p:nvPr/>
        </p:nvSpPr>
        <p:spPr>
          <a:xfrm>
            <a:off x="621975" y="5903893"/>
            <a:ext cx="6090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/>
              <a:t>Conclusions:</a:t>
            </a:r>
            <a:endParaRPr lang="en-AU" sz="1400" b="1" dirty="0"/>
          </a:p>
          <a:p>
            <a:r>
              <a:rPr lang="en-AU" sz="1400" dirty="0" smtClean="0"/>
              <a:t>- Spectra </a:t>
            </a:r>
            <a:r>
              <a:rPr lang="en-AU" sz="1400" dirty="0"/>
              <a:t>via the telescope-FO and the </a:t>
            </a:r>
            <a:r>
              <a:rPr lang="en-AU" sz="1400" dirty="0" err="1"/>
              <a:t>Camtracker</a:t>
            </a:r>
            <a:r>
              <a:rPr lang="en-AU" sz="1400" dirty="0"/>
              <a:t> are so far very comparable</a:t>
            </a:r>
          </a:p>
          <a:p>
            <a:r>
              <a:rPr lang="en-AU" sz="1400" dirty="0" smtClean="0"/>
              <a:t>- Encourages </a:t>
            </a:r>
            <a:r>
              <a:rPr lang="en-AU" sz="1400" dirty="0"/>
              <a:t>further investigation to assess accuracy and variability</a:t>
            </a:r>
          </a:p>
          <a:p>
            <a:pPr marL="120987" indent="-120987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F4329-5C54-501A-CD54-0E9516364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37"/>
          <a:stretch/>
        </p:blipFill>
        <p:spPr>
          <a:xfrm>
            <a:off x="177580" y="1004924"/>
            <a:ext cx="4547031" cy="2436830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-109182" y="-25961"/>
            <a:ext cx="12474054" cy="781050"/>
            <a:chOff x="-17909" y="6127"/>
            <a:chExt cx="9271570" cy="781050"/>
          </a:xfrm>
        </p:grpSpPr>
        <p:sp>
          <p:nvSpPr>
            <p:cNvPr id="54" name="Rechteck 53"/>
            <p:cNvSpPr/>
            <p:nvPr/>
          </p:nvSpPr>
          <p:spPr>
            <a:xfrm>
              <a:off x="1141" y="6127"/>
              <a:ext cx="9144000" cy="781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5" name="Gerade Verbindung 23"/>
            <p:cNvCxnSpPr/>
            <p:nvPr/>
          </p:nvCxnSpPr>
          <p:spPr>
            <a:xfrm>
              <a:off x="-17909" y="787177"/>
              <a:ext cx="92715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02120" y="73096"/>
            <a:ext cx="12405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2060"/>
                </a:solidFill>
              </a:rPr>
              <a:t>Solar </a:t>
            </a:r>
            <a:r>
              <a:rPr lang="en-US" sz="3200" b="1" dirty="0" err="1">
                <a:solidFill>
                  <a:srgbClr val="002060"/>
                </a:solidFill>
              </a:rPr>
              <a:t>fibre</a:t>
            </a:r>
            <a:r>
              <a:rPr lang="en-US" sz="3200" b="1" dirty="0">
                <a:solidFill>
                  <a:srgbClr val="002060"/>
                </a:solidFill>
              </a:rPr>
              <a:t>-optic coupling to </a:t>
            </a:r>
            <a:r>
              <a:rPr lang="en-US" sz="3200" b="1" dirty="0" smtClean="0">
                <a:solidFill>
                  <a:srgbClr val="002060"/>
                </a:solidFill>
              </a:rPr>
              <a:t>portable EM27 </a:t>
            </a:r>
            <a:r>
              <a:rPr lang="en-US" sz="3200" b="1" dirty="0">
                <a:solidFill>
                  <a:srgbClr val="002060"/>
                </a:solidFill>
              </a:rPr>
              <a:t>and </a:t>
            </a:r>
            <a:r>
              <a:rPr lang="en-US" sz="3200" b="1" dirty="0" err="1">
                <a:solidFill>
                  <a:srgbClr val="002060"/>
                </a:solidFill>
              </a:rPr>
              <a:t>IRcube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33" name="TextBox 41">
            <a:extLst>
              <a:ext uri="{FF2B5EF4-FFF2-40B4-BE49-F238E27FC236}">
                <a16:creationId xmlns:a16="http://schemas.microsoft.com/office/drawing/2014/main" id="{2B07CDDF-1CA4-69BD-45ED-50D51FA7F112}"/>
              </a:ext>
            </a:extLst>
          </p:cNvPr>
          <p:cNvSpPr txBox="1"/>
          <p:nvPr/>
        </p:nvSpPr>
        <p:spPr>
          <a:xfrm>
            <a:off x="621975" y="3344536"/>
            <a:ext cx="15586853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400" b="1" dirty="0"/>
              <a:t>Next steps …</a:t>
            </a:r>
          </a:p>
          <a:p>
            <a:r>
              <a:rPr lang="en-AU" sz="1400" dirty="0" smtClean="0"/>
              <a:t>- Optimise </a:t>
            </a:r>
            <a:r>
              <a:rPr lang="en-AU" sz="1400" dirty="0"/>
              <a:t>fibre optic for robustness and reproducibility</a:t>
            </a:r>
          </a:p>
          <a:p>
            <a:r>
              <a:rPr lang="en-AU" sz="1400" dirty="0" smtClean="0"/>
              <a:t>- Check </a:t>
            </a:r>
            <a:r>
              <a:rPr lang="en-AU" sz="1400" dirty="0"/>
              <a:t>for fibre spectral effects</a:t>
            </a:r>
          </a:p>
          <a:p>
            <a:pPr lvl="1"/>
            <a:r>
              <a:rPr lang="en-AU" sz="1400" dirty="0"/>
              <a:t>spectral structures, fringing</a:t>
            </a:r>
          </a:p>
          <a:p>
            <a:pPr lvl="1"/>
            <a:r>
              <a:rPr lang="en-AU" sz="1400" dirty="0"/>
              <a:t>Dependence on fibre bending and movement</a:t>
            </a:r>
          </a:p>
          <a:p>
            <a:pPr lvl="1"/>
            <a:r>
              <a:rPr lang="en-AU" sz="1400" dirty="0">
                <a:solidFill>
                  <a:srgbClr val="FF0000"/>
                </a:solidFill>
              </a:rPr>
              <a:t>Not apparent so far</a:t>
            </a:r>
          </a:p>
          <a:p>
            <a:r>
              <a:rPr lang="en-AU" sz="1400" dirty="0" smtClean="0"/>
              <a:t>- Routine </a:t>
            </a:r>
            <a:r>
              <a:rPr lang="en-AU" sz="1400" dirty="0"/>
              <a:t>data collection and analysis (GGG, PROFFAST)</a:t>
            </a:r>
          </a:p>
          <a:p>
            <a:r>
              <a:rPr lang="en-AU" sz="1400" dirty="0" smtClean="0"/>
              <a:t>- Comparisons </a:t>
            </a:r>
            <a:r>
              <a:rPr lang="en-AU" sz="1400" dirty="0"/>
              <a:t>with co-located </a:t>
            </a:r>
            <a:r>
              <a:rPr lang="en-AU" sz="1400" dirty="0" smtClean="0"/>
              <a:t>TCCON</a:t>
            </a:r>
          </a:p>
          <a:p>
            <a:r>
              <a:rPr lang="en-AU" sz="1400" dirty="0" smtClean="0"/>
              <a:t>- New </a:t>
            </a:r>
            <a:r>
              <a:rPr lang="en-AU" sz="1400" dirty="0"/>
              <a:t>HR125 at </a:t>
            </a:r>
            <a:r>
              <a:rPr lang="en-AU" sz="1400" dirty="0" err="1"/>
              <a:t>UoW</a:t>
            </a:r>
            <a:endParaRPr lang="en-AU" sz="1400" dirty="0"/>
          </a:p>
          <a:p>
            <a:r>
              <a:rPr lang="en-AU" sz="1400" dirty="0" smtClean="0"/>
              <a:t>- Comparisons </a:t>
            </a:r>
            <a:r>
              <a:rPr lang="en-AU" sz="1400" dirty="0"/>
              <a:t>with co-located COCCON</a:t>
            </a:r>
          </a:p>
        </p:txBody>
      </p:sp>
    </p:spTree>
    <p:extLst>
      <p:ext uri="{BB962C8B-B14F-4D97-AF65-F5344CB8AC3E}">
        <p14:creationId xmlns:p14="http://schemas.microsoft.com/office/powerpoint/2010/main" val="366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Microsoft Office PowerPoint</Application>
  <PresentationFormat>Breitbild</PresentationFormat>
  <Paragraphs>162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MS PGothic</vt:lpstr>
      <vt:lpstr>Arial</vt:lpstr>
      <vt:lpstr>Arial Unicode MS</vt:lpstr>
      <vt:lpstr>Calibri</vt:lpstr>
      <vt:lpstr>Calibri Light</vt:lpstr>
      <vt:lpstr>Garamond</vt:lpstr>
      <vt:lpstr>Helvetica Neue</vt:lpstr>
      <vt:lpstr>Symbol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Justus</dc:creator>
  <cp:lastModifiedBy>justus</cp:lastModifiedBy>
  <cp:revision>117</cp:revision>
  <cp:lastPrinted>2023-06-07T12:13:34Z</cp:lastPrinted>
  <dcterms:created xsi:type="dcterms:W3CDTF">2023-05-05T06:27:11Z</dcterms:created>
  <dcterms:modified xsi:type="dcterms:W3CDTF">2023-06-12T10:24:16Z</dcterms:modified>
</cp:coreProperties>
</file>