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 id="2147483673" r:id="rId2"/>
  </p:sldMasterIdLst>
  <p:notesMasterIdLst>
    <p:notesMasterId r:id="rId25"/>
  </p:notesMasterIdLst>
  <p:handoutMasterIdLst>
    <p:handoutMasterId r:id="rId26"/>
  </p:handoutMasterIdLst>
  <p:sldIdLst>
    <p:sldId id="277" r:id="rId3"/>
    <p:sldId id="282" r:id="rId4"/>
    <p:sldId id="283" r:id="rId5"/>
    <p:sldId id="281" r:id="rId6"/>
    <p:sldId id="284" r:id="rId7"/>
    <p:sldId id="285" r:id="rId8"/>
    <p:sldId id="286" r:id="rId9"/>
    <p:sldId id="287" r:id="rId10"/>
    <p:sldId id="288" r:id="rId11"/>
    <p:sldId id="289" r:id="rId12"/>
    <p:sldId id="293" r:id="rId13"/>
    <p:sldId id="290" r:id="rId14"/>
    <p:sldId id="291" r:id="rId15"/>
    <p:sldId id="292" r:id="rId16"/>
    <p:sldId id="294" r:id="rId17"/>
    <p:sldId id="295" r:id="rId18"/>
    <p:sldId id="296" r:id="rId19"/>
    <p:sldId id="297" r:id="rId20"/>
    <p:sldId id="298" r:id="rId21"/>
    <p:sldId id="299" r:id="rId22"/>
    <p:sldId id="280" r:id="rId23"/>
    <p:sldId id="278" r:id="rId24"/>
  </p:sldIdLst>
  <p:sldSz cx="9144000" cy="5143500" type="screen16x9"/>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0748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889"/>
    <p:restoredTop sz="86581" autoAdjust="0"/>
  </p:normalViewPr>
  <p:slideViewPr>
    <p:cSldViewPr snapToGrid="0" snapToObjects="1">
      <p:cViewPr varScale="1">
        <p:scale>
          <a:sx n="123" d="100"/>
          <a:sy n="123" d="100"/>
        </p:scale>
        <p:origin x="1880" y="192"/>
      </p:cViewPr>
      <p:guideLst>
        <p:guide orient="horz" pos="162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ags" Target="tags/tag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Arial"/>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0767AB6-DDEA-CF4E-A74B-19A554508643}" type="datetimeFigureOut">
              <a:rPr lang="en-US" smtClean="0">
                <a:latin typeface="Arial"/>
              </a:rPr>
              <a:t>6/11/23</a:t>
            </a:fld>
            <a:endParaRPr lang="en-US" dirty="0">
              <a:latin typeface="Arial"/>
            </a:endParaRPr>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latin typeface="Arial"/>
            </a:endParaRP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6300F83-E232-AF4B-BEC0-F9D716239A3F}" type="slidenum">
              <a:rPr lang="en-US" smtClean="0">
                <a:latin typeface="Arial"/>
              </a:rPr>
              <a:t>‹#›</a:t>
            </a:fld>
            <a:endParaRPr lang="en-US" dirty="0">
              <a:latin typeface="Arial"/>
            </a:endParaRPr>
          </a:p>
        </p:txBody>
      </p:sp>
    </p:spTree>
    <p:extLst>
      <p:ext uri="{BB962C8B-B14F-4D97-AF65-F5344CB8AC3E}">
        <p14:creationId xmlns:p14="http://schemas.microsoft.com/office/powerpoint/2010/main" val="420523010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72DD8AEC-B96B-2C4C-86B3-8483D80B216B}" type="datetimeFigureOut">
              <a:rPr lang="en-US" smtClean="0"/>
              <a:pPr/>
              <a:t>6/11/23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4180AB40-CF9C-CB44-AF47-E5E5B00AC330}" type="slidenum">
              <a:rPr lang="en-US" smtClean="0"/>
              <a:pPr/>
              <a:t>‹#›</a:t>
            </a:fld>
            <a:endParaRPr lang="en-US" dirty="0"/>
          </a:p>
        </p:txBody>
      </p:sp>
    </p:spTree>
    <p:extLst>
      <p:ext uri="{BB962C8B-B14F-4D97-AF65-F5344CB8AC3E}">
        <p14:creationId xmlns:p14="http://schemas.microsoft.com/office/powerpoint/2010/main" val="338257177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u="sng" dirty="0"/>
              <a:t>Improved multi-detector support</a:t>
            </a:r>
          </a:p>
          <a:p>
            <a:pPr marL="171450" indent="-171450">
              <a:buFont typeface="Arial" panose="020B0604020202020204" pitchFamily="34" charset="0"/>
              <a:buChar char="•"/>
            </a:pPr>
            <a:r>
              <a:rPr lang="en-US" sz="1200" dirty="0"/>
              <a:t>Plan to add a mechanism to keep retrievals from </a:t>
            </a:r>
            <a:r>
              <a:rPr lang="en-US" sz="1200" dirty="0" err="1"/>
              <a:t>InGaAs</a:t>
            </a:r>
            <a:r>
              <a:rPr lang="en-US" sz="1200" dirty="0"/>
              <a:t>, Si, and </a:t>
            </a:r>
            <a:r>
              <a:rPr lang="en-US" sz="1200" dirty="0" err="1"/>
              <a:t>InSb</a:t>
            </a:r>
            <a:r>
              <a:rPr lang="en-US" sz="1200" dirty="0"/>
              <a:t> detectors separate during </a:t>
            </a:r>
            <a:r>
              <a:rPr lang="en-US" sz="1200" dirty="0" err="1">
                <a:latin typeface="Consolas" panose="020B0609020204030204" pitchFamily="49" charset="0"/>
                <a:cs typeface="Consolas" panose="020B0609020204030204" pitchFamily="49" charset="0"/>
              </a:rPr>
              <a:t>average_results</a:t>
            </a:r>
            <a:endParaRPr lang="en-US" sz="1200" dirty="0">
              <a:latin typeface="Consolas" panose="020B0609020204030204" pitchFamily="49" charset="0"/>
              <a:cs typeface="Consolas" panose="020B0609020204030204" pitchFamily="49" charset="0"/>
            </a:endParaRPr>
          </a:p>
          <a:p>
            <a:pPr marL="171450" indent="-171450">
              <a:buFont typeface="Arial" panose="020B0604020202020204" pitchFamily="34" charset="0"/>
              <a:buChar char="•"/>
            </a:pPr>
            <a:r>
              <a:rPr lang="en-US" sz="1200" dirty="0"/>
              <a:t>Workarounds exist currently via renaming windows, this needs standardized into the post-processing workflow</a:t>
            </a:r>
          </a:p>
          <a:p>
            <a:r>
              <a:rPr lang="en-US" sz="1200" u="sng" dirty="0" err="1"/>
              <a:t>NetCDF</a:t>
            </a:r>
            <a:r>
              <a:rPr lang="en-US" sz="1200" u="sng" dirty="0"/>
              <a:t> writer cleanup</a:t>
            </a:r>
          </a:p>
          <a:p>
            <a:pPr marL="171450" indent="-171450">
              <a:buFont typeface="Arial" panose="020B0604020202020204" pitchFamily="34" charset="0"/>
              <a:buChar char="•"/>
            </a:pPr>
            <a:r>
              <a:rPr lang="en-US" sz="1200" dirty="0"/>
              <a:t>Incorporating the </a:t>
            </a:r>
            <a:r>
              <a:rPr lang="en-US" sz="1200" dirty="0" err="1"/>
              <a:t>netCDF</a:t>
            </a:r>
            <a:r>
              <a:rPr lang="en-US" sz="1200" dirty="0"/>
              <a:t> writer directly into post processing was a significant change that had to handle lots of complicated edge cases.</a:t>
            </a:r>
          </a:p>
          <a:p>
            <a:pPr marL="171450" indent="-171450">
              <a:buFont typeface="Arial" panose="020B0604020202020204" pitchFamily="34" charset="0"/>
              <a:buChar char="•"/>
            </a:pPr>
            <a:r>
              <a:rPr lang="en-US" sz="1200" dirty="0"/>
              <a:t>Now that those edge cases are known, this is ready to be refactored to improve long-term maintainability as well as error reporting to the user</a:t>
            </a:r>
          </a:p>
          <a:p>
            <a:pPr marL="171450" indent="-171450">
              <a:buFont typeface="Arial" panose="020B0604020202020204" pitchFamily="34" charset="0"/>
              <a:buChar char="•"/>
            </a:pPr>
            <a:r>
              <a:rPr lang="en-US" sz="1200" dirty="0"/>
              <a:t>Improving the speed will be explored, but is secondary to maintainability.</a:t>
            </a:r>
          </a:p>
          <a:p>
            <a:r>
              <a:rPr lang="en-US" sz="1200" u="sng" dirty="0"/>
              <a:t>Transition from Python to Rust as second language</a:t>
            </a:r>
          </a:p>
          <a:p>
            <a:pPr marL="171450" indent="-171450">
              <a:buFont typeface="Arial" panose="020B0604020202020204" pitchFamily="34" charset="0"/>
              <a:buChar char="•"/>
            </a:pPr>
            <a:r>
              <a:rPr lang="en-US" sz="1200" dirty="0"/>
              <a:t>Python was a natural choice for the </a:t>
            </a:r>
            <a:r>
              <a:rPr lang="en-US" sz="1200" dirty="0" err="1"/>
              <a:t>netCDF</a:t>
            </a:r>
            <a:r>
              <a:rPr lang="en-US" sz="1200" dirty="0"/>
              <a:t> writer given its wide use in our community</a:t>
            </a:r>
          </a:p>
          <a:p>
            <a:pPr marL="171450" indent="-171450">
              <a:buFont typeface="Arial" panose="020B0604020202020204" pitchFamily="34" charset="0"/>
              <a:buChar char="•"/>
            </a:pPr>
            <a:r>
              <a:rPr lang="en-US" sz="1200" dirty="0"/>
              <a:t>However, it lacks strong compile-time guarantees (even with type hinting)</a:t>
            </a:r>
          </a:p>
          <a:p>
            <a:pPr marL="171450" indent="-171450">
              <a:buFont typeface="Arial" panose="020B0604020202020204" pitchFamily="34" charset="0"/>
              <a:buChar char="•"/>
            </a:pPr>
            <a:r>
              <a:rPr lang="en-US" sz="1200" dirty="0"/>
              <a:t>Managing Python environments also requires some tricky scripting to do automatically</a:t>
            </a:r>
          </a:p>
          <a:p>
            <a:pPr marL="171450" indent="-171450">
              <a:buFont typeface="Arial" panose="020B0604020202020204" pitchFamily="34" charset="0"/>
              <a:buChar char="•"/>
            </a:pPr>
            <a:r>
              <a:rPr lang="en-US" sz="1200" dirty="0"/>
              <a:t>Rust provides </a:t>
            </a:r>
            <a:r>
              <a:rPr lang="en-US" sz="1200" i="1" dirty="0"/>
              <a:t>very</a:t>
            </a:r>
            <a:r>
              <a:rPr lang="en-US" sz="1200" dirty="0"/>
              <a:t> strong compile-time guarantees and manages environments more cleanly</a:t>
            </a:r>
          </a:p>
          <a:p>
            <a:pPr marL="171450" indent="-171450">
              <a:buFont typeface="Arial" panose="020B0604020202020204" pitchFamily="34" charset="0"/>
              <a:buChar char="•"/>
            </a:pPr>
            <a:r>
              <a:rPr lang="en-US" sz="1200" dirty="0"/>
              <a:t>This trades longer development time for better maintainability</a:t>
            </a:r>
          </a:p>
          <a:p>
            <a:pPr marL="171450" indent="-171450">
              <a:buFont typeface="Arial" panose="020B0604020202020204" pitchFamily="34" charset="0"/>
              <a:buChar char="•"/>
            </a:pPr>
            <a:r>
              <a:rPr lang="en-US" sz="1200" dirty="0"/>
              <a:t>There is currently some drama with the Rust leadership. Will wait to see how that resolves before committing to this change.</a:t>
            </a:r>
          </a:p>
          <a:p>
            <a:pPr marL="171450" indent="-171450">
              <a:buFont typeface="Arial" panose="020B0604020202020204" pitchFamily="34" charset="0"/>
              <a:buChar char="•"/>
            </a:pPr>
            <a:endParaRPr lang="en-US" sz="1200" dirty="0"/>
          </a:p>
          <a:p>
            <a:pPr marL="171450" indent="-171450">
              <a:buFont typeface="Arial" panose="020B0604020202020204" pitchFamily="34" charset="0"/>
              <a:buChar char="•"/>
            </a:pPr>
            <a:endParaRPr lang="en-US" sz="1200" dirty="0"/>
          </a:p>
          <a:p>
            <a:endParaRPr lang="en-US" dirty="0"/>
          </a:p>
        </p:txBody>
      </p:sp>
      <p:sp>
        <p:nvSpPr>
          <p:cNvPr id="4" name="Slide Number Placeholder 3"/>
          <p:cNvSpPr>
            <a:spLocks noGrp="1"/>
          </p:cNvSpPr>
          <p:nvPr>
            <p:ph type="sldNum" sz="quarter" idx="5"/>
          </p:nvPr>
        </p:nvSpPr>
        <p:spPr/>
        <p:txBody>
          <a:bodyPr/>
          <a:lstStyle/>
          <a:p>
            <a:fld id="{4180AB40-CF9C-CB44-AF47-E5E5B00AC330}" type="slidenum">
              <a:rPr lang="en-US" smtClean="0"/>
              <a:pPr/>
              <a:t>11</a:t>
            </a:fld>
            <a:endParaRPr lang="en-US" dirty="0"/>
          </a:p>
        </p:txBody>
      </p:sp>
    </p:spTree>
    <p:extLst>
      <p:ext uri="{BB962C8B-B14F-4D97-AF65-F5344CB8AC3E}">
        <p14:creationId xmlns:p14="http://schemas.microsoft.com/office/powerpoint/2010/main" val="4601158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examples on https://</a:t>
            </a:r>
            <a:r>
              <a:rPr lang="en-US" dirty="0" err="1"/>
              <a:t>tccon-wiki.caltech.edu</a:t>
            </a:r>
            <a:r>
              <a:rPr lang="en-US" dirty="0"/>
              <a:t>/Main/</a:t>
            </a:r>
            <a:r>
              <a:rPr lang="en-US" dirty="0" err="1"/>
              <a:t>GfitTreatmentofInstrumentLineShape</a:t>
            </a:r>
            <a:r>
              <a:rPr lang="en-US" dirty="0"/>
              <a:t>, but not bad ones</a:t>
            </a:r>
          </a:p>
        </p:txBody>
      </p:sp>
      <p:sp>
        <p:nvSpPr>
          <p:cNvPr id="4" name="Slide Number Placeholder 3"/>
          <p:cNvSpPr>
            <a:spLocks noGrp="1"/>
          </p:cNvSpPr>
          <p:nvPr>
            <p:ph type="sldNum" sz="quarter" idx="5"/>
          </p:nvPr>
        </p:nvSpPr>
        <p:spPr/>
        <p:txBody>
          <a:bodyPr/>
          <a:lstStyle/>
          <a:p>
            <a:fld id="{4180AB40-CF9C-CB44-AF47-E5E5B00AC330}" type="slidenum">
              <a:rPr lang="en-US" smtClean="0"/>
              <a:pPr/>
              <a:t>13</a:t>
            </a:fld>
            <a:endParaRPr lang="en-US" dirty="0"/>
          </a:p>
        </p:txBody>
      </p:sp>
    </p:spTree>
    <p:extLst>
      <p:ext uri="{BB962C8B-B14F-4D97-AF65-F5344CB8AC3E}">
        <p14:creationId xmlns:p14="http://schemas.microsoft.com/office/powerpoint/2010/main" val="41438642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chemeClr val="tx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7295" y="1184383"/>
            <a:ext cx="2925483" cy="812634"/>
          </a:xfrm>
          <a:prstGeom prst="rect">
            <a:avLst/>
          </a:prstGeom>
        </p:spPr>
      </p:pic>
      <p:sp>
        <p:nvSpPr>
          <p:cNvPr id="3" name="Footer Placeholder 2"/>
          <p:cNvSpPr>
            <a:spLocks noGrp="1"/>
          </p:cNvSpPr>
          <p:nvPr>
            <p:ph type="ftr" sz="quarter" idx="20"/>
          </p:nvPr>
        </p:nvSpPr>
        <p:spPr>
          <a:xfrm>
            <a:off x="915353" y="4802823"/>
            <a:ext cx="7493624" cy="274637"/>
          </a:xfrm>
        </p:spPr>
        <p:txBody>
          <a:bodyPr/>
          <a:lstStyle/>
          <a:p>
            <a:pPr algn="l"/>
            <a:endParaRPr lang="en-US" dirty="0"/>
          </a:p>
        </p:txBody>
      </p:sp>
    </p:spTree>
    <p:extLst>
      <p:ext uri="{BB962C8B-B14F-4D97-AF65-F5344CB8AC3E}">
        <p14:creationId xmlns:p14="http://schemas.microsoft.com/office/powerpoint/2010/main" val="2565551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7504763"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a:xfrm>
            <a:off x="254000" y="327899"/>
            <a:ext cx="7504763" cy="434101"/>
          </a:xfrm>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7504763"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11"/>
          <p:cNvSpPr>
            <a:spLocks noGrp="1"/>
          </p:cNvSpPr>
          <p:nvPr>
            <p:ph sz="quarter" idx="20"/>
          </p:nvPr>
        </p:nvSpPr>
        <p:spPr>
          <a:xfrm>
            <a:off x="4675164" y="2137092"/>
            <a:ext cx="4216400" cy="23841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4" name="Date Placeholder 3"/>
          <p:cNvSpPr>
            <a:spLocks noGrp="1"/>
          </p:cNvSpPr>
          <p:nvPr>
            <p:ph type="dt" sz="half" idx="21"/>
          </p:nvPr>
        </p:nvSpPr>
        <p:spPr/>
        <p:txBody>
          <a:bodyPr/>
          <a:lstStyle/>
          <a:p>
            <a:endParaRPr lang="en-US" dirty="0"/>
          </a:p>
        </p:txBody>
      </p:sp>
      <p:sp>
        <p:nvSpPr>
          <p:cNvPr id="5" name="Footer Placeholder 4"/>
          <p:cNvSpPr>
            <a:spLocks noGrp="1"/>
          </p:cNvSpPr>
          <p:nvPr>
            <p:ph type="ftr" sz="quarter" idx="22"/>
          </p:nvPr>
        </p:nvSpPr>
        <p:spPr/>
        <p:txBody>
          <a:bodyPr/>
          <a:lstStyle/>
          <a:p>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0B481ABA-BA5C-FDDA-5360-1168B0D92869}"/>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36257004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20692"/>
            <a:ext cx="7556218"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a:xfrm>
            <a:off x="254000" y="316511"/>
            <a:ext cx="7556218" cy="434101"/>
          </a:xfrm>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0612"/>
            <a:ext cx="7556218"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4" name="Date Placeholder 3"/>
          <p:cNvSpPr>
            <a:spLocks noGrp="1"/>
          </p:cNvSpPr>
          <p:nvPr>
            <p:ph type="dt" sz="half" idx="25"/>
          </p:nvPr>
        </p:nvSpPr>
        <p:spPr/>
        <p:txBody>
          <a:bodyPr/>
          <a:lstStyle/>
          <a:p>
            <a:endParaRPr lang="en-US" dirty="0"/>
          </a:p>
        </p:txBody>
      </p:sp>
      <p:sp>
        <p:nvSpPr>
          <p:cNvPr id="5" name="Footer Placeholder 4"/>
          <p:cNvSpPr>
            <a:spLocks noGrp="1"/>
          </p:cNvSpPr>
          <p:nvPr>
            <p:ph type="ftr" sz="quarter" idx="26"/>
          </p:nvPr>
        </p:nvSpPr>
        <p:spPr/>
        <p:txBody>
          <a:bodyPr/>
          <a:lstStyle/>
          <a:p>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432BE3CC-9DF4-1C02-B858-F564642C8853}"/>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191658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9337"/>
            <a:ext cx="7556218"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a:xfrm>
            <a:off x="254000" y="335156"/>
            <a:ext cx="7556218" cy="434101"/>
          </a:xfrm>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64436"/>
            <a:ext cx="7556218"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4" name="Date Placeholder 3"/>
          <p:cNvSpPr>
            <a:spLocks noGrp="1"/>
          </p:cNvSpPr>
          <p:nvPr>
            <p:ph type="dt" sz="half" idx="25"/>
          </p:nvPr>
        </p:nvSpPr>
        <p:spPr/>
        <p:txBody>
          <a:bodyPr/>
          <a:lstStyle/>
          <a:p>
            <a:endParaRPr lang="en-US" dirty="0"/>
          </a:p>
        </p:txBody>
      </p:sp>
      <p:sp>
        <p:nvSpPr>
          <p:cNvPr id="5" name="Footer Placeholder 4"/>
          <p:cNvSpPr>
            <a:spLocks noGrp="1"/>
          </p:cNvSpPr>
          <p:nvPr>
            <p:ph type="ftr" sz="quarter" idx="26"/>
          </p:nvPr>
        </p:nvSpPr>
        <p:spPr/>
        <p:txBody>
          <a:bodyPr/>
          <a:lstStyle/>
          <a:p>
            <a:endParaRPr lang="en-US" dirty="0"/>
          </a:p>
        </p:txBody>
      </p:sp>
      <p:sp>
        <p:nvSpPr>
          <p:cNvPr id="6" name="Slide Number Placeholder 5"/>
          <p:cNvSpPr>
            <a:spLocks noGrp="1"/>
          </p:cNvSpPr>
          <p:nvPr>
            <p:ph type="sldNum" sz="quarter" idx="27"/>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1E0A4ED5-75C9-D69C-EAD7-4510317E4704}"/>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2773111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Subtitle and Blac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7556218"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7556218"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a:xfrm>
            <a:off x="254000" y="338059"/>
            <a:ext cx="7556218" cy="434101"/>
          </a:xfrm>
        </p:spPr>
        <p:txBody>
          <a:bodyPr>
            <a:noAutofit/>
          </a:bodyPr>
          <a:lstStyle/>
          <a:p>
            <a:r>
              <a:rPr lang="en-US"/>
              <a:t>Click to edit Master title style</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4" name="Date Placeholder 3"/>
          <p:cNvSpPr>
            <a:spLocks noGrp="1"/>
          </p:cNvSpPr>
          <p:nvPr>
            <p:ph type="dt" sz="half" idx="18"/>
          </p:nvPr>
        </p:nvSpPr>
        <p:spPr/>
        <p:txBody>
          <a:bodyPr/>
          <a:lstStyle/>
          <a:p>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96114D28-D277-45A0-443A-7B1C55BC28DF}"/>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40704554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Subtitle and Light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7556218"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a:xfrm>
            <a:off x="254000" y="327899"/>
            <a:ext cx="7556218" cy="434101"/>
          </a:xfrm>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7556218"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7" name="Date Placeholder 6"/>
          <p:cNvSpPr>
            <a:spLocks noGrp="1"/>
          </p:cNvSpPr>
          <p:nvPr>
            <p:ph type="dt" sz="half" idx="18"/>
          </p:nvPr>
        </p:nvSpPr>
        <p:spPr/>
        <p:txBody>
          <a:bodyPr/>
          <a:lstStyle/>
          <a:p>
            <a:endParaRPr lang="en-US" dirty="0"/>
          </a:p>
        </p:txBody>
      </p:sp>
      <p:sp>
        <p:nvSpPr>
          <p:cNvPr id="11" name="Footer Placeholder 10"/>
          <p:cNvSpPr>
            <a:spLocks noGrp="1"/>
          </p:cNvSpPr>
          <p:nvPr>
            <p:ph type="ftr" sz="quarter" idx="19"/>
          </p:nvPr>
        </p:nvSpPr>
        <p:spPr/>
        <p:txBody>
          <a:bodyPr/>
          <a:lstStyle/>
          <a:p>
            <a:endParaRPr lang="en-US" dirty="0"/>
          </a:p>
        </p:txBody>
      </p:sp>
      <p:sp>
        <p:nvSpPr>
          <p:cNvPr id="13" name="Slide Number Placeholder 12"/>
          <p:cNvSpPr>
            <a:spLocks noGrp="1"/>
          </p:cNvSpPr>
          <p:nvPr>
            <p:ph type="sldNum" sz="quarter" idx="20"/>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FD591311-C532-BF5D-604D-054FBC1D7402}"/>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10138324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5" name="Date Placeholder 4"/>
          <p:cNvSpPr>
            <a:spLocks noGrp="1"/>
          </p:cNvSpPr>
          <p:nvPr>
            <p:ph type="dt" sz="half" idx="10"/>
          </p:nvPr>
        </p:nvSpPr>
        <p:spPr/>
        <p:txBody>
          <a:bodyPr/>
          <a:lstStyle/>
          <a:p>
            <a:endParaRPr lang="en-US" dirty="0"/>
          </a:p>
        </p:txBody>
      </p:sp>
      <p:sp>
        <p:nvSpPr>
          <p:cNvPr id="7" name="Footer Placeholder 6"/>
          <p:cNvSpPr>
            <a:spLocks noGrp="1"/>
          </p:cNvSpPr>
          <p:nvPr>
            <p:ph type="ftr" sz="quarter" idx="11"/>
          </p:nvPr>
        </p:nvSpPr>
        <p:spPr/>
        <p:txBody>
          <a:bodyPr/>
          <a:lstStyle/>
          <a:p>
            <a:endParaRPr lang="en-US" dirty="0"/>
          </a:p>
        </p:txBody>
      </p:sp>
      <p:sp>
        <p:nvSpPr>
          <p:cNvPr id="8" name="Slide Number Placeholder 7"/>
          <p:cNvSpPr>
            <a:spLocks noGrp="1"/>
          </p:cNvSpPr>
          <p:nvPr>
            <p:ph type="sldNum" sz="quarter" idx="12"/>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CADCA73B-FB30-05BD-108B-5BAEE9EB4B3B}"/>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133719390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2" name="Date Placeholder 1"/>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37121171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Header_Gray">
    <p:bg>
      <p:bgPr>
        <a:solidFill>
          <a:schemeClr val="bg1">
            <a:lumMod val="65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algn="r"/>
            <a:r>
              <a:rPr lang="en-US" sz="900" b="1" kern="0" spc="70" dirty="0" err="1">
                <a:solidFill>
                  <a:srgbClr val="6083AA"/>
                </a:solidFill>
              </a:rPr>
              <a:t>tccondata.org</a:t>
            </a:r>
            <a:endParaRPr lang="en-US" sz="900" b="1" kern="0" spc="70" dirty="0">
              <a:solidFill>
                <a:srgbClr val="6083AA"/>
              </a:solidFill>
            </a:endParaRPr>
          </a:p>
        </p:txBody>
      </p:sp>
      <p:sp>
        <p:nvSpPr>
          <p:cNvPr id="2" name="Date Placeholder 1"/>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63369022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1587249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4" name="Straight Connector 3"/>
          <p:cNvCxnSpPr/>
          <p:nvPr userDrawn="1"/>
        </p:nvCxnSpPr>
        <p:spPr>
          <a:xfrm>
            <a:off x="2538518" y="2571750"/>
            <a:ext cx="4057288" cy="0"/>
          </a:xfrm>
          <a:prstGeom prst="line">
            <a:avLst/>
          </a:prstGeom>
          <a:ln w="6350" cmpd="sng">
            <a:solidFill>
              <a:schemeClr val="bg1">
                <a:lumMod val="65000"/>
              </a:schemeClr>
            </a:solidFill>
          </a:ln>
          <a:effectLst/>
        </p:spPr>
        <p:style>
          <a:lnRef idx="2">
            <a:schemeClr val="accent1"/>
          </a:lnRef>
          <a:fillRef idx="0">
            <a:schemeClr val="accent1"/>
          </a:fillRef>
          <a:effectRef idx="1">
            <a:schemeClr val="accent1"/>
          </a:effectRef>
          <a:fontRef idx="minor">
            <a:schemeClr val="tx1"/>
          </a:fontRef>
        </p:style>
      </p:cxnSp>
      <p:sp>
        <p:nvSpPr>
          <p:cNvPr id="5" name="TextBox 4"/>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err="1">
                <a:solidFill>
                  <a:schemeClr val="accent1"/>
                </a:solidFill>
              </a:rPr>
              <a:t>jpl.nasa.gov</a:t>
            </a:r>
            <a:endParaRPr lang="en-US" sz="2000" kern="0" spc="70" dirty="0">
              <a:solidFill>
                <a:schemeClr val="accent1"/>
              </a:solidFill>
            </a:endParaRPr>
          </a:p>
        </p:txBody>
      </p:sp>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3356" y="1381408"/>
            <a:ext cx="4057288" cy="1127024"/>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2522053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a:t>Click icon to add picture</a:t>
            </a:r>
            <a:endParaRPr lang="en-US" dirty="0"/>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chemeClr val="tx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0339" y="3240316"/>
            <a:ext cx="2925483" cy="812634"/>
          </a:xfrm>
          <a:prstGeom prst="rect">
            <a:avLst/>
          </a:prstGeom>
        </p:spPr>
      </p:pic>
      <p:sp>
        <p:nvSpPr>
          <p:cNvPr id="3" name="Footer Placeholder 2"/>
          <p:cNvSpPr>
            <a:spLocks noGrp="1"/>
          </p:cNvSpPr>
          <p:nvPr>
            <p:ph type="ftr" sz="quarter" idx="17"/>
          </p:nvPr>
        </p:nvSpPr>
        <p:spPr>
          <a:xfrm>
            <a:off x="5687785" y="4802823"/>
            <a:ext cx="3347357" cy="274637"/>
          </a:xfrm>
        </p:spPr>
        <p:txBody>
          <a:bodyPr/>
          <a:lstStyle/>
          <a:p>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43356" y="2008238"/>
            <a:ext cx="4057288" cy="1127024"/>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14179670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ver_No Image">
    <p:spTree>
      <p:nvGrpSpPr>
        <p:cNvPr id="1" name=""/>
        <p:cNvGrpSpPr/>
        <p:nvPr/>
      </p:nvGrpSpPr>
      <p:grpSpPr>
        <a:xfrm>
          <a:off x="0" y="0"/>
          <a:ext cx="0" cy="0"/>
          <a:chOff x="0" y="0"/>
          <a:chExt cx="0" cy="0"/>
        </a:xfrm>
      </p:grpSpPr>
      <p:sp>
        <p:nvSpPr>
          <p:cNvPr id="22" name="Text Placeholder 21"/>
          <p:cNvSpPr>
            <a:spLocks noGrp="1"/>
          </p:cNvSpPr>
          <p:nvPr>
            <p:ph type="body" sz="quarter" idx="15" hasCustomPrompt="1"/>
          </p:nvPr>
        </p:nvSpPr>
        <p:spPr>
          <a:xfrm>
            <a:off x="925513" y="1956377"/>
            <a:ext cx="7483464" cy="294801"/>
          </a:xfrm>
        </p:spPr>
        <p:txBody>
          <a:bodyPr>
            <a:noAutofit/>
          </a:bodyPr>
          <a:lstStyle>
            <a:lvl1pPr marL="0" indent="0">
              <a:buNone/>
              <a:defRPr sz="1400" baseline="0">
                <a:solidFill>
                  <a:schemeClr val="accent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Theme, Project or Mission Name (optional)</a:t>
            </a:r>
          </a:p>
        </p:txBody>
      </p:sp>
      <p:sp>
        <p:nvSpPr>
          <p:cNvPr id="24" name="Text Placeholder 21"/>
          <p:cNvSpPr>
            <a:spLocks noGrp="1"/>
          </p:cNvSpPr>
          <p:nvPr>
            <p:ph type="body" sz="quarter" idx="16" hasCustomPrompt="1"/>
          </p:nvPr>
        </p:nvSpPr>
        <p:spPr>
          <a:xfrm>
            <a:off x="915352" y="2251179"/>
            <a:ext cx="7493625" cy="419202"/>
          </a:xfrm>
        </p:spPr>
        <p:txBody>
          <a:bodyPr>
            <a:noAutofit/>
          </a:bodyPr>
          <a:lstStyle>
            <a:lvl1pPr marL="0" indent="0">
              <a:buNone/>
              <a:defRPr sz="2400" b="1"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Presentation Title</a:t>
            </a:r>
          </a:p>
        </p:txBody>
      </p:sp>
      <p:sp>
        <p:nvSpPr>
          <p:cNvPr id="25" name="Text Placeholder 21"/>
          <p:cNvSpPr>
            <a:spLocks noGrp="1"/>
          </p:cNvSpPr>
          <p:nvPr>
            <p:ph type="body" sz="quarter" idx="17" hasCustomPrompt="1"/>
          </p:nvPr>
        </p:nvSpPr>
        <p:spPr>
          <a:xfrm>
            <a:off x="925512" y="2668678"/>
            <a:ext cx="7483465" cy="826362"/>
          </a:xfrm>
        </p:spPr>
        <p:txBody>
          <a:bodyPr>
            <a:noAutofit/>
          </a:bodyPr>
          <a:lstStyle>
            <a:lvl1pPr marL="0" indent="0">
              <a:buNone/>
              <a:defRPr sz="2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Add a Presentation Subtitle</a:t>
            </a:r>
          </a:p>
        </p:txBody>
      </p:sp>
      <p:sp>
        <p:nvSpPr>
          <p:cNvPr id="26" name="Text Placeholder 21"/>
          <p:cNvSpPr>
            <a:spLocks noGrp="1"/>
          </p:cNvSpPr>
          <p:nvPr>
            <p:ph type="body" sz="quarter" idx="18" hasCustomPrompt="1"/>
          </p:nvPr>
        </p:nvSpPr>
        <p:spPr>
          <a:xfrm>
            <a:off x="915352" y="4246880"/>
            <a:ext cx="7493625" cy="497840"/>
          </a:xfrm>
        </p:spPr>
        <p:txBody>
          <a:bodyPr anchor="b">
            <a:noAutofit/>
          </a:bodyPr>
          <a:lstStyle>
            <a:lvl1pPr marL="0" indent="0">
              <a:buNone/>
              <a:defRPr sz="1000" b="0" baseline="0">
                <a:solidFill>
                  <a:srgbClr val="FFFFFF"/>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1239" y="1184382"/>
            <a:ext cx="2913350" cy="809264"/>
          </a:xfrm>
          <a:prstGeom prst="rect">
            <a:avLst/>
          </a:prstGeom>
        </p:spPr>
      </p:pic>
      <p:sp>
        <p:nvSpPr>
          <p:cNvPr id="3" name="Footer Placeholder 2"/>
          <p:cNvSpPr>
            <a:spLocks noGrp="1"/>
          </p:cNvSpPr>
          <p:nvPr>
            <p:ph type="ftr" sz="quarter" idx="20"/>
          </p:nvPr>
        </p:nvSpPr>
        <p:spPr>
          <a:xfrm>
            <a:off x="915351" y="4802823"/>
            <a:ext cx="7493625" cy="274637"/>
          </a:xfrm>
        </p:spPr>
        <p:txBody>
          <a:bodyPr/>
          <a:lstStyle>
            <a:lvl1pPr algn="l">
              <a:defRPr/>
            </a:lvl1pPr>
          </a:lstStyle>
          <a:p>
            <a:endParaRPr lang="en-US" dirty="0"/>
          </a:p>
        </p:txBody>
      </p:sp>
    </p:spTree>
    <p:extLst>
      <p:ext uri="{BB962C8B-B14F-4D97-AF65-F5344CB8AC3E}">
        <p14:creationId xmlns:p14="http://schemas.microsoft.com/office/powerpoint/2010/main" val="6809551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ver_Sq Image">
    <p:spTree>
      <p:nvGrpSpPr>
        <p:cNvPr id="1" name=""/>
        <p:cNvGrpSpPr/>
        <p:nvPr/>
      </p:nvGrpSpPr>
      <p:grpSpPr>
        <a:xfrm>
          <a:off x="0" y="0"/>
          <a:ext cx="0" cy="0"/>
          <a:chOff x="0" y="0"/>
          <a:chExt cx="0" cy="0"/>
        </a:xfrm>
      </p:grpSpPr>
      <p:sp>
        <p:nvSpPr>
          <p:cNvPr id="14" name="Text Placeholder 13"/>
          <p:cNvSpPr>
            <a:spLocks noGrp="1"/>
          </p:cNvSpPr>
          <p:nvPr>
            <p:ph type="body" sz="quarter" idx="10" hasCustomPrompt="1"/>
          </p:nvPr>
        </p:nvSpPr>
        <p:spPr>
          <a:xfrm>
            <a:off x="5687785" y="508000"/>
            <a:ext cx="3347357" cy="826391"/>
          </a:xfrm>
        </p:spPr>
        <p:txBody>
          <a:bodyPr anchor="b">
            <a:noAutofit/>
          </a:bodyPr>
          <a:lstStyle>
            <a:lvl1pPr marL="0" indent="0" algn="ctr">
              <a:buNone/>
              <a:defRPr sz="1400">
                <a:solidFill>
                  <a:schemeClr val="accent1"/>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Add a Theme, Project or Mission Name (optional)</a:t>
            </a:r>
          </a:p>
        </p:txBody>
      </p:sp>
      <p:sp>
        <p:nvSpPr>
          <p:cNvPr id="15" name="Text Placeholder 13"/>
          <p:cNvSpPr>
            <a:spLocks noGrp="1"/>
          </p:cNvSpPr>
          <p:nvPr>
            <p:ph type="body" sz="quarter" idx="11" hasCustomPrompt="1"/>
          </p:nvPr>
        </p:nvSpPr>
        <p:spPr>
          <a:xfrm>
            <a:off x="5687785" y="1354711"/>
            <a:ext cx="3347357" cy="728089"/>
          </a:xfrm>
        </p:spPr>
        <p:txBody>
          <a:bodyPr anchor="t">
            <a:noAutofit/>
          </a:bodyPr>
          <a:lstStyle>
            <a:lvl1pPr marL="0" indent="0" algn="ctr">
              <a:buNone/>
              <a:defRPr sz="2200" b="1"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Click to Edit Presentation Title</a:t>
            </a:r>
          </a:p>
        </p:txBody>
      </p:sp>
      <p:sp>
        <p:nvSpPr>
          <p:cNvPr id="19" name="Picture Placeholder 18"/>
          <p:cNvSpPr>
            <a:spLocks noGrp="1"/>
          </p:cNvSpPr>
          <p:nvPr>
            <p:ph type="pic" sz="quarter" idx="14"/>
          </p:nvPr>
        </p:nvSpPr>
        <p:spPr>
          <a:xfrm>
            <a:off x="0" y="0"/>
            <a:ext cx="5546725" cy="5143500"/>
          </a:xfrm>
        </p:spPr>
        <p:txBody>
          <a:bodyPr anchor="ctr">
            <a:noAutofit/>
          </a:bodyPr>
          <a:lstStyle>
            <a:lvl1pPr marL="0" indent="0" algn="ctr">
              <a:buNone/>
              <a:defRPr sz="1400"/>
            </a:lvl1pPr>
          </a:lstStyle>
          <a:p>
            <a:r>
              <a:rPr lang="en-US" dirty="0"/>
              <a:t>Drag picture to placeholder or click icon to add</a:t>
            </a:r>
          </a:p>
        </p:txBody>
      </p:sp>
      <p:sp>
        <p:nvSpPr>
          <p:cNvPr id="26" name="Text Placeholder 13"/>
          <p:cNvSpPr>
            <a:spLocks noGrp="1"/>
          </p:cNvSpPr>
          <p:nvPr>
            <p:ph type="body" sz="quarter" idx="15" hasCustomPrompt="1"/>
          </p:nvPr>
        </p:nvSpPr>
        <p:spPr>
          <a:xfrm>
            <a:off x="5687785" y="2164080"/>
            <a:ext cx="3347357" cy="833120"/>
          </a:xfrm>
        </p:spPr>
        <p:txBody>
          <a:bodyPr anchor="t">
            <a:noAutofit/>
          </a:bodyPr>
          <a:lstStyle>
            <a:lvl1pPr marL="0" indent="0" algn="ctr">
              <a:buNone/>
              <a:defRPr sz="1000" baseline="0">
                <a:solidFill>
                  <a:srgbClr val="FFFFFF"/>
                </a:solidFill>
                <a:latin typeface="+mj-lt"/>
              </a:defRPr>
            </a:lvl1pPr>
            <a:lvl2pPr marL="457200" indent="0" algn="ctr">
              <a:buNone/>
              <a:defRPr sz="1400">
                <a:solidFill>
                  <a:schemeClr val="accent1"/>
                </a:solidFill>
              </a:defRPr>
            </a:lvl2pPr>
            <a:lvl3pPr marL="914400" indent="0" algn="ctr">
              <a:buNone/>
              <a:defRPr sz="1400">
                <a:solidFill>
                  <a:schemeClr val="accent1"/>
                </a:solidFill>
              </a:defRPr>
            </a:lvl3pPr>
            <a:lvl4pPr marL="1371600" indent="0" algn="ctr">
              <a:buNone/>
              <a:defRPr sz="1400">
                <a:solidFill>
                  <a:schemeClr val="accent1"/>
                </a:solidFill>
              </a:defRPr>
            </a:lvl4pPr>
            <a:lvl5pPr marL="1828800" indent="0" algn="ctr">
              <a:buNone/>
              <a:defRPr sz="1400">
                <a:solidFill>
                  <a:schemeClr val="accent1"/>
                </a:solidFill>
              </a:defRPr>
            </a:lvl5pPr>
          </a:lstStyle>
          <a:p>
            <a:pPr lvl="0"/>
            <a:r>
              <a:rPr lang="en-US" dirty="0"/>
              <a:t>Presented by, Job Title, Date, etc.</a:t>
            </a:r>
          </a:p>
        </p:txBody>
      </p:sp>
      <p:pic>
        <p:nvPicPr>
          <p:cNvPr id="8" name="Picture 7"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878534" y="3921596"/>
            <a:ext cx="2913350" cy="809264"/>
          </a:xfrm>
          <a:prstGeom prst="rect">
            <a:avLst/>
          </a:prstGeom>
        </p:spPr>
      </p:pic>
      <p:sp>
        <p:nvSpPr>
          <p:cNvPr id="3" name="Footer Placeholder 2"/>
          <p:cNvSpPr>
            <a:spLocks noGrp="1"/>
          </p:cNvSpPr>
          <p:nvPr>
            <p:ph type="ftr" sz="quarter" idx="17"/>
          </p:nvPr>
        </p:nvSpPr>
        <p:spPr>
          <a:xfrm>
            <a:off x="5687784" y="4802823"/>
            <a:ext cx="3347357" cy="274637"/>
          </a:xfrm>
        </p:spPr>
        <p:txBody>
          <a:bodyPr/>
          <a:lstStyle/>
          <a:p>
            <a:endParaRPr lang="en-US" dirty="0"/>
          </a:p>
        </p:txBody>
      </p:sp>
    </p:spTree>
    <p:extLst>
      <p:ext uri="{BB962C8B-B14F-4D97-AF65-F5344CB8AC3E}">
        <p14:creationId xmlns:p14="http://schemas.microsoft.com/office/powerpoint/2010/main" val="36427032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dirty="0"/>
              <a:t>Drag picture to placeholder or click icon to add</a:t>
            </a:r>
          </a:p>
        </p:txBody>
      </p:sp>
      <p:sp>
        <p:nvSpPr>
          <p:cNvPr id="14" name="Text Placeholder 13"/>
          <p:cNvSpPr>
            <a:spLocks noGrp="1"/>
          </p:cNvSpPr>
          <p:nvPr>
            <p:ph type="body" sz="quarter" idx="16" hasCustomPrompt="1"/>
          </p:nvPr>
        </p:nvSpPr>
        <p:spPr>
          <a:xfrm>
            <a:off x="369198" y="3773210"/>
            <a:ext cx="7139042"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9"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6" y="3488175"/>
            <a:ext cx="7139043"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6" y="4219781"/>
            <a:ext cx="2913350" cy="809264"/>
          </a:xfrm>
          <a:prstGeom prst="rect">
            <a:avLst/>
          </a:prstGeom>
        </p:spPr>
      </p:pic>
      <p:sp>
        <p:nvSpPr>
          <p:cNvPr id="3" name="Footer Placeholder 2"/>
          <p:cNvSpPr>
            <a:spLocks noGrp="1"/>
          </p:cNvSpPr>
          <p:nvPr>
            <p:ph type="ftr" sz="quarter" idx="21"/>
          </p:nvPr>
        </p:nvSpPr>
        <p:spPr>
          <a:xfrm>
            <a:off x="369198" y="4802823"/>
            <a:ext cx="5605049" cy="274637"/>
          </a:xfrm>
        </p:spPr>
        <p:txBody>
          <a:bodyPr/>
          <a:lstStyle>
            <a:lvl1pPr algn="l">
              <a:defRPr/>
            </a:lvl1pPr>
          </a:lstStyle>
          <a:p>
            <a:endParaRPr lang="en-US" dirty="0"/>
          </a:p>
        </p:txBody>
      </p:sp>
    </p:spTree>
    <p:extLst>
      <p:ext uri="{BB962C8B-B14F-4D97-AF65-F5344CB8AC3E}">
        <p14:creationId xmlns:p14="http://schemas.microsoft.com/office/powerpoint/2010/main" val="11202921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endParaRPr lang="en-US" dirty="0"/>
          </a:p>
        </p:txBody>
      </p:sp>
      <p:sp>
        <p:nvSpPr>
          <p:cNvPr id="3" name="Footer Placeholder 2"/>
          <p:cNvSpPr>
            <a:spLocks noGrp="1"/>
          </p:cNvSpPr>
          <p:nvPr>
            <p:ph type="ftr" sz="quarter" idx="21"/>
          </p:nvPr>
        </p:nvSpPr>
        <p:spPr/>
        <p:txBody>
          <a:bodyPr/>
          <a:lstStyle/>
          <a:p>
            <a:endParaRPr lang="en-US" dirty="0"/>
          </a:p>
        </p:txBody>
      </p:sp>
      <p:sp>
        <p:nvSpPr>
          <p:cNvPr id="8" name="Slide Number Placeholder 7"/>
          <p:cNvSpPr>
            <a:spLocks noGrp="1"/>
          </p:cNvSpPr>
          <p:nvPr>
            <p:ph type="sldNum" sz="quarter" idx="22"/>
          </p:nvPr>
        </p:nvSpPr>
        <p:spPr/>
        <p:txBody>
          <a:bodyPr/>
          <a:lstStyle/>
          <a:p>
            <a:fld id="{8C68ADBD-3616-4318-B5FF-7C1BB362CA5A}" type="slidenum">
              <a:rPr lang="en-US" smtClean="0"/>
              <a:pPr/>
              <a:t>‹#›</a:t>
            </a:fld>
            <a:endParaRPr lang="en-US" dirty="0"/>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915323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275C533D-D968-4A70-91E2-44C7FEDAA0E0}"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4167874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endParaRPr lang="en-US" dirty="0"/>
          </a:p>
        </p:txBody>
      </p:sp>
      <p:sp>
        <p:nvSpPr>
          <p:cNvPr id="3" name="Footer Placeholder 2"/>
          <p:cNvSpPr>
            <a:spLocks noGrp="1"/>
          </p:cNvSpPr>
          <p:nvPr>
            <p:ph type="ftr" sz="quarter" idx="21"/>
          </p:nvPr>
        </p:nvSpPr>
        <p:spPr/>
        <p:txBody>
          <a:bodyPr/>
          <a:lstStyle/>
          <a:p>
            <a:endParaRPr lang="en-US" dirty="0"/>
          </a:p>
        </p:txBody>
      </p:sp>
      <p:sp>
        <p:nvSpPr>
          <p:cNvPr id="8" name="Slide Number Placeholder 7"/>
          <p:cNvSpPr>
            <a:spLocks noGrp="1"/>
          </p:cNvSpPr>
          <p:nvPr>
            <p:ph type="sldNum" sz="quarter" idx="22"/>
          </p:nvPr>
        </p:nvSpPr>
        <p:spPr/>
        <p:txBody>
          <a:bodyPr/>
          <a:lstStyle/>
          <a:p>
            <a:fld id="{F9DDD08E-B43C-483A-B1DD-9BEB0BDDDDA3}"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4316584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lstStyle/>
          <a:p>
            <a:r>
              <a:rPr lang="en-US" dirty="0"/>
              <a:t>Click to edit Master title style</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C20F9084-C4B8-47CC-A340-731237DBDB58}"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3595735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1412240" y="1602106"/>
            <a:ext cx="6319520" cy="27193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0"/>
          </p:nvPr>
        </p:nvSpPr>
        <p:spPr/>
        <p:txBody>
          <a:bodyPr/>
          <a:lstStyle/>
          <a:p>
            <a:endParaRPr lang="en-US" dirty="0"/>
          </a:p>
        </p:txBody>
      </p:sp>
      <p:sp>
        <p:nvSpPr>
          <p:cNvPr id="3" name="Footer Placeholder 2"/>
          <p:cNvSpPr>
            <a:spLocks noGrp="1"/>
          </p:cNvSpPr>
          <p:nvPr>
            <p:ph type="ftr" sz="quarter" idx="21"/>
          </p:nvPr>
        </p:nvSpPr>
        <p:spPr/>
        <p:txBody>
          <a:bodyPr/>
          <a:lstStyle/>
          <a:p>
            <a:endParaRPr lang="en-US" dirty="0"/>
          </a:p>
        </p:txBody>
      </p:sp>
      <p:sp>
        <p:nvSpPr>
          <p:cNvPr id="8" name="Slide Number Placeholder 7"/>
          <p:cNvSpPr>
            <a:spLocks noGrp="1"/>
          </p:cNvSpPr>
          <p:nvPr>
            <p:ph type="sldNum" sz="quarter" idx="22"/>
          </p:nvPr>
        </p:nvSpPr>
        <p:spPr/>
        <p:txBody>
          <a:bodyPr/>
          <a:lstStyle/>
          <a:p>
            <a:fld id="{D53CE28F-B0E6-4C63-A7B8-EB4157A07061}"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299581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1"/>
          </p:nvPr>
        </p:nvSpPr>
        <p:spPr/>
        <p:txBody>
          <a:bodyPr/>
          <a:lstStyle/>
          <a:p>
            <a:endParaRPr lang="en-US" dirty="0"/>
          </a:p>
        </p:txBody>
      </p:sp>
      <p:sp>
        <p:nvSpPr>
          <p:cNvPr id="3" name="Footer Placeholder 2"/>
          <p:cNvSpPr>
            <a:spLocks noGrp="1"/>
          </p:cNvSpPr>
          <p:nvPr>
            <p:ph type="ftr" sz="quarter" idx="22"/>
          </p:nvPr>
        </p:nvSpPr>
        <p:spPr/>
        <p:txBody>
          <a:bodyPr/>
          <a:lstStyle/>
          <a:p>
            <a:endParaRPr lang="en-US" dirty="0"/>
          </a:p>
        </p:txBody>
      </p:sp>
      <p:sp>
        <p:nvSpPr>
          <p:cNvPr id="8" name="Slide Number Placeholder 7"/>
          <p:cNvSpPr>
            <a:spLocks noGrp="1"/>
          </p:cNvSpPr>
          <p:nvPr>
            <p:ph type="sldNum" sz="quarter" idx="23"/>
          </p:nvPr>
        </p:nvSpPr>
        <p:spPr/>
        <p:txBody>
          <a:bodyPr/>
          <a:lstStyle/>
          <a:p>
            <a:fld id="{6D81F743-FBF4-4AAB-BF1E-09D0097B96F2}" type="slidenum">
              <a:rPr lang="en-US" smtClean="0"/>
              <a:pPr/>
              <a:t>‹#›</a:t>
            </a:fld>
            <a:endParaRPr lang="en-US" dirty="0"/>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7601994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_Horz Image">
    <p:spTree>
      <p:nvGrpSpPr>
        <p:cNvPr id="1" name=""/>
        <p:cNvGrpSpPr/>
        <p:nvPr/>
      </p:nvGrpSpPr>
      <p:grpSpPr>
        <a:xfrm>
          <a:off x="0" y="0"/>
          <a:ext cx="0" cy="0"/>
          <a:chOff x="0" y="0"/>
          <a:chExt cx="0" cy="0"/>
        </a:xfrm>
      </p:grpSpPr>
      <p:sp>
        <p:nvSpPr>
          <p:cNvPr id="8" name="Picture Placeholder 18"/>
          <p:cNvSpPr>
            <a:spLocks noGrp="1"/>
          </p:cNvSpPr>
          <p:nvPr>
            <p:ph type="pic" sz="quarter" idx="14"/>
          </p:nvPr>
        </p:nvSpPr>
        <p:spPr>
          <a:xfrm>
            <a:off x="0" y="0"/>
            <a:ext cx="9144000" cy="3417503"/>
          </a:xfrm>
        </p:spPr>
        <p:txBody>
          <a:bodyPr anchor="ctr">
            <a:noAutofit/>
          </a:bodyPr>
          <a:lstStyle>
            <a:lvl1pPr marL="0" marR="0" indent="0" algn="ctr" defTabSz="457200" rtl="0" eaLnBrk="1" fontAlgn="auto" latinLnBrk="0" hangingPunct="1">
              <a:lnSpc>
                <a:spcPct val="100000"/>
              </a:lnSpc>
              <a:spcBef>
                <a:spcPct val="20000"/>
              </a:spcBef>
              <a:spcAft>
                <a:spcPts val="0"/>
              </a:spcAft>
              <a:buClr>
                <a:schemeClr val="bg1">
                  <a:lumMod val="50000"/>
                </a:schemeClr>
              </a:buClr>
              <a:buSzTx/>
              <a:buFont typeface="Arial"/>
              <a:buNone/>
              <a:tabLst/>
              <a:defRPr sz="1400"/>
            </a:lvl1pPr>
          </a:lstStyle>
          <a:p>
            <a:r>
              <a:rPr lang="en-US"/>
              <a:t>Click icon to add picture</a:t>
            </a:r>
            <a:endParaRPr lang="en-US" dirty="0"/>
          </a:p>
        </p:txBody>
      </p:sp>
      <p:sp>
        <p:nvSpPr>
          <p:cNvPr id="14" name="Text Placeholder 13"/>
          <p:cNvSpPr>
            <a:spLocks noGrp="1"/>
          </p:cNvSpPr>
          <p:nvPr>
            <p:ph type="body" sz="quarter" idx="16" hasCustomPrompt="1"/>
          </p:nvPr>
        </p:nvSpPr>
        <p:spPr>
          <a:xfrm>
            <a:off x="369198" y="3773210"/>
            <a:ext cx="8530529" cy="430183"/>
          </a:xfrm>
        </p:spPr>
        <p:txBody>
          <a:bodyPr>
            <a:noAutofit/>
          </a:bodyPr>
          <a:lstStyle>
            <a:lvl1pPr marL="0" indent="0">
              <a:buNone/>
              <a:defRPr sz="2200" b="1">
                <a:latin typeface="+mj-lt"/>
              </a:defRPr>
            </a:lvl1pPr>
            <a:lvl2pPr marL="457200" indent="0">
              <a:buNone/>
              <a:defRPr sz="2200" b="1">
                <a:latin typeface="+mj-lt"/>
              </a:defRPr>
            </a:lvl2pPr>
            <a:lvl3pPr marL="914400" indent="0">
              <a:buNone/>
              <a:defRPr sz="2200" b="1">
                <a:latin typeface="+mj-lt"/>
              </a:defRPr>
            </a:lvl3pPr>
            <a:lvl4pPr marL="1371600" indent="0">
              <a:buNone/>
              <a:defRPr sz="2200" b="1">
                <a:latin typeface="+mj-lt"/>
              </a:defRPr>
            </a:lvl4pPr>
            <a:lvl5pPr marL="1828800" indent="0">
              <a:buNone/>
              <a:defRPr sz="2200" b="1">
                <a:latin typeface="+mj-lt"/>
              </a:defRPr>
            </a:lvl5pPr>
          </a:lstStyle>
          <a:p>
            <a:pPr lvl="0"/>
            <a:r>
              <a:rPr lang="en-US" dirty="0"/>
              <a:t>Click to Edit Presentation Title</a:t>
            </a:r>
          </a:p>
        </p:txBody>
      </p:sp>
      <p:sp>
        <p:nvSpPr>
          <p:cNvPr id="17" name="Text Placeholder 16"/>
          <p:cNvSpPr>
            <a:spLocks noGrp="1"/>
          </p:cNvSpPr>
          <p:nvPr>
            <p:ph type="body" sz="quarter" idx="17" hasCustomPrompt="1"/>
          </p:nvPr>
        </p:nvSpPr>
        <p:spPr>
          <a:xfrm>
            <a:off x="369198" y="4479716"/>
            <a:ext cx="5605047" cy="355600"/>
          </a:xfrm>
        </p:spPr>
        <p:txBody>
          <a:bodyPr anchor="b">
            <a:noAutofit/>
          </a:bodyPr>
          <a:lstStyle>
            <a:lvl1pPr marL="0" indent="0">
              <a:buNone/>
              <a:defRPr sz="1000" baseline="0"/>
            </a:lvl1pPr>
            <a:lvl2pPr marL="457200" indent="0">
              <a:buNone/>
              <a:defRPr sz="1000"/>
            </a:lvl2pPr>
            <a:lvl3pPr marL="914400" indent="0">
              <a:buNone/>
              <a:defRPr sz="1000"/>
            </a:lvl3pPr>
            <a:lvl4pPr marL="1371600" indent="0">
              <a:buNone/>
              <a:defRPr sz="1000"/>
            </a:lvl4pPr>
            <a:lvl5pPr marL="1828800" indent="0">
              <a:buNone/>
              <a:defRPr sz="1000"/>
            </a:lvl5pPr>
          </a:lstStyle>
          <a:p>
            <a:pPr lvl="0"/>
            <a:r>
              <a:rPr lang="en-US" dirty="0"/>
              <a:t>Presented by, Job Title, Date, etc.</a:t>
            </a:r>
          </a:p>
        </p:txBody>
      </p:sp>
      <p:sp>
        <p:nvSpPr>
          <p:cNvPr id="21" name="Text Placeholder 20"/>
          <p:cNvSpPr>
            <a:spLocks noGrp="1"/>
          </p:cNvSpPr>
          <p:nvPr>
            <p:ph type="body" sz="quarter" idx="19" hasCustomPrompt="1"/>
          </p:nvPr>
        </p:nvSpPr>
        <p:spPr>
          <a:xfrm>
            <a:off x="369197" y="3488175"/>
            <a:ext cx="8530530" cy="285035"/>
          </a:xfrm>
        </p:spPr>
        <p:txBody>
          <a:bodyPr>
            <a:noAutofit/>
          </a:bodyPr>
          <a:lstStyle>
            <a:lvl1pPr marL="0" indent="0">
              <a:buNone/>
              <a:defRPr sz="1400">
                <a:solidFill>
                  <a:schemeClr val="accent1"/>
                </a:solidFill>
              </a:defRPr>
            </a:lvl1pPr>
            <a:lvl2pPr marL="457200" indent="0">
              <a:buNone/>
              <a:defRPr sz="1400">
                <a:solidFill>
                  <a:schemeClr val="accent1"/>
                </a:solidFill>
              </a:defRPr>
            </a:lvl2pPr>
            <a:lvl3pPr marL="914400" indent="0">
              <a:buNone/>
              <a:defRPr sz="1400">
                <a:solidFill>
                  <a:schemeClr val="accent1"/>
                </a:solidFill>
              </a:defRPr>
            </a:lvl3pPr>
            <a:lvl4pPr marL="1371600" indent="0">
              <a:buNone/>
              <a:defRPr sz="1400">
                <a:solidFill>
                  <a:schemeClr val="accent1"/>
                </a:solidFill>
              </a:defRPr>
            </a:lvl4pPr>
            <a:lvl5pPr marL="1828800" indent="0">
              <a:buNone/>
              <a:defRPr sz="1400">
                <a:solidFill>
                  <a:schemeClr val="accent1"/>
                </a:solidFill>
              </a:defRPr>
            </a:lvl5pPr>
          </a:lstStyle>
          <a:p>
            <a:pPr lvl="0"/>
            <a:r>
              <a:rPr lang="en-US" dirty="0"/>
              <a:t>Click to Add a Theme, Project or Mission Name (optional)</a:t>
            </a:r>
          </a:p>
        </p:txBody>
      </p:sp>
      <p:pic>
        <p:nvPicPr>
          <p:cNvPr id="9" name="Picture 8" descr="Tribrand_ColorBlack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974244" y="4096317"/>
            <a:ext cx="2925483" cy="812634"/>
          </a:xfrm>
          <a:prstGeom prst="rect">
            <a:avLst/>
          </a:prstGeom>
        </p:spPr>
      </p:pic>
      <p:sp>
        <p:nvSpPr>
          <p:cNvPr id="3" name="Footer Placeholder 2"/>
          <p:cNvSpPr>
            <a:spLocks noGrp="1"/>
          </p:cNvSpPr>
          <p:nvPr>
            <p:ph type="ftr" sz="quarter" idx="21"/>
          </p:nvPr>
        </p:nvSpPr>
        <p:spPr>
          <a:xfrm>
            <a:off x="369199" y="4802823"/>
            <a:ext cx="5605046" cy="274637"/>
          </a:xfrm>
        </p:spPr>
        <p:txBody>
          <a:bodyPr/>
          <a:lstStyle>
            <a:lvl1pPr algn="l">
              <a:defRPr/>
            </a:lvl1pPr>
          </a:lstStyle>
          <a:p>
            <a:endParaRPr lang="en-US" dirty="0"/>
          </a:p>
        </p:txBody>
      </p:sp>
    </p:spTree>
    <p:extLst>
      <p:ext uri="{BB962C8B-B14F-4D97-AF65-F5344CB8AC3E}">
        <p14:creationId xmlns:p14="http://schemas.microsoft.com/office/powerpoint/2010/main" val="320791142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2137092"/>
            <a:ext cx="4216400" cy="23841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1"/>
          <p:cNvSpPr>
            <a:spLocks noGrp="1"/>
          </p:cNvSpPr>
          <p:nvPr>
            <p:ph sz="quarter" idx="20"/>
          </p:nvPr>
        </p:nvSpPr>
        <p:spPr>
          <a:xfrm>
            <a:off x="4675164" y="2137092"/>
            <a:ext cx="4216400" cy="23841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2"/>
          <p:cNvSpPr>
            <a:spLocks noGrp="1"/>
          </p:cNvSpPr>
          <p:nvPr>
            <p:ph type="body" idx="1"/>
          </p:nvPr>
        </p:nvSpPr>
        <p:spPr>
          <a:xfrm>
            <a:off x="254000"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6" name="Text Placeholder 4"/>
          <p:cNvSpPr>
            <a:spLocks noGrp="1"/>
          </p:cNvSpPr>
          <p:nvPr>
            <p:ph type="body" sz="quarter" idx="3"/>
          </p:nvPr>
        </p:nvSpPr>
        <p:spPr>
          <a:xfrm>
            <a:off x="4675164" y="1497330"/>
            <a:ext cx="4216400" cy="639762"/>
          </a:xfrm>
        </p:spPr>
        <p:txBody>
          <a:bodyPr anchor="b">
            <a:no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 name="Date Placeholder 1"/>
          <p:cNvSpPr>
            <a:spLocks noGrp="1"/>
          </p:cNvSpPr>
          <p:nvPr>
            <p:ph type="dt" sz="half" idx="21"/>
          </p:nvPr>
        </p:nvSpPr>
        <p:spPr/>
        <p:txBody>
          <a:bodyPr/>
          <a:lstStyle/>
          <a:p>
            <a:endParaRPr lang="en-US" dirty="0"/>
          </a:p>
        </p:txBody>
      </p:sp>
      <p:sp>
        <p:nvSpPr>
          <p:cNvPr id="3" name="Footer Placeholder 2"/>
          <p:cNvSpPr>
            <a:spLocks noGrp="1"/>
          </p:cNvSpPr>
          <p:nvPr>
            <p:ph type="ftr" sz="quarter" idx="22"/>
          </p:nvPr>
        </p:nvSpPr>
        <p:spPr/>
        <p:txBody>
          <a:bodyPr/>
          <a:lstStyle/>
          <a:p>
            <a:endParaRPr lang="en-US" dirty="0"/>
          </a:p>
        </p:txBody>
      </p:sp>
      <p:sp>
        <p:nvSpPr>
          <p:cNvPr id="8" name="Slide Number Placeholder 7"/>
          <p:cNvSpPr>
            <a:spLocks noGrp="1"/>
          </p:cNvSpPr>
          <p:nvPr>
            <p:ph type="sldNum" sz="quarter" idx="23"/>
          </p:nvPr>
        </p:nvSpPr>
        <p:spPr/>
        <p:txBody>
          <a:bodyPr/>
          <a:lstStyle/>
          <a:p>
            <a:fld id="{16356448-7EEE-4D0D-AE32-557A2392817F}"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688214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1" name="Content Placeholder 2"/>
          <p:cNvSpPr>
            <a:spLocks noGrp="1"/>
          </p:cNvSpPr>
          <p:nvPr>
            <p:ph sz="quarter" idx="19"/>
          </p:nvPr>
        </p:nvSpPr>
        <p:spPr>
          <a:xfrm>
            <a:off x="254000"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22" name="Text Placeholder 2"/>
          <p:cNvSpPr>
            <a:spLocks noGrp="1"/>
          </p:cNvSpPr>
          <p:nvPr>
            <p:ph type="body" idx="24" hasCustomPrompt="1"/>
          </p:nvPr>
        </p:nvSpPr>
        <p:spPr>
          <a:xfrm>
            <a:off x="254000"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3" name="Content Placeholder 11"/>
          <p:cNvSpPr>
            <a:spLocks noGrp="1"/>
          </p:cNvSpPr>
          <p:nvPr>
            <p:ph sz="quarter" idx="20"/>
          </p:nvPr>
        </p:nvSpPr>
        <p:spPr>
          <a:xfrm>
            <a:off x="3638844" y="1497329"/>
            <a:ext cx="5129236" cy="3023869"/>
          </a:xfrm>
        </p:spPr>
        <p:txBody>
          <a:bodyPr/>
          <a:lstStyle>
            <a:lvl1pPr>
              <a:defRPr sz="2800"/>
            </a:lvl1pPr>
            <a:lvl2pPr>
              <a:defRPr sz="2400"/>
            </a:lvl2pPr>
            <a:lvl3pPr>
              <a:defRPr sz="20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Date Placeholder 1"/>
          <p:cNvSpPr>
            <a:spLocks noGrp="1"/>
          </p:cNvSpPr>
          <p:nvPr>
            <p:ph type="dt" sz="half" idx="25"/>
          </p:nvPr>
        </p:nvSpPr>
        <p:spPr/>
        <p:txBody>
          <a:bodyPr/>
          <a:lstStyle/>
          <a:p>
            <a:endParaRPr lang="en-US" dirty="0"/>
          </a:p>
        </p:txBody>
      </p:sp>
      <p:sp>
        <p:nvSpPr>
          <p:cNvPr id="3" name="Footer Placeholder 2"/>
          <p:cNvSpPr>
            <a:spLocks noGrp="1"/>
          </p:cNvSpPr>
          <p:nvPr>
            <p:ph type="ftr" sz="quarter" idx="26"/>
          </p:nvPr>
        </p:nvSpPr>
        <p:spPr/>
        <p:txBody>
          <a:bodyPr/>
          <a:lstStyle/>
          <a:p>
            <a:endParaRPr lang="en-US" dirty="0"/>
          </a:p>
        </p:txBody>
      </p:sp>
      <p:sp>
        <p:nvSpPr>
          <p:cNvPr id="8" name="Slide Number Placeholder 7"/>
          <p:cNvSpPr>
            <a:spLocks noGrp="1"/>
          </p:cNvSpPr>
          <p:nvPr>
            <p:ph type="sldNum" sz="quarter" idx="27"/>
          </p:nvPr>
        </p:nvSpPr>
        <p:spPr/>
        <p:txBody>
          <a:bodyPr/>
          <a:lstStyle/>
          <a:p>
            <a:fld id="{0A79206F-C929-453C-B7BF-19A540401EF1}" type="slidenum">
              <a:rPr lang="en-US" smtClean="0"/>
              <a:pPr/>
              <a:t>‹#›</a:t>
            </a:fld>
            <a:endParaRPr lang="en-US" dirty="0"/>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5931241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Picture Placeholder 2"/>
          <p:cNvSpPr>
            <a:spLocks noGrp="1"/>
          </p:cNvSpPr>
          <p:nvPr>
            <p:ph type="pic" idx="1"/>
          </p:nvPr>
        </p:nvSpPr>
        <p:spPr>
          <a:xfrm>
            <a:off x="254000" y="1497330"/>
            <a:ext cx="5129236" cy="302386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sz="quarter" idx="19"/>
          </p:nvPr>
        </p:nvSpPr>
        <p:spPr>
          <a:xfrm>
            <a:off x="5556567" y="2137092"/>
            <a:ext cx="3211513" cy="2384107"/>
          </a:xfrm>
        </p:spPr>
        <p:txBody>
          <a:bodyPr/>
          <a:lstStyle>
            <a:lvl1pPr marL="0" indent="0">
              <a:buNone/>
              <a:defRPr sz="1400"/>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p:txBody>
      </p:sp>
      <p:sp>
        <p:nvSpPr>
          <p:cNvPr id="16" name="Text Placeholder 2"/>
          <p:cNvSpPr>
            <a:spLocks noGrp="1"/>
          </p:cNvSpPr>
          <p:nvPr>
            <p:ph type="body" idx="24" hasCustomPrompt="1"/>
          </p:nvPr>
        </p:nvSpPr>
        <p:spPr>
          <a:xfrm>
            <a:off x="5556567" y="1497330"/>
            <a:ext cx="3211513" cy="639762"/>
          </a:xfrm>
        </p:spPr>
        <p:txBody>
          <a:bodyPr anchor="b">
            <a:noAutofit/>
          </a:bodyPr>
          <a:lstStyle>
            <a:lvl1pPr marL="0" indent="0">
              <a:buFont typeface="Arial"/>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title style</a:t>
            </a:r>
          </a:p>
        </p:txBody>
      </p:sp>
      <p:sp>
        <p:nvSpPr>
          <p:cNvPr id="2" name="Date Placeholder 1"/>
          <p:cNvSpPr>
            <a:spLocks noGrp="1"/>
          </p:cNvSpPr>
          <p:nvPr>
            <p:ph type="dt" sz="half" idx="25"/>
          </p:nvPr>
        </p:nvSpPr>
        <p:spPr/>
        <p:txBody>
          <a:bodyPr/>
          <a:lstStyle/>
          <a:p>
            <a:endParaRPr lang="en-US" dirty="0"/>
          </a:p>
        </p:txBody>
      </p:sp>
      <p:sp>
        <p:nvSpPr>
          <p:cNvPr id="3" name="Footer Placeholder 2"/>
          <p:cNvSpPr>
            <a:spLocks noGrp="1"/>
          </p:cNvSpPr>
          <p:nvPr>
            <p:ph type="ftr" sz="quarter" idx="26"/>
          </p:nvPr>
        </p:nvSpPr>
        <p:spPr/>
        <p:txBody>
          <a:bodyPr/>
          <a:lstStyle/>
          <a:p>
            <a:endParaRPr lang="en-US" dirty="0"/>
          </a:p>
        </p:txBody>
      </p:sp>
      <p:sp>
        <p:nvSpPr>
          <p:cNvPr id="8" name="Slide Number Placeholder 7"/>
          <p:cNvSpPr>
            <a:spLocks noGrp="1"/>
          </p:cNvSpPr>
          <p:nvPr>
            <p:ph type="sldNum" sz="quarter" idx="27"/>
          </p:nvPr>
        </p:nvSpPr>
        <p:spPr/>
        <p:txBody>
          <a:bodyPr/>
          <a:lstStyle/>
          <a:p>
            <a:fld id="{7C3E947D-4126-44FB-8EC6-F80A3BAA18D4}" type="slidenum">
              <a:rPr lang="en-US" smtClean="0"/>
              <a:pPr/>
              <a:t>‹#›</a:t>
            </a:fld>
            <a:endParaRPr lang="en-US" dirty="0"/>
          </a:p>
        </p:txBody>
      </p:sp>
      <p:sp>
        <p:nvSpPr>
          <p:cNvPr id="17" name="TextBox 16"/>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32621129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and White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p:txBody>
          <a:bodyPr>
            <a:noAutofit/>
          </a:bodyPr>
          <a:lstStyle/>
          <a:p>
            <a:r>
              <a:rPr lang="en-US"/>
              <a:t>Click to edit Master title style</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F45B3F8F-DC85-41EB-9D22-D06541A0ACDE}"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21903406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itle, Subtitle and Dark Strip">
    <p:spTree>
      <p:nvGrpSpPr>
        <p:cNvPr id="1" name=""/>
        <p:cNvGrpSpPr/>
        <p:nvPr/>
      </p:nvGrpSpPr>
      <p:grpSpPr>
        <a:xfrm>
          <a:off x="0" y="0"/>
          <a:ext cx="0" cy="0"/>
          <a:chOff x="0" y="0"/>
          <a:chExt cx="0" cy="0"/>
        </a:xfrm>
      </p:grpSpPr>
      <p:sp>
        <p:nvSpPr>
          <p:cNvPr id="14" name="Rectangle 13"/>
          <p:cNvSpPr/>
          <p:nvPr userDrawn="1"/>
        </p:nvSpPr>
        <p:spPr>
          <a:xfrm>
            <a:off x="0" y="1161143"/>
            <a:ext cx="9144000" cy="3558493"/>
          </a:xfrm>
          <a:prstGeom prst="rect">
            <a:avLst/>
          </a:prstGeom>
          <a:solidFill>
            <a:schemeClr val="tx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5" name="Text Placeholder 4"/>
          <p:cNvSpPr>
            <a:spLocks noGrp="1"/>
          </p:cNvSpPr>
          <p:nvPr>
            <p:ph type="body" sz="quarter" idx="17" hasCustomPrompt="1"/>
          </p:nvPr>
        </p:nvSpPr>
        <p:spPr>
          <a:xfrm>
            <a:off x="254000" y="132080"/>
            <a:ext cx="8514080"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p:txBody>
          <a:bodyPr>
            <a:noAutofit/>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8514080" cy="350262"/>
          </a:xfrm>
          <a:prstGeom prst="rect">
            <a:avLst/>
          </a:prstGeom>
        </p:spPr>
        <p:txBody>
          <a:bodyPr vert="horz">
            <a:noAutofit/>
          </a:bodyPr>
          <a:lstStyle>
            <a:lvl1pPr marL="0" indent="0">
              <a:buFontTx/>
              <a:buNone/>
              <a:defRPr sz="2000" baseline="0">
                <a:solidFill>
                  <a:srgbClr val="FFFFFF"/>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endParaRPr lang="en-US" dirty="0"/>
          </a:p>
        </p:txBody>
      </p:sp>
      <p:sp>
        <p:nvSpPr>
          <p:cNvPr id="8" name="Slide Number Placeholder 7"/>
          <p:cNvSpPr>
            <a:spLocks noGrp="1"/>
          </p:cNvSpPr>
          <p:nvPr>
            <p:ph type="sldNum" sz="quarter" idx="20"/>
          </p:nvPr>
        </p:nvSpPr>
        <p:spPr/>
        <p:txBody>
          <a:bodyPr/>
          <a:lstStyle/>
          <a:p>
            <a:fld id="{7F015878-4578-4C49-BC72-FE830FC5A6D7}" type="slidenum">
              <a:rPr lang="en-US" smtClean="0"/>
              <a:pPr/>
              <a:t>‹#›</a:t>
            </a:fld>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208053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Footer Onl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2306A69-C78D-46AD-9B4E-1E66EF195C51}" type="slidenum">
              <a:rPr lang="en-US" smtClean="0"/>
              <a:pPr/>
              <a:t>‹#›</a:t>
            </a:fld>
            <a:endParaRPr lang="en-US" dirty="0"/>
          </a:p>
        </p:txBody>
      </p:sp>
      <p:sp>
        <p:nvSpPr>
          <p:cNvPr id="6" name="TextBox 5"/>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Tree>
    <p:extLst>
      <p:ext uri="{BB962C8B-B14F-4D97-AF65-F5344CB8AC3E}">
        <p14:creationId xmlns:p14="http://schemas.microsoft.com/office/powerpoint/2010/main" val="19212782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80258285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Header_Dark Gray">
    <p:bg>
      <p:bgPr>
        <a:solidFill>
          <a:schemeClr val="tx2">
            <a:lumMod val="50000"/>
          </a:schemeClr>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hasCustomPrompt="1"/>
          </p:nvPr>
        </p:nvSpPr>
        <p:spPr>
          <a:xfrm>
            <a:off x="467360" y="1839278"/>
            <a:ext cx="8229600" cy="1462722"/>
          </a:xfrm>
        </p:spPr>
        <p:txBody>
          <a:bodyPr anchor="ctr">
            <a:noAutofit/>
          </a:bodyPr>
          <a:lstStyle>
            <a:lvl1pPr marL="0" indent="0" algn="ctr">
              <a:buNone/>
              <a:defRPr sz="3600" baseline="0">
                <a:solidFill>
                  <a:schemeClr val="bg1"/>
                </a:solidFill>
              </a:defRPr>
            </a:lvl1pPr>
          </a:lstStyle>
          <a:p>
            <a:pPr lvl="0"/>
            <a:r>
              <a:rPr lang="en-US" dirty="0"/>
              <a:t>Click to add section header</a:t>
            </a:r>
          </a:p>
        </p:txBody>
      </p:sp>
      <p:sp>
        <p:nvSpPr>
          <p:cNvPr id="4" name="TextBox 3"/>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a:solidFill>
                  <a:srgbClr val="6083AA"/>
                </a:solidFill>
              </a:rPr>
              <a:t>jpl.nasa.gov</a:t>
            </a:r>
          </a:p>
        </p:txBody>
      </p:sp>
      <p:sp>
        <p:nvSpPr>
          <p:cNvPr id="2" name="Date Placeholder 1"/>
          <p:cNvSpPr>
            <a:spLocks noGrp="1"/>
          </p:cNvSpPr>
          <p:nvPr>
            <p:ph type="dt" sz="half" idx="14"/>
          </p:nvPr>
        </p:nvSpPr>
        <p:spPr/>
        <p:txBody>
          <a:bodyPr/>
          <a:lstStyle/>
          <a:p>
            <a:endParaRPr lang="en-US" dirty="0"/>
          </a:p>
        </p:txBody>
      </p:sp>
      <p:sp>
        <p:nvSpPr>
          <p:cNvPr id="5" name="Footer Placeholder 4"/>
          <p:cNvSpPr>
            <a:spLocks noGrp="1"/>
          </p:cNvSpPr>
          <p:nvPr>
            <p:ph type="ftr" sz="quarter" idx="15"/>
          </p:nvPr>
        </p:nvSpPr>
        <p:spPr/>
        <p:txBody>
          <a:bodyPr/>
          <a:lstStyle/>
          <a:p>
            <a:endParaRPr lang="en-US" dirty="0"/>
          </a:p>
        </p:txBody>
      </p:sp>
      <p:sp>
        <p:nvSpPr>
          <p:cNvPr id="6" name="Slide Number Placeholder 5"/>
          <p:cNvSpPr>
            <a:spLocks noGrp="1"/>
          </p:cNvSpPr>
          <p:nvPr>
            <p:ph type="sldNum" sz="quarter" idx="16"/>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5567511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374141417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losing Slide">
    <p:spTree>
      <p:nvGrpSpPr>
        <p:cNvPr id="1" name=""/>
        <p:cNvGrpSpPr/>
        <p:nvPr/>
      </p:nvGrpSpPr>
      <p:grpSpPr>
        <a:xfrm>
          <a:off x="0" y="0"/>
          <a:ext cx="0" cy="0"/>
          <a:chOff x="0" y="0"/>
          <a:chExt cx="0" cy="0"/>
        </a:xfrm>
      </p:grpSpPr>
      <p:cxnSp>
        <p:nvCxnSpPr>
          <p:cNvPr id="3" name="Straight Connector 2"/>
          <p:cNvCxnSpPr/>
          <p:nvPr userDrawn="1"/>
        </p:nvCxnSpPr>
        <p:spPr>
          <a:xfrm>
            <a:off x="2538518" y="2571750"/>
            <a:ext cx="4057288" cy="0"/>
          </a:xfrm>
          <a:prstGeom prst="line">
            <a:avLst/>
          </a:prstGeom>
          <a:ln w="6350" cmpd="sng">
            <a:solidFill>
              <a:schemeClr val="tx2"/>
            </a:solidFill>
          </a:ln>
          <a:effectLst/>
        </p:spPr>
        <p:style>
          <a:lnRef idx="2">
            <a:schemeClr val="accent1"/>
          </a:lnRef>
          <a:fillRef idx="0">
            <a:schemeClr val="accent1"/>
          </a:fillRef>
          <a:effectRef idx="1">
            <a:schemeClr val="accent1"/>
          </a:effectRef>
          <a:fontRef idx="minor">
            <a:schemeClr val="tx1"/>
          </a:fontRef>
        </p:style>
      </p:cxnSp>
      <p:sp>
        <p:nvSpPr>
          <p:cNvPr id="4" name="TextBox 3"/>
          <p:cNvSpPr txBox="1"/>
          <p:nvPr userDrawn="1"/>
        </p:nvSpPr>
        <p:spPr>
          <a:xfrm>
            <a:off x="1" y="2790066"/>
            <a:ext cx="9144000" cy="400153"/>
          </a:xfrm>
          <a:prstGeom prst="rect">
            <a:avLst/>
          </a:prstGeom>
          <a:noFill/>
        </p:spPr>
        <p:txBody>
          <a:bodyPr wrap="square" rtlCol="0" anchor="ctr">
            <a:noAutofit/>
          </a:bodyPr>
          <a:lstStyle/>
          <a:p>
            <a:pPr algn="ctr"/>
            <a:r>
              <a:rPr lang="en-US" sz="2000" kern="0" spc="70" dirty="0">
                <a:solidFill>
                  <a:schemeClr val="accent1"/>
                </a:solidFill>
              </a:rPr>
              <a:t>jpl.nasa.gov</a:t>
            </a:r>
          </a:p>
        </p:txBody>
      </p:sp>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1381408"/>
            <a:ext cx="4057288" cy="1127025"/>
          </a:xfrm>
          <a:prstGeom prst="rect">
            <a:avLst/>
          </a:prstGeom>
        </p:spPr>
      </p:pic>
      <p:sp>
        <p:nvSpPr>
          <p:cNvPr id="2" name="Date Placeholder 1"/>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7967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7504763"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0" name="Content Placeholder 2"/>
          <p:cNvSpPr>
            <a:spLocks noGrp="1"/>
          </p:cNvSpPr>
          <p:nvPr>
            <p:ph sz="quarter" idx="19"/>
          </p:nvPr>
        </p:nvSpPr>
        <p:spPr>
          <a:xfrm>
            <a:off x="1412240" y="1602106"/>
            <a:ext cx="631952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4" name="Date Placeholder 3"/>
          <p:cNvSpPr>
            <a:spLocks noGrp="1"/>
          </p:cNvSpPr>
          <p:nvPr>
            <p:ph type="dt" sz="half" idx="20"/>
          </p:nvPr>
        </p:nvSpPr>
        <p:spPr/>
        <p:txBody>
          <a:bodyPr/>
          <a:lstStyle/>
          <a:p>
            <a:endParaRPr lang="en-US" dirty="0"/>
          </a:p>
        </p:txBody>
      </p:sp>
      <p:sp>
        <p:nvSpPr>
          <p:cNvPr id="5" name="Footer Placeholder 4"/>
          <p:cNvSpPr>
            <a:spLocks noGrp="1"/>
          </p:cNvSpPr>
          <p:nvPr>
            <p:ph type="ftr" sz="quarter" idx="21"/>
          </p:nvPr>
        </p:nvSpPr>
        <p:spPr/>
        <p:txBody>
          <a:bodyPr/>
          <a:lstStyle/>
          <a:p>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B7484A78-F1E6-A684-E334-446FB562E7EA}"/>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20029248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pic>
        <p:nvPicPr>
          <p:cNvPr id="6" name="Picture 5" descr="Tribrand_ColorWhite_rgb_16x3_160601.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38518" y="2008238"/>
            <a:ext cx="4057288" cy="1127025"/>
          </a:xfrm>
          <a:prstGeom prst="rect">
            <a:avLst/>
          </a:prstGeom>
        </p:spPr>
      </p:pic>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13952333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7556218"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a:xfrm>
            <a:off x="254000" y="327899"/>
            <a:ext cx="7556218" cy="434101"/>
          </a:xfrm>
        </p:spPr>
        <p:txBody>
          <a:bodyPr>
            <a:noAutofit/>
          </a:bodyPr>
          <a:lstStyle/>
          <a:p>
            <a:r>
              <a:rPr lang="en-US"/>
              <a:t>Click to edit Master title style</a:t>
            </a:r>
          </a:p>
        </p:txBody>
      </p:sp>
      <p:sp>
        <p:nvSpPr>
          <p:cNvPr id="13" name="TextBox 12"/>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2" name="Date Placeholder 1"/>
          <p:cNvSpPr>
            <a:spLocks noGrp="1"/>
          </p:cNvSpPr>
          <p:nvPr>
            <p:ph type="dt" sz="half" idx="18"/>
          </p:nvPr>
        </p:nvSpPr>
        <p:spPr/>
        <p:txBody>
          <a:bodyPr/>
          <a:lstStyle/>
          <a:p>
            <a:endParaRPr lang="en-US" dirty="0"/>
          </a:p>
        </p:txBody>
      </p:sp>
      <p:sp>
        <p:nvSpPr>
          <p:cNvPr id="3" name="Footer Placeholder 2"/>
          <p:cNvSpPr>
            <a:spLocks noGrp="1"/>
          </p:cNvSpPr>
          <p:nvPr>
            <p:ph type="ftr" sz="quarter" idx="19"/>
          </p:nvPr>
        </p:nvSpPr>
        <p:spPr/>
        <p:txBody>
          <a:bodyPr/>
          <a:lstStyle/>
          <a:p>
            <a:endParaRPr lang="en-US" dirty="0"/>
          </a:p>
        </p:txBody>
      </p:sp>
      <p:sp>
        <p:nvSpPr>
          <p:cNvPr id="4" name="Slide Number Placeholder 3"/>
          <p:cNvSpPr>
            <a:spLocks noGrp="1"/>
          </p:cNvSpPr>
          <p:nvPr>
            <p:ph type="sldNum" sz="quarter" idx="20"/>
          </p:nvPr>
        </p:nvSpPr>
        <p:spPr/>
        <p:txBody>
          <a:bodyPr/>
          <a:lstStyle/>
          <a:p>
            <a:fld id="{0E0E1749-0B7E-403A-A9A7-95F2ED1F2891}" type="slidenum">
              <a:rPr lang="en-US" smtClean="0"/>
              <a:pPr/>
              <a:t>‹#›</a:t>
            </a:fld>
            <a:endParaRPr lang="en-US" dirty="0"/>
          </a:p>
        </p:txBody>
      </p:sp>
      <p:pic>
        <p:nvPicPr>
          <p:cNvPr id="5" name="Picture 4">
            <a:extLst>
              <a:ext uri="{FF2B5EF4-FFF2-40B4-BE49-F238E27FC236}">
                <a16:creationId xmlns:a16="http://schemas.microsoft.com/office/drawing/2014/main" id="{9BC1BBF4-C027-176A-A613-18B6A759FE3C}"/>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35431706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7556218"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a:xfrm>
            <a:off x="254000" y="338059"/>
            <a:ext cx="7556218" cy="434101"/>
          </a:xfrm>
        </p:spPr>
        <p:txBody>
          <a:bodyPr>
            <a:noAutofit/>
          </a:bodyPr>
          <a:lstStyle/>
          <a:p>
            <a:r>
              <a:rPr lang="en-US"/>
              <a:t>Click to edit Master title style</a:t>
            </a:r>
          </a:p>
        </p:txBody>
      </p:sp>
      <p:sp>
        <p:nvSpPr>
          <p:cNvPr id="13" name="Content Placeholder 2"/>
          <p:cNvSpPr>
            <a:spLocks noGrp="1"/>
          </p:cNvSpPr>
          <p:nvPr>
            <p:ph sz="quarter" idx="19"/>
          </p:nvPr>
        </p:nvSpPr>
        <p:spPr>
          <a:xfrm>
            <a:off x="253999" y="1103086"/>
            <a:ext cx="8527144" cy="32256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4" name="Date Placeholder 3"/>
          <p:cNvSpPr>
            <a:spLocks noGrp="1"/>
          </p:cNvSpPr>
          <p:nvPr>
            <p:ph type="dt" sz="half" idx="20"/>
          </p:nvPr>
        </p:nvSpPr>
        <p:spPr/>
        <p:txBody>
          <a:bodyPr/>
          <a:lstStyle/>
          <a:p>
            <a:endParaRPr lang="en-US" dirty="0"/>
          </a:p>
        </p:txBody>
      </p:sp>
      <p:sp>
        <p:nvSpPr>
          <p:cNvPr id="5" name="Footer Placeholder 4"/>
          <p:cNvSpPr>
            <a:spLocks noGrp="1"/>
          </p:cNvSpPr>
          <p:nvPr>
            <p:ph type="ftr" sz="quarter" idx="21"/>
          </p:nvPr>
        </p:nvSpPr>
        <p:spPr/>
        <p:txBody>
          <a:bodyPr/>
          <a:lstStyle/>
          <a:p>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DF99AD5F-46EB-C022-D854-26901A20D584}"/>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35431706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Subtitle">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7556218"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16" name="Text Placeholder 13"/>
          <p:cNvSpPr>
            <a:spLocks noGrp="1"/>
          </p:cNvSpPr>
          <p:nvPr>
            <p:ph type="body" sz="quarter" idx="14" hasCustomPrompt="1"/>
          </p:nvPr>
        </p:nvSpPr>
        <p:spPr>
          <a:xfrm>
            <a:off x="254000" y="757179"/>
            <a:ext cx="7556218"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9" name="Title 8"/>
          <p:cNvSpPr>
            <a:spLocks noGrp="1"/>
          </p:cNvSpPr>
          <p:nvPr>
            <p:ph type="title"/>
          </p:nvPr>
        </p:nvSpPr>
        <p:spPr>
          <a:xfrm>
            <a:off x="254000" y="327899"/>
            <a:ext cx="7556218" cy="434101"/>
          </a:xfrm>
        </p:spPr>
        <p:txBody>
          <a:bodyPr/>
          <a:lstStyle/>
          <a:p>
            <a:r>
              <a:rPr lang="en-US"/>
              <a:t>Click to edit Master title style</a:t>
            </a:r>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4" name="Date Placeholder 3"/>
          <p:cNvSpPr>
            <a:spLocks noGrp="1"/>
          </p:cNvSpPr>
          <p:nvPr>
            <p:ph type="dt" sz="half" idx="18"/>
          </p:nvPr>
        </p:nvSpPr>
        <p:spPr/>
        <p:txBody>
          <a:bodyPr/>
          <a:lstStyle/>
          <a:p>
            <a:endParaRPr lang="en-US" dirty="0"/>
          </a:p>
        </p:txBody>
      </p:sp>
      <p:sp>
        <p:nvSpPr>
          <p:cNvPr id="5" name="Footer Placeholder 4"/>
          <p:cNvSpPr>
            <a:spLocks noGrp="1"/>
          </p:cNvSpPr>
          <p:nvPr>
            <p:ph type="ftr" sz="quarter" idx="19"/>
          </p:nvPr>
        </p:nvSpPr>
        <p:spPr/>
        <p:txBody>
          <a:bodyPr/>
          <a:lstStyle/>
          <a:p>
            <a:endParaRPr lang="en-US" dirty="0"/>
          </a:p>
        </p:txBody>
      </p:sp>
      <p:sp>
        <p:nvSpPr>
          <p:cNvPr id="6" name="Slide Number Placeholder 5"/>
          <p:cNvSpPr>
            <a:spLocks noGrp="1"/>
          </p:cNvSpPr>
          <p:nvPr>
            <p:ph type="sldNum" sz="quarter" idx="20"/>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958A2F5D-8D0B-01B4-A233-A4F88CE5C8EE}"/>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160876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7556218"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a:xfrm>
            <a:off x="254000" y="327899"/>
            <a:ext cx="7556218" cy="434101"/>
          </a:xfrm>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62000"/>
            <a:ext cx="7556218"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3999" y="1247586"/>
            <a:ext cx="8606972" cy="34226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Box 9"/>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4" name="Date Placeholder 3"/>
          <p:cNvSpPr>
            <a:spLocks noGrp="1"/>
          </p:cNvSpPr>
          <p:nvPr>
            <p:ph type="dt" sz="half" idx="20"/>
          </p:nvPr>
        </p:nvSpPr>
        <p:spPr/>
        <p:txBody>
          <a:bodyPr/>
          <a:lstStyle/>
          <a:p>
            <a:endParaRPr lang="en-US" dirty="0"/>
          </a:p>
        </p:txBody>
      </p:sp>
      <p:sp>
        <p:nvSpPr>
          <p:cNvPr id="5" name="Footer Placeholder 4"/>
          <p:cNvSpPr>
            <a:spLocks noGrp="1"/>
          </p:cNvSpPr>
          <p:nvPr>
            <p:ph type="ftr" sz="quarter" idx="21"/>
          </p:nvPr>
        </p:nvSpPr>
        <p:spPr/>
        <p:txBody>
          <a:bodyPr/>
          <a:lstStyle/>
          <a:p>
            <a:endParaRPr lang="en-US" dirty="0"/>
          </a:p>
        </p:txBody>
      </p:sp>
      <p:sp>
        <p:nvSpPr>
          <p:cNvPr id="6" name="Slide Number Placeholder 5"/>
          <p:cNvSpPr>
            <a:spLocks noGrp="1"/>
          </p:cNvSpPr>
          <p:nvPr>
            <p:ph type="sldNum" sz="quarter" idx="22"/>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AB6D297D-7583-1253-A4C5-A9E4E5E5C4C0}"/>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10793951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15" name="Text Placeholder 4"/>
          <p:cNvSpPr>
            <a:spLocks noGrp="1"/>
          </p:cNvSpPr>
          <p:nvPr>
            <p:ph type="body" sz="quarter" idx="17" hasCustomPrompt="1"/>
          </p:nvPr>
        </p:nvSpPr>
        <p:spPr>
          <a:xfrm>
            <a:off x="254000" y="132080"/>
            <a:ext cx="7504763" cy="205979"/>
          </a:xfrm>
          <a:prstGeom prst="rect">
            <a:avLst/>
          </a:prstGeom>
        </p:spPr>
        <p:txBody>
          <a:bodyPr anchor="t">
            <a:noAutofit/>
          </a:bodyPr>
          <a:lstStyle>
            <a:lvl1pPr marL="0" indent="0" algn="l">
              <a:buNone/>
              <a:tabLst/>
              <a:defRPr sz="800" baseline="0">
                <a:solidFill>
                  <a:schemeClr val="bg1">
                    <a:lumMod val="50000"/>
                  </a:schemeClr>
                </a:solidFill>
                <a:latin typeface="+mj-lt"/>
              </a:defRPr>
            </a:lvl1pPr>
            <a:lvl2pPr marL="411480" indent="0">
              <a:buNone/>
              <a:defRPr sz="1000"/>
            </a:lvl2pPr>
            <a:lvl3pPr marL="777240" indent="0">
              <a:buNone/>
              <a:defRPr sz="1000"/>
            </a:lvl3pPr>
            <a:lvl4pPr marL="1051560" indent="0">
              <a:buNone/>
              <a:defRPr sz="1000"/>
            </a:lvl4pPr>
            <a:lvl5pPr marL="1325880" indent="0">
              <a:buNone/>
              <a:defRPr sz="1000"/>
            </a:lvl5pPr>
          </a:lstStyle>
          <a:p>
            <a:pPr lvl="0"/>
            <a:r>
              <a:rPr lang="en-US" dirty="0"/>
              <a:t>Theme, project or mission name (optional)</a:t>
            </a:r>
          </a:p>
        </p:txBody>
      </p:sp>
      <p:sp>
        <p:nvSpPr>
          <p:cNvPr id="9" name="Title 8"/>
          <p:cNvSpPr>
            <a:spLocks noGrp="1"/>
          </p:cNvSpPr>
          <p:nvPr>
            <p:ph type="title"/>
          </p:nvPr>
        </p:nvSpPr>
        <p:spPr>
          <a:xfrm>
            <a:off x="254000" y="327899"/>
            <a:ext cx="7504763" cy="434101"/>
          </a:xfrm>
        </p:spPr>
        <p:txBody>
          <a:bodyPr/>
          <a:lstStyle/>
          <a:p>
            <a:r>
              <a:rPr lang="en-US"/>
              <a:t>Click to edit Master title style</a:t>
            </a:r>
          </a:p>
        </p:txBody>
      </p:sp>
      <p:sp>
        <p:nvSpPr>
          <p:cNvPr id="12" name="Text Placeholder 13"/>
          <p:cNvSpPr>
            <a:spLocks noGrp="1"/>
          </p:cNvSpPr>
          <p:nvPr>
            <p:ph type="body" sz="quarter" idx="14" hasCustomPrompt="1"/>
          </p:nvPr>
        </p:nvSpPr>
        <p:spPr>
          <a:xfrm>
            <a:off x="254000" y="757179"/>
            <a:ext cx="7504763" cy="350262"/>
          </a:xfrm>
          <a:prstGeom prst="rect">
            <a:avLst/>
          </a:prstGeom>
        </p:spPr>
        <p:txBody>
          <a:bodyPr vert="horz">
            <a:noAutofit/>
          </a:bodyPr>
          <a:lstStyle>
            <a:lvl1pPr marL="0" indent="0">
              <a:buFontTx/>
              <a:buNone/>
              <a:defRPr sz="2000" baseline="0">
                <a:solidFill>
                  <a:srgbClr val="000000"/>
                </a:solidFill>
              </a:defRPr>
            </a:lvl1pPr>
            <a:lvl2pPr marL="457200" indent="0">
              <a:buFontTx/>
              <a:buNone/>
              <a:defRPr sz="2000"/>
            </a:lvl2pPr>
            <a:lvl3pPr marL="914400" indent="0">
              <a:buFontTx/>
              <a:buNone/>
              <a:defRPr sz="2000"/>
            </a:lvl3pPr>
            <a:lvl4pPr marL="1371600" indent="0">
              <a:buFontTx/>
              <a:buNone/>
              <a:defRPr sz="2000"/>
            </a:lvl4pPr>
            <a:lvl5pPr marL="1828800" indent="0">
              <a:buFontTx/>
              <a:buNone/>
              <a:defRPr sz="2000"/>
            </a:lvl5pPr>
          </a:lstStyle>
          <a:p>
            <a:pPr lvl="0"/>
            <a:r>
              <a:rPr lang="en-US" dirty="0"/>
              <a:t>Click to Edit Subhead</a:t>
            </a:r>
          </a:p>
        </p:txBody>
      </p:sp>
      <p:sp>
        <p:nvSpPr>
          <p:cNvPr id="13" name="Content Placeholder 2"/>
          <p:cNvSpPr>
            <a:spLocks noGrp="1"/>
          </p:cNvSpPr>
          <p:nvPr>
            <p:ph sz="quarter" idx="19"/>
          </p:nvPr>
        </p:nvSpPr>
        <p:spPr>
          <a:xfrm>
            <a:off x="254000" y="1598613"/>
            <a:ext cx="4216400" cy="27193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p:cNvSpPr>
            <a:spLocks noGrp="1"/>
          </p:cNvSpPr>
          <p:nvPr>
            <p:ph sz="quarter" idx="20"/>
          </p:nvPr>
        </p:nvSpPr>
        <p:spPr>
          <a:xfrm>
            <a:off x="4675164" y="1598612"/>
            <a:ext cx="4216400" cy="2719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Box 10"/>
          <p:cNvSpPr txBox="1"/>
          <p:nvPr userDrawn="1"/>
        </p:nvSpPr>
        <p:spPr>
          <a:xfrm>
            <a:off x="7810218" y="4719637"/>
            <a:ext cx="1233549" cy="423864"/>
          </a:xfrm>
          <a:prstGeom prst="rect">
            <a:avLst/>
          </a:prstGeom>
          <a:noFill/>
        </p:spPr>
        <p:txBody>
          <a:bodyPr wrap="square" rtlCol="0" anchor="ctr">
            <a:noAutofit/>
          </a:bodyPr>
          <a:lstStyle/>
          <a:p>
            <a:pPr algn="r"/>
            <a:r>
              <a:rPr lang="en-US" sz="1000" b="1" kern="0" spc="70" dirty="0" err="1">
                <a:solidFill>
                  <a:srgbClr val="6083AA"/>
                </a:solidFill>
              </a:rPr>
              <a:t>jpl.nasa.gov</a:t>
            </a:r>
            <a:endParaRPr lang="en-US" sz="1000" b="1" kern="0" spc="70" dirty="0">
              <a:solidFill>
                <a:srgbClr val="6083AA"/>
              </a:solidFill>
            </a:endParaRPr>
          </a:p>
          <a:p>
            <a:pPr marL="0" marR="0" lvl="0" indent="0" algn="r" defTabSz="457200" rtl="0" eaLnBrk="1" fontAlgn="auto" latinLnBrk="0" hangingPunct="1">
              <a:lnSpc>
                <a:spcPct val="100000"/>
              </a:lnSpc>
              <a:spcBef>
                <a:spcPts val="0"/>
              </a:spcBef>
              <a:spcAft>
                <a:spcPts val="0"/>
              </a:spcAft>
              <a:buClrTx/>
              <a:buSzTx/>
              <a:buFontTx/>
              <a:buNone/>
              <a:tabLst/>
              <a:defRPr/>
            </a:pPr>
            <a:r>
              <a:rPr lang="en-US" sz="900" b="1" kern="0" spc="70" dirty="0" err="1">
                <a:solidFill>
                  <a:srgbClr val="6083AA"/>
                </a:solidFill>
              </a:rPr>
              <a:t>tccondata.org</a:t>
            </a:r>
            <a:endParaRPr lang="en-US" sz="900" b="1" kern="0" spc="70" dirty="0">
              <a:solidFill>
                <a:srgbClr val="6083AA"/>
              </a:solidFill>
            </a:endParaRPr>
          </a:p>
        </p:txBody>
      </p:sp>
      <p:sp>
        <p:nvSpPr>
          <p:cNvPr id="4" name="Date Placeholder 3"/>
          <p:cNvSpPr>
            <a:spLocks noGrp="1"/>
          </p:cNvSpPr>
          <p:nvPr>
            <p:ph type="dt" sz="half" idx="21"/>
          </p:nvPr>
        </p:nvSpPr>
        <p:spPr/>
        <p:txBody>
          <a:bodyPr/>
          <a:lstStyle/>
          <a:p>
            <a:endParaRPr lang="en-US" dirty="0"/>
          </a:p>
        </p:txBody>
      </p:sp>
      <p:sp>
        <p:nvSpPr>
          <p:cNvPr id="5" name="Footer Placeholder 4"/>
          <p:cNvSpPr>
            <a:spLocks noGrp="1"/>
          </p:cNvSpPr>
          <p:nvPr>
            <p:ph type="ftr" sz="quarter" idx="22"/>
          </p:nvPr>
        </p:nvSpPr>
        <p:spPr/>
        <p:txBody>
          <a:bodyPr/>
          <a:lstStyle/>
          <a:p>
            <a:endParaRPr lang="en-US" dirty="0"/>
          </a:p>
        </p:txBody>
      </p:sp>
      <p:sp>
        <p:nvSpPr>
          <p:cNvPr id="6" name="Slide Number Placeholder 5"/>
          <p:cNvSpPr>
            <a:spLocks noGrp="1"/>
          </p:cNvSpPr>
          <p:nvPr>
            <p:ph type="sldNum" sz="quarter" idx="23"/>
          </p:nvPr>
        </p:nvSpPr>
        <p:spPr/>
        <p:txBody>
          <a:bodyPr/>
          <a:lstStyle/>
          <a:p>
            <a:fld id="{0E0E1749-0B7E-403A-A9A7-95F2ED1F2891}" type="slidenum">
              <a:rPr lang="en-US" smtClean="0"/>
              <a:pPr/>
              <a:t>‹#›</a:t>
            </a:fld>
            <a:endParaRPr lang="en-US" dirty="0"/>
          </a:p>
        </p:txBody>
      </p:sp>
      <p:pic>
        <p:nvPicPr>
          <p:cNvPr id="2" name="Picture 1">
            <a:extLst>
              <a:ext uri="{FF2B5EF4-FFF2-40B4-BE49-F238E27FC236}">
                <a16:creationId xmlns:a16="http://schemas.microsoft.com/office/drawing/2014/main" id="{7AC66E02-1ADE-AE8D-6369-A071AF73FF92}"/>
              </a:ext>
            </a:extLst>
          </p:cNvPr>
          <p:cNvPicPr>
            <a:picLocks noChangeAspect="1"/>
          </p:cNvPicPr>
          <p:nvPr userDrawn="1"/>
        </p:nvPicPr>
        <p:blipFill>
          <a:blip r:embed="rId2"/>
          <a:stretch>
            <a:fillRect/>
          </a:stretch>
        </p:blipFill>
        <p:spPr>
          <a:xfrm>
            <a:off x="7758763" y="68580"/>
            <a:ext cx="1285004" cy="713891"/>
          </a:xfrm>
          <a:prstGeom prst="rect">
            <a:avLst/>
          </a:prstGeom>
        </p:spPr>
      </p:pic>
    </p:spTree>
    <p:extLst>
      <p:ext uri="{BB962C8B-B14F-4D97-AF65-F5344CB8AC3E}">
        <p14:creationId xmlns:p14="http://schemas.microsoft.com/office/powerpoint/2010/main" val="35322752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theme" Target="../theme/theme2.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slideLayout" Target="../slideLayouts/slideLayout40.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53999" y="4802823"/>
            <a:ext cx="1422401"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1676401" y="4802823"/>
            <a:ext cx="5791199" cy="274637"/>
          </a:xfrm>
          <a:prstGeom prst="rect">
            <a:avLst/>
          </a:prstGeom>
        </p:spPr>
        <p:txBody>
          <a:bodyPr vert="horz" lIns="91440" tIns="45720" rIns="91440" bIns="45720" rtlCol="0" anchor="ctr">
            <a:noAutofit/>
          </a:bodyPr>
          <a:lstStyle>
            <a:lvl1pPr algn="ctr">
              <a:defRPr sz="800">
                <a:solidFill>
                  <a:schemeClr val="accent4"/>
                </a:solidFill>
              </a:defRPr>
            </a:lvl1pPr>
          </a:lstStyle>
          <a:p>
            <a:endParaRPr lang="en-US" dirty="0"/>
          </a:p>
        </p:txBody>
      </p:sp>
      <p:sp>
        <p:nvSpPr>
          <p:cNvPr id="6" name="Slide Number Placeholder 5"/>
          <p:cNvSpPr>
            <a:spLocks noGrp="1"/>
          </p:cNvSpPr>
          <p:nvPr>
            <p:ph type="sldNum" sz="quarter" idx="4"/>
          </p:nvPr>
        </p:nvSpPr>
        <p:spPr>
          <a:xfrm>
            <a:off x="7467600" y="4802823"/>
            <a:ext cx="58613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0E0E1749-0B7E-403A-A9A7-95F2ED1F2891}" type="slidenum">
              <a:rPr lang="en-US" smtClean="0"/>
              <a:pPr/>
              <a:t>‹#›</a:t>
            </a:fld>
            <a:endParaRPr lang="en-US" dirty="0"/>
          </a:p>
        </p:txBody>
      </p:sp>
    </p:spTree>
    <p:extLst>
      <p:ext uri="{BB962C8B-B14F-4D97-AF65-F5344CB8AC3E}">
        <p14:creationId xmlns:p14="http://schemas.microsoft.com/office/powerpoint/2010/main" val="58691117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1" r:id="rId5"/>
    <p:sldLayoutId id="2147483662" r:id="rId6"/>
    <p:sldLayoutId id="2147483664" r:id="rId7"/>
    <p:sldLayoutId id="2147483663" r:id="rId8"/>
    <p:sldLayoutId id="2147483669" r:id="rId9"/>
    <p:sldLayoutId id="2147483670" r:id="rId10"/>
    <p:sldLayoutId id="2147483671" r:id="rId11"/>
    <p:sldLayoutId id="2147483672" r:id="rId12"/>
    <p:sldLayoutId id="2147483653" r:id="rId13"/>
    <p:sldLayoutId id="2147483654" r:id="rId14"/>
    <p:sldLayoutId id="2147483656" r:id="rId15"/>
    <p:sldLayoutId id="2147483657" r:id="rId16"/>
    <p:sldLayoutId id="2147483658" r:id="rId17"/>
    <p:sldLayoutId id="2147483659" r:id="rId18"/>
    <p:sldLayoutId id="2147483660" r:id="rId19"/>
    <p:sldLayoutId id="2147483693" r:id="rId20"/>
  </p:sldLayoutIdLst>
  <p:hf sldNum="0" hdr="0" dt="0"/>
  <p:txStyles>
    <p:titleStyle>
      <a:lvl1pPr algn="l" defTabSz="457200" rtl="0" eaLnBrk="1" latinLnBrk="0" hangingPunct="1">
        <a:spcBef>
          <a:spcPct val="0"/>
        </a:spcBef>
        <a:buNone/>
        <a:defRPr sz="2400" b="1" i="0" u="none" kern="1200">
          <a:solidFill>
            <a:schemeClr val="tx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54000" y="327899"/>
            <a:ext cx="8514080" cy="434101"/>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254000" y="1200150"/>
            <a:ext cx="8432800" cy="3394075"/>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254000" y="4802823"/>
            <a:ext cx="1422400" cy="274637"/>
          </a:xfrm>
          <a:prstGeom prst="rect">
            <a:avLst/>
          </a:prstGeom>
        </p:spPr>
        <p:txBody>
          <a:bodyPr vert="horz" lIns="91440" tIns="45720" rIns="91440" bIns="45720" rtlCol="0" anchor="ctr">
            <a:noAutofit/>
          </a:bodyPr>
          <a:lstStyle>
            <a:lvl1pPr algn="l">
              <a:defRPr sz="800">
                <a:solidFill>
                  <a:schemeClr val="bg1">
                    <a:lumMod val="50000"/>
                  </a:schemeClr>
                </a:solidFill>
              </a:defRPr>
            </a:lvl1pPr>
          </a:lstStyle>
          <a:p>
            <a:endParaRPr lang="en-US" dirty="0"/>
          </a:p>
        </p:txBody>
      </p:sp>
      <p:sp>
        <p:nvSpPr>
          <p:cNvPr id="5" name="Footer Placeholder 4"/>
          <p:cNvSpPr>
            <a:spLocks noGrp="1"/>
          </p:cNvSpPr>
          <p:nvPr>
            <p:ph type="ftr" sz="quarter" idx="3"/>
          </p:nvPr>
        </p:nvSpPr>
        <p:spPr>
          <a:xfrm>
            <a:off x="1676400" y="4802823"/>
            <a:ext cx="5775960" cy="274637"/>
          </a:xfrm>
          <a:prstGeom prst="rect">
            <a:avLst/>
          </a:prstGeom>
        </p:spPr>
        <p:txBody>
          <a:bodyPr vert="horz" lIns="91440" tIns="45720" rIns="91440" bIns="45720" rtlCol="0" anchor="ctr">
            <a:noAutofit/>
          </a:bodyPr>
          <a:lstStyle>
            <a:lvl1pPr algn="ctr">
              <a:defRPr sz="800">
                <a:solidFill>
                  <a:schemeClr val="accent4"/>
                </a:solidFill>
              </a:defRPr>
            </a:lvl1pPr>
          </a:lstStyle>
          <a:p>
            <a:endParaRPr lang="en-US" dirty="0"/>
          </a:p>
        </p:txBody>
      </p:sp>
      <p:sp>
        <p:nvSpPr>
          <p:cNvPr id="6" name="Slide Number Placeholder 5"/>
          <p:cNvSpPr>
            <a:spLocks noGrp="1"/>
          </p:cNvSpPr>
          <p:nvPr>
            <p:ph type="sldNum" sz="quarter" idx="4"/>
          </p:nvPr>
        </p:nvSpPr>
        <p:spPr>
          <a:xfrm>
            <a:off x="7452360" y="4802823"/>
            <a:ext cx="601370" cy="272097"/>
          </a:xfrm>
          <a:prstGeom prst="rect">
            <a:avLst/>
          </a:prstGeom>
        </p:spPr>
        <p:txBody>
          <a:bodyPr vert="horz" lIns="91440" tIns="45720" rIns="91440" bIns="45720" rtlCol="0" anchor="ctr">
            <a:noAutofit/>
          </a:bodyPr>
          <a:lstStyle>
            <a:lvl1pPr algn="r">
              <a:defRPr sz="800">
                <a:solidFill>
                  <a:schemeClr val="bg1">
                    <a:lumMod val="50000"/>
                  </a:schemeClr>
                </a:solidFill>
              </a:defRPr>
            </a:lvl1pPr>
          </a:lstStyle>
          <a:p>
            <a:fld id="{11C0F2E9-13F1-4B54-979A-5E00D7D5723C}" type="slidenum">
              <a:rPr lang="en-US" smtClean="0"/>
              <a:pPr/>
              <a:t>‹#›</a:t>
            </a:fld>
            <a:endParaRPr lang="en-US" dirty="0"/>
          </a:p>
        </p:txBody>
      </p:sp>
    </p:spTree>
    <p:extLst>
      <p:ext uri="{BB962C8B-B14F-4D97-AF65-F5344CB8AC3E}">
        <p14:creationId xmlns:p14="http://schemas.microsoft.com/office/powerpoint/2010/main" val="281607240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91" r:id="rId18"/>
    <p:sldLayoutId id="2147483692" r:id="rId19"/>
    <p:sldLayoutId id="2147483694" r:id="rId20"/>
  </p:sldLayoutIdLst>
  <p:hf sldNum="0" hdr="0" dt="0"/>
  <p:txStyles>
    <p:titleStyle>
      <a:lvl1pPr algn="l" defTabSz="457200" rtl="0" eaLnBrk="1" latinLnBrk="0" hangingPunct="1">
        <a:spcBef>
          <a:spcPct val="0"/>
        </a:spcBef>
        <a:buNone/>
        <a:defRPr sz="2400" b="1" kern="1200">
          <a:solidFill>
            <a:schemeClr val="bg1"/>
          </a:solidFill>
          <a:latin typeface="+mj-lt"/>
          <a:ea typeface="+mj-ea"/>
          <a:cs typeface="+mj-cs"/>
        </a:defRPr>
      </a:lvl1pPr>
    </p:titleStyle>
    <p:body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bg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kern="1200">
          <a:solidFill>
            <a:schemeClr val="bg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bg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bg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youtu.be/2hXNd6x9sZs?t=491"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6.png"/><Relationship Id="rId1" Type="http://schemas.openxmlformats.org/officeDocument/2006/relationships/slideLayout" Target="../slideLayouts/slideLayout8.xml"/><Relationship Id="rId5" Type="http://schemas.openxmlformats.org/officeDocument/2006/relationships/image" Target="../media/image32.jpg"/><Relationship Id="rId4" Type="http://schemas.openxmlformats.org/officeDocument/2006/relationships/image" Target="../media/image31.jpg"/></Relationships>
</file>

<file path=ppt/slides/_rels/slide21.xml.rels><?xml version="1.0" encoding="UTF-8" standalone="yes"?>
<Relationships xmlns="http://schemas.openxmlformats.org/package/2006/relationships"><Relationship Id="rId2" Type="http://schemas.openxmlformats.org/officeDocument/2006/relationships/hyperlink" Target="https://mh.jpl.nasa.gov/" TargetMode="Externa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5687785" y="585454"/>
            <a:ext cx="3347357" cy="728089"/>
          </a:xfrm>
        </p:spPr>
        <p:txBody>
          <a:bodyPr/>
          <a:lstStyle/>
          <a:p>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Roadmap for future GGG development</a:t>
            </a:r>
          </a:p>
          <a:p>
            <a:r>
              <a:rPr lang="en-US" sz="1800" i="1" dirty="0">
                <a:latin typeface="Times New Roman" panose="02020603050405020304" pitchFamily="18" charset="0"/>
                <a:ea typeface="Calibri" panose="020F0502020204030204" pitchFamily="34" charset="0"/>
                <a:cs typeface="Times New Roman" panose="02020603050405020304" pitchFamily="18" charset="0"/>
              </a:rPr>
              <a:t>and</a:t>
            </a:r>
            <a:endParaRPr lang="en-US" sz="1800" b="1" i="1" dirty="0">
              <a:effectLst/>
              <a:latin typeface="Times New Roman" panose="02020603050405020304" pitchFamily="18" charset="0"/>
              <a:ea typeface="Calibri" panose="020F0502020204030204" pitchFamily="34" charset="0"/>
              <a:cs typeface="Times New Roman" panose="02020603050405020304" pitchFamily="18" charset="0"/>
            </a:endParaRPr>
          </a:p>
          <a:p>
            <a:r>
              <a:rPr lang="en-US" sz="1800" dirty="0">
                <a:latin typeface="Times New Roman" panose="02020603050405020304" pitchFamily="18" charset="0"/>
                <a:ea typeface="Calibri" panose="020F0502020204030204" pitchFamily="34" charset="0"/>
                <a:cs typeface="Times New Roman" panose="02020603050405020304" pitchFamily="18" charset="0"/>
              </a:rPr>
              <a:t>A</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pplication of machine learning to XCO</a:t>
            </a:r>
            <a:r>
              <a:rPr lang="en-US" sz="1800" b="1" baseline="-25000" dirty="0">
                <a:effectLst/>
                <a:latin typeface="Times New Roman" panose="02020603050405020304" pitchFamily="18" charset="0"/>
                <a:ea typeface="Calibri" panose="020F0502020204030204" pitchFamily="34" charset="0"/>
                <a:cs typeface="Times New Roman" panose="02020603050405020304" pitchFamily="18" charset="0"/>
              </a:rPr>
              <a:t>2</a:t>
            </a:r>
            <a:r>
              <a:rPr lang="en-US" sz="1800" b="1" dirty="0">
                <a:effectLst/>
                <a:latin typeface="Times New Roman" panose="02020603050405020304" pitchFamily="18" charset="0"/>
                <a:ea typeface="Calibri" panose="020F0502020204030204" pitchFamily="34" charset="0"/>
                <a:cs typeface="Times New Roman" panose="02020603050405020304" pitchFamily="18" charset="0"/>
              </a:rPr>
              <a:t> diurnal cycles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5" name="Text Placeholder 4"/>
          <p:cNvSpPr>
            <a:spLocks noGrp="1"/>
          </p:cNvSpPr>
          <p:nvPr>
            <p:ph type="body" sz="quarter" idx="15"/>
          </p:nvPr>
        </p:nvSpPr>
        <p:spPr/>
        <p:txBody>
          <a:bodyPr/>
          <a:lstStyle/>
          <a:p>
            <a:r>
              <a:rPr lang="en-US" sz="1400" dirty="0">
                <a:effectLst/>
                <a:latin typeface="Times New Roman" panose="02020603050405020304" pitchFamily="18" charset="0"/>
                <a:ea typeface="Calibri" panose="020F0502020204030204" pitchFamily="34" charset="0"/>
                <a:cs typeface="Times New Roman" panose="02020603050405020304" pitchFamily="18" charset="0"/>
              </a:rPr>
              <a:t>Joshua L. Laughner</a:t>
            </a:r>
            <a:r>
              <a:rPr lang="en-US" sz="1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Calla Marchetti</a:t>
            </a:r>
            <a:r>
              <a:rPr lang="en-US" sz="1400" baseline="30000" dirty="0">
                <a:effectLst/>
                <a:latin typeface="Times New Roman" panose="02020603050405020304" pitchFamily="18" charset="0"/>
                <a:ea typeface="Calibri" panose="020F0502020204030204" pitchFamily="34" charset="0"/>
                <a:cs typeface="Times New Roman" panose="02020603050405020304" pitchFamily="18" charset="0"/>
              </a:rPr>
              <a:t>1,2</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Geoffrey C. Toon</a:t>
            </a:r>
            <a:r>
              <a:rPr lang="en-US" sz="1400" baseline="30000" dirty="0">
                <a:effectLst/>
                <a:latin typeface="Times New Roman" panose="02020603050405020304" pitchFamily="18" charset="0"/>
                <a:ea typeface="Calibri" panose="020F0502020204030204" pitchFamily="34" charset="0"/>
                <a:cs typeface="Times New Roman" panose="02020603050405020304" pitchFamily="18" charset="0"/>
              </a:rPr>
              <a:t>1</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Debra Wunch</a:t>
            </a:r>
            <a:r>
              <a:rPr lang="en-US" sz="1400" baseline="30000" dirty="0">
                <a:effectLst/>
                <a:latin typeface="Times New Roman" panose="02020603050405020304" pitchFamily="18" charset="0"/>
                <a:ea typeface="Calibri" panose="020F0502020204030204" pitchFamily="34" charset="0"/>
                <a:cs typeface="Times New Roman" panose="02020603050405020304" pitchFamily="18" charset="0"/>
              </a:rPr>
              <a:t>3</a:t>
            </a:r>
            <a:r>
              <a:rPr lang="en-US" sz="1400" dirty="0">
                <a:effectLst/>
                <a:latin typeface="Times New Roman" panose="02020603050405020304" pitchFamily="18" charset="0"/>
                <a:ea typeface="Calibri" panose="020F0502020204030204" pitchFamily="34" charset="0"/>
                <a:cs typeface="Times New Roman" panose="02020603050405020304" pitchFamily="18" charset="0"/>
              </a:rPr>
              <a:t>, and Paul Wennberg</a:t>
            </a:r>
            <a:r>
              <a:rPr lang="en-US" sz="1400" baseline="30000" dirty="0">
                <a:effectLst/>
                <a:latin typeface="Times New Roman" panose="02020603050405020304" pitchFamily="18" charset="0"/>
                <a:ea typeface="Calibri" panose="020F0502020204030204" pitchFamily="34" charset="0"/>
                <a:cs typeface="Times New Roman" panose="02020603050405020304" pitchFamily="18" charset="0"/>
              </a:rPr>
              <a:t>4,5</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Placeholder 21" descr="Photo-2015-03-12-085758 - D2015_0302_D370_CMSalt2.jpg"/>
          <p:cNvPicPr>
            <a:picLocks noGrp="1" noChangeAspect="1"/>
          </p:cNvPicPr>
          <p:nvPr>
            <p:ph type="pic" sz="quarter" idx="14"/>
          </p:nvPr>
        </p:nvPicPr>
        <p:blipFill rotWithShape="1">
          <a:blip r:embed="rId2">
            <a:extLst>
              <a:ext uri="{28A0092B-C50C-407E-A947-70E740481C1C}">
                <a14:useLocalDpi xmlns:a14="http://schemas.microsoft.com/office/drawing/2010/main" val="0"/>
              </a:ext>
            </a:extLst>
          </a:blip>
          <a:srcRect l="16421" t="27414" r="11723"/>
          <a:stretch/>
        </p:blipFill>
        <p:spPr>
          <a:xfrm>
            <a:off x="0" y="0"/>
            <a:ext cx="5546725" cy="5143500"/>
          </a:xfrm>
        </p:spPr>
      </p:pic>
      <p:sp>
        <p:nvSpPr>
          <p:cNvPr id="4" name="Footer Placeholder 3"/>
          <p:cNvSpPr>
            <a:spLocks noGrp="1"/>
          </p:cNvSpPr>
          <p:nvPr>
            <p:ph type="ftr" sz="quarter" idx="17"/>
          </p:nvPr>
        </p:nvSpPr>
        <p:spPr/>
        <p:txBody>
          <a:bodyPr/>
          <a:lstStyle/>
          <a:p>
            <a:endParaRPr lang="en-US" dirty="0"/>
          </a:p>
        </p:txBody>
      </p:sp>
      <p:sp>
        <p:nvSpPr>
          <p:cNvPr id="8" name="TextBox 7">
            <a:extLst>
              <a:ext uri="{FF2B5EF4-FFF2-40B4-BE49-F238E27FC236}">
                <a16:creationId xmlns:a16="http://schemas.microsoft.com/office/drawing/2014/main" id="{6CA2B0C1-30FB-E8A0-7D4E-7295DC7DBC8F}"/>
              </a:ext>
            </a:extLst>
          </p:cNvPr>
          <p:cNvSpPr txBox="1"/>
          <p:nvPr/>
        </p:nvSpPr>
        <p:spPr>
          <a:xfrm>
            <a:off x="5922110" y="3916585"/>
            <a:ext cx="3053448" cy="954107"/>
          </a:xfrm>
          <a:prstGeom prst="rect">
            <a:avLst/>
          </a:prstGeom>
          <a:noFill/>
        </p:spPr>
        <p:txBody>
          <a:bodyPr wrap="square">
            <a:spAutoFit/>
          </a:bodyPr>
          <a:lstStyle/>
          <a:p>
            <a:pPr marL="0" marR="0">
              <a:spcBef>
                <a:spcPts val="0"/>
              </a:spcBef>
              <a:spcAft>
                <a:spcPts val="0"/>
              </a:spcAft>
            </a:pPr>
            <a:r>
              <a:rPr lang="en-US" sz="800" baseline="30000" dirty="0">
                <a:effectLst/>
                <a:ea typeface="Calibri" panose="020F0502020204030204" pitchFamily="34" charset="0"/>
                <a:cs typeface="Times New Roman" panose="02020603050405020304" pitchFamily="18" charset="0"/>
              </a:rPr>
              <a:t>1</a:t>
            </a:r>
            <a:r>
              <a:rPr lang="en-US" sz="800" dirty="0">
                <a:effectLst/>
                <a:ea typeface="Calibri" panose="020F0502020204030204" pitchFamily="34" charset="0"/>
                <a:cs typeface="Times New Roman" panose="02020603050405020304" pitchFamily="18" charset="0"/>
              </a:rPr>
              <a:t> Jet Propulsion Laboratory, California Institute of Technology</a:t>
            </a:r>
          </a:p>
          <a:p>
            <a:pPr marL="0" marR="0">
              <a:spcBef>
                <a:spcPts val="0"/>
              </a:spcBef>
              <a:spcAft>
                <a:spcPts val="0"/>
              </a:spcAft>
            </a:pPr>
            <a:r>
              <a:rPr lang="en-US" sz="800" baseline="30000" dirty="0">
                <a:effectLst/>
                <a:ea typeface="Calibri" panose="020F0502020204030204" pitchFamily="34" charset="0"/>
                <a:cs typeface="Times New Roman" panose="02020603050405020304" pitchFamily="18" charset="0"/>
              </a:rPr>
              <a:t>2</a:t>
            </a:r>
            <a:r>
              <a:rPr lang="en-US" sz="800" dirty="0">
                <a:effectLst/>
                <a:ea typeface="Calibri" panose="020F0502020204030204" pitchFamily="34" charset="0"/>
                <a:cs typeface="Times New Roman" panose="02020603050405020304" pitchFamily="18" charset="0"/>
              </a:rPr>
              <a:t> University of California, Los Angeles</a:t>
            </a:r>
          </a:p>
          <a:p>
            <a:pPr marL="0" marR="0">
              <a:spcBef>
                <a:spcPts val="0"/>
              </a:spcBef>
              <a:spcAft>
                <a:spcPts val="0"/>
              </a:spcAft>
            </a:pPr>
            <a:r>
              <a:rPr lang="en-US" sz="800" baseline="30000" dirty="0">
                <a:effectLst/>
                <a:ea typeface="Calibri" panose="020F0502020204030204" pitchFamily="34" charset="0"/>
                <a:cs typeface="Times New Roman" panose="02020603050405020304" pitchFamily="18" charset="0"/>
              </a:rPr>
              <a:t>3</a:t>
            </a:r>
            <a:r>
              <a:rPr lang="en-US" sz="800" dirty="0">
                <a:effectLst/>
                <a:ea typeface="Calibri" panose="020F0502020204030204" pitchFamily="34" charset="0"/>
                <a:cs typeface="Times New Roman" panose="02020603050405020304" pitchFamily="18" charset="0"/>
              </a:rPr>
              <a:t> Department of Physics, University of Toronto</a:t>
            </a:r>
          </a:p>
          <a:p>
            <a:pPr marL="0" marR="0">
              <a:spcBef>
                <a:spcPts val="0"/>
              </a:spcBef>
              <a:spcAft>
                <a:spcPts val="0"/>
              </a:spcAft>
            </a:pPr>
            <a:r>
              <a:rPr lang="en-US" sz="800" baseline="30000" dirty="0">
                <a:effectLst/>
                <a:ea typeface="Calibri" panose="020F0502020204030204" pitchFamily="34" charset="0"/>
                <a:cs typeface="Times New Roman" panose="02020603050405020304" pitchFamily="18" charset="0"/>
              </a:rPr>
              <a:t>4</a:t>
            </a:r>
            <a:r>
              <a:rPr lang="en-US" sz="800" dirty="0">
                <a:effectLst/>
                <a:ea typeface="Calibri" panose="020F0502020204030204" pitchFamily="34" charset="0"/>
                <a:cs typeface="Times New Roman" panose="02020603050405020304" pitchFamily="18" charset="0"/>
              </a:rPr>
              <a:t> Department of Geological and Planetary Sciences, California Institute of Technology</a:t>
            </a:r>
          </a:p>
          <a:p>
            <a:pPr marL="0" marR="0">
              <a:spcBef>
                <a:spcPts val="0"/>
              </a:spcBef>
              <a:spcAft>
                <a:spcPts val="0"/>
              </a:spcAft>
            </a:pPr>
            <a:r>
              <a:rPr lang="en-US" sz="800" baseline="30000" dirty="0">
                <a:effectLst/>
                <a:ea typeface="Calibri" panose="020F0502020204030204" pitchFamily="34" charset="0"/>
                <a:cs typeface="Times New Roman" panose="02020603050405020304" pitchFamily="18" charset="0"/>
              </a:rPr>
              <a:t>5</a:t>
            </a:r>
            <a:r>
              <a:rPr lang="en-US" sz="800" dirty="0">
                <a:effectLst/>
                <a:ea typeface="Calibri" panose="020F0502020204030204" pitchFamily="34" charset="0"/>
                <a:cs typeface="Times New Roman" panose="02020603050405020304" pitchFamily="18" charset="0"/>
              </a:rPr>
              <a:t> Department of Engineering and Applied Science, California Institute of Technology</a:t>
            </a:r>
          </a:p>
        </p:txBody>
      </p:sp>
    </p:spTree>
    <p:extLst>
      <p:ext uri="{BB962C8B-B14F-4D97-AF65-F5344CB8AC3E}">
        <p14:creationId xmlns:p14="http://schemas.microsoft.com/office/powerpoint/2010/main" val="2353238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a:xfrm>
            <a:off x="254000" y="338059"/>
            <a:ext cx="7556218" cy="434101"/>
          </a:xfrm>
        </p:spPr>
        <p:txBody>
          <a:bodyPr/>
          <a:lstStyle/>
          <a:p>
            <a:r>
              <a:rPr lang="en-US" sz="2000" dirty="0">
                <a:solidFill>
                  <a:schemeClr val="tx1"/>
                </a:solidFill>
              </a:rPr>
              <a:t>CO</a:t>
            </a:r>
            <a:r>
              <a:rPr lang="en-US" sz="2000" baseline="-25000" dirty="0">
                <a:solidFill>
                  <a:schemeClr val="tx1"/>
                </a:solidFill>
              </a:rPr>
              <a:t>2</a:t>
            </a:r>
            <a:r>
              <a:rPr lang="en-US" sz="2000" dirty="0">
                <a:solidFill>
                  <a:schemeClr val="tx1"/>
                </a:solidFill>
              </a:rPr>
              <a:t> &amp; CO (TARDISS) and CH</a:t>
            </a:r>
            <a:r>
              <a:rPr lang="en-US" sz="2000" baseline="-25000" dirty="0">
                <a:solidFill>
                  <a:schemeClr val="tx1"/>
                </a:solidFill>
              </a:rPr>
              <a:t>4</a:t>
            </a:r>
            <a:r>
              <a:rPr lang="en-US" sz="2000" dirty="0">
                <a:solidFill>
                  <a:schemeClr val="tx1"/>
                </a:solidFill>
              </a:rPr>
              <a:t> partial columns </a:t>
            </a:r>
            <a:r>
              <a:rPr lang="en-US" sz="2000" i="1" dirty="0">
                <a:solidFill>
                  <a:schemeClr val="bg1">
                    <a:lumMod val="50000"/>
                  </a:schemeClr>
                </a:solidFill>
              </a:rPr>
              <a:t>(GGG2020.2)</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a:xfrm>
            <a:off x="253999" y="991294"/>
            <a:ext cx="3125598" cy="3225664"/>
          </a:xfrm>
        </p:spPr>
        <p:txBody>
          <a:bodyPr/>
          <a:lstStyle/>
          <a:p>
            <a:r>
              <a:rPr lang="en-US" sz="1400" dirty="0"/>
              <a:t>We now have several algorithms to constrain partial columns from TCCON data</a:t>
            </a:r>
          </a:p>
          <a:p>
            <a:r>
              <a:rPr lang="en-US" sz="1400" dirty="0"/>
              <a:t>These will initially be done as separate algorithms run at Caltech, then incorporated into GGG post processing</a:t>
            </a:r>
          </a:p>
          <a:p>
            <a:endParaRPr lang="en-US" sz="1400" dirty="0"/>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pic>
        <p:nvPicPr>
          <p:cNvPr id="9" name="Picture 8">
            <a:extLst>
              <a:ext uri="{FF2B5EF4-FFF2-40B4-BE49-F238E27FC236}">
                <a16:creationId xmlns:a16="http://schemas.microsoft.com/office/drawing/2014/main" id="{8F31DB2D-3E97-8E58-1E47-9A7209AD2757}"/>
              </a:ext>
            </a:extLst>
          </p:cNvPr>
          <p:cNvPicPr>
            <a:picLocks noChangeAspect="1"/>
          </p:cNvPicPr>
          <p:nvPr/>
        </p:nvPicPr>
        <p:blipFill>
          <a:blip r:embed="rId2"/>
          <a:stretch>
            <a:fillRect/>
          </a:stretch>
        </p:blipFill>
        <p:spPr>
          <a:xfrm>
            <a:off x="4453642" y="3331881"/>
            <a:ext cx="3125598" cy="1468402"/>
          </a:xfrm>
          <a:prstGeom prst="rect">
            <a:avLst/>
          </a:prstGeom>
          <a:ln w="6350">
            <a:solidFill>
              <a:schemeClr val="tx1"/>
            </a:solidFill>
          </a:ln>
        </p:spPr>
      </p:pic>
      <p:pic>
        <p:nvPicPr>
          <p:cNvPr id="10" name="Picture 9">
            <a:extLst>
              <a:ext uri="{FF2B5EF4-FFF2-40B4-BE49-F238E27FC236}">
                <a16:creationId xmlns:a16="http://schemas.microsoft.com/office/drawing/2014/main" id="{8333996F-2356-4D63-595D-3F90FE96B57C}"/>
              </a:ext>
            </a:extLst>
          </p:cNvPr>
          <p:cNvPicPr>
            <a:picLocks noChangeAspect="1"/>
          </p:cNvPicPr>
          <p:nvPr/>
        </p:nvPicPr>
        <p:blipFill>
          <a:blip r:embed="rId3"/>
          <a:stretch>
            <a:fillRect/>
          </a:stretch>
        </p:blipFill>
        <p:spPr>
          <a:xfrm>
            <a:off x="5934147" y="2707415"/>
            <a:ext cx="3067493" cy="1248933"/>
          </a:xfrm>
          <a:prstGeom prst="rect">
            <a:avLst/>
          </a:prstGeom>
          <a:ln w="6350">
            <a:solidFill>
              <a:schemeClr val="tx1"/>
            </a:solidFill>
          </a:ln>
        </p:spPr>
      </p:pic>
      <p:grpSp>
        <p:nvGrpSpPr>
          <p:cNvPr id="14" name="Group 13">
            <a:extLst>
              <a:ext uri="{FF2B5EF4-FFF2-40B4-BE49-F238E27FC236}">
                <a16:creationId xmlns:a16="http://schemas.microsoft.com/office/drawing/2014/main" id="{7B5AD84E-246E-8080-C31D-470E05AB45B7}"/>
              </a:ext>
            </a:extLst>
          </p:cNvPr>
          <p:cNvGrpSpPr/>
          <p:nvPr/>
        </p:nvGrpSpPr>
        <p:grpSpPr>
          <a:xfrm>
            <a:off x="3726712" y="804145"/>
            <a:ext cx="5358809" cy="1641139"/>
            <a:chOff x="3705447" y="3159144"/>
            <a:chExt cx="5358809" cy="1641139"/>
          </a:xfrm>
        </p:grpSpPr>
        <p:pic>
          <p:nvPicPr>
            <p:cNvPr id="5122" name="Picture 2">
              <a:extLst>
                <a:ext uri="{FF2B5EF4-FFF2-40B4-BE49-F238E27FC236}">
                  <a16:creationId xmlns:a16="http://schemas.microsoft.com/office/drawing/2014/main" id="{7787839F-9A9E-A536-3BA3-CA37719889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05447" y="3415924"/>
              <a:ext cx="5358809" cy="138435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D5AB0D2C-0A75-ECB6-DACA-A4E87D9B248B}"/>
                </a:ext>
              </a:extLst>
            </p:cNvPr>
            <p:cNvSpPr txBox="1"/>
            <p:nvPr/>
          </p:nvSpPr>
          <p:spPr>
            <a:xfrm>
              <a:off x="5079301" y="3159144"/>
              <a:ext cx="2611099" cy="307777"/>
            </a:xfrm>
            <a:prstGeom prst="rect">
              <a:avLst/>
            </a:prstGeom>
            <a:noFill/>
          </p:spPr>
          <p:txBody>
            <a:bodyPr wrap="none" rtlCol="0">
              <a:spAutoFit/>
            </a:bodyPr>
            <a:lstStyle/>
            <a:p>
              <a:r>
                <a:rPr lang="en-US" sz="1400" i="1" dirty="0"/>
                <a:t>TARDISS upper &amp; lower XCO</a:t>
              </a:r>
              <a:r>
                <a:rPr lang="en-US" sz="1400" i="1" baseline="-25000" dirty="0"/>
                <a:t>2</a:t>
              </a:r>
            </a:p>
          </p:txBody>
        </p:sp>
      </p:grpSp>
      <p:graphicFrame>
        <p:nvGraphicFramePr>
          <p:cNvPr id="13" name="Table 13">
            <a:extLst>
              <a:ext uri="{FF2B5EF4-FFF2-40B4-BE49-F238E27FC236}">
                <a16:creationId xmlns:a16="http://schemas.microsoft.com/office/drawing/2014/main" id="{85D454D7-41C9-7047-938A-DDF691DA868C}"/>
              </a:ext>
            </a:extLst>
          </p:cNvPr>
          <p:cNvGraphicFramePr>
            <a:graphicFrameLocks noGrp="1"/>
          </p:cNvGraphicFramePr>
          <p:nvPr>
            <p:extLst>
              <p:ext uri="{D42A27DB-BD31-4B8C-83A1-F6EECF244321}">
                <p14:modId xmlns:p14="http://schemas.microsoft.com/office/powerpoint/2010/main" val="3712916576"/>
              </p:ext>
            </p:extLst>
          </p:nvPr>
        </p:nvGraphicFramePr>
        <p:xfrm>
          <a:off x="191387" y="2903937"/>
          <a:ext cx="4125432" cy="1571195"/>
        </p:xfrm>
        <a:graphic>
          <a:graphicData uri="http://schemas.openxmlformats.org/drawingml/2006/table">
            <a:tbl>
              <a:tblPr firstRow="1" bandRow="1">
                <a:tableStyleId>{5C22544A-7EE6-4342-B048-85BDC9FD1C3A}</a:tableStyleId>
              </a:tblPr>
              <a:tblGrid>
                <a:gridCol w="443533">
                  <a:extLst>
                    <a:ext uri="{9D8B030D-6E8A-4147-A177-3AD203B41FA5}">
                      <a16:colId xmlns:a16="http://schemas.microsoft.com/office/drawing/2014/main" val="2624094464"/>
                    </a:ext>
                  </a:extLst>
                </a:gridCol>
                <a:gridCol w="1736141">
                  <a:extLst>
                    <a:ext uri="{9D8B030D-6E8A-4147-A177-3AD203B41FA5}">
                      <a16:colId xmlns:a16="http://schemas.microsoft.com/office/drawing/2014/main" val="3727117337"/>
                    </a:ext>
                  </a:extLst>
                </a:gridCol>
                <a:gridCol w="845288">
                  <a:extLst>
                    <a:ext uri="{9D8B030D-6E8A-4147-A177-3AD203B41FA5}">
                      <a16:colId xmlns:a16="http://schemas.microsoft.com/office/drawing/2014/main" val="2647242568"/>
                    </a:ext>
                  </a:extLst>
                </a:gridCol>
                <a:gridCol w="1100470">
                  <a:extLst>
                    <a:ext uri="{9D8B030D-6E8A-4147-A177-3AD203B41FA5}">
                      <a16:colId xmlns:a16="http://schemas.microsoft.com/office/drawing/2014/main" val="2054708593"/>
                    </a:ext>
                  </a:extLst>
                </a:gridCol>
              </a:tblGrid>
              <a:tr h="363461">
                <a:tc>
                  <a:txBody>
                    <a:bodyPr/>
                    <a:lstStyle/>
                    <a:p>
                      <a:r>
                        <a:rPr lang="en-US" sz="1000" dirty="0"/>
                        <a:t>Gas</a:t>
                      </a:r>
                    </a:p>
                  </a:txBody>
                  <a:tcPr/>
                </a:tc>
                <a:tc>
                  <a:txBody>
                    <a:bodyPr/>
                    <a:lstStyle/>
                    <a:p>
                      <a:r>
                        <a:rPr lang="en-US" sz="1000" dirty="0"/>
                        <a:t>Sub columns</a:t>
                      </a:r>
                    </a:p>
                  </a:txBody>
                  <a:tcPr/>
                </a:tc>
                <a:tc>
                  <a:txBody>
                    <a:bodyPr/>
                    <a:lstStyle/>
                    <a:p>
                      <a:r>
                        <a:rPr lang="en-US" sz="1000" dirty="0"/>
                        <a:t>Method</a:t>
                      </a:r>
                    </a:p>
                  </a:txBody>
                  <a:tcPr/>
                </a:tc>
                <a:tc>
                  <a:txBody>
                    <a:bodyPr/>
                    <a:lstStyle/>
                    <a:p>
                      <a:r>
                        <a:rPr lang="en-US" sz="1000" dirty="0"/>
                        <a:t>Applies to</a:t>
                      </a:r>
                    </a:p>
                  </a:txBody>
                  <a:tcPr/>
                </a:tc>
                <a:extLst>
                  <a:ext uri="{0D108BD9-81ED-4DB2-BD59-A6C34878D82A}">
                    <a16:rowId xmlns:a16="http://schemas.microsoft.com/office/drawing/2014/main" val="732883531"/>
                  </a:ext>
                </a:extLst>
              </a:tr>
              <a:tr h="405747">
                <a:tc>
                  <a:txBody>
                    <a:bodyPr/>
                    <a:lstStyle/>
                    <a:p>
                      <a:r>
                        <a:rPr lang="en-US" sz="1000" dirty="0"/>
                        <a:t>CH</a:t>
                      </a:r>
                      <a:r>
                        <a:rPr lang="en-US" sz="1000" baseline="-25000" dirty="0"/>
                        <a:t>4</a:t>
                      </a:r>
                    </a:p>
                  </a:txBody>
                  <a:tcPr/>
                </a:tc>
                <a:tc>
                  <a:txBody>
                    <a:bodyPr/>
                    <a:lstStyle/>
                    <a:p>
                      <a:r>
                        <a:rPr lang="en-US" sz="1000" dirty="0"/>
                        <a:t>Trop vs. </a:t>
                      </a:r>
                      <a:r>
                        <a:rPr lang="en-US" sz="1000" dirty="0" err="1"/>
                        <a:t>strat</a:t>
                      </a:r>
                      <a:endParaRPr lang="en-US" sz="1000" dirty="0"/>
                    </a:p>
                  </a:txBody>
                  <a:tcPr/>
                </a:tc>
                <a:tc>
                  <a:txBody>
                    <a:bodyPr/>
                    <a:lstStyle/>
                    <a:p>
                      <a:r>
                        <a:rPr lang="en-US" sz="1000" dirty="0"/>
                        <a:t>HF/N</a:t>
                      </a:r>
                      <a:r>
                        <a:rPr lang="en-US" sz="1000" baseline="-25000" dirty="0"/>
                        <a:t>2</a:t>
                      </a:r>
                      <a:r>
                        <a:rPr lang="en-US" sz="1000" dirty="0"/>
                        <a:t>O correlation</a:t>
                      </a:r>
                    </a:p>
                  </a:txBody>
                  <a:tcPr/>
                </a:tc>
                <a:tc>
                  <a:txBody>
                    <a:bodyPr/>
                    <a:lstStyle/>
                    <a:p>
                      <a:r>
                        <a:rPr lang="en-US" sz="1000" dirty="0"/>
                        <a:t>All sites</a:t>
                      </a:r>
                    </a:p>
                  </a:txBody>
                  <a:tcPr/>
                </a:tc>
                <a:extLst>
                  <a:ext uri="{0D108BD9-81ED-4DB2-BD59-A6C34878D82A}">
                    <a16:rowId xmlns:a16="http://schemas.microsoft.com/office/drawing/2014/main" val="3991877362"/>
                  </a:ext>
                </a:extLst>
              </a:tr>
              <a:tr h="405747">
                <a:tc>
                  <a:txBody>
                    <a:bodyPr/>
                    <a:lstStyle/>
                    <a:p>
                      <a:r>
                        <a:rPr lang="en-US" sz="1000" dirty="0"/>
                        <a:t>CO</a:t>
                      </a:r>
                      <a:r>
                        <a:rPr lang="en-US" sz="1000" baseline="-25000" dirty="0"/>
                        <a:t>2</a:t>
                      </a:r>
                    </a:p>
                  </a:txBody>
                  <a:tcPr/>
                </a:tc>
                <a:tc>
                  <a:txBody>
                    <a:bodyPr/>
                    <a:lstStyle/>
                    <a:p>
                      <a:r>
                        <a:rPr lang="en-US" sz="1000" dirty="0"/>
                        <a:t>PBL vs. remainder </a:t>
                      </a:r>
                      <a:r>
                        <a:rPr lang="en-US" sz="1000" i="1" dirty="0"/>
                        <a:t>or</a:t>
                      </a:r>
                      <a:r>
                        <a:rPr lang="en-US" sz="1000" i="0" dirty="0"/>
                        <a:t> PBL vs. free trop. vs. </a:t>
                      </a:r>
                      <a:r>
                        <a:rPr lang="en-US" sz="1000" i="0" dirty="0" err="1"/>
                        <a:t>strat</a:t>
                      </a:r>
                      <a:endParaRPr lang="en-US" sz="1000" dirty="0"/>
                    </a:p>
                  </a:txBody>
                  <a:tcPr/>
                </a:tc>
                <a:tc>
                  <a:txBody>
                    <a:bodyPr/>
                    <a:lstStyle/>
                    <a:p>
                      <a:r>
                        <a:rPr lang="en-US" sz="1000" dirty="0"/>
                        <a:t>TARDISS</a:t>
                      </a:r>
                    </a:p>
                  </a:txBody>
                  <a:tcPr/>
                </a:tc>
                <a:tc>
                  <a:txBody>
                    <a:bodyPr/>
                    <a:lstStyle/>
                    <a:p>
                      <a:r>
                        <a:rPr lang="en-US" sz="1000" dirty="0"/>
                        <a:t>All sites</a:t>
                      </a:r>
                    </a:p>
                  </a:txBody>
                  <a:tcPr/>
                </a:tc>
                <a:extLst>
                  <a:ext uri="{0D108BD9-81ED-4DB2-BD59-A6C34878D82A}">
                    <a16:rowId xmlns:a16="http://schemas.microsoft.com/office/drawing/2014/main" val="4137925505"/>
                  </a:ext>
                </a:extLst>
              </a:tr>
              <a:tr h="363461">
                <a:tc>
                  <a:txBody>
                    <a:bodyPr/>
                    <a:lstStyle/>
                    <a:p>
                      <a:r>
                        <a:rPr lang="en-US" sz="1000" dirty="0"/>
                        <a:t>CO</a:t>
                      </a:r>
                    </a:p>
                  </a:txBody>
                  <a:tcPr/>
                </a:tc>
                <a:tc>
                  <a:txBody>
                    <a:bodyPr/>
                    <a:lstStyle/>
                    <a:p>
                      <a:r>
                        <a:rPr lang="en-US" sz="1000" dirty="0"/>
                        <a:t>PBL vs. remainder</a:t>
                      </a:r>
                    </a:p>
                  </a:txBody>
                  <a:tcPr/>
                </a:tc>
                <a:tc>
                  <a:txBody>
                    <a:bodyPr/>
                    <a:lstStyle/>
                    <a:p>
                      <a:r>
                        <a:rPr lang="en-US" sz="1000" dirty="0"/>
                        <a:t>TARDISS</a:t>
                      </a:r>
                    </a:p>
                  </a:txBody>
                  <a:tcPr/>
                </a:tc>
                <a:tc>
                  <a:txBody>
                    <a:bodyPr/>
                    <a:lstStyle/>
                    <a:p>
                      <a:r>
                        <a:rPr lang="en-US" sz="1000" dirty="0" err="1"/>
                        <a:t>InSb</a:t>
                      </a:r>
                      <a:r>
                        <a:rPr lang="en-US" sz="1000" dirty="0"/>
                        <a:t>-equipped sites</a:t>
                      </a:r>
                    </a:p>
                  </a:txBody>
                  <a:tcPr/>
                </a:tc>
                <a:extLst>
                  <a:ext uri="{0D108BD9-81ED-4DB2-BD59-A6C34878D82A}">
                    <a16:rowId xmlns:a16="http://schemas.microsoft.com/office/drawing/2014/main" val="2515552115"/>
                  </a:ext>
                </a:extLst>
              </a:tr>
            </a:tbl>
          </a:graphicData>
        </a:graphic>
      </p:graphicFrame>
    </p:spTree>
    <p:extLst>
      <p:ext uri="{BB962C8B-B14F-4D97-AF65-F5344CB8AC3E}">
        <p14:creationId xmlns:p14="http://schemas.microsoft.com/office/powerpoint/2010/main" val="2438321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a:xfrm>
            <a:off x="254000" y="338059"/>
            <a:ext cx="7556218" cy="434101"/>
          </a:xfrm>
        </p:spPr>
        <p:txBody>
          <a:bodyPr/>
          <a:lstStyle/>
          <a:p>
            <a:r>
              <a:rPr lang="en-US" sz="2000" dirty="0">
                <a:solidFill>
                  <a:schemeClr val="tx1"/>
                </a:solidFill>
              </a:rPr>
              <a:t>Improved post-processing mechanics </a:t>
            </a:r>
            <a:r>
              <a:rPr lang="en-US" sz="2000" i="1" dirty="0">
                <a:solidFill>
                  <a:schemeClr val="bg1">
                    <a:lumMod val="50000"/>
                  </a:schemeClr>
                </a:solidFill>
              </a:rPr>
              <a:t>(GGG2020.2)</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a:xfrm>
            <a:off x="253999" y="991294"/>
            <a:ext cx="8103192" cy="343092"/>
          </a:xfrm>
        </p:spPr>
        <p:txBody>
          <a:bodyPr/>
          <a:lstStyle/>
          <a:p>
            <a:pPr marL="0" indent="0">
              <a:buNone/>
            </a:pPr>
            <a:r>
              <a:rPr lang="en-US" sz="1400" dirty="0"/>
              <a:t>There are some miscellaneous changes planned for the post-processing code</a:t>
            </a:r>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pic>
        <p:nvPicPr>
          <p:cNvPr id="9218" name="Picture 2">
            <a:extLst>
              <a:ext uri="{FF2B5EF4-FFF2-40B4-BE49-F238E27FC236}">
                <a16:creationId xmlns:a16="http://schemas.microsoft.com/office/drawing/2014/main" id="{80BD0AD0-2ADF-0BC3-1456-3E83E56E2537}"/>
              </a:ext>
            </a:extLst>
          </p:cNvPr>
          <p:cNvPicPr>
            <a:picLocks noChangeAspect="1" noChangeArrowheads="1"/>
          </p:cNvPicPr>
          <p:nvPr/>
        </p:nvPicPr>
        <p:blipFill>
          <a:blip r:embed="rId3"/>
          <a:srcRect/>
          <a:stretch/>
        </p:blipFill>
        <p:spPr bwMode="auto">
          <a:xfrm>
            <a:off x="4641114" y="2909004"/>
            <a:ext cx="2406068" cy="1844651"/>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Arrow Connector 17">
            <a:extLst>
              <a:ext uri="{FF2B5EF4-FFF2-40B4-BE49-F238E27FC236}">
                <a16:creationId xmlns:a16="http://schemas.microsoft.com/office/drawing/2014/main" id="{4FF8868C-C2B6-3BA2-9E64-0EF4B6D0BC6A}"/>
              </a:ext>
            </a:extLst>
          </p:cNvPr>
          <p:cNvCxnSpPr/>
          <p:nvPr/>
        </p:nvCxnSpPr>
        <p:spPr>
          <a:xfrm flipH="1" flipV="1">
            <a:off x="6082235" y="4383221"/>
            <a:ext cx="1073682" cy="106188"/>
          </a:xfrm>
          <a:prstGeom prst="straightConnector1">
            <a:avLst/>
          </a:prstGeom>
          <a:ln w="12700"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9033A0B1-0821-FDD5-7741-7AA51527395E}"/>
              </a:ext>
            </a:extLst>
          </p:cNvPr>
          <p:cNvSpPr txBox="1"/>
          <p:nvPr/>
        </p:nvSpPr>
        <p:spPr>
          <a:xfrm>
            <a:off x="7096924" y="4383221"/>
            <a:ext cx="1040670" cy="215444"/>
          </a:xfrm>
          <a:prstGeom prst="rect">
            <a:avLst/>
          </a:prstGeom>
          <a:noFill/>
        </p:spPr>
        <p:txBody>
          <a:bodyPr wrap="none" rtlCol="0">
            <a:spAutoFit/>
          </a:bodyPr>
          <a:lstStyle/>
          <a:p>
            <a:r>
              <a:rPr lang="en-US" sz="800" dirty="0">
                <a:solidFill>
                  <a:schemeClr val="accent1">
                    <a:lumMod val="75000"/>
                  </a:schemeClr>
                </a:solidFill>
              </a:rPr>
              <a:t>I can handle this…</a:t>
            </a:r>
          </a:p>
        </p:txBody>
      </p:sp>
      <p:cxnSp>
        <p:nvCxnSpPr>
          <p:cNvPr id="20" name="Straight Arrow Connector 19">
            <a:extLst>
              <a:ext uri="{FF2B5EF4-FFF2-40B4-BE49-F238E27FC236}">
                <a16:creationId xmlns:a16="http://schemas.microsoft.com/office/drawing/2014/main" id="{F6EEC170-3238-A7C6-2BDA-660E1D7B5016}"/>
              </a:ext>
            </a:extLst>
          </p:cNvPr>
          <p:cNvCxnSpPr>
            <a:cxnSpLocks/>
          </p:cNvCxnSpPr>
          <p:nvPr/>
        </p:nvCxnSpPr>
        <p:spPr>
          <a:xfrm flipH="1">
            <a:off x="6464710" y="3740061"/>
            <a:ext cx="360844" cy="275063"/>
          </a:xfrm>
          <a:prstGeom prst="straightConnector1">
            <a:avLst/>
          </a:prstGeom>
          <a:ln w="12700"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F742570F-7921-4B39-5F6C-4DD34CFBC363}"/>
              </a:ext>
            </a:extLst>
          </p:cNvPr>
          <p:cNvSpPr txBox="1"/>
          <p:nvPr/>
        </p:nvSpPr>
        <p:spPr>
          <a:xfrm>
            <a:off x="6787360" y="3630805"/>
            <a:ext cx="569387" cy="215444"/>
          </a:xfrm>
          <a:prstGeom prst="rect">
            <a:avLst/>
          </a:prstGeom>
          <a:noFill/>
        </p:spPr>
        <p:txBody>
          <a:bodyPr wrap="none" rtlCol="0">
            <a:spAutoFit/>
          </a:bodyPr>
          <a:lstStyle/>
          <a:p>
            <a:r>
              <a:rPr lang="en-US" sz="800" dirty="0">
                <a:solidFill>
                  <a:schemeClr val="accent1">
                    <a:lumMod val="75000"/>
                  </a:schemeClr>
                </a:solidFill>
              </a:rPr>
              <a:t>Oh no…</a:t>
            </a:r>
          </a:p>
        </p:txBody>
      </p:sp>
      <p:cxnSp>
        <p:nvCxnSpPr>
          <p:cNvPr id="23" name="Straight Arrow Connector 22">
            <a:extLst>
              <a:ext uri="{FF2B5EF4-FFF2-40B4-BE49-F238E27FC236}">
                <a16:creationId xmlns:a16="http://schemas.microsoft.com/office/drawing/2014/main" id="{5AA7FEB8-2C09-6171-FC86-FEA0F14D8409}"/>
              </a:ext>
            </a:extLst>
          </p:cNvPr>
          <p:cNvCxnSpPr>
            <a:cxnSpLocks/>
          </p:cNvCxnSpPr>
          <p:nvPr/>
        </p:nvCxnSpPr>
        <p:spPr>
          <a:xfrm flipV="1">
            <a:off x="6619076" y="3077383"/>
            <a:ext cx="206478" cy="33976"/>
          </a:xfrm>
          <a:prstGeom prst="straightConnector1">
            <a:avLst/>
          </a:prstGeom>
          <a:ln w="12700" cmpd="sng">
            <a:solidFill>
              <a:schemeClr val="accent1">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sp>
        <p:nvSpPr>
          <p:cNvPr id="24" name="TextBox 23">
            <a:extLst>
              <a:ext uri="{FF2B5EF4-FFF2-40B4-BE49-F238E27FC236}">
                <a16:creationId xmlns:a16="http://schemas.microsoft.com/office/drawing/2014/main" id="{FD10062B-6708-52D6-15DF-30A23D6185B1}"/>
              </a:ext>
            </a:extLst>
          </p:cNvPr>
          <p:cNvSpPr txBox="1"/>
          <p:nvPr/>
        </p:nvSpPr>
        <p:spPr>
          <a:xfrm>
            <a:off x="6001222" y="3003637"/>
            <a:ext cx="652743" cy="215444"/>
          </a:xfrm>
          <a:prstGeom prst="rect">
            <a:avLst/>
          </a:prstGeom>
          <a:noFill/>
        </p:spPr>
        <p:txBody>
          <a:bodyPr wrap="none" rtlCol="0">
            <a:spAutoFit/>
          </a:bodyPr>
          <a:lstStyle/>
          <a:p>
            <a:r>
              <a:rPr lang="en-US" sz="800" dirty="0">
                <a:solidFill>
                  <a:schemeClr val="accent1">
                    <a:lumMod val="75000"/>
                  </a:schemeClr>
                </a:solidFill>
              </a:rPr>
              <a:t>OH NO…!</a:t>
            </a:r>
          </a:p>
        </p:txBody>
      </p:sp>
      <p:sp>
        <p:nvSpPr>
          <p:cNvPr id="28" name="TextBox 27">
            <a:extLst>
              <a:ext uri="{FF2B5EF4-FFF2-40B4-BE49-F238E27FC236}">
                <a16:creationId xmlns:a16="http://schemas.microsoft.com/office/drawing/2014/main" id="{FCECD965-35BB-A733-B775-6BA08BCC88A5}"/>
              </a:ext>
            </a:extLst>
          </p:cNvPr>
          <p:cNvSpPr txBox="1"/>
          <p:nvPr/>
        </p:nvSpPr>
        <p:spPr>
          <a:xfrm>
            <a:off x="7472684" y="3219081"/>
            <a:ext cx="1514031" cy="461665"/>
          </a:xfrm>
          <a:prstGeom prst="rect">
            <a:avLst/>
          </a:prstGeom>
          <a:noFill/>
        </p:spPr>
        <p:txBody>
          <a:bodyPr wrap="square" rtlCol="0">
            <a:spAutoFit/>
          </a:bodyPr>
          <a:lstStyle/>
          <a:p>
            <a:r>
              <a:rPr lang="en-US" sz="800" i="1" dirty="0"/>
              <a:t>Modified from No Boilerplate: </a:t>
            </a:r>
            <a:r>
              <a:rPr lang="en-US" sz="800" i="1" dirty="0">
                <a:hlinkClick r:id="rId4"/>
              </a:rPr>
              <a:t>https://youtu.be/2hXNd6x9sZs?t=491</a:t>
            </a:r>
            <a:r>
              <a:rPr lang="en-US" sz="800" i="1" dirty="0"/>
              <a:t> </a:t>
            </a:r>
          </a:p>
        </p:txBody>
      </p:sp>
      <p:grpSp>
        <p:nvGrpSpPr>
          <p:cNvPr id="39" name="Group 38">
            <a:extLst>
              <a:ext uri="{FF2B5EF4-FFF2-40B4-BE49-F238E27FC236}">
                <a16:creationId xmlns:a16="http://schemas.microsoft.com/office/drawing/2014/main" id="{26256EC0-E514-62EB-B335-F310E2E13434}"/>
              </a:ext>
            </a:extLst>
          </p:cNvPr>
          <p:cNvGrpSpPr/>
          <p:nvPr/>
        </p:nvGrpSpPr>
        <p:grpSpPr>
          <a:xfrm>
            <a:off x="303028" y="1244009"/>
            <a:ext cx="4199860" cy="938719"/>
            <a:chOff x="303028" y="1244009"/>
            <a:chExt cx="4199860" cy="938719"/>
          </a:xfrm>
        </p:grpSpPr>
        <p:sp>
          <p:nvSpPr>
            <p:cNvPr id="8" name="TextBox 7">
              <a:extLst>
                <a:ext uri="{FF2B5EF4-FFF2-40B4-BE49-F238E27FC236}">
                  <a16:creationId xmlns:a16="http://schemas.microsoft.com/office/drawing/2014/main" id="{A68CD228-7EE2-481A-84D8-6BD788D193ED}"/>
                </a:ext>
              </a:extLst>
            </p:cNvPr>
            <p:cNvSpPr txBox="1"/>
            <p:nvPr/>
          </p:nvSpPr>
          <p:spPr>
            <a:xfrm>
              <a:off x="303028" y="1244009"/>
              <a:ext cx="4199860" cy="938719"/>
            </a:xfrm>
            <a:prstGeom prst="rect">
              <a:avLst/>
            </a:prstGeom>
            <a:solidFill>
              <a:schemeClr val="accent6">
                <a:lumMod val="20000"/>
                <a:lumOff val="80000"/>
              </a:schemeClr>
            </a:solidFill>
            <a:ln w="28575">
              <a:solidFill>
                <a:schemeClr val="accent6">
                  <a:lumMod val="75000"/>
                </a:schemeClr>
              </a:solidFill>
            </a:ln>
          </p:spPr>
          <p:txBody>
            <a:bodyPr wrap="square" rtlCol="0">
              <a:spAutoFit/>
            </a:bodyPr>
            <a:lstStyle/>
            <a:p>
              <a:r>
                <a:rPr lang="en-US" sz="1100" u="sng" dirty="0"/>
                <a:t>Improved multi-detector support</a:t>
              </a:r>
            </a:p>
            <a:p>
              <a:endParaRPr lang="en-US" sz="1100" u="sng" dirty="0"/>
            </a:p>
            <a:p>
              <a:endParaRPr lang="en-US" sz="1100" u="sng" dirty="0"/>
            </a:p>
            <a:p>
              <a:endParaRPr lang="en-US" sz="1100" u="sng" dirty="0"/>
            </a:p>
            <a:p>
              <a:endParaRPr lang="en-US" sz="1100" u="sng" dirty="0"/>
            </a:p>
          </p:txBody>
        </p:sp>
        <p:sp>
          <p:nvSpPr>
            <p:cNvPr id="11" name="Right Arrow 10">
              <a:extLst>
                <a:ext uri="{FF2B5EF4-FFF2-40B4-BE49-F238E27FC236}">
                  <a16:creationId xmlns:a16="http://schemas.microsoft.com/office/drawing/2014/main" id="{A060CB96-3461-4090-3DF8-C508AA08DBD5}"/>
                </a:ext>
              </a:extLst>
            </p:cNvPr>
            <p:cNvSpPr/>
            <p:nvPr/>
          </p:nvSpPr>
          <p:spPr>
            <a:xfrm>
              <a:off x="1585402" y="1676211"/>
              <a:ext cx="785598" cy="220922"/>
            </a:xfrm>
            <a:prstGeom prst="rightArrow">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30" name="Rounded Rectangle 29">
              <a:extLst>
                <a:ext uri="{FF2B5EF4-FFF2-40B4-BE49-F238E27FC236}">
                  <a16:creationId xmlns:a16="http://schemas.microsoft.com/office/drawing/2014/main" id="{B17DB48A-DAAC-1610-2464-7D75327F6944}"/>
                </a:ext>
              </a:extLst>
            </p:cNvPr>
            <p:cNvSpPr/>
            <p:nvPr/>
          </p:nvSpPr>
          <p:spPr>
            <a:xfrm>
              <a:off x="584667" y="1639055"/>
              <a:ext cx="721687" cy="295235"/>
            </a:xfrm>
            <a:prstGeom prst="round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050" dirty="0" err="1">
                  <a:solidFill>
                    <a:schemeClr val="tx1"/>
                  </a:solidFill>
                  <a:latin typeface="Arial Rounded MT Bold" panose="020F0704030504030204" pitchFamily="34" charset="77"/>
                </a:rPr>
                <a:t>InGaAs</a:t>
              </a:r>
              <a:endParaRPr lang="en-US" sz="1050" dirty="0">
                <a:solidFill>
                  <a:schemeClr val="tx1"/>
                </a:solidFill>
                <a:latin typeface="Arial Rounded MT Bold" panose="020F0704030504030204" pitchFamily="34" charset="77"/>
              </a:endParaRPr>
            </a:p>
          </p:txBody>
        </p:sp>
        <p:sp>
          <p:nvSpPr>
            <p:cNvPr id="31" name="Rounded Rectangle 30">
              <a:extLst>
                <a:ext uri="{FF2B5EF4-FFF2-40B4-BE49-F238E27FC236}">
                  <a16:creationId xmlns:a16="http://schemas.microsoft.com/office/drawing/2014/main" id="{CEDE4490-8330-8F06-4675-D687AEE08B36}"/>
                </a:ext>
              </a:extLst>
            </p:cNvPr>
            <p:cNvSpPr/>
            <p:nvPr/>
          </p:nvSpPr>
          <p:spPr>
            <a:xfrm>
              <a:off x="2543777" y="1431439"/>
              <a:ext cx="721687" cy="295235"/>
            </a:xfrm>
            <a:prstGeom prst="round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050" dirty="0" err="1">
                  <a:solidFill>
                    <a:schemeClr val="tx1"/>
                  </a:solidFill>
                  <a:latin typeface="Arial Rounded MT Bold" panose="020F0704030504030204" pitchFamily="34" charset="77"/>
                </a:rPr>
                <a:t>InGaAs</a:t>
              </a:r>
              <a:endParaRPr lang="en-US" sz="1050" dirty="0">
                <a:solidFill>
                  <a:schemeClr val="tx1"/>
                </a:solidFill>
                <a:latin typeface="Arial Rounded MT Bold" panose="020F0704030504030204" pitchFamily="34" charset="77"/>
              </a:endParaRPr>
            </a:p>
          </p:txBody>
        </p:sp>
        <p:sp>
          <p:nvSpPr>
            <p:cNvPr id="32" name="Rounded Rectangle 31">
              <a:extLst>
                <a:ext uri="{FF2B5EF4-FFF2-40B4-BE49-F238E27FC236}">
                  <a16:creationId xmlns:a16="http://schemas.microsoft.com/office/drawing/2014/main" id="{7CEF2912-71E3-09C9-DB24-37188242D1FE}"/>
                </a:ext>
              </a:extLst>
            </p:cNvPr>
            <p:cNvSpPr/>
            <p:nvPr/>
          </p:nvSpPr>
          <p:spPr>
            <a:xfrm>
              <a:off x="3669665" y="1431439"/>
              <a:ext cx="584787" cy="295235"/>
            </a:xfrm>
            <a:prstGeom prst="roundRect">
              <a:avLst/>
            </a:prstGeom>
            <a:solidFill>
              <a:srgbClr val="00B05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050" dirty="0">
                  <a:solidFill>
                    <a:schemeClr val="tx1"/>
                  </a:solidFill>
                  <a:latin typeface="Arial Rounded MT Bold" panose="020F0704030504030204" pitchFamily="34" charset="77"/>
                </a:rPr>
                <a:t>Si</a:t>
              </a:r>
            </a:p>
          </p:txBody>
        </p:sp>
        <p:sp>
          <p:nvSpPr>
            <p:cNvPr id="33" name="Cross 32">
              <a:extLst>
                <a:ext uri="{FF2B5EF4-FFF2-40B4-BE49-F238E27FC236}">
                  <a16:creationId xmlns:a16="http://schemas.microsoft.com/office/drawing/2014/main" id="{28ED7626-5892-924F-8E1C-AC4ED20340AD}"/>
                </a:ext>
              </a:extLst>
            </p:cNvPr>
            <p:cNvSpPr/>
            <p:nvPr/>
          </p:nvSpPr>
          <p:spPr>
            <a:xfrm>
              <a:off x="3322895" y="1434387"/>
              <a:ext cx="289339" cy="289339"/>
            </a:xfrm>
            <a:prstGeom prst="plus">
              <a:avLst>
                <a:gd name="adj" fmla="val 41837"/>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34" name="Rounded Rectangle 33">
              <a:extLst>
                <a:ext uri="{FF2B5EF4-FFF2-40B4-BE49-F238E27FC236}">
                  <a16:creationId xmlns:a16="http://schemas.microsoft.com/office/drawing/2014/main" id="{04CB3053-90EB-8B0F-D39B-C931CDE4DF61}"/>
                </a:ext>
              </a:extLst>
            </p:cNvPr>
            <p:cNvSpPr/>
            <p:nvPr/>
          </p:nvSpPr>
          <p:spPr>
            <a:xfrm>
              <a:off x="2543777" y="1826459"/>
              <a:ext cx="721687" cy="295235"/>
            </a:xfrm>
            <a:prstGeom prst="roundRect">
              <a:avLst/>
            </a:prstGeom>
            <a:solidFill>
              <a:srgbClr val="FFC00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050" dirty="0" err="1">
                  <a:solidFill>
                    <a:schemeClr val="tx1"/>
                  </a:solidFill>
                  <a:latin typeface="Arial Rounded MT Bold" panose="020F0704030504030204" pitchFamily="34" charset="77"/>
                </a:rPr>
                <a:t>InGaAs</a:t>
              </a:r>
              <a:endParaRPr lang="en-US" sz="1050" dirty="0">
                <a:solidFill>
                  <a:schemeClr val="tx1"/>
                </a:solidFill>
                <a:latin typeface="Arial Rounded MT Bold" panose="020F0704030504030204" pitchFamily="34" charset="77"/>
              </a:endParaRPr>
            </a:p>
          </p:txBody>
        </p:sp>
        <p:sp>
          <p:nvSpPr>
            <p:cNvPr id="35" name="Rounded Rectangle 34">
              <a:extLst>
                <a:ext uri="{FF2B5EF4-FFF2-40B4-BE49-F238E27FC236}">
                  <a16:creationId xmlns:a16="http://schemas.microsoft.com/office/drawing/2014/main" id="{665A59CA-3CD3-3238-0569-34C8B9ABABE1}"/>
                </a:ext>
              </a:extLst>
            </p:cNvPr>
            <p:cNvSpPr/>
            <p:nvPr/>
          </p:nvSpPr>
          <p:spPr>
            <a:xfrm>
              <a:off x="3669665" y="1826459"/>
              <a:ext cx="584787" cy="295235"/>
            </a:xfrm>
            <a:prstGeom prst="roundRect">
              <a:avLst/>
            </a:prstGeom>
            <a:solidFill>
              <a:srgbClr val="00B0F0"/>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050" dirty="0" err="1">
                  <a:solidFill>
                    <a:schemeClr val="tx1"/>
                  </a:solidFill>
                  <a:latin typeface="Arial Rounded MT Bold" panose="020F0704030504030204" pitchFamily="34" charset="77"/>
                </a:rPr>
                <a:t>InSb</a:t>
              </a:r>
              <a:endParaRPr lang="en-US" sz="1050" dirty="0">
                <a:solidFill>
                  <a:schemeClr val="tx1"/>
                </a:solidFill>
                <a:latin typeface="Arial Rounded MT Bold" panose="020F0704030504030204" pitchFamily="34" charset="77"/>
              </a:endParaRPr>
            </a:p>
          </p:txBody>
        </p:sp>
        <p:sp>
          <p:nvSpPr>
            <p:cNvPr id="36" name="Cross 35">
              <a:extLst>
                <a:ext uri="{FF2B5EF4-FFF2-40B4-BE49-F238E27FC236}">
                  <a16:creationId xmlns:a16="http://schemas.microsoft.com/office/drawing/2014/main" id="{9DBCDBF4-FDC9-3609-0A7A-C58A357234FB}"/>
                </a:ext>
              </a:extLst>
            </p:cNvPr>
            <p:cNvSpPr/>
            <p:nvPr/>
          </p:nvSpPr>
          <p:spPr>
            <a:xfrm>
              <a:off x="3322895" y="1829407"/>
              <a:ext cx="289339" cy="289339"/>
            </a:xfrm>
            <a:prstGeom prst="plus">
              <a:avLst>
                <a:gd name="adj" fmla="val 41837"/>
              </a:avLst>
            </a:prstGeom>
            <a:solidFill>
              <a:schemeClr val="bg1">
                <a:lumMod val="6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grpSp>
      <p:grpSp>
        <p:nvGrpSpPr>
          <p:cNvPr id="40" name="Group 39">
            <a:extLst>
              <a:ext uri="{FF2B5EF4-FFF2-40B4-BE49-F238E27FC236}">
                <a16:creationId xmlns:a16="http://schemas.microsoft.com/office/drawing/2014/main" id="{73A201CB-48BE-7C8E-D9A7-61ABA05E6AE9}"/>
              </a:ext>
            </a:extLst>
          </p:cNvPr>
          <p:cNvGrpSpPr/>
          <p:nvPr/>
        </p:nvGrpSpPr>
        <p:grpSpPr>
          <a:xfrm>
            <a:off x="4641114" y="1244009"/>
            <a:ext cx="4199860" cy="1615827"/>
            <a:chOff x="4641114" y="1244009"/>
            <a:chExt cx="4199860" cy="1615827"/>
          </a:xfrm>
        </p:grpSpPr>
        <p:sp>
          <p:nvSpPr>
            <p:cNvPr id="12" name="TextBox 11">
              <a:extLst>
                <a:ext uri="{FF2B5EF4-FFF2-40B4-BE49-F238E27FC236}">
                  <a16:creationId xmlns:a16="http://schemas.microsoft.com/office/drawing/2014/main" id="{53B5D096-479A-7D7A-897C-47783B5E0015}"/>
                </a:ext>
              </a:extLst>
            </p:cNvPr>
            <p:cNvSpPr txBox="1"/>
            <p:nvPr/>
          </p:nvSpPr>
          <p:spPr>
            <a:xfrm>
              <a:off x="4641114" y="1244009"/>
              <a:ext cx="4199860" cy="1615827"/>
            </a:xfrm>
            <a:prstGeom prst="rect">
              <a:avLst/>
            </a:prstGeom>
            <a:solidFill>
              <a:schemeClr val="accent5">
                <a:lumMod val="20000"/>
                <a:lumOff val="80000"/>
              </a:schemeClr>
            </a:solidFill>
            <a:ln w="28575">
              <a:solidFill>
                <a:schemeClr val="accent5">
                  <a:lumMod val="75000"/>
                </a:schemeClr>
              </a:solidFill>
            </a:ln>
          </p:spPr>
          <p:txBody>
            <a:bodyPr wrap="square" rtlCol="0">
              <a:spAutoFit/>
            </a:bodyPr>
            <a:lstStyle/>
            <a:p>
              <a:r>
                <a:rPr lang="en-US" sz="1100" u="sng" dirty="0" err="1"/>
                <a:t>NetCDF</a:t>
              </a:r>
              <a:r>
                <a:rPr lang="en-US" sz="1100" u="sng" dirty="0"/>
                <a:t> writer cleanup</a:t>
              </a:r>
            </a:p>
            <a:p>
              <a:endParaRPr lang="en-US" sz="1100" u="sng" dirty="0"/>
            </a:p>
            <a:p>
              <a:endParaRPr lang="en-US" sz="1100" u="sng" dirty="0"/>
            </a:p>
            <a:p>
              <a:endParaRPr lang="en-US" sz="1100" u="sng" dirty="0"/>
            </a:p>
            <a:p>
              <a:endParaRPr lang="en-US" sz="1100" u="sng" dirty="0"/>
            </a:p>
            <a:p>
              <a:endParaRPr lang="en-US" sz="1100" u="sng" dirty="0"/>
            </a:p>
            <a:p>
              <a:endParaRPr lang="en-US" sz="1100" u="sng" dirty="0"/>
            </a:p>
            <a:p>
              <a:endParaRPr lang="en-US" sz="1100" u="sng" dirty="0"/>
            </a:p>
            <a:p>
              <a:endParaRPr lang="en-US" sz="1100" u="sng" dirty="0"/>
            </a:p>
          </p:txBody>
        </p:sp>
        <p:sp>
          <p:nvSpPr>
            <p:cNvPr id="16" name="Rounded Rectangle 15">
              <a:extLst>
                <a:ext uri="{FF2B5EF4-FFF2-40B4-BE49-F238E27FC236}">
                  <a16:creationId xmlns:a16="http://schemas.microsoft.com/office/drawing/2014/main" id="{C00DE076-9E2A-7F3A-FD29-2B29EE1499DD}"/>
                </a:ext>
              </a:extLst>
            </p:cNvPr>
            <p:cNvSpPr/>
            <p:nvPr/>
          </p:nvSpPr>
          <p:spPr>
            <a:xfrm>
              <a:off x="6653965" y="1577880"/>
              <a:ext cx="2128924" cy="1097778"/>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600" dirty="0">
                  <a:solidFill>
                    <a:schemeClr val="tx1"/>
                  </a:solidFill>
                </a:rPr>
                <a:t>Maintainability first, speed second</a:t>
              </a:r>
            </a:p>
          </p:txBody>
        </p:sp>
        <p:pic>
          <p:nvPicPr>
            <p:cNvPr id="1026" name="Picture 2" descr="NetCDF and CF - The Basics | Unidata Python Training">
              <a:extLst>
                <a:ext uri="{FF2B5EF4-FFF2-40B4-BE49-F238E27FC236}">
                  <a16:creationId xmlns:a16="http://schemas.microsoft.com/office/drawing/2014/main" id="{C37A113A-9768-A91E-061B-20E700AF3BB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1561" y="1713655"/>
              <a:ext cx="843149" cy="84314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5E267A28-CA76-BE53-F9A3-A5D847B0FF0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77658" y="1580014"/>
              <a:ext cx="1194841" cy="119484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1" name="Group 40">
            <a:extLst>
              <a:ext uri="{FF2B5EF4-FFF2-40B4-BE49-F238E27FC236}">
                <a16:creationId xmlns:a16="http://schemas.microsoft.com/office/drawing/2014/main" id="{33AE8590-06DA-233E-DCE7-64381EA9D10F}"/>
              </a:ext>
            </a:extLst>
          </p:cNvPr>
          <p:cNvGrpSpPr/>
          <p:nvPr/>
        </p:nvGrpSpPr>
        <p:grpSpPr>
          <a:xfrm>
            <a:off x="303028" y="2281046"/>
            <a:ext cx="4199860" cy="1615827"/>
            <a:chOff x="303028" y="2281046"/>
            <a:chExt cx="4199860" cy="1615827"/>
          </a:xfrm>
        </p:grpSpPr>
        <p:sp>
          <p:nvSpPr>
            <p:cNvPr id="15" name="TextBox 14">
              <a:extLst>
                <a:ext uri="{FF2B5EF4-FFF2-40B4-BE49-F238E27FC236}">
                  <a16:creationId xmlns:a16="http://schemas.microsoft.com/office/drawing/2014/main" id="{AED55810-E542-BD83-D91B-12DCEB5D60BF}"/>
                </a:ext>
              </a:extLst>
            </p:cNvPr>
            <p:cNvSpPr txBox="1"/>
            <p:nvPr/>
          </p:nvSpPr>
          <p:spPr>
            <a:xfrm>
              <a:off x="303028" y="2281046"/>
              <a:ext cx="4199860" cy="1615827"/>
            </a:xfrm>
            <a:prstGeom prst="rect">
              <a:avLst/>
            </a:prstGeom>
            <a:solidFill>
              <a:schemeClr val="accent2">
                <a:lumMod val="20000"/>
                <a:lumOff val="80000"/>
              </a:schemeClr>
            </a:solidFill>
            <a:ln w="28575">
              <a:solidFill>
                <a:schemeClr val="accent3">
                  <a:lumMod val="75000"/>
                </a:schemeClr>
              </a:solidFill>
            </a:ln>
          </p:spPr>
          <p:txBody>
            <a:bodyPr wrap="square" rtlCol="0">
              <a:spAutoFit/>
            </a:bodyPr>
            <a:lstStyle/>
            <a:p>
              <a:r>
                <a:rPr lang="en-US" sz="1100" u="sng" dirty="0"/>
                <a:t>Transition from Python to Rust as second language</a:t>
              </a:r>
            </a:p>
            <a:p>
              <a:endParaRPr lang="en-US" sz="1100" u="sng" dirty="0"/>
            </a:p>
            <a:p>
              <a:endParaRPr lang="en-US" sz="1100" u="sng" dirty="0"/>
            </a:p>
            <a:p>
              <a:endParaRPr lang="en-US" sz="1100" u="sng" dirty="0"/>
            </a:p>
            <a:p>
              <a:endParaRPr lang="en-US" sz="1100" u="sng" dirty="0"/>
            </a:p>
            <a:p>
              <a:endParaRPr lang="en-US" sz="1100" u="sng" dirty="0"/>
            </a:p>
            <a:p>
              <a:endParaRPr lang="en-US" sz="1100" u="sng" dirty="0"/>
            </a:p>
            <a:p>
              <a:endParaRPr lang="en-US" sz="1100" u="sng" dirty="0"/>
            </a:p>
            <a:p>
              <a:endParaRPr lang="en-US" sz="1100" u="sng" dirty="0"/>
            </a:p>
          </p:txBody>
        </p:sp>
        <p:pic>
          <p:nvPicPr>
            <p:cNvPr id="1030" name="Picture 6" descr="Python - Wikiversity">
              <a:extLst>
                <a:ext uri="{FF2B5EF4-FFF2-40B4-BE49-F238E27FC236}">
                  <a16:creationId xmlns:a16="http://schemas.microsoft.com/office/drawing/2014/main" id="{84E0B4E8-45D9-51C5-E07C-68321091B12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97341" y="2614327"/>
              <a:ext cx="1066419" cy="106641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eginner - A Rusty implementation of CowSay - Code Review Stack Exchange">
              <a:extLst>
                <a:ext uri="{FF2B5EF4-FFF2-40B4-BE49-F238E27FC236}">
                  <a16:creationId xmlns:a16="http://schemas.microsoft.com/office/drawing/2014/main" id="{AD5E7EF8-B30C-7BD8-CC81-33DCA609E8E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693511" y="2690265"/>
              <a:ext cx="1370322" cy="914541"/>
            </a:xfrm>
            <a:prstGeom prst="rect">
              <a:avLst/>
            </a:prstGeom>
            <a:noFill/>
            <a:extLst>
              <a:ext uri="{909E8E84-426E-40DD-AFC4-6F175D3DCCD1}">
                <a14:hiddenFill xmlns:a14="http://schemas.microsoft.com/office/drawing/2010/main">
                  <a:solidFill>
                    <a:srgbClr val="FFFFFF"/>
                  </a:solidFill>
                </a14:hiddenFill>
              </a:ext>
            </a:extLst>
          </p:spPr>
        </p:pic>
        <p:sp>
          <p:nvSpPr>
            <p:cNvPr id="37" name="Right Arrow 36">
              <a:extLst>
                <a:ext uri="{FF2B5EF4-FFF2-40B4-BE49-F238E27FC236}">
                  <a16:creationId xmlns:a16="http://schemas.microsoft.com/office/drawing/2014/main" id="{F5316071-C53C-CE83-E835-53A1C701AD2F}"/>
                </a:ext>
              </a:extLst>
            </p:cNvPr>
            <p:cNvSpPr/>
            <p:nvPr/>
          </p:nvSpPr>
          <p:spPr>
            <a:xfrm>
              <a:off x="1879697" y="3281919"/>
              <a:ext cx="785598" cy="220922"/>
            </a:xfrm>
            <a:prstGeom prst="rightArrow">
              <a:avLst/>
            </a:prstGeom>
            <a:solidFill>
              <a:schemeClr val="bg1">
                <a:lumMod val="75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38" name="TextBox 37">
              <a:extLst>
                <a:ext uri="{FF2B5EF4-FFF2-40B4-BE49-F238E27FC236}">
                  <a16:creationId xmlns:a16="http://schemas.microsoft.com/office/drawing/2014/main" id="{8C423EF2-2112-8477-EA71-5A9BFF9FF311}"/>
                </a:ext>
              </a:extLst>
            </p:cNvPr>
            <p:cNvSpPr txBox="1"/>
            <p:nvPr/>
          </p:nvSpPr>
          <p:spPr>
            <a:xfrm>
              <a:off x="2004080" y="2726672"/>
              <a:ext cx="441146" cy="646331"/>
            </a:xfrm>
            <a:prstGeom prst="rect">
              <a:avLst/>
            </a:prstGeom>
            <a:noFill/>
          </p:spPr>
          <p:txBody>
            <a:bodyPr wrap="none" rtlCol="0">
              <a:spAutoFit/>
            </a:bodyPr>
            <a:lstStyle/>
            <a:p>
              <a:r>
                <a:rPr lang="en-US" sz="3600" dirty="0"/>
                <a:t>?</a:t>
              </a:r>
            </a:p>
          </p:txBody>
        </p:sp>
      </p:grpSp>
    </p:spTree>
    <p:extLst>
      <p:ext uri="{BB962C8B-B14F-4D97-AF65-F5344CB8AC3E}">
        <p14:creationId xmlns:p14="http://schemas.microsoft.com/office/powerpoint/2010/main" val="3790327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218"/>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P spid="24"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a:xfrm>
            <a:off x="254000" y="338059"/>
            <a:ext cx="7556218" cy="434101"/>
          </a:xfrm>
        </p:spPr>
        <p:txBody>
          <a:bodyPr/>
          <a:lstStyle/>
          <a:p>
            <a:r>
              <a:rPr lang="en-US" sz="2000" dirty="0">
                <a:solidFill>
                  <a:schemeClr val="tx1"/>
                </a:solidFill>
              </a:rPr>
              <a:t>Non-linearity correction in I2S </a:t>
            </a:r>
            <a:r>
              <a:rPr lang="en-US" sz="2000" i="1" dirty="0">
                <a:solidFill>
                  <a:schemeClr val="bg1">
                    <a:lumMod val="50000"/>
                  </a:schemeClr>
                </a:solidFill>
              </a:rPr>
              <a:t>(GGG202X)</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a:xfrm>
            <a:off x="253998" y="991294"/>
            <a:ext cx="4897475" cy="3225664"/>
          </a:xfrm>
        </p:spPr>
        <p:txBody>
          <a:bodyPr/>
          <a:lstStyle/>
          <a:p>
            <a:r>
              <a:rPr lang="en-US" sz="1400" dirty="0"/>
              <a:t>Thank you to Pauli and Rigel for making the nonlinearity fitting code available to the network.</a:t>
            </a:r>
          </a:p>
          <a:p>
            <a:pPr lvl="1"/>
            <a:r>
              <a:rPr lang="en-US" sz="1200" dirty="0"/>
              <a:t>Helping us modify this to work with </a:t>
            </a:r>
            <a:r>
              <a:rPr lang="en-US" sz="1200" dirty="0" err="1"/>
              <a:t>InGaAs</a:t>
            </a:r>
            <a:r>
              <a:rPr lang="en-US" sz="1200" dirty="0"/>
              <a:t>-only data (currently needs </a:t>
            </a:r>
            <a:r>
              <a:rPr lang="en-US" sz="1200" dirty="0" err="1"/>
              <a:t>InGaAs</a:t>
            </a:r>
            <a:r>
              <a:rPr lang="en-US" sz="1200" dirty="0"/>
              <a:t> + Si, haven’t tested with </a:t>
            </a:r>
            <a:r>
              <a:rPr lang="en-US" sz="1200" dirty="0" err="1"/>
              <a:t>InGaAs</a:t>
            </a:r>
            <a:r>
              <a:rPr lang="en-US" sz="1200" dirty="0"/>
              <a:t> + </a:t>
            </a:r>
            <a:r>
              <a:rPr lang="en-US" sz="1200" dirty="0" err="1"/>
              <a:t>InSb</a:t>
            </a:r>
            <a:r>
              <a:rPr lang="en-US" sz="1200" dirty="0"/>
              <a:t>)</a:t>
            </a:r>
          </a:p>
          <a:p>
            <a:pPr lvl="1"/>
            <a:r>
              <a:rPr lang="en-US" sz="1200" dirty="0"/>
              <a:t>Making this easier to use end-to-end is an important task</a:t>
            </a:r>
          </a:p>
          <a:p>
            <a:r>
              <a:rPr lang="en-US" sz="1400" dirty="0"/>
              <a:t>Since nonlinearity is more common in our data than we expected, incorporating the ability to correct this into I2S will be critical</a:t>
            </a:r>
          </a:p>
          <a:p>
            <a:r>
              <a:rPr lang="en-US" sz="1400" dirty="0"/>
              <a:t>The current method of hard-coding the correction into I2S is inconvenient, the intention is to make this a parameter in the I2S input file</a:t>
            </a:r>
          </a:p>
          <a:p>
            <a:pPr lvl="1"/>
            <a:r>
              <a:rPr lang="en-US" sz="1200" dirty="0"/>
              <a:t>If there is enough interest, we could potentially release an I2S2020 version with this functionality added</a:t>
            </a:r>
          </a:p>
          <a:p>
            <a:pPr lvl="1"/>
            <a:r>
              <a:rPr lang="en-US" sz="1200" dirty="0"/>
              <a:t>We would need some volunteers to test and confirm that such a version introduces no other changes in the spectra produced</a:t>
            </a:r>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pic>
        <p:nvPicPr>
          <p:cNvPr id="8" name="Picture 7">
            <a:extLst>
              <a:ext uri="{FF2B5EF4-FFF2-40B4-BE49-F238E27FC236}">
                <a16:creationId xmlns:a16="http://schemas.microsoft.com/office/drawing/2014/main" id="{C955E73C-A251-9BF5-FBA9-536C2DD7217A}"/>
              </a:ext>
            </a:extLst>
          </p:cNvPr>
          <p:cNvPicPr>
            <a:picLocks noChangeAspect="1"/>
          </p:cNvPicPr>
          <p:nvPr/>
        </p:nvPicPr>
        <p:blipFill>
          <a:blip r:embed="rId2"/>
          <a:stretch>
            <a:fillRect/>
          </a:stretch>
        </p:blipFill>
        <p:spPr>
          <a:xfrm>
            <a:off x="5320085" y="845720"/>
            <a:ext cx="3569916" cy="3883542"/>
          </a:xfrm>
          <a:prstGeom prst="rect">
            <a:avLst/>
          </a:prstGeom>
        </p:spPr>
      </p:pic>
    </p:spTree>
    <p:extLst>
      <p:ext uri="{BB962C8B-B14F-4D97-AF65-F5344CB8AC3E}">
        <p14:creationId xmlns:p14="http://schemas.microsoft.com/office/powerpoint/2010/main" val="40225430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a:xfrm>
            <a:off x="254000" y="338059"/>
            <a:ext cx="7556218" cy="434101"/>
          </a:xfrm>
        </p:spPr>
        <p:txBody>
          <a:bodyPr/>
          <a:lstStyle/>
          <a:p>
            <a:r>
              <a:rPr lang="en-US" sz="2000" dirty="0">
                <a:solidFill>
                  <a:schemeClr val="tx1"/>
                </a:solidFill>
              </a:rPr>
              <a:t>Modeling non-ideal ILS in GFIT </a:t>
            </a:r>
            <a:r>
              <a:rPr lang="en-US" sz="2000" i="1" dirty="0">
                <a:solidFill>
                  <a:schemeClr val="bg1">
                    <a:lumMod val="50000"/>
                  </a:schemeClr>
                </a:solidFill>
              </a:rPr>
              <a:t>(GGG202X)</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a:xfrm>
            <a:off x="253998" y="991294"/>
            <a:ext cx="3602385" cy="3225664"/>
          </a:xfrm>
        </p:spPr>
        <p:txBody>
          <a:bodyPr/>
          <a:lstStyle/>
          <a:p>
            <a:r>
              <a:rPr lang="en-US" sz="1400" dirty="0"/>
              <a:t>Implementing variable </a:t>
            </a:r>
            <a:r>
              <a:rPr lang="en-US" sz="1400" dirty="0" err="1"/>
              <a:t>ILSes</a:t>
            </a:r>
            <a:r>
              <a:rPr lang="en-US" sz="1400" dirty="0"/>
              <a:t> in GFIT has been desired for some time.</a:t>
            </a:r>
          </a:p>
          <a:p>
            <a:r>
              <a:rPr lang="en-US" sz="1400" dirty="0"/>
              <a:t>This would allow the retrieval to better account for instrument errors, e.g. shear/angular misalignment</a:t>
            </a:r>
          </a:p>
          <a:p>
            <a:r>
              <a:rPr lang="en-US" sz="1400" dirty="0"/>
              <a:t>The current plan is to fit an ILS via an external program (e.g. LINEFIT) and feed that into GFIT via either the </a:t>
            </a:r>
            <a:r>
              <a:rPr lang="en-US" sz="1400" dirty="0" err="1"/>
              <a:t>runlog</a:t>
            </a:r>
            <a:r>
              <a:rPr lang="en-US" sz="1400" dirty="0"/>
              <a:t> or a new input file</a:t>
            </a:r>
          </a:p>
          <a:p>
            <a:pPr lvl="1"/>
            <a:r>
              <a:rPr lang="en-US" sz="1000" dirty="0"/>
              <a:t>Input via the </a:t>
            </a:r>
            <a:r>
              <a:rPr lang="en-US" sz="1000" dirty="0" err="1"/>
              <a:t>runlog</a:t>
            </a:r>
            <a:r>
              <a:rPr lang="en-US" sz="1000" dirty="0"/>
              <a:t> with parameters OPD, FOVI, AMAL, and a new “shear” parameter would be ideal for traceability, since these values can be stored in the .</a:t>
            </a:r>
            <a:r>
              <a:rPr lang="en-US" sz="1000" dirty="0" err="1"/>
              <a:t>private.nc</a:t>
            </a:r>
            <a:r>
              <a:rPr lang="en-US" sz="1000" dirty="0"/>
              <a:t> files</a:t>
            </a:r>
          </a:p>
          <a:p>
            <a:pPr lvl="1"/>
            <a:r>
              <a:rPr lang="en-US" sz="1000" dirty="0"/>
              <a:t>There remain technical details to work out in calculating these parameters from LINEFIT modulation efficiencies (MEs)</a:t>
            </a:r>
          </a:p>
          <a:p>
            <a:pPr lvl="1"/>
            <a:r>
              <a:rPr lang="en-US" sz="1000" dirty="0"/>
              <a:t>Testing will also be needed to quantify how well the </a:t>
            </a:r>
            <a:r>
              <a:rPr lang="en-US" sz="1000" dirty="0" err="1"/>
              <a:t>runlog</a:t>
            </a:r>
            <a:r>
              <a:rPr lang="en-US" sz="1000" dirty="0"/>
              <a:t> parameters capture the information contained in the LINEFIT ME output.</a:t>
            </a:r>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pic>
        <p:nvPicPr>
          <p:cNvPr id="5" name="Picture 4">
            <a:extLst>
              <a:ext uri="{FF2B5EF4-FFF2-40B4-BE49-F238E27FC236}">
                <a16:creationId xmlns:a16="http://schemas.microsoft.com/office/drawing/2014/main" id="{3B4752DA-5DE0-2419-D830-3548BBCFF850}"/>
              </a:ext>
            </a:extLst>
          </p:cNvPr>
          <p:cNvPicPr>
            <a:picLocks noChangeAspect="1"/>
          </p:cNvPicPr>
          <p:nvPr/>
        </p:nvPicPr>
        <p:blipFill>
          <a:blip r:embed="rId3"/>
          <a:stretch>
            <a:fillRect/>
          </a:stretch>
        </p:blipFill>
        <p:spPr>
          <a:xfrm>
            <a:off x="4122015" y="923924"/>
            <a:ext cx="2081241" cy="3531554"/>
          </a:xfrm>
          <a:prstGeom prst="rect">
            <a:avLst/>
          </a:prstGeom>
        </p:spPr>
      </p:pic>
      <p:pic>
        <p:nvPicPr>
          <p:cNvPr id="7" name="Picture 6">
            <a:extLst>
              <a:ext uri="{FF2B5EF4-FFF2-40B4-BE49-F238E27FC236}">
                <a16:creationId xmlns:a16="http://schemas.microsoft.com/office/drawing/2014/main" id="{528382F2-3B01-4D78-DAD1-72A0F311E624}"/>
              </a:ext>
            </a:extLst>
          </p:cNvPr>
          <p:cNvPicPr>
            <a:picLocks noChangeAspect="1"/>
          </p:cNvPicPr>
          <p:nvPr/>
        </p:nvPicPr>
        <p:blipFill>
          <a:blip r:embed="rId4"/>
          <a:stretch>
            <a:fillRect/>
          </a:stretch>
        </p:blipFill>
        <p:spPr>
          <a:xfrm>
            <a:off x="6387940" y="1119505"/>
            <a:ext cx="2547337" cy="951448"/>
          </a:xfrm>
          <a:prstGeom prst="rect">
            <a:avLst/>
          </a:prstGeom>
        </p:spPr>
      </p:pic>
      <p:sp>
        <p:nvSpPr>
          <p:cNvPr id="8" name="TextBox 7">
            <a:extLst>
              <a:ext uri="{FF2B5EF4-FFF2-40B4-BE49-F238E27FC236}">
                <a16:creationId xmlns:a16="http://schemas.microsoft.com/office/drawing/2014/main" id="{4626448C-213D-D432-4D67-3700A55DDA61}"/>
              </a:ext>
            </a:extLst>
          </p:cNvPr>
          <p:cNvSpPr txBox="1"/>
          <p:nvPr/>
        </p:nvSpPr>
        <p:spPr>
          <a:xfrm>
            <a:off x="6351658" y="2507833"/>
            <a:ext cx="2694758" cy="338554"/>
          </a:xfrm>
          <a:prstGeom prst="rect">
            <a:avLst/>
          </a:prstGeom>
          <a:noFill/>
        </p:spPr>
        <p:txBody>
          <a:bodyPr wrap="square" rtlCol="0">
            <a:spAutoFit/>
          </a:bodyPr>
          <a:lstStyle/>
          <a:p>
            <a:r>
              <a:rPr lang="en-US" sz="800" dirty="0"/>
              <a:t>Plots from Geoff &amp; Debra’s 2009 talk. Left = Darwin, above = Lamont.</a:t>
            </a:r>
          </a:p>
        </p:txBody>
      </p:sp>
      <p:sp>
        <p:nvSpPr>
          <p:cNvPr id="10" name="TextBox 9">
            <a:extLst>
              <a:ext uri="{FF2B5EF4-FFF2-40B4-BE49-F238E27FC236}">
                <a16:creationId xmlns:a16="http://schemas.microsoft.com/office/drawing/2014/main" id="{FE456C19-8F16-7F79-CF5C-EBB56C140680}"/>
              </a:ext>
            </a:extLst>
          </p:cNvPr>
          <p:cNvSpPr txBox="1"/>
          <p:nvPr/>
        </p:nvSpPr>
        <p:spPr>
          <a:xfrm>
            <a:off x="4512365" y="4514909"/>
            <a:ext cx="4572000" cy="184666"/>
          </a:xfrm>
          <a:prstGeom prst="rect">
            <a:avLst/>
          </a:prstGeom>
          <a:noFill/>
        </p:spPr>
        <p:txBody>
          <a:bodyPr wrap="square">
            <a:spAutoFit/>
          </a:bodyPr>
          <a:lstStyle/>
          <a:p>
            <a:r>
              <a:rPr lang="en-US" sz="600" dirty="0"/>
              <a:t>https://</a:t>
            </a:r>
            <a:r>
              <a:rPr lang="en-US" sz="600" dirty="0" err="1"/>
              <a:t>tccon-wiki.caltech.edu</a:t>
            </a:r>
            <a:r>
              <a:rPr lang="en-US" sz="600" dirty="0"/>
              <a:t>/pub/Main/</a:t>
            </a:r>
            <a:r>
              <a:rPr lang="en-US" sz="600" dirty="0" err="1"/>
              <a:t>PresentationsandPostersGarmisch</a:t>
            </a:r>
            <a:r>
              <a:rPr lang="en-US" sz="600" dirty="0"/>
              <a:t>/Impact%20of%20Misalignment%20on%20ILS.pdf</a:t>
            </a:r>
          </a:p>
        </p:txBody>
      </p:sp>
      <p:sp>
        <p:nvSpPr>
          <p:cNvPr id="9" name="Rounded Rectangle 8">
            <a:extLst>
              <a:ext uri="{FF2B5EF4-FFF2-40B4-BE49-F238E27FC236}">
                <a16:creationId xmlns:a16="http://schemas.microsoft.com/office/drawing/2014/main" id="{B62DC9D2-3C69-6145-0DB4-E903C049A12C}"/>
              </a:ext>
            </a:extLst>
          </p:cNvPr>
          <p:cNvSpPr/>
          <p:nvPr/>
        </p:nvSpPr>
        <p:spPr>
          <a:xfrm>
            <a:off x="6563639" y="3258556"/>
            <a:ext cx="1991638" cy="891847"/>
          </a:xfrm>
          <a:prstGeom prst="roundRect">
            <a:avLst>
              <a:gd name="adj" fmla="val 33521"/>
            </a:avLst>
          </a:prstGeom>
          <a:solidFill>
            <a:schemeClr val="accent3">
              <a:lumMod val="20000"/>
              <a:lumOff val="80000"/>
            </a:schemeClr>
          </a:solidFill>
          <a:ln>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i="1" dirty="0">
                <a:solidFill>
                  <a:schemeClr val="tx1"/>
                </a:solidFill>
              </a:rPr>
              <a:t>See Geoff’s talk for details</a:t>
            </a:r>
          </a:p>
        </p:txBody>
      </p:sp>
    </p:spTree>
    <p:extLst>
      <p:ext uri="{BB962C8B-B14F-4D97-AF65-F5344CB8AC3E}">
        <p14:creationId xmlns:p14="http://schemas.microsoft.com/office/powerpoint/2010/main" val="29444920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a:xfrm>
            <a:off x="254000" y="338059"/>
            <a:ext cx="7556218" cy="434101"/>
          </a:xfrm>
        </p:spPr>
        <p:txBody>
          <a:bodyPr/>
          <a:lstStyle/>
          <a:p>
            <a:r>
              <a:rPr lang="en-US" sz="2000" dirty="0">
                <a:solidFill>
                  <a:schemeClr val="tx1"/>
                </a:solidFill>
              </a:rPr>
              <a:t>Improved spectroscopy for N</a:t>
            </a:r>
            <a:r>
              <a:rPr lang="en-US" sz="2000" baseline="-25000" dirty="0">
                <a:solidFill>
                  <a:schemeClr val="tx1"/>
                </a:solidFill>
              </a:rPr>
              <a:t>2</a:t>
            </a:r>
            <a:r>
              <a:rPr lang="en-US" sz="2000" dirty="0">
                <a:solidFill>
                  <a:schemeClr val="tx1"/>
                </a:solidFill>
              </a:rPr>
              <a:t>O, CH</a:t>
            </a:r>
            <a:r>
              <a:rPr lang="en-US" sz="2000" baseline="-25000" dirty="0">
                <a:solidFill>
                  <a:schemeClr val="tx1"/>
                </a:solidFill>
              </a:rPr>
              <a:t>4</a:t>
            </a:r>
            <a:r>
              <a:rPr lang="en-US" sz="2000" dirty="0">
                <a:solidFill>
                  <a:schemeClr val="tx1"/>
                </a:solidFill>
              </a:rPr>
              <a:t>, and CO</a:t>
            </a:r>
            <a:r>
              <a:rPr lang="en-US" sz="2000" baseline="-25000" dirty="0">
                <a:solidFill>
                  <a:schemeClr val="tx1"/>
                </a:solidFill>
              </a:rPr>
              <a:t>2</a:t>
            </a:r>
            <a:r>
              <a:rPr lang="en-US" sz="2000" dirty="0">
                <a:solidFill>
                  <a:schemeClr val="tx1"/>
                </a:solidFill>
              </a:rPr>
              <a:t> </a:t>
            </a:r>
            <a:r>
              <a:rPr lang="en-US" sz="2000" i="1" dirty="0">
                <a:solidFill>
                  <a:schemeClr val="bg1">
                    <a:lumMod val="50000"/>
                  </a:schemeClr>
                </a:solidFill>
              </a:rPr>
              <a:t>(GGG202X)</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a:xfrm>
            <a:off x="253998" y="991294"/>
            <a:ext cx="3451449" cy="3225664"/>
          </a:xfrm>
        </p:spPr>
        <p:txBody>
          <a:bodyPr/>
          <a:lstStyle/>
          <a:p>
            <a:r>
              <a:rPr lang="en-US" sz="1400" dirty="0"/>
              <a:t>As mentioned in the “Temperature-based bias correction” task for GGG2020.2, we believe there are errors in the temperature-dependent broadening of N</a:t>
            </a:r>
            <a:r>
              <a:rPr lang="en-US" sz="1400" baseline="-25000" dirty="0"/>
              <a:t>2</a:t>
            </a:r>
            <a:r>
              <a:rPr lang="en-US" sz="1400" dirty="0"/>
              <a:t>O and CH</a:t>
            </a:r>
            <a:r>
              <a:rPr lang="en-US" sz="1400" baseline="-25000" dirty="0"/>
              <a:t>4</a:t>
            </a:r>
            <a:r>
              <a:rPr lang="en-US" sz="1400" dirty="0"/>
              <a:t> lines.</a:t>
            </a:r>
          </a:p>
          <a:p>
            <a:r>
              <a:rPr lang="en-US" sz="1400" dirty="0"/>
              <a:t>There is also some possible temperature in CO</a:t>
            </a:r>
            <a:r>
              <a:rPr lang="en-US" sz="1400" baseline="-25000" dirty="0"/>
              <a:t>2</a:t>
            </a:r>
            <a:r>
              <a:rPr lang="en-US" sz="1400" dirty="0"/>
              <a:t> windows; one candidate wCO</a:t>
            </a:r>
            <a:r>
              <a:rPr lang="en-US" sz="1400" baseline="-25000" dirty="0"/>
              <a:t>2</a:t>
            </a:r>
            <a:r>
              <a:rPr lang="en-US" sz="1400" dirty="0"/>
              <a:t> window was removed from GGG2020 because of this.</a:t>
            </a:r>
          </a:p>
          <a:p>
            <a:r>
              <a:rPr lang="en-US" sz="1400" dirty="0"/>
              <a:t>The improvements we find in the spectroscopy from the GGG2020.2 bias correction will be incorporated into GGG202X.</a:t>
            </a:r>
          </a:p>
          <a:p>
            <a:endParaRPr lang="en-US" sz="1000" dirty="0"/>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pic>
        <p:nvPicPr>
          <p:cNvPr id="7170" name="Picture 2">
            <a:extLst>
              <a:ext uri="{FF2B5EF4-FFF2-40B4-BE49-F238E27FC236}">
                <a16:creationId xmlns:a16="http://schemas.microsoft.com/office/drawing/2014/main" id="{50ABEACE-5181-227B-0752-A2B28BF856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96832" y="801516"/>
            <a:ext cx="5248656" cy="1800581"/>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7F8A2DB3-D2E9-BFB4-4E89-BEB4E06F9205}"/>
              </a:ext>
            </a:extLst>
          </p:cNvPr>
          <p:cNvPicPr>
            <a:picLocks noChangeAspect="1" noChangeArrowheads="1"/>
          </p:cNvPicPr>
          <p:nvPr/>
        </p:nvPicPr>
        <p:blipFill>
          <a:blip r:embed="rId3"/>
          <a:srcRect/>
          <a:stretch/>
        </p:blipFill>
        <p:spPr bwMode="auto">
          <a:xfrm>
            <a:off x="3896832" y="2711457"/>
            <a:ext cx="5248656" cy="1796284"/>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BBF971B9-C951-8717-DE2B-A9348A7D1061}"/>
              </a:ext>
            </a:extLst>
          </p:cNvPr>
          <p:cNvSpPr/>
          <p:nvPr/>
        </p:nvSpPr>
        <p:spPr>
          <a:xfrm>
            <a:off x="6198781" y="2707160"/>
            <a:ext cx="2190307" cy="1804878"/>
          </a:xfrm>
          <a:prstGeom prst="rect">
            <a:avLst/>
          </a:prstGeom>
          <a:solidFill>
            <a:srgbClr val="F07486">
              <a:alpha val="16863"/>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0" name="TextBox 9">
            <a:extLst>
              <a:ext uri="{FF2B5EF4-FFF2-40B4-BE49-F238E27FC236}">
                <a16:creationId xmlns:a16="http://schemas.microsoft.com/office/drawing/2014/main" id="{8AC07F07-BC88-37FB-8FFA-1B110D84E57F}"/>
              </a:ext>
            </a:extLst>
          </p:cNvPr>
          <p:cNvSpPr txBox="1"/>
          <p:nvPr/>
        </p:nvSpPr>
        <p:spPr>
          <a:xfrm>
            <a:off x="6065874" y="4507741"/>
            <a:ext cx="2619628" cy="253916"/>
          </a:xfrm>
          <a:prstGeom prst="rect">
            <a:avLst/>
          </a:prstGeom>
          <a:noFill/>
        </p:spPr>
        <p:txBody>
          <a:bodyPr wrap="none" rtlCol="0">
            <a:spAutoFit/>
          </a:bodyPr>
          <a:lstStyle/>
          <a:p>
            <a:r>
              <a:rPr lang="en-US" sz="1050" dirty="0">
                <a:solidFill>
                  <a:schemeClr val="accent4">
                    <a:lumMod val="60000"/>
                    <a:lumOff val="40000"/>
                  </a:schemeClr>
                </a:solidFill>
              </a:rPr>
              <a:t>6500 cm</a:t>
            </a:r>
            <a:r>
              <a:rPr lang="en-US" sz="1050" baseline="30000" dirty="0">
                <a:solidFill>
                  <a:schemeClr val="accent4">
                    <a:lumMod val="60000"/>
                    <a:lumOff val="40000"/>
                  </a:schemeClr>
                </a:solidFill>
              </a:rPr>
              <a:t>-1</a:t>
            </a:r>
            <a:r>
              <a:rPr lang="en-US" sz="1050" dirty="0">
                <a:solidFill>
                  <a:schemeClr val="accent4">
                    <a:lumMod val="60000"/>
                    <a:lumOff val="40000"/>
                  </a:schemeClr>
                </a:solidFill>
              </a:rPr>
              <a:t> window not used in GGG2020</a:t>
            </a:r>
          </a:p>
        </p:txBody>
      </p:sp>
    </p:spTree>
    <p:extLst>
      <p:ext uri="{BB962C8B-B14F-4D97-AF65-F5344CB8AC3E}">
        <p14:creationId xmlns:p14="http://schemas.microsoft.com/office/powerpoint/2010/main" val="40191028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a:xfrm>
            <a:off x="254000" y="338059"/>
            <a:ext cx="7556218" cy="434101"/>
          </a:xfrm>
        </p:spPr>
        <p:txBody>
          <a:bodyPr/>
          <a:lstStyle/>
          <a:p>
            <a:r>
              <a:rPr lang="en-US" sz="2000" dirty="0">
                <a:solidFill>
                  <a:schemeClr val="tx1"/>
                </a:solidFill>
              </a:rPr>
              <a:t>Support for modern </a:t>
            </a:r>
            <a:r>
              <a:rPr lang="en-US" sz="2000" dirty="0" err="1">
                <a:solidFill>
                  <a:schemeClr val="tx1"/>
                </a:solidFill>
              </a:rPr>
              <a:t>gfortran</a:t>
            </a:r>
            <a:r>
              <a:rPr lang="en-US" sz="2000" dirty="0">
                <a:solidFill>
                  <a:schemeClr val="tx1"/>
                </a:solidFill>
              </a:rPr>
              <a:t> compilers </a:t>
            </a:r>
            <a:r>
              <a:rPr lang="en-US" sz="2000" i="1" dirty="0">
                <a:solidFill>
                  <a:schemeClr val="bg1">
                    <a:lumMod val="50000"/>
                  </a:schemeClr>
                </a:solidFill>
              </a:rPr>
              <a:t>(GGG202X)</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a:xfrm>
            <a:off x="253998" y="991294"/>
            <a:ext cx="8229274" cy="3225664"/>
          </a:xfrm>
        </p:spPr>
        <p:txBody>
          <a:bodyPr/>
          <a:lstStyle/>
          <a:p>
            <a:r>
              <a:rPr lang="en-US" sz="1400" dirty="0"/>
              <a:t>For GGG202X, our development compiler will be at least </a:t>
            </a:r>
            <a:r>
              <a:rPr lang="en-US" sz="1400" dirty="0" err="1"/>
              <a:t>gfortran</a:t>
            </a:r>
            <a:r>
              <a:rPr lang="en-US" sz="1400" dirty="0"/>
              <a:t> v8.5.0</a:t>
            </a:r>
          </a:p>
          <a:p>
            <a:r>
              <a:rPr lang="en-US" sz="1400" dirty="0"/>
              <a:t>We recognize that </a:t>
            </a:r>
            <a:r>
              <a:rPr lang="en-US" sz="1400" dirty="0" err="1"/>
              <a:t>gfortran</a:t>
            </a:r>
            <a:r>
              <a:rPr lang="en-US" sz="1400" dirty="0"/>
              <a:t> versions 10 and higher do not allow GGG2020 to compile successfully</a:t>
            </a:r>
          </a:p>
          <a:p>
            <a:pPr lvl="1"/>
            <a:r>
              <a:rPr lang="en-US" sz="1200" dirty="0"/>
              <a:t>Given long development times, we won’t be able to target the latest </a:t>
            </a:r>
            <a:r>
              <a:rPr lang="en-US" sz="1200" dirty="0" err="1"/>
              <a:t>gfortran</a:t>
            </a:r>
            <a:r>
              <a:rPr lang="en-US" sz="1200" dirty="0"/>
              <a:t> compiler at time of release</a:t>
            </a:r>
          </a:p>
          <a:p>
            <a:pPr lvl="1"/>
            <a:r>
              <a:rPr lang="en-US" sz="1200" dirty="0"/>
              <a:t>However, we will aim to get compilation at least working on </a:t>
            </a:r>
            <a:r>
              <a:rPr lang="en-US" sz="1200" dirty="0" err="1"/>
              <a:t>gfortran</a:t>
            </a:r>
            <a:r>
              <a:rPr lang="en-US" sz="1200" dirty="0"/>
              <a:t> 10/11/12, even if that is not the recommended compiler.</a:t>
            </a:r>
          </a:p>
          <a:p>
            <a:r>
              <a:rPr lang="en-US" sz="1400" dirty="0"/>
              <a:t>We have not yet isolated the </a:t>
            </a:r>
            <a:r>
              <a:rPr lang="en-US" sz="1400" dirty="0" err="1"/>
              <a:t>NaN</a:t>
            </a:r>
            <a:r>
              <a:rPr lang="en-US" sz="1400" dirty="0"/>
              <a:t> bug in non-Voigt windows on </a:t>
            </a:r>
            <a:r>
              <a:rPr lang="en-US" sz="1400" dirty="0" err="1"/>
              <a:t>gfortran</a:t>
            </a:r>
            <a:r>
              <a:rPr lang="en-US" sz="1400" dirty="0"/>
              <a:t> versions 7 to 9</a:t>
            </a:r>
          </a:p>
          <a:p>
            <a:pPr lvl="1"/>
            <a:r>
              <a:rPr lang="en-US" sz="1200" dirty="0"/>
              <a:t>We’re not able to reproduce this bug on our system even using v8.5</a:t>
            </a:r>
          </a:p>
          <a:p>
            <a:pPr lvl="1"/>
            <a:r>
              <a:rPr lang="en-US" sz="1200" dirty="0"/>
              <a:t>This suggests that it is either a machine-dependent problem with e.g. file access or a combination of that and the compiler version</a:t>
            </a:r>
          </a:p>
          <a:p>
            <a:pPr lvl="1"/>
            <a:r>
              <a:rPr lang="en-US" sz="1200" dirty="0"/>
              <a:t>To really track this down, we need assistance from someone who has encountered this problem</a:t>
            </a:r>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18773202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B57389F-585E-80E7-49D0-C98429E99EE9}"/>
              </a:ext>
            </a:extLst>
          </p:cNvPr>
          <p:cNvSpPr>
            <a:spLocks noGrp="1"/>
          </p:cNvSpPr>
          <p:nvPr>
            <p:ph type="body" sz="quarter" idx="13"/>
          </p:nvPr>
        </p:nvSpPr>
        <p:spPr/>
        <p:txBody>
          <a:bodyPr/>
          <a:lstStyle/>
          <a:p>
            <a:r>
              <a:rPr lang="en-US" dirty="0"/>
              <a:t>Using machine learning to extract diurnal cycles from temporally sparse data</a:t>
            </a:r>
          </a:p>
        </p:txBody>
      </p:sp>
      <p:sp>
        <p:nvSpPr>
          <p:cNvPr id="3" name="Footer Placeholder 2">
            <a:extLst>
              <a:ext uri="{FF2B5EF4-FFF2-40B4-BE49-F238E27FC236}">
                <a16:creationId xmlns:a16="http://schemas.microsoft.com/office/drawing/2014/main" id="{3CC377C1-DD01-F477-3E62-E78176A228BA}"/>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289801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Deriving XCO2 Diurnal Cycles from Space Based Column Measurements</a:t>
            </a:r>
          </a:p>
          <a:p>
            <a:endParaRPr lang="en-US" dirty="0"/>
          </a:p>
          <a:p>
            <a:endParaRPr lang="en-US" dirty="0"/>
          </a:p>
        </p:txBody>
      </p:sp>
      <p:sp>
        <p:nvSpPr>
          <p:cNvPr id="3" name="Title 2"/>
          <p:cNvSpPr>
            <a:spLocks noGrp="1"/>
          </p:cNvSpPr>
          <p:nvPr>
            <p:ph type="title"/>
          </p:nvPr>
        </p:nvSpPr>
        <p:spPr/>
        <p:txBody>
          <a:bodyPr/>
          <a:lstStyle/>
          <a:p>
            <a:r>
              <a:rPr lang="en-US" dirty="0">
                <a:latin typeface="Helvetica 65 Medium" panose="020B0500000000000000" pitchFamily="34" charset="0"/>
              </a:rPr>
              <a:t>Introduction</a:t>
            </a:r>
          </a:p>
        </p:txBody>
      </p:sp>
      <p:sp>
        <p:nvSpPr>
          <p:cNvPr id="4" name="Text Placeholder 3"/>
          <p:cNvSpPr>
            <a:spLocks noGrp="1"/>
          </p:cNvSpPr>
          <p:nvPr>
            <p:ph type="body" sz="quarter" idx="14"/>
          </p:nvPr>
        </p:nvSpPr>
        <p:spPr/>
        <p:txBody>
          <a:bodyPr/>
          <a:lstStyle/>
          <a:p>
            <a:r>
              <a:rPr lang="en-US" dirty="0">
                <a:latin typeface="Helvetica Neue" pitchFamily="50" charset="0"/>
              </a:rPr>
              <a:t>XCO</a:t>
            </a:r>
            <a:r>
              <a:rPr lang="en-US" baseline="-25000" dirty="0">
                <a:latin typeface="Helvetica Neue" pitchFamily="50" charset="0"/>
              </a:rPr>
              <a:t>2</a:t>
            </a:r>
            <a:r>
              <a:rPr lang="en-US" dirty="0">
                <a:latin typeface="Helvetica Neue" pitchFamily="50" charset="0"/>
              </a:rPr>
              <a:t> Diurnal Cycles</a:t>
            </a:r>
          </a:p>
        </p:txBody>
      </p:sp>
      <p:sp>
        <p:nvSpPr>
          <p:cNvPr id="5" name="Content Placeholder 4"/>
          <p:cNvSpPr>
            <a:spLocks noGrp="1"/>
          </p:cNvSpPr>
          <p:nvPr>
            <p:ph sz="quarter" idx="19"/>
          </p:nvPr>
        </p:nvSpPr>
        <p:spPr>
          <a:xfrm>
            <a:off x="341895" y="1350978"/>
            <a:ext cx="3883876" cy="2259948"/>
          </a:xfrm>
        </p:spPr>
        <p:txBody>
          <a:bodyPr/>
          <a:lstStyle/>
          <a:p>
            <a:r>
              <a:rPr lang="en-US" sz="1800" dirty="0">
                <a:latin typeface="Helvetica Neue" pitchFamily="50" charset="0"/>
              </a:rPr>
              <a:t>XCO</a:t>
            </a:r>
            <a:r>
              <a:rPr lang="en-US" sz="1800" baseline="-25000" dirty="0">
                <a:latin typeface="Helvetica Neue" pitchFamily="50" charset="0"/>
              </a:rPr>
              <a:t>2</a:t>
            </a:r>
            <a:r>
              <a:rPr lang="en-US" sz="1800" dirty="0">
                <a:latin typeface="Helvetica Neue" pitchFamily="50" charset="0"/>
              </a:rPr>
              <a:t> diurnal cycles give information on regional CO</a:t>
            </a:r>
            <a:r>
              <a:rPr lang="en-US" sz="1800" baseline="-25000" dirty="0">
                <a:latin typeface="Helvetica Neue" pitchFamily="50" charset="0"/>
              </a:rPr>
              <a:t>2</a:t>
            </a:r>
            <a:r>
              <a:rPr lang="en-US" sz="1800" dirty="0">
                <a:latin typeface="Helvetica Neue" pitchFamily="50" charset="0"/>
              </a:rPr>
              <a:t> drawdown from photosynthesis</a:t>
            </a:r>
          </a:p>
          <a:p>
            <a:pPr marL="0" indent="0">
              <a:buNone/>
            </a:pPr>
            <a:endParaRPr lang="en-US" sz="1800" dirty="0">
              <a:latin typeface="Helvetica Neue" pitchFamily="50" charset="0"/>
            </a:endParaRPr>
          </a:p>
          <a:p>
            <a:r>
              <a:rPr lang="en-US" sz="1800" dirty="0">
                <a:latin typeface="Helvetica Neue" pitchFamily="50" charset="0"/>
              </a:rPr>
              <a:t>Diurnal cycles captured by TCCON reveal an afternoon drawdown in XCO</a:t>
            </a:r>
            <a:r>
              <a:rPr lang="en-US" sz="1800" baseline="-25000" dirty="0">
                <a:latin typeface="Helvetica Neue" pitchFamily="50" charset="0"/>
              </a:rPr>
              <a:t>2</a:t>
            </a:r>
            <a:r>
              <a:rPr lang="en-US" sz="1800" dirty="0">
                <a:latin typeface="Helvetica Neue" pitchFamily="50" charset="0"/>
              </a:rPr>
              <a:t> from increased photosynthetic activity</a:t>
            </a:r>
          </a:p>
          <a:p>
            <a:pPr marL="0" indent="0">
              <a:buNone/>
            </a:pPr>
            <a:endParaRPr lang="en-US" sz="1800" dirty="0">
              <a:latin typeface="Helvetica Neue" pitchFamily="50" charset="0"/>
            </a:endParaRPr>
          </a:p>
          <a:p>
            <a:endParaRPr lang="en-US" sz="1800" dirty="0">
              <a:latin typeface="Helvetica Neue" pitchFamily="50" charset="0"/>
            </a:endParaRPr>
          </a:p>
          <a:p>
            <a:pPr marL="0" indent="0">
              <a:buNone/>
            </a:pPr>
            <a:endParaRPr lang="en-US" sz="1800" dirty="0">
              <a:latin typeface="Helvetica Neue" pitchFamily="50" charset="0"/>
            </a:endParaRPr>
          </a:p>
        </p:txBody>
      </p:sp>
      <p:sp>
        <p:nvSpPr>
          <p:cNvPr id="9" name="Slide Number Placeholder 8"/>
          <p:cNvSpPr>
            <a:spLocks noGrp="1"/>
          </p:cNvSpPr>
          <p:nvPr>
            <p:ph type="sldNum" sz="quarter" idx="22"/>
          </p:nvPr>
        </p:nvSpPr>
        <p:spPr/>
        <p:txBody>
          <a:bodyPr/>
          <a:lstStyle/>
          <a:p>
            <a:fld id="{224B4221-436D-4A56-A870-FCD944AD4DA9}" type="slidenum">
              <a:rPr lang="en-US" smtClean="0"/>
              <a:pPr/>
              <a:t>17</a:t>
            </a:fld>
            <a:endParaRPr lang="en-US" dirty="0"/>
          </a:p>
        </p:txBody>
      </p:sp>
      <p:pic>
        <p:nvPicPr>
          <p:cNvPr id="7" name="Picture 6" descr="Chart, scatter chart&#10;&#10;Description automatically generated">
            <a:extLst>
              <a:ext uri="{FF2B5EF4-FFF2-40B4-BE49-F238E27FC236}">
                <a16:creationId xmlns:a16="http://schemas.microsoft.com/office/drawing/2014/main" id="{6AFDB4F5-6C22-424C-F7C8-EA0BC58469F0}"/>
              </a:ext>
            </a:extLst>
          </p:cNvPr>
          <p:cNvPicPr>
            <a:picLocks noChangeAspect="1"/>
          </p:cNvPicPr>
          <p:nvPr/>
        </p:nvPicPr>
        <p:blipFill>
          <a:blip r:embed="rId2"/>
          <a:stretch>
            <a:fillRect/>
          </a:stretch>
        </p:blipFill>
        <p:spPr>
          <a:xfrm>
            <a:off x="4572000" y="932310"/>
            <a:ext cx="3767820" cy="2825865"/>
          </a:xfrm>
          <a:prstGeom prst="rect">
            <a:avLst/>
          </a:prstGeom>
        </p:spPr>
      </p:pic>
      <p:pic>
        <p:nvPicPr>
          <p:cNvPr id="8" name="Picture 7">
            <a:extLst>
              <a:ext uri="{FF2B5EF4-FFF2-40B4-BE49-F238E27FC236}">
                <a16:creationId xmlns:a16="http://schemas.microsoft.com/office/drawing/2014/main" id="{FA9AE71A-7515-113E-2AC1-3A580E2A337A}"/>
              </a:ext>
            </a:extLst>
          </p:cNvPr>
          <p:cNvPicPr>
            <a:picLocks noChangeAspect="1"/>
          </p:cNvPicPr>
          <p:nvPr/>
        </p:nvPicPr>
        <p:blipFill rotWithShape="1">
          <a:blip r:embed="rId3"/>
          <a:srcRect t="19625" r="18018" b="-1"/>
          <a:stretch/>
        </p:blipFill>
        <p:spPr>
          <a:xfrm>
            <a:off x="5034639" y="4083691"/>
            <a:ext cx="2963454" cy="853910"/>
          </a:xfrm>
          <a:prstGeom prst="rect">
            <a:avLst/>
          </a:prstGeom>
        </p:spPr>
      </p:pic>
      <p:sp>
        <p:nvSpPr>
          <p:cNvPr id="10" name="Date Placeholder 7">
            <a:extLst>
              <a:ext uri="{FF2B5EF4-FFF2-40B4-BE49-F238E27FC236}">
                <a16:creationId xmlns:a16="http://schemas.microsoft.com/office/drawing/2014/main" id="{749E446E-E0C1-2C6B-F1A9-BD8617262E43}"/>
              </a:ext>
            </a:extLst>
          </p:cNvPr>
          <p:cNvSpPr>
            <a:spLocks noGrp="1"/>
          </p:cNvSpPr>
          <p:nvPr>
            <p:ph type="dt" sz="half" idx="20"/>
          </p:nvPr>
        </p:nvSpPr>
        <p:spPr>
          <a:xfrm>
            <a:off x="254000" y="4802823"/>
            <a:ext cx="1137920" cy="274637"/>
          </a:xfrm>
        </p:spPr>
        <p:txBody>
          <a:bodyPr/>
          <a:lstStyle/>
          <a:p>
            <a:fld id="{00ABB5D3-5153-450F-8E25-6CAAA1DF4A57}" type="datetime1">
              <a:rPr lang="en-US" smtClean="0"/>
              <a:t>6/11/23</a:t>
            </a:fld>
            <a:endParaRPr lang="en-US" dirty="0"/>
          </a:p>
        </p:txBody>
      </p:sp>
      <p:sp>
        <p:nvSpPr>
          <p:cNvPr id="11" name="Content Placeholder 4">
            <a:extLst>
              <a:ext uri="{FF2B5EF4-FFF2-40B4-BE49-F238E27FC236}">
                <a16:creationId xmlns:a16="http://schemas.microsoft.com/office/drawing/2014/main" id="{C2DEFE78-7D53-6405-9DB0-96AD05492953}"/>
              </a:ext>
            </a:extLst>
          </p:cNvPr>
          <p:cNvSpPr txBox="1">
            <a:spLocks/>
          </p:cNvSpPr>
          <p:nvPr/>
        </p:nvSpPr>
        <p:spPr>
          <a:xfrm>
            <a:off x="341895" y="3913355"/>
            <a:ext cx="3883876" cy="881940"/>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Helvetica Neue" pitchFamily="50" charset="0"/>
              </a:rPr>
              <a:t>XCO</a:t>
            </a:r>
            <a:r>
              <a:rPr lang="en-US" sz="1800" baseline="-25000" dirty="0">
                <a:latin typeface="Helvetica Neue" pitchFamily="50" charset="0"/>
              </a:rPr>
              <a:t>2</a:t>
            </a:r>
            <a:r>
              <a:rPr lang="en-US" sz="1800" dirty="0">
                <a:latin typeface="Helvetica Neue" pitchFamily="50" charset="0"/>
              </a:rPr>
              <a:t> drawdown can be used to calculate Net Ecosystem Exchange (NEE)</a:t>
            </a:r>
          </a:p>
          <a:p>
            <a:endParaRPr lang="en-US" sz="1800" dirty="0">
              <a:latin typeface="Helvetica Neue" pitchFamily="50" charset="0"/>
            </a:endParaRPr>
          </a:p>
          <a:p>
            <a:pPr marL="0" indent="0">
              <a:buFont typeface="Arial"/>
              <a:buNone/>
            </a:pPr>
            <a:endParaRPr lang="en-US" sz="1800" dirty="0">
              <a:latin typeface="Helvetica Neue" pitchFamily="50" charset="0"/>
            </a:endParaRPr>
          </a:p>
        </p:txBody>
      </p:sp>
      <p:sp>
        <p:nvSpPr>
          <p:cNvPr id="6" name="TextBox 5">
            <a:extLst>
              <a:ext uri="{FF2B5EF4-FFF2-40B4-BE49-F238E27FC236}">
                <a16:creationId xmlns:a16="http://schemas.microsoft.com/office/drawing/2014/main" id="{16860838-E530-0130-8E87-90D64D0809F3}"/>
              </a:ext>
            </a:extLst>
          </p:cNvPr>
          <p:cNvSpPr txBox="1"/>
          <p:nvPr/>
        </p:nvSpPr>
        <p:spPr>
          <a:xfrm>
            <a:off x="4368012" y="4732202"/>
            <a:ext cx="3563018" cy="1061829"/>
          </a:xfrm>
          <a:prstGeom prst="rect">
            <a:avLst/>
          </a:prstGeom>
          <a:noFill/>
        </p:spPr>
        <p:txBody>
          <a:bodyPr wrap="square" rtlCol="0">
            <a:spAutoFit/>
          </a:bodyPr>
          <a:lstStyle/>
          <a:p>
            <a:pPr marL="0" indent="0">
              <a:buNone/>
            </a:pPr>
            <a:r>
              <a:rPr lang="fr-FR" sz="900" dirty="0">
                <a:solidFill>
                  <a:schemeClr val="tx2">
                    <a:lumMod val="60000"/>
                    <a:lumOff val="40000"/>
                  </a:schemeClr>
                </a:solidFill>
                <a:latin typeface="Helvetica Neue" pitchFamily="50" charset="0"/>
              </a:rPr>
              <a:t>G. </a:t>
            </a:r>
            <a:r>
              <a:rPr lang="fr-FR" sz="900" dirty="0" err="1">
                <a:solidFill>
                  <a:schemeClr val="tx2">
                    <a:lumMod val="60000"/>
                    <a:lumOff val="40000"/>
                  </a:schemeClr>
                </a:solidFill>
                <a:latin typeface="Helvetica Neue" pitchFamily="50" charset="0"/>
              </a:rPr>
              <a:t>Keppel-Aleks</a:t>
            </a:r>
            <a:r>
              <a:rPr lang="fr-FR" sz="900" dirty="0">
                <a:solidFill>
                  <a:schemeClr val="tx2">
                    <a:lumMod val="60000"/>
                    <a:lumOff val="40000"/>
                  </a:schemeClr>
                </a:solidFill>
                <a:latin typeface="Helvetica Neue" pitchFamily="50" charset="0"/>
              </a:rPr>
              <a:t> et al. </a:t>
            </a:r>
            <a:r>
              <a:rPr lang="fr-FR" sz="900" dirty="0" err="1">
                <a:solidFill>
                  <a:schemeClr val="tx2">
                    <a:lumMod val="60000"/>
                    <a:lumOff val="40000"/>
                  </a:schemeClr>
                </a:solidFill>
                <a:latin typeface="Helvetica Neue" pitchFamily="50" charset="0"/>
              </a:rPr>
              <a:t>Biogeosciences</a:t>
            </a:r>
            <a:r>
              <a:rPr lang="fr-FR" sz="900" dirty="0">
                <a:solidFill>
                  <a:schemeClr val="tx2">
                    <a:lumMod val="60000"/>
                    <a:lumOff val="40000"/>
                  </a:schemeClr>
                </a:solidFill>
                <a:latin typeface="Helvetica Neue" pitchFamily="50" charset="0"/>
              </a:rPr>
              <a:t>, 2012. </a:t>
            </a:r>
            <a:r>
              <a:rPr lang="fr-FR" sz="900" dirty="0" err="1">
                <a:solidFill>
                  <a:schemeClr val="tx2">
                    <a:lumMod val="60000"/>
                    <a:lumOff val="40000"/>
                  </a:schemeClr>
                </a:solidFill>
                <a:latin typeface="Helvetica Neue" pitchFamily="50" charset="0"/>
              </a:rPr>
              <a:t>doi</a:t>
            </a:r>
            <a:r>
              <a:rPr lang="fr-FR" sz="900" dirty="0">
                <a:solidFill>
                  <a:schemeClr val="tx2">
                    <a:lumMod val="60000"/>
                    <a:lumOff val="40000"/>
                  </a:schemeClr>
                </a:solidFill>
                <a:latin typeface="Helvetica Neue" pitchFamily="50" charset="0"/>
              </a:rPr>
              <a:t>: 10.5194/bg-9-875-2012</a:t>
            </a:r>
          </a:p>
          <a:p>
            <a:pPr marL="0" indent="0">
              <a:buNone/>
            </a:pPr>
            <a:endParaRPr lang="en-US" sz="900" dirty="0">
              <a:solidFill>
                <a:schemeClr val="tx2">
                  <a:lumMod val="60000"/>
                  <a:lumOff val="40000"/>
                </a:schemeClr>
              </a:solidFill>
              <a:latin typeface="Helvetica Neue" pitchFamily="50" charset="0"/>
            </a:endParaRPr>
          </a:p>
          <a:p>
            <a:endParaRPr lang="en-US" sz="900" dirty="0">
              <a:solidFill>
                <a:schemeClr val="tx2">
                  <a:lumMod val="60000"/>
                  <a:lumOff val="40000"/>
                </a:schemeClr>
              </a:solidFill>
              <a:latin typeface="Helvetica Neue" pitchFamily="50" charset="0"/>
            </a:endParaRPr>
          </a:p>
          <a:p>
            <a:pPr marL="0" indent="0">
              <a:buNone/>
            </a:pPr>
            <a:endParaRPr lang="en-US" sz="900" dirty="0">
              <a:solidFill>
                <a:schemeClr val="tx2">
                  <a:lumMod val="60000"/>
                  <a:lumOff val="40000"/>
                </a:schemeClr>
              </a:solidFill>
              <a:latin typeface="Helvetica Neue" pitchFamily="50" charset="0"/>
            </a:endParaRPr>
          </a:p>
          <a:p>
            <a:pPr marL="0" indent="0">
              <a:buNone/>
            </a:pPr>
            <a:endParaRPr lang="en-US" sz="900" dirty="0">
              <a:solidFill>
                <a:schemeClr val="tx2">
                  <a:lumMod val="60000"/>
                  <a:lumOff val="40000"/>
                </a:schemeClr>
              </a:solidFill>
              <a:latin typeface="Helvetica Neue" pitchFamily="50" charset="0"/>
            </a:endParaRPr>
          </a:p>
          <a:p>
            <a:endParaRPr lang="en-US" sz="900" dirty="0">
              <a:solidFill>
                <a:schemeClr val="tx2">
                  <a:lumMod val="60000"/>
                  <a:lumOff val="40000"/>
                </a:schemeClr>
              </a:solidFill>
              <a:latin typeface="Helvetica Neue" pitchFamily="50" charset="0"/>
            </a:endParaRPr>
          </a:p>
          <a:p>
            <a:endParaRPr lang="en-US" sz="900" dirty="0">
              <a:solidFill>
                <a:schemeClr val="tx2">
                  <a:lumMod val="60000"/>
                  <a:lumOff val="40000"/>
                </a:schemeClr>
              </a:solidFill>
            </a:endParaRPr>
          </a:p>
        </p:txBody>
      </p:sp>
    </p:spTree>
    <p:extLst>
      <p:ext uri="{BB962C8B-B14F-4D97-AF65-F5344CB8AC3E}">
        <p14:creationId xmlns:p14="http://schemas.microsoft.com/office/powerpoint/2010/main" val="714828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Deriving XCO2 Diurnal Cycles from Space Based Column Measurements</a:t>
            </a:r>
          </a:p>
          <a:p>
            <a:endParaRPr lang="en-US" dirty="0"/>
          </a:p>
          <a:p>
            <a:endParaRPr lang="en-US" dirty="0"/>
          </a:p>
        </p:txBody>
      </p:sp>
      <p:sp>
        <p:nvSpPr>
          <p:cNvPr id="3" name="Title 2"/>
          <p:cNvSpPr>
            <a:spLocks noGrp="1"/>
          </p:cNvSpPr>
          <p:nvPr>
            <p:ph type="title"/>
          </p:nvPr>
        </p:nvSpPr>
        <p:spPr/>
        <p:txBody>
          <a:bodyPr/>
          <a:lstStyle/>
          <a:p>
            <a:r>
              <a:rPr lang="en-US" dirty="0">
                <a:latin typeface="Helvetica 65 Medium" panose="020B0500000000000000" pitchFamily="34" charset="0"/>
              </a:rPr>
              <a:t>Methods</a:t>
            </a:r>
          </a:p>
        </p:txBody>
      </p:sp>
      <p:sp>
        <p:nvSpPr>
          <p:cNvPr id="4" name="Text Placeholder 3"/>
          <p:cNvSpPr>
            <a:spLocks noGrp="1"/>
          </p:cNvSpPr>
          <p:nvPr>
            <p:ph type="body" sz="quarter" idx="14"/>
          </p:nvPr>
        </p:nvSpPr>
        <p:spPr/>
        <p:txBody>
          <a:bodyPr/>
          <a:lstStyle/>
          <a:p>
            <a:r>
              <a:rPr lang="en-US" dirty="0">
                <a:latin typeface="Helvetica Neue" pitchFamily="50" charset="0"/>
              </a:rPr>
              <a:t>Machine Learning Model</a:t>
            </a:r>
          </a:p>
        </p:txBody>
      </p:sp>
      <p:sp>
        <p:nvSpPr>
          <p:cNvPr id="8" name="Date Placeholder 7"/>
          <p:cNvSpPr>
            <a:spLocks noGrp="1"/>
          </p:cNvSpPr>
          <p:nvPr>
            <p:ph type="dt" sz="half" idx="20"/>
          </p:nvPr>
        </p:nvSpPr>
        <p:spPr/>
        <p:txBody>
          <a:bodyPr/>
          <a:lstStyle/>
          <a:p>
            <a:fld id="{00ABB5D3-5153-450F-8E25-6CAAA1DF4A57}" type="datetime1">
              <a:rPr lang="en-US" smtClean="0"/>
              <a:t>6/11/23</a:t>
            </a:fld>
            <a:endParaRPr lang="en-US" dirty="0"/>
          </a:p>
        </p:txBody>
      </p:sp>
      <p:sp>
        <p:nvSpPr>
          <p:cNvPr id="9" name="Slide Number Placeholder 8"/>
          <p:cNvSpPr>
            <a:spLocks noGrp="1"/>
          </p:cNvSpPr>
          <p:nvPr>
            <p:ph type="sldNum" sz="quarter" idx="22"/>
          </p:nvPr>
        </p:nvSpPr>
        <p:spPr/>
        <p:txBody>
          <a:bodyPr/>
          <a:lstStyle/>
          <a:p>
            <a:fld id="{224B4221-436D-4A56-A870-FCD944AD4DA9}" type="slidenum">
              <a:rPr lang="en-US" smtClean="0"/>
              <a:pPr/>
              <a:t>18</a:t>
            </a:fld>
            <a:endParaRPr lang="en-US" dirty="0"/>
          </a:p>
        </p:txBody>
      </p:sp>
      <p:sp>
        <p:nvSpPr>
          <p:cNvPr id="10" name="Content Placeholder 4">
            <a:extLst>
              <a:ext uri="{FF2B5EF4-FFF2-40B4-BE49-F238E27FC236}">
                <a16:creationId xmlns:a16="http://schemas.microsoft.com/office/drawing/2014/main" id="{B315A2FF-9FA8-0F4A-59D6-FD5FA7194A8D}"/>
              </a:ext>
            </a:extLst>
          </p:cNvPr>
          <p:cNvSpPr txBox="1">
            <a:spLocks/>
          </p:cNvSpPr>
          <p:nvPr/>
        </p:nvSpPr>
        <p:spPr>
          <a:xfrm>
            <a:off x="341895" y="1453250"/>
            <a:ext cx="6980393" cy="2580191"/>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latin typeface="Helvetica Neue" pitchFamily="50" charset="0"/>
            </a:endParaRPr>
          </a:p>
        </p:txBody>
      </p:sp>
      <p:sp>
        <p:nvSpPr>
          <p:cNvPr id="11" name="Content Placeholder 4">
            <a:extLst>
              <a:ext uri="{FF2B5EF4-FFF2-40B4-BE49-F238E27FC236}">
                <a16:creationId xmlns:a16="http://schemas.microsoft.com/office/drawing/2014/main" id="{203982A4-722A-776D-D355-2886F931BF76}"/>
              </a:ext>
            </a:extLst>
          </p:cNvPr>
          <p:cNvSpPr txBox="1">
            <a:spLocks/>
          </p:cNvSpPr>
          <p:nvPr/>
        </p:nvSpPr>
        <p:spPr>
          <a:xfrm>
            <a:off x="494295" y="1526561"/>
            <a:ext cx="6980393" cy="3083221"/>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2" indent="0">
              <a:buNone/>
            </a:pPr>
            <a:endParaRPr lang="en-US" dirty="0">
              <a:latin typeface="Helvetica Neue" pitchFamily="50" charset="0"/>
            </a:endParaRPr>
          </a:p>
        </p:txBody>
      </p:sp>
      <p:sp>
        <p:nvSpPr>
          <p:cNvPr id="12" name="Content Placeholder 4">
            <a:extLst>
              <a:ext uri="{FF2B5EF4-FFF2-40B4-BE49-F238E27FC236}">
                <a16:creationId xmlns:a16="http://schemas.microsoft.com/office/drawing/2014/main" id="{407174D8-428F-A063-DEA5-EABEA2D2F258}"/>
              </a:ext>
            </a:extLst>
          </p:cNvPr>
          <p:cNvSpPr txBox="1">
            <a:spLocks/>
          </p:cNvSpPr>
          <p:nvPr/>
        </p:nvSpPr>
        <p:spPr>
          <a:xfrm>
            <a:off x="341894" y="1293945"/>
            <a:ext cx="6980393" cy="3004132"/>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Helvetica Neue" pitchFamily="50" charset="0"/>
              </a:rPr>
              <a:t>Random Forest Model </a:t>
            </a:r>
          </a:p>
          <a:p>
            <a:r>
              <a:rPr lang="en-US" sz="1800" dirty="0">
                <a:latin typeface="Helvetica Neue" pitchFamily="50" charset="0"/>
              </a:rPr>
              <a:t>Features:</a:t>
            </a:r>
          </a:p>
          <a:p>
            <a:endParaRPr lang="en-US" dirty="0">
              <a:latin typeface="Helvetica Neue" pitchFamily="50" charset="0"/>
            </a:endParaRPr>
          </a:p>
        </p:txBody>
      </p:sp>
      <p:graphicFrame>
        <p:nvGraphicFramePr>
          <p:cNvPr id="7" name="Table 12">
            <a:extLst>
              <a:ext uri="{FF2B5EF4-FFF2-40B4-BE49-F238E27FC236}">
                <a16:creationId xmlns:a16="http://schemas.microsoft.com/office/drawing/2014/main" id="{D0B330B0-258D-15CB-39FC-2C72A032748E}"/>
              </a:ext>
            </a:extLst>
          </p:cNvPr>
          <p:cNvGraphicFramePr>
            <a:graphicFrameLocks noGrp="1"/>
          </p:cNvGraphicFramePr>
          <p:nvPr/>
        </p:nvGraphicFramePr>
        <p:xfrm>
          <a:off x="633112" y="2103507"/>
          <a:ext cx="4258227" cy="1981200"/>
        </p:xfrm>
        <a:graphic>
          <a:graphicData uri="http://schemas.openxmlformats.org/drawingml/2006/table">
            <a:tbl>
              <a:tblPr firstRow="1" bandRow="1">
                <a:tableStyleId>{21E4AEA4-8DFA-4A89-87EB-49C32662AFE0}</a:tableStyleId>
              </a:tblPr>
              <a:tblGrid>
                <a:gridCol w="1450511">
                  <a:extLst>
                    <a:ext uri="{9D8B030D-6E8A-4147-A177-3AD203B41FA5}">
                      <a16:colId xmlns:a16="http://schemas.microsoft.com/office/drawing/2014/main" val="1820964281"/>
                    </a:ext>
                  </a:extLst>
                </a:gridCol>
                <a:gridCol w="2807716">
                  <a:extLst>
                    <a:ext uri="{9D8B030D-6E8A-4147-A177-3AD203B41FA5}">
                      <a16:colId xmlns:a16="http://schemas.microsoft.com/office/drawing/2014/main" val="2603742299"/>
                    </a:ext>
                  </a:extLst>
                </a:gridCol>
              </a:tblGrid>
              <a:tr h="243693">
                <a:tc>
                  <a:txBody>
                    <a:bodyPr/>
                    <a:lstStyle/>
                    <a:p>
                      <a:r>
                        <a:rPr lang="en-US" sz="1600" dirty="0">
                          <a:latin typeface="Helvetica Neue" pitchFamily="50" charset="0"/>
                        </a:rPr>
                        <a:t>Source</a:t>
                      </a:r>
                    </a:p>
                  </a:txBody>
                  <a:tcPr/>
                </a:tc>
                <a:tc>
                  <a:txBody>
                    <a:bodyPr/>
                    <a:lstStyle/>
                    <a:p>
                      <a:r>
                        <a:rPr lang="en-US" sz="1600" dirty="0">
                          <a:latin typeface="Helvetica Neue" pitchFamily="50" charset="0"/>
                        </a:rPr>
                        <a:t>Variable</a:t>
                      </a:r>
                    </a:p>
                  </a:txBody>
                  <a:tcPr/>
                </a:tc>
                <a:extLst>
                  <a:ext uri="{0D108BD9-81ED-4DB2-BD59-A6C34878D82A}">
                    <a16:rowId xmlns:a16="http://schemas.microsoft.com/office/drawing/2014/main" val="2906908050"/>
                  </a:ext>
                </a:extLst>
              </a:tr>
              <a:tr h="420621">
                <a:tc>
                  <a:txBody>
                    <a:bodyPr/>
                    <a:lstStyle/>
                    <a:p>
                      <a:r>
                        <a:rPr lang="en-US" sz="1600" dirty="0">
                          <a:latin typeface="Helvetica Neue" pitchFamily="50" charset="0"/>
                        </a:rPr>
                        <a:t>TCCON</a:t>
                      </a:r>
                    </a:p>
                  </a:txBody>
                  <a:tcPr/>
                </a:tc>
                <a:tc>
                  <a:txBody>
                    <a:bodyPr/>
                    <a:lstStyle/>
                    <a:p>
                      <a:r>
                        <a:rPr lang="en-US" sz="1600" dirty="0">
                          <a:latin typeface="Helvetica Neue" pitchFamily="50" charset="0"/>
                        </a:rPr>
                        <a:t>XCO</a:t>
                      </a:r>
                      <a:r>
                        <a:rPr lang="en-US" sz="1600" baseline="-25000" dirty="0">
                          <a:latin typeface="Helvetica Neue" pitchFamily="50" charset="0"/>
                        </a:rPr>
                        <a:t>2</a:t>
                      </a:r>
                      <a:r>
                        <a:rPr lang="en-US" sz="1600" dirty="0">
                          <a:latin typeface="Helvetica Neue" pitchFamily="50" charset="0"/>
                        </a:rPr>
                        <a:t>, Solar Zenith, Azimuth, Temperature</a:t>
                      </a:r>
                    </a:p>
                    <a:p>
                      <a:r>
                        <a:rPr lang="en-US" sz="1600" dirty="0">
                          <a:latin typeface="Helvetica Neue" pitchFamily="50" charset="0"/>
                        </a:rPr>
                        <a:t>Delta XCO</a:t>
                      </a:r>
                      <a:r>
                        <a:rPr lang="en-US" sz="1600" baseline="-25000" dirty="0">
                          <a:latin typeface="Helvetica Neue" pitchFamily="50" charset="0"/>
                        </a:rPr>
                        <a:t>2</a:t>
                      </a:r>
                      <a:r>
                        <a:rPr lang="en-US" sz="1600" dirty="0">
                          <a:latin typeface="Helvetica Neue" pitchFamily="50" charset="0"/>
                        </a:rPr>
                        <a:t>, Delta Solar Zenith</a:t>
                      </a:r>
                    </a:p>
                  </a:txBody>
                  <a:tcPr/>
                </a:tc>
                <a:extLst>
                  <a:ext uri="{0D108BD9-81ED-4DB2-BD59-A6C34878D82A}">
                    <a16:rowId xmlns:a16="http://schemas.microsoft.com/office/drawing/2014/main" val="3365727528"/>
                  </a:ext>
                </a:extLst>
              </a:tr>
              <a:tr h="243693">
                <a:tc>
                  <a:txBody>
                    <a:bodyPr/>
                    <a:lstStyle/>
                    <a:p>
                      <a:r>
                        <a:rPr lang="en-US" sz="1600" dirty="0">
                          <a:latin typeface="Helvetica Neue" pitchFamily="50" charset="0"/>
                        </a:rPr>
                        <a:t>GOME/ SCIAMACHY</a:t>
                      </a:r>
                    </a:p>
                  </a:txBody>
                  <a:tcPr/>
                </a:tc>
                <a:tc>
                  <a:txBody>
                    <a:bodyPr/>
                    <a:lstStyle/>
                    <a:p>
                      <a:r>
                        <a:rPr lang="en-US" sz="1600" dirty="0">
                          <a:latin typeface="Helvetica Neue" pitchFamily="50" charset="0"/>
                        </a:rPr>
                        <a:t>SIF (monthly averaged)</a:t>
                      </a:r>
                    </a:p>
                  </a:txBody>
                  <a:tcPr/>
                </a:tc>
                <a:extLst>
                  <a:ext uri="{0D108BD9-81ED-4DB2-BD59-A6C34878D82A}">
                    <a16:rowId xmlns:a16="http://schemas.microsoft.com/office/drawing/2014/main" val="2914273503"/>
                  </a:ext>
                </a:extLst>
              </a:tr>
            </a:tbl>
          </a:graphicData>
        </a:graphic>
      </p:graphicFrame>
      <p:sp>
        <p:nvSpPr>
          <p:cNvPr id="14" name="Content Placeholder 4">
            <a:extLst>
              <a:ext uri="{FF2B5EF4-FFF2-40B4-BE49-F238E27FC236}">
                <a16:creationId xmlns:a16="http://schemas.microsoft.com/office/drawing/2014/main" id="{B7FF600C-8F92-EE25-D198-C22701DEA2D6}"/>
              </a:ext>
            </a:extLst>
          </p:cNvPr>
          <p:cNvSpPr txBox="1">
            <a:spLocks/>
          </p:cNvSpPr>
          <p:nvPr/>
        </p:nvSpPr>
        <p:spPr>
          <a:xfrm>
            <a:off x="5043739" y="1359452"/>
            <a:ext cx="4100261" cy="832646"/>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Helvetica Neue" pitchFamily="50" charset="0"/>
              </a:rPr>
              <a:t>Subsampled TCCON observations at a mimicked </a:t>
            </a:r>
            <a:r>
              <a:rPr lang="en-US" sz="1800" dirty="0" err="1">
                <a:latin typeface="Helvetica Neue" pitchFamily="50" charset="0"/>
              </a:rPr>
              <a:t>GeoCARB</a:t>
            </a:r>
            <a:r>
              <a:rPr lang="en-US" sz="1800" dirty="0">
                <a:latin typeface="Helvetica Neue" pitchFamily="50" charset="0"/>
              </a:rPr>
              <a:t> scanning pattern</a:t>
            </a:r>
          </a:p>
          <a:p>
            <a:pPr lvl="1"/>
            <a:r>
              <a:rPr lang="en-US" dirty="0">
                <a:latin typeface="Helvetica Neue" pitchFamily="50" charset="0"/>
              </a:rPr>
              <a:t>3 observations 3.5 hours apart, with randomized start time</a:t>
            </a:r>
          </a:p>
        </p:txBody>
      </p:sp>
      <p:pic>
        <p:nvPicPr>
          <p:cNvPr id="39" name="Picture 38">
            <a:extLst>
              <a:ext uri="{FF2B5EF4-FFF2-40B4-BE49-F238E27FC236}">
                <a16:creationId xmlns:a16="http://schemas.microsoft.com/office/drawing/2014/main" id="{89020EA6-725B-9701-8983-A52813CC8DE4}"/>
              </a:ext>
            </a:extLst>
          </p:cNvPr>
          <p:cNvPicPr>
            <a:picLocks noChangeAspect="1"/>
          </p:cNvPicPr>
          <p:nvPr/>
        </p:nvPicPr>
        <p:blipFill>
          <a:blip r:embed="rId2"/>
          <a:stretch>
            <a:fillRect/>
          </a:stretch>
        </p:blipFill>
        <p:spPr>
          <a:xfrm>
            <a:off x="5177382" y="2818085"/>
            <a:ext cx="3966618" cy="1423534"/>
          </a:xfrm>
          <a:prstGeom prst="rect">
            <a:avLst/>
          </a:prstGeom>
        </p:spPr>
      </p:pic>
      <p:sp>
        <p:nvSpPr>
          <p:cNvPr id="5" name="Content Placeholder 4">
            <a:extLst>
              <a:ext uri="{FF2B5EF4-FFF2-40B4-BE49-F238E27FC236}">
                <a16:creationId xmlns:a16="http://schemas.microsoft.com/office/drawing/2014/main" id="{D512B8A9-B1DC-88C2-8BCD-957FFFEE466C}"/>
              </a:ext>
            </a:extLst>
          </p:cNvPr>
          <p:cNvSpPr txBox="1">
            <a:spLocks/>
          </p:cNvSpPr>
          <p:nvPr/>
        </p:nvSpPr>
        <p:spPr>
          <a:xfrm>
            <a:off x="254000" y="4052498"/>
            <a:ext cx="6980393" cy="434101"/>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800" dirty="0">
                <a:latin typeface="Helvetica Neue" pitchFamily="50" charset="0"/>
              </a:rPr>
              <a:t>What should our models target variable be?</a:t>
            </a:r>
          </a:p>
          <a:p>
            <a:endParaRPr lang="en-US" dirty="0">
              <a:latin typeface="Helvetica Neue" pitchFamily="50" charset="0"/>
            </a:endParaRPr>
          </a:p>
        </p:txBody>
      </p:sp>
      <p:pic>
        <p:nvPicPr>
          <p:cNvPr id="13" name="Picture 12">
            <a:extLst>
              <a:ext uri="{FF2B5EF4-FFF2-40B4-BE49-F238E27FC236}">
                <a16:creationId xmlns:a16="http://schemas.microsoft.com/office/drawing/2014/main" id="{3D79ADAB-6A0C-6CC9-B87B-28CA8FB5BB56}"/>
              </a:ext>
            </a:extLst>
          </p:cNvPr>
          <p:cNvPicPr>
            <a:picLocks noChangeAspect="1"/>
          </p:cNvPicPr>
          <p:nvPr/>
        </p:nvPicPr>
        <p:blipFill>
          <a:blip r:embed="rId3"/>
          <a:stretch>
            <a:fillRect/>
          </a:stretch>
        </p:blipFill>
        <p:spPr>
          <a:xfrm>
            <a:off x="6469940" y="4060932"/>
            <a:ext cx="1138390" cy="263627"/>
          </a:xfrm>
          <a:prstGeom prst="rect">
            <a:avLst/>
          </a:prstGeom>
        </p:spPr>
      </p:pic>
    </p:spTree>
    <p:extLst>
      <p:ext uri="{BB962C8B-B14F-4D97-AF65-F5344CB8AC3E}">
        <p14:creationId xmlns:p14="http://schemas.microsoft.com/office/powerpoint/2010/main" val="1272235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Deriving XCO2 Diurnal Cycles from Space Based Column Measurements</a:t>
            </a:r>
          </a:p>
          <a:p>
            <a:endParaRPr lang="en-US" dirty="0"/>
          </a:p>
          <a:p>
            <a:endParaRPr lang="en-US" dirty="0"/>
          </a:p>
        </p:txBody>
      </p:sp>
      <p:sp>
        <p:nvSpPr>
          <p:cNvPr id="3" name="Title 2"/>
          <p:cNvSpPr>
            <a:spLocks noGrp="1"/>
          </p:cNvSpPr>
          <p:nvPr>
            <p:ph type="title"/>
          </p:nvPr>
        </p:nvSpPr>
        <p:spPr/>
        <p:txBody>
          <a:bodyPr/>
          <a:lstStyle/>
          <a:p>
            <a:r>
              <a:rPr lang="en-US" dirty="0">
                <a:latin typeface="Helvetica 65 Medium" panose="020B0500000000000000" pitchFamily="34" charset="0"/>
              </a:rPr>
              <a:t>Methods</a:t>
            </a:r>
          </a:p>
        </p:txBody>
      </p:sp>
      <p:sp>
        <p:nvSpPr>
          <p:cNvPr id="4" name="Text Placeholder 3"/>
          <p:cNvSpPr>
            <a:spLocks noGrp="1"/>
          </p:cNvSpPr>
          <p:nvPr>
            <p:ph type="body" sz="quarter" idx="14"/>
          </p:nvPr>
        </p:nvSpPr>
        <p:spPr/>
        <p:txBody>
          <a:bodyPr/>
          <a:lstStyle/>
          <a:p>
            <a:r>
              <a:rPr lang="en-US" dirty="0">
                <a:latin typeface="Helvetica Neue" pitchFamily="50" charset="0"/>
              </a:rPr>
              <a:t>Empirical Orthogonal Functions (EOFs)</a:t>
            </a:r>
          </a:p>
        </p:txBody>
      </p:sp>
      <p:sp>
        <p:nvSpPr>
          <p:cNvPr id="8" name="Date Placeholder 7"/>
          <p:cNvSpPr>
            <a:spLocks noGrp="1"/>
          </p:cNvSpPr>
          <p:nvPr>
            <p:ph type="dt" sz="half" idx="20"/>
          </p:nvPr>
        </p:nvSpPr>
        <p:spPr/>
        <p:txBody>
          <a:bodyPr/>
          <a:lstStyle/>
          <a:p>
            <a:fld id="{00ABB5D3-5153-450F-8E25-6CAAA1DF4A57}" type="datetime1">
              <a:rPr lang="en-US" smtClean="0"/>
              <a:t>6/11/23</a:t>
            </a:fld>
            <a:endParaRPr lang="en-US" dirty="0"/>
          </a:p>
        </p:txBody>
      </p:sp>
      <p:sp>
        <p:nvSpPr>
          <p:cNvPr id="9" name="Slide Number Placeholder 8"/>
          <p:cNvSpPr>
            <a:spLocks noGrp="1"/>
          </p:cNvSpPr>
          <p:nvPr>
            <p:ph type="sldNum" sz="quarter" idx="22"/>
          </p:nvPr>
        </p:nvSpPr>
        <p:spPr/>
        <p:txBody>
          <a:bodyPr/>
          <a:lstStyle/>
          <a:p>
            <a:fld id="{224B4221-436D-4A56-A870-FCD944AD4DA9}" type="slidenum">
              <a:rPr lang="en-US" smtClean="0"/>
              <a:pPr/>
              <a:t>19</a:t>
            </a:fld>
            <a:endParaRPr lang="en-US" dirty="0"/>
          </a:p>
        </p:txBody>
      </p:sp>
      <p:sp>
        <p:nvSpPr>
          <p:cNvPr id="10" name="Content Placeholder 4">
            <a:extLst>
              <a:ext uri="{FF2B5EF4-FFF2-40B4-BE49-F238E27FC236}">
                <a16:creationId xmlns:a16="http://schemas.microsoft.com/office/drawing/2014/main" id="{B315A2FF-9FA8-0F4A-59D6-FD5FA7194A8D}"/>
              </a:ext>
            </a:extLst>
          </p:cNvPr>
          <p:cNvSpPr txBox="1">
            <a:spLocks/>
          </p:cNvSpPr>
          <p:nvPr/>
        </p:nvSpPr>
        <p:spPr>
          <a:xfrm>
            <a:off x="341895" y="1453250"/>
            <a:ext cx="6980393" cy="3004132"/>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latin typeface="Helvetica Neue" pitchFamily="50" charset="0"/>
            </a:endParaRPr>
          </a:p>
        </p:txBody>
      </p:sp>
      <p:sp>
        <p:nvSpPr>
          <p:cNvPr id="15" name="Content Placeholder 4">
            <a:extLst>
              <a:ext uri="{FF2B5EF4-FFF2-40B4-BE49-F238E27FC236}">
                <a16:creationId xmlns:a16="http://schemas.microsoft.com/office/drawing/2014/main" id="{B66A0AA3-9EEA-A64E-25A2-E746911D4FEB}"/>
              </a:ext>
            </a:extLst>
          </p:cNvPr>
          <p:cNvSpPr txBox="1">
            <a:spLocks/>
          </p:cNvSpPr>
          <p:nvPr/>
        </p:nvSpPr>
        <p:spPr>
          <a:xfrm>
            <a:off x="341896" y="1350978"/>
            <a:ext cx="4645102" cy="3004132"/>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Helvetica Neue" pitchFamily="50" charset="0"/>
              </a:rPr>
              <a:t>EOFs are a way of capturing patterns of variability in a data set, with each sequential EOF representing finer variation</a:t>
            </a:r>
          </a:p>
          <a:p>
            <a:pPr marL="0" indent="0">
              <a:buNone/>
            </a:pPr>
            <a:endParaRPr lang="en-US" dirty="0">
              <a:latin typeface="Helvetica Neue" pitchFamily="50" charset="0"/>
            </a:endParaRPr>
          </a:p>
          <a:p>
            <a:r>
              <a:rPr lang="en-US" dirty="0">
                <a:latin typeface="Helvetica Neue" pitchFamily="50" charset="0"/>
              </a:rPr>
              <a:t>For our data, we want to capture 95% variance, which takes 12 EOFs</a:t>
            </a:r>
          </a:p>
          <a:p>
            <a:endParaRPr lang="en-US" dirty="0">
              <a:latin typeface="Helvetica Neue" pitchFamily="50" charset="0"/>
            </a:endParaRPr>
          </a:p>
          <a:p>
            <a:r>
              <a:rPr lang="en-US" dirty="0">
                <a:latin typeface="Helvetica Neue" pitchFamily="50" charset="0"/>
              </a:rPr>
              <a:t>Model output is the EOF principal components</a:t>
            </a:r>
          </a:p>
          <a:p>
            <a:pPr marL="0" indent="0">
              <a:buNone/>
            </a:pPr>
            <a:endParaRPr lang="en-US" dirty="0">
              <a:latin typeface="Helvetica Neue" pitchFamily="50" charset="0"/>
            </a:endParaRPr>
          </a:p>
          <a:p>
            <a:pPr marL="0" indent="0">
              <a:buNone/>
            </a:pPr>
            <a:endParaRPr lang="en-US" dirty="0">
              <a:latin typeface="Helvetica Neue" pitchFamily="50" charset="0"/>
            </a:endParaRPr>
          </a:p>
        </p:txBody>
      </p:sp>
      <p:pic>
        <p:nvPicPr>
          <p:cNvPr id="12" name="Picture 11" descr="Chart, line chart&#10;&#10;Description automatically generated">
            <a:extLst>
              <a:ext uri="{FF2B5EF4-FFF2-40B4-BE49-F238E27FC236}">
                <a16:creationId xmlns:a16="http://schemas.microsoft.com/office/drawing/2014/main" id="{D35E355F-0980-8233-08D0-9B7A5A13982F}"/>
              </a:ext>
            </a:extLst>
          </p:cNvPr>
          <p:cNvPicPr>
            <a:picLocks noChangeAspect="1"/>
          </p:cNvPicPr>
          <p:nvPr/>
        </p:nvPicPr>
        <p:blipFill>
          <a:blip r:embed="rId2"/>
          <a:stretch>
            <a:fillRect/>
          </a:stretch>
        </p:blipFill>
        <p:spPr>
          <a:xfrm>
            <a:off x="4986998" y="1350978"/>
            <a:ext cx="4103411" cy="3025537"/>
          </a:xfrm>
          <a:prstGeom prst="rect">
            <a:avLst/>
          </a:prstGeom>
        </p:spPr>
      </p:pic>
    </p:spTree>
    <p:extLst>
      <p:ext uri="{BB962C8B-B14F-4D97-AF65-F5344CB8AC3E}">
        <p14:creationId xmlns:p14="http://schemas.microsoft.com/office/powerpoint/2010/main" val="54535626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C49F9C-DD50-8964-1FDC-D24E32B0CAC0}"/>
              </a:ext>
            </a:extLst>
          </p:cNvPr>
          <p:cNvSpPr>
            <a:spLocks noGrp="1"/>
          </p:cNvSpPr>
          <p:nvPr>
            <p:ph type="body" sz="quarter" idx="13"/>
          </p:nvPr>
        </p:nvSpPr>
        <p:spPr/>
        <p:txBody>
          <a:bodyPr/>
          <a:lstStyle/>
          <a:p>
            <a:r>
              <a:rPr lang="en-US" dirty="0"/>
              <a:t>GGG development roadmap</a:t>
            </a:r>
          </a:p>
        </p:txBody>
      </p:sp>
      <p:sp>
        <p:nvSpPr>
          <p:cNvPr id="4" name="Footer Placeholder 3">
            <a:extLst>
              <a:ext uri="{FF2B5EF4-FFF2-40B4-BE49-F238E27FC236}">
                <a16:creationId xmlns:a16="http://schemas.microsoft.com/office/drawing/2014/main" id="{017A2365-6F24-5CB4-AA0A-9A4FBCCC6C5F}"/>
              </a:ext>
            </a:extLst>
          </p:cNvPr>
          <p:cNvSpPr>
            <a:spLocks noGrp="1"/>
          </p:cNvSpPr>
          <p:nvPr>
            <p:ph type="ftr" sz="quarter" idx="15"/>
          </p:nvPr>
        </p:nvSpPr>
        <p:spPr/>
        <p:txBody>
          <a:bodyPr/>
          <a:lstStyle/>
          <a:p>
            <a:endParaRPr lang="en-US" dirty="0"/>
          </a:p>
        </p:txBody>
      </p:sp>
    </p:spTree>
    <p:extLst>
      <p:ext uri="{BB962C8B-B14F-4D97-AF65-F5344CB8AC3E}">
        <p14:creationId xmlns:p14="http://schemas.microsoft.com/office/powerpoint/2010/main" val="13952635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7"/>
          </p:nvPr>
        </p:nvSpPr>
        <p:spPr/>
        <p:txBody>
          <a:bodyPr/>
          <a:lstStyle/>
          <a:p>
            <a:r>
              <a:rPr lang="en-US" dirty="0"/>
              <a:t>Deriving XCO2 Diurnal Cycles from Space Based Column Measurements</a:t>
            </a:r>
          </a:p>
          <a:p>
            <a:endParaRPr lang="en-US" dirty="0"/>
          </a:p>
          <a:p>
            <a:endParaRPr lang="en-US" dirty="0"/>
          </a:p>
        </p:txBody>
      </p:sp>
      <p:sp>
        <p:nvSpPr>
          <p:cNvPr id="3" name="Title 2"/>
          <p:cNvSpPr>
            <a:spLocks noGrp="1"/>
          </p:cNvSpPr>
          <p:nvPr>
            <p:ph type="title"/>
          </p:nvPr>
        </p:nvSpPr>
        <p:spPr/>
        <p:txBody>
          <a:bodyPr/>
          <a:lstStyle/>
          <a:p>
            <a:r>
              <a:rPr lang="en-US" dirty="0">
                <a:latin typeface="Helvetica 65 Medium" panose="020B0500000000000000" pitchFamily="34" charset="0"/>
              </a:rPr>
              <a:t>Results</a:t>
            </a:r>
          </a:p>
        </p:txBody>
      </p:sp>
      <p:sp>
        <p:nvSpPr>
          <p:cNvPr id="4" name="Text Placeholder 3"/>
          <p:cNvSpPr>
            <a:spLocks noGrp="1"/>
          </p:cNvSpPr>
          <p:nvPr>
            <p:ph type="body" sz="quarter" idx="14"/>
          </p:nvPr>
        </p:nvSpPr>
        <p:spPr/>
        <p:txBody>
          <a:bodyPr/>
          <a:lstStyle/>
          <a:p>
            <a:r>
              <a:rPr lang="en-US" dirty="0">
                <a:latin typeface="Helvetica Neue" pitchFamily="50" charset="0"/>
              </a:rPr>
              <a:t>XCO</a:t>
            </a:r>
            <a:r>
              <a:rPr lang="en-US" baseline="-25000" dirty="0">
                <a:latin typeface="Helvetica Neue" pitchFamily="50" charset="0"/>
              </a:rPr>
              <a:t>2</a:t>
            </a:r>
            <a:r>
              <a:rPr lang="en-US" dirty="0">
                <a:latin typeface="Helvetica Neue" pitchFamily="50" charset="0"/>
              </a:rPr>
              <a:t> Drawdown/ Net Ecosystem Exchange</a:t>
            </a:r>
          </a:p>
        </p:txBody>
      </p:sp>
      <p:sp>
        <p:nvSpPr>
          <p:cNvPr id="8" name="Date Placeholder 7"/>
          <p:cNvSpPr>
            <a:spLocks noGrp="1"/>
          </p:cNvSpPr>
          <p:nvPr>
            <p:ph type="dt" sz="half" idx="20"/>
          </p:nvPr>
        </p:nvSpPr>
        <p:spPr/>
        <p:txBody>
          <a:bodyPr/>
          <a:lstStyle/>
          <a:p>
            <a:fld id="{00ABB5D3-5153-450F-8E25-6CAAA1DF4A57}" type="datetime1">
              <a:rPr lang="en-US" smtClean="0"/>
              <a:t>6/11/23</a:t>
            </a:fld>
            <a:endParaRPr lang="en-US" dirty="0"/>
          </a:p>
        </p:txBody>
      </p:sp>
      <p:sp>
        <p:nvSpPr>
          <p:cNvPr id="9" name="Slide Number Placeholder 8"/>
          <p:cNvSpPr>
            <a:spLocks noGrp="1"/>
          </p:cNvSpPr>
          <p:nvPr>
            <p:ph type="sldNum" sz="quarter" idx="22"/>
          </p:nvPr>
        </p:nvSpPr>
        <p:spPr/>
        <p:txBody>
          <a:bodyPr/>
          <a:lstStyle/>
          <a:p>
            <a:fld id="{224B4221-436D-4A56-A870-FCD944AD4DA9}" type="slidenum">
              <a:rPr lang="en-US" smtClean="0"/>
              <a:pPr/>
              <a:t>20</a:t>
            </a:fld>
            <a:endParaRPr lang="en-US" dirty="0"/>
          </a:p>
        </p:txBody>
      </p:sp>
      <p:sp>
        <p:nvSpPr>
          <p:cNvPr id="10" name="Content Placeholder 4">
            <a:extLst>
              <a:ext uri="{FF2B5EF4-FFF2-40B4-BE49-F238E27FC236}">
                <a16:creationId xmlns:a16="http://schemas.microsoft.com/office/drawing/2014/main" id="{B315A2FF-9FA8-0F4A-59D6-FD5FA7194A8D}"/>
              </a:ext>
            </a:extLst>
          </p:cNvPr>
          <p:cNvSpPr txBox="1">
            <a:spLocks/>
          </p:cNvSpPr>
          <p:nvPr/>
        </p:nvSpPr>
        <p:spPr>
          <a:xfrm>
            <a:off x="341895" y="1453250"/>
            <a:ext cx="6980393" cy="3004132"/>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1"/>
            <a:endParaRPr lang="en-US" dirty="0">
              <a:latin typeface="Helvetica Neue" pitchFamily="50" charset="0"/>
            </a:endParaRPr>
          </a:p>
        </p:txBody>
      </p:sp>
      <p:sp>
        <p:nvSpPr>
          <p:cNvPr id="12" name="Content Placeholder 4">
            <a:extLst>
              <a:ext uri="{FF2B5EF4-FFF2-40B4-BE49-F238E27FC236}">
                <a16:creationId xmlns:a16="http://schemas.microsoft.com/office/drawing/2014/main" id="{407174D8-428F-A063-DEA5-EABEA2D2F258}"/>
              </a:ext>
            </a:extLst>
          </p:cNvPr>
          <p:cNvSpPr txBox="1">
            <a:spLocks/>
          </p:cNvSpPr>
          <p:nvPr/>
        </p:nvSpPr>
        <p:spPr>
          <a:xfrm>
            <a:off x="341895" y="1461729"/>
            <a:ext cx="6980393" cy="3004132"/>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dirty="0">
              <a:latin typeface="Helvetica Neue" pitchFamily="50" charset="0"/>
            </a:endParaRPr>
          </a:p>
        </p:txBody>
      </p:sp>
      <p:sp>
        <p:nvSpPr>
          <p:cNvPr id="13" name="Content Placeholder 4">
            <a:extLst>
              <a:ext uri="{FF2B5EF4-FFF2-40B4-BE49-F238E27FC236}">
                <a16:creationId xmlns:a16="http://schemas.microsoft.com/office/drawing/2014/main" id="{168B0424-BAFD-4A3E-506F-AAE800E6CB2B}"/>
              </a:ext>
            </a:extLst>
          </p:cNvPr>
          <p:cNvSpPr txBox="1">
            <a:spLocks/>
          </p:cNvSpPr>
          <p:nvPr/>
        </p:nvSpPr>
        <p:spPr>
          <a:xfrm>
            <a:off x="341895" y="1260425"/>
            <a:ext cx="7923147" cy="2492876"/>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Helvetica Neue" pitchFamily="50" charset="0"/>
              </a:rPr>
              <a:t>From Diurnal Cycles we can calculate XCO</a:t>
            </a:r>
            <a:r>
              <a:rPr lang="en-US" sz="1600" baseline="-25000" dirty="0">
                <a:latin typeface="Helvetica Neue" pitchFamily="50" charset="0"/>
              </a:rPr>
              <a:t>2</a:t>
            </a:r>
            <a:r>
              <a:rPr lang="en-US" sz="1600" dirty="0">
                <a:latin typeface="Helvetica Neue" pitchFamily="50" charset="0"/>
              </a:rPr>
              <a:t> drawdown</a:t>
            </a:r>
          </a:p>
          <a:p>
            <a:pPr lvl="1"/>
            <a:r>
              <a:rPr lang="en-US" sz="1600" dirty="0">
                <a:latin typeface="Helvetica Neue" pitchFamily="50" charset="0"/>
              </a:rPr>
              <a:t>Defined as the 6 hour difference in XCO</a:t>
            </a:r>
            <a:r>
              <a:rPr lang="en-US" sz="1600" baseline="-25000" dirty="0">
                <a:latin typeface="Helvetica Neue" pitchFamily="50" charset="0"/>
              </a:rPr>
              <a:t>2</a:t>
            </a:r>
            <a:r>
              <a:rPr lang="en-US" sz="1600" dirty="0">
                <a:latin typeface="Helvetica Neue" pitchFamily="50" charset="0"/>
              </a:rPr>
              <a:t> centered around solar noon</a:t>
            </a:r>
          </a:p>
          <a:p>
            <a:pPr lvl="1"/>
            <a:r>
              <a:rPr lang="en-US" sz="1600" dirty="0">
                <a:latin typeface="Helvetica Neue" pitchFamily="50" charset="0"/>
              </a:rPr>
              <a:t>Better representation of our model’s accuracy</a:t>
            </a:r>
          </a:p>
          <a:p>
            <a:pPr lvl="1"/>
            <a:endParaRPr lang="en-US" sz="1600" dirty="0">
              <a:latin typeface="Helvetica Neue" pitchFamily="50" charset="0"/>
            </a:endParaRPr>
          </a:p>
          <a:p>
            <a:pPr lvl="1"/>
            <a:endParaRPr lang="en-US" sz="1600" dirty="0">
              <a:latin typeface="Helvetica Neue" pitchFamily="50" charset="0"/>
            </a:endParaRPr>
          </a:p>
          <a:p>
            <a:pPr lvl="1"/>
            <a:endParaRPr lang="en-US" sz="1600" dirty="0">
              <a:latin typeface="Helvetica Neue" pitchFamily="50" charset="0"/>
            </a:endParaRPr>
          </a:p>
          <a:p>
            <a:pPr lvl="1"/>
            <a:endParaRPr lang="en-US" sz="1600" dirty="0">
              <a:latin typeface="Helvetica Neue" pitchFamily="50" charset="0"/>
            </a:endParaRPr>
          </a:p>
          <a:p>
            <a:pPr lvl="1"/>
            <a:endParaRPr lang="en-US" sz="1600" dirty="0">
              <a:latin typeface="Helvetica Neue" pitchFamily="50" charset="0"/>
            </a:endParaRPr>
          </a:p>
          <a:p>
            <a:pPr lvl="1"/>
            <a:endParaRPr lang="en-US" sz="1600" dirty="0">
              <a:latin typeface="Helvetica Neue" pitchFamily="50" charset="0"/>
            </a:endParaRPr>
          </a:p>
          <a:p>
            <a:pPr lvl="1"/>
            <a:endParaRPr lang="en-US" sz="1600" dirty="0">
              <a:latin typeface="Helvetica Neue" pitchFamily="50" charset="0"/>
            </a:endParaRPr>
          </a:p>
          <a:p>
            <a:pPr lvl="1"/>
            <a:endParaRPr lang="en-US" sz="1600" dirty="0">
              <a:latin typeface="Helvetica Neue" pitchFamily="50" charset="0"/>
            </a:endParaRPr>
          </a:p>
          <a:p>
            <a:pPr lvl="1"/>
            <a:endParaRPr lang="en-US" sz="1600" dirty="0">
              <a:latin typeface="Helvetica Neue" pitchFamily="50" charset="0"/>
            </a:endParaRPr>
          </a:p>
          <a:p>
            <a:pPr marL="0" indent="0">
              <a:buNone/>
            </a:pPr>
            <a:endParaRPr lang="en-US" sz="1600" dirty="0">
              <a:latin typeface="Helvetica Neue" pitchFamily="50" charset="0"/>
            </a:endParaRPr>
          </a:p>
        </p:txBody>
      </p:sp>
      <p:pic>
        <p:nvPicPr>
          <p:cNvPr id="15" name="Picture 14">
            <a:extLst>
              <a:ext uri="{FF2B5EF4-FFF2-40B4-BE49-F238E27FC236}">
                <a16:creationId xmlns:a16="http://schemas.microsoft.com/office/drawing/2014/main" id="{A3F495EB-63FE-BAA3-A534-FC808DB7028F}"/>
              </a:ext>
            </a:extLst>
          </p:cNvPr>
          <p:cNvPicPr>
            <a:picLocks noChangeAspect="1"/>
          </p:cNvPicPr>
          <p:nvPr/>
        </p:nvPicPr>
        <p:blipFill rotWithShape="1">
          <a:blip r:embed="rId2"/>
          <a:srcRect t="19625" r="18018" b="-1"/>
          <a:stretch/>
        </p:blipFill>
        <p:spPr>
          <a:xfrm>
            <a:off x="6328844" y="4208656"/>
            <a:ext cx="2277512" cy="656258"/>
          </a:xfrm>
          <a:prstGeom prst="rect">
            <a:avLst/>
          </a:prstGeom>
        </p:spPr>
      </p:pic>
      <p:sp>
        <p:nvSpPr>
          <p:cNvPr id="16" name="Content Placeholder 4">
            <a:extLst>
              <a:ext uri="{FF2B5EF4-FFF2-40B4-BE49-F238E27FC236}">
                <a16:creationId xmlns:a16="http://schemas.microsoft.com/office/drawing/2014/main" id="{EBEA4C37-C4C7-8374-7C10-209712F26BDA}"/>
              </a:ext>
            </a:extLst>
          </p:cNvPr>
          <p:cNvSpPr txBox="1">
            <a:spLocks/>
          </p:cNvSpPr>
          <p:nvPr/>
        </p:nvSpPr>
        <p:spPr>
          <a:xfrm>
            <a:off x="366057" y="4257649"/>
            <a:ext cx="7923147" cy="739502"/>
          </a:xfrm>
          <a:prstGeom prst="rect">
            <a:avLst/>
          </a:prstGeom>
        </p:spPr>
        <p:txBody>
          <a:bodyPr vert="horz" lIns="91440" tIns="45720" rIns="91440" bIns="45720" rtlCol="0">
            <a:noAutofit/>
          </a:bodyPr>
          <a:lstStyle>
            <a:lvl1pPr marL="233363" indent="-233363" algn="l" defTabSz="457200" rtl="0" eaLnBrk="1" latinLnBrk="0" hangingPunct="1">
              <a:spcBef>
                <a:spcPct val="20000"/>
              </a:spcBef>
              <a:buClr>
                <a:schemeClr val="bg1">
                  <a:lumMod val="50000"/>
                </a:schemeClr>
              </a:buClr>
              <a:buFont typeface="Arial"/>
              <a:buChar char="•"/>
              <a:tabLst/>
              <a:defRPr sz="2000" kern="1200">
                <a:solidFill>
                  <a:schemeClr val="tx1"/>
                </a:solidFill>
                <a:latin typeface="+mn-lt"/>
                <a:ea typeface="+mn-ea"/>
                <a:cs typeface="+mn-cs"/>
              </a:defRPr>
            </a:lvl1pPr>
            <a:lvl2pPr marL="690563" indent="-233363" algn="l" defTabSz="457200" rtl="0" eaLnBrk="1" latinLnBrk="0" hangingPunct="1">
              <a:spcBef>
                <a:spcPct val="20000"/>
              </a:spcBef>
              <a:buClr>
                <a:schemeClr val="bg1">
                  <a:lumMod val="50000"/>
                </a:schemeClr>
              </a:buClr>
              <a:buFont typeface="Arial"/>
              <a:buChar char="•"/>
              <a:defRPr sz="1800" b="0" i="0" u="none" kern="1200">
                <a:solidFill>
                  <a:schemeClr val="tx1"/>
                </a:solidFill>
                <a:latin typeface="+mn-lt"/>
                <a:ea typeface="+mn-ea"/>
                <a:cs typeface="+mn-cs"/>
              </a:defRPr>
            </a:lvl2pPr>
            <a:lvl3pPr marL="1147763" indent="-233363" algn="l" defTabSz="457200" rtl="0" eaLnBrk="1" latinLnBrk="0" hangingPunct="1">
              <a:spcBef>
                <a:spcPct val="20000"/>
              </a:spcBef>
              <a:buClr>
                <a:schemeClr val="bg1">
                  <a:lumMod val="50000"/>
                </a:schemeClr>
              </a:buClr>
              <a:buFont typeface="Arial"/>
              <a:buChar char="•"/>
              <a:defRPr sz="1600" kern="1200">
                <a:solidFill>
                  <a:schemeClr val="tx1"/>
                </a:solidFill>
                <a:latin typeface="+mn-lt"/>
                <a:ea typeface="+mn-ea"/>
                <a:cs typeface="+mn-cs"/>
              </a:defRPr>
            </a:lvl3pPr>
            <a:lvl4pPr marL="1604963" indent="-233363" algn="l" defTabSz="457200" rtl="0" eaLnBrk="1" latinLnBrk="0" hangingPunct="1">
              <a:spcBef>
                <a:spcPct val="20000"/>
              </a:spcBef>
              <a:buClr>
                <a:schemeClr val="bg1">
                  <a:lumMod val="50000"/>
                </a:schemeClr>
              </a:buClr>
              <a:buFont typeface="Arial"/>
              <a:buChar char="•"/>
              <a:defRPr sz="1400" kern="1200">
                <a:solidFill>
                  <a:schemeClr val="tx1"/>
                </a:solidFill>
                <a:latin typeface="+mn-lt"/>
                <a:ea typeface="+mn-ea"/>
                <a:cs typeface="+mn-cs"/>
              </a:defRPr>
            </a:lvl4pPr>
            <a:lvl5pPr marL="2062163" indent="-233363" algn="l" defTabSz="457200" rtl="0" eaLnBrk="1" latinLnBrk="0" hangingPunct="1">
              <a:spcBef>
                <a:spcPct val="20000"/>
              </a:spcBef>
              <a:buClr>
                <a:schemeClr val="bg1">
                  <a:lumMod val="50000"/>
                </a:schemeClr>
              </a:buClr>
              <a:buFont typeface="Arial"/>
              <a:buChar char="•"/>
              <a:defRPr sz="12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600" dirty="0">
                <a:latin typeface="Helvetica Neue" pitchFamily="50" charset="0"/>
              </a:rPr>
              <a:t>From drawdown, we can calculate net ecosystem exchange</a:t>
            </a:r>
          </a:p>
          <a:p>
            <a:pPr marL="0" indent="0">
              <a:buNone/>
            </a:pPr>
            <a:endParaRPr lang="en-US" sz="1600" dirty="0">
              <a:latin typeface="Helvetica Neue" pitchFamily="50" charset="0"/>
            </a:endParaRPr>
          </a:p>
        </p:txBody>
      </p:sp>
      <p:pic>
        <p:nvPicPr>
          <p:cNvPr id="23" name="Picture 22" descr="Chart, scatter chart&#10;&#10;Description automatically generated">
            <a:extLst>
              <a:ext uri="{FF2B5EF4-FFF2-40B4-BE49-F238E27FC236}">
                <a16:creationId xmlns:a16="http://schemas.microsoft.com/office/drawing/2014/main" id="{260B9C82-7597-738C-8A37-AB95157DA460}"/>
              </a:ext>
            </a:extLst>
          </p:cNvPr>
          <p:cNvPicPr>
            <a:picLocks noChangeAspect="1"/>
          </p:cNvPicPr>
          <p:nvPr/>
        </p:nvPicPr>
        <p:blipFill>
          <a:blip r:embed="rId3"/>
          <a:stretch>
            <a:fillRect/>
          </a:stretch>
        </p:blipFill>
        <p:spPr>
          <a:xfrm>
            <a:off x="5560228" y="2236734"/>
            <a:ext cx="2513521" cy="1885141"/>
          </a:xfrm>
          <a:prstGeom prst="rect">
            <a:avLst/>
          </a:prstGeom>
        </p:spPr>
      </p:pic>
      <p:sp>
        <p:nvSpPr>
          <p:cNvPr id="24" name="TextBox 23">
            <a:extLst>
              <a:ext uri="{FF2B5EF4-FFF2-40B4-BE49-F238E27FC236}">
                <a16:creationId xmlns:a16="http://schemas.microsoft.com/office/drawing/2014/main" id="{485B18B7-5C53-F95B-F495-41A8BCAE5132}"/>
              </a:ext>
            </a:extLst>
          </p:cNvPr>
          <p:cNvSpPr txBox="1"/>
          <p:nvPr/>
        </p:nvSpPr>
        <p:spPr>
          <a:xfrm>
            <a:off x="5998363" y="2398481"/>
            <a:ext cx="1141726" cy="276999"/>
          </a:xfrm>
          <a:prstGeom prst="rect">
            <a:avLst/>
          </a:prstGeom>
          <a:noFill/>
        </p:spPr>
        <p:txBody>
          <a:bodyPr wrap="square" rtlCol="0">
            <a:spAutoFit/>
          </a:bodyPr>
          <a:lstStyle/>
          <a:p>
            <a:r>
              <a:rPr lang="en-US" sz="1200" dirty="0"/>
              <a:t>R2: 0.83</a:t>
            </a:r>
          </a:p>
        </p:txBody>
      </p:sp>
      <p:pic>
        <p:nvPicPr>
          <p:cNvPr id="26" name="Picture 25" descr="Chart, scatter chart&#10;&#10;Description automatically generated">
            <a:extLst>
              <a:ext uri="{FF2B5EF4-FFF2-40B4-BE49-F238E27FC236}">
                <a16:creationId xmlns:a16="http://schemas.microsoft.com/office/drawing/2014/main" id="{AEE862A2-5B12-D497-D688-A8F01A23A8A4}"/>
              </a:ext>
            </a:extLst>
          </p:cNvPr>
          <p:cNvPicPr>
            <a:picLocks noChangeAspect="1"/>
          </p:cNvPicPr>
          <p:nvPr/>
        </p:nvPicPr>
        <p:blipFill>
          <a:blip r:embed="rId4"/>
          <a:stretch>
            <a:fillRect/>
          </a:stretch>
        </p:blipFill>
        <p:spPr>
          <a:xfrm>
            <a:off x="533186" y="2230856"/>
            <a:ext cx="2513521" cy="1885141"/>
          </a:xfrm>
          <a:prstGeom prst="rect">
            <a:avLst/>
          </a:prstGeom>
        </p:spPr>
      </p:pic>
      <p:pic>
        <p:nvPicPr>
          <p:cNvPr id="28" name="Picture 27" descr="Chart, scatter chart&#10;&#10;Description automatically generated">
            <a:extLst>
              <a:ext uri="{FF2B5EF4-FFF2-40B4-BE49-F238E27FC236}">
                <a16:creationId xmlns:a16="http://schemas.microsoft.com/office/drawing/2014/main" id="{CC1A1266-DB3C-4F49-41DC-7AF7B61C071E}"/>
              </a:ext>
            </a:extLst>
          </p:cNvPr>
          <p:cNvPicPr>
            <a:picLocks noChangeAspect="1"/>
          </p:cNvPicPr>
          <p:nvPr/>
        </p:nvPicPr>
        <p:blipFill>
          <a:blip r:embed="rId5"/>
          <a:stretch>
            <a:fillRect/>
          </a:stretch>
        </p:blipFill>
        <p:spPr>
          <a:xfrm>
            <a:off x="3046707" y="2218793"/>
            <a:ext cx="2513521" cy="1885141"/>
          </a:xfrm>
          <a:prstGeom prst="rect">
            <a:avLst/>
          </a:prstGeom>
        </p:spPr>
      </p:pic>
      <p:sp>
        <p:nvSpPr>
          <p:cNvPr id="29" name="TextBox 28">
            <a:extLst>
              <a:ext uri="{FF2B5EF4-FFF2-40B4-BE49-F238E27FC236}">
                <a16:creationId xmlns:a16="http://schemas.microsoft.com/office/drawing/2014/main" id="{5DA2DC04-A186-C21E-FAF4-DEA1FAD6F66F}"/>
              </a:ext>
            </a:extLst>
          </p:cNvPr>
          <p:cNvSpPr txBox="1"/>
          <p:nvPr/>
        </p:nvSpPr>
        <p:spPr>
          <a:xfrm>
            <a:off x="3399770" y="2398481"/>
            <a:ext cx="1141726" cy="276999"/>
          </a:xfrm>
          <a:prstGeom prst="rect">
            <a:avLst/>
          </a:prstGeom>
          <a:noFill/>
        </p:spPr>
        <p:txBody>
          <a:bodyPr wrap="square" rtlCol="0">
            <a:spAutoFit/>
          </a:bodyPr>
          <a:lstStyle/>
          <a:p>
            <a:r>
              <a:rPr lang="en-US" sz="1200" dirty="0"/>
              <a:t>R2: 0.67</a:t>
            </a:r>
          </a:p>
        </p:txBody>
      </p:sp>
      <p:cxnSp>
        <p:nvCxnSpPr>
          <p:cNvPr id="39" name="Straight Connector 38">
            <a:extLst>
              <a:ext uri="{FF2B5EF4-FFF2-40B4-BE49-F238E27FC236}">
                <a16:creationId xmlns:a16="http://schemas.microsoft.com/office/drawing/2014/main" id="{7ACA19BB-F965-C179-2E46-04C193C57663}"/>
              </a:ext>
            </a:extLst>
          </p:cNvPr>
          <p:cNvCxnSpPr/>
          <p:nvPr/>
        </p:nvCxnSpPr>
        <p:spPr>
          <a:xfrm flipV="1">
            <a:off x="2555439" y="2770632"/>
            <a:ext cx="0" cy="1101852"/>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Straight Connector 39">
            <a:extLst>
              <a:ext uri="{FF2B5EF4-FFF2-40B4-BE49-F238E27FC236}">
                <a16:creationId xmlns:a16="http://schemas.microsoft.com/office/drawing/2014/main" id="{1EA4DDA2-0B43-CDC0-253B-D99217245F9F}"/>
              </a:ext>
            </a:extLst>
          </p:cNvPr>
          <p:cNvCxnSpPr>
            <a:cxnSpLocks/>
          </p:cNvCxnSpPr>
          <p:nvPr/>
        </p:nvCxnSpPr>
        <p:spPr>
          <a:xfrm flipV="1">
            <a:off x="1080936" y="2675480"/>
            <a:ext cx="22039" cy="1197004"/>
          </a:xfrm>
          <a:prstGeom prst="line">
            <a:avLst/>
          </a:prstGeom>
          <a:ln w="9525" cap="flat" cmpd="sng" algn="ctr">
            <a:solidFill>
              <a:schemeClr val="accent6"/>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1675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A38677BC-D0BA-4BEE-A188-DBC4A76B4E49}"/>
              </a:ext>
            </a:extLst>
          </p:cNvPr>
          <p:cNvSpPr>
            <a:spLocks noGrp="1"/>
          </p:cNvSpPr>
          <p:nvPr>
            <p:ph type="ftr" sz="quarter" idx="21"/>
          </p:nvPr>
        </p:nvSpPr>
        <p:spPr>
          <a:xfrm>
            <a:off x="1676401" y="4802823"/>
            <a:ext cx="5791199" cy="274637"/>
          </a:xfrm>
        </p:spPr>
        <p:txBody>
          <a:bodyPr/>
          <a:lstStyle/>
          <a:p>
            <a:endParaRPr lang="en-US" dirty="0"/>
          </a:p>
        </p:txBody>
      </p:sp>
      <p:sp>
        <p:nvSpPr>
          <p:cNvPr id="8" name="Content Placeholder 2"/>
          <p:cNvSpPr>
            <a:spLocks noGrp="1"/>
          </p:cNvSpPr>
          <p:nvPr>
            <p:ph sz="quarter" idx="19"/>
          </p:nvPr>
        </p:nvSpPr>
        <p:spPr>
          <a:xfrm>
            <a:off x="770817" y="566777"/>
            <a:ext cx="7602366" cy="3754715"/>
          </a:xfrm>
        </p:spPr>
        <p:txBody>
          <a:bodyPr/>
          <a:lstStyle/>
          <a:p>
            <a:pPr marL="0" indent="0">
              <a:spcAft>
                <a:spcPts val="2400"/>
              </a:spcAft>
              <a:buNone/>
            </a:pPr>
            <a:r>
              <a:rPr lang="en-US" sz="1800" dirty="0"/>
              <a:t>To access additional layout options, on the Home tab, click the down arrow next to New Slide on the menu bar.</a:t>
            </a:r>
          </a:p>
          <a:p>
            <a:pPr marL="0" indent="0">
              <a:spcAft>
                <a:spcPts val="2400"/>
              </a:spcAft>
              <a:buNone/>
            </a:pPr>
            <a:r>
              <a:rPr lang="en-US" sz="1800" dirty="0"/>
              <a:t>To obtain the appropriate marking and handling instructions for your information, visit the Marking and Handling Wizard at </a:t>
            </a:r>
            <a:r>
              <a:rPr lang="en-US" sz="1800" dirty="0">
                <a:hlinkClick r:id="rId2"/>
              </a:rPr>
              <a:t>https://mh.jpl.nasa.gov</a:t>
            </a:r>
            <a:r>
              <a:rPr lang="en-US" sz="1800" dirty="0"/>
              <a:t> and answer a few questions about the information's content. The Wizard complies with JPL’s Prime Contract requirements, and by implementing the marking and handling instructions provided by the Wizard, the document will be in compliance with JPL’s Marking and Handling requirements.</a:t>
            </a:r>
          </a:p>
          <a:p>
            <a:pPr marL="0" indent="0">
              <a:spcAft>
                <a:spcPts val="2400"/>
              </a:spcAft>
              <a:buNone/>
            </a:pPr>
            <a:r>
              <a:rPr lang="en-US" sz="1800" dirty="0"/>
              <a:t>When you find your correct marking, copy it to your clipboard; then on the Insert tab, click Header &amp; Footer, and paste it in the Footer box.</a:t>
            </a:r>
          </a:p>
        </p:txBody>
      </p:sp>
    </p:spTree>
    <p:extLst>
      <p:ext uri="{BB962C8B-B14F-4D97-AF65-F5344CB8AC3E}">
        <p14:creationId xmlns:p14="http://schemas.microsoft.com/office/powerpoint/2010/main" val="28991206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Tree>
    <p:extLst>
      <p:ext uri="{BB962C8B-B14F-4D97-AF65-F5344CB8AC3E}">
        <p14:creationId xmlns:p14="http://schemas.microsoft.com/office/powerpoint/2010/main" val="3455928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4A640-FCA0-953D-AF81-F80AEA00D284}"/>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EB30B07E-7FA6-EBED-7AAE-DD60B581CF0F}"/>
              </a:ext>
            </a:extLst>
          </p:cNvPr>
          <p:cNvSpPr>
            <a:spLocks noGrp="1"/>
          </p:cNvSpPr>
          <p:nvPr>
            <p:ph type="title"/>
          </p:nvPr>
        </p:nvSpPr>
        <p:spPr/>
        <p:txBody>
          <a:bodyPr/>
          <a:lstStyle/>
          <a:p>
            <a:r>
              <a:rPr lang="en-US" dirty="0"/>
              <a:t>GGG versioning nomenclature</a:t>
            </a:r>
          </a:p>
        </p:txBody>
      </p:sp>
      <p:sp>
        <p:nvSpPr>
          <p:cNvPr id="6" name="Footer Placeholder 5">
            <a:extLst>
              <a:ext uri="{FF2B5EF4-FFF2-40B4-BE49-F238E27FC236}">
                <a16:creationId xmlns:a16="http://schemas.microsoft.com/office/drawing/2014/main" id="{4A42363B-13C6-4F18-F2D6-63DD006DD49F}"/>
              </a:ext>
            </a:extLst>
          </p:cNvPr>
          <p:cNvSpPr>
            <a:spLocks noGrp="1"/>
          </p:cNvSpPr>
          <p:nvPr>
            <p:ph type="ftr" sz="quarter" idx="21"/>
          </p:nvPr>
        </p:nvSpPr>
        <p:spPr/>
        <p:txBody>
          <a:bodyPr/>
          <a:lstStyle/>
          <a:p>
            <a:endParaRPr lang="en-US" dirty="0"/>
          </a:p>
        </p:txBody>
      </p:sp>
      <p:sp>
        <p:nvSpPr>
          <p:cNvPr id="10" name="Rounded Rectangle 9">
            <a:extLst>
              <a:ext uri="{FF2B5EF4-FFF2-40B4-BE49-F238E27FC236}">
                <a16:creationId xmlns:a16="http://schemas.microsoft.com/office/drawing/2014/main" id="{DB0A3DFD-A3CB-9734-0E41-3A9A7EC31BFD}"/>
              </a:ext>
            </a:extLst>
          </p:cNvPr>
          <p:cNvSpPr/>
          <p:nvPr/>
        </p:nvSpPr>
        <p:spPr>
          <a:xfrm>
            <a:off x="524578" y="1264118"/>
            <a:ext cx="1482290" cy="596767"/>
          </a:xfrm>
          <a:prstGeom prst="roundRect">
            <a:avLst/>
          </a:prstGeom>
          <a:solidFill>
            <a:srgbClr val="92D050"/>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GGG2020</a:t>
            </a:r>
          </a:p>
        </p:txBody>
      </p:sp>
      <p:sp>
        <p:nvSpPr>
          <p:cNvPr id="11" name="Rounded Rectangle 10">
            <a:extLst>
              <a:ext uri="{FF2B5EF4-FFF2-40B4-BE49-F238E27FC236}">
                <a16:creationId xmlns:a16="http://schemas.microsoft.com/office/drawing/2014/main" id="{9B5AB369-F28B-F79F-9EE9-19F8299096E6}"/>
              </a:ext>
            </a:extLst>
          </p:cNvPr>
          <p:cNvSpPr/>
          <p:nvPr/>
        </p:nvSpPr>
        <p:spPr>
          <a:xfrm>
            <a:off x="3530067" y="1264118"/>
            <a:ext cx="1580146" cy="596767"/>
          </a:xfrm>
          <a:prstGeom prst="roundRect">
            <a:avLst/>
          </a:prstGeom>
          <a:solidFill>
            <a:schemeClr val="accent3">
              <a:lumMod val="40000"/>
              <a:lumOff val="6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GGG2020</a:t>
            </a:r>
            <a:r>
              <a:rPr lang="en-US" b="1" dirty="0">
                <a:solidFill>
                  <a:schemeClr val="tx1"/>
                </a:solidFill>
              </a:rPr>
              <a:t>.1</a:t>
            </a:r>
            <a:r>
              <a:rPr lang="en-US" dirty="0">
                <a:solidFill>
                  <a:schemeClr val="tx1"/>
                </a:solidFill>
              </a:rPr>
              <a:t>, GGG2020</a:t>
            </a:r>
            <a:r>
              <a:rPr lang="en-US" b="1" dirty="0">
                <a:solidFill>
                  <a:schemeClr val="tx1"/>
                </a:solidFill>
              </a:rPr>
              <a:t>.2</a:t>
            </a:r>
          </a:p>
        </p:txBody>
      </p:sp>
      <p:sp>
        <p:nvSpPr>
          <p:cNvPr id="12" name="Rounded Rectangle 11">
            <a:extLst>
              <a:ext uri="{FF2B5EF4-FFF2-40B4-BE49-F238E27FC236}">
                <a16:creationId xmlns:a16="http://schemas.microsoft.com/office/drawing/2014/main" id="{D523CFD4-33C3-5EAE-871F-F2D36E36C232}"/>
              </a:ext>
            </a:extLst>
          </p:cNvPr>
          <p:cNvSpPr/>
          <p:nvPr/>
        </p:nvSpPr>
        <p:spPr>
          <a:xfrm>
            <a:off x="6633412" y="1264118"/>
            <a:ext cx="1580146" cy="596767"/>
          </a:xfrm>
          <a:prstGeom prst="roundRect">
            <a:avLst/>
          </a:prstGeom>
          <a:solidFill>
            <a:schemeClr val="accent5">
              <a:lumMod val="40000"/>
              <a:lumOff val="6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GGG202</a:t>
            </a:r>
            <a:r>
              <a:rPr lang="en-US" b="1" dirty="0">
                <a:solidFill>
                  <a:schemeClr val="tx1"/>
                </a:solidFill>
              </a:rPr>
              <a:t>X</a:t>
            </a:r>
            <a:r>
              <a:rPr lang="en-US" dirty="0">
                <a:solidFill>
                  <a:schemeClr val="tx1"/>
                </a:solidFill>
              </a:rPr>
              <a:t> or GGGv3</a:t>
            </a:r>
            <a:endParaRPr lang="en-US" b="1" dirty="0">
              <a:solidFill>
                <a:schemeClr val="tx1"/>
              </a:solidFill>
            </a:endParaRPr>
          </a:p>
        </p:txBody>
      </p:sp>
      <p:sp>
        <p:nvSpPr>
          <p:cNvPr id="13" name="TextBox 12">
            <a:extLst>
              <a:ext uri="{FF2B5EF4-FFF2-40B4-BE49-F238E27FC236}">
                <a16:creationId xmlns:a16="http://schemas.microsoft.com/office/drawing/2014/main" id="{48021459-E144-9DB6-7F90-5966DD853874}"/>
              </a:ext>
            </a:extLst>
          </p:cNvPr>
          <p:cNvSpPr txBox="1"/>
          <p:nvPr/>
        </p:nvSpPr>
        <p:spPr>
          <a:xfrm>
            <a:off x="108285" y="1933599"/>
            <a:ext cx="2314876" cy="646331"/>
          </a:xfrm>
          <a:prstGeom prst="rect">
            <a:avLst/>
          </a:prstGeom>
          <a:noFill/>
        </p:spPr>
        <p:txBody>
          <a:bodyPr wrap="square" rtlCol="0">
            <a:spAutoFit/>
          </a:bodyPr>
          <a:lstStyle/>
          <a:p>
            <a:pPr algn="ctr"/>
            <a:r>
              <a:rPr lang="en-US" i="1" dirty="0"/>
              <a:t>Current stable algorithm version</a:t>
            </a:r>
          </a:p>
        </p:txBody>
      </p:sp>
      <p:sp>
        <p:nvSpPr>
          <p:cNvPr id="14" name="TextBox 13">
            <a:extLst>
              <a:ext uri="{FF2B5EF4-FFF2-40B4-BE49-F238E27FC236}">
                <a16:creationId xmlns:a16="http://schemas.microsoft.com/office/drawing/2014/main" id="{3E95D405-0A34-4012-38E7-DAC63ACCDAD6}"/>
              </a:ext>
            </a:extLst>
          </p:cNvPr>
          <p:cNvSpPr txBox="1"/>
          <p:nvPr/>
        </p:nvSpPr>
        <p:spPr>
          <a:xfrm>
            <a:off x="3002281" y="1933599"/>
            <a:ext cx="2635717" cy="646331"/>
          </a:xfrm>
          <a:prstGeom prst="rect">
            <a:avLst/>
          </a:prstGeom>
          <a:noFill/>
        </p:spPr>
        <p:txBody>
          <a:bodyPr wrap="square" rtlCol="0">
            <a:spAutoFit/>
          </a:bodyPr>
          <a:lstStyle/>
          <a:p>
            <a:pPr algn="ctr"/>
            <a:r>
              <a:rPr lang="en-US" i="1" dirty="0"/>
              <a:t>Minor (post processing-only) updates</a:t>
            </a:r>
          </a:p>
        </p:txBody>
      </p:sp>
      <p:sp>
        <p:nvSpPr>
          <p:cNvPr id="15" name="TextBox 14">
            <a:extLst>
              <a:ext uri="{FF2B5EF4-FFF2-40B4-BE49-F238E27FC236}">
                <a16:creationId xmlns:a16="http://schemas.microsoft.com/office/drawing/2014/main" id="{E3FC0CE7-7385-1485-5A65-7F29C8A22331}"/>
              </a:ext>
            </a:extLst>
          </p:cNvPr>
          <p:cNvSpPr txBox="1"/>
          <p:nvPr/>
        </p:nvSpPr>
        <p:spPr>
          <a:xfrm>
            <a:off x="6105626" y="1933599"/>
            <a:ext cx="2635717" cy="646331"/>
          </a:xfrm>
          <a:prstGeom prst="rect">
            <a:avLst/>
          </a:prstGeom>
          <a:noFill/>
        </p:spPr>
        <p:txBody>
          <a:bodyPr wrap="square" rtlCol="0">
            <a:spAutoFit/>
          </a:bodyPr>
          <a:lstStyle/>
          <a:p>
            <a:pPr algn="ctr"/>
            <a:r>
              <a:rPr lang="en-US" i="1" dirty="0"/>
              <a:t>Major update to GFIT and/or I2S</a:t>
            </a:r>
          </a:p>
        </p:txBody>
      </p:sp>
      <p:sp>
        <p:nvSpPr>
          <p:cNvPr id="30" name="TextBox 29">
            <a:extLst>
              <a:ext uri="{FF2B5EF4-FFF2-40B4-BE49-F238E27FC236}">
                <a16:creationId xmlns:a16="http://schemas.microsoft.com/office/drawing/2014/main" id="{42240CC4-50A3-821F-0DCB-FCBA75F3AAA3}"/>
              </a:ext>
            </a:extLst>
          </p:cNvPr>
          <p:cNvSpPr txBox="1"/>
          <p:nvPr/>
        </p:nvSpPr>
        <p:spPr>
          <a:xfrm>
            <a:off x="590107" y="2854842"/>
            <a:ext cx="7623451" cy="1754326"/>
          </a:xfrm>
          <a:prstGeom prst="rect">
            <a:avLst/>
          </a:prstGeom>
          <a:noFill/>
        </p:spPr>
        <p:txBody>
          <a:bodyPr wrap="square" rtlCol="0">
            <a:spAutoFit/>
          </a:bodyPr>
          <a:lstStyle/>
          <a:p>
            <a:pPr marL="285750" indent="-285750">
              <a:buFont typeface="Arial" panose="020B0604020202020204" pitchFamily="34" charset="0"/>
              <a:buChar char="•"/>
            </a:pPr>
            <a:r>
              <a:rPr lang="en-US" dirty="0"/>
              <a:t>Post processing-only updates done at:</a:t>
            </a:r>
          </a:p>
          <a:p>
            <a:pPr marL="742950" lvl="1" indent="-285750">
              <a:buFont typeface="Arial" panose="020B0604020202020204" pitchFamily="34" charset="0"/>
              <a:buChar char="•"/>
            </a:pPr>
            <a:r>
              <a:rPr lang="en-US" dirty="0"/>
              <a:t>Caltech if change is straightforward to apply to the </a:t>
            </a:r>
            <a:r>
              <a:rPr lang="en-US" dirty="0" err="1"/>
              <a:t>netCDF</a:t>
            </a:r>
            <a:r>
              <a:rPr lang="en-US" dirty="0"/>
              <a:t> files, or</a:t>
            </a:r>
          </a:p>
          <a:p>
            <a:pPr marL="742950" lvl="1" indent="-285750">
              <a:buFont typeface="Arial" panose="020B0604020202020204" pitchFamily="34" charset="0"/>
              <a:buChar char="•"/>
            </a:pPr>
            <a:r>
              <a:rPr lang="en-US" dirty="0"/>
              <a:t>Individual sites if additional data from other files needed - save your run directories!</a:t>
            </a:r>
          </a:p>
          <a:p>
            <a:pPr marL="285750" indent="-285750">
              <a:buFont typeface="Arial" panose="020B0604020202020204" pitchFamily="34" charset="0"/>
              <a:buChar char="•"/>
            </a:pPr>
            <a:r>
              <a:rPr lang="en-US" dirty="0"/>
              <a:t>Major updates planned to be run by individual sites</a:t>
            </a:r>
          </a:p>
        </p:txBody>
      </p:sp>
    </p:spTree>
    <p:extLst>
      <p:ext uri="{BB962C8B-B14F-4D97-AF65-F5344CB8AC3E}">
        <p14:creationId xmlns:p14="http://schemas.microsoft.com/office/powerpoint/2010/main" val="27410573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F55E8AB-E425-0A82-228E-3A05C5B68D65}"/>
              </a:ext>
            </a:extLst>
          </p:cNvPr>
          <p:cNvSpPr>
            <a:spLocks noGrp="1"/>
          </p:cNvSpPr>
          <p:nvPr>
            <p:ph type="body" sz="quarter" idx="17"/>
          </p:nvPr>
        </p:nvSpPr>
        <p:spPr/>
        <p:txBody>
          <a:bodyPr/>
          <a:lstStyle/>
          <a:p>
            <a:endParaRPr lang="en-US"/>
          </a:p>
        </p:txBody>
      </p:sp>
      <p:sp>
        <p:nvSpPr>
          <p:cNvPr id="7" name="Title 6">
            <a:extLst>
              <a:ext uri="{FF2B5EF4-FFF2-40B4-BE49-F238E27FC236}">
                <a16:creationId xmlns:a16="http://schemas.microsoft.com/office/drawing/2014/main" id="{5B1E2B5A-2103-C8E2-02CB-209248499E2F}"/>
              </a:ext>
            </a:extLst>
          </p:cNvPr>
          <p:cNvSpPr>
            <a:spLocks noGrp="1"/>
          </p:cNvSpPr>
          <p:nvPr>
            <p:ph type="title"/>
          </p:nvPr>
        </p:nvSpPr>
        <p:spPr/>
        <p:txBody>
          <a:bodyPr/>
          <a:lstStyle/>
          <a:p>
            <a:r>
              <a:rPr lang="en-US" dirty="0"/>
              <a:t>GGG development overview</a:t>
            </a:r>
          </a:p>
        </p:txBody>
      </p:sp>
      <p:sp>
        <p:nvSpPr>
          <p:cNvPr id="11" name="Content Placeholder 10">
            <a:extLst>
              <a:ext uri="{FF2B5EF4-FFF2-40B4-BE49-F238E27FC236}">
                <a16:creationId xmlns:a16="http://schemas.microsoft.com/office/drawing/2014/main" id="{47AE2956-2693-3BBC-DF59-49B5EFC9A10C}"/>
              </a:ext>
            </a:extLst>
          </p:cNvPr>
          <p:cNvSpPr>
            <a:spLocks noGrp="1"/>
          </p:cNvSpPr>
          <p:nvPr>
            <p:ph sz="quarter" idx="19"/>
          </p:nvPr>
        </p:nvSpPr>
        <p:spPr/>
        <p:txBody>
          <a:bodyPr/>
          <a:lstStyle/>
          <a:p>
            <a:pPr marL="0" indent="0">
              <a:buNone/>
            </a:pPr>
            <a:r>
              <a:rPr lang="en-US" dirty="0"/>
              <a:t>Upcoming milestones:</a:t>
            </a:r>
          </a:p>
        </p:txBody>
      </p:sp>
      <p:sp>
        <p:nvSpPr>
          <p:cNvPr id="10" name="Footer Placeholder 9">
            <a:extLst>
              <a:ext uri="{FF2B5EF4-FFF2-40B4-BE49-F238E27FC236}">
                <a16:creationId xmlns:a16="http://schemas.microsoft.com/office/drawing/2014/main" id="{D9E73B36-9D9F-489B-BCD2-77D69007A2C2}"/>
              </a:ext>
            </a:extLst>
          </p:cNvPr>
          <p:cNvSpPr>
            <a:spLocks noGrp="1"/>
          </p:cNvSpPr>
          <p:nvPr>
            <p:ph type="ftr" sz="quarter" idx="21"/>
          </p:nvPr>
        </p:nvSpPr>
        <p:spPr/>
        <p:txBody>
          <a:bodyPr/>
          <a:lstStyle/>
          <a:p>
            <a:endParaRPr lang="en-US" dirty="0"/>
          </a:p>
        </p:txBody>
      </p:sp>
      <p:sp>
        <p:nvSpPr>
          <p:cNvPr id="12" name="Rectangle 11">
            <a:extLst>
              <a:ext uri="{FF2B5EF4-FFF2-40B4-BE49-F238E27FC236}">
                <a16:creationId xmlns:a16="http://schemas.microsoft.com/office/drawing/2014/main" id="{81BBA8C7-FC20-74F9-AC8A-D9FCD0D6D7D4}"/>
              </a:ext>
            </a:extLst>
          </p:cNvPr>
          <p:cNvSpPr/>
          <p:nvPr/>
        </p:nvSpPr>
        <p:spPr>
          <a:xfrm>
            <a:off x="297712" y="1493874"/>
            <a:ext cx="8431618" cy="334926"/>
          </a:xfrm>
          <a:prstGeom prst="rect">
            <a:avLst/>
          </a:prstGeom>
          <a:solidFill>
            <a:srgbClr val="92D050"/>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285750" indent="-285750">
              <a:buFont typeface="Arial" panose="020B0604020202020204" pitchFamily="34" charset="0"/>
              <a:buChar char="•"/>
            </a:pPr>
            <a:r>
              <a:rPr lang="en-US" dirty="0">
                <a:solidFill>
                  <a:schemeClr val="tx1"/>
                </a:solidFill>
              </a:rPr>
              <a:t>GEOS FP-IT to GEOS IT changeover</a:t>
            </a:r>
          </a:p>
        </p:txBody>
      </p:sp>
      <p:sp>
        <p:nvSpPr>
          <p:cNvPr id="13" name="Rectangle 12">
            <a:extLst>
              <a:ext uri="{FF2B5EF4-FFF2-40B4-BE49-F238E27FC236}">
                <a16:creationId xmlns:a16="http://schemas.microsoft.com/office/drawing/2014/main" id="{D5A6EF97-8437-9558-4F2F-73D3CC637DC6}"/>
              </a:ext>
            </a:extLst>
          </p:cNvPr>
          <p:cNvSpPr/>
          <p:nvPr/>
        </p:nvSpPr>
        <p:spPr>
          <a:xfrm>
            <a:off x="297712" y="1824800"/>
            <a:ext cx="8431618" cy="334926"/>
          </a:xfrm>
          <a:prstGeom prst="rect">
            <a:avLst/>
          </a:prstGeom>
          <a:solidFill>
            <a:schemeClr val="accent3">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285750" indent="-285750">
              <a:buFont typeface="Arial" panose="020B0604020202020204" pitchFamily="34" charset="0"/>
              <a:buChar char="•"/>
            </a:pPr>
            <a:r>
              <a:rPr lang="en-US" dirty="0" err="1">
                <a:solidFill>
                  <a:schemeClr val="tx1"/>
                </a:solidFill>
              </a:rPr>
              <a:t>Xluft</a:t>
            </a:r>
            <a:r>
              <a:rPr lang="en-US" dirty="0">
                <a:solidFill>
                  <a:schemeClr val="tx1"/>
                </a:solidFill>
              </a:rPr>
              <a:t>-based bias correction for XCO</a:t>
            </a:r>
            <a:r>
              <a:rPr lang="en-US" baseline="-25000" dirty="0">
                <a:solidFill>
                  <a:schemeClr val="tx1"/>
                </a:solidFill>
              </a:rPr>
              <a:t>2</a:t>
            </a:r>
          </a:p>
        </p:txBody>
      </p:sp>
      <p:sp>
        <p:nvSpPr>
          <p:cNvPr id="16" name="Rectangle 15">
            <a:extLst>
              <a:ext uri="{FF2B5EF4-FFF2-40B4-BE49-F238E27FC236}">
                <a16:creationId xmlns:a16="http://schemas.microsoft.com/office/drawing/2014/main" id="{712E8E42-8F35-8FD3-70C8-471582FB4DDF}"/>
              </a:ext>
            </a:extLst>
          </p:cNvPr>
          <p:cNvSpPr/>
          <p:nvPr/>
        </p:nvSpPr>
        <p:spPr>
          <a:xfrm>
            <a:off x="297712" y="2157186"/>
            <a:ext cx="8431618" cy="899674"/>
          </a:xfrm>
          <a:prstGeom prst="rect">
            <a:avLst/>
          </a:prstGeom>
          <a:solidFill>
            <a:schemeClr val="accent3">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285750" indent="-285750">
              <a:buFont typeface="Arial" panose="020B0604020202020204" pitchFamily="34" charset="0"/>
              <a:buChar char="•"/>
            </a:pPr>
            <a:r>
              <a:rPr lang="en-US" dirty="0">
                <a:solidFill>
                  <a:schemeClr val="tx1"/>
                </a:solidFill>
              </a:rPr>
              <a:t>Temperature-based biased correction for XN</a:t>
            </a:r>
            <a:r>
              <a:rPr lang="en-US" baseline="-25000" dirty="0">
                <a:solidFill>
                  <a:schemeClr val="tx1"/>
                </a:solidFill>
              </a:rPr>
              <a:t>2</a:t>
            </a:r>
            <a:r>
              <a:rPr lang="en-US" dirty="0">
                <a:solidFill>
                  <a:schemeClr val="tx1"/>
                </a:solidFill>
              </a:rPr>
              <a:t>O and XCH</a:t>
            </a:r>
            <a:r>
              <a:rPr lang="en-US" baseline="-25000" dirty="0">
                <a:solidFill>
                  <a:schemeClr val="tx1"/>
                </a:solidFill>
              </a:rPr>
              <a:t>4</a:t>
            </a:r>
          </a:p>
          <a:p>
            <a:pPr marL="285750" indent="-285750">
              <a:buFont typeface="Arial" panose="020B0604020202020204" pitchFamily="34" charset="0"/>
              <a:buChar char="•"/>
            </a:pPr>
            <a:r>
              <a:rPr lang="en-US" dirty="0">
                <a:solidFill>
                  <a:schemeClr val="tx1"/>
                </a:solidFill>
              </a:rPr>
              <a:t>CO</a:t>
            </a:r>
            <a:r>
              <a:rPr lang="en-US" baseline="-25000" dirty="0">
                <a:solidFill>
                  <a:schemeClr val="tx1"/>
                </a:solidFill>
              </a:rPr>
              <a:t>2</a:t>
            </a:r>
            <a:r>
              <a:rPr lang="en-US" dirty="0">
                <a:solidFill>
                  <a:schemeClr val="tx1"/>
                </a:solidFill>
              </a:rPr>
              <a:t> &amp; CO (TARDISS) and CH</a:t>
            </a:r>
            <a:r>
              <a:rPr lang="en-US" baseline="-25000" dirty="0">
                <a:solidFill>
                  <a:schemeClr val="tx1"/>
                </a:solidFill>
              </a:rPr>
              <a:t>4</a:t>
            </a:r>
            <a:r>
              <a:rPr lang="en-US" dirty="0">
                <a:solidFill>
                  <a:schemeClr val="tx1"/>
                </a:solidFill>
              </a:rPr>
              <a:t> partial columns</a:t>
            </a:r>
          </a:p>
          <a:p>
            <a:pPr marL="285750" indent="-285750">
              <a:buFont typeface="Arial" panose="020B0604020202020204" pitchFamily="34" charset="0"/>
              <a:buChar char="•"/>
            </a:pPr>
            <a:r>
              <a:rPr lang="en-US" dirty="0">
                <a:solidFill>
                  <a:schemeClr val="tx1"/>
                </a:solidFill>
              </a:rPr>
              <a:t>Improved post-processing mechanics</a:t>
            </a:r>
          </a:p>
        </p:txBody>
      </p:sp>
      <p:sp>
        <p:nvSpPr>
          <p:cNvPr id="17" name="Rectangle 16">
            <a:extLst>
              <a:ext uri="{FF2B5EF4-FFF2-40B4-BE49-F238E27FC236}">
                <a16:creationId xmlns:a16="http://schemas.microsoft.com/office/drawing/2014/main" id="{242D76CD-E53B-F797-D2F1-E0E2F29D0FF5}"/>
              </a:ext>
            </a:extLst>
          </p:cNvPr>
          <p:cNvSpPr/>
          <p:nvPr/>
        </p:nvSpPr>
        <p:spPr>
          <a:xfrm>
            <a:off x="297712" y="3056859"/>
            <a:ext cx="8431618" cy="1148317"/>
          </a:xfrm>
          <a:prstGeom prst="rect">
            <a:avLst/>
          </a:prstGeom>
          <a:solidFill>
            <a:schemeClr val="accent5">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marL="285750" indent="-285750">
              <a:buFont typeface="Arial" panose="020B0604020202020204" pitchFamily="34" charset="0"/>
              <a:buChar char="•"/>
            </a:pPr>
            <a:r>
              <a:rPr lang="en-US" dirty="0">
                <a:solidFill>
                  <a:schemeClr val="tx1"/>
                </a:solidFill>
              </a:rPr>
              <a:t>Non-linearity correction in I2S</a:t>
            </a:r>
          </a:p>
          <a:p>
            <a:pPr marL="285750" indent="-285750">
              <a:buFont typeface="Arial" panose="020B0604020202020204" pitchFamily="34" charset="0"/>
              <a:buChar char="•"/>
            </a:pPr>
            <a:r>
              <a:rPr lang="en-US" dirty="0">
                <a:solidFill>
                  <a:schemeClr val="tx1"/>
                </a:solidFill>
              </a:rPr>
              <a:t>Modeling non-ideal ILS in GFIT</a:t>
            </a:r>
          </a:p>
          <a:p>
            <a:pPr marL="285750" indent="-285750">
              <a:buFont typeface="Arial" panose="020B0604020202020204" pitchFamily="34" charset="0"/>
              <a:buChar char="•"/>
            </a:pPr>
            <a:r>
              <a:rPr lang="en-US" dirty="0">
                <a:solidFill>
                  <a:schemeClr val="tx1"/>
                </a:solidFill>
              </a:rPr>
              <a:t>Improved spectroscopy for N</a:t>
            </a:r>
            <a:r>
              <a:rPr lang="en-US" baseline="-25000" dirty="0">
                <a:solidFill>
                  <a:schemeClr val="tx1"/>
                </a:solidFill>
              </a:rPr>
              <a:t>2</a:t>
            </a:r>
            <a:r>
              <a:rPr lang="en-US" dirty="0">
                <a:solidFill>
                  <a:schemeClr val="tx1"/>
                </a:solidFill>
              </a:rPr>
              <a:t>O, CH</a:t>
            </a:r>
            <a:r>
              <a:rPr lang="en-US" baseline="-25000" dirty="0">
                <a:solidFill>
                  <a:schemeClr val="tx1"/>
                </a:solidFill>
              </a:rPr>
              <a:t>4</a:t>
            </a:r>
            <a:r>
              <a:rPr lang="en-US" dirty="0">
                <a:solidFill>
                  <a:schemeClr val="tx1"/>
                </a:solidFill>
              </a:rPr>
              <a:t>, and CO</a:t>
            </a:r>
            <a:r>
              <a:rPr lang="en-US" baseline="-25000" dirty="0">
                <a:solidFill>
                  <a:schemeClr val="tx1"/>
                </a:solidFill>
              </a:rPr>
              <a:t>2</a:t>
            </a:r>
          </a:p>
          <a:p>
            <a:pPr marL="285750" indent="-285750">
              <a:buFont typeface="Arial" panose="020B0604020202020204" pitchFamily="34" charset="0"/>
              <a:buChar char="•"/>
            </a:pPr>
            <a:r>
              <a:rPr lang="en-US" dirty="0">
                <a:solidFill>
                  <a:schemeClr val="tx1"/>
                </a:solidFill>
              </a:rPr>
              <a:t>Support for modern </a:t>
            </a:r>
            <a:r>
              <a:rPr lang="en-US" dirty="0" err="1">
                <a:solidFill>
                  <a:schemeClr val="tx1"/>
                </a:solidFill>
              </a:rPr>
              <a:t>gfortran</a:t>
            </a:r>
            <a:r>
              <a:rPr lang="en-US" dirty="0">
                <a:solidFill>
                  <a:schemeClr val="tx1"/>
                </a:solidFill>
              </a:rPr>
              <a:t> compilers</a:t>
            </a:r>
          </a:p>
        </p:txBody>
      </p:sp>
      <p:sp>
        <p:nvSpPr>
          <p:cNvPr id="18" name="TextBox 17">
            <a:extLst>
              <a:ext uri="{FF2B5EF4-FFF2-40B4-BE49-F238E27FC236}">
                <a16:creationId xmlns:a16="http://schemas.microsoft.com/office/drawing/2014/main" id="{94E2F53E-59EF-14F7-09B4-63EE6F299629}"/>
              </a:ext>
            </a:extLst>
          </p:cNvPr>
          <p:cNvSpPr txBox="1"/>
          <p:nvPr/>
        </p:nvSpPr>
        <p:spPr>
          <a:xfrm>
            <a:off x="7536807" y="1458197"/>
            <a:ext cx="1236236" cy="369332"/>
          </a:xfrm>
          <a:prstGeom prst="rect">
            <a:avLst/>
          </a:prstGeom>
          <a:noFill/>
        </p:spPr>
        <p:txBody>
          <a:bodyPr wrap="none" rtlCol="0">
            <a:spAutoFit/>
          </a:bodyPr>
          <a:lstStyle/>
          <a:p>
            <a:r>
              <a:rPr lang="en-US" i="1" dirty="0">
                <a:solidFill>
                  <a:schemeClr val="accent6">
                    <a:lumMod val="20000"/>
                    <a:lumOff val="80000"/>
                  </a:schemeClr>
                </a:solidFill>
              </a:rPr>
              <a:t>GGG2020</a:t>
            </a:r>
          </a:p>
        </p:txBody>
      </p:sp>
      <p:sp>
        <p:nvSpPr>
          <p:cNvPr id="19" name="TextBox 18">
            <a:extLst>
              <a:ext uri="{FF2B5EF4-FFF2-40B4-BE49-F238E27FC236}">
                <a16:creationId xmlns:a16="http://schemas.microsoft.com/office/drawing/2014/main" id="{FFE2DD30-EFBD-BCB4-6A5E-F9AD4560C00A}"/>
              </a:ext>
            </a:extLst>
          </p:cNvPr>
          <p:cNvSpPr txBox="1"/>
          <p:nvPr/>
        </p:nvSpPr>
        <p:spPr>
          <a:xfrm>
            <a:off x="7374404" y="1799145"/>
            <a:ext cx="1428596" cy="369332"/>
          </a:xfrm>
          <a:prstGeom prst="rect">
            <a:avLst/>
          </a:prstGeom>
          <a:noFill/>
        </p:spPr>
        <p:txBody>
          <a:bodyPr wrap="none" rtlCol="0">
            <a:spAutoFit/>
          </a:bodyPr>
          <a:lstStyle/>
          <a:p>
            <a:r>
              <a:rPr lang="en-US" i="1" dirty="0">
                <a:solidFill>
                  <a:schemeClr val="accent3">
                    <a:lumMod val="20000"/>
                    <a:lumOff val="80000"/>
                  </a:schemeClr>
                </a:solidFill>
              </a:rPr>
              <a:t>GGG2020.1</a:t>
            </a:r>
          </a:p>
        </p:txBody>
      </p:sp>
      <p:sp>
        <p:nvSpPr>
          <p:cNvPr id="20" name="TextBox 19">
            <a:extLst>
              <a:ext uri="{FF2B5EF4-FFF2-40B4-BE49-F238E27FC236}">
                <a16:creationId xmlns:a16="http://schemas.microsoft.com/office/drawing/2014/main" id="{0FEE9EF7-BBC9-23A8-A890-642D9A6FD5C1}"/>
              </a:ext>
            </a:extLst>
          </p:cNvPr>
          <p:cNvSpPr txBox="1"/>
          <p:nvPr/>
        </p:nvSpPr>
        <p:spPr>
          <a:xfrm>
            <a:off x="7363476" y="2132800"/>
            <a:ext cx="1428596" cy="369332"/>
          </a:xfrm>
          <a:prstGeom prst="rect">
            <a:avLst/>
          </a:prstGeom>
          <a:noFill/>
        </p:spPr>
        <p:txBody>
          <a:bodyPr wrap="none" rtlCol="0">
            <a:spAutoFit/>
          </a:bodyPr>
          <a:lstStyle/>
          <a:p>
            <a:r>
              <a:rPr lang="en-US" i="1" dirty="0">
                <a:solidFill>
                  <a:schemeClr val="accent3">
                    <a:lumMod val="20000"/>
                    <a:lumOff val="80000"/>
                  </a:schemeClr>
                </a:solidFill>
              </a:rPr>
              <a:t>GGG2020.2</a:t>
            </a:r>
          </a:p>
        </p:txBody>
      </p:sp>
      <p:sp>
        <p:nvSpPr>
          <p:cNvPr id="21" name="TextBox 20">
            <a:extLst>
              <a:ext uri="{FF2B5EF4-FFF2-40B4-BE49-F238E27FC236}">
                <a16:creationId xmlns:a16="http://schemas.microsoft.com/office/drawing/2014/main" id="{DF8500FA-B274-4711-8335-241AED52073A}"/>
              </a:ext>
            </a:extLst>
          </p:cNvPr>
          <p:cNvSpPr txBox="1"/>
          <p:nvPr/>
        </p:nvSpPr>
        <p:spPr>
          <a:xfrm>
            <a:off x="7493353" y="3015914"/>
            <a:ext cx="1261884" cy="369332"/>
          </a:xfrm>
          <a:prstGeom prst="rect">
            <a:avLst/>
          </a:prstGeom>
          <a:noFill/>
        </p:spPr>
        <p:txBody>
          <a:bodyPr wrap="none" rtlCol="0">
            <a:spAutoFit/>
          </a:bodyPr>
          <a:lstStyle/>
          <a:p>
            <a:r>
              <a:rPr lang="en-US" i="1" dirty="0">
                <a:solidFill>
                  <a:schemeClr val="accent5">
                    <a:lumMod val="20000"/>
                    <a:lumOff val="80000"/>
                  </a:schemeClr>
                </a:solidFill>
              </a:rPr>
              <a:t>GGG202X</a:t>
            </a:r>
          </a:p>
        </p:txBody>
      </p:sp>
    </p:spTree>
    <p:extLst>
      <p:ext uri="{BB962C8B-B14F-4D97-AF65-F5344CB8AC3E}">
        <p14:creationId xmlns:p14="http://schemas.microsoft.com/office/powerpoint/2010/main" val="891043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9E4A640-FCA0-953D-AF81-F80AEA00D284}"/>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EB30B07E-7FA6-EBED-7AAE-DD60B581CF0F}"/>
              </a:ext>
            </a:extLst>
          </p:cNvPr>
          <p:cNvSpPr>
            <a:spLocks noGrp="1"/>
          </p:cNvSpPr>
          <p:nvPr>
            <p:ph type="title"/>
          </p:nvPr>
        </p:nvSpPr>
        <p:spPr/>
        <p:txBody>
          <a:bodyPr/>
          <a:lstStyle/>
          <a:p>
            <a:r>
              <a:rPr lang="en-US" dirty="0"/>
              <a:t>GGG (notional) development timeline</a:t>
            </a:r>
          </a:p>
        </p:txBody>
      </p:sp>
      <p:sp>
        <p:nvSpPr>
          <p:cNvPr id="6" name="Footer Placeholder 5">
            <a:extLst>
              <a:ext uri="{FF2B5EF4-FFF2-40B4-BE49-F238E27FC236}">
                <a16:creationId xmlns:a16="http://schemas.microsoft.com/office/drawing/2014/main" id="{4A42363B-13C6-4F18-F2D6-63DD006DD49F}"/>
              </a:ext>
            </a:extLst>
          </p:cNvPr>
          <p:cNvSpPr>
            <a:spLocks noGrp="1"/>
          </p:cNvSpPr>
          <p:nvPr>
            <p:ph type="ftr" sz="quarter" idx="21"/>
          </p:nvPr>
        </p:nvSpPr>
        <p:spPr/>
        <p:txBody>
          <a:bodyPr/>
          <a:lstStyle/>
          <a:p>
            <a:endParaRPr lang="en-US" dirty="0"/>
          </a:p>
        </p:txBody>
      </p:sp>
      <p:sp>
        <p:nvSpPr>
          <p:cNvPr id="10" name="Rounded Rectangle 9">
            <a:extLst>
              <a:ext uri="{FF2B5EF4-FFF2-40B4-BE49-F238E27FC236}">
                <a16:creationId xmlns:a16="http://schemas.microsoft.com/office/drawing/2014/main" id="{DB0A3DFD-A3CB-9734-0E41-3A9A7EC31BFD}"/>
              </a:ext>
            </a:extLst>
          </p:cNvPr>
          <p:cNvSpPr/>
          <p:nvPr/>
        </p:nvSpPr>
        <p:spPr>
          <a:xfrm>
            <a:off x="524578" y="1264118"/>
            <a:ext cx="1482290" cy="596767"/>
          </a:xfrm>
          <a:prstGeom prst="roundRect">
            <a:avLst/>
          </a:prstGeom>
          <a:solidFill>
            <a:srgbClr val="92D050"/>
          </a:solidFill>
          <a:ln>
            <a:solidFill>
              <a:schemeClr val="accent6">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GGG2020</a:t>
            </a:r>
          </a:p>
        </p:txBody>
      </p:sp>
      <p:sp>
        <p:nvSpPr>
          <p:cNvPr id="11" name="Rounded Rectangle 10">
            <a:extLst>
              <a:ext uri="{FF2B5EF4-FFF2-40B4-BE49-F238E27FC236}">
                <a16:creationId xmlns:a16="http://schemas.microsoft.com/office/drawing/2014/main" id="{9B5AB369-F28B-F79F-9EE9-19F8299096E6}"/>
              </a:ext>
            </a:extLst>
          </p:cNvPr>
          <p:cNvSpPr/>
          <p:nvPr/>
        </p:nvSpPr>
        <p:spPr>
          <a:xfrm>
            <a:off x="3530067" y="1264118"/>
            <a:ext cx="1580146" cy="596767"/>
          </a:xfrm>
          <a:prstGeom prst="roundRect">
            <a:avLst/>
          </a:prstGeom>
          <a:solidFill>
            <a:schemeClr val="accent3">
              <a:lumMod val="40000"/>
              <a:lumOff val="60000"/>
            </a:schemeClr>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GGG2020</a:t>
            </a:r>
            <a:r>
              <a:rPr lang="en-US" b="1" dirty="0">
                <a:solidFill>
                  <a:schemeClr val="tx1"/>
                </a:solidFill>
              </a:rPr>
              <a:t>.1</a:t>
            </a:r>
            <a:r>
              <a:rPr lang="en-US" dirty="0">
                <a:solidFill>
                  <a:schemeClr val="tx1"/>
                </a:solidFill>
              </a:rPr>
              <a:t>, GGG2020</a:t>
            </a:r>
            <a:r>
              <a:rPr lang="en-US" b="1" dirty="0">
                <a:solidFill>
                  <a:schemeClr val="tx1"/>
                </a:solidFill>
              </a:rPr>
              <a:t>.2</a:t>
            </a:r>
          </a:p>
        </p:txBody>
      </p:sp>
      <p:sp>
        <p:nvSpPr>
          <p:cNvPr id="12" name="Rounded Rectangle 11">
            <a:extLst>
              <a:ext uri="{FF2B5EF4-FFF2-40B4-BE49-F238E27FC236}">
                <a16:creationId xmlns:a16="http://schemas.microsoft.com/office/drawing/2014/main" id="{D523CFD4-33C3-5EAE-871F-F2D36E36C232}"/>
              </a:ext>
            </a:extLst>
          </p:cNvPr>
          <p:cNvSpPr/>
          <p:nvPr/>
        </p:nvSpPr>
        <p:spPr>
          <a:xfrm>
            <a:off x="6633412" y="1264118"/>
            <a:ext cx="1580146" cy="596767"/>
          </a:xfrm>
          <a:prstGeom prst="roundRect">
            <a:avLst/>
          </a:prstGeom>
          <a:solidFill>
            <a:schemeClr val="accent5">
              <a:lumMod val="40000"/>
              <a:lumOff val="60000"/>
            </a:schemeClr>
          </a:solidFill>
          <a:ln>
            <a:solidFill>
              <a:schemeClr val="accent5">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dirty="0">
                <a:solidFill>
                  <a:schemeClr val="tx1"/>
                </a:solidFill>
              </a:rPr>
              <a:t>GGG202</a:t>
            </a:r>
            <a:r>
              <a:rPr lang="en-US" b="1" dirty="0">
                <a:solidFill>
                  <a:schemeClr val="tx1"/>
                </a:solidFill>
              </a:rPr>
              <a:t>X</a:t>
            </a:r>
          </a:p>
        </p:txBody>
      </p:sp>
      <p:sp>
        <p:nvSpPr>
          <p:cNvPr id="16" name="Rectangle 15">
            <a:extLst>
              <a:ext uri="{FF2B5EF4-FFF2-40B4-BE49-F238E27FC236}">
                <a16:creationId xmlns:a16="http://schemas.microsoft.com/office/drawing/2014/main" id="{37F17EB3-3D69-330D-8876-22B002E3C662}"/>
              </a:ext>
            </a:extLst>
          </p:cNvPr>
          <p:cNvSpPr/>
          <p:nvPr/>
        </p:nvSpPr>
        <p:spPr>
          <a:xfrm>
            <a:off x="303196" y="2654596"/>
            <a:ext cx="8523170" cy="264695"/>
          </a:xfrm>
          <a:prstGeom prst="rect">
            <a:avLst/>
          </a:prstGeom>
          <a:gradFill>
            <a:gsLst>
              <a:gs pos="0">
                <a:srgbClr val="92D050"/>
              </a:gs>
              <a:gs pos="49500">
                <a:schemeClr val="accent3">
                  <a:lumMod val="60000"/>
                  <a:lumOff val="40000"/>
                </a:schemeClr>
              </a:gs>
              <a:gs pos="99000">
                <a:schemeClr val="accent5">
                  <a:lumMod val="60000"/>
                  <a:lumOff val="40000"/>
                </a:schemeClr>
              </a:gs>
            </a:gsLst>
            <a:lin ang="0" scaled="0"/>
          </a:gra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20" name="TextBox 19">
            <a:extLst>
              <a:ext uri="{FF2B5EF4-FFF2-40B4-BE49-F238E27FC236}">
                <a16:creationId xmlns:a16="http://schemas.microsoft.com/office/drawing/2014/main" id="{9A53540E-B55F-34EB-26C0-765396589FFE}"/>
              </a:ext>
            </a:extLst>
          </p:cNvPr>
          <p:cNvSpPr txBox="1"/>
          <p:nvPr/>
        </p:nvSpPr>
        <p:spPr>
          <a:xfrm>
            <a:off x="0" y="2060677"/>
            <a:ext cx="596606" cy="461665"/>
          </a:xfrm>
          <a:prstGeom prst="rect">
            <a:avLst/>
          </a:prstGeom>
          <a:noFill/>
        </p:spPr>
        <p:txBody>
          <a:bodyPr wrap="square" rtlCol="0">
            <a:spAutoFit/>
          </a:bodyPr>
          <a:lstStyle/>
          <a:p>
            <a:pPr algn="ctr"/>
            <a:r>
              <a:rPr lang="en-US" sz="1200" i="1" dirty="0"/>
              <a:t>June 2023</a:t>
            </a:r>
          </a:p>
        </p:txBody>
      </p:sp>
      <p:cxnSp>
        <p:nvCxnSpPr>
          <p:cNvPr id="21" name="Straight Connector 20">
            <a:extLst>
              <a:ext uri="{FF2B5EF4-FFF2-40B4-BE49-F238E27FC236}">
                <a16:creationId xmlns:a16="http://schemas.microsoft.com/office/drawing/2014/main" id="{CD813C32-8351-886C-4FE3-BEF3084A54AA}"/>
              </a:ext>
            </a:extLst>
          </p:cNvPr>
          <p:cNvCxnSpPr>
            <a:cxnSpLocks/>
          </p:cNvCxnSpPr>
          <p:nvPr/>
        </p:nvCxnSpPr>
        <p:spPr>
          <a:xfrm>
            <a:off x="1784497" y="2507867"/>
            <a:ext cx="0" cy="505046"/>
          </a:xfrm>
          <a:prstGeom prst="line">
            <a:avLst/>
          </a:prstGeom>
          <a:ln w="12700" cmpd="sng">
            <a:solidFill>
              <a:schemeClr val="accent3">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2" name="TextBox 21">
            <a:extLst>
              <a:ext uri="{FF2B5EF4-FFF2-40B4-BE49-F238E27FC236}">
                <a16:creationId xmlns:a16="http://schemas.microsoft.com/office/drawing/2014/main" id="{4405A937-F30B-7DAE-2BF7-4C67CD5DB407}"/>
              </a:ext>
            </a:extLst>
          </p:cNvPr>
          <p:cNvSpPr txBox="1"/>
          <p:nvPr/>
        </p:nvSpPr>
        <p:spPr>
          <a:xfrm>
            <a:off x="1481469" y="2060677"/>
            <a:ext cx="596606" cy="461665"/>
          </a:xfrm>
          <a:prstGeom prst="rect">
            <a:avLst/>
          </a:prstGeom>
          <a:noFill/>
        </p:spPr>
        <p:txBody>
          <a:bodyPr wrap="square" rtlCol="0">
            <a:spAutoFit/>
          </a:bodyPr>
          <a:lstStyle/>
          <a:p>
            <a:pPr algn="ctr"/>
            <a:r>
              <a:rPr lang="en-US" sz="1200" i="1" dirty="0"/>
              <a:t>Oct 2023</a:t>
            </a:r>
          </a:p>
        </p:txBody>
      </p:sp>
      <p:sp>
        <p:nvSpPr>
          <p:cNvPr id="26" name="Rectangular Callout 25">
            <a:extLst>
              <a:ext uri="{FF2B5EF4-FFF2-40B4-BE49-F238E27FC236}">
                <a16:creationId xmlns:a16="http://schemas.microsoft.com/office/drawing/2014/main" id="{0864FFE9-4D9D-F1DA-9B29-28CB72167D20}"/>
              </a:ext>
            </a:extLst>
          </p:cNvPr>
          <p:cNvSpPr/>
          <p:nvPr/>
        </p:nvSpPr>
        <p:spPr>
          <a:xfrm>
            <a:off x="445723" y="4062040"/>
            <a:ext cx="1422400" cy="392603"/>
          </a:xfrm>
          <a:prstGeom prst="wedgeRectCallout">
            <a:avLst>
              <a:gd name="adj1" fmla="val 44901"/>
              <a:gd name="adj2" fmla="val -300824"/>
            </a:avLst>
          </a:prstGeom>
          <a:solidFill>
            <a:schemeClr val="bg2"/>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200" dirty="0">
                <a:solidFill>
                  <a:schemeClr val="tx1"/>
                </a:solidFill>
              </a:rPr>
              <a:t>GGG2020.1 bias corr. complete</a:t>
            </a:r>
          </a:p>
        </p:txBody>
      </p:sp>
      <p:cxnSp>
        <p:nvCxnSpPr>
          <p:cNvPr id="27" name="Straight Connector 26">
            <a:extLst>
              <a:ext uri="{FF2B5EF4-FFF2-40B4-BE49-F238E27FC236}">
                <a16:creationId xmlns:a16="http://schemas.microsoft.com/office/drawing/2014/main" id="{EC7A68C1-20C4-18A8-983A-9D262750E075}"/>
              </a:ext>
            </a:extLst>
          </p:cNvPr>
          <p:cNvCxnSpPr>
            <a:cxnSpLocks/>
          </p:cNvCxnSpPr>
          <p:nvPr/>
        </p:nvCxnSpPr>
        <p:spPr>
          <a:xfrm>
            <a:off x="2527004" y="2507867"/>
            <a:ext cx="0" cy="505046"/>
          </a:xfrm>
          <a:prstGeom prst="line">
            <a:avLst/>
          </a:prstGeom>
          <a:ln w="12700" cmpd="sng">
            <a:solidFill>
              <a:schemeClr val="accent3">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8" name="TextBox 27">
            <a:extLst>
              <a:ext uri="{FF2B5EF4-FFF2-40B4-BE49-F238E27FC236}">
                <a16:creationId xmlns:a16="http://schemas.microsoft.com/office/drawing/2014/main" id="{AFC7DAB6-A814-DE4F-7009-70A4DDE4C79C}"/>
              </a:ext>
            </a:extLst>
          </p:cNvPr>
          <p:cNvSpPr txBox="1"/>
          <p:nvPr/>
        </p:nvSpPr>
        <p:spPr>
          <a:xfrm>
            <a:off x="2223976" y="2060677"/>
            <a:ext cx="596606" cy="461665"/>
          </a:xfrm>
          <a:prstGeom prst="rect">
            <a:avLst/>
          </a:prstGeom>
          <a:noFill/>
        </p:spPr>
        <p:txBody>
          <a:bodyPr wrap="square" rtlCol="0">
            <a:spAutoFit/>
          </a:bodyPr>
          <a:lstStyle/>
          <a:p>
            <a:pPr algn="ctr"/>
            <a:r>
              <a:rPr lang="en-US" sz="1200" i="1" dirty="0"/>
              <a:t>Dec 2023</a:t>
            </a:r>
          </a:p>
        </p:txBody>
      </p:sp>
      <p:sp>
        <p:nvSpPr>
          <p:cNvPr id="29" name="Rectangular Callout 28">
            <a:extLst>
              <a:ext uri="{FF2B5EF4-FFF2-40B4-BE49-F238E27FC236}">
                <a16:creationId xmlns:a16="http://schemas.microsoft.com/office/drawing/2014/main" id="{1B1D1BB5-8D40-9489-E28C-3957AEA8D011}"/>
              </a:ext>
            </a:extLst>
          </p:cNvPr>
          <p:cNvSpPr/>
          <p:nvPr/>
        </p:nvSpPr>
        <p:spPr>
          <a:xfrm>
            <a:off x="1950265" y="3879382"/>
            <a:ext cx="1422400" cy="392603"/>
          </a:xfrm>
          <a:prstGeom prst="wedgeRectCallout">
            <a:avLst>
              <a:gd name="adj1" fmla="val -9776"/>
              <a:gd name="adj2" fmla="val -259964"/>
            </a:avLst>
          </a:prstGeom>
          <a:solidFill>
            <a:schemeClr val="bg2"/>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200" dirty="0">
                <a:solidFill>
                  <a:schemeClr val="tx1"/>
                </a:solidFill>
              </a:rPr>
              <a:t>GGG2020.1 data release</a:t>
            </a:r>
          </a:p>
        </p:txBody>
      </p:sp>
      <p:cxnSp>
        <p:nvCxnSpPr>
          <p:cNvPr id="4" name="Straight Connector 3">
            <a:extLst>
              <a:ext uri="{FF2B5EF4-FFF2-40B4-BE49-F238E27FC236}">
                <a16:creationId xmlns:a16="http://schemas.microsoft.com/office/drawing/2014/main" id="{1E56B2D5-DF98-ED39-D911-E1205BDBE828}"/>
              </a:ext>
            </a:extLst>
          </p:cNvPr>
          <p:cNvCxnSpPr>
            <a:cxnSpLocks/>
          </p:cNvCxnSpPr>
          <p:nvPr/>
        </p:nvCxnSpPr>
        <p:spPr>
          <a:xfrm>
            <a:off x="4572000" y="2522342"/>
            <a:ext cx="0" cy="505046"/>
          </a:xfrm>
          <a:prstGeom prst="line">
            <a:avLst/>
          </a:prstGeom>
          <a:ln w="12700" cmpd="sng">
            <a:solidFill>
              <a:schemeClr val="accent3">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8" name="TextBox 7">
            <a:extLst>
              <a:ext uri="{FF2B5EF4-FFF2-40B4-BE49-F238E27FC236}">
                <a16:creationId xmlns:a16="http://schemas.microsoft.com/office/drawing/2014/main" id="{6DC63C22-F4F9-9465-E16B-F83BB436F8CE}"/>
              </a:ext>
            </a:extLst>
          </p:cNvPr>
          <p:cNvSpPr txBox="1"/>
          <p:nvPr/>
        </p:nvSpPr>
        <p:spPr>
          <a:xfrm>
            <a:off x="4268972" y="2075152"/>
            <a:ext cx="596606" cy="461665"/>
          </a:xfrm>
          <a:prstGeom prst="rect">
            <a:avLst/>
          </a:prstGeom>
          <a:noFill/>
        </p:spPr>
        <p:txBody>
          <a:bodyPr wrap="square" rtlCol="0">
            <a:spAutoFit/>
          </a:bodyPr>
          <a:lstStyle/>
          <a:p>
            <a:pPr algn="ctr"/>
            <a:r>
              <a:rPr lang="en-US" sz="1200" i="1" dirty="0"/>
              <a:t>Aug 2024</a:t>
            </a:r>
          </a:p>
        </p:txBody>
      </p:sp>
      <p:sp>
        <p:nvSpPr>
          <p:cNvPr id="9" name="Rectangular Callout 8">
            <a:extLst>
              <a:ext uri="{FF2B5EF4-FFF2-40B4-BE49-F238E27FC236}">
                <a16:creationId xmlns:a16="http://schemas.microsoft.com/office/drawing/2014/main" id="{EBB876CE-9AC4-2F96-C891-24FA80B4B663}"/>
              </a:ext>
            </a:extLst>
          </p:cNvPr>
          <p:cNvSpPr/>
          <p:nvPr/>
        </p:nvSpPr>
        <p:spPr>
          <a:xfrm>
            <a:off x="3063988" y="3131689"/>
            <a:ext cx="1422400" cy="392603"/>
          </a:xfrm>
          <a:prstGeom prst="wedgeRectCallout">
            <a:avLst>
              <a:gd name="adj1" fmla="val 55542"/>
              <a:gd name="adj2" fmla="val -78601"/>
            </a:avLst>
          </a:prstGeom>
          <a:solidFill>
            <a:schemeClr val="bg2"/>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200" dirty="0">
                <a:solidFill>
                  <a:schemeClr val="tx1"/>
                </a:solidFill>
              </a:rPr>
              <a:t>GGG2020.2 alg. complete</a:t>
            </a:r>
          </a:p>
        </p:txBody>
      </p:sp>
      <p:cxnSp>
        <p:nvCxnSpPr>
          <p:cNvPr id="17" name="Straight Connector 16">
            <a:extLst>
              <a:ext uri="{FF2B5EF4-FFF2-40B4-BE49-F238E27FC236}">
                <a16:creationId xmlns:a16="http://schemas.microsoft.com/office/drawing/2014/main" id="{F49C2E5B-3856-F31B-9F28-851277373DC4}"/>
              </a:ext>
            </a:extLst>
          </p:cNvPr>
          <p:cNvCxnSpPr>
            <a:cxnSpLocks/>
          </p:cNvCxnSpPr>
          <p:nvPr/>
        </p:nvCxnSpPr>
        <p:spPr>
          <a:xfrm>
            <a:off x="5745789" y="2537292"/>
            <a:ext cx="0" cy="505046"/>
          </a:xfrm>
          <a:prstGeom prst="line">
            <a:avLst/>
          </a:prstGeom>
          <a:ln w="12700" cmpd="sng">
            <a:solidFill>
              <a:schemeClr val="accent3">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1AA2DA9A-971A-7B39-D94F-F436E5C9C880}"/>
              </a:ext>
            </a:extLst>
          </p:cNvPr>
          <p:cNvSpPr txBox="1"/>
          <p:nvPr/>
        </p:nvSpPr>
        <p:spPr>
          <a:xfrm>
            <a:off x="5442761" y="2090102"/>
            <a:ext cx="596606" cy="461665"/>
          </a:xfrm>
          <a:prstGeom prst="rect">
            <a:avLst/>
          </a:prstGeom>
          <a:noFill/>
        </p:spPr>
        <p:txBody>
          <a:bodyPr wrap="square" rtlCol="0">
            <a:spAutoFit/>
          </a:bodyPr>
          <a:lstStyle/>
          <a:p>
            <a:pPr algn="ctr"/>
            <a:r>
              <a:rPr lang="en-US" sz="1200" i="1" dirty="0"/>
              <a:t>Dec 2024</a:t>
            </a:r>
          </a:p>
        </p:txBody>
      </p:sp>
      <p:sp>
        <p:nvSpPr>
          <p:cNvPr id="23" name="Rectangular Callout 22">
            <a:extLst>
              <a:ext uri="{FF2B5EF4-FFF2-40B4-BE49-F238E27FC236}">
                <a16:creationId xmlns:a16="http://schemas.microsoft.com/office/drawing/2014/main" id="{D2BC3C89-860E-5615-76AA-45C2BD125322}"/>
              </a:ext>
            </a:extLst>
          </p:cNvPr>
          <p:cNvSpPr/>
          <p:nvPr/>
        </p:nvSpPr>
        <p:spPr>
          <a:xfrm>
            <a:off x="3743363" y="3608891"/>
            <a:ext cx="1422400" cy="392603"/>
          </a:xfrm>
          <a:prstGeom prst="wedgeRectCallout">
            <a:avLst>
              <a:gd name="adj1" fmla="val 91422"/>
              <a:gd name="adj2" fmla="val -192346"/>
            </a:avLst>
          </a:prstGeom>
          <a:solidFill>
            <a:schemeClr val="bg2"/>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200" dirty="0">
                <a:solidFill>
                  <a:schemeClr val="tx1"/>
                </a:solidFill>
              </a:rPr>
              <a:t>GGG2020.2 data release</a:t>
            </a:r>
          </a:p>
        </p:txBody>
      </p:sp>
      <p:cxnSp>
        <p:nvCxnSpPr>
          <p:cNvPr id="24" name="Straight Connector 23">
            <a:extLst>
              <a:ext uri="{FF2B5EF4-FFF2-40B4-BE49-F238E27FC236}">
                <a16:creationId xmlns:a16="http://schemas.microsoft.com/office/drawing/2014/main" id="{2E6D0AB9-3F5D-7BE1-8DA4-6326A77E1017}"/>
              </a:ext>
            </a:extLst>
          </p:cNvPr>
          <p:cNvCxnSpPr>
            <a:cxnSpLocks/>
          </p:cNvCxnSpPr>
          <p:nvPr/>
        </p:nvCxnSpPr>
        <p:spPr>
          <a:xfrm>
            <a:off x="7174022" y="2536085"/>
            <a:ext cx="0" cy="505046"/>
          </a:xfrm>
          <a:prstGeom prst="line">
            <a:avLst/>
          </a:prstGeom>
          <a:ln w="12700" cmpd="sng">
            <a:solidFill>
              <a:schemeClr val="accent3">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8EE49E6D-2995-2898-09B1-FF72A15B4351}"/>
              </a:ext>
            </a:extLst>
          </p:cNvPr>
          <p:cNvSpPr txBox="1"/>
          <p:nvPr/>
        </p:nvSpPr>
        <p:spPr>
          <a:xfrm>
            <a:off x="6870994" y="2088895"/>
            <a:ext cx="596606" cy="461665"/>
          </a:xfrm>
          <a:prstGeom prst="rect">
            <a:avLst/>
          </a:prstGeom>
          <a:noFill/>
        </p:spPr>
        <p:txBody>
          <a:bodyPr wrap="square" rtlCol="0">
            <a:spAutoFit/>
          </a:bodyPr>
          <a:lstStyle/>
          <a:p>
            <a:pPr algn="ctr"/>
            <a:r>
              <a:rPr lang="en-US" sz="1200" i="1" dirty="0"/>
              <a:t>Mid- 2025</a:t>
            </a:r>
          </a:p>
        </p:txBody>
      </p:sp>
      <p:sp>
        <p:nvSpPr>
          <p:cNvPr id="30" name="Rectangular Callout 29">
            <a:extLst>
              <a:ext uri="{FF2B5EF4-FFF2-40B4-BE49-F238E27FC236}">
                <a16:creationId xmlns:a16="http://schemas.microsoft.com/office/drawing/2014/main" id="{BDB3842C-938B-6A0B-FF33-190893434B73}"/>
              </a:ext>
            </a:extLst>
          </p:cNvPr>
          <p:cNvSpPr/>
          <p:nvPr/>
        </p:nvSpPr>
        <p:spPr>
          <a:xfrm>
            <a:off x="5029864" y="4115950"/>
            <a:ext cx="1422400" cy="392603"/>
          </a:xfrm>
          <a:prstGeom prst="wedgeRectCallout">
            <a:avLst>
              <a:gd name="adj1" fmla="val 100019"/>
              <a:gd name="adj2" fmla="val -322341"/>
            </a:avLst>
          </a:prstGeom>
          <a:solidFill>
            <a:schemeClr val="bg2"/>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200" dirty="0">
                <a:solidFill>
                  <a:schemeClr val="tx1"/>
                </a:solidFill>
              </a:rPr>
              <a:t>Partial column products release</a:t>
            </a:r>
          </a:p>
        </p:txBody>
      </p:sp>
      <p:cxnSp>
        <p:nvCxnSpPr>
          <p:cNvPr id="31" name="Straight Connector 30">
            <a:extLst>
              <a:ext uri="{FF2B5EF4-FFF2-40B4-BE49-F238E27FC236}">
                <a16:creationId xmlns:a16="http://schemas.microsoft.com/office/drawing/2014/main" id="{F7954D03-F22A-D7EB-860C-538981BF68C9}"/>
              </a:ext>
            </a:extLst>
          </p:cNvPr>
          <p:cNvCxnSpPr>
            <a:cxnSpLocks/>
          </p:cNvCxnSpPr>
          <p:nvPr/>
        </p:nvCxnSpPr>
        <p:spPr>
          <a:xfrm>
            <a:off x="8826991" y="2522342"/>
            <a:ext cx="0" cy="505046"/>
          </a:xfrm>
          <a:prstGeom prst="line">
            <a:avLst/>
          </a:prstGeom>
          <a:ln w="12700" cmpd="sng">
            <a:solidFill>
              <a:schemeClr val="accent3">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2" name="TextBox 31">
            <a:extLst>
              <a:ext uri="{FF2B5EF4-FFF2-40B4-BE49-F238E27FC236}">
                <a16:creationId xmlns:a16="http://schemas.microsoft.com/office/drawing/2014/main" id="{9AB40417-A7B2-3545-4F9C-B028E49C03D4}"/>
              </a:ext>
            </a:extLst>
          </p:cNvPr>
          <p:cNvSpPr txBox="1"/>
          <p:nvPr/>
        </p:nvSpPr>
        <p:spPr>
          <a:xfrm>
            <a:off x="8523963" y="2075152"/>
            <a:ext cx="596606" cy="461665"/>
          </a:xfrm>
          <a:prstGeom prst="rect">
            <a:avLst/>
          </a:prstGeom>
          <a:noFill/>
        </p:spPr>
        <p:txBody>
          <a:bodyPr wrap="square" rtlCol="0">
            <a:spAutoFit/>
          </a:bodyPr>
          <a:lstStyle/>
          <a:p>
            <a:pPr algn="ctr"/>
            <a:r>
              <a:rPr lang="en-US" sz="1200" i="1" dirty="0"/>
              <a:t>Late 2025</a:t>
            </a:r>
          </a:p>
        </p:txBody>
      </p:sp>
      <p:sp>
        <p:nvSpPr>
          <p:cNvPr id="33" name="Rectangular Callout 32">
            <a:extLst>
              <a:ext uri="{FF2B5EF4-FFF2-40B4-BE49-F238E27FC236}">
                <a16:creationId xmlns:a16="http://schemas.microsoft.com/office/drawing/2014/main" id="{B7B9A85B-8A44-369B-4F95-EC7843E3C4E3}"/>
              </a:ext>
            </a:extLst>
          </p:cNvPr>
          <p:cNvSpPr/>
          <p:nvPr/>
        </p:nvSpPr>
        <p:spPr>
          <a:xfrm>
            <a:off x="7318979" y="3131689"/>
            <a:ext cx="1422400" cy="392603"/>
          </a:xfrm>
          <a:prstGeom prst="wedgeRectCallout">
            <a:avLst>
              <a:gd name="adj1" fmla="val 55542"/>
              <a:gd name="adj2" fmla="val -78601"/>
            </a:avLst>
          </a:prstGeom>
          <a:solidFill>
            <a:schemeClr val="bg2"/>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200" dirty="0">
                <a:solidFill>
                  <a:schemeClr val="tx1"/>
                </a:solidFill>
              </a:rPr>
              <a:t>GGG202X ready for beta testing</a:t>
            </a:r>
          </a:p>
        </p:txBody>
      </p:sp>
      <p:cxnSp>
        <p:nvCxnSpPr>
          <p:cNvPr id="34" name="Straight Connector 33">
            <a:extLst>
              <a:ext uri="{FF2B5EF4-FFF2-40B4-BE49-F238E27FC236}">
                <a16:creationId xmlns:a16="http://schemas.microsoft.com/office/drawing/2014/main" id="{DD4EA251-46DE-236D-8974-1554BE214C9D}"/>
              </a:ext>
            </a:extLst>
          </p:cNvPr>
          <p:cNvCxnSpPr>
            <a:cxnSpLocks/>
            <a:stCxn id="20" idx="2"/>
          </p:cNvCxnSpPr>
          <p:nvPr/>
        </p:nvCxnSpPr>
        <p:spPr>
          <a:xfrm>
            <a:off x="298303" y="2522342"/>
            <a:ext cx="5313" cy="384777"/>
          </a:xfrm>
          <a:prstGeom prst="line">
            <a:avLst/>
          </a:prstGeom>
          <a:ln w="12700" cmpd="sng">
            <a:solidFill>
              <a:schemeClr val="accent3">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36" name="TextBox 35">
            <a:extLst>
              <a:ext uri="{FF2B5EF4-FFF2-40B4-BE49-F238E27FC236}">
                <a16:creationId xmlns:a16="http://schemas.microsoft.com/office/drawing/2014/main" id="{D84563EE-62B4-ED7A-F480-37FE5D03C83A}"/>
              </a:ext>
            </a:extLst>
          </p:cNvPr>
          <p:cNvSpPr txBox="1"/>
          <p:nvPr/>
        </p:nvSpPr>
        <p:spPr>
          <a:xfrm>
            <a:off x="1588895" y="4325609"/>
            <a:ext cx="2145139" cy="461665"/>
          </a:xfrm>
          <a:prstGeom prst="rect">
            <a:avLst/>
          </a:prstGeom>
          <a:noFill/>
        </p:spPr>
        <p:txBody>
          <a:bodyPr wrap="none" rtlCol="0">
            <a:spAutoFit/>
          </a:bodyPr>
          <a:lstStyle/>
          <a:p>
            <a:pPr algn="ctr"/>
            <a:r>
              <a:rPr lang="en-US" sz="1200" i="1" dirty="0">
                <a:solidFill>
                  <a:schemeClr val="accent4">
                    <a:lumMod val="75000"/>
                  </a:schemeClr>
                </a:solidFill>
              </a:rPr>
              <a:t>Change to XCO</a:t>
            </a:r>
            <a:r>
              <a:rPr lang="en-US" sz="1200" i="1" baseline="-25000" dirty="0">
                <a:solidFill>
                  <a:schemeClr val="accent4">
                    <a:lumMod val="75000"/>
                  </a:schemeClr>
                </a:solidFill>
              </a:rPr>
              <a:t>2</a:t>
            </a:r>
          </a:p>
          <a:p>
            <a:pPr algn="ctr"/>
            <a:r>
              <a:rPr lang="en-US" sz="1200" i="1" dirty="0">
                <a:solidFill>
                  <a:schemeClr val="accent3">
                    <a:lumMod val="60000"/>
                    <a:lumOff val="40000"/>
                  </a:schemeClr>
                </a:solidFill>
              </a:rPr>
              <a:t>Can be generated at Caltech</a:t>
            </a:r>
          </a:p>
        </p:txBody>
      </p:sp>
      <p:sp>
        <p:nvSpPr>
          <p:cNvPr id="37" name="TextBox 36">
            <a:extLst>
              <a:ext uri="{FF2B5EF4-FFF2-40B4-BE49-F238E27FC236}">
                <a16:creationId xmlns:a16="http://schemas.microsoft.com/office/drawing/2014/main" id="{6162C036-9256-995F-69D2-D3535DDE6B20}"/>
              </a:ext>
            </a:extLst>
          </p:cNvPr>
          <p:cNvSpPr txBox="1"/>
          <p:nvPr/>
        </p:nvSpPr>
        <p:spPr>
          <a:xfrm>
            <a:off x="3737144" y="4000374"/>
            <a:ext cx="1292720" cy="461665"/>
          </a:xfrm>
          <a:prstGeom prst="rect">
            <a:avLst/>
          </a:prstGeom>
          <a:noFill/>
        </p:spPr>
        <p:txBody>
          <a:bodyPr wrap="square" rtlCol="0">
            <a:spAutoFit/>
          </a:bodyPr>
          <a:lstStyle/>
          <a:p>
            <a:pPr algn="ctr"/>
            <a:r>
              <a:rPr lang="en-US" sz="1200" i="1" dirty="0">
                <a:solidFill>
                  <a:schemeClr val="accent4">
                    <a:lumMod val="75000"/>
                  </a:schemeClr>
                </a:solidFill>
              </a:rPr>
              <a:t>Change to XCH</a:t>
            </a:r>
            <a:r>
              <a:rPr lang="en-US" sz="1200" i="1" baseline="-25000" dirty="0">
                <a:solidFill>
                  <a:schemeClr val="accent4">
                    <a:lumMod val="75000"/>
                  </a:schemeClr>
                </a:solidFill>
              </a:rPr>
              <a:t>4</a:t>
            </a:r>
            <a:r>
              <a:rPr lang="en-US" sz="1200" i="1" dirty="0">
                <a:solidFill>
                  <a:schemeClr val="accent4">
                    <a:lumMod val="75000"/>
                  </a:schemeClr>
                </a:solidFill>
              </a:rPr>
              <a:t> and XN</a:t>
            </a:r>
            <a:r>
              <a:rPr lang="en-US" sz="1200" i="1" baseline="-25000" dirty="0">
                <a:solidFill>
                  <a:schemeClr val="accent4">
                    <a:lumMod val="75000"/>
                  </a:schemeClr>
                </a:solidFill>
              </a:rPr>
              <a:t>2</a:t>
            </a:r>
            <a:r>
              <a:rPr lang="en-US" sz="1200" i="1" dirty="0">
                <a:solidFill>
                  <a:schemeClr val="accent4">
                    <a:lumMod val="75000"/>
                  </a:schemeClr>
                </a:solidFill>
              </a:rPr>
              <a:t>O</a:t>
            </a:r>
          </a:p>
        </p:txBody>
      </p:sp>
      <p:sp>
        <p:nvSpPr>
          <p:cNvPr id="38" name="TextBox 37">
            <a:extLst>
              <a:ext uri="{FF2B5EF4-FFF2-40B4-BE49-F238E27FC236}">
                <a16:creationId xmlns:a16="http://schemas.microsoft.com/office/drawing/2014/main" id="{52657E02-657B-0723-00DE-026FAED69299}"/>
              </a:ext>
            </a:extLst>
          </p:cNvPr>
          <p:cNvSpPr txBox="1"/>
          <p:nvPr/>
        </p:nvSpPr>
        <p:spPr>
          <a:xfrm>
            <a:off x="5094704" y="4502260"/>
            <a:ext cx="1292720" cy="276999"/>
          </a:xfrm>
          <a:prstGeom prst="rect">
            <a:avLst/>
          </a:prstGeom>
          <a:noFill/>
        </p:spPr>
        <p:txBody>
          <a:bodyPr wrap="square" rtlCol="0">
            <a:spAutoFit/>
          </a:bodyPr>
          <a:lstStyle/>
          <a:p>
            <a:pPr algn="ctr"/>
            <a:r>
              <a:rPr lang="en-US" sz="1200" i="1" dirty="0">
                <a:solidFill>
                  <a:schemeClr val="accent4">
                    <a:lumMod val="75000"/>
                  </a:schemeClr>
                </a:solidFill>
              </a:rPr>
              <a:t>New products</a:t>
            </a:r>
          </a:p>
        </p:txBody>
      </p:sp>
      <p:cxnSp>
        <p:nvCxnSpPr>
          <p:cNvPr id="40" name="Straight Arrow Connector 39">
            <a:extLst>
              <a:ext uri="{FF2B5EF4-FFF2-40B4-BE49-F238E27FC236}">
                <a16:creationId xmlns:a16="http://schemas.microsoft.com/office/drawing/2014/main" id="{28306148-A5D8-28BD-E3B4-F90EBBDEA8E1}"/>
              </a:ext>
            </a:extLst>
          </p:cNvPr>
          <p:cNvCxnSpPr>
            <a:cxnSpLocks/>
          </p:cNvCxnSpPr>
          <p:nvPr/>
        </p:nvCxnSpPr>
        <p:spPr>
          <a:xfrm flipV="1">
            <a:off x="3279753" y="4353525"/>
            <a:ext cx="0" cy="191489"/>
          </a:xfrm>
          <a:prstGeom prst="straightConnector1">
            <a:avLst/>
          </a:prstGeom>
          <a:ln w="12700" cmpd="sng">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1" name="Straight Arrow Connector 40">
            <a:extLst>
              <a:ext uri="{FF2B5EF4-FFF2-40B4-BE49-F238E27FC236}">
                <a16:creationId xmlns:a16="http://schemas.microsoft.com/office/drawing/2014/main" id="{70E29E7A-48DE-EFE9-4246-A98B5F5D6706}"/>
              </a:ext>
            </a:extLst>
          </p:cNvPr>
          <p:cNvCxnSpPr>
            <a:cxnSpLocks/>
          </p:cNvCxnSpPr>
          <p:nvPr/>
        </p:nvCxnSpPr>
        <p:spPr>
          <a:xfrm flipV="1">
            <a:off x="4865578" y="4025058"/>
            <a:ext cx="0" cy="191489"/>
          </a:xfrm>
          <a:prstGeom prst="straightConnector1">
            <a:avLst/>
          </a:prstGeom>
          <a:ln w="12700" cmpd="sng">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2" name="Straight Arrow Connector 41">
            <a:extLst>
              <a:ext uri="{FF2B5EF4-FFF2-40B4-BE49-F238E27FC236}">
                <a16:creationId xmlns:a16="http://schemas.microsoft.com/office/drawing/2014/main" id="{FA9214D9-FC2C-C3D5-887C-9054FA6B62D1}"/>
              </a:ext>
            </a:extLst>
          </p:cNvPr>
          <p:cNvCxnSpPr>
            <a:cxnSpLocks/>
          </p:cNvCxnSpPr>
          <p:nvPr/>
        </p:nvCxnSpPr>
        <p:spPr>
          <a:xfrm flipV="1">
            <a:off x="6287662" y="4545014"/>
            <a:ext cx="0" cy="191489"/>
          </a:xfrm>
          <a:prstGeom prst="straightConnector1">
            <a:avLst/>
          </a:prstGeom>
          <a:ln w="12700" cmpd="sng">
            <a:solidFill>
              <a:schemeClr val="accent4">
                <a:lumMod val="75000"/>
              </a:schemeClr>
            </a:solidFill>
            <a:tailEnd type="triangle"/>
          </a:ln>
          <a:effectLst/>
        </p:spPr>
        <p:style>
          <a:lnRef idx="2">
            <a:schemeClr val="accent1"/>
          </a:lnRef>
          <a:fillRef idx="0">
            <a:schemeClr val="accent1"/>
          </a:fillRef>
          <a:effectRef idx="1">
            <a:schemeClr val="accent1"/>
          </a:effectRef>
          <a:fontRef idx="minor">
            <a:schemeClr val="tx1"/>
          </a:fontRef>
        </p:style>
      </p:cxnSp>
      <p:cxnSp>
        <p:nvCxnSpPr>
          <p:cNvPr id="43" name="Straight Connector 42">
            <a:extLst>
              <a:ext uri="{FF2B5EF4-FFF2-40B4-BE49-F238E27FC236}">
                <a16:creationId xmlns:a16="http://schemas.microsoft.com/office/drawing/2014/main" id="{0E87FE20-D2F4-14E0-2793-2E2F3954D0EE}"/>
              </a:ext>
            </a:extLst>
          </p:cNvPr>
          <p:cNvCxnSpPr>
            <a:cxnSpLocks/>
          </p:cNvCxnSpPr>
          <p:nvPr/>
        </p:nvCxnSpPr>
        <p:spPr>
          <a:xfrm>
            <a:off x="745202" y="2507867"/>
            <a:ext cx="0" cy="505046"/>
          </a:xfrm>
          <a:prstGeom prst="line">
            <a:avLst/>
          </a:prstGeom>
          <a:ln w="12700" cmpd="sng">
            <a:solidFill>
              <a:schemeClr val="accent3">
                <a:lumMod val="50000"/>
              </a:schemeClr>
            </a:solidFill>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746D85CF-F64B-DC61-CAA4-D79C13523F10}"/>
              </a:ext>
            </a:extLst>
          </p:cNvPr>
          <p:cNvSpPr txBox="1"/>
          <p:nvPr/>
        </p:nvSpPr>
        <p:spPr>
          <a:xfrm>
            <a:off x="442174" y="2060677"/>
            <a:ext cx="596606" cy="461665"/>
          </a:xfrm>
          <a:prstGeom prst="rect">
            <a:avLst/>
          </a:prstGeom>
          <a:noFill/>
        </p:spPr>
        <p:txBody>
          <a:bodyPr wrap="square" rtlCol="0">
            <a:spAutoFit/>
          </a:bodyPr>
          <a:lstStyle/>
          <a:p>
            <a:pPr algn="ctr"/>
            <a:r>
              <a:rPr lang="en-US" sz="1200" i="1" dirty="0"/>
              <a:t>Jul 2023</a:t>
            </a:r>
          </a:p>
        </p:txBody>
      </p:sp>
      <p:sp>
        <p:nvSpPr>
          <p:cNvPr id="45" name="Rectangular Callout 44">
            <a:extLst>
              <a:ext uri="{FF2B5EF4-FFF2-40B4-BE49-F238E27FC236}">
                <a16:creationId xmlns:a16="http://schemas.microsoft.com/office/drawing/2014/main" id="{9F59DB56-EB5B-E492-6FA8-541AC2C25E53}"/>
              </a:ext>
            </a:extLst>
          </p:cNvPr>
          <p:cNvSpPr/>
          <p:nvPr/>
        </p:nvSpPr>
        <p:spPr>
          <a:xfrm>
            <a:off x="267820" y="3350718"/>
            <a:ext cx="1149893" cy="392603"/>
          </a:xfrm>
          <a:prstGeom prst="wedgeRectCallout">
            <a:avLst>
              <a:gd name="adj1" fmla="val -7942"/>
              <a:gd name="adj2" fmla="val -141546"/>
            </a:avLst>
          </a:prstGeom>
          <a:solidFill>
            <a:schemeClr val="bg2"/>
          </a:solidFill>
          <a:ln>
            <a:solidFill>
              <a:schemeClr val="accent3">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r>
              <a:rPr lang="en-US" sz="1200" dirty="0">
                <a:solidFill>
                  <a:schemeClr val="tx1"/>
                </a:solidFill>
              </a:rPr>
              <a:t>GEOS IT support ready</a:t>
            </a:r>
          </a:p>
        </p:txBody>
      </p:sp>
    </p:spTree>
    <p:extLst>
      <p:ext uri="{BB962C8B-B14F-4D97-AF65-F5344CB8AC3E}">
        <p14:creationId xmlns:p14="http://schemas.microsoft.com/office/powerpoint/2010/main" val="31758712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p:txBody>
          <a:bodyPr/>
          <a:lstStyle/>
          <a:p>
            <a:r>
              <a:rPr lang="en-US" dirty="0">
                <a:solidFill>
                  <a:schemeClr val="tx1"/>
                </a:solidFill>
              </a:rPr>
              <a:t>GEOS FP-IT to GEOS IT changeover </a:t>
            </a:r>
            <a:r>
              <a:rPr lang="en-US" i="1" dirty="0">
                <a:solidFill>
                  <a:schemeClr val="bg1">
                    <a:lumMod val="50000"/>
                  </a:schemeClr>
                </a:solidFill>
              </a:rPr>
              <a:t>(GGG2020)</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p:txBody>
          <a:bodyPr/>
          <a:lstStyle/>
          <a:p>
            <a:r>
              <a:rPr lang="en-US" sz="1600" dirty="0"/>
              <a:t>GGG2020 uses GEOS FP-IT for the meteorology and as input for the VMR priors</a:t>
            </a:r>
          </a:p>
          <a:p>
            <a:r>
              <a:rPr lang="en-US" sz="1600" dirty="0"/>
              <a:t>Goddard plans to end FP-IT production ~end 2023, switching to the new GEOS IT product</a:t>
            </a:r>
          </a:p>
          <a:p>
            <a:r>
              <a:rPr lang="en-US" sz="1600" dirty="0"/>
              <a:t>GEOS IT has the same variables as FP-IT, but is an updated assimilation system</a:t>
            </a:r>
          </a:p>
          <a:p>
            <a:r>
              <a:rPr lang="en-US" sz="1600" dirty="0"/>
              <a:t>Three main tasks:</a:t>
            </a:r>
          </a:p>
          <a:p>
            <a:pPr marL="800100" lvl="1" indent="-342900">
              <a:buFont typeface="+mj-lt"/>
              <a:buAutoNum type="arabicPeriod"/>
            </a:pPr>
            <a:r>
              <a:rPr lang="en-US" sz="1400" dirty="0"/>
              <a:t>Update CO priors to reflect changes in CO emissions between FP-IT and IT</a:t>
            </a:r>
          </a:p>
          <a:p>
            <a:pPr marL="800100" lvl="1" indent="-342900">
              <a:buFont typeface="+mj-lt"/>
              <a:buAutoNum type="arabicPeriod"/>
            </a:pPr>
            <a:r>
              <a:rPr lang="en-US" sz="1400" dirty="0"/>
              <a:t>Modify the automatic priors generation to handle the FP-IT to IT switch</a:t>
            </a:r>
          </a:p>
          <a:p>
            <a:pPr marL="800100" lvl="1" indent="-342900">
              <a:buFont typeface="+mj-lt"/>
              <a:buAutoNum type="arabicPeriod"/>
            </a:pPr>
            <a:r>
              <a:rPr lang="en-US" sz="1400" dirty="0"/>
              <a:t>Evaluate changes in </a:t>
            </a:r>
            <a:r>
              <a:rPr lang="en-US" sz="1400" dirty="0" err="1"/>
              <a:t>Xgas</a:t>
            </a:r>
            <a:r>
              <a:rPr lang="en-US" sz="1400" dirty="0"/>
              <a:t> products introduced by the new meteorology</a:t>
            </a:r>
          </a:p>
          <a:p>
            <a:r>
              <a:rPr lang="en-US" sz="1600" dirty="0"/>
              <a:t>There will be a hard changeover date after which the automatic priors will use GEOS IT data. We are coordinating this with OCO -2 and -3.</a:t>
            </a:r>
          </a:p>
          <a:p>
            <a:r>
              <a:rPr lang="en-US" sz="1600" dirty="0"/>
              <a:t>Priors before the changeover date will </a:t>
            </a:r>
            <a:r>
              <a:rPr lang="en-US" sz="1600" u="sng" dirty="0"/>
              <a:t>not</a:t>
            </a:r>
            <a:r>
              <a:rPr lang="en-US" sz="1600" dirty="0"/>
              <a:t> be regenerated with GEOS IT except as needed for testing in task #3 above</a:t>
            </a:r>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spTree>
    <p:extLst>
      <p:ext uri="{BB962C8B-B14F-4D97-AF65-F5344CB8AC3E}">
        <p14:creationId xmlns:p14="http://schemas.microsoft.com/office/powerpoint/2010/main" val="28542073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p:txBody>
          <a:bodyPr/>
          <a:lstStyle/>
          <a:p>
            <a:r>
              <a:rPr lang="en-US" dirty="0" err="1">
                <a:solidFill>
                  <a:schemeClr val="tx1"/>
                </a:solidFill>
              </a:rPr>
              <a:t>Xluft</a:t>
            </a:r>
            <a:r>
              <a:rPr lang="en-US" dirty="0">
                <a:solidFill>
                  <a:schemeClr val="tx1"/>
                </a:solidFill>
              </a:rPr>
              <a:t>-based bias correction for XCO</a:t>
            </a:r>
            <a:r>
              <a:rPr lang="en-US" baseline="-25000" dirty="0">
                <a:solidFill>
                  <a:schemeClr val="tx1"/>
                </a:solidFill>
              </a:rPr>
              <a:t>2</a:t>
            </a:r>
            <a:r>
              <a:rPr lang="en-US" dirty="0">
                <a:solidFill>
                  <a:schemeClr val="tx1"/>
                </a:solidFill>
              </a:rPr>
              <a:t> </a:t>
            </a:r>
            <a:r>
              <a:rPr lang="en-US" i="1" dirty="0">
                <a:solidFill>
                  <a:schemeClr val="bg1">
                    <a:lumMod val="50000"/>
                  </a:schemeClr>
                </a:solidFill>
              </a:rPr>
              <a:t>(GGG2020.1)</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a:xfrm>
            <a:off x="253999" y="1103086"/>
            <a:ext cx="3605620" cy="3225664"/>
          </a:xfrm>
        </p:spPr>
        <p:txBody>
          <a:bodyPr/>
          <a:lstStyle/>
          <a:p>
            <a:r>
              <a:rPr lang="en-US" sz="1600" dirty="0"/>
              <a:t>Comparison with </a:t>
            </a:r>
            <a:r>
              <a:rPr lang="en-US" sz="1600" i="1" dirty="0"/>
              <a:t>in situ</a:t>
            </a:r>
            <a:r>
              <a:rPr lang="en-US" sz="1600" dirty="0"/>
              <a:t> profiles identified a bias in XCO</a:t>
            </a:r>
            <a:r>
              <a:rPr lang="en-US" sz="1600" baseline="-25000" dirty="0"/>
              <a:t>2</a:t>
            </a:r>
            <a:r>
              <a:rPr lang="en-US" sz="1600" dirty="0"/>
              <a:t> correlated with </a:t>
            </a:r>
            <a:r>
              <a:rPr lang="en-US" sz="1600" dirty="0" err="1"/>
              <a:t>Xluft</a:t>
            </a:r>
            <a:endParaRPr lang="en-US" sz="1600" dirty="0"/>
          </a:p>
          <a:p>
            <a:pPr lvl="1"/>
            <a:r>
              <a:rPr lang="en-US" sz="1400" dirty="0"/>
              <a:t>Grey line at right is only fit to data in 0.996 ≤ </a:t>
            </a:r>
            <a:r>
              <a:rPr lang="en-US" sz="1400" dirty="0" err="1"/>
              <a:t>Xluft</a:t>
            </a:r>
            <a:r>
              <a:rPr lang="en-US" sz="1400" dirty="0"/>
              <a:t> ≤ 1.002, but predicts the two Park Falls points at </a:t>
            </a:r>
            <a:r>
              <a:rPr lang="en-US" sz="1400" dirty="0" err="1"/>
              <a:t>Xluft</a:t>
            </a:r>
            <a:r>
              <a:rPr lang="en-US" sz="1400" dirty="0"/>
              <a:t> ≈ 0.988 well</a:t>
            </a:r>
          </a:p>
          <a:p>
            <a:pPr lvl="1"/>
            <a:r>
              <a:rPr lang="en-US" sz="1400" dirty="0"/>
              <a:t>NB: Only </a:t>
            </a:r>
            <a:r>
              <a:rPr lang="en-US" sz="1400" dirty="0" err="1"/>
              <a:t>Sodankylä</a:t>
            </a:r>
            <a:r>
              <a:rPr lang="en-US" sz="1400" dirty="0"/>
              <a:t> has nonlinearity correction in this plot</a:t>
            </a:r>
          </a:p>
          <a:p>
            <a:r>
              <a:rPr lang="en-US" sz="1600" dirty="0"/>
              <a:t>This should be driven by factors such as misalignment, nonlinearity, and surface pressure errors</a:t>
            </a:r>
          </a:p>
          <a:p>
            <a:r>
              <a:rPr lang="en-US" sz="1600" dirty="0"/>
              <a:t>Still working to reproduce this behavior in tests with synthetically “bad” data</a:t>
            </a:r>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pic>
        <p:nvPicPr>
          <p:cNvPr id="7" name="Picture 6">
            <a:extLst>
              <a:ext uri="{FF2B5EF4-FFF2-40B4-BE49-F238E27FC236}">
                <a16:creationId xmlns:a16="http://schemas.microsoft.com/office/drawing/2014/main" id="{16CA8624-E511-3D4B-E1CE-DDAAB5ED66E1}"/>
              </a:ext>
            </a:extLst>
          </p:cNvPr>
          <p:cNvPicPr>
            <a:picLocks noChangeAspect="1"/>
          </p:cNvPicPr>
          <p:nvPr/>
        </p:nvPicPr>
        <p:blipFill>
          <a:blip r:embed="rId2"/>
          <a:stretch>
            <a:fillRect/>
          </a:stretch>
        </p:blipFill>
        <p:spPr>
          <a:xfrm>
            <a:off x="6200864" y="2637012"/>
            <a:ext cx="2801224" cy="2100918"/>
          </a:xfrm>
          <a:prstGeom prst="rect">
            <a:avLst/>
          </a:prstGeom>
        </p:spPr>
      </p:pic>
      <p:pic>
        <p:nvPicPr>
          <p:cNvPr id="1028" name="Picture 4">
            <a:extLst>
              <a:ext uri="{FF2B5EF4-FFF2-40B4-BE49-F238E27FC236}">
                <a16:creationId xmlns:a16="http://schemas.microsoft.com/office/drawing/2014/main" id="{F3056129-A4C0-1D0C-7F9C-80B877FA75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47977" y="887966"/>
            <a:ext cx="4475484" cy="19201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908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p:txBody>
          <a:bodyPr/>
          <a:lstStyle/>
          <a:p>
            <a:r>
              <a:rPr lang="en-US" dirty="0" err="1">
                <a:solidFill>
                  <a:schemeClr val="tx1"/>
                </a:solidFill>
              </a:rPr>
              <a:t>Xluft</a:t>
            </a:r>
            <a:r>
              <a:rPr lang="en-US" dirty="0">
                <a:solidFill>
                  <a:schemeClr val="tx1"/>
                </a:solidFill>
              </a:rPr>
              <a:t>-based bias correction for XCO</a:t>
            </a:r>
            <a:r>
              <a:rPr lang="en-US" baseline="-25000" dirty="0">
                <a:solidFill>
                  <a:schemeClr val="tx1"/>
                </a:solidFill>
              </a:rPr>
              <a:t>2</a:t>
            </a:r>
            <a:r>
              <a:rPr lang="en-US" dirty="0">
                <a:solidFill>
                  <a:schemeClr val="tx1"/>
                </a:solidFill>
              </a:rPr>
              <a:t> </a:t>
            </a:r>
            <a:r>
              <a:rPr lang="en-US" i="1" dirty="0">
                <a:solidFill>
                  <a:schemeClr val="bg1">
                    <a:lumMod val="50000"/>
                  </a:schemeClr>
                </a:solidFill>
              </a:rPr>
              <a:t>(GGG2020.1)</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a:xfrm>
            <a:off x="253999" y="1103086"/>
            <a:ext cx="3605620" cy="3225664"/>
          </a:xfrm>
        </p:spPr>
        <p:txBody>
          <a:bodyPr/>
          <a:lstStyle/>
          <a:p>
            <a:r>
              <a:rPr lang="en-US" sz="1600" dirty="0"/>
              <a:t>This correction has become more urgent since a team working on machine learning-based filtering and bias correction for OCO-2 noticed time trends in OCO-2 vs. TCCON biases that correlate with </a:t>
            </a:r>
            <a:r>
              <a:rPr lang="en-US" sz="1600" dirty="0" err="1"/>
              <a:t>Xluft</a:t>
            </a:r>
            <a:r>
              <a:rPr lang="en-US" sz="1600" dirty="0"/>
              <a:t> (top)</a:t>
            </a:r>
          </a:p>
          <a:p>
            <a:r>
              <a:rPr lang="en-US" sz="1600" dirty="0"/>
              <a:t>We are working with them to determine how much of this bias is due to TCCON and how much to OCO-2 (most significant cases seem to be sites near ocean)</a:t>
            </a:r>
          </a:p>
          <a:p>
            <a:r>
              <a:rPr lang="en-US" sz="1600" dirty="0"/>
              <a:t>Still, we want to have a bias correction of our own in place ASAP</a:t>
            </a:r>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pic>
        <p:nvPicPr>
          <p:cNvPr id="9" name="Picture 8" descr="Chart, line chart&#10;&#10;Description automatically generated">
            <a:extLst>
              <a:ext uri="{FF2B5EF4-FFF2-40B4-BE49-F238E27FC236}">
                <a16:creationId xmlns:a16="http://schemas.microsoft.com/office/drawing/2014/main" id="{58A6129D-BBA4-EB88-13DF-6E540075A60B}"/>
              </a:ext>
            </a:extLst>
          </p:cNvPr>
          <p:cNvPicPr>
            <a:picLocks noChangeAspect="1"/>
          </p:cNvPicPr>
          <p:nvPr/>
        </p:nvPicPr>
        <p:blipFill>
          <a:blip r:embed="rId2"/>
          <a:stretch>
            <a:fillRect/>
          </a:stretch>
        </p:blipFill>
        <p:spPr>
          <a:xfrm>
            <a:off x="4364665" y="1205105"/>
            <a:ext cx="2073348" cy="1555011"/>
          </a:xfrm>
          <a:prstGeom prst="rect">
            <a:avLst/>
          </a:prstGeom>
        </p:spPr>
      </p:pic>
      <p:pic>
        <p:nvPicPr>
          <p:cNvPr id="10" name="Picture 9" descr="Chart&#10;&#10;Description automatically generated">
            <a:extLst>
              <a:ext uri="{FF2B5EF4-FFF2-40B4-BE49-F238E27FC236}">
                <a16:creationId xmlns:a16="http://schemas.microsoft.com/office/drawing/2014/main" id="{A37D0BD9-98A8-623C-49C1-AE09DE280A6D}"/>
              </a:ext>
            </a:extLst>
          </p:cNvPr>
          <p:cNvPicPr>
            <a:picLocks noChangeAspect="1"/>
          </p:cNvPicPr>
          <p:nvPr/>
        </p:nvPicPr>
        <p:blipFill>
          <a:blip r:embed="rId3"/>
          <a:stretch>
            <a:fillRect/>
          </a:stretch>
        </p:blipFill>
        <p:spPr>
          <a:xfrm>
            <a:off x="6855018" y="1246233"/>
            <a:ext cx="1982639" cy="1486979"/>
          </a:xfrm>
          <a:prstGeom prst="rect">
            <a:avLst/>
          </a:prstGeom>
        </p:spPr>
      </p:pic>
      <p:pic>
        <p:nvPicPr>
          <p:cNvPr id="11" name="Picture 10">
            <a:extLst>
              <a:ext uri="{FF2B5EF4-FFF2-40B4-BE49-F238E27FC236}">
                <a16:creationId xmlns:a16="http://schemas.microsoft.com/office/drawing/2014/main" id="{892F369D-D8BB-18E0-96BE-86C3825F9B6F}"/>
              </a:ext>
            </a:extLst>
          </p:cNvPr>
          <p:cNvPicPr>
            <a:picLocks noChangeAspect="1"/>
          </p:cNvPicPr>
          <p:nvPr/>
        </p:nvPicPr>
        <p:blipFill rotWithShape="1">
          <a:blip r:embed="rId4"/>
          <a:srcRect b="51065"/>
          <a:stretch/>
        </p:blipFill>
        <p:spPr>
          <a:xfrm>
            <a:off x="4364665" y="2788458"/>
            <a:ext cx="4580317" cy="1678517"/>
          </a:xfrm>
          <a:prstGeom prst="rect">
            <a:avLst/>
          </a:prstGeom>
        </p:spPr>
      </p:pic>
      <p:sp>
        <p:nvSpPr>
          <p:cNvPr id="14" name="TextBox 13">
            <a:extLst>
              <a:ext uri="{FF2B5EF4-FFF2-40B4-BE49-F238E27FC236}">
                <a16:creationId xmlns:a16="http://schemas.microsoft.com/office/drawing/2014/main" id="{18FA52E3-F6B3-E81A-DE4E-9BB029490E8A}"/>
              </a:ext>
            </a:extLst>
          </p:cNvPr>
          <p:cNvSpPr txBox="1"/>
          <p:nvPr/>
        </p:nvSpPr>
        <p:spPr>
          <a:xfrm>
            <a:off x="5284383" y="880056"/>
            <a:ext cx="3073277" cy="338554"/>
          </a:xfrm>
          <a:prstGeom prst="rect">
            <a:avLst/>
          </a:prstGeom>
          <a:noFill/>
        </p:spPr>
        <p:txBody>
          <a:bodyPr wrap="none" rtlCol="0">
            <a:spAutoFit/>
          </a:bodyPr>
          <a:lstStyle/>
          <a:p>
            <a:r>
              <a:rPr lang="en-US" sz="1600" i="1" dirty="0"/>
              <a:t>Plots from Steffen </a:t>
            </a:r>
            <a:r>
              <a:rPr lang="en-US" sz="1600" i="1" dirty="0" err="1"/>
              <a:t>Mauceri</a:t>
            </a:r>
            <a:r>
              <a:rPr lang="en-US" sz="1600" i="1" dirty="0"/>
              <a:t>, JPL</a:t>
            </a:r>
          </a:p>
        </p:txBody>
      </p:sp>
      <p:sp>
        <p:nvSpPr>
          <p:cNvPr id="15" name="Rectangle 14">
            <a:extLst>
              <a:ext uri="{FF2B5EF4-FFF2-40B4-BE49-F238E27FC236}">
                <a16:creationId xmlns:a16="http://schemas.microsoft.com/office/drawing/2014/main" id="{D95BB646-05B3-98E4-4D02-C245ADCE7683}"/>
              </a:ext>
            </a:extLst>
          </p:cNvPr>
          <p:cNvSpPr/>
          <p:nvPr/>
        </p:nvSpPr>
        <p:spPr>
          <a:xfrm>
            <a:off x="4364665" y="2870791"/>
            <a:ext cx="2290158" cy="1624526"/>
          </a:xfrm>
          <a:prstGeom prst="rect">
            <a:avLst/>
          </a:prstGeom>
          <a:noFill/>
          <a:ln>
            <a:solidFill>
              <a:schemeClr val="accent4">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p>
        </p:txBody>
      </p:sp>
      <p:sp>
        <p:nvSpPr>
          <p:cNvPr id="16" name="TextBox 15">
            <a:extLst>
              <a:ext uri="{FF2B5EF4-FFF2-40B4-BE49-F238E27FC236}">
                <a16:creationId xmlns:a16="http://schemas.microsoft.com/office/drawing/2014/main" id="{842B318F-D6B0-2D50-1000-7E65D1B04E43}"/>
              </a:ext>
            </a:extLst>
          </p:cNvPr>
          <p:cNvSpPr txBox="1"/>
          <p:nvPr/>
        </p:nvSpPr>
        <p:spPr>
          <a:xfrm>
            <a:off x="4283788" y="4466704"/>
            <a:ext cx="1000595" cy="307777"/>
          </a:xfrm>
          <a:prstGeom prst="rect">
            <a:avLst/>
          </a:prstGeom>
          <a:noFill/>
        </p:spPr>
        <p:txBody>
          <a:bodyPr wrap="none" rtlCol="0">
            <a:spAutoFit/>
          </a:bodyPr>
          <a:lstStyle/>
          <a:p>
            <a:r>
              <a:rPr lang="en-US" sz="1400" dirty="0">
                <a:solidFill>
                  <a:schemeClr val="accent4">
                    <a:lumMod val="75000"/>
                  </a:schemeClr>
                </a:solidFill>
              </a:rPr>
              <a:t>GGG2020</a:t>
            </a:r>
          </a:p>
        </p:txBody>
      </p:sp>
      <p:sp>
        <p:nvSpPr>
          <p:cNvPr id="17" name="Rectangle 16">
            <a:extLst>
              <a:ext uri="{FF2B5EF4-FFF2-40B4-BE49-F238E27FC236}">
                <a16:creationId xmlns:a16="http://schemas.microsoft.com/office/drawing/2014/main" id="{499F135F-F0C6-3D02-984D-7DC80C4C372D}"/>
              </a:ext>
            </a:extLst>
          </p:cNvPr>
          <p:cNvSpPr/>
          <p:nvPr/>
        </p:nvSpPr>
        <p:spPr>
          <a:xfrm>
            <a:off x="6676087" y="2870791"/>
            <a:ext cx="2290158" cy="1624526"/>
          </a:xfrm>
          <a:prstGeom prst="rect">
            <a:avLst/>
          </a:prstGeom>
          <a:noFill/>
          <a:ln>
            <a:solidFill>
              <a:srgbClr val="FFC000"/>
            </a:solidFill>
          </a:ln>
          <a:effectLst/>
        </p:spPr>
        <p:style>
          <a:lnRef idx="1">
            <a:schemeClr val="accent1"/>
          </a:lnRef>
          <a:fillRef idx="3">
            <a:schemeClr val="accent1"/>
          </a:fillRef>
          <a:effectRef idx="2">
            <a:schemeClr val="accent1"/>
          </a:effectRef>
          <a:fontRef idx="minor">
            <a:schemeClr val="lt1"/>
          </a:fontRef>
        </p:style>
        <p:txBody>
          <a:bodyPr rtlCol="0" anchor="ctr">
            <a:noAutofit/>
          </a:bodyPr>
          <a:lstStyle/>
          <a:p>
            <a:pPr algn="ctr"/>
            <a:endParaRPr lang="en-US">
              <a:solidFill>
                <a:srgbClr val="FFC000"/>
              </a:solidFill>
            </a:endParaRPr>
          </a:p>
        </p:txBody>
      </p:sp>
      <p:sp>
        <p:nvSpPr>
          <p:cNvPr id="18" name="TextBox 17">
            <a:extLst>
              <a:ext uri="{FF2B5EF4-FFF2-40B4-BE49-F238E27FC236}">
                <a16:creationId xmlns:a16="http://schemas.microsoft.com/office/drawing/2014/main" id="{AFA0CED0-3DA9-ACC5-C5B8-38F1709AF988}"/>
              </a:ext>
            </a:extLst>
          </p:cNvPr>
          <p:cNvSpPr txBox="1"/>
          <p:nvPr/>
        </p:nvSpPr>
        <p:spPr>
          <a:xfrm>
            <a:off x="6653257" y="4475505"/>
            <a:ext cx="2361015" cy="523220"/>
          </a:xfrm>
          <a:prstGeom prst="rect">
            <a:avLst/>
          </a:prstGeom>
          <a:noFill/>
        </p:spPr>
        <p:txBody>
          <a:bodyPr wrap="square" rtlCol="0">
            <a:spAutoFit/>
          </a:bodyPr>
          <a:lstStyle/>
          <a:p>
            <a:r>
              <a:rPr lang="en-US" sz="1400" dirty="0">
                <a:solidFill>
                  <a:srgbClr val="FFC000"/>
                </a:solidFill>
              </a:rPr>
              <a:t>GGG2020 with AICF slope removed</a:t>
            </a:r>
          </a:p>
        </p:txBody>
      </p:sp>
    </p:spTree>
    <p:extLst>
      <p:ext uri="{BB962C8B-B14F-4D97-AF65-F5344CB8AC3E}">
        <p14:creationId xmlns:p14="http://schemas.microsoft.com/office/powerpoint/2010/main" val="8304205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A0BF129-A66A-641C-7D9D-9DE4CA2239F6}"/>
              </a:ext>
            </a:extLst>
          </p:cNvPr>
          <p:cNvSpPr>
            <a:spLocks noGrp="1"/>
          </p:cNvSpPr>
          <p:nvPr>
            <p:ph type="body" sz="quarter" idx="17"/>
          </p:nvPr>
        </p:nvSpPr>
        <p:spPr/>
        <p:txBody>
          <a:bodyPr/>
          <a:lstStyle/>
          <a:p>
            <a:endParaRPr lang="en-US"/>
          </a:p>
        </p:txBody>
      </p:sp>
      <p:sp>
        <p:nvSpPr>
          <p:cNvPr id="3" name="Title 2">
            <a:extLst>
              <a:ext uri="{FF2B5EF4-FFF2-40B4-BE49-F238E27FC236}">
                <a16:creationId xmlns:a16="http://schemas.microsoft.com/office/drawing/2014/main" id="{BAC826B1-ABC0-024F-EAB5-2FBCDE9EC89F}"/>
              </a:ext>
            </a:extLst>
          </p:cNvPr>
          <p:cNvSpPr>
            <a:spLocks noGrp="1"/>
          </p:cNvSpPr>
          <p:nvPr>
            <p:ph type="title"/>
          </p:nvPr>
        </p:nvSpPr>
        <p:spPr>
          <a:xfrm>
            <a:off x="254000" y="338059"/>
            <a:ext cx="7556218" cy="434101"/>
          </a:xfrm>
        </p:spPr>
        <p:txBody>
          <a:bodyPr/>
          <a:lstStyle/>
          <a:p>
            <a:r>
              <a:rPr lang="en-US" sz="1800" dirty="0">
                <a:solidFill>
                  <a:schemeClr val="tx1"/>
                </a:solidFill>
              </a:rPr>
              <a:t>Temperature- or H</a:t>
            </a:r>
            <a:r>
              <a:rPr lang="en-US" sz="1800" baseline="-25000" dirty="0">
                <a:solidFill>
                  <a:schemeClr val="tx1"/>
                </a:solidFill>
              </a:rPr>
              <a:t>2</a:t>
            </a:r>
            <a:r>
              <a:rPr lang="en-US" sz="1800" dirty="0">
                <a:solidFill>
                  <a:schemeClr val="tx1"/>
                </a:solidFill>
              </a:rPr>
              <a:t>O- based biased correction for XN</a:t>
            </a:r>
            <a:r>
              <a:rPr lang="en-US" sz="1800" baseline="-25000" dirty="0">
                <a:solidFill>
                  <a:schemeClr val="tx1"/>
                </a:solidFill>
              </a:rPr>
              <a:t>2</a:t>
            </a:r>
            <a:r>
              <a:rPr lang="en-US" sz="1800" dirty="0">
                <a:solidFill>
                  <a:schemeClr val="tx1"/>
                </a:solidFill>
              </a:rPr>
              <a:t>O and XCH</a:t>
            </a:r>
            <a:r>
              <a:rPr lang="en-US" sz="1800" baseline="-25000" dirty="0">
                <a:solidFill>
                  <a:schemeClr val="tx1"/>
                </a:solidFill>
              </a:rPr>
              <a:t>4</a:t>
            </a:r>
            <a:r>
              <a:rPr lang="en-US" sz="1800" dirty="0">
                <a:solidFill>
                  <a:schemeClr val="tx1"/>
                </a:solidFill>
              </a:rPr>
              <a:t> </a:t>
            </a:r>
            <a:r>
              <a:rPr lang="en-US" sz="1800" i="1" dirty="0">
                <a:solidFill>
                  <a:schemeClr val="bg1">
                    <a:lumMod val="50000"/>
                  </a:schemeClr>
                </a:solidFill>
              </a:rPr>
              <a:t>(GGG2020.2)</a:t>
            </a:r>
          </a:p>
        </p:txBody>
      </p:sp>
      <p:sp>
        <p:nvSpPr>
          <p:cNvPr id="4" name="Content Placeholder 3">
            <a:extLst>
              <a:ext uri="{FF2B5EF4-FFF2-40B4-BE49-F238E27FC236}">
                <a16:creationId xmlns:a16="http://schemas.microsoft.com/office/drawing/2014/main" id="{077F2B4D-9C0A-F39D-7DEA-D486D5E2613D}"/>
              </a:ext>
            </a:extLst>
          </p:cNvPr>
          <p:cNvSpPr>
            <a:spLocks noGrp="1"/>
          </p:cNvSpPr>
          <p:nvPr>
            <p:ph sz="quarter" idx="19"/>
          </p:nvPr>
        </p:nvSpPr>
        <p:spPr>
          <a:xfrm>
            <a:off x="253999" y="991294"/>
            <a:ext cx="4977220" cy="2202968"/>
          </a:xfrm>
        </p:spPr>
        <p:txBody>
          <a:bodyPr/>
          <a:lstStyle/>
          <a:p>
            <a:r>
              <a:rPr lang="en-US" sz="1600" dirty="0"/>
              <a:t>Comparison of XN</a:t>
            </a:r>
            <a:r>
              <a:rPr lang="en-US" sz="1600" baseline="-25000" dirty="0"/>
              <a:t>2</a:t>
            </a:r>
            <a:r>
              <a:rPr lang="en-US" sz="1600" dirty="0"/>
              <a:t>O with surface measurements provides compelling evidence of a temperature-or H</a:t>
            </a:r>
            <a:r>
              <a:rPr lang="en-US" sz="1600" baseline="-25000" dirty="0"/>
              <a:t>2</a:t>
            </a:r>
            <a:r>
              <a:rPr lang="en-US" sz="1600" dirty="0"/>
              <a:t>O- dependent error</a:t>
            </a:r>
          </a:p>
          <a:p>
            <a:r>
              <a:rPr lang="en-US" sz="1600" dirty="0"/>
              <a:t>Likewise, analysis of the XCH</a:t>
            </a:r>
            <a:r>
              <a:rPr lang="en-US" sz="1600" baseline="-25000" dirty="0"/>
              <a:t>4</a:t>
            </a:r>
            <a:r>
              <a:rPr lang="en-US" sz="1600" dirty="0"/>
              <a:t> ADCFs suggests such errors in the 5938 and 6076 cm</a:t>
            </a:r>
            <a:r>
              <a:rPr lang="en-US" sz="1600" baseline="30000" dirty="0"/>
              <a:t>-1</a:t>
            </a:r>
            <a:r>
              <a:rPr lang="en-US" sz="1600" dirty="0"/>
              <a:t> windows.</a:t>
            </a:r>
          </a:p>
          <a:p>
            <a:r>
              <a:rPr lang="en-US" sz="1600" dirty="0"/>
              <a:t>Plan to optimize the </a:t>
            </a:r>
            <a:r>
              <a:rPr lang="en-US" sz="1600" dirty="0" err="1"/>
              <a:t>linelists</a:t>
            </a:r>
            <a:r>
              <a:rPr lang="en-US" sz="1600" dirty="0"/>
              <a:t> based on these metrics, then develop a bias correction from retrievals with the improved spectroscopy </a:t>
            </a:r>
          </a:p>
        </p:txBody>
      </p:sp>
      <p:sp>
        <p:nvSpPr>
          <p:cNvPr id="6" name="Footer Placeholder 5">
            <a:extLst>
              <a:ext uri="{FF2B5EF4-FFF2-40B4-BE49-F238E27FC236}">
                <a16:creationId xmlns:a16="http://schemas.microsoft.com/office/drawing/2014/main" id="{EF24969C-EE91-AE78-F77B-A3E7274A1F83}"/>
              </a:ext>
            </a:extLst>
          </p:cNvPr>
          <p:cNvSpPr>
            <a:spLocks noGrp="1"/>
          </p:cNvSpPr>
          <p:nvPr>
            <p:ph type="ftr" sz="quarter" idx="21"/>
          </p:nvPr>
        </p:nvSpPr>
        <p:spPr/>
        <p:txBody>
          <a:bodyPr/>
          <a:lstStyle/>
          <a:p>
            <a:endParaRPr lang="en-US" dirty="0"/>
          </a:p>
        </p:txBody>
      </p:sp>
      <p:pic>
        <p:nvPicPr>
          <p:cNvPr id="3074" name="Picture 2">
            <a:extLst>
              <a:ext uri="{FF2B5EF4-FFF2-40B4-BE49-F238E27FC236}">
                <a16:creationId xmlns:a16="http://schemas.microsoft.com/office/drawing/2014/main" id="{94E46189-6D7C-7C08-148D-F80A5E9A1B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84383" y="866985"/>
            <a:ext cx="3698752" cy="38410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69E8A190-B99E-CEE1-4848-9841D76B239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3341" t="52093"/>
          <a:stretch/>
        </p:blipFill>
        <p:spPr bwMode="auto">
          <a:xfrm>
            <a:off x="200835" y="3401529"/>
            <a:ext cx="4997299" cy="1468664"/>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4CAE93A-9725-9302-4686-EE0F89ED8B2B}"/>
              </a:ext>
            </a:extLst>
          </p:cNvPr>
          <p:cNvSpPr txBox="1"/>
          <p:nvPr/>
        </p:nvSpPr>
        <p:spPr>
          <a:xfrm>
            <a:off x="1616149" y="3148433"/>
            <a:ext cx="769763" cy="369332"/>
          </a:xfrm>
          <a:prstGeom prst="rect">
            <a:avLst/>
          </a:prstGeom>
          <a:noFill/>
        </p:spPr>
        <p:txBody>
          <a:bodyPr wrap="none" rtlCol="0">
            <a:spAutoFit/>
          </a:bodyPr>
          <a:lstStyle/>
          <a:p>
            <a:r>
              <a:rPr lang="en-US" dirty="0"/>
              <a:t>XN</a:t>
            </a:r>
            <a:r>
              <a:rPr lang="en-US" baseline="-25000" dirty="0"/>
              <a:t>2</a:t>
            </a:r>
            <a:r>
              <a:rPr lang="en-US" dirty="0"/>
              <a:t>O</a:t>
            </a:r>
          </a:p>
        </p:txBody>
      </p:sp>
      <p:sp>
        <p:nvSpPr>
          <p:cNvPr id="12" name="TextBox 11">
            <a:extLst>
              <a:ext uri="{FF2B5EF4-FFF2-40B4-BE49-F238E27FC236}">
                <a16:creationId xmlns:a16="http://schemas.microsoft.com/office/drawing/2014/main" id="{CAE398B9-D220-D6FF-CBD1-303D37D04718}"/>
              </a:ext>
            </a:extLst>
          </p:cNvPr>
          <p:cNvSpPr txBox="1"/>
          <p:nvPr/>
        </p:nvSpPr>
        <p:spPr>
          <a:xfrm>
            <a:off x="6553200" y="587493"/>
            <a:ext cx="756938" cy="369332"/>
          </a:xfrm>
          <a:prstGeom prst="rect">
            <a:avLst/>
          </a:prstGeom>
          <a:noFill/>
        </p:spPr>
        <p:txBody>
          <a:bodyPr wrap="none" rtlCol="0">
            <a:spAutoFit/>
          </a:bodyPr>
          <a:lstStyle/>
          <a:p>
            <a:r>
              <a:rPr lang="en-US" dirty="0"/>
              <a:t>XCH</a:t>
            </a:r>
            <a:r>
              <a:rPr lang="en-US" baseline="-25000" dirty="0"/>
              <a:t>4</a:t>
            </a:r>
            <a:endParaRPr lang="en-US" dirty="0"/>
          </a:p>
        </p:txBody>
      </p:sp>
    </p:spTree>
    <p:extLst>
      <p:ext uri="{BB962C8B-B14F-4D97-AF65-F5344CB8AC3E}">
        <p14:creationId xmlns:p14="http://schemas.microsoft.com/office/powerpoint/2010/main" val="369011771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522&quot;&gt;&lt;object type=&quot;3&quot; unique_id=&quot;10523&quot;&gt;&lt;property id=&quot;20148&quot; value=&quot;5&quot;/&gt;&lt;property id=&quot;20300&quot; value=&quot;Slide 1&quot;/&gt;&lt;property id=&quot;20307&quot; value=&quot;277&quot;/&gt;&lt;/object&gt;&lt;object type=&quot;3&quot; unique_id=&quot;10524&quot;&gt;&lt;property id=&quot;20148&quot; value=&quot;5&quot;/&gt;&lt;property id=&quot;20300&quot; value=&quot;Slide 2&quot;/&gt;&lt;property id=&quot;20307&quot; value=&quot;281&quot;/&gt;&lt;/object&gt;&lt;object type=&quot;3&quot; unique_id=&quot;10525&quot;&gt;&lt;property id=&quot;20148&quot; value=&quot;5&quot;/&gt;&lt;property id=&quot;20300&quot; value=&quot;Slide 3&quot;/&gt;&lt;property id=&quot;20307&quot; value=&quot;280&quot;/&gt;&lt;/object&gt;&lt;object type=&quot;3&quot; unique_id=&quot;10526&quot;&gt;&lt;property id=&quot;20148&quot; value=&quot;5&quot;/&gt;&lt;property id=&quot;20300&quot; value=&quot;Slide 4&quot;/&gt;&lt;property id=&quot;20307&quot; value=&quot;278&quot;/&gt;&lt;/object&gt;&lt;/object&gt;&lt;object type=&quot;8&quot; unique_id=&quot;10532&quot;&gt;&lt;/object&gt;&lt;/object&gt;&lt;/database&gt;"/>
  <p:tag name="MMPROD_NEXTUNIQUEID" val="10010"/>
  <p:tag name="SECTOMILLISECCONVERTED" val="1"/>
</p:tagLst>
</file>

<file path=ppt/theme/theme1.xml><?xml version="1.0" encoding="utf-8"?>
<a:theme xmlns:a="http://schemas.openxmlformats.org/drawingml/2006/main" name="NASAjpl-White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2"/>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bg1">
              <a:lumMod val="65000"/>
            </a:schemeClr>
          </a:solidFill>
          <a:tailEnd type="arrow"/>
        </a:ln>
        <a:effectLst/>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tion1" id="{EB61DB29-0BE7-0A43-BA9D-BCB1B60F3510}" vid="{63425044-EA2F-684F-91C8-C0441484AE9D}"/>
    </a:ext>
  </a:extLst>
</a:theme>
</file>

<file path=ppt/theme/theme2.xml><?xml version="1.0" encoding="utf-8"?>
<a:theme xmlns:a="http://schemas.openxmlformats.org/drawingml/2006/main" name="NASAjpl-BlackTheme-16x9-vA6">
  <a:themeElements>
    <a:clrScheme name="NASA-JPL - Jan 2017">
      <a:dk1>
        <a:sysClr val="windowText" lastClr="000000"/>
      </a:dk1>
      <a:lt1>
        <a:sysClr val="window" lastClr="FFFFFF"/>
      </a:lt1>
      <a:dk2>
        <a:srgbClr val="5D5D60"/>
      </a:dk2>
      <a:lt2>
        <a:srgbClr val="E4E9EF"/>
      </a:lt2>
      <a:accent1>
        <a:srgbClr val="6083AA"/>
      </a:accent1>
      <a:accent2>
        <a:srgbClr val="94A8C2"/>
      </a:accent2>
      <a:accent3>
        <a:srgbClr val="0B3D91"/>
      </a:accent3>
      <a:accent4>
        <a:srgbClr val="E31937"/>
      </a:accent4>
      <a:accent5>
        <a:srgbClr val="F2A900"/>
      </a:accent5>
      <a:accent6>
        <a:srgbClr val="A4B34C"/>
      </a:accent6>
      <a:hlink>
        <a:srgbClr val="0E7EE0"/>
      </a:hlink>
      <a:folHlink>
        <a:srgbClr val="0E7EE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lumMod val="50000"/>
          </a:schemeClr>
        </a:solidFill>
        <a:ln>
          <a:noFill/>
        </a:ln>
        <a:effectLst/>
      </a:spPr>
      <a:bodyPr rtlCol="0" anchor="ctr">
        <a:noAutofit/>
      </a:bodyP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mpd="sng">
          <a:solidFill>
            <a:schemeClr val="tx2"/>
          </a:solidFill>
          <a:headEnd type="arrow"/>
          <a:tailEnd type="arrow"/>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dirty="0" err="1" smtClean="0">
            <a:solidFill>
              <a:schemeClr val="bg1"/>
            </a:solidFill>
          </a:defRPr>
        </a:defPPr>
      </a:lstStyle>
    </a:txDef>
  </a:objectDefaults>
  <a:extraClrSchemeLst/>
  <a:extLst>
    <a:ext uri="{05A4C25C-085E-4340-85A3-A5531E510DB2}">
      <thm15:themeFamily xmlns:thm15="http://schemas.microsoft.com/office/thememl/2012/main" name="Presentation1" id="{EB61DB29-0BE7-0A43-BA9D-BCB1B60F3510}" vid="{A4A13057-421D-8A4B-A68D-D1B6B620A1D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NASAjpl-WhiteTheme-16x9-vA6</Template>
  <TotalTime>516</TotalTime>
  <Words>2045</Words>
  <Application>Microsoft Macintosh PowerPoint</Application>
  <PresentationFormat>On-screen Show (16:9)</PresentationFormat>
  <Paragraphs>253</Paragraphs>
  <Slides>22</Slides>
  <Notes>2</Notes>
  <HiddenSlides>1</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22</vt:i4>
      </vt:variant>
    </vt:vector>
  </HeadingPairs>
  <TitlesOfParts>
    <vt:vector size="31" baseType="lpstr">
      <vt:lpstr>Arial</vt:lpstr>
      <vt:lpstr>Arial Rounded MT Bold</vt:lpstr>
      <vt:lpstr>Calibri</vt:lpstr>
      <vt:lpstr>Consolas</vt:lpstr>
      <vt:lpstr>Helvetica 65 Medium</vt:lpstr>
      <vt:lpstr>Helvetica Neue</vt:lpstr>
      <vt:lpstr>Times New Roman</vt:lpstr>
      <vt:lpstr>NASAjpl-WhiteTheme-16x9-vA6</vt:lpstr>
      <vt:lpstr>NASAjpl-BlackTheme-16x9-vA6</vt:lpstr>
      <vt:lpstr>PowerPoint Presentation</vt:lpstr>
      <vt:lpstr>PowerPoint Presentation</vt:lpstr>
      <vt:lpstr>GGG versioning nomenclature</vt:lpstr>
      <vt:lpstr>GGG development overview</vt:lpstr>
      <vt:lpstr>GGG (notional) development timeline</vt:lpstr>
      <vt:lpstr>GEOS FP-IT to GEOS IT changeover (GGG2020)</vt:lpstr>
      <vt:lpstr>Xluft-based bias correction for XCO2 (GGG2020.1)</vt:lpstr>
      <vt:lpstr>Xluft-based bias correction for XCO2 (GGG2020.1)</vt:lpstr>
      <vt:lpstr>Temperature- or H2O- based biased correction for XN2O and XCH4 (GGG2020.2)</vt:lpstr>
      <vt:lpstr>CO2 &amp; CO (TARDISS) and CH4 partial columns (GGG2020.2)</vt:lpstr>
      <vt:lpstr>Improved post-processing mechanics (GGG2020.2)</vt:lpstr>
      <vt:lpstr>Non-linearity correction in I2S (GGG202X)</vt:lpstr>
      <vt:lpstr>Modeling non-ideal ILS in GFIT (GGG202X)</vt:lpstr>
      <vt:lpstr>Improved spectroscopy for N2O, CH4, and CO2 (GGG202X)</vt:lpstr>
      <vt:lpstr>Support for modern gfortran compilers (GGG202X)</vt:lpstr>
      <vt:lpstr>PowerPoint Presentation</vt:lpstr>
      <vt:lpstr>Introduction</vt:lpstr>
      <vt:lpstr>Methods</vt:lpstr>
      <vt:lpstr>Methods</vt:lpstr>
      <vt:lpstr>Results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Laughner, Josh (US 329I)</dc:creator>
  <cp:lastModifiedBy>Laughner, Josh (US 329I)</cp:lastModifiedBy>
  <cp:revision>6</cp:revision>
  <dcterms:created xsi:type="dcterms:W3CDTF">2023-06-05T19:16:42Z</dcterms:created>
  <dcterms:modified xsi:type="dcterms:W3CDTF">2023-06-11T20:38:38Z</dcterms:modified>
</cp:coreProperties>
</file>