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89" r:id="rId1"/>
  </p:sldMasterIdLst>
  <p:notesMasterIdLst>
    <p:notesMasterId r:id="rId38"/>
  </p:notesMasterIdLst>
  <p:sldIdLst>
    <p:sldId id="256" r:id="rId2"/>
    <p:sldId id="263" r:id="rId3"/>
    <p:sldId id="304" r:id="rId4"/>
    <p:sldId id="295" r:id="rId5"/>
    <p:sldId id="302" r:id="rId6"/>
    <p:sldId id="314" r:id="rId7"/>
    <p:sldId id="269" r:id="rId8"/>
    <p:sldId id="307" r:id="rId9"/>
    <p:sldId id="309" r:id="rId10"/>
    <p:sldId id="317" r:id="rId11"/>
    <p:sldId id="285" r:id="rId12"/>
    <p:sldId id="300" r:id="rId13"/>
    <p:sldId id="310" r:id="rId14"/>
    <p:sldId id="316" r:id="rId15"/>
    <p:sldId id="284" r:id="rId16"/>
    <p:sldId id="311" r:id="rId17"/>
    <p:sldId id="299" r:id="rId18"/>
    <p:sldId id="296" r:id="rId19"/>
    <p:sldId id="306" r:id="rId20"/>
    <p:sldId id="266" r:id="rId21"/>
    <p:sldId id="315" r:id="rId22"/>
    <p:sldId id="273" r:id="rId23"/>
    <p:sldId id="298" r:id="rId24"/>
    <p:sldId id="297" r:id="rId25"/>
    <p:sldId id="291" r:id="rId26"/>
    <p:sldId id="301" r:id="rId27"/>
    <p:sldId id="305" r:id="rId28"/>
    <p:sldId id="308" r:id="rId29"/>
    <p:sldId id="313" r:id="rId30"/>
    <p:sldId id="293" r:id="rId31"/>
    <p:sldId id="289" r:id="rId32"/>
    <p:sldId id="290" r:id="rId33"/>
    <p:sldId id="287" r:id="rId34"/>
    <p:sldId id="286" r:id="rId35"/>
    <p:sldId id="312" r:id="rId36"/>
    <p:sldId id="30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3086"/>
    <a:srgbClr val="FF0201"/>
    <a:srgbClr val="0000FF"/>
    <a:srgbClr val="A6B827"/>
    <a:srgbClr val="4301F1"/>
    <a:srgbClr val="CC4E18"/>
    <a:srgbClr val="0072BD"/>
    <a:srgbClr val="BD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2"/>
    <p:restoredTop sz="96224"/>
  </p:normalViewPr>
  <p:slideViewPr>
    <p:cSldViewPr snapToGrid="0" snapToObjects="1">
      <p:cViewPr varScale="1">
        <p:scale>
          <a:sx n="120" d="100"/>
          <a:sy n="120" d="100"/>
        </p:scale>
        <p:origin x="216"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E11E8-C2DC-5342-A83E-45F814BD5051}" type="datetimeFigureOut">
              <a:rPr lang="en-US" smtClean="0"/>
              <a:t>6/11/23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0C255E-E7B8-A549-AC5C-6269FD493CBA}" type="slidenum">
              <a:rPr lang="en-US" smtClean="0"/>
              <a:t>‹#›</a:t>
            </a:fld>
            <a:endParaRPr lang="en-US"/>
          </a:p>
        </p:txBody>
      </p:sp>
    </p:spTree>
    <p:extLst>
      <p:ext uri="{BB962C8B-B14F-4D97-AF65-F5344CB8AC3E}">
        <p14:creationId xmlns:p14="http://schemas.microsoft.com/office/powerpoint/2010/main" val="92657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Welcome to the 2022 virtual TCCON/COCCON/NDACC joint meeting. I hope you are all keeping safe and well. My name is Debra Wunch, and I will be speaking on behalf of the TCCON co-chairs and deputies to provide you with this year’s network update.</a:t>
            </a:r>
          </a:p>
        </p:txBody>
      </p:sp>
      <p:sp>
        <p:nvSpPr>
          <p:cNvPr id="4" name="Slide Number Placeholder 3"/>
          <p:cNvSpPr>
            <a:spLocks noGrp="1"/>
          </p:cNvSpPr>
          <p:nvPr>
            <p:ph type="sldNum" sz="quarter" idx="5"/>
          </p:nvPr>
        </p:nvSpPr>
        <p:spPr/>
        <p:txBody>
          <a:bodyPr/>
          <a:lstStyle/>
          <a:p>
            <a:fld id="{760C255E-E7B8-A549-AC5C-6269FD493CBA}" type="slidenum">
              <a:rPr lang="en-US" smtClean="0"/>
              <a:t>1</a:t>
            </a:fld>
            <a:endParaRPr lang="en-US"/>
          </a:p>
        </p:txBody>
      </p:sp>
    </p:spTree>
    <p:extLst>
      <p:ext uri="{BB962C8B-B14F-4D97-AF65-F5344CB8AC3E}">
        <p14:creationId xmlns:p14="http://schemas.microsoft.com/office/powerpoint/2010/main" val="147756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expect up to 1 ppm biases with dip amplitudes of -2e-3, then how does the rest of the TCCON compare? This figure shows a histogram of the dip amplitudes for each station that has delivered data to the TCCON archive. Most of the TCCON data shows small dip amplitudes with magnitudes less than 0.5e-3. There are a few notable outliers, and the one I will discuss further is the Indianapolis dataset that is in the dashed pink line.</a:t>
            </a:r>
          </a:p>
        </p:txBody>
      </p:sp>
      <p:sp>
        <p:nvSpPr>
          <p:cNvPr id="4" name="Slide Number Placeholder 3"/>
          <p:cNvSpPr>
            <a:spLocks noGrp="1"/>
          </p:cNvSpPr>
          <p:nvPr>
            <p:ph type="sldNum" sz="quarter" idx="5"/>
          </p:nvPr>
        </p:nvSpPr>
        <p:spPr/>
        <p:txBody>
          <a:bodyPr/>
          <a:lstStyle/>
          <a:p>
            <a:fld id="{760C255E-E7B8-A549-AC5C-6269FD493CBA}" type="slidenum">
              <a:rPr lang="en-US" smtClean="0"/>
              <a:t>17</a:t>
            </a:fld>
            <a:endParaRPr lang="en-US"/>
          </a:p>
        </p:txBody>
      </p:sp>
    </p:spTree>
    <p:extLst>
      <p:ext uri="{BB962C8B-B14F-4D97-AF65-F5344CB8AC3E}">
        <p14:creationId xmlns:p14="http://schemas.microsoft.com/office/powerpoint/2010/main" val="222244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past couple of years has been particularly challenging for the network, but we have managed to continue most of our measurements and to contribute to the scientific literature. GGG2020 retrievals show a substantial improvement over GGG2014, and I’m excited to see the new science that our new datasets will enable. We still have site-to-site biases within the TCCON that need to be resolved – nonlinearity is probably the first-order of business for affected sites, but it would be ideal to develop and implement a network-wide solution to this problem. </a:t>
            </a:r>
          </a:p>
        </p:txBody>
      </p:sp>
      <p:sp>
        <p:nvSpPr>
          <p:cNvPr id="4" name="Slide Number Placeholder 3"/>
          <p:cNvSpPr>
            <a:spLocks noGrp="1"/>
          </p:cNvSpPr>
          <p:nvPr>
            <p:ph type="sldNum" sz="quarter" idx="5"/>
          </p:nvPr>
        </p:nvSpPr>
        <p:spPr/>
        <p:txBody>
          <a:bodyPr/>
          <a:lstStyle/>
          <a:p>
            <a:fld id="{760C255E-E7B8-A549-AC5C-6269FD493CBA}" type="slidenum">
              <a:rPr lang="en-US" smtClean="0"/>
              <a:t>18</a:t>
            </a:fld>
            <a:endParaRPr lang="en-US"/>
          </a:p>
        </p:txBody>
      </p:sp>
    </p:spTree>
    <p:extLst>
      <p:ext uri="{BB962C8B-B14F-4D97-AF65-F5344CB8AC3E}">
        <p14:creationId xmlns:p14="http://schemas.microsoft.com/office/powerpoint/2010/main" val="83513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 wanted to thank you all for your diligence and persistence over the past year. I hope the coming year sees fewer restrictions, improved health, and less stress, allowing us to resume in-person joint meetings with our NDACC and COCCON partners. I look forward to seeing you all in person in 2023.</a:t>
            </a:r>
          </a:p>
        </p:txBody>
      </p:sp>
      <p:sp>
        <p:nvSpPr>
          <p:cNvPr id="4" name="Slide Number Placeholder 3"/>
          <p:cNvSpPr>
            <a:spLocks noGrp="1"/>
          </p:cNvSpPr>
          <p:nvPr>
            <p:ph type="sldNum" sz="quarter" idx="5"/>
          </p:nvPr>
        </p:nvSpPr>
        <p:spPr/>
        <p:txBody>
          <a:bodyPr/>
          <a:lstStyle/>
          <a:p>
            <a:fld id="{760C255E-E7B8-A549-AC5C-6269FD493CBA}" type="slidenum">
              <a:rPr lang="en-US" smtClean="0"/>
              <a:t>20</a:t>
            </a:fld>
            <a:endParaRPr lang="en-US"/>
          </a:p>
        </p:txBody>
      </p:sp>
    </p:spTree>
    <p:extLst>
      <p:ext uri="{BB962C8B-B14F-4D97-AF65-F5344CB8AC3E}">
        <p14:creationId xmlns:p14="http://schemas.microsoft.com/office/powerpoint/2010/main" val="230109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Web of Science, since 2010, there have been 219 publications that mention TCCON, with more than 2000 citing articles. Papers using our data typically appear in high-quality atmospheric science journals such as AMT, ACP, Remote Sensing and JGR, and our paper count has increased over time, albeit non-monotonically.</a:t>
            </a:r>
          </a:p>
        </p:txBody>
      </p:sp>
      <p:sp>
        <p:nvSpPr>
          <p:cNvPr id="4" name="Slide Number Placeholder 3"/>
          <p:cNvSpPr>
            <a:spLocks noGrp="1"/>
          </p:cNvSpPr>
          <p:nvPr>
            <p:ph type="sldNum" sz="quarter" idx="5"/>
          </p:nvPr>
        </p:nvSpPr>
        <p:spPr/>
        <p:txBody>
          <a:bodyPr/>
          <a:lstStyle/>
          <a:p>
            <a:fld id="{760C255E-E7B8-A549-AC5C-6269FD493CBA}" type="slidenum">
              <a:rPr lang="en-US" smtClean="0"/>
              <a:t>22</a:t>
            </a:fld>
            <a:endParaRPr lang="en-US"/>
          </a:p>
        </p:txBody>
      </p:sp>
    </p:spTree>
    <p:extLst>
      <p:ext uri="{BB962C8B-B14F-4D97-AF65-F5344CB8AC3E}">
        <p14:creationId xmlns:p14="http://schemas.microsoft.com/office/powerpoint/2010/main" val="282642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down these numbers by gas, topic, and mission, it’s clear that even today about 50% of our literature contributions involve our measurements of CO2, with methane accounting for a quarter, and carbon monoxide coming in third. Validation papers of GOSAT and OCO comprise the bulk of these papers, with TROPOMI validation papers starting to contribute significantly. We’ve contributed to model improvements, spectroscopy improvements, and carbon cycle scientific papers as well.</a:t>
            </a:r>
          </a:p>
        </p:txBody>
      </p:sp>
      <p:sp>
        <p:nvSpPr>
          <p:cNvPr id="4" name="Slide Number Placeholder 3"/>
          <p:cNvSpPr>
            <a:spLocks noGrp="1"/>
          </p:cNvSpPr>
          <p:nvPr>
            <p:ph type="sldNum" sz="quarter" idx="5"/>
          </p:nvPr>
        </p:nvSpPr>
        <p:spPr/>
        <p:txBody>
          <a:bodyPr/>
          <a:lstStyle/>
          <a:p>
            <a:fld id="{760C255E-E7B8-A549-AC5C-6269FD493CBA}" type="slidenum">
              <a:rPr lang="en-US" smtClean="0"/>
              <a:t>23</a:t>
            </a:fld>
            <a:endParaRPr lang="en-US"/>
          </a:p>
        </p:txBody>
      </p:sp>
    </p:spTree>
    <p:extLst>
      <p:ext uri="{BB962C8B-B14F-4D97-AF65-F5344CB8AC3E}">
        <p14:creationId xmlns:p14="http://schemas.microsoft.com/office/powerpoint/2010/main" val="294530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Detector nonlinearity occurs when the measured interferogram signal is not linearly related to the number of photons that hit the detector at a given time, as sketched on the figure on the right. Physically, this means that if you double the number of photons, you don’t get exactly twice the voltage. This is also sometimes called “detector saturation.”  There’s another potential source of nonlinearity near zero-path difference, which is caused by the very fast change in signal near the </a:t>
            </a:r>
            <a:r>
              <a:rPr lang="en-US" dirty="0" err="1"/>
              <a:t>centreburst</a:t>
            </a:r>
            <a:r>
              <a:rPr lang="en-US" dirty="0"/>
              <a:t> – if the electronics are not able to keep up with the changing signal, this can also cause a nonlinear effect. This is often called the “slew rate” effect.</a:t>
            </a:r>
          </a:p>
          <a:p>
            <a:endParaRPr lang="en-US" dirty="0"/>
          </a:p>
          <a:p>
            <a:r>
              <a:rPr lang="en-US" dirty="0"/>
              <a:t>Detector nonlinearity is often modeled using a polynomial, where the observed interferogram is equal to the true interferogram, modified by second, third, and fourth order terms.</a:t>
            </a:r>
          </a:p>
        </p:txBody>
      </p:sp>
      <p:sp>
        <p:nvSpPr>
          <p:cNvPr id="4" name="Slide Number Placeholder 3"/>
          <p:cNvSpPr>
            <a:spLocks noGrp="1"/>
          </p:cNvSpPr>
          <p:nvPr>
            <p:ph type="sldNum" sz="quarter" idx="5"/>
          </p:nvPr>
        </p:nvSpPr>
        <p:spPr/>
        <p:txBody>
          <a:bodyPr/>
          <a:lstStyle/>
          <a:p>
            <a:fld id="{760C255E-E7B8-A549-AC5C-6269FD493CBA}" type="slidenum">
              <a:rPr lang="en-US" smtClean="0"/>
              <a:t>24</a:t>
            </a:fld>
            <a:endParaRPr lang="en-US"/>
          </a:p>
        </p:txBody>
      </p:sp>
    </p:spTree>
    <p:extLst>
      <p:ext uri="{BB962C8B-B14F-4D97-AF65-F5344CB8AC3E}">
        <p14:creationId xmlns:p14="http://schemas.microsoft.com/office/powerpoint/2010/main" val="139263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from now on, I will be using the dip amplitude as a proxy for nonlinearity. First, we want to get a handle on the effect nonlinearity has on XCO2. As part of Mahesh’s intercomparison paper in 2020, they discovered that the </a:t>
            </a:r>
            <a:r>
              <a:rPr lang="en-US" dirty="0" err="1"/>
              <a:t>Sodankyla</a:t>
            </a:r>
            <a:r>
              <a:rPr lang="en-US" dirty="0"/>
              <a:t> data in 2017 had significant detector nonlinearity that caused up to 1 ppm bias in XCO2. This is almost twice as large as our current error budget, so it’s a really important source of error to understand and reduce or eliminate. In 2017, the </a:t>
            </a:r>
            <a:r>
              <a:rPr lang="en-US" dirty="0" err="1"/>
              <a:t>Sodankyla</a:t>
            </a:r>
            <a:r>
              <a:rPr lang="en-US" dirty="0"/>
              <a:t> dip amplitudes were as large as -2e-3. The plot on the left shows the relationship between the dip amplitude and the O2 continuum level during the nonlinear 2017 period, and the subsequent linear 2018 period, after the number of photons reaching the detector was reduced in the instrument. There is a clear relationship between the dip amplitude and the signal level when the detectors were measuring in their nonlinear regime, as expected.</a:t>
            </a:r>
          </a:p>
        </p:txBody>
      </p:sp>
      <p:sp>
        <p:nvSpPr>
          <p:cNvPr id="4" name="Slide Number Placeholder 3"/>
          <p:cNvSpPr>
            <a:spLocks noGrp="1"/>
          </p:cNvSpPr>
          <p:nvPr>
            <p:ph type="sldNum" sz="quarter" idx="5"/>
          </p:nvPr>
        </p:nvSpPr>
        <p:spPr/>
        <p:txBody>
          <a:bodyPr/>
          <a:lstStyle/>
          <a:p>
            <a:fld id="{760C255E-E7B8-A549-AC5C-6269FD493CBA}" type="slidenum">
              <a:rPr lang="en-US" smtClean="0"/>
              <a:t>25</a:t>
            </a:fld>
            <a:endParaRPr lang="en-US"/>
          </a:p>
        </p:txBody>
      </p:sp>
    </p:spTree>
    <p:extLst>
      <p:ext uri="{BB962C8B-B14F-4D97-AF65-F5344CB8AC3E}">
        <p14:creationId xmlns:p14="http://schemas.microsoft.com/office/powerpoint/2010/main" val="2661029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0C255E-E7B8-A549-AC5C-6269FD493CBA}" type="slidenum">
              <a:rPr lang="en-US" smtClean="0"/>
              <a:t>28</a:t>
            </a:fld>
            <a:endParaRPr lang="en-US"/>
          </a:p>
        </p:txBody>
      </p:sp>
    </p:spTree>
    <p:extLst>
      <p:ext uri="{BB962C8B-B14F-4D97-AF65-F5344CB8AC3E}">
        <p14:creationId xmlns:p14="http://schemas.microsoft.com/office/powerpoint/2010/main" val="94859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GGG2020, we added two new diagnostics that are sensitive to nonlinearity: a new parameter called “DIP” and the zero level offsets. When detector nonlinearity increases, the magnitude of these two parameters also increases. Zero level offsets are calculated in the new zco2 4852a window, but in addition to its sensitivity to nonlinearity, the zero-level offset calculated in that window seems to also be sensitive to instrument line shape changes. The DIP value is calculated as part of i2s for interferograms recorded in DC mode.</a:t>
            </a:r>
          </a:p>
        </p:txBody>
      </p:sp>
      <p:sp>
        <p:nvSpPr>
          <p:cNvPr id="4" name="Slide Number Placeholder 3"/>
          <p:cNvSpPr>
            <a:spLocks noGrp="1"/>
          </p:cNvSpPr>
          <p:nvPr>
            <p:ph type="sldNum" sz="quarter" idx="5"/>
          </p:nvPr>
        </p:nvSpPr>
        <p:spPr/>
        <p:txBody>
          <a:bodyPr/>
          <a:lstStyle/>
          <a:p>
            <a:fld id="{760C255E-E7B8-A549-AC5C-6269FD493CBA}" type="slidenum">
              <a:rPr lang="en-US" smtClean="0"/>
              <a:t>30</a:t>
            </a:fld>
            <a:endParaRPr lang="en-US"/>
          </a:p>
        </p:txBody>
      </p:sp>
    </p:spTree>
    <p:extLst>
      <p:ext uri="{BB962C8B-B14F-4D97-AF65-F5344CB8AC3E}">
        <p14:creationId xmlns:p14="http://schemas.microsoft.com/office/powerpoint/2010/main" val="308788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DIP is calculated during the source brightness fluctuation correction, what we typically call the “DC correction,” that’s used to reduce the impact of high cloud or other small changes in solar intensity during a scan. </a:t>
            </a:r>
            <a:r>
              <a:rPr lang="en-US" sz="1200" dirty="0"/>
              <a:t>Gretchen, Geoff, Paul, and Nick noticed that the smoothed interferogram that contains the source brightness fluctuations in panel (b) on this figure had a small, negative “dip” near ZPD that is likely related to nonlinearities arising near ZPD.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our current implementation of i2s, the dip is smoothed out and removed before correcting the high-resolution DC interferogram, but in the process, we record the amplitude of the dip in the header of each spectrum. That amplitude is then written out in the .</a:t>
            </a:r>
            <a:r>
              <a:rPr lang="en-US" sz="1200" dirty="0" err="1"/>
              <a:t>lse</a:t>
            </a:r>
            <a:r>
              <a:rPr lang="en-US" sz="1200" dirty="0"/>
              <a:t> files we generate with </a:t>
            </a:r>
            <a:r>
              <a:rPr lang="en-US" sz="1200" dirty="0" err="1"/>
              <a:t>create_runlog</a:t>
            </a:r>
            <a:r>
              <a:rPr lang="en-US" sz="1200" dirty="0"/>
              <a:t>.</a:t>
            </a:r>
          </a:p>
        </p:txBody>
      </p:sp>
      <p:sp>
        <p:nvSpPr>
          <p:cNvPr id="4" name="Slide Number Placeholder 3"/>
          <p:cNvSpPr>
            <a:spLocks noGrp="1"/>
          </p:cNvSpPr>
          <p:nvPr>
            <p:ph type="sldNum" sz="quarter" idx="5"/>
          </p:nvPr>
        </p:nvSpPr>
        <p:spPr/>
        <p:txBody>
          <a:bodyPr/>
          <a:lstStyle/>
          <a:p>
            <a:fld id="{760C255E-E7B8-A549-AC5C-6269FD493CBA}" type="slidenum">
              <a:rPr lang="en-US" smtClean="0"/>
              <a:t>31</a:t>
            </a:fld>
            <a:endParaRPr lang="en-US"/>
          </a:p>
        </p:txBody>
      </p:sp>
    </p:spTree>
    <p:extLst>
      <p:ext uri="{BB962C8B-B14F-4D97-AF65-F5344CB8AC3E}">
        <p14:creationId xmlns:p14="http://schemas.microsoft.com/office/powerpoint/2010/main" val="328886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COVID-related restrictions have continued to affect us, with delays to new installations and maintenance trips. Despite these challenges, we have still managed to maintain most of our data records throughout the past two years.</a:t>
            </a:r>
          </a:p>
        </p:txBody>
      </p:sp>
      <p:sp>
        <p:nvSpPr>
          <p:cNvPr id="4" name="Slide Number Placeholder 3"/>
          <p:cNvSpPr>
            <a:spLocks noGrp="1"/>
          </p:cNvSpPr>
          <p:nvPr>
            <p:ph type="sldNum" sz="quarter" idx="5"/>
          </p:nvPr>
        </p:nvSpPr>
        <p:spPr/>
        <p:txBody>
          <a:bodyPr/>
          <a:lstStyle/>
          <a:p>
            <a:fld id="{760C255E-E7B8-A549-AC5C-6269FD493CBA}" type="slidenum">
              <a:rPr lang="en-US" smtClean="0"/>
              <a:t>2</a:t>
            </a:fld>
            <a:endParaRPr lang="en-US"/>
          </a:p>
        </p:txBody>
      </p:sp>
    </p:spTree>
    <p:extLst>
      <p:ext uri="{BB962C8B-B14F-4D97-AF65-F5344CB8AC3E}">
        <p14:creationId xmlns:p14="http://schemas.microsoft.com/office/powerpoint/2010/main" val="2552384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reasonably clear now that the amplitude of the dip is related to nonlinearity, but we’re not yet sure whether it’s most sensitive to detector saturation effects or the slew rate problem or both.</a:t>
            </a:r>
          </a:p>
        </p:txBody>
      </p:sp>
      <p:sp>
        <p:nvSpPr>
          <p:cNvPr id="4" name="Slide Number Placeholder 3"/>
          <p:cNvSpPr>
            <a:spLocks noGrp="1"/>
          </p:cNvSpPr>
          <p:nvPr>
            <p:ph type="sldNum" sz="quarter" idx="5"/>
          </p:nvPr>
        </p:nvSpPr>
        <p:spPr/>
        <p:txBody>
          <a:bodyPr/>
          <a:lstStyle/>
          <a:p>
            <a:fld id="{760C255E-E7B8-A549-AC5C-6269FD493CBA}" type="slidenum">
              <a:rPr lang="en-US" smtClean="0"/>
              <a:t>32</a:t>
            </a:fld>
            <a:endParaRPr lang="en-US"/>
          </a:p>
        </p:txBody>
      </p:sp>
    </p:spTree>
    <p:extLst>
      <p:ext uri="{BB962C8B-B14F-4D97-AF65-F5344CB8AC3E}">
        <p14:creationId xmlns:p14="http://schemas.microsoft.com/office/powerpoint/2010/main" val="1177379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running GFIT on the new spectra, I saw a significant improvement in the precision of the retrieved </a:t>
            </a:r>
            <a:r>
              <a:rPr lang="en-US" dirty="0" err="1"/>
              <a:t>xluft</a:t>
            </a:r>
            <a:r>
              <a:rPr lang="en-US" dirty="0"/>
              <a:t>, and the mean value is more in-line with the TCCON mean, marked in the central figure by the tallest black line. The differences in the XCO2 retrieved from the uncorrected and corrected spectra are up to 1 ppm and depend, as expected, on the signal level. This seems consistent with the results from the </a:t>
            </a:r>
            <a:r>
              <a:rPr lang="en-US" dirty="0" err="1"/>
              <a:t>Sodankyla</a:t>
            </a:r>
            <a:r>
              <a:rPr lang="en-US" dirty="0"/>
              <a:t> data.</a:t>
            </a:r>
          </a:p>
        </p:txBody>
      </p:sp>
      <p:sp>
        <p:nvSpPr>
          <p:cNvPr id="4" name="Slide Number Placeholder 3"/>
          <p:cNvSpPr>
            <a:spLocks noGrp="1"/>
          </p:cNvSpPr>
          <p:nvPr>
            <p:ph type="sldNum" sz="quarter" idx="5"/>
          </p:nvPr>
        </p:nvSpPr>
        <p:spPr/>
        <p:txBody>
          <a:bodyPr/>
          <a:lstStyle/>
          <a:p>
            <a:fld id="{760C255E-E7B8-A549-AC5C-6269FD493CBA}" type="slidenum">
              <a:rPr lang="en-US" smtClean="0"/>
              <a:t>33</a:t>
            </a:fld>
            <a:endParaRPr lang="en-US"/>
          </a:p>
        </p:txBody>
      </p:sp>
    </p:spTree>
    <p:extLst>
      <p:ext uri="{BB962C8B-B14F-4D97-AF65-F5344CB8AC3E}">
        <p14:creationId xmlns:p14="http://schemas.microsoft.com/office/powerpoint/2010/main" val="1483754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4800" dirty="0"/>
              <a:t>Plotting these Indianapolis data another way shows the remarkably linear relationship between the dip amplitude and the difference in XCO2. If we want to maintain a 0.25 ppm network-wide accuracy, then based on this dataset, we need to maintain our IFS systems such that the magnitude of the dip amplitude is less than 0.5e-3.</a:t>
            </a:r>
          </a:p>
          <a:p>
            <a:pPr lvl="0"/>
            <a:endParaRPr lang="en-US" sz="4800" dirty="0"/>
          </a:p>
          <a:p>
            <a:pPr lvl="0"/>
            <a:r>
              <a:rPr lang="en-US" sz="4800" dirty="0"/>
              <a:t>Around 7% of the TCCON data has a dip amplitude magnitude that is larger than 0.5e-3. We can reduce nonlinearity effects in the instruments by adding an aperture stop or by reducing the field stop diameter on the aperture wheel. But to correct data already collected, I think Rigel, Pauli, and Frank’s approach is a promising one.</a:t>
            </a:r>
          </a:p>
        </p:txBody>
      </p:sp>
      <p:sp>
        <p:nvSpPr>
          <p:cNvPr id="4" name="Slide Number Placeholder 3"/>
          <p:cNvSpPr>
            <a:spLocks noGrp="1"/>
          </p:cNvSpPr>
          <p:nvPr>
            <p:ph type="sldNum" sz="quarter" idx="5"/>
          </p:nvPr>
        </p:nvSpPr>
        <p:spPr/>
        <p:txBody>
          <a:bodyPr/>
          <a:lstStyle/>
          <a:p>
            <a:fld id="{760C255E-E7B8-A549-AC5C-6269FD493CBA}" type="slidenum">
              <a:rPr lang="en-US" smtClean="0"/>
              <a:t>34</a:t>
            </a:fld>
            <a:endParaRPr lang="en-US"/>
          </a:p>
        </p:txBody>
      </p:sp>
    </p:spTree>
    <p:extLst>
      <p:ext uri="{BB962C8B-B14F-4D97-AF65-F5344CB8AC3E}">
        <p14:creationId xmlns:p14="http://schemas.microsoft.com/office/powerpoint/2010/main" val="83849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Frank </a:t>
            </a:r>
            <a:r>
              <a:rPr lang="en-US" dirty="0" err="1"/>
              <a:t>Hase’s</a:t>
            </a:r>
            <a:r>
              <a:rPr lang="en-US" dirty="0"/>
              <a:t> work, Rigel </a:t>
            </a:r>
            <a:r>
              <a:rPr lang="en-US" dirty="0" err="1"/>
              <a:t>Kivi</a:t>
            </a:r>
            <a:r>
              <a:rPr lang="en-US" dirty="0"/>
              <a:t> and Pauli Heikkinen wrote Fortran code to calculate the alpha, beta, and gamma coefficients for a 4</a:t>
            </a:r>
            <a:r>
              <a:rPr lang="en-US" baseline="30000" dirty="0"/>
              <a:t>th</a:t>
            </a:r>
            <a:r>
              <a:rPr lang="en-US" dirty="0"/>
              <a:t> order polynomial correction to the measured interferogram. The code works by minimizing the out-of-band signal calculated from a small section of the interferogram around the ZPD region. Once these coefficients are calculated, they are added to a new section of code within i2s to correct the high-resolution interferograms before calculating the spectra.</a:t>
            </a:r>
          </a:p>
          <a:p>
            <a:endParaRPr lang="en-US" dirty="0"/>
          </a:p>
          <a:p>
            <a:r>
              <a:rPr lang="en-US" dirty="0"/>
              <a:t>I modified their code to read in the Indianapolis data, calculated the coefficients and implemented them into i2s. The results show that their implementation works very well to reduce the dip amplitude of the interferogram.</a:t>
            </a:r>
          </a:p>
        </p:txBody>
      </p:sp>
      <p:sp>
        <p:nvSpPr>
          <p:cNvPr id="4" name="Slide Number Placeholder 3"/>
          <p:cNvSpPr>
            <a:spLocks noGrp="1"/>
          </p:cNvSpPr>
          <p:nvPr>
            <p:ph type="sldNum" sz="quarter" idx="5"/>
          </p:nvPr>
        </p:nvSpPr>
        <p:spPr/>
        <p:txBody>
          <a:bodyPr/>
          <a:lstStyle/>
          <a:p>
            <a:fld id="{760C255E-E7B8-A549-AC5C-6269FD493CBA}" type="slidenum">
              <a:rPr lang="en-US" smtClean="0"/>
              <a:t>35</a:t>
            </a:fld>
            <a:endParaRPr lang="en-US"/>
          </a:p>
        </p:txBody>
      </p:sp>
    </p:spTree>
    <p:extLst>
      <p:ext uri="{BB962C8B-B14F-4D97-AF65-F5344CB8AC3E}">
        <p14:creationId xmlns:p14="http://schemas.microsoft.com/office/powerpoint/2010/main" val="285376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0C255E-E7B8-A549-AC5C-6269FD493CBA}" type="slidenum">
              <a:rPr lang="en-US" smtClean="0"/>
              <a:t>3</a:t>
            </a:fld>
            <a:endParaRPr lang="en-US"/>
          </a:p>
        </p:txBody>
      </p:sp>
    </p:spTree>
    <p:extLst>
      <p:ext uri="{BB962C8B-B14F-4D97-AF65-F5344CB8AC3E}">
        <p14:creationId xmlns:p14="http://schemas.microsoft.com/office/powerpoint/2010/main" val="255649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new TCCON stations planned for installation over the next year: Martine de </a:t>
            </a:r>
            <a:r>
              <a:rPr lang="en-US" dirty="0" err="1"/>
              <a:t>Mazière</a:t>
            </a:r>
            <a:r>
              <a:rPr lang="en-US" dirty="0"/>
              <a:t> and Mahesh Sha have scheduled an installation in Porto Velho in late 2022; Michel </a:t>
            </a:r>
            <a:r>
              <a:rPr lang="en-US" dirty="0" err="1"/>
              <a:t>Gruter</a:t>
            </a:r>
            <a:r>
              <a:rPr lang="en-US" dirty="0"/>
              <a:t> and Wolfgang </a:t>
            </a:r>
            <a:r>
              <a:rPr lang="en-US" dirty="0" err="1"/>
              <a:t>Stremme</a:t>
            </a:r>
            <a:r>
              <a:rPr lang="en-US" dirty="0"/>
              <a:t> are planning to install their Yucatán Peninsula station in late 2022/early 2023; and Kim Strong and I are planning to install a station at the CHARS site in summer 2023. The Harwell instrument was successfully moved locally this year as well.</a:t>
            </a:r>
          </a:p>
        </p:txBody>
      </p:sp>
      <p:sp>
        <p:nvSpPr>
          <p:cNvPr id="4" name="Slide Number Placeholder 3"/>
          <p:cNvSpPr>
            <a:spLocks noGrp="1"/>
          </p:cNvSpPr>
          <p:nvPr>
            <p:ph type="sldNum" sz="quarter" idx="5"/>
          </p:nvPr>
        </p:nvSpPr>
        <p:spPr/>
        <p:txBody>
          <a:bodyPr/>
          <a:lstStyle/>
          <a:p>
            <a:fld id="{760C255E-E7B8-A549-AC5C-6269FD493CBA}" type="slidenum">
              <a:rPr lang="en-US" smtClean="0"/>
              <a:t>4</a:t>
            </a:fld>
            <a:endParaRPr lang="en-US"/>
          </a:p>
        </p:txBody>
      </p:sp>
    </p:spTree>
    <p:extLst>
      <p:ext uri="{BB962C8B-B14F-4D97-AF65-F5344CB8AC3E}">
        <p14:creationId xmlns:p14="http://schemas.microsoft.com/office/powerpoint/2010/main" val="89897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exciting year for TCCON, as our GGG2020 software and data product were released. This successful roll-out of the software was due to the efforts of our algorithm team: Geoff Toon, Josh </a:t>
            </a:r>
            <a:r>
              <a:rPr lang="en-US" dirty="0" err="1"/>
              <a:t>Laughner</a:t>
            </a:r>
            <a:r>
              <a:rPr lang="en-US" dirty="0"/>
              <a:t>, and Sébastien Roche, along with Coleen Roehl, and Paul </a:t>
            </a:r>
            <a:r>
              <a:rPr lang="en-US" dirty="0" err="1"/>
              <a:t>Wennberg</a:t>
            </a:r>
            <a:r>
              <a:rPr lang="en-US" dirty="0"/>
              <a:t>. We assembled a large quality assurance team that includes those I’ve just mentioned, plus Nick </a:t>
            </a:r>
            <a:r>
              <a:rPr lang="en-US" dirty="0" err="1"/>
              <a:t>Deutscher</a:t>
            </a:r>
            <a:r>
              <a:rPr lang="en-US" dirty="0"/>
              <a:t>, Thorsten </a:t>
            </a:r>
            <a:r>
              <a:rPr lang="en-US" dirty="0" err="1"/>
              <a:t>Warneke</a:t>
            </a:r>
            <a:r>
              <a:rPr lang="en-US" dirty="0"/>
              <a:t>, Mahesh Sha, Dave Griffith, Isamu </a:t>
            </a:r>
            <a:r>
              <a:rPr lang="en-US" dirty="0" err="1"/>
              <a:t>Morino</a:t>
            </a:r>
            <a:r>
              <a:rPr lang="en-US" dirty="0"/>
              <a:t>, and Dietrich Feist. Our data archive is built and maintained by Tom Morrell at Caltech.</a:t>
            </a:r>
          </a:p>
          <a:p>
            <a:endParaRPr lang="en-US" dirty="0"/>
          </a:p>
          <a:p>
            <a:r>
              <a:rPr lang="en-US" dirty="0"/>
              <a:t>I’d also like to thank all of you who reprocessed your datasets and were fully engaged in the QA/QC process. The archive is nearly complete.</a:t>
            </a:r>
          </a:p>
          <a:p>
            <a:endParaRPr lang="en-US" dirty="0"/>
          </a:p>
          <a:p>
            <a:r>
              <a:rPr lang="en-US" dirty="0"/>
              <a:t>Our public TCCON data archive, provided by the </a:t>
            </a:r>
            <a:r>
              <a:rPr lang="en-US" dirty="0" err="1"/>
              <a:t>CaltechDATA</a:t>
            </a:r>
            <a:r>
              <a:rPr lang="en-US" dirty="0"/>
              <a:t> service, will be mirrored at the European Space Agency’s atmospheric validation data </a:t>
            </a:r>
            <a:r>
              <a:rPr lang="en-US" dirty="0" err="1"/>
              <a:t>centre</a:t>
            </a:r>
            <a:r>
              <a:rPr lang="en-US" dirty="0"/>
              <a:t> (EVDC), both for security and backup purposes, and to reach a broader audience for our datasets. The files will be identical to the public files available on the </a:t>
            </a:r>
            <a:r>
              <a:rPr lang="en-US" dirty="0" err="1"/>
              <a:t>CaltechData</a:t>
            </a:r>
            <a:r>
              <a:rPr lang="en-US" dirty="0"/>
              <a:t> archive, and EVDC will pull the data directly from the archive each month.</a:t>
            </a:r>
          </a:p>
        </p:txBody>
      </p:sp>
      <p:sp>
        <p:nvSpPr>
          <p:cNvPr id="4" name="Slide Number Placeholder 3"/>
          <p:cNvSpPr>
            <a:spLocks noGrp="1"/>
          </p:cNvSpPr>
          <p:nvPr>
            <p:ph type="sldNum" sz="quarter" idx="5"/>
          </p:nvPr>
        </p:nvSpPr>
        <p:spPr/>
        <p:txBody>
          <a:bodyPr/>
          <a:lstStyle/>
          <a:p>
            <a:fld id="{760C255E-E7B8-A549-AC5C-6269FD493CBA}" type="slidenum">
              <a:rPr lang="en-US" smtClean="0"/>
              <a:t>7</a:t>
            </a:fld>
            <a:endParaRPr lang="en-US"/>
          </a:p>
        </p:txBody>
      </p:sp>
    </p:spTree>
    <p:extLst>
      <p:ext uri="{BB962C8B-B14F-4D97-AF65-F5344CB8AC3E}">
        <p14:creationId xmlns:p14="http://schemas.microsoft.com/office/powerpoint/2010/main" val="191332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sensitivity analysis, it is clear that for CO2, prior pressure and temperature errors, ILS, and zero level offsets dominate the uncertainty. For methane, the prior shape and prior temperature errors are most important, and for carbon monoxide, the prior shape, prior temperature, and ILS are the most important errors. These results can help us identify which aspects of our data collection and processing procedures need to be refine.</a:t>
            </a:r>
          </a:p>
          <a:p>
            <a:endParaRPr lang="en-US" dirty="0"/>
          </a:p>
          <a:p>
            <a:r>
              <a:rPr lang="en-US" dirty="0"/>
              <a:t>However, these numbers are misleading, because there are still some sources of uncertainty that we cannot estimate using this approach. One of these, which turns out to be potentially larger than what I’ve included here, comes from nonlinearity in our detectors. I’ll spend the next couple of slides describing this problem and some promising solutions.</a:t>
            </a:r>
          </a:p>
        </p:txBody>
      </p:sp>
      <p:sp>
        <p:nvSpPr>
          <p:cNvPr id="4" name="Slide Number Placeholder 3"/>
          <p:cNvSpPr>
            <a:spLocks noGrp="1"/>
          </p:cNvSpPr>
          <p:nvPr>
            <p:ph type="sldNum" sz="quarter" idx="5"/>
          </p:nvPr>
        </p:nvSpPr>
        <p:spPr/>
        <p:txBody>
          <a:bodyPr/>
          <a:lstStyle/>
          <a:p>
            <a:fld id="{760C255E-E7B8-A549-AC5C-6269FD493CBA}" type="slidenum">
              <a:rPr lang="en-US" smtClean="0"/>
              <a:t>11</a:t>
            </a:fld>
            <a:endParaRPr lang="en-US"/>
          </a:p>
        </p:txBody>
      </p:sp>
    </p:spTree>
    <p:extLst>
      <p:ext uri="{BB962C8B-B14F-4D97-AF65-F5344CB8AC3E}">
        <p14:creationId xmlns:p14="http://schemas.microsoft.com/office/powerpoint/2010/main" val="403562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Detector nonlinearity occurs when the measured interferogram signal is not linearly related to the number of photons that hit the detector at a given time, as sketched on the figure on the right. Physically, this means that if you double the number of photons, you don’t get exactly twice the voltage. This is also sometimes called “detector saturation.”  There’s another potential source of nonlinearity near zero-path difference, which is caused by the very fast change in signal near the </a:t>
            </a:r>
            <a:r>
              <a:rPr lang="en-US" dirty="0" err="1"/>
              <a:t>centreburst</a:t>
            </a:r>
            <a:r>
              <a:rPr lang="en-US" dirty="0"/>
              <a:t> – if the electronics are not able to keep up with the changing signal, this can also cause a nonlinear effect. This is often called the “slew rate” effect.</a:t>
            </a:r>
          </a:p>
          <a:p>
            <a:endParaRPr lang="en-US" dirty="0"/>
          </a:p>
          <a:p>
            <a:r>
              <a:rPr lang="en-US" dirty="0"/>
              <a:t>Detector nonlinearity is often modeled using a polynomial, where the observed interferogram is equal to the true interferogram, modified by second, third, and fourth order terms.</a:t>
            </a:r>
          </a:p>
        </p:txBody>
      </p:sp>
      <p:sp>
        <p:nvSpPr>
          <p:cNvPr id="4" name="Slide Number Placeholder 3"/>
          <p:cNvSpPr>
            <a:spLocks noGrp="1"/>
          </p:cNvSpPr>
          <p:nvPr>
            <p:ph type="sldNum" sz="quarter" idx="5"/>
          </p:nvPr>
        </p:nvSpPr>
        <p:spPr/>
        <p:txBody>
          <a:bodyPr/>
          <a:lstStyle/>
          <a:p>
            <a:fld id="{760C255E-E7B8-A549-AC5C-6269FD493CBA}" type="slidenum">
              <a:rPr lang="en-US" smtClean="0"/>
              <a:t>14</a:t>
            </a:fld>
            <a:endParaRPr lang="en-US"/>
          </a:p>
        </p:txBody>
      </p:sp>
    </p:spTree>
    <p:extLst>
      <p:ext uri="{BB962C8B-B14F-4D97-AF65-F5344CB8AC3E}">
        <p14:creationId xmlns:p14="http://schemas.microsoft.com/office/powerpoint/2010/main" val="258577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Frank </a:t>
            </a:r>
            <a:r>
              <a:rPr lang="en-US" dirty="0" err="1"/>
              <a:t>Hase’s</a:t>
            </a:r>
            <a:r>
              <a:rPr lang="en-US" dirty="0"/>
              <a:t> work, Rigel </a:t>
            </a:r>
            <a:r>
              <a:rPr lang="en-US" dirty="0" err="1"/>
              <a:t>Kivi</a:t>
            </a:r>
            <a:r>
              <a:rPr lang="en-US" dirty="0"/>
              <a:t> and Pauli Heikkinen wrote Fortran code to calculate the alpha, beta, and gamma coefficients for a 4</a:t>
            </a:r>
            <a:r>
              <a:rPr lang="en-US" baseline="30000" dirty="0"/>
              <a:t>th</a:t>
            </a:r>
            <a:r>
              <a:rPr lang="en-US" dirty="0"/>
              <a:t> order polynomial correction to the measured interferogram. The code works by minimizing the out-of-band signal calculated from a small section of the interferogram around the ZPD region. Once these coefficients are calculated, they are added to a new section of code within i2s to correct the high-resolution interferograms before calculating the spectra.</a:t>
            </a:r>
          </a:p>
          <a:p>
            <a:endParaRPr lang="en-US" dirty="0"/>
          </a:p>
          <a:p>
            <a:r>
              <a:rPr lang="en-US" dirty="0"/>
              <a:t>I modified their code to read in the Indianapolis data, calculated the coefficients and implemented them into i2s. The results show that their implementation works very well to reduce the dip amplitude of the interferogram.</a:t>
            </a:r>
          </a:p>
        </p:txBody>
      </p:sp>
      <p:sp>
        <p:nvSpPr>
          <p:cNvPr id="4" name="Slide Number Placeholder 3"/>
          <p:cNvSpPr>
            <a:spLocks noGrp="1"/>
          </p:cNvSpPr>
          <p:nvPr>
            <p:ph type="sldNum" sz="quarter" idx="5"/>
          </p:nvPr>
        </p:nvSpPr>
        <p:spPr/>
        <p:txBody>
          <a:bodyPr/>
          <a:lstStyle/>
          <a:p>
            <a:fld id="{760C255E-E7B8-A549-AC5C-6269FD493CBA}" type="slidenum">
              <a:rPr lang="en-US" smtClean="0"/>
              <a:t>15</a:t>
            </a:fld>
            <a:endParaRPr lang="en-US"/>
          </a:p>
        </p:txBody>
      </p:sp>
    </p:spTree>
    <p:extLst>
      <p:ext uri="{BB962C8B-B14F-4D97-AF65-F5344CB8AC3E}">
        <p14:creationId xmlns:p14="http://schemas.microsoft.com/office/powerpoint/2010/main" val="1379668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Frank </a:t>
            </a:r>
            <a:r>
              <a:rPr lang="en-US" dirty="0" err="1"/>
              <a:t>Hase’s</a:t>
            </a:r>
            <a:r>
              <a:rPr lang="en-US" dirty="0"/>
              <a:t> work, Rigel </a:t>
            </a:r>
            <a:r>
              <a:rPr lang="en-US" dirty="0" err="1"/>
              <a:t>Kivi</a:t>
            </a:r>
            <a:r>
              <a:rPr lang="en-US" dirty="0"/>
              <a:t> and Pauli Heikkinen wrote Fortran code to calculate the alpha, beta, and gamma coefficients for a 4</a:t>
            </a:r>
            <a:r>
              <a:rPr lang="en-US" baseline="30000" dirty="0"/>
              <a:t>th</a:t>
            </a:r>
            <a:r>
              <a:rPr lang="en-US" dirty="0"/>
              <a:t> order polynomial correction to the measured interferogram. The code works by minimizing the out-of-band signal calculated from a small section of the interferogram around the ZPD region. Once these coefficients are calculated, they are added to a new section of code within i2s to correct the high-resolution interferograms before calculating the spectra.</a:t>
            </a:r>
          </a:p>
          <a:p>
            <a:endParaRPr lang="en-US" dirty="0"/>
          </a:p>
          <a:p>
            <a:r>
              <a:rPr lang="en-US" dirty="0"/>
              <a:t>I modified their code to read in the Indianapolis data, calculated the coefficients and implemented them into i2s. The results show that their implementation works very well to reduce the dip amplitude of the interferogram.</a:t>
            </a:r>
          </a:p>
        </p:txBody>
      </p:sp>
      <p:sp>
        <p:nvSpPr>
          <p:cNvPr id="4" name="Slide Number Placeholder 3"/>
          <p:cNvSpPr>
            <a:spLocks noGrp="1"/>
          </p:cNvSpPr>
          <p:nvPr>
            <p:ph type="sldNum" sz="quarter" idx="5"/>
          </p:nvPr>
        </p:nvSpPr>
        <p:spPr/>
        <p:txBody>
          <a:bodyPr/>
          <a:lstStyle/>
          <a:p>
            <a:fld id="{760C255E-E7B8-A549-AC5C-6269FD493CBA}" type="slidenum">
              <a:rPr lang="en-US" smtClean="0"/>
              <a:t>16</a:t>
            </a:fld>
            <a:endParaRPr lang="en-US"/>
          </a:p>
        </p:txBody>
      </p:sp>
    </p:spTree>
    <p:extLst>
      <p:ext uri="{BB962C8B-B14F-4D97-AF65-F5344CB8AC3E}">
        <p14:creationId xmlns:p14="http://schemas.microsoft.com/office/powerpoint/2010/main" val="331251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C3E6919-3A96-5C43-8785-84E60D7D451B}" type="datetime1">
              <a:rPr lang="en-CA" smtClean="0"/>
              <a:t>2023-06-11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261483438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1FC88-D494-3D49-8147-CF6B45ABD956}" type="datetime1">
              <a:rPr lang="en-CA" smtClean="0"/>
              <a:t>2023-06-11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85707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1BE541-80AE-D542-8CFC-94B532A86BB0}" type="datetime1">
              <a:rPr lang="en-CA" smtClean="0"/>
              <a:t>2023-06-11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65128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38F535-6751-A147-BE97-D92EEF46C7A1}" type="datetime1">
              <a:rPr lang="en-CA" smtClean="0"/>
              <a:t>2023-06-11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251773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7104B1C-5C57-6744-BCF6-DA0F2B72D281}" type="datetime1">
              <a:rPr lang="en-CA" smtClean="0"/>
              <a:t>2023-06-11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40862703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0324E72-FFBF-AA4A-B17E-B540DBB60423}" type="datetime1">
              <a:rPr lang="en-CA" smtClean="0"/>
              <a:t>2023-06-11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F3D0440-C7D0-1142-895D-23BE22DB2F41}" type="slidenum">
              <a:rPr lang="en-US" smtClean="0"/>
              <a:t>‹#›</a:t>
            </a:fld>
            <a:endParaRPr lang="en-US" dirty="0"/>
          </a:p>
        </p:txBody>
      </p:sp>
    </p:spTree>
    <p:extLst>
      <p:ext uri="{BB962C8B-B14F-4D97-AF65-F5344CB8AC3E}">
        <p14:creationId xmlns:p14="http://schemas.microsoft.com/office/powerpoint/2010/main" val="1987986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F621660-5924-094E-9915-219F53A0BC26}" type="datetime1">
              <a:rPr lang="en-CA" smtClean="0"/>
              <a:t>2023-06-11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D0440-C7D0-1142-895D-23BE22DB2F4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090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24051-51A2-C64C-B6D0-9BD9DBECD91F}" type="datetime1">
              <a:rPr lang="en-CA" smtClean="0"/>
              <a:t>2023-06-11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22916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50D34-B0BB-A848-82C4-FEAA8722C9D3}" type="datetime1">
              <a:rPr lang="en-CA" smtClean="0"/>
              <a:t>2023-06-11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327861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220DC8D-B4B1-F542-A187-845107BE3082}" type="datetime1">
              <a:rPr lang="en-CA" smtClean="0"/>
              <a:t>2023-06-11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303763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C1CAACA-37AF-6847-AE92-E5FC48857582}" type="datetime1">
              <a:rPr lang="en-CA" smtClean="0"/>
              <a:t>2023-06-11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F3D0440-C7D0-1142-895D-23BE22DB2F41}" type="slidenum">
              <a:rPr lang="en-US" smtClean="0"/>
              <a:t>‹#›</a:t>
            </a:fld>
            <a:endParaRPr lang="en-US"/>
          </a:p>
        </p:txBody>
      </p:sp>
    </p:spTree>
    <p:extLst>
      <p:ext uri="{BB962C8B-B14F-4D97-AF65-F5344CB8AC3E}">
        <p14:creationId xmlns:p14="http://schemas.microsoft.com/office/powerpoint/2010/main" val="300303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247AD47-F107-E544-BC09-4AE9F1AFA63F}" type="datetime1">
              <a:rPr lang="en-CA" smtClean="0"/>
              <a:t>2023-06-11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F3D0440-C7D0-1142-895D-23BE22DB2F41}" type="slidenum">
              <a:rPr lang="en-US" smtClean="0"/>
              <a:t>‹#›</a:t>
            </a:fld>
            <a:endParaRPr lang="en-US"/>
          </a:p>
        </p:txBody>
      </p:sp>
    </p:spTree>
    <p:extLst>
      <p:ext uri="{BB962C8B-B14F-4D97-AF65-F5344CB8AC3E}">
        <p14:creationId xmlns:p14="http://schemas.microsoft.com/office/powerpoint/2010/main" val="3995341835"/>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img.com/download/2941"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tccon-wiki.caltech.edu/Main/LimitingSignalLevel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1C04-2600-9B4B-B1E3-FC65F31B7856}"/>
              </a:ext>
            </a:extLst>
          </p:cNvPr>
          <p:cNvSpPr>
            <a:spLocks noGrp="1"/>
          </p:cNvSpPr>
          <p:nvPr>
            <p:ph type="ctrTitle"/>
          </p:nvPr>
        </p:nvSpPr>
        <p:spPr/>
        <p:txBody>
          <a:bodyPr/>
          <a:lstStyle/>
          <a:p>
            <a:r>
              <a:rPr lang="en-US" dirty="0"/>
              <a:t>Welcome to the 2023 TCCON Meeting</a:t>
            </a:r>
          </a:p>
        </p:txBody>
      </p:sp>
      <p:sp>
        <p:nvSpPr>
          <p:cNvPr id="3" name="Subtitle 2">
            <a:extLst>
              <a:ext uri="{FF2B5EF4-FFF2-40B4-BE49-F238E27FC236}">
                <a16:creationId xmlns:a16="http://schemas.microsoft.com/office/drawing/2014/main" id="{10B8D85E-AF68-2D43-8CCC-8E734C066C99}"/>
              </a:ext>
            </a:extLst>
          </p:cNvPr>
          <p:cNvSpPr>
            <a:spLocks noGrp="1"/>
          </p:cNvSpPr>
          <p:nvPr>
            <p:ph type="subTitle" idx="1"/>
          </p:nvPr>
        </p:nvSpPr>
        <p:spPr>
          <a:xfrm>
            <a:off x="2695194" y="4352544"/>
            <a:ext cx="6801612" cy="1791582"/>
          </a:xfrm>
        </p:spPr>
        <p:txBody>
          <a:bodyPr>
            <a:normAutofit fontScale="92500" lnSpcReduction="10000"/>
          </a:bodyPr>
          <a:lstStyle/>
          <a:p>
            <a:r>
              <a:rPr lang="en-US" dirty="0"/>
              <a:t>Co-Chairs: Debra Wunch, Nicholas </a:t>
            </a:r>
            <a:r>
              <a:rPr lang="en-US" dirty="0" err="1"/>
              <a:t>Deutscher</a:t>
            </a:r>
            <a:r>
              <a:rPr lang="en-US" dirty="0"/>
              <a:t>, Thorsten </a:t>
            </a:r>
            <a:r>
              <a:rPr lang="en-US" dirty="0" err="1"/>
              <a:t>Warneke</a:t>
            </a:r>
            <a:endParaRPr lang="en-US" dirty="0"/>
          </a:p>
          <a:p>
            <a:r>
              <a:rPr lang="en-US" dirty="0"/>
              <a:t>Deputies: Coleen Roehl, David Pollard, Dietrich Feist</a:t>
            </a:r>
          </a:p>
          <a:p>
            <a:r>
              <a:rPr lang="en-US" dirty="0"/>
              <a:t>Algorithm Chair &amp; Deputy: Geoffrey Toon, Joshua </a:t>
            </a:r>
            <a:r>
              <a:rPr lang="en-US" dirty="0" err="1"/>
              <a:t>Laughner</a:t>
            </a:r>
            <a:endParaRPr lang="en-US" dirty="0"/>
          </a:p>
          <a:p>
            <a:r>
              <a:rPr lang="en-US" dirty="0"/>
              <a:t>QA/QC Team: All above, plus Mahesh Kumar Sha, Paul </a:t>
            </a:r>
            <a:r>
              <a:rPr lang="en-US" dirty="0" err="1"/>
              <a:t>Wennberg</a:t>
            </a:r>
            <a:r>
              <a:rPr lang="en-US" dirty="0"/>
              <a:t>, David Griffith, Isamu </a:t>
            </a:r>
            <a:r>
              <a:rPr lang="en-US" dirty="0" err="1"/>
              <a:t>Morino</a:t>
            </a:r>
            <a:endParaRPr lang="en-US" dirty="0"/>
          </a:p>
        </p:txBody>
      </p:sp>
    </p:spTree>
    <p:extLst>
      <p:ext uri="{BB962C8B-B14F-4D97-AF65-F5344CB8AC3E}">
        <p14:creationId xmlns:p14="http://schemas.microsoft.com/office/powerpoint/2010/main" val="3817053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5AE5-7251-5E6B-6C43-8D32D36021AF}"/>
              </a:ext>
            </a:extLst>
          </p:cNvPr>
          <p:cNvSpPr>
            <a:spLocks noGrp="1"/>
          </p:cNvSpPr>
          <p:nvPr>
            <p:ph type="title"/>
          </p:nvPr>
        </p:nvSpPr>
        <p:spPr>
          <a:xfrm>
            <a:off x="955229" y="333317"/>
            <a:ext cx="7729728" cy="1188720"/>
          </a:xfrm>
        </p:spPr>
        <p:txBody>
          <a:bodyPr/>
          <a:lstStyle/>
          <a:p>
            <a:r>
              <a:rPr lang="en-US" dirty="0"/>
              <a:t>TCCON Bias and Precision Goals for XCO</a:t>
            </a:r>
            <a:r>
              <a:rPr lang="en-US" baseline="-25000" dirty="0"/>
              <a:t>2</a:t>
            </a:r>
            <a:r>
              <a:rPr lang="en-US" dirty="0"/>
              <a:t>, XCH</a:t>
            </a:r>
            <a:r>
              <a:rPr lang="en-US" baseline="-25000" dirty="0"/>
              <a:t>4</a:t>
            </a:r>
            <a:r>
              <a:rPr lang="en-US" dirty="0"/>
              <a:t>, XCO</a:t>
            </a:r>
          </a:p>
        </p:txBody>
      </p:sp>
      <p:sp>
        <p:nvSpPr>
          <p:cNvPr id="3" name="Content Placeholder 2">
            <a:extLst>
              <a:ext uri="{FF2B5EF4-FFF2-40B4-BE49-F238E27FC236}">
                <a16:creationId xmlns:a16="http://schemas.microsoft.com/office/drawing/2014/main" id="{66ADC27B-F4EC-355E-1831-28BDFAA06B3E}"/>
              </a:ext>
            </a:extLst>
          </p:cNvPr>
          <p:cNvSpPr>
            <a:spLocks noGrp="1"/>
          </p:cNvSpPr>
          <p:nvPr>
            <p:ph idx="1"/>
          </p:nvPr>
        </p:nvSpPr>
        <p:spPr>
          <a:xfrm>
            <a:off x="451510" y="1735128"/>
            <a:ext cx="8518380" cy="3026130"/>
          </a:xfrm>
        </p:spPr>
        <p:txBody>
          <a:bodyPr>
            <a:normAutofit fontScale="62500" lnSpcReduction="20000"/>
          </a:bodyPr>
          <a:lstStyle/>
          <a:p>
            <a:r>
              <a:rPr lang="en-US" sz="4000" dirty="0"/>
              <a:t>TCCON requires bias and precision small enough to confidently measure:</a:t>
            </a:r>
          </a:p>
          <a:p>
            <a:pPr lvl="1"/>
            <a:r>
              <a:rPr lang="en-US" sz="3600" dirty="0"/>
              <a:t>Seasonal cycle amplitudes in regions with </a:t>
            </a:r>
            <a:br>
              <a:rPr lang="en-US" sz="3600" dirty="0"/>
            </a:br>
            <a:r>
              <a:rPr lang="en-US" sz="3600" dirty="0"/>
              <a:t>small seasonal cycles (i.e., SH XCO</a:t>
            </a:r>
            <a:r>
              <a:rPr lang="en-US" sz="3600" baseline="-25000" dirty="0"/>
              <a:t>2</a:t>
            </a:r>
            <a:r>
              <a:rPr lang="en-US" sz="3600" dirty="0"/>
              <a:t>)</a:t>
            </a:r>
          </a:p>
          <a:p>
            <a:pPr lvl="1"/>
            <a:r>
              <a:rPr lang="en-US" sz="3600" dirty="0"/>
              <a:t>Interhemispheric gradients (IHG)</a:t>
            </a:r>
          </a:p>
          <a:p>
            <a:pPr lvl="1"/>
            <a:r>
              <a:rPr lang="en-US" sz="3600" dirty="0"/>
              <a:t>Annual growth rates</a:t>
            </a:r>
          </a:p>
          <a:p>
            <a:pPr lvl="1"/>
            <a:r>
              <a:rPr lang="en-US" sz="3600" dirty="0"/>
              <a:t>Biases in current and future satellite </a:t>
            </a:r>
            <a:br>
              <a:rPr lang="en-US" sz="3600" dirty="0"/>
            </a:br>
            <a:r>
              <a:rPr lang="en-US" sz="3600" dirty="0"/>
              <a:t>missions</a:t>
            </a:r>
          </a:p>
        </p:txBody>
      </p:sp>
      <p:sp>
        <p:nvSpPr>
          <p:cNvPr id="4" name="Slide Number Placeholder 3">
            <a:extLst>
              <a:ext uri="{FF2B5EF4-FFF2-40B4-BE49-F238E27FC236}">
                <a16:creationId xmlns:a16="http://schemas.microsoft.com/office/drawing/2014/main" id="{0FCC78F0-A189-050B-205B-AF021165A0FF}"/>
              </a:ext>
            </a:extLst>
          </p:cNvPr>
          <p:cNvSpPr>
            <a:spLocks noGrp="1"/>
          </p:cNvSpPr>
          <p:nvPr>
            <p:ph type="sldNum" sz="quarter" idx="12"/>
          </p:nvPr>
        </p:nvSpPr>
        <p:spPr/>
        <p:txBody>
          <a:bodyPr/>
          <a:lstStyle/>
          <a:p>
            <a:fld id="{AF3D0440-C7D0-1142-895D-23BE22DB2F41}" type="slidenum">
              <a:rPr lang="en-US" smtClean="0"/>
              <a:t>10</a:t>
            </a:fld>
            <a:endParaRPr lang="en-US"/>
          </a:p>
        </p:txBody>
      </p:sp>
      <p:pic>
        <p:nvPicPr>
          <p:cNvPr id="5" name="Picture 2" descr="CO2 Annual Growth Rates for Mauna Loa">
            <a:extLst>
              <a:ext uri="{FF2B5EF4-FFF2-40B4-BE49-F238E27FC236}">
                <a16:creationId xmlns:a16="http://schemas.microsoft.com/office/drawing/2014/main" id="{7554D7A1-8442-DE42-1E94-FE22E7060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05" y="4633645"/>
            <a:ext cx="3707258" cy="2224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lobal CH4 Growth">
            <a:extLst>
              <a:ext uri="{FF2B5EF4-FFF2-40B4-BE49-F238E27FC236}">
                <a16:creationId xmlns:a16="http://schemas.microsoft.com/office/drawing/2014/main" id="{35A766B4-BF21-FD2E-AB7D-8F2490C81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265" y="4633645"/>
            <a:ext cx="3707259" cy="222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etails are in the caption following the image">
            <a:extLst>
              <a:ext uri="{FF2B5EF4-FFF2-40B4-BE49-F238E27FC236}">
                <a16:creationId xmlns:a16="http://schemas.microsoft.com/office/drawing/2014/main" id="{216C89A0-607E-655E-4DE9-8E0011E58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56" b="50672"/>
          <a:stretch/>
        </p:blipFill>
        <p:spPr bwMode="auto">
          <a:xfrm>
            <a:off x="5892907" y="2490025"/>
            <a:ext cx="3150792" cy="1928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5FFE7D-D89D-9963-5CAA-8CA5BE4AFCFE}"/>
              </a:ext>
            </a:extLst>
          </p:cNvPr>
          <p:cNvSpPr txBox="1"/>
          <p:nvPr/>
        </p:nvSpPr>
        <p:spPr>
          <a:xfrm>
            <a:off x="1437979" y="5150359"/>
            <a:ext cx="2291059" cy="215444"/>
          </a:xfrm>
          <a:prstGeom prst="rect">
            <a:avLst/>
          </a:prstGeom>
          <a:noFill/>
        </p:spPr>
        <p:txBody>
          <a:bodyPr wrap="square">
            <a:spAutoFit/>
          </a:bodyPr>
          <a:lstStyle/>
          <a:p>
            <a:r>
              <a:rPr lang="en-US" sz="800" dirty="0"/>
              <a:t>https://</a:t>
            </a:r>
            <a:r>
              <a:rPr lang="en-US" sz="800" dirty="0" err="1"/>
              <a:t>gml.noaa.gov</a:t>
            </a:r>
            <a:r>
              <a:rPr lang="en-US" sz="800" dirty="0"/>
              <a:t>/</a:t>
            </a:r>
            <a:r>
              <a:rPr lang="en-US" sz="800" dirty="0" err="1"/>
              <a:t>ccgg</a:t>
            </a:r>
            <a:r>
              <a:rPr lang="en-US" sz="800" dirty="0"/>
              <a:t>/trends/</a:t>
            </a:r>
            <a:r>
              <a:rPr lang="en-US" sz="800" dirty="0" err="1"/>
              <a:t>gr.html</a:t>
            </a:r>
            <a:endParaRPr lang="en-US" sz="800" dirty="0"/>
          </a:p>
        </p:txBody>
      </p:sp>
      <p:sp>
        <p:nvSpPr>
          <p:cNvPr id="9" name="TextBox 8">
            <a:extLst>
              <a:ext uri="{FF2B5EF4-FFF2-40B4-BE49-F238E27FC236}">
                <a16:creationId xmlns:a16="http://schemas.microsoft.com/office/drawing/2014/main" id="{A8EC1AB0-ED80-FB42-7FC2-40BB4603CBBA}"/>
              </a:ext>
            </a:extLst>
          </p:cNvPr>
          <p:cNvSpPr txBox="1"/>
          <p:nvPr/>
        </p:nvSpPr>
        <p:spPr>
          <a:xfrm>
            <a:off x="5948908" y="4904138"/>
            <a:ext cx="2263126" cy="215444"/>
          </a:xfrm>
          <a:prstGeom prst="rect">
            <a:avLst/>
          </a:prstGeom>
          <a:noFill/>
        </p:spPr>
        <p:txBody>
          <a:bodyPr wrap="square">
            <a:spAutoFit/>
          </a:bodyPr>
          <a:lstStyle/>
          <a:p>
            <a:r>
              <a:rPr lang="en-US" sz="800" dirty="0"/>
              <a:t>https://</a:t>
            </a:r>
            <a:r>
              <a:rPr lang="en-US" sz="800" dirty="0" err="1"/>
              <a:t>gml.noaa.gov</a:t>
            </a:r>
            <a:r>
              <a:rPr lang="en-US" sz="800" dirty="0"/>
              <a:t>/</a:t>
            </a:r>
            <a:r>
              <a:rPr lang="en-US" sz="800" dirty="0" err="1"/>
              <a:t>ccgg</a:t>
            </a:r>
            <a:r>
              <a:rPr lang="en-US" sz="800" dirty="0"/>
              <a:t>/trends_ch4/</a:t>
            </a:r>
          </a:p>
        </p:txBody>
      </p:sp>
      <p:sp>
        <p:nvSpPr>
          <p:cNvPr id="10" name="TextBox 9">
            <a:extLst>
              <a:ext uri="{FF2B5EF4-FFF2-40B4-BE49-F238E27FC236}">
                <a16:creationId xmlns:a16="http://schemas.microsoft.com/office/drawing/2014/main" id="{BEF32C81-EAC7-7582-F09A-AAD00809F5F7}"/>
              </a:ext>
            </a:extLst>
          </p:cNvPr>
          <p:cNvSpPr txBox="1"/>
          <p:nvPr/>
        </p:nvSpPr>
        <p:spPr>
          <a:xfrm>
            <a:off x="7925599" y="4202757"/>
            <a:ext cx="1249060" cy="215444"/>
          </a:xfrm>
          <a:prstGeom prst="rect">
            <a:avLst/>
          </a:prstGeom>
          <a:noFill/>
        </p:spPr>
        <p:txBody>
          <a:bodyPr wrap="none" rtlCol="0">
            <a:spAutoFit/>
          </a:bodyPr>
          <a:lstStyle/>
          <a:p>
            <a:r>
              <a:rPr lang="en-US" sz="800" dirty="0" err="1"/>
              <a:t>Hedelius</a:t>
            </a:r>
            <a:r>
              <a:rPr lang="en-US" sz="800" dirty="0"/>
              <a:t> et al., JGR, 2021</a:t>
            </a:r>
          </a:p>
        </p:txBody>
      </p:sp>
      <p:pic>
        <p:nvPicPr>
          <p:cNvPr id="1040" name="Picture 16">
            <a:extLst>
              <a:ext uri="{FF2B5EF4-FFF2-40B4-BE49-F238E27FC236}">
                <a16:creationId xmlns:a16="http://schemas.microsoft.com/office/drawing/2014/main" id="{CB9FC6A8-E4AB-8DF3-F563-5F2D8EECE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850" y="4537675"/>
            <a:ext cx="3091149" cy="23183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7F0DC46D-E11D-C7D3-23A7-6EDA892E5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0851" y="2288809"/>
            <a:ext cx="3091148" cy="231836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4DDA814-73C1-C267-6140-11709C37DA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0852" y="0"/>
            <a:ext cx="3091148" cy="231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0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A6A1-A720-8448-980F-12EA10042156}"/>
              </a:ext>
            </a:extLst>
          </p:cNvPr>
          <p:cNvSpPr>
            <a:spLocks noGrp="1"/>
          </p:cNvSpPr>
          <p:nvPr>
            <p:ph type="title"/>
          </p:nvPr>
        </p:nvSpPr>
        <p:spPr>
          <a:xfrm>
            <a:off x="1141412" y="382547"/>
            <a:ext cx="9905998" cy="1173879"/>
          </a:xfrm>
        </p:spPr>
        <p:txBody>
          <a:bodyPr/>
          <a:lstStyle/>
          <a:p>
            <a:r>
              <a:rPr lang="en-US" dirty="0"/>
              <a:t>TCCON Precision – Current Error Budget</a:t>
            </a:r>
          </a:p>
        </p:txBody>
      </p:sp>
      <p:sp>
        <p:nvSpPr>
          <p:cNvPr id="8" name="Content Placeholder 7">
            <a:extLst>
              <a:ext uri="{FF2B5EF4-FFF2-40B4-BE49-F238E27FC236}">
                <a16:creationId xmlns:a16="http://schemas.microsoft.com/office/drawing/2014/main" id="{055C22CD-E1A3-5449-9BE0-8F89F72D7DED}"/>
              </a:ext>
            </a:extLst>
          </p:cNvPr>
          <p:cNvSpPr>
            <a:spLocks noGrp="1"/>
          </p:cNvSpPr>
          <p:nvPr>
            <p:ph sz="half" idx="1"/>
          </p:nvPr>
        </p:nvSpPr>
        <p:spPr>
          <a:xfrm>
            <a:off x="332674" y="1801976"/>
            <a:ext cx="5127307" cy="4893013"/>
          </a:xfrm>
        </p:spPr>
        <p:txBody>
          <a:bodyPr>
            <a:normAutofit fontScale="92500" lnSpcReduction="10000"/>
          </a:bodyPr>
          <a:lstStyle/>
          <a:p>
            <a:r>
              <a:rPr lang="en-US" sz="2800" dirty="0"/>
              <a:t>We are on our way to achieving our precision goals, but haven’t reached them, yet.</a:t>
            </a:r>
          </a:p>
          <a:p>
            <a:r>
              <a:rPr lang="en-US" sz="2800" dirty="0"/>
              <a:t>Leading order uncertainties: prior temperature, pressure, profile shape, ILS</a:t>
            </a:r>
          </a:p>
          <a:p>
            <a:pPr lvl="1"/>
            <a:r>
              <a:rPr lang="en-US" sz="2600" dirty="0"/>
              <a:t>Geoff Toon is working on implementing a new ILS fitting routine within GFIT – see his talk</a:t>
            </a:r>
          </a:p>
          <a:p>
            <a:r>
              <a:rPr lang="en-US" sz="2800" dirty="0"/>
              <a:t>This analysis does not explicitly address site-to-site biases or nonlinearity</a:t>
            </a:r>
          </a:p>
        </p:txBody>
      </p:sp>
      <p:sp>
        <p:nvSpPr>
          <p:cNvPr id="7" name="Slide Number Placeholder 6">
            <a:extLst>
              <a:ext uri="{FF2B5EF4-FFF2-40B4-BE49-F238E27FC236}">
                <a16:creationId xmlns:a16="http://schemas.microsoft.com/office/drawing/2014/main" id="{DC9EF6F6-4ADD-954B-9FF8-78ABE461BCBC}"/>
              </a:ext>
            </a:extLst>
          </p:cNvPr>
          <p:cNvSpPr>
            <a:spLocks noGrp="1"/>
          </p:cNvSpPr>
          <p:nvPr>
            <p:ph type="sldNum" sz="quarter" idx="12"/>
          </p:nvPr>
        </p:nvSpPr>
        <p:spPr/>
        <p:txBody>
          <a:bodyPr/>
          <a:lstStyle/>
          <a:p>
            <a:fld id="{AF3D0440-C7D0-1142-895D-23BE22DB2F41}" type="slidenum">
              <a:rPr lang="en-US" smtClean="0"/>
              <a:t>11</a:t>
            </a:fld>
            <a:endParaRPr lang="en-US"/>
          </a:p>
        </p:txBody>
      </p:sp>
      <p:pic>
        <p:nvPicPr>
          <p:cNvPr id="10" name="Content Placeholder 9" descr="A picture containing text, diagram, line, plot&#10;&#10;Description automatically generated">
            <a:extLst>
              <a:ext uri="{FF2B5EF4-FFF2-40B4-BE49-F238E27FC236}">
                <a16:creationId xmlns:a16="http://schemas.microsoft.com/office/drawing/2014/main" id="{46FBC5E5-1847-5EA5-CA61-E0D6674D2E1C}"/>
              </a:ext>
            </a:extLst>
          </p:cNvPr>
          <p:cNvPicPr>
            <a:picLocks noGrp="1" noChangeAspect="1"/>
          </p:cNvPicPr>
          <p:nvPr>
            <p:ph sz="half" idx="2"/>
          </p:nvPr>
        </p:nvPicPr>
        <p:blipFill>
          <a:blip r:embed="rId3"/>
          <a:stretch>
            <a:fillRect/>
          </a:stretch>
        </p:blipFill>
        <p:spPr>
          <a:xfrm>
            <a:off x="5459981" y="1599332"/>
            <a:ext cx="6732019" cy="5284113"/>
          </a:xfrm>
          <a:prstGeom prst="rect">
            <a:avLst/>
          </a:prstGeom>
        </p:spPr>
      </p:pic>
      <p:sp>
        <p:nvSpPr>
          <p:cNvPr id="4" name="TextBox 3">
            <a:extLst>
              <a:ext uri="{FF2B5EF4-FFF2-40B4-BE49-F238E27FC236}">
                <a16:creationId xmlns:a16="http://schemas.microsoft.com/office/drawing/2014/main" id="{F98A5F58-983A-1997-52A5-16006A4CA4A6}"/>
              </a:ext>
            </a:extLst>
          </p:cNvPr>
          <p:cNvSpPr txBox="1"/>
          <p:nvPr/>
        </p:nvSpPr>
        <p:spPr>
          <a:xfrm>
            <a:off x="10344981" y="1960537"/>
            <a:ext cx="1559401" cy="646331"/>
          </a:xfrm>
          <a:prstGeom prst="rect">
            <a:avLst/>
          </a:prstGeom>
          <a:noFill/>
        </p:spPr>
        <p:txBody>
          <a:bodyPr wrap="none" rtlCol="0">
            <a:spAutoFit/>
          </a:bodyPr>
          <a:lstStyle/>
          <a:p>
            <a:r>
              <a:rPr lang="en-US" dirty="0"/>
              <a:t>XCO</a:t>
            </a:r>
            <a:r>
              <a:rPr lang="en-US" baseline="-25000" dirty="0"/>
              <a:t>2</a:t>
            </a:r>
            <a:r>
              <a:rPr lang="en-US" dirty="0"/>
              <a:t>: &lt;0.15%</a:t>
            </a:r>
          </a:p>
          <a:p>
            <a:r>
              <a:rPr lang="en-US" dirty="0"/>
              <a:t>(0.5 ppm)</a:t>
            </a:r>
          </a:p>
        </p:txBody>
      </p:sp>
      <p:sp>
        <p:nvSpPr>
          <p:cNvPr id="5" name="TextBox 4">
            <a:extLst>
              <a:ext uri="{FF2B5EF4-FFF2-40B4-BE49-F238E27FC236}">
                <a16:creationId xmlns:a16="http://schemas.microsoft.com/office/drawing/2014/main" id="{EF760AD5-FCA5-191C-F83C-A16B513956D4}"/>
              </a:ext>
            </a:extLst>
          </p:cNvPr>
          <p:cNvSpPr txBox="1"/>
          <p:nvPr/>
        </p:nvSpPr>
        <p:spPr>
          <a:xfrm>
            <a:off x="10344981" y="4462954"/>
            <a:ext cx="1200329" cy="646331"/>
          </a:xfrm>
          <a:prstGeom prst="rect">
            <a:avLst/>
          </a:prstGeom>
          <a:noFill/>
        </p:spPr>
        <p:txBody>
          <a:bodyPr wrap="none" rtlCol="0">
            <a:spAutoFit/>
          </a:bodyPr>
          <a:lstStyle/>
          <a:p>
            <a:r>
              <a:rPr lang="en-US" dirty="0"/>
              <a:t>XCO: &lt;2%</a:t>
            </a:r>
          </a:p>
          <a:p>
            <a:r>
              <a:rPr lang="en-US" dirty="0"/>
              <a:t>(2 ppb)</a:t>
            </a:r>
          </a:p>
        </p:txBody>
      </p:sp>
      <p:sp>
        <p:nvSpPr>
          <p:cNvPr id="6" name="TextBox 5">
            <a:extLst>
              <a:ext uri="{FF2B5EF4-FFF2-40B4-BE49-F238E27FC236}">
                <a16:creationId xmlns:a16="http://schemas.microsoft.com/office/drawing/2014/main" id="{37CC0492-B827-9B09-D997-BB56A87C790C}"/>
              </a:ext>
            </a:extLst>
          </p:cNvPr>
          <p:cNvSpPr txBox="1"/>
          <p:nvPr/>
        </p:nvSpPr>
        <p:spPr>
          <a:xfrm>
            <a:off x="6925242" y="4462953"/>
            <a:ext cx="1421543" cy="646331"/>
          </a:xfrm>
          <a:prstGeom prst="rect">
            <a:avLst/>
          </a:prstGeom>
          <a:noFill/>
        </p:spPr>
        <p:txBody>
          <a:bodyPr wrap="none" rtlCol="0">
            <a:spAutoFit/>
          </a:bodyPr>
          <a:lstStyle/>
          <a:p>
            <a:r>
              <a:rPr lang="en-US" dirty="0"/>
              <a:t>XCH</a:t>
            </a:r>
            <a:r>
              <a:rPr lang="en-US" baseline="-25000" dirty="0"/>
              <a:t>4</a:t>
            </a:r>
            <a:r>
              <a:rPr lang="en-US" dirty="0"/>
              <a:t>: &lt;0.3%</a:t>
            </a:r>
          </a:p>
          <a:p>
            <a:r>
              <a:rPr lang="en-US" dirty="0"/>
              <a:t>(5 ppb)</a:t>
            </a:r>
          </a:p>
        </p:txBody>
      </p:sp>
    </p:spTree>
    <p:extLst>
      <p:ext uri="{BB962C8B-B14F-4D97-AF65-F5344CB8AC3E}">
        <p14:creationId xmlns:p14="http://schemas.microsoft.com/office/powerpoint/2010/main" val="259170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D6D2-5CCD-AE9E-7725-50E014F361CE}"/>
              </a:ext>
            </a:extLst>
          </p:cNvPr>
          <p:cNvSpPr>
            <a:spLocks noGrp="1"/>
          </p:cNvSpPr>
          <p:nvPr>
            <p:ph type="title"/>
          </p:nvPr>
        </p:nvSpPr>
        <p:spPr/>
        <p:txBody>
          <a:bodyPr>
            <a:normAutofit/>
          </a:bodyPr>
          <a:lstStyle/>
          <a:p>
            <a:r>
              <a:rPr lang="en-US" dirty="0"/>
              <a:t>Alternative PRECISION ASSESSMENT</a:t>
            </a:r>
          </a:p>
        </p:txBody>
      </p:sp>
      <p:sp>
        <p:nvSpPr>
          <p:cNvPr id="3" name="Content Placeholder 2">
            <a:extLst>
              <a:ext uri="{FF2B5EF4-FFF2-40B4-BE49-F238E27FC236}">
                <a16:creationId xmlns:a16="http://schemas.microsoft.com/office/drawing/2014/main" id="{54BECD4A-1147-3C68-0BC7-C09A727E9B0B}"/>
              </a:ext>
            </a:extLst>
          </p:cNvPr>
          <p:cNvSpPr>
            <a:spLocks noGrp="1"/>
          </p:cNvSpPr>
          <p:nvPr>
            <p:ph sz="half" idx="1"/>
          </p:nvPr>
        </p:nvSpPr>
        <p:spPr>
          <a:xfrm>
            <a:off x="561473" y="2326640"/>
            <a:ext cx="5292209" cy="3945636"/>
          </a:xfrm>
        </p:spPr>
        <p:txBody>
          <a:bodyPr>
            <a:normAutofit fontScale="92500" lnSpcReduction="10000"/>
          </a:bodyPr>
          <a:lstStyle/>
          <a:p>
            <a:r>
              <a:rPr lang="en-US" sz="2400" dirty="0"/>
              <a:t>Median abs. deviation = aircraft or </a:t>
            </a:r>
            <a:r>
              <a:rPr lang="en-US" sz="2400" dirty="0" err="1"/>
              <a:t>AirCore</a:t>
            </a:r>
            <a:r>
              <a:rPr lang="en-US" sz="2400" dirty="0"/>
              <a:t> vs. TCCON deviations</a:t>
            </a:r>
          </a:p>
          <a:p>
            <a:r>
              <a:rPr lang="en-US" sz="2400" dirty="0"/>
              <a:t>Where the two columns agree: the sensitivity analysis captures the variability (XCO</a:t>
            </a:r>
            <a:r>
              <a:rPr lang="en-US" sz="2400" baseline="-25000" dirty="0"/>
              <a:t>2</a:t>
            </a:r>
            <a:r>
              <a:rPr lang="en-US" sz="2400" dirty="0"/>
              <a:t>, XCH</a:t>
            </a:r>
            <a:r>
              <a:rPr lang="en-US" sz="2400" baseline="-25000" dirty="0"/>
              <a:t>4</a:t>
            </a:r>
            <a:r>
              <a:rPr lang="en-US" sz="2400" dirty="0"/>
              <a:t>)</a:t>
            </a:r>
          </a:p>
          <a:p>
            <a:r>
              <a:rPr lang="en-US" sz="2400" dirty="0"/>
              <a:t>Where they disagree, we’re likely missing something in the sensitivity analysis (XCO, XH</a:t>
            </a:r>
            <a:r>
              <a:rPr lang="en-US" sz="2400" baseline="-25000" dirty="0"/>
              <a:t>2</a:t>
            </a:r>
            <a:r>
              <a:rPr lang="en-US" sz="2400" dirty="0"/>
              <a:t>O, XwCO</a:t>
            </a:r>
            <a:r>
              <a:rPr lang="en-US" sz="2400" baseline="-25000" dirty="0"/>
              <a:t>2</a:t>
            </a:r>
            <a:r>
              <a:rPr lang="en-US" sz="2400" dirty="0"/>
              <a:t>)</a:t>
            </a:r>
          </a:p>
          <a:p>
            <a:pPr lvl="1"/>
            <a:r>
              <a:rPr lang="en-US" sz="2000" dirty="0"/>
              <a:t>Indicates we have not found all the sources of uncertainty in our retrievals for those gases, or that the magnitude of the uncertainties are not properly characterized</a:t>
            </a:r>
          </a:p>
        </p:txBody>
      </p:sp>
      <p:sp>
        <p:nvSpPr>
          <p:cNvPr id="5" name="Slide Number Placeholder 4">
            <a:extLst>
              <a:ext uri="{FF2B5EF4-FFF2-40B4-BE49-F238E27FC236}">
                <a16:creationId xmlns:a16="http://schemas.microsoft.com/office/drawing/2014/main" id="{B4EFDCE3-540A-7355-5631-949483E9B619}"/>
              </a:ext>
            </a:extLst>
          </p:cNvPr>
          <p:cNvSpPr>
            <a:spLocks noGrp="1"/>
          </p:cNvSpPr>
          <p:nvPr>
            <p:ph type="sldNum" sz="quarter" idx="12"/>
          </p:nvPr>
        </p:nvSpPr>
        <p:spPr/>
        <p:txBody>
          <a:bodyPr/>
          <a:lstStyle/>
          <a:p>
            <a:fld id="{AF3D0440-C7D0-1142-895D-23BE22DB2F41}" type="slidenum">
              <a:rPr lang="en-US" smtClean="0"/>
              <a:t>12</a:t>
            </a:fld>
            <a:endParaRPr lang="en-US" dirty="0"/>
          </a:p>
        </p:txBody>
      </p:sp>
      <p:pic>
        <p:nvPicPr>
          <p:cNvPr id="6" name="Picture 5" descr="A picture containing text, screenshot, font, number&#10;&#10;Description automatically generated">
            <a:extLst>
              <a:ext uri="{FF2B5EF4-FFF2-40B4-BE49-F238E27FC236}">
                <a16:creationId xmlns:a16="http://schemas.microsoft.com/office/drawing/2014/main" id="{8AD5E637-C088-BBA5-0C0A-B7994489E4D0}"/>
              </a:ext>
            </a:extLst>
          </p:cNvPr>
          <p:cNvPicPr>
            <a:picLocks noChangeAspect="1"/>
          </p:cNvPicPr>
          <p:nvPr/>
        </p:nvPicPr>
        <p:blipFill rotWithShape="1">
          <a:blip r:embed="rId2"/>
          <a:srcRect l="3003" t="3926" r="60232" b="54303"/>
          <a:stretch/>
        </p:blipFill>
        <p:spPr>
          <a:xfrm>
            <a:off x="6109991" y="2770094"/>
            <a:ext cx="5014691" cy="3045301"/>
          </a:xfrm>
          <a:prstGeom prst="rect">
            <a:avLst/>
          </a:prstGeom>
        </p:spPr>
      </p:pic>
      <p:sp>
        <p:nvSpPr>
          <p:cNvPr id="7" name="TextBox 6">
            <a:extLst>
              <a:ext uri="{FF2B5EF4-FFF2-40B4-BE49-F238E27FC236}">
                <a16:creationId xmlns:a16="http://schemas.microsoft.com/office/drawing/2014/main" id="{6402D301-99EA-C30D-50A4-7DD1A83782A3}"/>
              </a:ext>
            </a:extLst>
          </p:cNvPr>
          <p:cNvSpPr txBox="1"/>
          <p:nvPr/>
        </p:nvSpPr>
        <p:spPr>
          <a:xfrm>
            <a:off x="6338319" y="5902944"/>
            <a:ext cx="3076035" cy="369332"/>
          </a:xfrm>
          <a:prstGeom prst="rect">
            <a:avLst/>
          </a:prstGeom>
          <a:noFill/>
        </p:spPr>
        <p:txBody>
          <a:bodyPr wrap="none" rtlCol="0">
            <a:spAutoFit/>
          </a:bodyPr>
          <a:lstStyle/>
          <a:p>
            <a:r>
              <a:rPr lang="en-US" dirty="0" err="1"/>
              <a:t>Laughner</a:t>
            </a:r>
            <a:r>
              <a:rPr lang="en-US" dirty="0"/>
              <a:t> et al., ESSD (in prep)</a:t>
            </a:r>
          </a:p>
        </p:txBody>
      </p:sp>
      <p:sp>
        <p:nvSpPr>
          <p:cNvPr id="4" name="Rectangle 3">
            <a:extLst>
              <a:ext uri="{FF2B5EF4-FFF2-40B4-BE49-F238E27FC236}">
                <a16:creationId xmlns:a16="http://schemas.microsoft.com/office/drawing/2014/main" id="{AB7D198C-65E0-BF2D-B362-00E2F67088AC}"/>
              </a:ext>
            </a:extLst>
          </p:cNvPr>
          <p:cNvSpPr/>
          <p:nvPr/>
        </p:nvSpPr>
        <p:spPr>
          <a:xfrm>
            <a:off x="6109991" y="5051685"/>
            <a:ext cx="5014691" cy="763710"/>
          </a:xfrm>
          <a:prstGeom prst="rect">
            <a:avLst/>
          </a:prstGeom>
          <a:solidFill>
            <a:srgbClr val="FF0000">
              <a:alpha val="5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B47876-7479-8B2E-C97D-8354978D0F1D}"/>
              </a:ext>
            </a:extLst>
          </p:cNvPr>
          <p:cNvSpPr/>
          <p:nvPr/>
        </p:nvSpPr>
        <p:spPr>
          <a:xfrm>
            <a:off x="6109991" y="4175239"/>
            <a:ext cx="5014691" cy="871246"/>
          </a:xfrm>
          <a:prstGeom prst="rect">
            <a:avLst/>
          </a:prstGeom>
          <a:solidFill>
            <a:srgbClr val="00B050">
              <a:alpha val="5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396BA8-D322-2E45-8B6E-D1A603F97A4C}"/>
              </a:ext>
            </a:extLst>
          </p:cNvPr>
          <p:cNvSpPr/>
          <p:nvPr/>
        </p:nvSpPr>
        <p:spPr>
          <a:xfrm>
            <a:off x="6109991" y="3337091"/>
            <a:ext cx="5014691" cy="507612"/>
          </a:xfrm>
          <a:prstGeom prst="rect">
            <a:avLst/>
          </a:prstGeom>
          <a:solidFill>
            <a:srgbClr val="00B050">
              <a:alpha val="5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AF3127-C95E-BF07-988B-870DB3EA7422}"/>
              </a:ext>
            </a:extLst>
          </p:cNvPr>
          <p:cNvSpPr/>
          <p:nvPr/>
        </p:nvSpPr>
        <p:spPr>
          <a:xfrm>
            <a:off x="6109991" y="3844703"/>
            <a:ext cx="5014691" cy="325336"/>
          </a:xfrm>
          <a:prstGeom prst="rect">
            <a:avLst/>
          </a:prstGeom>
          <a:solidFill>
            <a:srgbClr val="FFC000">
              <a:alpha val="5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EB6C279-6DC4-E2E7-3717-5D7C199F9F95}"/>
              </a:ext>
            </a:extLst>
          </p:cNvPr>
          <p:cNvSpPr txBox="1"/>
          <p:nvPr/>
        </p:nvSpPr>
        <p:spPr>
          <a:xfrm>
            <a:off x="7772115" y="2313677"/>
            <a:ext cx="1959383" cy="523220"/>
          </a:xfrm>
          <a:prstGeom prst="rect">
            <a:avLst/>
          </a:prstGeom>
          <a:noFill/>
        </p:spPr>
        <p:txBody>
          <a:bodyPr wrap="none" rtlCol="0">
            <a:spAutoFit/>
          </a:bodyPr>
          <a:lstStyle/>
          <a:p>
            <a:r>
              <a:rPr lang="en-US" sz="1400" dirty="0"/>
              <a:t>Deviation vs. coincident </a:t>
            </a:r>
          </a:p>
          <a:p>
            <a:pPr algn="ctr"/>
            <a:r>
              <a:rPr lang="en-US" sz="1400" dirty="0"/>
              <a:t>Aircraft or </a:t>
            </a:r>
            <a:r>
              <a:rPr lang="en-US" sz="1400" dirty="0" err="1"/>
              <a:t>AirCore</a:t>
            </a:r>
            <a:endParaRPr lang="en-US" sz="1400" dirty="0"/>
          </a:p>
        </p:txBody>
      </p:sp>
      <p:sp>
        <p:nvSpPr>
          <p:cNvPr id="12" name="TextBox 11">
            <a:extLst>
              <a:ext uri="{FF2B5EF4-FFF2-40B4-BE49-F238E27FC236}">
                <a16:creationId xmlns:a16="http://schemas.microsoft.com/office/drawing/2014/main" id="{C280D0AB-3CA1-454D-184E-F0B0FCF63426}"/>
              </a:ext>
            </a:extLst>
          </p:cNvPr>
          <p:cNvSpPr txBox="1"/>
          <p:nvPr/>
        </p:nvSpPr>
        <p:spPr>
          <a:xfrm>
            <a:off x="9591183" y="2305538"/>
            <a:ext cx="1531551" cy="523220"/>
          </a:xfrm>
          <a:prstGeom prst="rect">
            <a:avLst/>
          </a:prstGeom>
          <a:noFill/>
        </p:spPr>
        <p:txBody>
          <a:bodyPr wrap="square" rtlCol="0">
            <a:spAutoFit/>
          </a:bodyPr>
          <a:lstStyle/>
          <a:p>
            <a:pPr algn="ctr"/>
            <a:r>
              <a:rPr lang="en-US" sz="1400" dirty="0"/>
              <a:t>Sensitivity analysis on previous slide</a:t>
            </a:r>
          </a:p>
        </p:txBody>
      </p:sp>
      <p:cxnSp>
        <p:nvCxnSpPr>
          <p:cNvPr id="14" name="Straight Connector 13">
            <a:extLst>
              <a:ext uri="{FF2B5EF4-FFF2-40B4-BE49-F238E27FC236}">
                <a16:creationId xmlns:a16="http://schemas.microsoft.com/office/drawing/2014/main" id="{D08CDC1F-4F85-2C9A-8AC2-E187CDD5FC3B}"/>
              </a:ext>
            </a:extLst>
          </p:cNvPr>
          <p:cNvCxnSpPr>
            <a:cxnSpLocks/>
          </p:cNvCxnSpPr>
          <p:nvPr/>
        </p:nvCxnSpPr>
        <p:spPr>
          <a:xfrm>
            <a:off x="7812456" y="2313677"/>
            <a:ext cx="0" cy="35017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AC6AE3-018F-264A-1A5F-9E23C734CB32}"/>
              </a:ext>
            </a:extLst>
          </p:cNvPr>
          <p:cNvCxnSpPr>
            <a:cxnSpLocks/>
          </p:cNvCxnSpPr>
          <p:nvPr/>
        </p:nvCxnSpPr>
        <p:spPr>
          <a:xfrm>
            <a:off x="7090797" y="2313677"/>
            <a:ext cx="0" cy="3487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107A80-E922-481D-4E0F-59465F3C4710}"/>
              </a:ext>
            </a:extLst>
          </p:cNvPr>
          <p:cNvCxnSpPr>
            <a:cxnSpLocks/>
          </p:cNvCxnSpPr>
          <p:nvPr/>
        </p:nvCxnSpPr>
        <p:spPr>
          <a:xfrm>
            <a:off x="9640203" y="2313677"/>
            <a:ext cx="0" cy="3487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D62F42C-5268-D926-526F-AEF01F42575D}"/>
              </a:ext>
            </a:extLst>
          </p:cNvPr>
          <p:cNvSpPr/>
          <p:nvPr/>
        </p:nvSpPr>
        <p:spPr>
          <a:xfrm>
            <a:off x="6109991" y="2313677"/>
            <a:ext cx="5012743" cy="350171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28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C8D-9F84-2686-4028-F8E1DE5136EF}"/>
              </a:ext>
            </a:extLst>
          </p:cNvPr>
          <p:cNvSpPr>
            <a:spLocks noGrp="1"/>
          </p:cNvSpPr>
          <p:nvPr>
            <p:ph type="title"/>
          </p:nvPr>
        </p:nvSpPr>
        <p:spPr/>
        <p:txBody>
          <a:bodyPr/>
          <a:lstStyle/>
          <a:p>
            <a:r>
              <a:rPr lang="en-US" dirty="0"/>
              <a:t>Alternative BIAS Assessments</a:t>
            </a:r>
          </a:p>
        </p:txBody>
      </p:sp>
      <p:sp>
        <p:nvSpPr>
          <p:cNvPr id="3" name="Content Placeholder 2">
            <a:extLst>
              <a:ext uri="{FF2B5EF4-FFF2-40B4-BE49-F238E27FC236}">
                <a16:creationId xmlns:a16="http://schemas.microsoft.com/office/drawing/2014/main" id="{24CA22F4-8E72-07DB-36E2-E401BB7A9AAF}"/>
              </a:ext>
            </a:extLst>
          </p:cNvPr>
          <p:cNvSpPr>
            <a:spLocks noGrp="1"/>
          </p:cNvSpPr>
          <p:nvPr>
            <p:ph sz="half" idx="1"/>
          </p:nvPr>
        </p:nvSpPr>
        <p:spPr>
          <a:xfrm>
            <a:off x="239150" y="2586912"/>
            <a:ext cx="3983972" cy="3943216"/>
          </a:xfrm>
        </p:spPr>
        <p:txBody>
          <a:bodyPr/>
          <a:lstStyle/>
          <a:p>
            <a:r>
              <a:rPr lang="en-US" sz="2400" dirty="0"/>
              <a:t>We need site-to-site bias assessment and removal techniques</a:t>
            </a:r>
            <a:endParaRPr lang="en-US" sz="2000" dirty="0"/>
          </a:p>
          <a:p>
            <a:pPr lvl="1"/>
            <a:r>
              <a:rPr lang="en-US" sz="2000" dirty="0"/>
              <a:t>See </a:t>
            </a:r>
            <a:r>
              <a:rPr lang="en-US" sz="2000" dirty="0" err="1"/>
              <a:t>Mostafavi</a:t>
            </a:r>
            <a:r>
              <a:rPr lang="en-US" sz="2000" dirty="0"/>
              <a:t> Pak and </a:t>
            </a:r>
            <a:r>
              <a:rPr lang="en-US" sz="2000" dirty="0" err="1"/>
              <a:t>Herkommer</a:t>
            </a:r>
            <a:r>
              <a:rPr lang="en-US" sz="2000" dirty="0"/>
              <a:t> talks tomorrow about traveling EM27/SUNs</a:t>
            </a:r>
          </a:p>
          <a:p>
            <a:pPr lvl="1"/>
            <a:r>
              <a:rPr lang="en-US" sz="2000" dirty="0"/>
              <a:t>See Pollard poster, Griffith presentation, </a:t>
            </a:r>
            <a:r>
              <a:rPr lang="en-US" sz="2000" dirty="0" err="1"/>
              <a:t>Deutscher</a:t>
            </a:r>
            <a:r>
              <a:rPr lang="en-US" sz="2000" dirty="0"/>
              <a:t> talk on </a:t>
            </a:r>
            <a:r>
              <a:rPr lang="en-US" sz="2000" dirty="0" err="1"/>
              <a:t>AirCores</a:t>
            </a:r>
            <a:r>
              <a:rPr lang="en-US" sz="2000" dirty="0"/>
              <a:t> and EM27/SUNs</a:t>
            </a:r>
          </a:p>
        </p:txBody>
      </p:sp>
      <p:sp>
        <p:nvSpPr>
          <p:cNvPr id="5" name="Slide Number Placeholder 4">
            <a:extLst>
              <a:ext uri="{FF2B5EF4-FFF2-40B4-BE49-F238E27FC236}">
                <a16:creationId xmlns:a16="http://schemas.microsoft.com/office/drawing/2014/main" id="{4C3AC57B-D9F4-FC70-78EA-591FE0635698}"/>
              </a:ext>
            </a:extLst>
          </p:cNvPr>
          <p:cNvSpPr>
            <a:spLocks noGrp="1"/>
          </p:cNvSpPr>
          <p:nvPr>
            <p:ph type="sldNum" sz="quarter" idx="12"/>
          </p:nvPr>
        </p:nvSpPr>
        <p:spPr/>
        <p:txBody>
          <a:bodyPr/>
          <a:lstStyle/>
          <a:p>
            <a:fld id="{AF3D0440-C7D0-1142-895D-23BE22DB2F41}" type="slidenum">
              <a:rPr lang="en-US" smtClean="0"/>
              <a:t>13</a:t>
            </a:fld>
            <a:endParaRPr lang="en-US" dirty="0"/>
          </a:p>
        </p:txBody>
      </p:sp>
      <p:pic>
        <p:nvPicPr>
          <p:cNvPr id="1026" name="Picture 2">
            <a:extLst>
              <a:ext uri="{FF2B5EF4-FFF2-40B4-BE49-F238E27FC236}">
                <a16:creationId xmlns:a16="http://schemas.microsoft.com/office/drawing/2014/main" id="{C186725B-39E0-9091-8C64-8D629021273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9553"/>
          <a:stretch/>
        </p:blipFill>
        <p:spPr bwMode="auto">
          <a:xfrm>
            <a:off x="3965944" y="2590628"/>
            <a:ext cx="8117987" cy="2461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8168AD-D30E-8A77-E5D9-3DC5908FA464}"/>
              </a:ext>
            </a:extLst>
          </p:cNvPr>
          <p:cNvSpPr txBox="1"/>
          <p:nvPr/>
        </p:nvSpPr>
        <p:spPr>
          <a:xfrm>
            <a:off x="5093478" y="5052590"/>
            <a:ext cx="5862918" cy="600164"/>
          </a:xfrm>
          <a:prstGeom prst="rect">
            <a:avLst/>
          </a:prstGeom>
          <a:noFill/>
        </p:spPr>
        <p:txBody>
          <a:bodyPr wrap="square" rtlCol="0">
            <a:spAutoFit/>
          </a:bodyPr>
          <a:lstStyle/>
          <a:p>
            <a:r>
              <a:rPr lang="en-CA" sz="1100" dirty="0" err="1"/>
              <a:t>Mostafavi</a:t>
            </a:r>
            <a:r>
              <a:rPr lang="en-CA" sz="1100" dirty="0"/>
              <a:t> Pak, N., et al.: Using portable low-resolution spectrometers to evaluate Total Carbon Column Observing Network (TCCON) biases in North America, Atmos. Meas. Tech., 16, 1239–1261, https://</a:t>
            </a:r>
            <a:r>
              <a:rPr lang="en-CA" sz="1100" dirty="0" err="1"/>
              <a:t>doi.org</a:t>
            </a:r>
            <a:r>
              <a:rPr lang="en-CA" sz="1100" dirty="0"/>
              <a:t>/10.5194/amt-16-1239-2023, 2023.</a:t>
            </a:r>
            <a:endParaRPr lang="en-US" sz="1100" dirty="0"/>
          </a:p>
        </p:txBody>
      </p:sp>
    </p:spTree>
    <p:extLst>
      <p:ext uri="{BB962C8B-B14F-4D97-AF65-F5344CB8AC3E}">
        <p14:creationId xmlns:p14="http://schemas.microsoft.com/office/powerpoint/2010/main" val="1419334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F4EE30-38D8-3025-2204-144ECDEFCE35}"/>
              </a:ext>
            </a:extLst>
          </p:cNvPr>
          <p:cNvGrpSpPr/>
          <p:nvPr/>
        </p:nvGrpSpPr>
        <p:grpSpPr>
          <a:xfrm>
            <a:off x="5880100" y="1799614"/>
            <a:ext cx="5457288" cy="4685813"/>
            <a:chOff x="5880100" y="1190014"/>
            <a:chExt cx="5457288" cy="4685813"/>
          </a:xfrm>
        </p:grpSpPr>
        <p:sp>
          <p:nvSpPr>
            <p:cNvPr id="12" name="Rectangle 11">
              <a:extLst>
                <a:ext uri="{FF2B5EF4-FFF2-40B4-BE49-F238E27FC236}">
                  <a16:creationId xmlns:a16="http://schemas.microsoft.com/office/drawing/2014/main" id="{2E031325-6354-076F-F743-7B2636D9E4CD}"/>
                </a:ext>
              </a:extLst>
            </p:cNvPr>
            <p:cNvSpPr/>
            <p:nvPr/>
          </p:nvSpPr>
          <p:spPr>
            <a:xfrm>
              <a:off x="5880100" y="1190014"/>
              <a:ext cx="5457288" cy="46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4AE676-8AE7-553D-300F-929BFAACA1E6}"/>
                </a:ext>
              </a:extLst>
            </p:cNvPr>
            <p:cNvPicPr>
              <a:picLocks noChangeAspect="1"/>
            </p:cNvPicPr>
            <p:nvPr/>
          </p:nvPicPr>
          <p:blipFill rotWithShape="1">
            <a:blip r:embed="rId3"/>
            <a:srcRect l="4092" r="52883"/>
            <a:stretch/>
          </p:blipFill>
          <p:spPr>
            <a:xfrm>
              <a:off x="6187284" y="1190014"/>
              <a:ext cx="2661927" cy="4638359"/>
            </a:xfrm>
            <a:prstGeom prst="rect">
              <a:avLst/>
            </a:prstGeom>
          </p:spPr>
        </p:pic>
        <p:sp>
          <p:nvSpPr>
            <p:cNvPr id="6" name="TextBox 5">
              <a:extLst>
                <a:ext uri="{FF2B5EF4-FFF2-40B4-BE49-F238E27FC236}">
                  <a16:creationId xmlns:a16="http://schemas.microsoft.com/office/drawing/2014/main" id="{EA0653C5-4E8E-DE2E-3A30-4886D1ABB0D2}"/>
                </a:ext>
              </a:extLst>
            </p:cNvPr>
            <p:cNvSpPr txBox="1"/>
            <p:nvPr/>
          </p:nvSpPr>
          <p:spPr>
            <a:xfrm>
              <a:off x="7872811" y="1571176"/>
              <a:ext cx="931984" cy="523220"/>
            </a:xfrm>
            <a:prstGeom prst="rect">
              <a:avLst/>
            </a:prstGeom>
            <a:noFill/>
          </p:spPr>
          <p:txBody>
            <a:bodyPr wrap="square" rtlCol="0">
              <a:spAutoFit/>
            </a:bodyPr>
            <a:lstStyle/>
            <a:p>
              <a:r>
                <a:rPr lang="en-US" sz="1400" dirty="0">
                  <a:solidFill>
                    <a:srgbClr val="FF0000"/>
                  </a:solidFill>
                </a:rPr>
                <a:t>Nonlinear period</a:t>
              </a:r>
            </a:p>
          </p:txBody>
        </p:sp>
        <p:pic>
          <p:nvPicPr>
            <p:cNvPr id="11" name="Picture 10">
              <a:extLst>
                <a:ext uri="{FF2B5EF4-FFF2-40B4-BE49-F238E27FC236}">
                  <a16:creationId xmlns:a16="http://schemas.microsoft.com/office/drawing/2014/main" id="{E1175276-66E3-9BB8-61DC-FDC05F104C66}"/>
                </a:ext>
              </a:extLst>
            </p:cNvPr>
            <p:cNvPicPr>
              <a:picLocks noChangeAspect="1"/>
            </p:cNvPicPr>
            <p:nvPr/>
          </p:nvPicPr>
          <p:blipFill rotWithShape="1">
            <a:blip r:embed="rId3"/>
            <a:srcRect l="56604" r="4647"/>
            <a:stretch/>
          </p:blipFill>
          <p:spPr>
            <a:xfrm>
              <a:off x="8940030" y="1190014"/>
              <a:ext cx="2397358" cy="4638359"/>
            </a:xfrm>
            <a:prstGeom prst="rect">
              <a:avLst/>
            </a:prstGeom>
          </p:spPr>
        </p:pic>
        <p:sp>
          <p:nvSpPr>
            <p:cNvPr id="9" name="TextBox 8">
              <a:extLst>
                <a:ext uri="{FF2B5EF4-FFF2-40B4-BE49-F238E27FC236}">
                  <a16:creationId xmlns:a16="http://schemas.microsoft.com/office/drawing/2014/main" id="{A230743B-F9F9-0A7C-5565-0F197849BA7B}"/>
                </a:ext>
              </a:extLst>
            </p:cNvPr>
            <p:cNvSpPr txBox="1"/>
            <p:nvPr/>
          </p:nvSpPr>
          <p:spPr>
            <a:xfrm>
              <a:off x="10303825" y="1559976"/>
              <a:ext cx="931984" cy="523220"/>
            </a:xfrm>
            <a:prstGeom prst="rect">
              <a:avLst/>
            </a:prstGeom>
            <a:noFill/>
          </p:spPr>
          <p:txBody>
            <a:bodyPr wrap="square" rtlCol="0">
              <a:spAutoFit/>
            </a:bodyPr>
            <a:lstStyle/>
            <a:p>
              <a:r>
                <a:rPr lang="en-US" sz="1400" dirty="0">
                  <a:solidFill>
                    <a:srgbClr val="FF0000"/>
                  </a:solidFill>
                </a:rPr>
                <a:t>Linear period</a:t>
              </a:r>
            </a:p>
          </p:txBody>
        </p:sp>
        <p:sp>
          <p:nvSpPr>
            <p:cNvPr id="10" name="TextBox 9">
              <a:extLst>
                <a:ext uri="{FF2B5EF4-FFF2-40B4-BE49-F238E27FC236}">
                  <a16:creationId xmlns:a16="http://schemas.microsoft.com/office/drawing/2014/main" id="{14DA90E6-A56C-2936-7BF5-BF72023BA79A}"/>
                </a:ext>
              </a:extLst>
            </p:cNvPr>
            <p:cNvSpPr txBox="1"/>
            <p:nvPr/>
          </p:nvSpPr>
          <p:spPr>
            <a:xfrm rot="16200000">
              <a:off x="5270782" y="3309248"/>
              <a:ext cx="1957267" cy="400110"/>
            </a:xfrm>
            <a:prstGeom prst="rect">
              <a:avLst/>
            </a:prstGeom>
            <a:solidFill>
              <a:schemeClr val="bg1"/>
            </a:solidFill>
          </p:spPr>
          <p:txBody>
            <a:bodyPr wrap="none" rtlCol="0">
              <a:spAutoFit/>
            </a:bodyPr>
            <a:lstStyle/>
            <a:p>
              <a:r>
                <a:rPr lang="en-US" sz="2000" dirty="0"/>
                <a:t>Continuum Level</a:t>
              </a:r>
            </a:p>
          </p:txBody>
        </p:sp>
        <p:sp>
          <p:nvSpPr>
            <p:cNvPr id="5" name="TextBox 4">
              <a:extLst>
                <a:ext uri="{FF2B5EF4-FFF2-40B4-BE49-F238E27FC236}">
                  <a16:creationId xmlns:a16="http://schemas.microsoft.com/office/drawing/2014/main" id="{61241A3B-8900-3A4A-C7DA-4AC1AE29E41A}"/>
                </a:ext>
              </a:extLst>
            </p:cNvPr>
            <p:cNvSpPr txBox="1"/>
            <p:nvPr/>
          </p:nvSpPr>
          <p:spPr>
            <a:xfrm>
              <a:off x="8349971" y="4820695"/>
              <a:ext cx="1075716" cy="369332"/>
            </a:xfrm>
            <a:prstGeom prst="rect">
              <a:avLst/>
            </a:prstGeom>
            <a:noFill/>
          </p:spPr>
          <p:txBody>
            <a:bodyPr wrap="square" rtlCol="0">
              <a:spAutoFit/>
            </a:bodyPr>
            <a:lstStyle/>
            <a:p>
              <a:r>
                <a:rPr lang="en-US" dirty="0"/>
                <a:t>Rigel </a:t>
              </a:r>
              <a:r>
                <a:rPr lang="en-US" dirty="0" err="1"/>
                <a:t>Kivi</a:t>
              </a:r>
              <a:endParaRPr lang="en-US" dirty="0"/>
            </a:p>
          </p:txBody>
        </p:sp>
      </p:grpSp>
      <p:sp>
        <p:nvSpPr>
          <p:cNvPr id="2" name="Title 1">
            <a:extLst>
              <a:ext uri="{FF2B5EF4-FFF2-40B4-BE49-F238E27FC236}">
                <a16:creationId xmlns:a16="http://schemas.microsoft.com/office/drawing/2014/main" id="{935A4A60-541D-274B-BD0D-12FE6204167E}"/>
              </a:ext>
            </a:extLst>
          </p:cNvPr>
          <p:cNvSpPr>
            <a:spLocks noGrp="1"/>
          </p:cNvSpPr>
          <p:nvPr>
            <p:ph type="title"/>
          </p:nvPr>
        </p:nvSpPr>
        <p:spPr>
          <a:xfrm>
            <a:off x="2231136" y="369227"/>
            <a:ext cx="7729728" cy="1188720"/>
          </a:xfrm>
        </p:spPr>
        <p:txBody>
          <a:bodyPr/>
          <a:lstStyle/>
          <a:p>
            <a:r>
              <a:rPr lang="en-US" dirty="0"/>
              <a:t>Detector Nonlinearity</a:t>
            </a:r>
          </a:p>
        </p:txBody>
      </p:sp>
      <p:sp>
        <p:nvSpPr>
          <p:cNvPr id="8" name="Content Placeholder 7">
            <a:extLst>
              <a:ext uri="{FF2B5EF4-FFF2-40B4-BE49-F238E27FC236}">
                <a16:creationId xmlns:a16="http://schemas.microsoft.com/office/drawing/2014/main" id="{DCCEF1D5-899F-9B4B-815F-DEFEBFBFEAEA}"/>
              </a:ext>
            </a:extLst>
          </p:cNvPr>
          <p:cNvSpPr>
            <a:spLocks noGrp="1"/>
          </p:cNvSpPr>
          <p:nvPr>
            <p:ph sz="half" idx="1"/>
          </p:nvPr>
        </p:nvSpPr>
        <p:spPr>
          <a:xfrm>
            <a:off x="375138" y="1688122"/>
            <a:ext cx="5202635" cy="4895557"/>
          </a:xfrm>
        </p:spPr>
        <p:txBody>
          <a:bodyPr>
            <a:normAutofit fontScale="92500" lnSpcReduction="10000"/>
          </a:bodyPr>
          <a:lstStyle/>
          <a:p>
            <a:r>
              <a:rPr lang="en-US" sz="2000" dirty="0"/>
              <a:t>Detector nonlinearity occurs when the measured interferogram (I</a:t>
            </a:r>
            <a:r>
              <a:rPr lang="en-US" sz="2000" baseline="-25000" dirty="0"/>
              <a:t>OBS</a:t>
            </a:r>
            <a:r>
              <a:rPr lang="en-US" sz="2000" dirty="0"/>
              <a:t>(x), where x is the OPD) is not linearly related to the true interferogram (I(x)). It’s typically modeled using a polynomial:</a:t>
            </a:r>
          </a:p>
          <a:p>
            <a:endParaRPr lang="en-US" sz="2000" dirty="0"/>
          </a:p>
          <a:p>
            <a:r>
              <a:rPr lang="en-US" sz="2000" dirty="0"/>
              <a:t>Nonlinearity can cause the measured interferogram to have an amplitude that is less or larger than the original photon flux</a:t>
            </a:r>
          </a:p>
          <a:p>
            <a:r>
              <a:rPr lang="en-US" sz="2000" dirty="0"/>
              <a:t>TCCON has a diagnostic of nonlinearity, which we call “DIP” that is calculated in i2s</a:t>
            </a:r>
          </a:p>
          <a:p>
            <a:r>
              <a:rPr lang="en-US" sz="2000" dirty="0"/>
              <a:t>Sha et al. 2020 (AMT) showed that in 2017 </a:t>
            </a:r>
            <a:r>
              <a:rPr lang="en-US" sz="2000" dirty="0" err="1"/>
              <a:t>Sodankylä</a:t>
            </a:r>
            <a:r>
              <a:rPr lang="en-US" sz="2000" dirty="0"/>
              <a:t> data, nonlinearity caused up to </a:t>
            </a:r>
            <a:r>
              <a:rPr lang="en-US" sz="2000" b="1" i="1" dirty="0"/>
              <a:t>1 ppm </a:t>
            </a:r>
            <a:r>
              <a:rPr lang="en-US" sz="2000" dirty="0"/>
              <a:t>bias in XCO</a:t>
            </a:r>
            <a:r>
              <a:rPr lang="en-US" sz="2000" baseline="-25000" dirty="0"/>
              <a:t>2</a:t>
            </a:r>
            <a:r>
              <a:rPr lang="en-US" sz="2000" dirty="0"/>
              <a:t>. This is twice as large as our current error budget.</a:t>
            </a:r>
          </a:p>
        </p:txBody>
      </p:sp>
      <p:sp>
        <p:nvSpPr>
          <p:cNvPr id="7" name="Slide Number Placeholder 6">
            <a:extLst>
              <a:ext uri="{FF2B5EF4-FFF2-40B4-BE49-F238E27FC236}">
                <a16:creationId xmlns:a16="http://schemas.microsoft.com/office/drawing/2014/main" id="{5C3ECC45-C28D-5D4D-A7A0-49115D7D16D2}"/>
              </a:ext>
            </a:extLst>
          </p:cNvPr>
          <p:cNvSpPr>
            <a:spLocks noGrp="1"/>
          </p:cNvSpPr>
          <p:nvPr>
            <p:ph type="sldNum" sz="quarter" idx="12"/>
          </p:nvPr>
        </p:nvSpPr>
        <p:spPr/>
        <p:txBody>
          <a:bodyPr/>
          <a:lstStyle/>
          <a:p>
            <a:fld id="{AF3D0440-C7D0-1142-895D-23BE22DB2F41}" type="slidenum">
              <a:rPr lang="en-US" smtClean="0"/>
              <a:t>14</a:t>
            </a:fld>
            <a:endParaRPr lang="en-US"/>
          </a:p>
        </p:txBody>
      </p:sp>
      <p:pic>
        <p:nvPicPr>
          <p:cNvPr id="38" name="Picture 37">
            <a:extLst>
              <a:ext uri="{FF2B5EF4-FFF2-40B4-BE49-F238E27FC236}">
                <a16:creationId xmlns:a16="http://schemas.microsoft.com/office/drawing/2014/main" id="{F622C748-2855-8E47-8DE4-0E181D775D4C}"/>
              </a:ext>
            </a:extLst>
          </p:cNvPr>
          <p:cNvPicPr>
            <a:picLocks noChangeAspect="1"/>
          </p:cNvPicPr>
          <p:nvPr/>
        </p:nvPicPr>
        <p:blipFill>
          <a:blip r:embed="rId4"/>
          <a:stretch>
            <a:fillRect/>
          </a:stretch>
        </p:blipFill>
        <p:spPr>
          <a:xfrm>
            <a:off x="486314" y="3124732"/>
            <a:ext cx="4980281" cy="296790"/>
          </a:xfrm>
          <a:prstGeom prst="rect">
            <a:avLst/>
          </a:prstGeom>
        </p:spPr>
      </p:pic>
      <p:sp>
        <p:nvSpPr>
          <p:cNvPr id="3" name="TextBox 2">
            <a:extLst>
              <a:ext uri="{FF2B5EF4-FFF2-40B4-BE49-F238E27FC236}">
                <a16:creationId xmlns:a16="http://schemas.microsoft.com/office/drawing/2014/main" id="{5187E428-3A8D-146D-29CB-2014FA1CF03C}"/>
              </a:ext>
            </a:extLst>
          </p:cNvPr>
          <p:cNvSpPr txBox="1"/>
          <p:nvPr/>
        </p:nvSpPr>
        <p:spPr>
          <a:xfrm>
            <a:off x="7553387" y="6105462"/>
            <a:ext cx="532518" cy="369332"/>
          </a:xfrm>
          <a:prstGeom prst="rect">
            <a:avLst/>
          </a:prstGeom>
          <a:solidFill>
            <a:schemeClr val="bg1"/>
          </a:solidFill>
        </p:spPr>
        <p:txBody>
          <a:bodyPr wrap="none" rtlCol="0">
            <a:spAutoFit/>
          </a:bodyPr>
          <a:lstStyle/>
          <a:p>
            <a:r>
              <a:rPr lang="en-US" dirty="0"/>
              <a:t>DIP</a:t>
            </a:r>
            <a:endParaRPr lang="en-US" sz="1600" dirty="0"/>
          </a:p>
        </p:txBody>
      </p:sp>
      <p:sp>
        <p:nvSpPr>
          <p:cNvPr id="13" name="TextBox 12">
            <a:extLst>
              <a:ext uri="{FF2B5EF4-FFF2-40B4-BE49-F238E27FC236}">
                <a16:creationId xmlns:a16="http://schemas.microsoft.com/office/drawing/2014/main" id="{433D9F59-76C7-C979-B3A0-1641F6C4D8B6}"/>
              </a:ext>
            </a:extLst>
          </p:cNvPr>
          <p:cNvSpPr txBox="1"/>
          <p:nvPr/>
        </p:nvSpPr>
        <p:spPr>
          <a:xfrm>
            <a:off x="9731232" y="6105462"/>
            <a:ext cx="532518" cy="369332"/>
          </a:xfrm>
          <a:prstGeom prst="rect">
            <a:avLst/>
          </a:prstGeom>
          <a:solidFill>
            <a:schemeClr val="bg1"/>
          </a:solidFill>
        </p:spPr>
        <p:txBody>
          <a:bodyPr wrap="none" rtlCol="0">
            <a:spAutoFit/>
          </a:bodyPr>
          <a:lstStyle/>
          <a:p>
            <a:r>
              <a:rPr lang="en-US" dirty="0"/>
              <a:t>DIP</a:t>
            </a:r>
            <a:endParaRPr lang="en-US" sz="1600" dirty="0"/>
          </a:p>
        </p:txBody>
      </p:sp>
    </p:spTree>
    <p:extLst>
      <p:ext uri="{BB962C8B-B14F-4D97-AF65-F5344CB8AC3E}">
        <p14:creationId xmlns:p14="http://schemas.microsoft.com/office/powerpoint/2010/main" val="2318459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A6A1-A720-8448-980F-12EA10042156}"/>
              </a:ext>
            </a:extLst>
          </p:cNvPr>
          <p:cNvSpPr>
            <a:spLocks noGrp="1"/>
          </p:cNvSpPr>
          <p:nvPr>
            <p:ph type="title"/>
          </p:nvPr>
        </p:nvSpPr>
        <p:spPr>
          <a:xfrm>
            <a:off x="1143001" y="208151"/>
            <a:ext cx="9905998" cy="1478570"/>
          </a:xfrm>
        </p:spPr>
        <p:txBody>
          <a:bodyPr/>
          <a:lstStyle/>
          <a:p>
            <a:r>
              <a:rPr lang="en-US" dirty="0"/>
              <a:t>Progress toward Correcting Nonlinearity Biases</a:t>
            </a:r>
          </a:p>
        </p:txBody>
      </p:sp>
      <p:sp>
        <p:nvSpPr>
          <p:cNvPr id="9" name="Content Placeholder 8">
            <a:extLst>
              <a:ext uri="{FF2B5EF4-FFF2-40B4-BE49-F238E27FC236}">
                <a16:creationId xmlns:a16="http://schemas.microsoft.com/office/drawing/2014/main" id="{DF3DE6D4-7D7C-1C4D-B018-8E00315DF7D6}"/>
              </a:ext>
            </a:extLst>
          </p:cNvPr>
          <p:cNvSpPr>
            <a:spLocks noGrp="1"/>
          </p:cNvSpPr>
          <p:nvPr>
            <p:ph sz="half" idx="1"/>
          </p:nvPr>
        </p:nvSpPr>
        <p:spPr>
          <a:xfrm>
            <a:off x="615463" y="2185015"/>
            <a:ext cx="5029200" cy="4464833"/>
          </a:xfrm>
        </p:spPr>
        <p:txBody>
          <a:bodyPr>
            <a:normAutofit/>
          </a:bodyPr>
          <a:lstStyle/>
          <a:p>
            <a:r>
              <a:rPr lang="en-US" sz="2400" dirty="0"/>
              <a:t>Rigel </a:t>
            </a:r>
            <a:r>
              <a:rPr lang="en-US" sz="2400" dirty="0" err="1"/>
              <a:t>Kivi</a:t>
            </a:r>
            <a:r>
              <a:rPr lang="en-US" sz="2400" dirty="0"/>
              <a:t> and Pauli Heikkinen wrote code based on Frank </a:t>
            </a:r>
            <a:r>
              <a:rPr lang="en-US" sz="2400" dirty="0" err="1"/>
              <a:t>Hase’s</a:t>
            </a:r>
            <a:r>
              <a:rPr lang="en-US" sz="2400" dirty="0"/>
              <a:t> implementation of a nonlinearity correction calculation</a:t>
            </a:r>
          </a:p>
          <a:p>
            <a:pPr lvl="1"/>
            <a:r>
              <a:rPr lang="en-US" sz="2000" dirty="0"/>
              <a:t>Calculates coefficients for a 4</a:t>
            </a:r>
            <a:r>
              <a:rPr lang="en-US" sz="2000" baseline="30000" dirty="0"/>
              <a:t>th</a:t>
            </a:r>
            <a:r>
              <a:rPr lang="en-US" sz="2000" dirty="0"/>
              <a:t> order polynomial that returns the interferogram fringes to the correct amplitude</a:t>
            </a:r>
          </a:p>
          <a:p>
            <a:pPr lvl="1"/>
            <a:r>
              <a:rPr lang="en-US" sz="2000" dirty="0"/>
              <a:t>Applied in i2s</a:t>
            </a:r>
          </a:p>
          <a:p>
            <a:r>
              <a:rPr lang="en-US" sz="2400" dirty="0"/>
              <a:t>Seems to work very well at reducing DIP values</a:t>
            </a:r>
          </a:p>
        </p:txBody>
      </p:sp>
      <p:sp>
        <p:nvSpPr>
          <p:cNvPr id="7" name="Slide Number Placeholder 6">
            <a:extLst>
              <a:ext uri="{FF2B5EF4-FFF2-40B4-BE49-F238E27FC236}">
                <a16:creationId xmlns:a16="http://schemas.microsoft.com/office/drawing/2014/main" id="{DC9EF6F6-4ADD-954B-9FF8-78ABE461BCBC}"/>
              </a:ext>
            </a:extLst>
          </p:cNvPr>
          <p:cNvSpPr>
            <a:spLocks noGrp="1"/>
          </p:cNvSpPr>
          <p:nvPr>
            <p:ph type="sldNum" sz="quarter" idx="12"/>
          </p:nvPr>
        </p:nvSpPr>
        <p:spPr/>
        <p:txBody>
          <a:bodyPr/>
          <a:lstStyle/>
          <a:p>
            <a:fld id="{AF3D0440-C7D0-1142-895D-23BE22DB2F41}" type="slidenum">
              <a:rPr lang="en-US" smtClean="0"/>
              <a:t>15</a:t>
            </a:fld>
            <a:endParaRPr lang="en-US"/>
          </a:p>
        </p:txBody>
      </p:sp>
      <p:pic>
        <p:nvPicPr>
          <p:cNvPr id="2052" name="Picture 4">
            <a:extLst>
              <a:ext uri="{FF2B5EF4-FFF2-40B4-BE49-F238E27FC236}">
                <a16:creationId xmlns:a16="http://schemas.microsoft.com/office/drawing/2014/main" id="{433E649C-E8A5-B3D2-9B15-F247C5AD25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17643" y="2123749"/>
            <a:ext cx="5458894" cy="40941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B90964-50FC-7B0C-D831-65E0F17F9B16}"/>
              </a:ext>
            </a:extLst>
          </p:cNvPr>
          <p:cNvSpPr txBox="1"/>
          <p:nvPr/>
        </p:nvSpPr>
        <p:spPr>
          <a:xfrm>
            <a:off x="7449671" y="2109359"/>
            <a:ext cx="4258217" cy="338554"/>
          </a:xfrm>
          <a:prstGeom prst="rect">
            <a:avLst/>
          </a:prstGeom>
          <a:noFill/>
        </p:spPr>
        <p:txBody>
          <a:bodyPr wrap="none" rtlCol="0">
            <a:spAutoFit/>
          </a:bodyPr>
          <a:lstStyle/>
          <a:p>
            <a:r>
              <a:rPr lang="en-US" sz="1600" dirty="0"/>
              <a:t>+/- 0.5e</a:t>
            </a:r>
            <a:r>
              <a:rPr lang="en-US" sz="1600" baseline="30000" dirty="0"/>
              <a:t>-3</a:t>
            </a:r>
            <a:r>
              <a:rPr lang="en-US" sz="1600" dirty="0"/>
              <a:t> to limit XCO</a:t>
            </a:r>
            <a:r>
              <a:rPr lang="en-US" sz="1600" baseline="-25000" dirty="0"/>
              <a:t>2</a:t>
            </a:r>
            <a:r>
              <a:rPr lang="en-US" sz="1600" dirty="0"/>
              <a:t> difference to &lt;0.25 ppm</a:t>
            </a:r>
          </a:p>
        </p:txBody>
      </p:sp>
      <p:cxnSp>
        <p:nvCxnSpPr>
          <p:cNvPr id="4" name="Straight Arrow Connector 3">
            <a:extLst>
              <a:ext uri="{FF2B5EF4-FFF2-40B4-BE49-F238E27FC236}">
                <a16:creationId xmlns:a16="http://schemas.microsoft.com/office/drawing/2014/main" id="{E3D2A5B2-92ED-8A9E-CD9B-B848BCD24924}"/>
              </a:ext>
            </a:extLst>
          </p:cNvPr>
          <p:cNvCxnSpPr/>
          <p:nvPr/>
        </p:nvCxnSpPr>
        <p:spPr>
          <a:xfrm flipV="1">
            <a:off x="6858000" y="5929313"/>
            <a:ext cx="0" cy="400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FECBE13-8058-B6C9-9961-CD5984A1474E}"/>
              </a:ext>
            </a:extLst>
          </p:cNvPr>
          <p:cNvSpPr txBox="1"/>
          <p:nvPr/>
        </p:nvSpPr>
        <p:spPr>
          <a:xfrm>
            <a:off x="5973783" y="6329363"/>
            <a:ext cx="1768433" cy="307777"/>
          </a:xfrm>
          <a:prstGeom prst="rect">
            <a:avLst/>
          </a:prstGeom>
          <a:noFill/>
        </p:spPr>
        <p:txBody>
          <a:bodyPr wrap="none" rtlCol="0">
            <a:spAutoFit/>
          </a:bodyPr>
          <a:lstStyle/>
          <a:p>
            <a:r>
              <a:rPr lang="en-US" sz="1400" dirty="0"/>
              <a:t>Max DIP at </a:t>
            </a:r>
            <a:r>
              <a:rPr lang="en-US" sz="1400" dirty="0" err="1"/>
              <a:t>Sodankylä</a:t>
            </a:r>
            <a:endParaRPr lang="en-US" sz="1400" dirty="0"/>
          </a:p>
        </p:txBody>
      </p:sp>
    </p:spTree>
    <p:extLst>
      <p:ext uri="{BB962C8B-B14F-4D97-AF65-F5344CB8AC3E}">
        <p14:creationId xmlns:p14="http://schemas.microsoft.com/office/powerpoint/2010/main" val="190632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A6A1-A720-8448-980F-12EA10042156}"/>
              </a:ext>
            </a:extLst>
          </p:cNvPr>
          <p:cNvSpPr>
            <a:spLocks noGrp="1"/>
          </p:cNvSpPr>
          <p:nvPr>
            <p:ph type="title"/>
          </p:nvPr>
        </p:nvSpPr>
        <p:spPr>
          <a:xfrm>
            <a:off x="1143001" y="208151"/>
            <a:ext cx="9905998" cy="1478570"/>
          </a:xfrm>
        </p:spPr>
        <p:txBody>
          <a:bodyPr/>
          <a:lstStyle/>
          <a:p>
            <a:r>
              <a:rPr lang="en-US" dirty="0"/>
              <a:t>Progress toward Correcting Nonlinearity Biases</a:t>
            </a:r>
          </a:p>
        </p:txBody>
      </p:sp>
      <p:sp>
        <p:nvSpPr>
          <p:cNvPr id="9" name="Content Placeholder 8">
            <a:extLst>
              <a:ext uri="{FF2B5EF4-FFF2-40B4-BE49-F238E27FC236}">
                <a16:creationId xmlns:a16="http://schemas.microsoft.com/office/drawing/2014/main" id="{DF3DE6D4-7D7C-1C4D-B018-8E00315DF7D6}"/>
              </a:ext>
            </a:extLst>
          </p:cNvPr>
          <p:cNvSpPr>
            <a:spLocks noGrp="1"/>
          </p:cNvSpPr>
          <p:nvPr>
            <p:ph sz="half" idx="1"/>
          </p:nvPr>
        </p:nvSpPr>
        <p:spPr>
          <a:xfrm>
            <a:off x="500186" y="1970469"/>
            <a:ext cx="5595814" cy="1478570"/>
          </a:xfrm>
        </p:spPr>
        <p:txBody>
          <a:bodyPr>
            <a:normAutofit fontScale="92500" lnSpcReduction="10000"/>
          </a:bodyPr>
          <a:lstStyle/>
          <a:p>
            <a:r>
              <a:rPr lang="en-US" sz="2400" dirty="0"/>
              <a:t>Brings </a:t>
            </a:r>
            <a:r>
              <a:rPr lang="en-US" sz="2400" dirty="0" err="1"/>
              <a:t>Xluft</a:t>
            </a:r>
            <a:r>
              <a:rPr lang="en-US" sz="2400" dirty="0"/>
              <a:t> more into family</a:t>
            </a:r>
          </a:p>
          <a:p>
            <a:r>
              <a:rPr lang="en-US" sz="2400" dirty="0"/>
              <a:t>Changes in XCO</a:t>
            </a:r>
            <a:r>
              <a:rPr lang="en-US" sz="2400" baseline="-25000" dirty="0"/>
              <a:t>2</a:t>
            </a:r>
            <a:r>
              <a:rPr lang="en-US" sz="2400" dirty="0"/>
              <a:t> can be up to 1 ppm</a:t>
            </a:r>
          </a:p>
          <a:p>
            <a:pPr lvl="1"/>
            <a:r>
              <a:rPr lang="en-US" sz="2000" dirty="0"/>
              <a:t>Park Falls w/AC coupling (&lt;2006) seems to have more sensitivity to DIP than with DC coupling</a:t>
            </a:r>
          </a:p>
        </p:txBody>
      </p:sp>
      <p:sp>
        <p:nvSpPr>
          <p:cNvPr id="7" name="Slide Number Placeholder 6">
            <a:extLst>
              <a:ext uri="{FF2B5EF4-FFF2-40B4-BE49-F238E27FC236}">
                <a16:creationId xmlns:a16="http://schemas.microsoft.com/office/drawing/2014/main" id="{DC9EF6F6-4ADD-954B-9FF8-78ABE461BCBC}"/>
              </a:ext>
            </a:extLst>
          </p:cNvPr>
          <p:cNvSpPr>
            <a:spLocks noGrp="1"/>
          </p:cNvSpPr>
          <p:nvPr>
            <p:ph type="sldNum" sz="quarter" idx="12"/>
          </p:nvPr>
        </p:nvSpPr>
        <p:spPr/>
        <p:txBody>
          <a:bodyPr/>
          <a:lstStyle/>
          <a:p>
            <a:fld id="{AF3D0440-C7D0-1142-895D-23BE22DB2F41}" type="slidenum">
              <a:rPr lang="en-US" smtClean="0"/>
              <a:t>16</a:t>
            </a:fld>
            <a:endParaRPr lang="en-US"/>
          </a:p>
        </p:txBody>
      </p:sp>
      <p:pic>
        <p:nvPicPr>
          <p:cNvPr id="3" name="Picture 2">
            <a:extLst>
              <a:ext uri="{FF2B5EF4-FFF2-40B4-BE49-F238E27FC236}">
                <a16:creationId xmlns:a16="http://schemas.microsoft.com/office/drawing/2014/main" id="{BF54B1FF-07D6-866C-44A3-4E561CFF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121" y="1935868"/>
            <a:ext cx="5595814" cy="41968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7DD3E04-D6CB-E665-F688-23EC6735F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599" y="3454422"/>
            <a:ext cx="4302475" cy="322685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5C52027-8400-09F7-24DA-0A58157F5B42}"/>
              </a:ext>
            </a:extLst>
          </p:cNvPr>
          <p:cNvGrpSpPr/>
          <p:nvPr/>
        </p:nvGrpSpPr>
        <p:grpSpPr>
          <a:xfrm>
            <a:off x="4521241" y="4521454"/>
            <a:ext cx="2148365" cy="1611274"/>
            <a:chOff x="4605217" y="5236316"/>
            <a:chExt cx="2148365" cy="1611274"/>
          </a:xfrm>
        </p:grpSpPr>
        <p:pic>
          <p:nvPicPr>
            <p:cNvPr id="6" name="Picture 4">
              <a:extLst>
                <a:ext uri="{FF2B5EF4-FFF2-40B4-BE49-F238E27FC236}">
                  <a16:creationId xmlns:a16="http://schemas.microsoft.com/office/drawing/2014/main" id="{C9A50F1F-63DE-A20F-6016-26F9A6CB4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5217" y="5236316"/>
              <a:ext cx="2148365" cy="16112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E2C19C-2FBC-4569-1F62-09352A90C532}"/>
                </a:ext>
              </a:extLst>
            </p:cNvPr>
            <p:cNvSpPr txBox="1"/>
            <p:nvPr/>
          </p:nvSpPr>
          <p:spPr>
            <a:xfrm>
              <a:off x="5008668" y="5364951"/>
              <a:ext cx="1019065" cy="369332"/>
            </a:xfrm>
            <a:prstGeom prst="rect">
              <a:avLst/>
            </a:prstGeom>
            <a:noFill/>
          </p:spPr>
          <p:txBody>
            <a:bodyPr wrap="square" rtlCol="0">
              <a:spAutoFit/>
            </a:bodyPr>
            <a:lstStyle/>
            <a:p>
              <a:r>
                <a:rPr lang="en-US" sz="900" dirty="0"/>
                <a:t>Best line fit for Indianapolis</a:t>
              </a:r>
            </a:p>
          </p:txBody>
        </p:sp>
        <p:cxnSp>
          <p:nvCxnSpPr>
            <p:cNvPr id="11" name="Straight Arrow Connector 10">
              <a:extLst>
                <a:ext uri="{FF2B5EF4-FFF2-40B4-BE49-F238E27FC236}">
                  <a16:creationId xmlns:a16="http://schemas.microsoft.com/office/drawing/2014/main" id="{D621E899-3DB6-55A5-9D0B-400536E8BF42}"/>
                </a:ext>
              </a:extLst>
            </p:cNvPr>
            <p:cNvCxnSpPr/>
            <p:nvPr/>
          </p:nvCxnSpPr>
          <p:spPr>
            <a:xfrm flipH="1">
              <a:off x="5272499" y="5673223"/>
              <a:ext cx="83107" cy="1552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093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80564AA7-9237-D767-01F0-4FA3F67D4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46" y="3672535"/>
            <a:ext cx="4673975" cy="2933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5AEBA7-707D-A89F-29C2-7DE3F9E58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049" y="1272334"/>
            <a:ext cx="7112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61BC3D-8698-CA4E-96C0-D951328897F5}"/>
              </a:ext>
            </a:extLst>
          </p:cNvPr>
          <p:cNvSpPr>
            <a:spLocks noGrp="1"/>
          </p:cNvSpPr>
          <p:nvPr>
            <p:ph type="title"/>
          </p:nvPr>
        </p:nvSpPr>
        <p:spPr>
          <a:xfrm>
            <a:off x="1143001" y="251665"/>
            <a:ext cx="9905998" cy="812800"/>
          </a:xfrm>
        </p:spPr>
        <p:txBody>
          <a:bodyPr/>
          <a:lstStyle/>
          <a:p>
            <a:r>
              <a:rPr lang="en-US"/>
              <a:t>How does the rest of TCCON compare?</a:t>
            </a:r>
            <a:endParaRPr lang="en-US" dirty="0"/>
          </a:p>
        </p:txBody>
      </p:sp>
      <p:sp>
        <p:nvSpPr>
          <p:cNvPr id="8" name="Content Placeholder 7">
            <a:extLst>
              <a:ext uri="{FF2B5EF4-FFF2-40B4-BE49-F238E27FC236}">
                <a16:creationId xmlns:a16="http://schemas.microsoft.com/office/drawing/2014/main" id="{CCB9BC23-BA45-F94B-A289-7638640D20F0}"/>
              </a:ext>
            </a:extLst>
          </p:cNvPr>
          <p:cNvSpPr>
            <a:spLocks noGrp="1"/>
          </p:cNvSpPr>
          <p:nvPr>
            <p:ph sz="half" idx="1"/>
          </p:nvPr>
        </p:nvSpPr>
        <p:spPr>
          <a:xfrm>
            <a:off x="322576" y="1272335"/>
            <a:ext cx="4656472" cy="2437286"/>
          </a:xfrm>
        </p:spPr>
        <p:txBody>
          <a:bodyPr>
            <a:normAutofit fontScale="92500"/>
          </a:bodyPr>
          <a:lstStyle/>
          <a:p>
            <a:r>
              <a:rPr lang="en-US" sz="2600" dirty="0"/>
              <a:t>JPL02 DIP can be &lt;-1e</a:t>
            </a:r>
            <a:r>
              <a:rPr lang="en-US" sz="2600" baseline="30000" dirty="0"/>
              <a:t>-3</a:t>
            </a:r>
            <a:r>
              <a:rPr lang="en-US" sz="2600" dirty="0"/>
              <a:t> </a:t>
            </a:r>
          </a:p>
          <a:p>
            <a:r>
              <a:rPr lang="en-US" sz="2600" dirty="0"/>
              <a:t>Paris has a period with DIP ~-1e</a:t>
            </a:r>
            <a:r>
              <a:rPr lang="en-US" sz="2600" baseline="30000" dirty="0"/>
              <a:t>-3</a:t>
            </a:r>
          </a:p>
          <a:p>
            <a:pPr lvl="1"/>
            <a:r>
              <a:rPr lang="en-US" sz="2400" dirty="0"/>
              <a:t>Flagged out in public files</a:t>
            </a:r>
          </a:p>
          <a:p>
            <a:r>
              <a:rPr lang="en-US" sz="2600" dirty="0"/>
              <a:t>Several sites with DIP&gt;0</a:t>
            </a:r>
          </a:p>
          <a:p>
            <a:pPr lvl="1"/>
            <a:r>
              <a:rPr lang="en-US" sz="2400" dirty="0"/>
              <a:t>See Ralf </a:t>
            </a:r>
            <a:r>
              <a:rPr lang="en-US" sz="2400" dirty="0" err="1"/>
              <a:t>Sussmann’s</a:t>
            </a:r>
            <a:r>
              <a:rPr lang="en-US" sz="2400" dirty="0"/>
              <a:t> talk!</a:t>
            </a:r>
          </a:p>
        </p:txBody>
      </p:sp>
      <p:sp>
        <p:nvSpPr>
          <p:cNvPr id="3" name="Slide Number Placeholder 2">
            <a:extLst>
              <a:ext uri="{FF2B5EF4-FFF2-40B4-BE49-F238E27FC236}">
                <a16:creationId xmlns:a16="http://schemas.microsoft.com/office/drawing/2014/main" id="{9CCC7587-81F8-F64A-81BC-9905E2A647C1}"/>
              </a:ext>
            </a:extLst>
          </p:cNvPr>
          <p:cNvSpPr>
            <a:spLocks noGrp="1"/>
          </p:cNvSpPr>
          <p:nvPr>
            <p:ph type="sldNum" sz="quarter" idx="12"/>
          </p:nvPr>
        </p:nvSpPr>
        <p:spPr/>
        <p:txBody>
          <a:bodyPr/>
          <a:lstStyle/>
          <a:p>
            <a:fld id="{5709D8AB-96AD-9C4A-970C-5ED16C81F080}" type="slidenum">
              <a:rPr lang="en-US" smtClean="0"/>
              <a:t>17</a:t>
            </a:fld>
            <a:endParaRPr lang="en-US"/>
          </a:p>
        </p:txBody>
      </p:sp>
      <p:sp>
        <p:nvSpPr>
          <p:cNvPr id="7" name="TextBox 6">
            <a:extLst>
              <a:ext uri="{FF2B5EF4-FFF2-40B4-BE49-F238E27FC236}">
                <a16:creationId xmlns:a16="http://schemas.microsoft.com/office/drawing/2014/main" id="{51F86EA4-E7CC-1D70-368D-D50E0FA6A552}"/>
              </a:ext>
            </a:extLst>
          </p:cNvPr>
          <p:cNvSpPr txBox="1"/>
          <p:nvPr/>
        </p:nvSpPr>
        <p:spPr>
          <a:xfrm>
            <a:off x="5760720" y="1802215"/>
            <a:ext cx="1673856" cy="646331"/>
          </a:xfrm>
          <a:prstGeom prst="rect">
            <a:avLst/>
          </a:prstGeom>
          <a:noFill/>
        </p:spPr>
        <p:txBody>
          <a:bodyPr wrap="none" rtlCol="0">
            <a:spAutoFit/>
          </a:bodyPr>
          <a:lstStyle/>
          <a:p>
            <a:r>
              <a:rPr lang="en-US" dirty="0"/>
              <a:t>Individual site </a:t>
            </a:r>
          </a:p>
          <a:p>
            <a:r>
              <a:rPr lang="en-US" dirty="0"/>
              <a:t>DIP distribution</a:t>
            </a:r>
          </a:p>
        </p:txBody>
      </p:sp>
      <p:sp>
        <p:nvSpPr>
          <p:cNvPr id="6" name="TextBox 5">
            <a:extLst>
              <a:ext uri="{FF2B5EF4-FFF2-40B4-BE49-F238E27FC236}">
                <a16:creationId xmlns:a16="http://schemas.microsoft.com/office/drawing/2014/main" id="{CFA5F47D-BAC0-2DF1-1BAA-2E10DBCF6832}"/>
              </a:ext>
            </a:extLst>
          </p:cNvPr>
          <p:cNvSpPr txBox="1"/>
          <p:nvPr/>
        </p:nvSpPr>
        <p:spPr>
          <a:xfrm>
            <a:off x="3359184" y="3955385"/>
            <a:ext cx="1192955" cy="830997"/>
          </a:xfrm>
          <a:prstGeom prst="rect">
            <a:avLst/>
          </a:prstGeom>
          <a:noFill/>
        </p:spPr>
        <p:txBody>
          <a:bodyPr wrap="none" rtlCol="0">
            <a:spAutoFit/>
          </a:bodyPr>
          <a:lstStyle/>
          <a:p>
            <a:r>
              <a:rPr lang="en-US" sz="1600" dirty="0"/>
              <a:t>Network </a:t>
            </a:r>
            <a:br>
              <a:rPr lang="en-US" sz="1600" dirty="0"/>
            </a:br>
            <a:r>
              <a:rPr lang="en-US" sz="1600" dirty="0"/>
              <a:t>DIP</a:t>
            </a:r>
          </a:p>
          <a:p>
            <a:r>
              <a:rPr lang="en-US" sz="1600" dirty="0"/>
              <a:t>Distribution</a:t>
            </a:r>
          </a:p>
        </p:txBody>
      </p:sp>
      <p:sp>
        <p:nvSpPr>
          <p:cNvPr id="9" name="TextBox 8">
            <a:extLst>
              <a:ext uri="{FF2B5EF4-FFF2-40B4-BE49-F238E27FC236}">
                <a16:creationId xmlns:a16="http://schemas.microsoft.com/office/drawing/2014/main" id="{3D5AE5C6-519D-392E-79CB-6A9DCBE2A9F7}"/>
              </a:ext>
            </a:extLst>
          </p:cNvPr>
          <p:cNvSpPr txBox="1"/>
          <p:nvPr/>
        </p:nvSpPr>
        <p:spPr>
          <a:xfrm>
            <a:off x="1129768" y="5262499"/>
            <a:ext cx="1454437" cy="584775"/>
          </a:xfrm>
          <a:prstGeom prst="rect">
            <a:avLst/>
          </a:prstGeom>
          <a:noFill/>
        </p:spPr>
        <p:txBody>
          <a:bodyPr wrap="square">
            <a:spAutoFit/>
          </a:bodyPr>
          <a:lstStyle/>
          <a:p>
            <a:r>
              <a:rPr lang="en-US" sz="1600" dirty="0"/>
              <a:t>&lt;6% with </a:t>
            </a:r>
          </a:p>
          <a:p>
            <a:r>
              <a:rPr lang="en-US" sz="1600" dirty="0"/>
              <a:t>|DIP|&gt;0.5e-3</a:t>
            </a:r>
          </a:p>
        </p:txBody>
      </p:sp>
      <p:sp>
        <p:nvSpPr>
          <p:cNvPr id="4" name="TextBox 3">
            <a:extLst>
              <a:ext uri="{FF2B5EF4-FFF2-40B4-BE49-F238E27FC236}">
                <a16:creationId xmlns:a16="http://schemas.microsoft.com/office/drawing/2014/main" id="{15D708B9-33A2-6D92-DEF2-C1CA8218ECB5}"/>
              </a:ext>
            </a:extLst>
          </p:cNvPr>
          <p:cNvSpPr txBox="1"/>
          <p:nvPr/>
        </p:nvSpPr>
        <p:spPr>
          <a:xfrm>
            <a:off x="9501188" y="1272334"/>
            <a:ext cx="1079142" cy="369332"/>
          </a:xfrm>
          <a:prstGeom prst="rect">
            <a:avLst/>
          </a:prstGeom>
          <a:noFill/>
        </p:spPr>
        <p:txBody>
          <a:bodyPr wrap="none" rtlCol="0">
            <a:spAutoFit/>
          </a:bodyPr>
          <a:lstStyle/>
          <a:p>
            <a:r>
              <a:rPr lang="en-US" dirty="0" err="1">
                <a:solidFill>
                  <a:srgbClr val="DF3086"/>
                </a:solidFill>
              </a:rPr>
              <a:t>Garmisch</a:t>
            </a:r>
            <a:endParaRPr lang="en-US" dirty="0">
              <a:solidFill>
                <a:srgbClr val="DF3086"/>
              </a:solidFill>
            </a:endParaRPr>
          </a:p>
        </p:txBody>
      </p:sp>
      <p:cxnSp>
        <p:nvCxnSpPr>
          <p:cNvPr id="10" name="Straight Arrow Connector 9">
            <a:extLst>
              <a:ext uri="{FF2B5EF4-FFF2-40B4-BE49-F238E27FC236}">
                <a16:creationId xmlns:a16="http://schemas.microsoft.com/office/drawing/2014/main" id="{D89FAC46-5192-3710-6C14-F0E9E482F4F9}"/>
              </a:ext>
            </a:extLst>
          </p:cNvPr>
          <p:cNvCxnSpPr/>
          <p:nvPr/>
        </p:nvCxnSpPr>
        <p:spPr>
          <a:xfrm flipH="1">
            <a:off x="9358313" y="1641666"/>
            <a:ext cx="400050" cy="430022"/>
          </a:xfrm>
          <a:prstGeom prst="straightConnector1">
            <a:avLst/>
          </a:prstGeom>
          <a:ln w="25400">
            <a:solidFill>
              <a:srgbClr val="DF3086"/>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19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5A305-A467-3F47-AB71-996589B40A46}"/>
              </a:ext>
            </a:extLst>
          </p:cNvPr>
          <p:cNvSpPr>
            <a:spLocks noGrp="1"/>
          </p:cNvSpPr>
          <p:nvPr>
            <p:ph type="title"/>
          </p:nvPr>
        </p:nvSpPr>
        <p:spPr>
          <a:xfrm>
            <a:off x="2231136" y="964692"/>
            <a:ext cx="7729728" cy="792671"/>
          </a:xfrm>
        </p:spPr>
        <p:txBody>
          <a:bodyPr/>
          <a:lstStyle/>
          <a:p>
            <a:r>
              <a:rPr lang="en-US" dirty="0"/>
              <a:t>Summary</a:t>
            </a:r>
          </a:p>
        </p:txBody>
      </p:sp>
      <p:sp>
        <p:nvSpPr>
          <p:cNvPr id="7" name="Content Placeholder 6">
            <a:extLst>
              <a:ext uri="{FF2B5EF4-FFF2-40B4-BE49-F238E27FC236}">
                <a16:creationId xmlns:a16="http://schemas.microsoft.com/office/drawing/2014/main" id="{02A99A11-A382-6545-AEC7-85DF1BF9180C}"/>
              </a:ext>
            </a:extLst>
          </p:cNvPr>
          <p:cNvSpPr>
            <a:spLocks noGrp="1"/>
          </p:cNvSpPr>
          <p:nvPr>
            <p:ph idx="1"/>
          </p:nvPr>
        </p:nvSpPr>
        <p:spPr>
          <a:xfrm>
            <a:off x="1067318" y="2157413"/>
            <a:ext cx="10057364" cy="4243387"/>
          </a:xfrm>
        </p:spPr>
        <p:txBody>
          <a:bodyPr>
            <a:normAutofit fontScale="70000" lnSpcReduction="20000"/>
          </a:bodyPr>
          <a:lstStyle/>
          <a:p>
            <a:r>
              <a:rPr lang="en-US" sz="3200" dirty="0"/>
              <a:t>The TCCON has been significantly affected by the pandemic, but we’ve done a great job of continuing to collect data.</a:t>
            </a:r>
          </a:p>
          <a:p>
            <a:r>
              <a:rPr lang="en-US" sz="3200" dirty="0"/>
              <a:t>GGG2020 is a substantial improvement over GGG2014 and was finally released in April 2022!</a:t>
            </a:r>
          </a:p>
          <a:p>
            <a:r>
              <a:rPr lang="en-US" sz="3200" dirty="0"/>
              <a:t>Inter-network biases remain</a:t>
            </a:r>
          </a:p>
          <a:p>
            <a:pPr lvl="1"/>
            <a:r>
              <a:rPr lang="en-US" sz="3000" dirty="0"/>
              <a:t>First-order problem is nonlinearity, which we know how to fix, but need to continue implementing across the network</a:t>
            </a:r>
          </a:p>
          <a:p>
            <a:pPr lvl="2"/>
            <a:r>
              <a:rPr lang="en-US" sz="2900" dirty="0"/>
              <a:t>Thanks to Rigel and Pauli for the nonlinearity correction coefficient calculation software – now available on GitHub.</a:t>
            </a:r>
            <a:endParaRPr lang="en-US" sz="3000" dirty="0"/>
          </a:p>
          <a:p>
            <a:pPr lvl="1"/>
            <a:r>
              <a:rPr lang="en-US" sz="3000" dirty="0"/>
              <a:t>ILS should be the next area of focus, along with surface pressure calibration</a:t>
            </a:r>
          </a:p>
          <a:p>
            <a:pPr lvl="1"/>
            <a:r>
              <a:rPr lang="en-US" sz="3000" dirty="0"/>
              <a:t>Continued work to reduce station-to-station biases between TCCON stations will be required to meet our precision and accuracy goals</a:t>
            </a:r>
          </a:p>
        </p:txBody>
      </p:sp>
      <p:sp>
        <p:nvSpPr>
          <p:cNvPr id="5" name="Slide Number Placeholder 4">
            <a:extLst>
              <a:ext uri="{FF2B5EF4-FFF2-40B4-BE49-F238E27FC236}">
                <a16:creationId xmlns:a16="http://schemas.microsoft.com/office/drawing/2014/main" id="{8DF33D45-E020-1149-93C3-6028865955E4}"/>
              </a:ext>
            </a:extLst>
          </p:cNvPr>
          <p:cNvSpPr>
            <a:spLocks noGrp="1"/>
          </p:cNvSpPr>
          <p:nvPr>
            <p:ph type="sldNum" sz="quarter" idx="12"/>
          </p:nvPr>
        </p:nvSpPr>
        <p:spPr/>
        <p:txBody>
          <a:bodyPr/>
          <a:lstStyle/>
          <a:p>
            <a:fld id="{AF3D0440-C7D0-1142-895D-23BE22DB2F41}" type="slidenum">
              <a:rPr lang="en-US" smtClean="0"/>
              <a:t>18</a:t>
            </a:fld>
            <a:endParaRPr lang="en-US" dirty="0"/>
          </a:p>
        </p:txBody>
      </p:sp>
    </p:spTree>
    <p:extLst>
      <p:ext uri="{BB962C8B-B14F-4D97-AF65-F5344CB8AC3E}">
        <p14:creationId xmlns:p14="http://schemas.microsoft.com/office/powerpoint/2010/main" val="10821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7F2A-21E5-6182-6B84-2C2CB85D6EBB}"/>
              </a:ext>
            </a:extLst>
          </p:cNvPr>
          <p:cNvSpPr>
            <a:spLocks noGrp="1"/>
          </p:cNvSpPr>
          <p:nvPr>
            <p:ph type="title"/>
          </p:nvPr>
        </p:nvSpPr>
        <p:spPr/>
        <p:txBody>
          <a:bodyPr/>
          <a:lstStyle/>
          <a:p>
            <a:r>
              <a:rPr lang="en-US" dirty="0"/>
              <a:t>Discussion TOPICS for later Today</a:t>
            </a:r>
          </a:p>
        </p:txBody>
      </p:sp>
      <p:sp>
        <p:nvSpPr>
          <p:cNvPr id="3" name="Content Placeholder 2">
            <a:extLst>
              <a:ext uri="{FF2B5EF4-FFF2-40B4-BE49-F238E27FC236}">
                <a16:creationId xmlns:a16="http://schemas.microsoft.com/office/drawing/2014/main" id="{B1F448DF-8583-687F-597A-A2447038AAA3}"/>
              </a:ext>
            </a:extLst>
          </p:cNvPr>
          <p:cNvSpPr>
            <a:spLocks noGrp="1"/>
          </p:cNvSpPr>
          <p:nvPr>
            <p:ph idx="1"/>
          </p:nvPr>
        </p:nvSpPr>
        <p:spPr>
          <a:xfrm>
            <a:off x="1048871" y="2638044"/>
            <a:ext cx="10075811" cy="3101983"/>
          </a:xfrm>
        </p:spPr>
        <p:txBody>
          <a:bodyPr numCol="2">
            <a:normAutofit/>
          </a:bodyPr>
          <a:lstStyle/>
          <a:p>
            <a:r>
              <a:rPr lang="en-US" dirty="0" err="1"/>
              <a:t>Coauthorships</a:t>
            </a:r>
            <a:endParaRPr lang="en-US" dirty="0"/>
          </a:p>
          <a:p>
            <a:r>
              <a:rPr lang="en-US" dirty="0"/>
              <a:t>Nonlinearity</a:t>
            </a:r>
          </a:p>
          <a:p>
            <a:r>
              <a:rPr lang="en-US" dirty="0"/>
              <a:t>Surface pressure calibrations</a:t>
            </a:r>
          </a:p>
          <a:p>
            <a:r>
              <a:rPr lang="en-US" dirty="0" err="1"/>
              <a:t>InSb</a:t>
            </a:r>
            <a:r>
              <a:rPr lang="en-US" dirty="0"/>
              <a:t> measurements</a:t>
            </a:r>
          </a:p>
          <a:p>
            <a:r>
              <a:rPr lang="en-US" dirty="0"/>
              <a:t>Expanding the TCCON</a:t>
            </a:r>
          </a:p>
          <a:p>
            <a:r>
              <a:rPr lang="en-US" dirty="0"/>
              <a:t>Supporting future satellite measurements with faster data delivery and new products</a:t>
            </a:r>
          </a:p>
          <a:p>
            <a:r>
              <a:rPr lang="en-US" dirty="0"/>
              <a:t>Funding security for TCCON</a:t>
            </a:r>
          </a:p>
          <a:p>
            <a:r>
              <a:rPr lang="en-US" dirty="0"/>
              <a:t>Interferogram and spectra backup systems</a:t>
            </a:r>
          </a:p>
          <a:p>
            <a:r>
              <a:rPr lang="en-US" dirty="0"/>
              <a:t>Formal GGG/PROFFAST comparisons</a:t>
            </a:r>
          </a:p>
          <a:p>
            <a:r>
              <a:rPr lang="en-US" dirty="0"/>
              <a:t>TCCON budget (internal)</a:t>
            </a:r>
          </a:p>
          <a:p>
            <a:r>
              <a:rPr lang="en-US" dirty="0"/>
              <a:t>TCCON elections</a:t>
            </a:r>
          </a:p>
          <a:p>
            <a:pPr lvl="1"/>
            <a:r>
              <a:rPr lang="en-US" sz="2000" b="1" i="1" dirty="0">
                <a:solidFill>
                  <a:schemeClr val="accent2"/>
                </a:solidFill>
              </a:rPr>
              <a:t>PLEASE SUBMIT YOUR CHAIR AND DEPUTY NOMINATIONS TO DAVE GRIFFITH OR JUSTUS NOTHOLT BY THE AFTERNOON BREAK!</a:t>
            </a:r>
          </a:p>
        </p:txBody>
      </p:sp>
      <p:sp>
        <p:nvSpPr>
          <p:cNvPr id="4" name="Slide Number Placeholder 3">
            <a:extLst>
              <a:ext uri="{FF2B5EF4-FFF2-40B4-BE49-F238E27FC236}">
                <a16:creationId xmlns:a16="http://schemas.microsoft.com/office/drawing/2014/main" id="{B9535F7E-29B3-2523-0BB8-F925B7BB6501}"/>
              </a:ext>
            </a:extLst>
          </p:cNvPr>
          <p:cNvSpPr>
            <a:spLocks noGrp="1"/>
          </p:cNvSpPr>
          <p:nvPr>
            <p:ph type="sldNum" sz="quarter" idx="12"/>
          </p:nvPr>
        </p:nvSpPr>
        <p:spPr/>
        <p:txBody>
          <a:bodyPr/>
          <a:lstStyle/>
          <a:p>
            <a:fld id="{AF3D0440-C7D0-1142-895D-23BE22DB2F41}" type="slidenum">
              <a:rPr lang="en-US" smtClean="0"/>
              <a:t>19</a:t>
            </a:fld>
            <a:endParaRPr lang="en-US"/>
          </a:p>
        </p:txBody>
      </p:sp>
    </p:spTree>
    <p:extLst>
      <p:ext uri="{BB962C8B-B14F-4D97-AF65-F5344CB8AC3E}">
        <p14:creationId xmlns:p14="http://schemas.microsoft.com/office/powerpoint/2010/main" val="16353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7BCD-6D6E-2740-A9B8-B81A748F0B98}"/>
              </a:ext>
            </a:extLst>
          </p:cNvPr>
          <p:cNvSpPr>
            <a:spLocks noGrp="1"/>
          </p:cNvSpPr>
          <p:nvPr>
            <p:ph type="title"/>
          </p:nvPr>
        </p:nvSpPr>
        <p:spPr/>
        <p:txBody>
          <a:bodyPr/>
          <a:lstStyle/>
          <a:p>
            <a:r>
              <a:rPr lang="en-US" dirty="0"/>
              <a:t>Network Status</a:t>
            </a:r>
          </a:p>
        </p:txBody>
      </p:sp>
      <p:sp>
        <p:nvSpPr>
          <p:cNvPr id="3" name="Content Placeholder 2">
            <a:extLst>
              <a:ext uri="{FF2B5EF4-FFF2-40B4-BE49-F238E27FC236}">
                <a16:creationId xmlns:a16="http://schemas.microsoft.com/office/drawing/2014/main" id="{9AAD09C2-FE3B-EF46-9F4C-1A9DC144425F}"/>
              </a:ext>
            </a:extLst>
          </p:cNvPr>
          <p:cNvSpPr>
            <a:spLocks noGrp="1"/>
          </p:cNvSpPr>
          <p:nvPr>
            <p:ph sz="half" idx="1"/>
          </p:nvPr>
        </p:nvSpPr>
        <p:spPr>
          <a:xfrm>
            <a:off x="408562" y="2266544"/>
            <a:ext cx="4961106" cy="3752996"/>
          </a:xfrm>
        </p:spPr>
        <p:txBody>
          <a:bodyPr>
            <a:normAutofit/>
          </a:bodyPr>
          <a:lstStyle/>
          <a:p>
            <a:r>
              <a:rPr lang="en-US" sz="2400" dirty="0"/>
              <a:t>COVID-related restrictions significantly impacted our community, but have eased over the past year</a:t>
            </a:r>
            <a:endParaRPr lang="en-US" sz="2000" dirty="0"/>
          </a:p>
          <a:p>
            <a:r>
              <a:rPr lang="en-US" sz="2400" dirty="0"/>
              <a:t>Despite these challenges, we’ve still maintained most of our data collection, and contributed significantly to satellite validation, and to the scientific literature</a:t>
            </a:r>
          </a:p>
        </p:txBody>
      </p:sp>
      <p:sp>
        <p:nvSpPr>
          <p:cNvPr id="4" name="Slide Number Placeholder 3">
            <a:extLst>
              <a:ext uri="{FF2B5EF4-FFF2-40B4-BE49-F238E27FC236}">
                <a16:creationId xmlns:a16="http://schemas.microsoft.com/office/drawing/2014/main" id="{CFC2CBA8-57FA-B641-BD9E-223D011569C1}"/>
              </a:ext>
            </a:extLst>
          </p:cNvPr>
          <p:cNvSpPr>
            <a:spLocks noGrp="1"/>
          </p:cNvSpPr>
          <p:nvPr>
            <p:ph type="sldNum" sz="quarter" idx="12"/>
          </p:nvPr>
        </p:nvSpPr>
        <p:spPr/>
        <p:txBody>
          <a:bodyPr/>
          <a:lstStyle/>
          <a:p>
            <a:fld id="{AF3D0440-C7D0-1142-895D-23BE22DB2F41}" type="slidenum">
              <a:rPr lang="en-US" smtClean="0"/>
              <a:t>2</a:t>
            </a:fld>
            <a:endParaRPr lang="en-US"/>
          </a:p>
        </p:txBody>
      </p:sp>
      <p:pic>
        <p:nvPicPr>
          <p:cNvPr id="6" name="Picture 2">
            <a:extLst>
              <a:ext uri="{FF2B5EF4-FFF2-40B4-BE49-F238E27FC236}">
                <a16:creationId xmlns:a16="http://schemas.microsoft.com/office/drawing/2014/main" id="{42DBBFB3-A18A-E9B6-48AD-1E89789082E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6306" r="5639"/>
          <a:stretch/>
        </p:blipFill>
        <p:spPr bwMode="auto">
          <a:xfrm>
            <a:off x="5892000" y="2266545"/>
            <a:ext cx="5306008" cy="395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1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5344-8D69-1740-91EB-6557E269F67B}"/>
              </a:ext>
            </a:extLst>
          </p:cNvPr>
          <p:cNvSpPr>
            <a:spLocks noGrp="1"/>
          </p:cNvSpPr>
          <p:nvPr>
            <p:ph type="title"/>
          </p:nvPr>
        </p:nvSpPr>
        <p:spPr>
          <a:xfrm>
            <a:off x="2231136" y="408214"/>
            <a:ext cx="7729728" cy="914400"/>
          </a:xfrm>
        </p:spPr>
        <p:txBody>
          <a:bodyPr/>
          <a:lstStyle/>
          <a:p>
            <a:r>
              <a:rPr lang="en-US" dirty="0"/>
              <a:t>Thank you</a:t>
            </a:r>
          </a:p>
        </p:txBody>
      </p:sp>
      <p:sp>
        <p:nvSpPr>
          <p:cNvPr id="4" name="Slide Number Placeholder 3">
            <a:extLst>
              <a:ext uri="{FF2B5EF4-FFF2-40B4-BE49-F238E27FC236}">
                <a16:creationId xmlns:a16="http://schemas.microsoft.com/office/drawing/2014/main" id="{0999B489-6E8D-7044-8AD0-F199655CD97D}"/>
              </a:ext>
            </a:extLst>
          </p:cNvPr>
          <p:cNvSpPr>
            <a:spLocks noGrp="1"/>
          </p:cNvSpPr>
          <p:nvPr>
            <p:ph type="sldNum" sz="quarter" idx="12"/>
          </p:nvPr>
        </p:nvSpPr>
        <p:spPr/>
        <p:txBody>
          <a:bodyPr/>
          <a:lstStyle/>
          <a:p>
            <a:fld id="{AF3D0440-C7D0-1142-895D-23BE22DB2F41}" type="slidenum">
              <a:rPr lang="en-US" smtClean="0"/>
              <a:t>20</a:t>
            </a:fld>
            <a:endParaRPr lang="en-US"/>
          </a:p>
        </p:txBody>
      </p:sp>
      <p:pic>
        <p:nvPicPr>
          <p:cNvPr id="3" name="Picture 6">
            <a:extLst>
              <a:ext uri="{FF2B5EF4-FFF2-40B4-BE49-F238E27FC236}">
                <a16:creationId xmlns:a16="http://schemas.microsoft.com/office/drawing/2014/main" id="{6C74C1D6-4557-638B-0BF6-B3F315319B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60"/>
          <a:stretch/>
        </p:blipFill>
        <p:spPr bwMode="auto">
          <a:xfrm>
            <a:off x="7446208" y="3221927"/>
            <a:ext cx="4730047" cy="3788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673DEEA-880B-BCEA-6638-12D6F9D7F4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53"/>
          <a:stretch/>
        </p:blipFill>
        <p:spPr bwMode="auto">
          <a:xfrm>
            <a:off x="3635497" y="3221927"/>
            <a:ext cx="4730368" cy="3788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E9883EF-4114-F3E6-1EE5-857E7428FF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9" r="6348"/>
          <a:stretch/>
        </p:blipFill>
        <p:spPr bwMode="auto">
          <a:xfrm>
            <a:off x="0" y="3222167"/>
            <a:ext cx="4555154" cy="37882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E18A82-D790-0886-FDAD-6060559320BA}"/>
              </a:ext>
            </a:extLst>
          </p:cNvPr>
          <p:cNvSpPr txBox="1">
            <a:spLocks/>
          </p:cNvSpPr>
          <p:nvPr/>
        </p:nvSpPr>
        <p:spPr>
          <a:xfrm>
            <a:off x="1730836" y="1490008"/>
            <a:ext cx="9393846" cy="1938992"/>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a:t>431 publications</a:t>
            </a:r>
          </a:p>
          <a:p>
            <a:pPr marL="285750" indent="-285750">
              <a:buFont typeface="Arial" panose="020B0604020202020204" pitchFamily="34" charset="0"/>
              <a:buChar char="•"/>
            </a:pPr>
            <a:r>
              <a:rPr lang="en-US" sz="2400" dirty="0"/>
              <a:t>&gt;3800 citing articles</a:t>
            </a:r>
          </a:p>
          <a:p>
            <a:pPr marL="285750" indent="-285750">
              <a:buFont typeface="Arial" panose="020B0604020202020204" pitchFamily="34" charset="0"/>
              <a:buChar char="•"/>
            </a:pPr>
            <a:r>
              <a:rPr lang="en-US" sz="2400" dirty="0"/>
              <a:t>&gt;11,200 times cited </a:t>
            </a:r>
          </a:p>
          <a:p>
            <a:pPr marL="285750" indent="-285750">
              <a:buFont typeface="Arial" panose="020B0604020202020204" pitchFamily="34" charset="0"/>
              <a:buChar char="•"/>
            </a:pPr>
            <a:r>
              <a:rPr lang="en-US" sz="2400" dirty="0"/>
              <a:t>&gt;25 citations/publication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H-Index = 52</a:t>
            </a:r>
          </a:p>
          <a:p>
            <a:pPr marL="285750" indent="-285750">
              <a:buFont typeface="Arial" panose="020B0604020202020204" pitchFamily="34" charset="0"/>
              <a:buChar char="•"/>
            </a:pPr>
            <a:r>
              <a:rPr lang="en-US" sz="2400" dirty="0"/>
              <a:t>Web of Science: “total carbon column observing network” OR  TCCON in all fields</a:t>
            </a:r>
          </a:p>
        </p:txBody>
      </p:sp>
    </p:spTree>
    <p:extLst>
      <p:ext uri="{BB962C8B-B14F-4D97-AF65-F5344CB8AC3E}">
        <p14:creationId xmlns:p14="http://schemas.microsoft.com/office/powerpoint/2010/main" val="2074793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D3684D-7BE9-5F56-7498-7F82146DC6EC}"/>
              </a:ext>
            </a:extLst>
          </p:cNvPr>
          <p:cNvSpPr>
            <a:spLocks noGrp="1"/>
          </p:cNvSpPr>
          <p:nvPr>
            <p:ph type="sldNum" sz="quarter" idx="12"/>
          </p:nvPr>
        </p:nvSpPr>
        <p:spPr/>
        <p:txBody>
          <a:bodyPr/>
          <a:lstStyle/>
          <a:p>
            <a:fld id="{AF3D0440-C7D0-1142-895D-23BE22DB2F41}" type="slidenum">
              <a:rPr lang="en-US" smtClean="0"/>
              <a:t>21</a:t>
            </a:fld>
            <a:endParaRPr lang="en-US"/>
          </a:p>
        </p:txBody>
      </p:sp>
    </p:spTree>
    <p:extLst>
      <p:ext uri="{BB962C8B-B14F-4D97-AF65-F5344CB8AC3E}">
        <p14:creationId xmlns:p14="http://schemas.microsoft.com/office/powerpoint/2010/main" val="114369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87E323-B484-6743-92F1-98D4DBB8DCB3}"/>
              </a:ext>
            </a:extLst>
          </p:cNvPr>
          <p:cNvSpPr/>
          <p:nvPr/>
        </p:nvSpPr>
        <p:spPr>
          <a:xfrm>
            <a:off x="0" y="3208408"/>
            <a:ext cx="12192000" cy="32072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2D1F7AC1-1113-6336-A730-C676D325B7C3}"/>
              </a:ext>
            </a:extLst>
          </p:cNvPr>
          <p:cNvPicPr>
            <a:picLocks noChangeAspect="1"/>
          </p:cNvPicPr>
          <p:nvPr/>
        </p:nvPicPr>
        <p:blipFill>
          <a:blip r:embed="rId3"/>
          <a:srcRect/>
          <a:stretch/>
        </p:blipFill>
        <p:spPr>
          <a:xfrm>
            <a:off x="11230" y="3323032"/>
            <a:ext cx="6148162" cy="3011345"/>
          </a:xfrm>
          <a:prstGeom prst="rect">
            <a:avLst/>
          </a:prstGeom>
        </p:spPr>
      </p:pic>
      <p:pic>
        <p:nvPicPr>
          <p:cNvPr id="26" name="Picture 25">
            <a:extLst>
              <a:ext uri="{FF2B5EF4-FFF2-40B4-BE49-F238E27FC236}">
                <a16:creationId xmlns:a16="http://schemas.microsoft.com/office/drawing/2014/main" id="{ACE3BC79-5AB6-CDE8-5341-3E14220A1532}"/>
              </a:ext>
            </a:extLst>
          </p:cNvPr>
          <p:cNvPicPr>
            <a:picLocks noChangeAspect="1"/>
          </p:cNvPicPr>
          <p:nvPr/>
        </p:nvPicPr>
        <p:blipFill>
          <a:blip r:embed="rId4"/>
          <a:srcRect/>
          <a:stretch/>
        </p:blipFill>
        <p:spPr>
          <a:xfrm>
            <a:off x="6188736" y="3324542"/>
            <a:ext cx="5908266" cy="2987598"/>
          </a:xfrm>
          <a:prstGeom prst="rect">
            <a:avLst/>
          </a:prstGeom>
        </p:spPr>
      </p:pic>
      <p:sp>
        <p:nvSpPr>
          <p:cNvPr id="2" name="Title 1">
            <a:extLst>
              <a:ext uri="{FF2B5EF4-FFF2-40B4-BE49-F238E27FC236}">
                <a16:creationId xmlns:a16="http://schemas.microsoft.com/office/drawing/2014/main" id="{3A3BDDB2-E74E-304A-9991-E6A98BB844B2}"/>
              </a:ext>
            </a:extLst>
          </p:cNvPr>
          <p:cNvSpPr>
            <a:spLocks noGrp="1"/>
          </p:cNvSpPr>
          <p:nvPr>
            <p:ph type="title"/>
          </p:nvPr>
        </p:nvSpPr>
        <p:spPr>
          <a:xfrm>
            <a:off x="2231136" y="258835"/>
            <a:ext cx="7729728" cy="1188720"/>
          </a:xfrm>
        </p:spPr>
        <p:txBody>
          <a:bodyPr/>
          <a:lstStyle/>
          <a:p>
            <a:r>
              <a:rPr lang="en-US" dirty="0"/>
              <a:t>TCCON Data usage by the numbers</a:t>
            </a:r>
          </a:p>
        </p:txBody>
      </p:sp>
      <p:sp>
        <p:nvSpPr>
          <p:cNvPr id="5" name="Slide Number Placeholder 4">
            <a:extLst>
              <a:ext uri="{FF2B5EF4-FFF2-40B4-BE49-F238E27FC236}">
                <a16:creationId xmlns:a16="http://schemas.microsoft.com/office/drawing/2014/main" id="{5C2BFC56-4407-FD46-B9AC-258DDE14B5A0}"/>
              </a:ext>
            </a:extLst>
          </p:cNvPr>
          <p:cNvSpPr>
            <a:spLocks noGrp="1"/>
          </p:cNvSpPr>
          <p:nvPr>
            <p:ph type="sldNum" sz="quarter" idx="12"/>
          </p:nvPr>
        </p:nvSpPr>
        <p:spPr/>
        <p:txBody>
          <a:bodyPr/>
          <a:lstStyle/>
          <a:p>
            <a:fld id="{AF3D0440-C7D0-1142-895D-23BE22DB2F41}" type="slidenum">
              <a:rPr lang="en-US" smtClean="0"/>
              <a:t>22</a:t>
            </a:fld>
            <a:endParaRPr lang="en-US"/>
          </a:p>
        </p:txBody>
      </p:sp>
      <p:sp>
        <p:nvSpPr>
          <p:cNvPr id="11" name="TextBox 10">
            <a:extLst>
              <a:ext uri="{FF2B5EF4-FFF2-40B4-BE49-F238E27FC236}">
                <a16:creationId xmlns:a16="http://schemas.microsoft.com/office/drawing/2014/main" id="{B41EEC94-8D9D-AC48-A5A4-F44DD05B9FD9}"/>
              </a:ext>
            </a:extLst>
          </p:cNvPr>
          <p:cNvSpPr txBox="1"/>
          <p:nvPr/>
        </p:nvSpPr>
        <p:spPr>
          <a:xfrm rot="16200000">
            <a:off x="5801810" y="4687759"/>
            <a:ext cx="1197636" cy="307777"/>
          </a:xfrm>
          <a:prstGeom prst="rect">
            <a:avLst/>
          </a:prstGeom>
          <a:solidFill>
            <a:schemeClr val="bg1"/>
          </a:solidFill>
        </p:spPr>
        <p:txBody>
          <a:bodyPr wrap="none" rtlCol="0">
            <a:spAutoFit/>
          </a:bodyPr>
          <a:lstStyle/>
          <a:p>
            <a:r>
              <a:rPr lang="en-US" sz="1400" b="1" dirty="0">
                <a:solidFill>
                  <a:srgbClr val="BD99FF"/>
                </a:solidFill>
              </a:rPr>
              <a:t>Publications</a:t>
            </a:r>
          </a:p>
        </p:txBody>
      </p:sp>
      <p:sp>
        <p:nvSpPr>
          <p:cNvPr id="12" name="TextBox 11">
            <a:extLst>
              <a:ext uri="{FF2B5EF4-FFF2-40B4-BE49-F238E27FC236}">
                <a16:creationId xmlns:a16="http://schemas.microsoft.com/office/drawing/2014/main" id="{3DF0AFB4-94BD-154F-80B1-ABA263C088A0}"/>
              </a:ext>
            </a:extLst>
          </p:cNvPr>
          <p:cNvSpPr txBox="1"/>
          <p:nvPr/>
        </p:nvSpPr>
        <p:spPr>
          <a:xfrm rot="5400000">
            <a:off x="11545354" y="4758098"/>
            <a:ext cx="946093" cy="307777"/>
          </a:xfrm>
          <a:prstGeom prst="rect">
            <a:avLst/>
          </a:prstGeom>
          <a:solidFill>
            <a:schemeClr val="bg1"/>
          </a:solidFill>
        </p:spPr>
        <p:txBody>
          <a:bodyPr wrap="none" rtlCol="0">
            <a:spAutoFit/>
          </a:bodyPr>
          <a:lstStyle/>
          <a:p>
            <a:r>
              <a:rPr lang="en-US" sz="1400" b="1" dirty="0">
                <a:solidFill>
                  <a:srgbClr val="4301F1"/>
                </a:solidFill>
              </a:rPr>
              <a:t>Citations</a:t>
            </a:r>
          </a:p>
        </p:txBody>
      </p:sp>
      <p:sp>
        <p:nvSpPr>
          <p:cNvPr id="13" name="TextBox 12">
            <a:extLst>
              <a:ext uri="{FF2B5EF4-FFF2-40B4-BE49-F238E27FC236}">
                <a16:creationId xmlns:a16="http://schemas.microsoft.com/office/drawing/2014/main" id="{4E3CD90F-B4ED-B043-9803-9D3276F00ECF}"/>
              </a:ext>
            </a:extLst>
          </p:cNvPr>
          <p:cNvSpPr txBox="1"/>
          <p:nvPr/>
        </p:nvSpPr>
        <p:spPr>
          <a:xfrm>
            <a:off x="11711979" y="3653162"/>
            <a:ext cx="468792" cy="261610"/>
          </a:xfrm>
          <a:prstGeom prst="rect">
            <a:avLst/>
          </a:prstGeom>
          <a:solidFill>
            <a:schemeClr val="bg1"/>
          </a:solidFill>
        </p:spPr>
        <p:txBody>
          <a:bodyPr wrap="square" rtlCol="0">
            <a:spAutoFit/>
          </a:bodyPr>
          <a:lstStyle/>
          <a:p>
            <a:r>
              <a:rPr lang="en-US" sz="1100" dirty="0"/>
              <a:t>1600</a:t>
            </a:r>
            <a:endParaRPr lang="en-US" sz="1200" dirty="0"/>
          </a:p>
        </p:txBody>
      </p:sp>
      <p:sp>
        <p:nvSpPr>
          <p:cNvPr id="14" name="TextBox 13">
            <a:extLst>
              <a:ext uri="{FF2B5EF4-FFF2-40B4-BE49-F238E27FC236}">
                <a16:creationId xmlns:a16="http://schemas.microsoft.com/office/drawing/2014/main" id="{4FDB5321-7729-EB4F-99FF-E280048CD209}"/>
              </a:ext>
            </a:extLst>
          </p:cNvPr>
          <p:cNvSpPr txBox="1"/>
          <p:nvPr/>
        </p:nvSpPr>
        <p:spPr>
          <a:xfrm>
            <a:off x="6290222" y="3429000"/>
            <a:ext cx="385907" cy="307777"/>
          </a:xfrm>
          <a:prstGeom prst="rect">
            <a:avLst/>
          </a:prstGeom>
          <a:solidFill>
            <a:schemeClr val="bg1"/>
          </a:solidFill>
        </p:spPr>
        <p:txBody>
          <a:bodyPr wrap="square" rtlCol="0">
            <a:spAutoFit/>
          </a:bodyPr>
          <a:lstStyle/>
          <a:p>
            <a:r>
              <a:rPr lang="en-US" sz="1400" dirty="0"/>
              <a:t>50</a:t>
            </a:r>
          </a:p>
        </p:txBody>
      </p:sp>
      <p:sp>
        <p:nvSpPr>
          <p:cNvPr id="15" name="TextBox 14">
            <a:extLst>
              <a:ext uri="{FF2B5EF4-FFF2-40B4-BE49-F238E27FC236}">
                <a16:creationId xmlns:a16="http://schemas.microsoft.com/office/drawing/2014/main" id="{A19DAFE3-9BF3-E047-94FE-7324D682B26D}"/>
              </a:ext>
            </a:extLst>
          </p:cNvPr>
          <p:cNvSpPr txBox="1"/>
          <p:nvPr/>
        </p:nvSpPr>
        <p:spPr>
          <a:xfrm>
            <a:off x="865618" y="4053271"/>
            <a:ext cx="603050" cy="369332"/>
          </a:xfrm>
          <a:prstGeom prst="rect">
            <a:avLst/>
          </a:prstGeom>
          <a:noFill/>
        </p:spPr>
        <p:txBody>
          <a:bodyPr wrap="none" rtlCol="0">
            <a:spAutoFit/>
          </a:bodyPr>
          <a:lstStyle/>
          <a:p>
            <a:r>
              <a:rPr lang="en-US" dirty="0"/>
              <a:t>AMT</a:t>
            </a:r>
          </a:p>
        </p:txBody>
      </p:sp>
      <p:sp>
        <p:nvSpPr>
          <p:cNvPr id="18" name="TextBox 17">
            <a:extLst>
              <a:ext uri="{FF2B5EF4-FFF2-40B4-BE49-F238E27FC236}">
                <a16:creationId xmlns:a16="http://schemas.microsoft.com/office/drawing/2014/main" id="{EDF1FBF8-7D10-F245-9647-3E3AE0A1AA82}"/>
              </a:ext>
            </a:extLst>
          </p:cNvPr>
          <p:cNvSpPr txBox="1"/>
          <p:nvPr/>
        </p:nvSpPr>
        <p:spPr>
          <a:xfrm>
            <a:off x="882257" y="5644429"/>
            <a:ext cx="569771" cy="369332"/>
          </a:xfrm>
          <a:prstGeom prst="rect">
            <a:avLst/>
          </a:prstGeom>
          <a:noFill/>
        </p:spPr>
        <p:txBody>
          <a:bodyPr wrap="none" rtlCol="0">
            <a:spAutoFit/>
          </a:bodyPr>
          <a:lstStyle/>
          <a:p>
            <a:r>
              <a:rPr lang="en-US" dirty="0"/>
              <a:t>ACP</a:t>
            </a:r>
          </a:p>
        </p:txBody>
      </p:sp>
      <p:sp>
        <p:nvSpPr>
          <p:cNvPr id="19" name="TextBox 18">
            <a:extLst>
              <a:ext uri="{FF2B5EF4-FFF2-40B4-BE49-F238E27FC236}">
                <a16:creationId xmlns:a16="http://schemas.microsoft.com/office/drawing/2014/main" id="{E4649C59-D8E5-D146-8CFE-35AB48486590}"/>
              </a:ext>
            </a:extLst>
          </p:cNvPr>
          <p:cNvSpPr txBox="1"/>
          <p:nvPr/>
        </p:nvSpPr>
        <p:spPr>
          <a:xfrm>
            <a:off x="3806598" y="3914772"/>
            <a:ext cx="926822" cy="646331"/>
          </a:xfrm>
          <a:prstGeom prst="rect">
            <a:avLst/>
          </a:prstGeom>
          <a:noFill/>
        </p:spPr>
        <p:txBody>
          <a:bodyPr wrap="square" rtlCol="0">
            <a:spAutoFit/>
          </a:bodyPr>
          <a:lstStyle/>
          <a:p>
            <a:r>
              <a:rPr lang="en-US" dirty="0"/>
              <a:t>Remote Sensing</a:t>
            </a:r>
          </a:p>
        </p:txBody>
      </p:sp>
      <p:sp>
        <p:nvSpPr>
          <p:cNvPr id="20" name="TextBox 19">
            <a:extLst>
              <a:ext uri="{FF2B5EF4-FFF2-40B4-BE49-F238E27FC236}">
                <a16:creationId xmlns:a16="http://schemas.microsoft.com/office/drawing/2014/main" id="{BA17AA62-4C6D-9646-881A-4A50454D35CE}"/>
              </a:ext>
            </a:extLst>
          </p:cNvPr>
          <p:cNvSpPr txBox="1"/>
          <p:nvPr/>
        </p:nvSpPr>
        <p:spPr>
          <a:xfrm>
            <a:off x="5191287" y="4053271"/>
            <a:ext cx="782587" cy="369332"/>
          </a:xfrm>
          <a:prstGeom prst="rect">
            <a:avLst/>
          </a:prstGeom>
          <a:noFill/>
        </p:spPr>
        <p:txBody>
          <a:bodyPr wrap="none" rtlCol="0">
            <a:spAutoFit/>
          </a:bodyPr>
          <a:lstStyle/>
          <a:p>
            <a:r>
              <a:rPr lang="en-US" dirty="0"/>
              <a:t>JGR-A</a:t>
            </a:r>
          </a:p>
        </p:txBody>
      </p:sp>
      <p:sp>
        <p:nvSpPr>
          <p:cNvPr id="21" name="TextBox 20">
            <a:extLst>
              <a:ext uri="{FF2B5EF4-FFF2-40B4-BE49-F238E27FC236}">
                <a16:creationId xmlns:a16="http://schemas.microsoft.com/office/drawing/2014/main" id="{8BE48607-C7A4-0C42-A18C-393AEC9AC87B}"/>
              </a:ext>
            </a:extLst>
          </p:cNvPr>
          <p:cNvSpPr txBox="1"/>
          <p:nvPr/>
        </p:nvSpPr>
        <p:spPr>
          <a:xfrm>
            <a:off x="5487675" y="5962181"/>
            <a:ext cx="655949" cy="369332"/>
          </a:xfrm>
          <a:prstGeom prst="rect">
            <a:avLst/>
          </a:prstGeom>
          <a:noFill/>
        </p:spPr>
        <p:txBody>
          <a:bodyPr wrap="none" rtlCol="0">
            <a:spAutoFit/>
          </a:bodyPr>
          <a:lstStyle/>
          <a:p>
            <a:r>
              <a:rPr lang="en-US" dirty="0"/>
              <a:t>ESSD</a:t>
            </a:r>
          </a:p>
        </p:txBody>
      </p:sp>
      <p:sp>
        <p:nvSpPr>
          <p:cNvPr id="22" name="TextBox 21">
            <a:extLst>
              <a:ext uri="{FF2B5EF4-FFF2-40B4-BE49-F238E27FC236}">
                <a16:creationId xmlns:a16="http://schemas.microsoft.com/office/drawing/2014/main" id="{DC3FF562-6F76-854A-B9C8-B77A7E3426AA}"/>
              </a:ext>
            </a:extLst>
          </p:cNvPr>
          <p:cNvSpPr txBox="1"/>
          <p:nvPr/>
        </p:nvSpPr>
        <p:spPr>
          <a:xfrm>
            <a:off x="3721758" y="5145532"/>
            <a:ext cx="727250" cy="338554"/>
          </a:xfrm>
          <a:prstGeom prst="rect">
            <a:avLst/>
          </a:prstGeom>
          <a:noFill/>
        </p:spPr>
        <p:txBody>
          <a:bodyPr wrap="none" rtlCol="0">
            <a:spAutoFit/>
          </a:bodyPr>
          <a:lstStyle/>
          <a:p>
            <a:r>
              <a:rPr lang="en-US" sz="1600" dirty="0"/>
              <a:t>JQSRT</a:t>
            </a:r>
          </a:p>
        </p:txBody>
      </p:sp>
      <p:sp>
        <p:nvSpPr>
          <p:cNvPr id="23" name="TextBox 22">
            <a:extLst>
              <a:ext uri="{FF2B5EF4-FFF2-40B4-BE49-F238E27FC236}">
                <a16:creationId xmlns:a16="http://schemas.microsoft.com/office/drawing/2014/main" id="{371317FC-AD7E-5F4F-BD77-BD83E7FB35DC}"/>
              </a:ext>
            </a:extLst>
          </p:cNvPr>
          <p:cNvSpPr txBox="1"/>
          <p:nvPr/>
        </p:nvSpPr>
        <p:spPr>
          <a:xfrm>
            <a:off x="3802293" y="5962181"/>
            <a:ext cx="566181" cy="369332"/>
          </a:xfrm>
          <a:prstGeom prst="rect">
            <a:avLst/>
          </a:prstGeom>
          <a:noFill/>
        </p:spPr>
        <p:txBody>
          <a:bodyPr wrap="none" rtlCol="0">
            <a:spAutoFit/>
          </a:bodyPr>
          <a:lstStyle/>
          <a:p>
            <a:r>
              <a:rPr lang="en-US" dirty="0"/>
              <a:t>GRL</a:t>
            </a:r>
          </a:p>
        </p:txBody>
      </p:sp>
      <p:sp>
        <p:nvSpPr>
          <p:cNvPr id="24" name="TextBox 23">
            <a:extLst>
              <a:ext uri="{FF2B5EF4-FFF2-40B4-BE49-F238E27FC236}">
                <a16:creationId xmlns:a16="http://schemas.microsoft.com/office/drawing/2014/main" id="{14AFF7BF-E4EB-0948-B146-309407CCB12C}"/>
              </a:ext>
            </a:extLst>
          </p:cNvPr>
          <p:cNvSpPr txBox="1"/>
          <p:nvPr/>
        </p:nvSpPr>
        <p:spPr>
          <a:xfrm>
            <a:off x="5425737" y="4991644"/>
            <a:ext cx="811360" cy="646331"/>
          </a:xfrm>
          <a:prstGeom prst="rect">
            <a:avLst/>
          </a:prstGeom>
          <a:noFill/>
        </p:spPr>
        <p:txBody>
          <a:bodyPr wrap="square" rtlCol="0">
            <a:spAutoFit/>
          </a:bodyPr>
          <a:lstStyle/>
          <a:p>
            <a:r>
              <a:rPr lang="en-US" dirty="0"/>
              <a:t>Atmosphere</a:t>
            </a:r>
          </a:p>
        </p:txBody>
      </p:sp>
      <p:sp>
        <p:nvSpPr>
          <p:cNvPr id="25" name="TextBox 24">
            <a:extLst>
              <a:ext uri="{FF2B5EF4-FFF2-40B4-BE49-F238E27FC236}">
                <a16:creationId xmlns:a16="http://schemas.microsoft.com/office/drawing/2014/main" id="{5D100F0F-E273-6940-B334-274D679E03A8}"/>
              </a:ext>
            </a:extLst>
          </p:cNvPr>
          <p:cNvSpPr txBox="1">
            <a:spLocks/>
          </p:cNvSpPr>
          <p:nvPr/>
        </p:nvSpPr>
        <p:spPr>
          <a:xfrm>
            <a:off x="658906" y="1631523"/>
            <a:ext cx="10851776" cy="1938992"/>
          </a:xfrm>
          <a:prstGeom prst="rect">
            <a:avLst/>
          </a:prstGeom>
          <a:noFill/>
        </p:spPr>
        <p:txBody>
          <a:bodyPr wrap="square" numCol="2" rtlCol="0">
            <a:spAutoFit/>
          </a:bodyPr>
          <a:lstStyle/>
          <a:p>
            <a:pPr marL="285750" indent="-285750">
              <a:buFont typeface="Arial" panose="020B0604020202020204" pitchFamily="34" charset="0"/>
              <a:buChar char="•"/>
            </a:pPr>
            <a:r>
              <a:rPr lang="en-US" sz="2400" dirty="0"/>
              <a:t>431 publications</a:t>
            </a:r>
          </a:p>
          <a:p>
            <a:pPr marL="285750" indent="-285750">
              <a:buFont typeface="Arial" panose="020B0604020202020204" pitchFamily="34" charset="0"/>
              <a:buChar char="•"/>
            </a:pPr>
            <a:r>
              <a:rPr lang="en-US" sz="2400" dirty="0"/>
              <a:t>&gt;3800 citing articles</a:t>
            </a:r>
          </a:p>
          <a:p>
            <a:pPr marL="285750" indent="-285750">
              <a:buFont typeface="Arial" panose="020B0604020202020204" pitchFamily="34" charset="0"/>
              <a:buChar char="•"/>
            </a:pPr>
            <a:r>
              <a:rPr lang="en-US" sz="2400" dirty="0"/>
              <a:t>&gt;11,200 times cited </a:t>
            </a:r>
          </a:p>
          <a:p>
            <a:pPr marL="285750" indent="-285750">
              <a:buFont typeface="Arial" panose="020B0604020202020204" pitchFamily="34" charset="0"/>
              <a:buChar char="•"/>
            </a:pPr>
            <a:r>
              <a:rPr lang="en-US" sz="2400" dirty="0"/>
              <a:t>&gt;25 citations/publication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H-Index = 52</a:t>
            </a:r>
          </a:p>
          <a:p>
            <a:pPr marL="285750" indent="-285750">
              <a:buFont typeface="Arial" panose="020B0604020202020204" pitchFamily="34" charset="0"/>
              <a:buChar char="•"/>
            </a:pPr>
            <a:r>
              <a:rPr lang="en-US" sz="2400" dirty="0"/>
              <a:t>Web of Science: “total carbon column observing network” OR  TCCON in all fields</a:t>
            </a:r>
          </a:p>
        </p:txBody>
      </p:sp>
      <p:sp>
        <p:nvSpPr>
          <p:cNvPr id="6" name="TextBox 5">
            <a:extLst>
              <a:ext uri="{FF2B5EF4-FFF2-40B4-BE49-F238E27FC236}">
                <a16:creationId xmlns:a16="http://schemas.microsoft.com/office/drawing/2014/main" id="{5944D0AA-E3FC-A54E-9C9B-DC3FD508CD8E}"/>
              </a:ext>
            </a:extLst>
          </p:cNvPr>
          <p:cNvSpPr txBox="1"/>
          <p:nvPr/>
        </p:nvSpPr>
        <p:spPr>
          <a:xfrm>
            <a:off x="6327421" y="6088387"/>
            <a:ext cx="1317861" cy="307777"/>
          </a:xfrm>
          <a:prstGeom prst="rect">
            <a:avLst/>
          </a:prstGeom>
          <a:noFill/>
        </p:spPr>
        <p:txBody>
          <a:bodyPr wrap="none" rtlCol="0">
            <a:spAutoFit/>
          </a:bodyPr>
          <a:lstStyle/>
          <a:p>
            <a:r>
              <a:rPr lang="en-US" sz="1400" dirty="0"/>
              <a:t>Web of Science</a:t>
            </a:r>
          </a:p>
        </p:txBody>
      </p:sp>
      <p:pic>
        <p:nvPicPr>
          <p:cNvPr id="27" name="Picture 26" descr="A picture containing plot, line, diagram, design&#10;&#10;Description automatically generated">
            <a:extLst>
              <a:ext uri="{FF2B5EF4-FFF2-40B4-BE49-F238E27FC236}">
                <a16:creationId xmlns:a16="http://schemas.microsoft.com/office/drawing/2014/main" id="{2478BF83-E2B4-1B49-052C-DEEA2C7423BD}"/>
              </a:ext>
            </a:extLst>
          </p:cNvPr>
          <p:cNvPicPr>
            <a:picLocks noChangeAspect="1"/>
          </p:cNvPicPr>
          <p:nvPr/>
        </p:nvPicPr>
        <p:blipFill rotWithShape="1">
          <a:blip r:embed="rId5"/>
          <a:srcRect l="41045" t="96295" r="48481" b="150"/>
          <a:stretch/>
        </p:blipFill>
        <p:spPr>
          <a:xfrm>
            <a:off x="6798021" y="3576127"/>
            <a:ext cx="2084208" cy="357505"/>
          </a:xfrm>
          <a:prstGeom prst="rect">
            <a:avLst/>
          </a:prstGeom>
        </p:spPr>
      </p:pic>
      <p:pic>
        <p:nvPicPr>
          <p:cNvPr id="28" name="Picture 27" descr="A picture containing plot, line, diagram, design&#10;&#10;Description automatically generated">
            <a:extLst>
              <a:ext uri="{FF2B5EF4-FFF2-40B4-BE49-F238E27FC236}">
                <a16:creationId xmlns:a16="http://schemas.microsoft.com/office/drawing/2014/main" id="{5EC88C4A-ACF3-3A62-D898-1A314C107859}"/>
              </a:ext>
            </a:extLst>
          </p:cNvPr>
          <p:cNvPicPr>
            <a:picLocks noChangeAspect="1"/>
          </p:cNvPicPr>
          <p:nvPr/>
        </p:nvPicPr>
        <p:blipFill rotWithShape="1">
          <a:blip r:embed="rId5"/>
          <a:srcRect l="53867" t="96297" r="35658" b="150"/>
          <a:stretch/>
        </p:blipFill>
        <p:spPr>
          <a:xfrm>
            <a:off x="6809944" y="3992456"/>
            <a:ext cx="2084208" cy="357505"/>
          </a:xfrm>
          <a:prstGeom prst="rect">
            <a:avLst/>
          </a:prstGeom>
        </p:spPr>
      </p:pic>
      <p:sp>
        <p:nvSpPr>
          <p:cNvPr id="31" name="TextBox 30">
            <a:extLst>
              <a:ext uri="{FF2B5EF4-FFF2-40B4-BE49-F238E27FC236}">
                <a16:creationId xmlns:a16="http://schemas.microsoft.com/office/drawing/2014/main" id="{2A259C1E-E169-16AE-3C8F-7AE750B1F40E}"/>
              </a:ext>
            </a:extLst>
          </p:cNvPr>
          <p:cNvSpPr txBox="1"/>
          <p:nvPr/>
        </p:nvSpPr>
        <p:spPr>
          <a:xfrm>
            <a:off x="4820477" y="5685182"/>
            <a:ext cx="858843" cy="646331"/>
          </a:xfrm>
          <a:prstGeom prst="rect">
            <a:avLst/>
          </a:prstGeom>
          <a:noFill/>
        </p:spPr>
        <p:txBody>
          <a:bodyPr wrap="square" rtlCol="0">
            <a:spAutoFit/>
          </a:bodyPr>
          <a:lstStyle/>
          <a:p>
            <a:r>
              <a:rPr lang="en-US" sz="1200" dirty="0"/>
              <a:t>Adv. in Atmos. Sci.</a:t>
            </a:r>
          </a:p>
        </p:txBody>
      </p:sp>
      <p:sp>
        <p:nvSpPr>
          <p:cNvPr id="32" name="TextBox 31">
            <a:extLst>
              <a:ext uri="{FF2B5EF4-FFF2-40B4-BE49-F238E27FC236}">
                <a16:creationId xmlns:a16="http://schemas.microsoft.com/office/drawing/2014/main" id="{A0804CE5-F72A-BA26-E214-FF7223C499BE}"/>
              </a:ext>
            </a:extLst>
          </p:cNvPr>
          <p:cNvSpPr txBox="1"/>
          <p:nvPr/>
        </p:nvSpPr>
        <p:spPr>
          <a:xfrm>
            <a:off x="4775447" y="5130143"/>
            <a:ext cx="708848" cy="369332"/>
          </a:xfrm>
          <a:prstGeom prst="rect">
            <a:avLst/>
          </a:prstGeom>
          <a:noFill/>
        </p:spPr>
        <p:txBody>
          <a:bodyPr wrap="none" rtlCol="0">
            <a:spAutoFit/>
          </a:bodyPr>
          <a:lstStyle/>
          <a:p>
            <a:r>
              <a:rPr lang="en-US" dirty="0"/>
              <a:t>GMD</a:t>
            </a:r>
          </a:p>
        </p:txBody>
      </p:sp>
    </p:spTree>
    <p:extLst>
      <p:ext uri="{BB962C8B-B14F-4D97-AF65-F5344CB8AC3E}">
        <p14:creationId xmlns:p14="http://schemas.microsoft.com/office/powerpoint/2010/main" val="319315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A425722-5DA3-2C82-99A4-66E4C86732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60"/>
          <a:stretch/>
        </p:blipFill>
        <p:spPr bwMode="auto">
          <a:xfrm>
            <a:off x="7446208" y="2429446"/>
            <a:ext cx="4730047" cy="37884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A971C56-829E-7D84-E7C7-455A3A45C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53"/>
          <a:stretch/>
        </p:blipFill>
        <p:spPr bwMode="auto">
          <a:xfrm>
            <a:off x="3635497" y="2429446"/>
            <a:ext cx="4730368" cy="378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534E7F-F185-954E-86A3-30773E822E93}"/>
              </a:ext>
            </a:extLst>
          </p:cNvPr>
          <p:cNvSpPr>
            <a:spLocks noGrp="1"/>
          </p:cNvSpPr>
          <p:nvPr>
            <p:ph type="title"/>
          </p:nvPr>
        </p:nvSpPr>
        <p:spPr/>
        <p:txBody>
          <a:bodyPr/>
          <a:lstStyle/>
          <a:p>
            <a:r>
              <a:rPr lang="en-US" dirty="0"/>
              <a:t>Data usage – by Gas, by Topic, and By Mission</a:t>
            </a:r>
          </a:p>
        </p:txBody>
      </p:sp>
      <p:sp>
        <p:nvSpPr>
          <p:cNvPr id="5" name="Slide Number Placeholder 4">
            <a:extLst>
              <a:ext uri="{FF2B5EF4-FFF2-40B4-BE49-F238E27FC236}">
                <a16:creationId xmlns:a16="http://schemas.microsoft.com/office/drawing/2014/main" id="{5BBB0BBD-4301-5E4C-AB8C-5E3C686D735A}"/>
              </a:ext>
            </a:extLst>
          </p:cNvPr>
          <p:cNvSpPr>
            <a:spLocks noGrp="1"/>
          </p:cNvSpPr>
          <p:nvPr>
            <p:ph type="sldNum" sz="quarter" idx="12"/>
          </p:nvPr>
        </p:nvSpPr>
        <p:spPr/>
        <p:txBody>
          <a:bodyPr/>
          <a:lstStyle/>
          <a:p>
            <a:fld id="{AF3D0440-C7D0-1142-895D-23BE22DB2F41}" type="slidenum">
              <a:rPr lang="en-US" smtClean="0"/>
              <a:t>23</a:t>
            </a:fld>
            <a:endParaRPr lang="en-US"/>
          </a:p>
        </p:txBody>
      </p:sp>
      <p:pic>
        <p:nvPicPr>
          <p:cNvPr id="1028" name="Picture 4">
            <a:extLst>
              <a:ext uri="{FF2B5EF4-FFF2-40B4-BE49-F238E27FC236}">
                <a16:creationId xmlns:a16="http://schemas.microsoft.com/office/drawing/2014/main" id="{29BED402-7EC9-76A6-AEAE-8E58BFA5C7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9" r="6348"/>
          <a:stretch/>
        </p:blipFill>
        <p:spPr bwMode="auto">
          <a:xfrm>
            <a:off x="0" y="2429686"/>
            <a:ext cx="4555154" cy="378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73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4A60-541D-274B-BD0D-12FE6204167E}"/>
              </a:ext>
            </a:extLst>
          </p:cNvPr>
          <p:cNvSpPr>
            <a:spLocks noGrp="1"/>
          </p:cNvSpPr>
          <p:nvPr>
            <p:ph type="title"/>
          </p:nvPr>
        </p:nvSpPr>
        <p:spPr>
          <a:xfrm>
            <a:off x="2231136" y="369227"/>
            <a:ext cx="7729728" cy="1188720"/>
          </a:xfrm>
        </p:spPr>
        <p:txBody>
          <a:bodyPr/>
          <a:lstStyle/>
          <a:p>
            <a:r>
              <a:rPr lang="en-US" dirty="0"/>
              <a:t>Detector Nonlinearity</a:t>
            </a:r>
          </a:p>
        </p:txBody>
      </p:sp>
      <p:sp>
        <p:nvSpPr>
          <p:cNvPr id="8" name="Content Placeholder 7">
            <a:extLst>
              <a:ext uri="{FF2B5EF4-FFF2-40B4-BE49-F238E27FC236}">
                <a16:creationId xmlns:a16="http://schemas.microsoft.com/office/drawing/2014/main" id="{DCCEF1D5-899F-9B4B-815F-DEFEBFBFEAEA}"/>
              </a:ext>
            </a:extLst>
          </p:cNvPr>
          <p:cNvSpPr>
            <a:spLocks noGrp="1"/>
          </p:cNvSpPr>
          <p:nvPr>
            <p:ph sz="half" idx="1"/>
          </p:nvPr>
        </p:nvSpPr>
        <p:spPr>
          <a:xfrm>
            <a:off x="375138" y="1688122"/>
            <a:ext cx="5202635" cy="4895557"/>
          </a:xfrm>
        </p:spPr>
        <p:txBody>
          <a:bodyPr>
            <a:normAutofit/>
          </a:bodyPr>
          <a:lstStyle/>
          <a:p>
            <a:r>
              <a:rPr lang="en-US" sz="2000" dirty="0"/>
              <a:t>Detector nonlinearity occurs when the measured interferogram (I</a:t>
            </a:r>
            <a:r>
              <a:rPr lang="en-US" sz="2000" baseline="-25000" dirty="0"/>
              <a:t>OBS</a:t>
            </a:r>
            <a:r>
              <a:rPr lang="en-US" sz="2000" dirty="0"/>
              <a:t>(x), where x is the OPD) is not linearly related to the true interferogram (I(x)). It’s typically modeled using a polynomial:</a:t>
            </a:r>
          </a:p>
          <a:p>
            <a:endParaRPr lang="en-US" sz="2000" dirty="0"/>
          </a:p>
          <a:p>
            <a:r>
              <a:rPr lang="en-US" sz="2000" dirty="0"/>
              <a:t>Physically, this means that when you double the number of photons, you don’t get exactly twice the voltage. This is “detector saturation” and happens when signal levels are high (i.e., near ZPD).</a:t>
            </a:r>
          </a:p>
          <a:p>
            <a:r>
              <a:rPr lang="en-US" sz="2000" dirty="0"/>
              <a:t>Nonlinearity can cause the measured interferogram to have an amplitude that is less or larger than the original photon flux</a:t>
            </a:r>
          </a:p>
        </p:txBody>
      </p:sp>
      <p:pic>
        <p:nvPicPr>
          <p:cNvPr id="17" name="Content Placeholder 16" descr="Diagram&#10;&#10;Description automatically generated">
            <a:extLst>
              <a:ext uri="{FF2B5EF4-FFF2-40B4-BE49-F238E27FC236}">
                <a16:creationId xmlns:a16="http://schemas.microsoft.com/office/drawing/2014/main" id="{7CA2EA06-CA9E-EE43-9EBA-F1B2A28C2EB2}"/>
              </a:ext>
            </a:extLst>
          </p:cNvPr>
          <p:cNvPicPr>
            <a:picLocks noGrp="1" noChangeAspect="1"/>
          </p:cNvPicPr>
          <p:nvPr>
            <p:ph sz="half" idx="2"/>
          </p:nvPr>
        </p:nvPicPr>
        <p:blipFill>
          <a:blip r:embed="rId3"/>
          <a:stretch>
            <a:fillRect/>
          </a:stretch>
        </p:blipFill>
        <p:spPr bwMode="auto">
          <a:xfrm>
            <a:off x="6914317" y="2359025"/>
            <a:ext cx="4110116" cy="310197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C3ECC45-C28D-5D4D-A7A0-49115D7D16D2}"/>
              </a:ext>
            </a:extLst>
          </p:cNvPr>
          <p:cNvSpPr>
            <a:spLocks noGrp="1"/>
          </p:cNvSpPr>
          <p:nvPr>
            <p:ph type="sldNum" sz="quarter" idx="12"/>
          </p:nvPr>
        </p:nvSpPr>
        <p:spPr/>
        <p:txBody>
          <a:bodyPr/>
          <a:lstStyle/>
          <a:p>
            <a:fld id="{AF3D0440-C7D0-1142-895D-23BE22DB2F41}" type="slidenum">
              <a:rPr lang="en-US" smtClean="0"/>
              <a:t>24</a:t>
            </a:fld>
            <a:endParaRPr lang="en-US"/>
          </a:p>
        </p:txBody>
      </p:sp>
      <p:sp>
        <p:nvSpPr>
          <p:cNvPr id="18" name="TextBox 17">
            <a:extLst>
              <a:ext uri="{FF2B5EF4-FFF2-40B4-BE49-F238E27FC236}">
                <a16:creationId xmlns:a16="http://schemas.microsoft.com/office/drawing/2014/main" id="{40BE046A-BEE4-8F43-A28C-CAA66A0C2D2A}"/>
              </a:ext>
            </a:extLst>
          </p:cNvPr>
          <p:cNvSpPr txBox="1"/>
          <p:nvPr/>
        </p:nvSpPr>
        <p:spPr>
          <a:xfrm>
            <a:off x="7752134" y="5460626"/>
            <a:ext cx="3618689" cy="646331"/>
          </a:xfrm>
          <a:prstGeom prst="rect">
            <a:avLst/>
          </a:prstGeom>
          <a:noFill/>
        </p:spPr>
        <p:txBody>
          <a:bodyPr wrap="square" rtlCol="0">
            <a:spAutoFit/>
          </a:bodyPr>
          <a:lstStyle/>
          <a:p>
            <a:pPr algn="ctr"/>
            <a:r>
              <a:rPr lang="en-US" dirty="0"/>
              <a:t>Photon Flux (total number of photons)</a:t>
            </a:r>
          </a:p>
        </p:txBody>
      </p:sp>
      <p:sp>
        <p:nvSpPr>
          <p:cNvPr id="19" name="TextBox 18">
            <a:extLst>
              <a:ext uri="{FF2B5EF4-FFF2-40B4-BE49-F238E27FC236}">
                <a16:creationId xmlns:a16="http://schemas.microsoft.com/office/drawing/2014/main" id="{B945A390-DA46-AD41-AC96-016D5729A40B}"/>
              </a:ext>
            </a:extLst>
          </p:cNvPr>
          <p:cNvSpPr txBox="1"/>
          <p:nvPr/>
        </p:nvSpPr>
        <p:spPr>
          <a:xfrm rot="16200000">
            <a:off x="5307044" y="2696259"/>
            <a:ext cx="2516344" cy="646331"/>
          </a:xfrm>
          <a:prstGeom prst="rect">
            <a:avLst/>
          </a:prstGeom>
          <a:noFill/>
        </p:spPr>
        <p:txBody>
          <a:bodyPr wrap="square" rtlCol="0">
            <a:spAutoFit/>
          </a:bodyPr>
          <a:lstStyle/>
          <a:p>
            <a:r>
              <a:rPr lang="en-US" dirty="0"/>
              <a:t>Measured DC Signal (interferogram signal) </a:t>
            </a:r>
          </a:p>
        </p:txBody>
      </p:sp>
      <p:sp>
        <p:nvSpPr>
          <p:cNvPr id="21" name="TextBox 20">
            <a:extLst>
              <a:ext uri="{FF2B5EF4-FFF2-40B4-BE49-F238E27FC236}">
                <a16:creationId xmlns:a16="http://schemas.microsoft.com/office/drawing/2014/main" id="{1CFA576D-770E-4D49-B4A9-DDF41B920E4E}"/>
              </a:ext>
            </a:extLst>
          </p:cNvPr>
          <p:cNvSpPr txBox="1"/>
          <p:nvPr/>
        </p:nvSpPr>
        <p:spPr>
          <a:xfrm>
            <a:off x="6071606" y="6150149"/>
            <a:ext cx="4687316" cy="600164"/>
          </a:xfrm>
          <a:prstGeom prst="rect">
            <a:avLst/>
          </a:prstGeom>
          <a:noFill/>
        </p:spPr>
        <p:txBody>
          <a:bodyPr wrap="square">
            <a:spAutoFit/>
          </a:bodyPr>
          <a:lstStyle/>
          <a:p>
            <a:r>
              <a:rPr lang="en-CA" sz="1100" dirty="0"/>
              <a:t>Fig 3 from M. C. Abrams, G. C. Toon, and R. A. Schindler, "Practical example of the correction of Fourier-transform spectra for detector nonlinearity," Appl. Opt. </a:t>
            </a:r>
            <a:r>
              <a:rPr lang="en-CA" sz="1100" b="1" dirty="0"/>
              <a:t>33</a:t>
            </a:r>
            <a:r>
              <a:rPr lang="en-CA" sz="1100" dirty="0"/>
              <a:t>, 6307-6314 (1994) </a:t>
            </a:r>
          </a:p>
        </p:txBody>
      </p:sp>
      <p:cxnSp>
        <p:nvCxnSpPr>
          <p:cNvPr id="23" name="Straight Connector 22">
            <a:extLst>
              <a:ext uri="{FF2B5EF4-FFF2-40B4-BE49-F238E27FC236}">
                <a16:creationId xmlns:a16="http://schemas.microsoft.com/office/drawing/2014/main" id="{1A8500A8-F90A-2A48-A7C4-003A3CF13C56}"/>
              </a:ext>
            </a:extLst>
          </p:cNvPr>
          <p:cNvCxnSpPr>
            <a:cxnSpLocks/>
          </p:cNvCxnSpPr>
          <p:nvPr/>
        </p:nvCxnSpPr>
        <p:spPr>
          <a:xfrm flipV="1">
            <a:off x="7958418" y="2608413"/>
            <a:ext cx="1963270" cy="111941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3C77766-58A1-E341-8E59-C8BDA6B18A0A}"/>
              </a:ext>
            </a:extLst>
          </p:cNvPr>
          <p:cNvSpPr txBox="1"/>
          <p:nvPr/>
        </p:nvSpPr>
        <p:spPr>
          <a:xfrm>
            <a:off x="9897692" y="2895437"/>
            <a:ext cx="1265090" cy="646331"/>
          </a:xfrm>
          <a:prstGeom prst="rect">
            <a:avLst/>
          </a:prstGeom>
          <a:noFill/>
          <a:ln>
            <a:noFill/>
          </a:ln>
        </p:spPr>
        <p:txBody>
          <a:bodyPr wrap="none" rtlCol="0">
            <a:spAutoFit/>
          </a:bodyPr>
          <a:lstStyle/>
          <a:p>
            <a:r>
              <a:rPr lang="en-US" b="1" dirty="0">
                <a:solidFill>
                  <a:srgbClr val="00B0F0"/>
                </a:solidFill>
              </a:rPr>
              <a:t>Linear</a:t>
            </a:r>
          </a:p>
          <a:p>
            <a:r>
              <a:rPr lang="en-US" b="1" dirty="0"/>
              <a:t>Nonlinear</a:t>
            </a:r>
          </a:p>
        </p:txBody>
      </p:sp>
      <p:cxnSp>
        <p:nvCxnSpPr>
          <p:cNvPr id="26" name="Straight Connector 25">
            <a:extLst>
              <a:ext uri="{FF2B5EF4-FFF2-40B4-BE49-F238E27FC236}">
                <a16:creationId xmlns:a16="http://schemas.microsoft.com/office/drawing/2014/main" id="{50F0CCA1-9D37-8A44-BDC9-13BDF7AD4CCC}"/>
              </a:ext>
            </a:extLst>
          </p:cNvPr>
          <p:cNvCxnSpPr>
            <a:cxnSpLocks/>
          </p:cNvCxnSpPr>
          <p:nvPr/>
        </p:nvCxnSpPr>
        <p:spPr>
          <a:xfrm flipH="1">
            <a:off x="7044878" y="3597645"/>
            <a:ext cx="114786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1BFCC1-8EF9-A349-B424-A4EE1E07D18E}"/>
              </a:ext>
            </a:extLst>
          </p:cNvPr>
          <p:cNvCxnSpPr>
            <a:cxnSpLocks/>
          </p:cNvCxnSpPr>
          <p:nvPr/>
        </p:nvCxnSpPr>
        <p:spPr>
          <a:xfrm flipH="1">
            <a:off x="7349869" y="3047606"/>
            <a:ext cx="1810097"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6C16A9-E9BB-E040-8BED-D9FF00A2AFA7}"/>
              </a:ext>
            </a:extLst>
          </p:cNvPr>
          <p:cNvCxnSpPr>
            <a:cxnSpLocks/>
          </p:cNvCxnSpPr>
          <p:nvPr/>
        </p:nvCxnSpPr>
        <p:spPr>
          <a:xfrm flipH="1">
            <a:off x="7077780" y="2608413"/>
            <a:ext cx="284390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F622C748-2855-8E47-8DE4-0E181D775D4C}"/>
              </a:ext>
            </a:extLst>
          </p:cNvPr>
          <p:cNvPicPr>
            <a:picLocks noChangeAspect="1"/>
          </p:cNvPicPr>
          <p:nvPr/>
        </p:nvPicPr>
        <p:blipFill>
          <a:blip r:embed="rId4"/>
          <a:stretch>
            <a:fillRect/>
          </a:stretch>
        </p:blipFill>
        <p:spPr>
          <a:xfrm>
            <a:off x="486314" y="3369675"/>
            <a:ext cx="4980281" cy="296790"/>
          </a:xfrm>
          <a:prstGeom prst="rect">
            <a:avLst/>
          </a:prstGeom>
        </p:spPr>
      </p:pic>
    </p:spTree>
    <p:extLst>
      <p:ext uri="{BB962C8B-B14F-4D97-AF65-F5344CB8AC3E}">
        <p14:creationId xmlns:p14="http://schemas.microsoft.com/office/powerpoint/2010/main" val="57163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4AA3-0439-0A44-B1CC-E0EB0461A1CF}"/>
              </a:ext>
            </a:extLst>
          </p:cNvPr>
          <p:cNvSpPr>
            <a:spLocks noGrp="1"/>
          </p:cNvSpPr>
          <p:nvPr>
            <p:ph type="title"/>
          </p:nvPr>
        </p:nvSpPr>
        <p:spPr>
          <a:xfrm>
            <a:off x="1141413" y="375558"/>
            <a:ext cx="9905998" cy="764798"/>
          </a:xfrm>
        </p:spPr>
        <p:txBody>
          <a:bodyPr>
            <a:normAutofit/>
          </a:bodyPr>
          <a:lstStyle/>
          <a:p>
            <a:r>
              <a:rPr lang="en-US" dirty="0"/>
              <a:t>What is the Affect of Nonlinearity on XCO</a:t>
            </a:r>
            <a:r>
              <a:rPr lang="en-US" baseline="-25000" dirty="0"/>
              <a:t>2</a:t>
            </a:r>
            <a:r>
              <a:rPr lang="en-US" dirty="0"/>
              <a:t>?</a:t>
            </a:r>
          </a:p>
        </p:txBody>
      </p:sp>
      <p:sp>
        <p:nvSpPr>
          <p:cNvPr id="4" name="Content Placeholder 3">
            <a:extLst>
              <a:ext uri="{FF2B5EF4-FFF2-40B4-BE49-F238E27FC236}">
                <a16:creationId xmlns:a16="http://schemas.microsoft.com/office/drawing/2014/main" id="{5551AB00-E004-BC49-89CD-50A5DB3ACAF6}"/>
              </a:ext>
            </a:extLst>
          </p:cNvPr>
          <p:cNvSpPr>
            <a:spLocks noGrp="1"/>
          </p:cNvSpPr>
          <p:nvPr>
            <p:ph sz="half" idx="1"/>
          </p:nvPr>
        </p:nvSpPr>
        <p:spPr>
          <a:xfrm>
            <a:off x="389105" y="1415089"/>
            <a:ext cx="11342451" cy="1810810"/>
          </a:xfrm>
        </p:spPr>
        <p:txBody>
          <a:bodyPr>
            <a:normAutofit/>
          </a:bodyPr>
          <a:lstStyle/>
          <a:p>
            <a:r>
              <a:rPr lang="en-US" sz="2400" dirty="0"/>
              <a:t>Sha et al. 2020 (AMT) showed that in 2017 </a:t>
            </a:r>
            <a:r>
              <a:rPr lang="en-US" sz="2400" dirty="0" err="1"/>
              <a:t>Sodankylä</a:t>
            </a:r>
            <a:r>
              <a:rPr lang="en-US" sz="2400" dirty="0"/>
              <a:t> data, nonlinearity caused up to 1 ppm bias in XCO</a:t>
            </a:r>
            <a:r>
              <a:rPr lang="en-US" sz="2400" baseline="-25000" dirty="0"/>
              <a:t>2</a:t>
            </a:r>
            <a:r>
              <a:rPr lang="en-US" sz="2400" dirty="0"/>
              <a:t>. This is almost twice as large as our current error budget.</a:t>
            </a:r>
          </a:p>
          <a:p>
            <a:r>
              <a:rPr lang="en-US" sz="2400" dirty="0"/>
              <a:t>TCCON has a diagnostic of nonlinearity, which we call “DIP”.</a:t>
            </a:r>
          </a:p>
          <a:p>
            <a:r>
              <a:rPr lang="en-US" sz="2400" dirty="0"/>
              <a:t>The </a:t>
            </a:r>
            <a:r>
              <a:rPr lang="en-US" sz="2400" dirty="0" err="1"/>
              <a:t>Sodankylä</a:t>
            </a:r>
            <a:r>
              <a:rPr lang="en-US" sz="2400" dirty="0"/>
              <a:t> DIP value in 2017 was as large as ~-2e-3.</a:t>
            </a:r>
          </a:p>
        </p:txBody>
      </p:sp>
      <p:pic>
        <p:nvPicPr>
          <p:cNvPr id="8" name="Picture 2">
            <a:extLst>
              <a:ext uri="{FF2B5EF4-FFF2-40B4-BE49-F238E27FC236}">
                <a16:creationId xmlns:a16="http://schemas.microsoft.com/office/drawing/2014/main" id="{522AC741-0FFE-6A42-ACC0-4DDAA6FDDED7}"/>
              </a:ext>
            </a:extLst>
          </p:cNvPr>
          <p:cNvPicPr>
            <a:picLocks noGrp="1" noChangeAspect="1" noChangeArrowheads="1"/>
          </p:cNvPicPr>
          <p:nvPr>
            <p:ph sz="half" idx="2"/>
          </p:nvPr>
        </p:nvPicPr>
        <p:blipFill rotWithShape="1">
          <a:blip r:embed="rId3"/>
          <a:srcRect l="5360" r="5815" b="34414"/>
          <a:stretch/>
        </p:blipFill>
        <p:spPr bwMode="auto">
          <a:xfrm>
            <a:off x="4885433" y="3243484"/>
            <a:ext cx="7092626" cy="36321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6EFB24F-C145-0A49-A03A-FB8222179557}"/>
              </a:ext>
            </a:extLst>
          </p:cNvPr>
          <p:cNvSpPr>
            <a:spLocks noGrp="1"/>
          </p:cNvSpPr>
          <p:nvPr>
            <p:ph type="sldNum" sz="quarter" idx="12"/>
          </p:nvPr>
        </p:nvSpPr>
        <p:spPr>
          <a:xfrm>
            <a:off x="11731556" y="6482442"/>
            <a:ext cx="368542" cy="321028"/>
          </a:xfrm>
        </p:spPr>
        <p:txBody>
          <a:bodyPr/>
          <a:lstStyle/>
          <a:p>
            <a:fld id="{5709D8AB-96AD-9C4A-970C-5ED16C81F080}" type="slidenum">
              <a:rPr lang="en-US" smtClean="0"/>
              <a:t>25</a:t>
            </a:fld>
            <a:endParaRPr lang="en-US" dirty="0"/>
          </a:p>
        </p:txBody>
      </p:sp>
      <p:pic>
        <p:nvPicPr>
          <p:cNvPr id="7" name="Picture 6">
            <a:extLst>
              <a:ext uri="{FF2B5EF4-FFF2-40B4-BE49-F238E27FC236}">
                <a16:creationId xmlns:a16="http://schemas.microsoft.com/office/drawing/2014/main" id="{F3ED063D-A47D-344E-BF0D-2867F98D77BC}"/>
              </a:ext>
            </a:extLst>
          </p:cNvPr>
          <p:cNvPicPr>
            <a:picLocks noChangeAspect="1"/>
          </p:cNvPicPr>
          <p:nvPr/>
        </p:nvPicPr>
        <p:blipFill rotWithShape="1">
          <a:blip r:embed="rId4"/>
          <a:srcRect l="4092" r="4647"/>
          <a:stretch/>
        </p:blipFill>
        <p:spPr>
          <a:xfrm>
            <a:off x="226484" y="3225899"/>
            <a:ext cx="4421278" cy="3632101"/>
          </a:xfrm>
          <a:prstGeom prst="rect">
            <a:avLst/>
          </a:prstGeom>
        </p:spPr>
      </p:pic>
      <p:sp>
        <p:nvSpPr>
          <p:cNvPr id="5" name="TextBox 4">
            <a:extLst>
              <a:ext uri="{FF2B5EF4-FFF2-40B4-BE49-F238E27FC236}">
                <a16:creationId xmlns:a16="http://schemas.microsoft.com/office/drawing/2014/main" id="{6E60EF9F-51DA-7545-808A-0B90F7BD82C2}"/>
              </a:ext>
            </a:extLst>
          </p:cNvPr>
          <p:cNvSpPr txBox="1"/>
          <p:nvPr/>
        </p:nvSpPr>
        <p:spPr>
          <a:xfrm>
            <a:off x="2374184" y="6482442"/>
            <a:ext cx="1300993" cy="369332"/>
          </a:xfrm>
          <a:prstGeom prst="rect">
            <a:avLst/>
          </a:prstGeom>
          <a:noFill/>
        </p:spPr>
        <p:txBody>
          <a:bodyPr wrap="square" rtlCol="0">
            <a:spAutoFit/>
          </a:bodyPr>
          <a:lstStyle/>
          <a:p>
            <a:r>
              <a:rPr lang="en-US" dirty="0"/>
              <a:t>Rigel </a:t>
            </a:r>
            <a:r>
              <a:rPr lang="en-US" dirty="0" err="1"/>
              <a:t>Kivi</a:t>
            </a:r>
            <a:endParaRPr lang="en-US" dirty="0"/>
          </a:p>
        </p:txBody>
      </p:sp>
      <p:sp>
        <p:nvSpPr>
          <p:cNvPr id="6" name="TextBox 5">
            <a:extLst>
              <a:ext uri="{FF2B5EF4-FFF2-40B4-BE49-F238E27FC236}">
                <a16:creationId xmlns:a16="http://schemas.microsoft.com/office/drawing/2014/main" id="{A85FF24C-74BB-6742-9D27-A643E936071C}"/>
              </a:ext>
            </a:extLst>
          </p:cNvPr>
          <p:cNvSpPr txBox="1"/>
          <p:nvPr/>
        </p:nvSpPr>
        <p:spPr>
          <a:xfrm>
            <a:off x="1442200" y="3534507"/>
            <a:ext cx="931984" cy="523220"/>
          </a:xfrm>
          <a:prstGeom prst="rect">
            <a:avLst/>
          </a:prstGeom>
          <a:noFill/>
        </p:spPr>
        <p:txBody>
          <a:bodyPr wrap="square" rtlCol="0">
            <a:spAutoFit/>
          </a:bodyPr>
          <a:lstStyle/>
          <a:p>
            <a:r>
              <a:rPr lang="en-US" sz="1400" dirty="0">
                <a:solidFill>
                  <a:srgbClr val="FF0000"/>
                </a:solidFill>
              </a:rPr>
              <a:t>Nonlinear period</a:t>
            </a:r>
          </a:p>
        </p:txBody>
      </p:sp>
      <p:sp>
        <p:nvSpPr>
          <p:cNvPr id="10" name="TextBox 9">
            <a:extLst>
              <a:ext uri="{FF2B5EF4-FFF2-40B4-BE49-F238E27FC236}">
                <a16:creationId xmlns:a16="http://schemas.microsoft.com/office/drawing/2014/main" id="{86015BB4-57D9-BB46-AA23-22BCE2FB8F76}"/>
              </a:ext>
            </a:extLst>
          </p:cNvPr>
          <p:cNvSpPr txBox="1"/>
          <p:nvPr/>
        </p:nvSpPr>
        <p:spPr>
          <a:xfrm>
            <a:off x="3715778" y="3534507"/>
            <a:ext cx="931984" cy="523220"/>
          </a:xfrm>
          <a:prstGeom prst="rect">
            <a:avLst/>
          </a:prstGeom>
          <a:noFill/>
        </p:spPr>
        <p:txBody>
          <a:bodyPr wrap="square" rtlCol="0">
            <a:spAutoFit/>
          </a:bodyPr>
          <a:lstStyle/>
          <a:p>
            <a:r>
              <a:rPr lang="en-US" sz="1400" dirty="0">
                <a:solidFill>
                  <a:srgbClr val="FF0000"/>
                </a:solidFill>
              </a:rPr>
              <a:t>Linear period</a:t>
            </a:r>
          </a:p>
        </p:txBody>
      </p:sp>
      <p:sp>
        <p:nvSpPr>
          <p:cNvPr id="9" name="TextBox 8">
            <a:extLst>
              <a:ext uri="{FF2B5EF4-FFF2-40B4-BE49-F238E27FC236}">
                <a16:creationId xmlns:a16="http://schemas.microsoft.com/office/drawing/2014/main" id="{46ED52D0-B54B-A444-9366-653820116499}"/>
              </a:ext>
            </a:extLst>
          </p:cNvPr>
          <p:cNvSpPr txBox="1"/>
          <p:nvPr/>
        </p:nvSpPr>
        <p:spPr>
          <a:xfrm>
            <a:off x="10282433" y="6113110"/>
            <a:ext cx="1330288" cy="369332"/>
          </a:xfrm>
          <a:prstGeom prst="rect">
            <a:avLst/>
          </a:prstGeom>
          <a:noFill/>
        </p:spPr>
        <p:txBody>
          <a:bodyPr wrap="square" rtlCol="0">
            <a:spAutoFit/>
          </a:bodyPr>
          <a:lstStyle/>
          <a:p>
            <a:r>
              <a:rPr lang="en-US" dirty="0"/>
              <a:t>Mahesh Sha</a:t>
            </a:r>
          </a:p>
        </p:txBody>
      </p:sp>
    </p:spTree>
    <p:extLst>
      <p:ext uri="{BB962C8B-B14F-4D97-AF65-F5344CB8AC3E}">
        <p14:creationId xmlns:p14="http://schemas.microsoft.com/office/powerpoint/2010/main" val="275774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C393-4554-8DC8-CF71-CC240151F5B7}"/>
              </a:ext>
            </a:extLst>
          </p:cNvPr>
          <p:cNvSpPr>
            <a:spLocks noGrp="1"/>
          </p:cNvSpPr>
          <p:nvPr>
            <p:ph type="title"/>
          </p:nvPr>
        </p:nvSpPr>
        <p:spPr/>
        <p:txBody>
          <a:bodyPr/>
          <a:lstStyle/>
          <a:p>
            <a:r>
              <a:rPr lang="en-US" dirty="0"/>
              <a:t>TCCON Bias and precision GOALS for XCO</a:t>
            </a:r>
            <a:r>
              <a:rPr lang="en-US" baseline="-25000" dirty="0"/>
              <a:t>2</a:t>
            </a:r>
          </a:p>
        </p:txBody>
      </p:sp>
      <p:sp>
        <p:nvSpPr>
          <p:cNvPr id="3" name="Content Placeholder 2">
            <a:extLst>
              <a:ext uri="{FF2B5EF4-FFF2-40B4-BE49-F238E27FC236}">
                <a16:creationId xmlns:a16="http://schemas.microsoft.com/office/drawing/2014/main" id="{8ADED4B2-9798-7C91-30EB-70F2269BDA66}"/>
              </a:ext>
            </a:extLst>
          </p:cNvPr>
          <p:cNvSpPr>
            <a:spLocks noGrp="1"/>
          </p:cNvSpPr>
          <p:nvPr>
            <p:ph sz="half" idx="1"/>
          </p:nvPr>
        </p:nvSpPr>
        <p:spPr>
          <a:xfrm>
            <a:off x="605118" y="2548199"/>
            <a:ext cx="5637600" cy="3191827"/>
          </a:xfrm>
        </p:spPr>
        <p:txBody>
          <a:bodyPr>
            <a:normAutofit fontScale="32500" lnSpcReduction="20000"/>
          </a:bodyPr>
          <a:lstStyle/>
          <a:p>
            <a:r>
              <a:rPr lang="en-US" sz="6000" dirty="0"/>
              <a:t>Seasonal cycle amplitude in the SH = ~1 ppm</a:t>
            </a:r>
          </a:p>
          <a:p>
            <a:r>
              <a:rPr lang="en-US" sz="6000" dirty="0"/>
              <a:t>Interhemispheric gradient = ~2 ppm</a:t>
            </a:r>
          </a:p>
          <a:p>
            <a:r>
              <a:rPr lang="en-US" sz="6000" dirty="0"/>
              <a:t>Annual growth rate ~= 1.8-3 ppm (since </a:t>
            </a:r>
          </a:p>
          <a:p>
            <a:r>
              <a:rPr lang="en-US" sz="6000" dirty="0"/>
              <a:t>OCO-2 precision &lt; 1 ppm</a:t>
            </a:r>
          </a:p>
          <a:p>
            <a:r>
              <a:rPr lang="en-US" sz="6000" dirty="0"/>
              <a:t>GOSAT/-2 precision &lt; 1 ppm</a:t>
            </a:r>
          </a:p>
          <a:p>
            <a:r>
              <a:rPr lang="en-US" sz="6000" dirty="0"/>
              <a:t>CO2M precision goal = 0.6 ppm</a:t>
            </a:r>
          </a:p>
          <a:p>
            <a:r>
              <a:rPr lang="en-US" sz="6000" dirty="0" err="1"/>
              <a:t>MicroCarb</a:t>
            </a:r>
            <a:r>
              <a:rPr lang="en-US" sz="6000" dirty="0"/>
              <a:t> precision goal &lt;1 ppm</a:t>
            </a:r>
          </a:p>
          <a:p>
            <a:r>
              <a:rPr lang="en-US" sz="6000" dirty="0">
                <a:solidFill>
                  <a:schemeClr val="accent2">
                    <a:lumMod val="75000"/>
                  </a:schemeClr>
                </a:solidFill>
              </a:rPr>
              <a:t>Aim for TCCON XCO</a:t>
            </a:r>
            <a:r>
              <a:rPr lang="en-US" sz="6000" baseline="-25000" dirty="0">
                <a:solidFill>
                  <a:schemeClr val="accent2">
                    <a:lumMod val="75000"/>
                  </a:schemeClr>
                </a:solidFill>
              </a:rPr>
              <a:t>2</a:t>
            </a:r>
            <a:r>
              <a:rPr lang="en-US" sz="6000" dirty="0">
                <a:solidFill>
                  <a:schemeClr val="accent2">
                    <a:lumMod val="75000"/>
                  </a:schemeClr>
                </a:solidFill>
              </a:rPr>
              <a:t> precision and accuracy of ~0.2 ppm (0.05%)</a:t>
            </a:r>
          </a:p>
        </p:txBody>
      </p:sp>
      <p:sp>
        <p:nvSpPr>
          <p:cNvPr id="5" name="Slide Number Placeholder 4">
            <a:extLst>
              <a:ext uri="{FF2B5EF4-FFF2-40B4-BE49-F238E27FC236}">
                <a16:creationId xmlns:a16="http://schemas.microsoft.com/office/drawing/2014/main" id="{9CCD3188-DCC6-8289-99A3-89B6259EF518}"/>
              </a:ext>
            </a:extLst>
          </p:cNvPr>
          <p:cNvSpPr>
            <a:spLocks noGrp="1"/>
          </p:cNvSpPr>
          <p:nvPr>
            <p:ph type="sldNum" sz="quarter" idx="12"/>
          </p:nvPr>
        </p:nvSpPr>
        <p:spPr/>
        <p:txBody>
          <a:bodyPr/>
          <a:lstStyle/>
          <a:p>
            <a:fld id="{AF3D0440-C7D0-1142-895D-23BE22DB2F41}" type="slidenum">
              <a:rPr lang="en-US" smtClean="0"/>
              <a:t>26</a:t>
            </a:fld>
            <a:endParaRPr lang="en-US" dirty="0"/>
          </a:p>
        </p:txBody>
      </p:sp>
      <p:pic>
        <p:nvPicPr>
          <p:cNvPr id="13" name="Picture 2" descr="CO2 Annual Growth Rates for Mauna Loa">
            <a:extLst>
              <a:ext uri="{FF2B5EF4-FFF2-40B4-BE49-F238E27FC236}">
                <a16:creationId xmlns:a16="http://schemas.microsoft.com/office/drawing/2014/main" id="{DA57EDDD-B808-8343-85D7-E9E123BB411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42718" y="2510748"/>
            <a:ext cx="5637600" cy="3382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EEE1B8-188B-90A7-9DBE-8402894B5B38}"/>
              </a:ext>
            </a:extLst>
          </p:cNvPr>
          <p:cNvSpPr txBox="1"/>
          <p:nvPr/>
        </p:nvSpPr>
        <p:spPr>
          <a:xfrm>
            <a:off x="9017192" y="5893308"/>
            <a:ext cx="3849220" cy="307777"/>
          </a:xfrm>
          <a:prstGeom prst="rect">
            <a:avLst/>
          </a:prstGeom>
          <a:noFill/>
        </p:spPr>
        <p:txBody>
          <a:bodyPr wrap="square">
            <a:spAutoFit/>
          </a:bodyPr>
          <a:lstStyle/>
          <a:p>
            <a:r>
              <a:rPr lang="en-US" sz="1400" dirty="0"/>
              <a:t>https://</a:t>
            </a:r>
            <a:r>
              <a:rPr lang="en-US" sz="1400" dirty="0" err="1"/>
              <a:t>gml.noaa.gov</a:t>
            </a:r>
            <a:r>
              <a:rPr lang="en-US" sz="1400" dirty="0"/>
              <a:t>/</a:t>
            </a:r>
            <a:r>
              <a:rPr lang="en-US" sz="1400" dirty="0" err="1"/>
              <a:t>ccgg</a:t>
            </a:r>
            <a:r>
              <a:rPr lang="en-US" sz="1400" dirty="0"/>
              <a:t>/trends/</a:t>
            </a:r>
            <a:r>
              <a:rPr lang="en-US" sz="1400" dirty="0" err="1"/>
              <a:t>gr.html</a:t>
            </a:r>
            <a:endParaRPr lang="en-US" sz="1400" dirty="0"/>
          </a:p>
        </p:txBody>
      </p:sp>
    </p:spTree>
    <p:extLst>
      <p:ext uri="{BB962C8B-B14F-4D97-AF65-F5344CB8AC3E}">
        <p14:creationId xmlns:p14="http://schemas.microsoft.com/office/powerpoint/2010/main" val="14567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C393-4554-8DC8-CF71-CC240151F5B7}"/>
              </a:ext>
            </a:extLst>
          </p:cNvPr>
          <p:cNvSpPr>
            <a:spLocks noGrp="1"/>
          </p:cNvSpPr>
          <p:nvPr>
            <p:ph type="title"/>
          </p:nvPr>
        </p:nvSpPr>
        <p:spPr/>
        <p:txBody>
          <a:bodyPr/>
          <a:lstStyle/>
          <a:p>
            <a:r>
              <a:rPr lang="en-US" dirty="0"/>
              <a:t>TCCON Bias and precision </a:t>
            </a:r>
            <a:r>
              <a:rPr lang="en-US" dirty="0" err="1"/>
              <a:t>goalS</a:t>
            </a:r>
            <a:r>
              <a:rPr lang="en-US" dirty="0"/>
              <a:t> For XCH</a:t>
            </a:r>
            <a:r>
              <a:rPr lang="en-US" baseline="-25000" dirty="0"/>
              <a:t>4</a:t>
            </a:r>
          </a:p>
        </p:txBody>
      </p:sp>
      <p:sp>
        <p:nvSpPr>
          <p:cNvPr id="3" name="Content Placeholder 2">
            <a:extLst>
              <a:ext uri="{FF2B5EF4-FFF2-40B4-BE49-F238E27FC236}">
                <a16:creationId xmlns:a16="http://schemas.microsoft.com/office/drawing/2014/main" id="{8ADED4B2-9798-7C91-30EB-70F2269BDA66}"/>
              </a:ext>
            </a:extLst>
          </p:cNvPr>
          <p:cNvSpPr>
            <a:spLocks noGrp="1"/>
          </p:cNvSpPr>
          <p:nvPr>
            <p:ph sz="half" idx="1"/>
          </p:nvPr>
        </p:nvSpPr>
        <p:spPr>
          <a:xfrm>
            <a:off x="632013" y="2392516"/>
            <a:ext cx="5208224" cy="3385969"/>
          </a:xfrm>
        </p:spPr>
        <p:txBody>
          <a:bodyPr>
            <a:normAutofit fontScale="40000" lnSpcReduction="20000"/>
          </a:bodyPr>
          <a:lstStyle/>
          <a:p>
            <a:r>
              <a:rPr lang="en-US" sz="6000" dirty="0"/>
              <a:t>Annual growth rate &lt; 18 ppb</a:t>
            </a:r>
          </a:p>
          <a:p>
            <a:r>
              <a:rPr lang="en-US" sz="6000" dirty="0"/>
              <a:t>GOSAT precision = 0.7% (13 ppb)</a:t>
            </a:r>
          </a:p>
          <a:p>
            <a:r>
              <a:rPr lang="en-US" sz="6000" dirty="0"/>
              <a:t>CO2M and GOSAT-GW precision goal = 0.6% (11 ppb)</a:t>
            </a:r>
          </a:p>
          <a:p>
            <a:r>
              <a:rPr lang="en-US" sz="6000" dirty="0"/>
              <a:t>TROPOMI precision = 0.8% (15 ppb)</a:t>
            </a:r>
          </a:p>
          <a:p>
            <a:r>
              <a:rPr lang="en-US" sz="6000" dirty="0" err="1"/>
              <a:t>MethaneSAT</a:t>
            </a:r>
            <a:r>
              <a:rPr lang="en-US" sz="6000" dirty="0"/>
              <a:t> precision goal = 0.1-0.2% (2-4 ppb for 1-5km binned data)</a:t>
            </a:r>
          </a:p>
          <a:p>
            <a:r>
              <a:rPr lang="en-US" sz="6000" dirty="0">
                <a:solidFill>
                  <a:schemeClr val="accent2">
                    <a:lumMod val="75000"/>
                  </a:schemeClr>
                </a:solidFill>
              </a:rPr>
              <a:t>Aim for TCCON XCH</a:t>
            </a:r>
            <a:r>
              <a:rPr lang="en-US" sz="6000" baseline="-25000" dirty="0">
                <a:solidFill>
                  <a:schemeClr val="accent2">
                    <a:lumMod val="75000"/>
                  </a:schemeClr>
                </a:solidFill>
              </a:rPr>
              <a:t>4 </a:t>
            </a:r>
            <a:r>
              <a:rPr lang="en-US" sz="6000" dirty="0">
                <a:solidFill>
                  <a:schemeClr val="accent2">
                    <a:lumMod val="75000"/>
                  </a:schemeClr>
                </a:solidFill>
              </a:rPr>
              <a:t>precision and accuracy of ~0.2% (4 ppb)</a:t>
            </a:r>
          </a:p>
        </p:txBody>
      </p:sp>
      <p:sp>
        <p:nvSpPr>
          <p:cNvPr id="5" name="Slide Number Placeholder 4">
            <a:extLst>
              <a:ext uri="{FF2B5EF4-FFF2-40B4-BE49-F238E27FC236}">
                <a16:creationId xmlns:a16="http://schemas.microsoft.com/office/drawing/2014/main" id="{9CCD3188-DCC6-8289-99A3-89B6259EF518}"/>
              </a:ext>
            </a:extLst>
          </p:cNvPr>
          <p:cNvSpPr>
            <a:spLocks noGrp="1"/>
          </p:cNvSpPr>
          <p:nvPr>
            <p:ph type="sldNum" sz="quarter" idx="12"/>
          </p:nvPr>
        </p:nvSpPr>
        <p:spPr/>
        <p:txBody>
          <a:bodyPr/>
          <a:lstStyle/>
          <a:p>
            <a:fld id="{AF3D0440-C7D0-1142-895D-23BE22DB2F41}" type="slidenum">
              <a:rPr lang="en-US" smtClean="0"/>
              <a:t>27</a:t>
            </a:fld>
            <a:endParaRPr lang="en-US" dirty="0"/>
          </a:p>
        </p:txBody>
      </p:sp>
      <p:sp>
        <p:nvSpPr>
          <p:cNvPr id="6" name="TextBox 5">
            <a:extLst>
              <a:ext uri="{FF2B5EF4-FFF2-40B4-BE49-F238E27FC236}">
                <a16:creationId xmlns:a16="http://schemas.microsoft.com/office/drawing/2014/main" id="{89B4D009-A6FE-6503-DDEF-E034BC0703BD}"/>
              </a:ext>
            </a:extLst>
          </p:cNvPr>
          <p:cNvSpPr txBox="1"/>
          <p:nvPr/>
        </p:nvSpPr>
        <p:spPr>
          <a:xfrm>
            <a:off x="878676" y="6119336"/>
            <a:ext cx="9663818" cy="523220"/>
          </a:xfrm>
          <a:prstGeom prst="rect">
            <a:avLst/>
          </a:prstGeom>
          <a:noFill/>
        </p:spPr>
        <p:txBody>
          <a:bodyPr wrap="square" rtlCol="0">
            <a:spAutoFit/>
          </a:bodyPr>
          <a:lstStyle/>
          <a:p>
            <a:r>
              <a:rPr lang="en-CA" sz="1400" dirty="0"/>
              <a:t>Jacob, D. J., et al. Quantifying methane emissions from the global scale down to point sources using satellite observations of atmospheric methane, Atmos. Chem. Phys., 22, 9617–9646, https://</a:t>
            </a:r>
            <a:r>
              <a:rPr lang="en-CA" sz="1400" dirty="0" err="1"/>
              <a:t>doi.org</a:t>
            </a:r>
            <a:r>
              <a:rPr lang="en-CA" sz="1400" dirty="0"/>
              <a:t>/10.5194/acp-22-9617-2022, 2022. </a:t>
            </a:r>
            <a:endParaRPr lang="en-US" sz="1400" dirty="0"/>
          </a:p>
        </p:txBody>
      </p:sp>
      <p:pic>
        <p:nvPicPr>
          <p:cNvPr id="8" name="Picture 2" descr="Global CH4 Growth">
            <a:extLst>
              <a:ext uri="{FF2B5EF4-FFF2-40B4-BE49-F238E27FC236}">
                <a16:creationId xmlns:a16="http://schemas.microsoft.com/office/drawing/2014/main" id="{FE810BE3-10FF-A21D-52D6-6C26FF2080D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2392517"/>
            <a:ext cx="5643282" cy="3385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66A82D-2656-6973-9FCC-ECFD0EE1C9AA}"/>
              </a:ext>
            </a:extLst>
          </p:cNvPr>
          <p:cNvSpPr txBox="1"/>
          <p:nvPr/>
        </p:nvSpPr>
        <p:spPr>
          <a:xfrm>
            <a:off x="8944469" y="5739419"/>
            <a:ext cx="3050576" cy="307777"/>
          </a:xfrm>
          <a:prstGeom prst="rect">
            <a:avLst/>
          </a:prstGeom>
          <a:noFill/>
        </p:spPr>
        <p:txBody>
          <a:bodyPr wrap="square">
            <a:spAutoFit/>
          </a:bodyPr>
          <a:lstStyle/>
          <a:p>
            <a:r>
              <a:rPr lang="en-US" sz="1400" dirty="0"/>
              <a:t>https://</a:t>
            </a:r>
            <a:r>
              <a:rPr lang="en-US" sz="1400" dirty="0" err="1"/>
              <a:t>gml.noaa.gov</a:t>
            </a:r>
            <a:r>
              <a:rPr lang="en-US" sz="1400" dirty="0"/>
              <a:t>/</a:t>
            </a:r>
            <a:r>
              <a:rPr lang="en-US" sz="1400" dirty="0" err="1"/>
              <a:t>ccgg</a:t>
            </a:r>
            <a:r>
              <a:rPr lang="en-US" sz="1400" dirty="0"/>
              <a:t>/trends_ch4/</a:t>
            </a:r>
          </a:p>
        </p:txBody>
      </p:sp>
    </p:spTree>
    <p:extLst>
      <p:ext uri="{BB962C8B-B14F-4D97-AF65-F5344CB8AC3E}">
        <p14:creationId xmlns:p14="http://schemas.microsoft.com/office/powerpoint/2010/main" val="813521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C393-4554-8DC8-CF71-CC240151F5B7}"/>
              </a:ext>
            </a:extLst>
          </p:cNvPr>
          <p:cNvSpPr>
            <a:spLocks noGrp="1"/>
          </p:cNvSpPr>
          <p:nvPr>
            <p:ph type="title"/>
          </p:nvPr>
        </p:nvSpPr>
        <p:spPr/>
        <p:txBody>
          <a:bodyPr/>
          <a:lstStyle/>
          <a:p>
            <a:r>
              <a:rPr lang="en-US" dirty="0"/>
              <a:t>TCCON Bias and precision </a:t>
            </a:r>
            <a:r>
              <a:rPr lang="en-US" dirty="0" err="1"/>
              <a:t>goalS</a:t>
            </a:r>
            <a:r>
              <a:rPr lang="en-US" dirty="0"/>
              <a:t> For XCO</a:t>
            </a:r>
            <a:endParaRPr lang="en-US" baseline="-25000" dirty="0"/>
          </a:p>
        </p:txBody>
      </p:sp>
      <p:sp>
        <p:nvSpPr>
          <p:cNvPr id="3" name="Content Placeholder 2">
            <a:extLst>
              <a:ext uri="{FF2B5EF4-FFF2-40B4-BE49-F238E27FC236}">
                <a16:creationId xmlns:a16="http://schemas.microsoft.com/office/drawing/2014/main" id="{8ADED4B2-9798-7C91-30EB-70F2269BDA66}"/>
              </a:ext>
            </a:extLst>
          </p:cNvPr>
          <p:cNvSpPr>
            <a:spLocks noGrp="1"/>
          </p:cNvSpPr>
          <p:nvPr>
            <p:ph sz="half" idx="1"/>
          </p:nvPr>
        </p:nvSpPr>
        <p:spPr>
          <a:xfrm>
            <a:off x="578223" y="2557606"/>
            <a:ext cx="5657685" cy="3101982"/>
          </a:xfrm>
        </p:spPr>
        <p:txBody>
          <a:bodyPr>
            <a:normAutofit fontScale="47500" lnSpcReduction="20000"/>
          </a:bodyPr>
          <a:lstStyle/>
          <a:p>
            <a:r>
              <a:rPr lang="en-US" sz="6000" dirty="0"/>
              <a:t>Annual growth rate ~1% (1 ppb) </a:t>
            </a:r>
          </a:p>
          <a:p>
            <a:r>
              <a:rPr lang="en-US" sz="6000" dirty="0"/>
              <a:t>GOSAT-2 precision ~8% (8 ppb)</a:t>
            </a:r>
          </a:p>
          <a:p>
            <a:r>
              <a:rPr lang="en-US" sz="6000" dirty="0"/>
              <a:t>TROPOMI precision &lt; 10% (10 ppb)</a:t>
            </a:r>
          </a:p>
          <a:p>
            <a:r>
              <a:rPr lang="en-US" sz="6000" dirty="0">
                <a:solidFill>
                  <a:schemeClr val="accent2">
                    <a:lumMod val="75000"/>
                  </a:schemeClr>
                </a:solidFill>
              </a:rPr>
              <a:t>Aim for TCCON XCO precision and accuracy of ~1% (1 ppb)</a:t>
            </a:r>
          </a:p>
        </p:txBody>
      </p:sp>
      <p:sp>
        <p:nvSpPr>
          <p:cNvPr id="5" name="Slide Number Placeholder 4">
            <a:extLst>
              <a:ext uri="{FF2B5EF4-FFF2-40B4-BE49-F238E27FC236}">
                <a16:creationId xmlns:a16="http://schemas.microsoft.com/office/drawing/2014/main" id="{9CCD3188-DCC6-8289-99A3-89B6259EF518}"/>
              </a:ext>
            </a:extLst>
          </p:cNvPr>
          <p:cNvSpPr>
            <a:spLocks noGrp="1"/>
          </p:cNvSpPr>
          <p:nvPr>
            <p:ph type="sldNum" sz="quarter" idx="12"/>
          </p:nvPr>
        </p:nvSpPr>
        <p:spPr/>
        <p:txBody>
          <a:bodyPr/>
          <a:lstStyle/>
          <a:p>
            <a:fld id="{AF3D0440-C7D0-1142-895D-23BE22DB2F41}" type="slidenum">
              <a:rPr lang="en-US" smtClean="0"/>
              <a:t>28</a:t>
            </a:fld>
            <a:endParaRPr lang="en-US" dirty="0"/>
          </a:p>
        </p:txBody>
      </p:sp>
      <p:sp>
        <p:nvSpPr>
          <p:cNvPr id="6" name="TextBox 5">
            <a:extLst>
              <a:ext uri="{FF2B5EF4-FFF2-40B4-BE49-F238E27FC236}">
                <a16:creationId xmlns:a16="http://schemas.microsoft.com/office/drawing/2014/main" id="{89B4D009-A6FE-6503-DDEF-E034BC0703BD}"/>
              </a:ext>
            </a:extLst>
          </p:cNvPr>
          <p:cNvSpPr txBox="1"/>
          <p:nvPr/>
        </p:nvSpPr>
        <p:spPr>
          <a:xfrm>
            <a:off x="159191" y="5525422"/>
            <a:ext cx="6203295" cy="1277273"/>
          </a:xfrm>
          <a:prstGeom prst="rect">
            <a:avLst/>
          </a:prstGeom>
          <a:noFill/>
        </p:spPr>
        <p:txBody>
          <a:bodyPr wrap="square" rtlCol="0">
            <a:spAutoFit/>
          </a:bodyPr>
          <a:lstStyle/>
          <a:p>
            <a:r>
              <a:rPr lang="en-CA" sz="1400" dirty="0"/>
              <a:t>Noël, S., et al.: Retrieval of greenhouse gases from GOSAT and GOSAT-2 using the FOCAL algorithm, Atmos. Meas. Tech., 15, 3401–3437, https://</a:t>
            </a:r>
            <a:r>
              <a:rPr lang="en-CA" sz="1400" dirty="0" err="1"/>
              <a:t>doi.org</a:t>
            </a:r>
            <a:r>
              <a:rPr lang="en-CA" sz="1400" dirty="0"/>
              <a:t>/10.5194/amt-15-3401-2022, 2022</a:t>
            </a:r>
          </a:p>
          <a:p>
            <a:endParaRPr lang="en-CA" sz="600" dirty="0"/>
          </a:p>
          <a:p>
            <a:r>
              <a:rPr lang="en-CA" sz="1400" dirty="0"/>
              <a:t>Landgraf et al.:  ATBD for Sentinel-5P: Carbon Monoxide Total Column Retrieval, SRON. </a:t>
            </a:r>
            <a:r>
              <a:rPr lang="en-CA" sz="1400" dirty="0">
                <a:effectLst/>
              </a:rPr>
              <a:t>SRON-S5P-LEV2-RP-002, 2022</a:t>
            </a:r>
            <a:endParaRPr lang="en-US" sz="1400" dirty="0"/>
          </a:p>
        </p:txBody>
      </p:sp>
      <p:pic>
        <p:nvPicPr>
          <p:cNvPr id="3076" name="Picture 4" descr="Details are in the caption following the image">
            <a:extLst>
              <a:ext uri="{FF2B5EF4-FFF2-40B4-BE49-F238E27FC236}">
                <a16:creationId xmlns:a16="http://schemas.microsoft.com/office/drawing/2014/main" id="{BFD46280-4576-65A9-BDFE-9883765E2BF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89064" y="2557606"/>
            <a:ext cx="5233244" cy="32425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B1956D-0AA8-149C-1BE1-7DFE4DF4219A}"/>
              </a:ext>
            </a:extLst>
          </p:cNvPr>
          <p:cNvSpPr txBox="1"/>
          <p:nvPr/>
        </p:nvSpPr>
        <p:spPr>
          <a:xfrm>
            <a:off x="9193731" y="5762950"/>
            <a:ext cx="2528577" cy="369332"/>
          </a:xfrm>
          <a:prstGeom prst="rect">
            <a:avLst/>
          </a:prstGeom>
          <a:noFill/>
        </p:spPr>
        <p:txBody>
          <a:bodyPr wrap="none" rtlCol="0">
            <a:spAutoFit/>
          </a:bodyPr>
          <a:lstStyle/>
          <a:p>
            <a:r>
              <a:rPr lang="en-US" dirty="0" err="1"/>
              <a:t>Hedelius</a:t>
            </a:r>
            <a:r>
              <a:rPr lang="en-US" dirty="0"/>
              <a:t> et al., JGR, 2021</a:t>
            </a:r>
          </a:p>
        </p:txBody>
      </p:sp>
    </p:spTree>
    <p:extLst>
      <p:ext uri="{BB962C8B-B14F-4D97-AF65-F5344CB8AC3E}">
        <p14:creationId xmlns:p14="http://schemas.microsoft.com/office/powerpoint/2010/main" val="316139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F67D-7DB7-1C18-DFBC-C2B756CC90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A721AC-02D9-5F51-18FE-DE5ED95A89C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E280D72-68A9-5E01-9CDA-FB9B42DFAB1A}"/>
              </a:ext>
            </a:extLst>
          </p:cNvPr>
          <p:cNvSpPr>
            <a:spLocks noGrp="1"/>
          </p:cNvSpPr>
          <p:nvPr>
            <p:ph type="sldNum" sz="quarter" idx="12"/>
          </p:nvPr>
        </p:nvSpPr>
        <p:spPr/>
        <p:txBody>
          <a:bodyPr/>
          <a:lstStyle/>
          <a:p>
            <a:fld id="{AF3D0440-C7D0-1142-895D-23BE22DB2F41}" type="slidenum">
              <a:rPr lang="en-US" smtClean="0"/>
              <a:t>29</a:t>
            </a:fld>
            <a:endParaRPr lang="en-US"/>
          </a:p>
        </p:txBody>
      </p:sp>
    </p:spTree>
    <p:extLst>
      <p:ext uri="{BB962C8B-B14F-4D97-AF65-F5344CB8AC3E}">
        <p14:creationId xmlns:p14="http://schemas.microsoft.com/office/powerpoint/2010/main" val="54066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ttle of champagne with a gold ribbon&#10;&#10;Description automatically generated with medium confidence">
            <a:extLst>
              <a:ext uri="{FF2B5EF4-FFF2-40B4-BE49-F238E27FC236}">
                <a16:creationId xmlns:a16="http://schemas.microsoft.com/office/drawing/2014/main" id="{6B43BD11-358F-D253-5E83-BCBF33B836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3136280" cy="6858000"/>
          </a:xfrm>
          <a:prstGeom prst="rect">
            <a:avLst/>
          </a:prstGeom>
        </p:spPr>
      </p:pic>
      <p:sp>
        <p:nvSpPr>
          <p:cNvPr id="2" name="Title 1">
            <a:extLst>
              <a:ext uri="{FF2B5EF4-FFF2-40B4-BE49-F238E27FC236}">
                <a16:creationId xmlns:a16="http://schemas.microsoft.com/office/drawing/2014/main" id="{15F3EE06-BFC2-475B-9C6C-908D788A3BE1}"/>
              </a:ext>
            </a:extLst>
          </p:cNvPr>
          <p:cNvSpPr>
            <a:spLocks noGrp="1"/>
          </p:cNvSpPr>
          <p:nvPr>
            <p:ph type="title"/>
          </p:nvPr>
        </p:nvSpPr>
        <p:spPr>
          <a:xfrm>
            <a:off x="3665488" y="630430"/>
            <a:ext cx="7729728" cy="1188720"/>
          </a:xfrm>
        </p:spPr>
        <p:txBody>
          <a:bodyPr/>
          <a:lstStyle/>
          <a:p>
            <a:r>
              <a:rPr lang="en-US" dirty="0"/>
              <a:t>Theses Completed This Year – CONGRATULATIONS!!!!</a:t>
            </a:r>
          </a:p>
        </p:txBody>
      </p:sp>
      <p:sp>
        <p:nvSpPr>
          <p:cNvPr id="6" name="Content Placeholder 5">
            <a:extLst>
              <a:ext uri="{FF2B5EF4-FFF2-40B4-BE49-F238E27FC236}">
                <a16:creationId xmlns:a16="http://schemas.microsoft.com/office/drawing/2014/main" id="{E6461A73-5756-AB6F-5E63-835767A815BE}"/>
              </a:ext>
            </a:extLst>
          </p:cNvPr>
          <p:cNvSpPr>
            <a:spLocks noGrp="1"/>
          </p:cNvSpPr>
          <p:nvPr>
            <p:ph idx="1"/>
          </p:nvPr>
        </p:nvSpPr>
        <p:spPr>
          <a:xfrm>
            <a:off x="3240740" y="2143760"/>
            <a:ext cx="8579225" cy="3964651"/>
          </a:xfrm>
        </p:spPr>
        <p:txBody>
          <a:bodyPr>
            <a:normAutofit fontScale="92500" lnSpcReduction="10000"/>
          </a:bodyPr>
          <a:lstStyle/>
          <a:p>
            <a:r>
              <a:rPr lang="en-US" dirty="0"/>
              <a:t>2022, Isis </a:t>
            </a:r>
            <a:r>
              <a:rPr lang="en-US" dirty="0" err="1"/>
              <a:t>Frausto-Vicencio</a:t>
            </a:r>
            <a:r>
              <a:rPr lang="en-US" dirty="0"/>
              <a:t>: Advances in Atmospheric Trace Gas Monitoring Systems: Quantification of Methane Sources by Solar Column Observations in the San Joaquin Valley of California (University of California, Riverside)</a:t>
            </a:r>
          </a:p>
          <a:p>
            <a:r>
              <a:rPr lang="en-US" dirty="0"/>
              <a:t>2022, Nasrin </a:t>
            </a:r>
            <a:r>
              <a:rPr lang="en-US" dirty="0" err="1"/>
              <a:t>Mostafavi</a:t>
            </a:r>
            <a:r>
              <a:rPr lang="en-US" dirty="0"/>
              <a:t> Pak: </a:t>
            </a:r>
            <a:r>
              <a:rPr lang="en-CA" dirty="0"/>
              <a:t>Quantifying Methane Emissions from the Greater Toronto Area (University of Toronto)</a:t>
            </a:r>
          </a:p>
          <a:p>
            <a:r>
              <a:rPr lang="en-CA" dirty="0"/>
              <a:t>2023, </a:t>
            </a:r>
            <a:r>
              <a:rPr lang="en-CA" dirty="0" err="1"/>
              <a:t>Shyno</a:t>
            </a:r>
            <a:r>
              <a:rPr lang="en-CA" dirty="0"/>
              <a:t> Susan John: Drivers of Variability of Atmospheric Carbon Monoxide in Australia (University of Wollongong)</a:t>
            </a:r>
          </a:p>
          <a:p>
            <a:r>
              <a:rPr lang="en-US" dirty="0"/>
              <a:t>2023, Harrison Parker:  A novel algorithm for inferring the vertical distribution of trace gases using remote sensing measurements (Caltech)</a:t>
            </a:r>
          </a:p>
          <a:p>
            <a:r>
              <a:rPr lang="en-CA" dirty="0"/>
              <a:t>2023, Ariana </a:t>
            </a:r>
            <a:r>
              <a:rPr lang="en-CA" dirty="0" err="1"/>
              <a:t>Tribby</a:t>
            </a:r>
            <a:r>
              <a:rPr lang="en-CA" dirty="0"/>
              <a:t>: Inference of Global Methane Emissions from Oil and Gas Production (Caltech)</a:t>
            </a:r>
          </a:p>
          <a:p>
            <a:r>
              <a:rPr lang="en-US" dirty="0"/>
              <a:t>2023, </a:t>
            </a:r>
            <a:r>
              <a:rPr lang="en-US" dirty="0" err="1"/>
              <a:t>Benedikt</a:t>
            </a:r>
            <a:r>
              <a:rPr lang="en-US" dirty="0"/>
              <a:t> </a:t>
            </a:r>
            <a:r>
              <a:rPr lang="en-US" dirty="0" err="1"/>
              <a:t>Herkommer</a:t>
            </a:r>
            <a:r>
              <a:rPr lang="en-US" dirty="0"/>
              <a:t>: Improving the consistency of ground-based remote sensing greenhouse-gas measurements using a portable FTIR-spectrometer (KIT)</a:t>
            </a:r>
          </a:p>
          <a:p>
            <a:endParaRPr lang="en-US" dirty="0"/>
          </a:p>
        </p:txBody>
      </p:sp>
      <p:sp>
        <p:nvSpPr>
          <p:cNvPr id="5" name="Slide Number Placeholder 4">
            <a:extLst>
              <a:ext uri="{FF2B5EF4-FFF2-40B4-BE49-F238E27FC236}">
                <a16:creationId xmlns:a16="http://schemas.microsoft.com/office/drawing/2014/main" id="{26A042AB-107E-54E5-04E3-72824BBB8F87}"/>
              </a:ext>
            </a:extLst>
          </p:cNvPr>
          <p:cNvSpPr>
            <a:spLocks noGrp="1"/>
          </p:cNvSpPr>
          <p:nvPr>
            <p:ph type="sldNum" sz="quarter" idx="12"/>
          </p:nvPr>
        </p:nvSpPr>
        <p:spPr/>
        <p:txBody>
          <a:bodyPr/>
          <a:lstStyle/>
          <a:p>
            <a:fld id="{AF3D0440-C7D0-1142-895D-23BE22DB2F41}" type="slidenum">
              <a:rPr lang="en-US" smtClean="0"/>
              <a:t>3</a:t>
            </a:fld>
            <a:endParaRPr lang="en-US" dirty="0"/>
          </a:p>
        </p:txBody>
      </p:sp>
      <p:sp>
        <p:nvSpPr>
          <p:cNvPr id="4" name="TextBox 3">
            <a:extLst>
              <a:ext uri="{FF2B5EF4-FFF2-40B4-BE49-F238E27FC236}">
                <a16:creationId xmlns:a16="http://schemas.microsoft.com/office/drawing/2014/main" id="{10176F44-0FA9-4AA3-FE3B-A9F2566D22DD}"/>
              </a:ext>
            </a:extLst>
          </p:cNvPr>
          <p:cNvSpPr txBox="1"/>
          <p:nvPr/>
        </p:nvSpPr>
        <p:spPr>
          <a:xfrm>
            <a:off x="4481233" y="6108412"/>
            <a:ext cx="5651596" cy="584775"/>
          </a:xfrm>
          <a:prstGeom prst="rect">
            <a:avLst/>
          </a:prstGeom>
          <a:noFill/>
        </p:spPr>
        <p:txBody>
          <a:bodyPr wrap="square">
            <a:spAutoFit/>
          </a:bodyPr>
          <a:lstStyle/>
          <a:p>
            <a:pPr marL="45720" indent="0">
              <a:buNone/>
            </a:pPr>
            <a:r>
              <a:rPr lang="en-US" sz="1600" b="1" i="1" dirty="0"/>
              <a:t>Please let us know who is completing theses in your groups </a:t>
            </a:r>
            <a:r>
              <a:rPr lang="mr-IN" sz="1600" b="1" i="1" dirty="0"/>
              <a:t>–</a:t>
            </a:r>
            <a:r>
              <a:rPr lang="en-US" sz="1600" b="1" i="1" dirty="0"/>
              <a:t> we’d like to keep a list and a copy on the TCCON Wiki!</a:t>
            </a:r>
          </a:p>
        </p:txBody>
      </p:sp>
      <p:sp>
        <p:nvSpPr>
          <p:cNvPr id="11" name="TextBox 10">
            <a:extLst>
              <a:ext uri="{FF2B5EF4-FFF2-40B4-BE49-F238E27FC236}">
                <a16:creationId xmlns:a16="http://schemas.microsoft.com/office/drawing/2014/main" id="{CC8356B5-3C1E-CB3D-06ED-644BC3ABE1DB}"/>
              </a:ext>
            </a:extLst>
          </p:cNvPr>
          <p:cNvSpPr txBox="1"/>
          <p:nvPr/>
        </p:nvSpPr>
        <p:spPr>
          <a:xfrm>
            <a:off x="0" y="6645281"/>
            <a:ext cx="3136280" cy="230832"/>
          </a:xfrm>
          <a:prstGeom prst="rect">
            <a:avLst/>
          </a:prstGeom>
          <a:noFill/>
        </p:spPr>
        <p:txBody>
          <a:bodyPr wrap="square" rtlCol="0">
            <a:spAutoFit/>
          </a:bodyPr>
          <a:lstStyle/>
          <a:p>
            <a:r>
              <a:rPr lang="en-US" sz="900" dirty="0">
                <a:hlinkClick r:id="rId4" tooltip="https://www.pngimg.com/download/2941"/>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3363043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D11B-C830-DE45-9A51-7607C1C4DB8B}"/>
              </a:ext>
            </a:extLst>
          </p:cNvPr>
          <p:cNvSpPr>
            <a:spLocks noGrp="1"/>
          </p:cNvSpPr>
          <p:nvPr>
            <p:ph type="title"/>
          </p:nvPr>
        </p:nvSpPr>
        <p:spPr>
          <a:xfrm>
            <a:off x="2229547" y="361577"/>
            <a:ext cx="7729728" cy="1188720"/>
          </a:xfrm>
        </p:spPr>
        <p:txBody>
          <a:bodyPr/>
          <a:lstStyle/>
          <a:p>
            <a:r>
              <a:rPr lang="en-US" dirty="0"/>
              <a:t>New Nonlinearity diagnostics in GGG2020: DIP, ZLO</a:t>
            </a:r>
          </a:p>
        </p:txBody>
      </p:sp>
      <p:sp>
        <p:nvSpPr>
          <p:cNvPr id="8" name="Content Placeholder 7">
            <a:extLst>
              <a:ext uri="{FF2B5EF4-FFF2-40B4-BE49-F238E27FC236}">
                <a16:creationId xmlns:a16="http://schemas.microsoft.com/office/drawing/2014/main" id="{141B4F2C-CA4C-6041-927A-F471A6EFE583}"/>
              </a:ext>
            </a:extLst>
          </p:cNvPr>
          <p:cNvSpPr>
            <a:spLocks noGrp="1"/>
          </p:cNvSpPr>
          <p:nvPr>
            <p:ph idx="1"/>
          </p:nvPr>
        </p:nvSpPr>
        <p:spPr>
          <a:xfrm>
            <a:off x="753036" y="2097088"/>
            <a:ext cx="10745188" cy="4142393"/>
          </a:xfrm>
        </p:spPr>
        <p:txBody>
          <a:bodyPr>
            <a:normAutofit/>
          </a:bodyPr>
          <a:lstStyle/>
          <a:p>
            <a:r>
              <a:rPr lang="en-US" sz="3200" dirty="0"/>
              <a:t>We’ve added two new nonlinearity diagnostic parameters to the private files in GGG2020: DIP and zero level offsets (ZLO)</a:t>
            </a:r>
          </a:p>
          <a:p>
            <a:r>
              <a:rPr lang="en-US" sz="3200" dirty="0"/>
              <a:t>Both parameters should increase in magnitude when detector nonlinearity is large</a:t>
            </a:r>
          </a:p>
          <a:p>
            <a:r>
              <a:rPr lang="en-US" sz="3200" dirty="0"/>
              <a:t>ZLO appears to also be sensitive to instrument line shape</a:t>
            </a:r>
          </a:p>
          <a:p>
            <a:pPr lvl="1"/>
            <a:r>
              <a:rPr lang="en-US" sz="2800" dirty="0"/>
              <a:t>zco2_4852a_zo</a:t>
            </a:r>
          </a:p>
          <a:p>
            <a:r>
              <a:rPr lang="en-US" sz="3200" dirty="0"/>
              <a:t>DIP is calculated as part of i2s</a:t>
            </a:r>
          </a:p>
        </p:txBody>
      </p:sp>
      <p:sp>
        <p:nvSpPr>
          <p:cNvPr id="7" name="Slide Number Placeholder 6">
            <a:extLst>
              <a:ext uri="{FF2B5EF4-FFF2-40B4-BE49-F238E27FC236}">
                <a16:creationId xmlns:a16="http://schemas.microsoft.com/office/drawing/2014/main" id="{027B6102-037D-BC44-A36F-8BAD5B1383EA}"/>
              </a:ext>
            </a:extLst>
          </p:cNvPr>
          <p:cNvSpPr>
            <a:spLocks noGrp="1"/>
          </p:cNvSpPr>
          <p:nvPr>
            <p:ph type="sldNum" sz="quarter" idx="12"/>
          </p:nvPr>
        </p:nvSpPr>
        <p:spPr>
          <a:xfrm>
            <a:off x="11498224" y="6239481"/>
            <a:ext cx="365760" cy="365760"/>
          </a:xfrm>
        </p:spPr>
        <p:txBody>
          <a:bodyPr/>
          <a:lstStyle/>
          <a:p>
            <a:fld id="{AF3D0440-C7D0-1142-895D-23BE22DB2F41}" type="slidenum">
              <a:rPr lang="en-US" smtClean="0"/>
              <a:t>30</a:t>
            </a:fld>
            <a:endParaRPr lang="en-US" dirty="0"/>
          </a:p>
        </p:txBody>
      </p:sp>
    </p:spTree>
    <p:extLst>
      <p:ext uri="{BB962C8B-B14F-4D97-AF65-F5344CB8AC3E}">
        <p14:creationId xmlns:p14="http://schemas.microsoft.com/office/powerpoint/2010/main" val="179152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7BFA74-6EE2-5C4E-98EA-1155072A66F5}"/>
              </a:ext>
            </a:extLst>
          </p:cNvPr>
          <p:cNvSpPr>
            <a:spLocks noGrp="1"/>
          </p:cNvSpPr>
          <p:nvPr>
            <p:ph type="title"/>
          </p:nvPr>
        </p:nvSpPr>
        <p:spPr>
          <a:xfrm>
            <a:off x="1141413" y="301754"/>
            <a:ext cx="9905998" cy="812800"/>
          </a:xfrm>
        </p:spPr>
        <p:txBody>
          <a:bodyPr>
            <a:normAutofit/>
          </a:bodyPr>
          <a:lstStyle/>
          <a:p>
            <a:r>
              <a:rPr lang="en-US" dirty="0"/>
              <a:t>What is DIP?</a:t>
            </a:r>
          </a:p>
        </p:txBody>
      </p:sp>
      <p:sp>
        <p:nvSpPr>
          <p:cNvPr id="5" name="Content Placeholder 4">
            <a:extLst>
              <a:ext uri="{FF2B5EF4-FFF2-40B4-BE49-F238E27FC236}">
                <a16:creationId xmlns:a16="http://schemas.microsoft.com/office/drawing/2014/main" id="{88E56B03-C4DF-EA41-A887-4CB2C12FE4AF}"/>
              </a:ext>
            </a:extLst>
          </p:cNvPr>
          <p:cNvSpPr>
            <a:spLocks noGrp="1"/>
          </p:cNvSpPr>
          <p:nvPr>
            <p:ph sz="half" idx="1"/>
          </p:nvPr>
        </p:nvSpPr>
        <p:spPr>
          <a:xfrm>
            <a:off x="366951" y="1522869"/>
            <a:ext cx="6031369" cy="5017157"/>
          </a:xfrm>
        </p:spPr>
        <p:txBody>
          <a:bodyPr>
            <a:normAutofit fontScale="92500" lnSpcReduction="10000"/>
          </a:bodyPr>
          <a:lstStyle/>
          <a:p>
            <a:r>
              <a:rPr lang="en-US" sz="2800" dirty="0"/>
              <a:t>DIP is calculated as part of the source brightness fluctuation correction (aka, the DC correction)</a:t>
            </a:r>
          </a:p>
          <a:p>
            <a:r>
              <a:rPr lang="en-US" sz="2800" dirty="0"/>
              <a:t>The smoothed interferogram has a small, negative “dip” near ZPD </a:t>
            </a:r>
          </a:p>
          <a:p>
            <a:pPr lvl="1"/>
            <a:r>
              <a:rPr lang="en-US" sz="2600" dirty="0"/>
              <a:t>Likely related to nonlinearities arising near ZPD</a:t>
            </a:r>
          </a:p>
          <a:p>
            <a:r>
              <a:rPr lang="en-US" sz="2800" dirty="0"/>
              <a:t>In i2s, the dip is smoothed out before it’s used to correct the high-resolution DC interferogram</a:t>
            </a:r>
          </a:p>
          <a:p>
            <a:r>
              <a:rPr lang="en-US" sz="2800" dirty="0"/>
              <a:t>The DIP value recorded in the LSE file is the height of the central part of the dip</a:t>
            </a:r>
          </a:p>
        </p:txBody>
      </p:sp>
      <p:pic>
        <p:nvPicPr>
          <p:cNvPr id="8" name="Content Placeholder 7" descr="Chart, line chart&#10;&#10;Description automatically generated">
            <a:extLst>
              <a:ext uri="{FF2B5EF4-FFF2-40B4-BE49-F238E27FC236}">
                <a16:creationId xmlns:a16="http://schemas.microsoft.com/office/drawing/2014/main" id="{757F53C8-A1F8-D943-990C-C5EAE5BF01FE}"/>
              </a:ext>
            </a:extLst>
          </p:cNvPr>
          <p:cNvPicPr>
            <a:picLocks noGrp="1" noChangeAspect="1"/>
          </p:cNvPicPr>
          <p:nvPr>
            <p:ph sz="half" idx="2"/>
          </p:nvPr>
        </p:nvPicPr>
        <p:blipFill rotWithShape="1">
          <a:blip r:embed="rId3"/>
          <a:srcRect b="54736"/>
          <a:stretch/>
        </p:blipFill>
        <p:spPr>
          <a:xfrm>
            <a:off x="6440906" y="1522869"/>
            <a:ext cx="5524115" cy="2270917"/>
          </a:xfrm>
        </p:spPr>
      </p:pic>
      <p:sp>
        <p:nvSpPr>
          <p:cNvPr id="2" name="Slide Number Placeholder 1">
            <a:extLst>
              <a:ext uri="{FF2B5EF4-FFF2-40B4-BE49-F238E27FC236}">
                <a16:creationId xmlns:a16="http://schemas.microsoft.com/office/drawing/2014/main" id="{AE22EB30-69AD-D749-872A-01E6BDCA6A90}"/>
              </a:ext>
            </a:extLst>
          </p:cNvPr>
          <p:cNvSpPr>
            <a:spLocks noGrp="1"/>
          </p:cNvSpPr>
          <p:nvPr>
            <p:ph type="sldNum" sz="quarter" idx="12"/>
          </p:nvPr>
        </p:nvSpPr>
        <p:spPr/>
        <p:txBody>
          <a:bodyPr/>
          <a:lstStyle/>
          <a:p>
            <a:fld id="{5709D8AB-96AD-9C4A-970C-5ED16C81F080}" type="slidenum">
              <a:rPr lang="en-US" smtClean="0"/>
              <a:t>31</a:t>
            </a:fld>
            <a:endParaRPr lang="en-US"/>
          </a:p>
        </p:txBody>
      </p:sp>
      <p:cxnSp>
        <p:nvCxnSpPr>
          <p:cNvPr id="6" name="Straight Connector 5">
            <a:extLst>
              <a:ext uri="{FF2B5EF4-FFF2-40B4-BE49-F238E27FC236}">
                <a16:creationId xmlns:a16="http://schemas.microsoft.com/office/drawing/2014/main" id="{F7DEA129-A5F0-244C-BB1A-D51DD128A640}"/>
              </a:ext>
            </a:extLst>
          </p:cNvPr>
          <p:cNvCxnSpPr>
            <a:cxnSpLocks/>
          </p:cNvCxnSpPr>
          <p:nvPr/>
        </p:nvCxnSpPr>
        <p:spPr>
          <a:xfrm>
            <a:off x="9292158" y="2992990"/>
            <a:ext cx="527539" cy="1243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1ACF8A4-1976-F045-9A8D-9C6BC01224AA}"/>
              </a:ext>
            </a:extLst>
          </p:cNvPr>
          <p:cNvCxnSpPr/>
          <p:nvPr/>
        </p:nvCxnSpPr>
        <p:spPr>
          <a:xfrm>
            <a:off x="9538343" y="3031900"/>
            <a:ext cx="0" cy="440871"/>
          </a:xfrm>
          <a:prstGeom prst="straightConnector1">
            <a:avLst/>
          </a:prstGeom>
          <a:ln w="317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3CF3D6-B37D-B641-881A-47D39CA5A471}"/>
              </a:ext>
            </a:extLst>
          </p:cNvPr>
          <p:cNvSpPr txBox="1"/>
          <p:nvPr/>
        </p:nvSpPr>
        <p:spPr>
          <a:xfrm>
            <a:off x="6440906" y="5823719"/>
            <a:ext cx="5129719" cy="577081"/>
          </a:xfrm>
          <a:prstGeom prst="rect">
            <a:avLst/>
          </a:prstGeom>
          <a:noFill/>
        </p:spPr>
        <p:txBody>
          <a:bodyPr wrap="square">
            <a:spAutoFit/>
          </a:bodyPr>
          <a:lstStyle/>
          <a:p>
            <a:r>
              <a:rPr lang="en-CA" sz="1050" dirty="0"/>
              <a:t>Gretchen Keppel-Aleks, Geoffrey C. Toon, Paul O. </a:t>
            </a:r>
            <a:r>
              <a:rPr lang="en-CA" sz="1050" dirty="0" err="1"/>
              <a:t>Wennberg</a:t>
            </a:r>
            <a:r>
              <a:rPr lang="en-CA" sz="1050" dirty="0"/>
              <a:t>, and Nicholas M. </a:t>
            </a:r>
            <a:r>
              <a:rPr lang="en-CA" sz="1050" dirty="0" err="1"/>
              <a:t>Deutscher</a:t>
            </a:r>
            <a:r>
              <a:rPr lang="en-CA" sz="1050" dirty="0"/>
              <a:t>, "Reducing the impact of source brightness fluctuations on spectra obtained by Fourier-transform spectrometry," Appl. Opt. </a:t>
            </a:r>
            <a:r>
              <a:rPr lang="en-CA" sz="1050" b="1" dirty="0"/>
              <a:t>46</a:t>
            </a:r>
            <a:r>
              <a:rPr lang="en-CA" sz="1050" dirty="0"/>
              <a:t>, 4774-4779 (2007) </a:t>
            </a:r>
          </a:p>
        </p:txBody>
      </p:sp>
      <p:pic>
        <p:nvPicPr>
          <p:cNvPr id="12" name="Content Placeholder 7" descr="Chart, line chart&#10;&#10;Description automatically generated">
            <a:extLst>
              <a:ext uri="{FF2B5EF4-FFF2-40B4-BE49-F238E27FC236}">
                <a16:creationId xmlns:a16="http://schemas.microsoft.com/office/drawing/2014/main" id="{80DB93C3-6450-994F-A8A5-0D502FA7011F}"/>
              </a:ext>
            </a:extLst>
          </p:cNvPr>
          <p:cNvPicPr>
            <a:picLocks noChangeAspect="1"/>
          </p:cNvPicPr>
          <p:nvPr/>
        </p:nvPicPr>
        <p:blipFill rotWithShape="1">
          <a:blip r:embed="rId3"/>
          <a:srcRect t="62703"/>
          <a:stretch/>
        </p:blipFill>
        <p:spPr>
          <a:xfrm>
            <a:off x="6440906" y="3793786"/>
            <a:ext cx="5524115" cy="1871250"/>
          </a:xfrm>
          <a:prstGeom prst="rect">
            <a:avLst/>
          </a:prstGeom>
        </p:spPr>
      </p:pic>
    </p:spTree>
    <p:extLst>
      <p:ext uri="{BB962C8B-B14F-4D97-AF65-F5344CB8AC3E}">
        <p14:creationId xmlns:p14="http://schemas.microsoft.com/office/powerpoint/2010/main" val="20064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980A-3DE5-F749-BEEF-94FCE71FCE4F}"/>
              </a:ext>
            </a:extLst>
          </p:cNvPr>
          <p:cNvSpPr>
            <a:spLocks noGrp="1"/>
          </p:cNvSpPr>
          <p:nvPr>
            <p:ph type="title"/>
          </p:nvPr>
        </p:nvSpPr>
        <p:spPr>
          <a:xfrm>
            <a:off x="1141413" y="375559"/>
            <a:ext cx="9905998" cy="834670"/>
          </a:xfrm>
        </p:spPr>
        <p:txBody>
          <a:bodyPr>
            <a:normAutofit/>
          </a:bodyPr>
          <a:lstStyle/>
          <a:p>
            <a:r>
              <a:rPr lang="en-US" dirty="0"/>
              <a:t>What is DIP?</a:t>
            </a:r>
          </a:p>
        </p:txBody>
      </p:sp>
      <p:sp>
        <p:nvSpPr>
          <p:cNvPr id="5" name="Content Placeholder 4">
            <a:extLst>
              <a:ext uri="{FF2B5EF4-FFF2-40B4-BE49-F238E27FC236}">
                <a16:creationId xmlns:a16="http://schemas.microsoft.com/office/drawing/2014/main" id="{D757DE22-9C67-514F-B821-732940BA45BB}"/>
              </a:ext>
            </a:extLst>
          </p:cNvPr>
          <p:cNvSpPr>
            <a:spLocks noGrp="1"/>
          </p:cNvSpPr>
          <p:nvPr>
            <p:ph sz="half" idx="1"/>
          </p:nvPr>
        </p:nvSpPr>
        <p:spPr>
          <a:xfrm>
            <a:off x="397566" y="1984442"/>
            <a:ext cx="5698434" cy="4497999"/>
          </a:xfrm>
        </p:spPr>
        <p:txBody>
          <a:bodyPr>
            <a:normAutofit/>
          </a:bodyPr>
          <a:lstStyle/>
          <a:p>
            <a:r>
              <a:rPr lang="en-US" sz="2800" dirty="0"/>
              <a:t>It is clear that DIP is related to nonlinearity</a:t>
            </a:r>
          </a:p>
          <a:p>
            <a:r>
              <a:rPr lang="en-US" sz="2800" dirty="0"/>
              <a:t>It’s not yet clear whether DIP is most sensitive to the large signal level, or to the “slew-rate” of the detector electronics. Or both!</a:t>
            </a:r>
          </a:p>
        </p:txBody>
      </p:sp>
      <p:sp>
        <p:nvSpPr>
          <p:cNvPr id="3" name="Slide Number Placeholder 2">
            <a:extLst>
              <a:ext uri="{FF2B5EF4-FFF2-40B4-BE49-F238E27FC236}">
                <a16:creationId xmlns:a16="http://schemas.microsoft.com/office/drawing/2014/main" id="{5E9AFF65-1E13-C241-A7C1-A9915B6E3F13}"/>
              </a:ext>
            </a:extLst>
          </p:cNvPr>
          <p:cNvSpPr>
            <a:spLocks noGrp="1"/>
          </p:cNvSpPr>
          <p:nvPr>
            <p:ph type="sldNum" sz="quarter" idx="12"/>
          </p:nvPr>
        </p:nvSpPr>
        <p:spPr/>
        <p:txBody>
          <a:bodyPr/>
          <a:lstStyle/>
          <a:p>
            <a:fld id="{5709D8AB-96AD-9C4A-970C-5ED16C81F080}" type="slidenum">
              <a:rPr lang="en-US" smtClean="0"/>
              <a:t>32</a:t>
            </a:fld>
            <a:endParaRPr lang="en-US"/>
          </a:p>
        </p:txBody>
      </p:sp>
      <p:pic>
        <p:nvPicPr>
          <p:cNvPr id="8" name="Content Placeholder 7" descr="Chart, line chart&#10;&#10;Description automatically generated">
            <a:extLst>
              <a:ext uri="{FF2B5EF4-FFF2-40B4-BE49-F238E27FC236}">
                <a16:creationId xmlns:a16="http://schemas.microsoft.com/office/drawing/2014/main" id="{B0CCAE11-E9F4-4A44-BA21-3DCFAC6694EA}"/>
              </a:ext>
            </a:extLst>
          </p:cNvPr>
          <p:cNvPicPr>
            <a:picLocks noChangeAspect="1"/>
          </p:cNvPicPr>
          <p:nvPr/>
        </p:nvPicPr>
        <p:blipFill rotWithShape="1">
          <a:blip r:embed="rId3"/>
          <a:srcRect b="54736"/>
          <a:stretch/>
        </p:blipFill>
        <p:spPr>
          <a:xfrm>
            <a:off x="6440906" y="1522869"/>
            <a:ext cx="5524115" cy="2270917"/>
          </a:xfrm>
          <a:prstGeom prst="rect">
            <a:avLst/>
          </a:prstGeom>
        </p:spPr>
      </p:pic>
      <p:pic>
        <p:nvPicPr>
          <p:cNvPr id="9" name="Content Placeholder 7" descr="Chart, line chart&#10;&#10;Description automatically generated">
            <a:extLst>
              <a:ext uri="{FF2B5EF4-FFF2-40B4-BE49-F238E27FC236}">
                <a16:creationId xmlns:a16="http://schemas.microsoft.com/office/drawing/2014/main" id="{397D82A4-922B-854C-BF1A-0199B58FD020}"/>
              </a:ext>
            </a:extLst>
          </p:cNvPr>
          <p:cNvPicPr>
            <a:picLocks noChangeAspect="1"/>
          </p:cNvPicPr>
          <p:nvPr/>
        </p:nvPicPr>
        <p:blipFill rotWithShape="1">
          <a:blip r:embed="rId3"/>
          <a:srcRect t="62703"/>
          <a:stretch/>
        </p:blipFill>
        <p:spPr>
          <a:xfrm>
            <a:off x="6440906" y="3793786"/>
            <a:ext cx="5524115" cy="1871250"/>
          </a:xfrm>
          <a:prstGeom prst="rect">
            <a:avLst/>
          </a:prstGeom>
        </p:spPr>
      </p:pic>
      <p:sp>
        <p:nvSpPr>
          <p:cNvPr id="10" name="TextBox 9">
            <a:extLst>
              <a:ext uri="{FF2B5EF4-FFF2-40B4-BE49-F238E27FC236}">
                <a16:creationId xmlns:a16="http://schemas.microsoft.com/office/drawing/2014/main" id="{03FF0D88-B6AE-5145-8878-983CAD937C1F}"/>
              </a:ext>
            </a:extLst>
          </p:cNvPr>
          <p:cNvSpPr txBox="1"/>
          <p:nvPr/>
        </p:nvSpPr>
        <p:spPr>
          <a:xfrm>
            <a:off x="6440906" y="5823719"/>
            <a:ext cx="5129719" cy="577081"/>
          </a:xfrm>
          <a:prstGeom prst="rect">
            <a:avLst/>
          </a:prstGeom>
          <a:noFill/>
        </p:spPr>
        <p:txBody>
          <a:bodyPr wrap="square">
            <a:spAutoFit/>
          </a:bodyPr>
          <a:lstStyle/>
          <a:p>
            <a:r>
              <a:rPr lang="en-CA" sz="1050" dirty="0"/>
              <a:t>Gretchen Keppel-Aleks, Geoffrey C. Toon, Paul O. </a:t>
            </a:r>
            <a:r>
              <a:rPr lang="en-CA" sz="1050" dirty="0" err="1"/>
              <a:t>Wennberg</a:t>
            </a:r>
            <a:r>
              <a:rPr lang="en-CA" sz="1050" dirty="0"/>
              <a:t>, and Nicholas M. </a:t>
            </a:r>
            <a:r>
              <a:rPr lang="en-CA" sz="1050" dirty="0" err="1"/>
              <a:t>Deutscher</a:t>
            </a:r>
            <a:r>
              <a:rPr lang="en-CA" sz="1050" dirty="0"/>
              <a:t>, "Reducing the impact of source brightness fluctuations on spectra obtained by Fourier-transform spectrometry," Appl. Opt. </a:t>
            </a:r>
            <a:r>
              <a:rPr lang="en-CA" sz="1050" b="1" dirty="0"/>
              <a:t>46</a:t>
            </a:r>
            <a:r>
              <a:rPr lang="en-CA" sz="1050" dirty="0"/>
              <a:t>, 4774-4779 (2007) </a:t>
            </a:r>
          </a:p>
        </p:txBody>
      </p:sp>
    </p:spTree>
    <p:extLst>
      <p:ext uri="{BB962C8B-B14F-4D97-AF65-F5344CB8AC3E}">
        <p14:creationId xmlns:p14="http://schemas.microsoft.com/office/powerpoint/2010/main" val="2777767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A6A1-A720-8448-980F-12EA10042156}"/>
              </a:ext>
            </a:extLst>
          </p:cNvPr>
          <p:cNvSpPr>
            <a:spLocks noGrp="1"/>
          </p:cNvSpPr>
          <p:nvPr>
            <p:ph type="title"/>
          </p:nvPr>
        </p:nvSpPr>
        <p:spPr>
          <a:xfrm>
            <a:off x="1143001" y="208151"/>
            <a:ext cx="9905998" cy="1339294"/>
          </a:xfrm>
        </p:spPr>
        <p:txBody>
          <a:bodyPr/>
          <a:lstStyle/>
          <a:p>
            <a:r>
              <a:rPr lang="en-US" dirty="0"/>
              <a:t>Progress toward Correcting Nonlinearity Biases</a:t>
            </a:r>
          </a:p>
        </p:txBody>
      </p:sp>
      <p:sp>
        <p:nvSpPr>
          <p:cNvPr id="9" name="Content Placeholder 8">
            <a:extLst>
              <a:ext uri="{FF2B5EF4-FFF2-40B4-BE49-F238E27FC236}">
                <a16:creationId xmlns:a16="http://schemas.microsoft.com/office/drawing/2014/main" id="{DF3DE6D4-7D7C-1C4D-B018-8E00315DF7D6}"/>
              </a:ext>
            </a:extLst>
          </p:cNvPr>
          <p:cNvSpPr>
            <a:spLocks noGrp="1"/>
          </p:cNvSpPr>
          <p:nvPr>
            <p:ph sz="half" idx="1"/>
          </p:nvPr>
        </p:nvSpPr>
        <p:spPr>
          <a:xfrm>
            <a:off x="803480" y="1634017"/>
            <a:ext cx="10721789" cy="1750735"/>
          </a:xfrm>
        </p:spPr>
        <p:txBody>
          <a:bodyPr>
            <a:normAutofit fontScale="92500" lnSpcReduction="10000"/>
          </a:bodyPr>
          <a:lstStyle/>
          <a:p>
            <a:r>
              <a:rPr lang="en-US" sz="2800" dirty="0"/>
              <a:t>After correction, </a:t>
            </a:r>
            <a:r>
              <a:rPr lang="en-US" sz="2800" dirty="0" err="1"/>
              <a:t>xluft</a:t>
            </a:r>
            <a:r>
              <a:rPr lang="en-US" sz="2800" dirty="0"/>
              <a:t> values are closer to the network mean, and have smaller spread</a:t>
            </a:r>
          </a:p>
          <a:p>
            <a:r>
              <a:rPr lang="en-US" sz="2800" dirty="0"/>
              <a:t>Differences in XCO</a:t>
            </a:r>
            <a:r>
              <a:rPr lang="en-US" sz="2800" baseline="-25000" dirty="0"/>
              <a:t>2</a:t>
            </a:r>
            <a:r>
              <a:rPr lang="en-US" sz="2800" dirty="0"/>
              <a:t> are up to 1 ppm when the continuum level is largest (near the beginning of the record).</a:t>
            </a:r>
          </a:p>
        </p:txBody>
      </p:sp>
      <p:pic>
        <p:nvPicPr>
          <p:cNvPr id="14" name="Picture 4">
            <a:extLst>
              <a:ext uri="{FF2B5EF4-FFF2-40B4-BE49-F238E27FC236}">
                <a16:creationId xmlns:a16="http://schemas.microsoft.com/office/drawing/2014/main" id="{3D28C833-88E3-854E-AF2C-32D8E781DC0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25213" y="3429936"/>
            <a:ext cx="4570751" cy="34280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C9EF6F6-4ADD-954B-9FF8-78ABE461BCBC}"/>
              </a:ext>
            </a:extLst>
          </p:cNvPr>
          <p:cNvSpPr>
            <a:spLocks noGrp="1"/>
          </p:cNvSpPr>
          <p:nvPr>
            <p:ph type="sldNum" sz="quarter" idx="12"/>
          </p:nvPr>
        </p:nvSpPr>
        <p:spPr/>
        <p:txBody>
          <a:bodyPr/>
          <a:lstStyle/>
          <a:p>
            <a:fld id="{AF3D0440-C7D0-1142-895D-23BE22DB2F41}" type="slidenum">
              <a:rPr lang="en-US" smtClean="0"/>
              <a:t>33</a:t>
            </a:fld>
            <a:endParaRPr lang="en-US"/>
          </a:p>
        </p:txBody>
      </p:sp>
      <p:sp>
        <p:nvSpPr>
          <p:cNvPr id="11" name="TextBox 10">
            <a:extLst>
              <a:ext uri="{FF2B5EF4-FFF2-40B4-BE49-F238E27FC236}">
                <a16:creationId xmlns:a16="http://schemas.microsoft.com/office/drawing/2014/main" id="{FC787D67-63C0-D84A-888B-FB4EE5CFE11D}"/>
              </a:ext>
            </a:extLst>
          </p:cNvPr>
          <p:cNvSpPr txBox="1"/>
          <p:nvPr/>
        </p:nvSpPr>
        <p:spPr>
          <a:xfrm>
            <a:off x="5896579" y="3769784"/>
            <a:ext cx="2002279" cy="523220"/>
          </a:xfrm>
          <a:prstGeom prst="rect">
            <a:avLst/>
          </a:prstGeom>
          <a:solidFill>
            <a:schemeClr val="bg1"/>
          </a:solidFill>
        </p:spPr>
        <p:txBody>
          <a:bodyPr wrap="square" rtlCol="0">
            <a:spAutoFit/>
          </a:bodyPr>
          <a:lstStyle/>
          <a:p>
            <a:r>
              <a:rPr lang="en-US" sz="1400" dirty="0">
                <a:solidFill>
                  <a:srgbClr val="0072BD"/>
                </a:solidFill>
              </a:rPr>
              <a:t>Nonlinear (uncorrected)</a:t>
            </a:r>
            <a:br>
              <a:rPr lang="en-US" sz="1400" dirty="0"/>
            </a:br>
            <a:r>
              <a:rPr lang="en-US" sz="1400" dirty="0">
                <a:solidFill>
                  <a:srgbClr val="CC4E18"/>
                </a:solidFill>
              </a:rPr>
              <a:t>Linear (corrected)</a:t>
            </a:r>
          </a:p>
        </p:txBody>
      </p:sp>
      <p:pic>
        <p:nvPicPr>
          <p:cNvPr id="13" name="Picture 2">
            <a:extLst>
              <a:ext uri="{FF2B5EF4-FFF2-40B4-BE49-F238E27FC236}">
                <a16:creationId xmlns:a16="http://schemas.microsoft.com/office/drawing/2014/main" id="{BA06B245-F462-FA44-A519-C6C47F3531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17"/>
          <a:stretch/>
        </p:blipFill>
        <p:spPr bwMode="auto">
          <a:xfrm>
            <a:off x="8527191" y="3994353"/>
            <a:ext cx="3664809" cy="286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C71084-0614-7045-89A1-37A4C83DA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4553"/>
            <a:ext cx="3724595" cy="2793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CB2FDF-79B4-5245-83E4-EED9668912B7}"/>
              </a:ext>
            </a:extLst>
          </p:cNvPr>
          <p:cNvSpPr txBox="1"/>
          <p:nvPr/>
        </p:nvSpPr>
        <p:spPr>
          <a:xfrm>
            <a:off x="2287892" y="4337512"/>
            <a:ext cx="847861" cy="369332"/>
          </a:xfrm>
          <a:prstGeom prst="rect">
            <a:avLst/>
          </a:prstGeom>
          <a:noFill/>
        </p:spPr>
        <p:txBody>
          <a:bodyPr wrap="none" rtlCol="0">
            <a:spAutoFit/>
          </a:bodyPr>
          <a:lstStyle/>
          <a:p>
            <a:r>
              <a:rPr lang="en-US" dirty="0">
                <a:solidFill>
                  <a:schemeClr val="bg1"/>
                </a:solidFill>
              </a:rPr>
              <a:t>∆XCO</a:t>
            </a:r>
            <a:r>
              <a:rPr lang="en-US" baseline="-25000" dirty="0">
                <a:solidFill>
                  <a:schemeClr val="bg1"/>
                </a:solidFill>
              </a:rPr>
              <a:t>2</a:t>
            </a:r>
          </a:p>
        </p:txBody>
      </p:sp>
      <p:sp>
        <p:nvSpPr>
          <p:cNvPr id="5" name="TextBox 4">
            <a:extLst>
              <a:ext uri="{FF2B5EF4-FFF2-40B4-BE49-F238E27FC236}">
                <a16:creationId xmlns:a16="http://schemas.microsoft.com/office/drawing/2014/main" id="{5640D56C-B50E-984F-82E3-33D457FC6E39}"/>
              </a:ext>
            </a:extLst>
          </p:cNvPr>
          <p:cNvSpPr txBox="1"/>
          <p:nvPr/>
        </p:nvSpPr>
        <p:spPr>
          <a:xfrm>
            <a:off x="6786982" y="4260568"/>
            <a:ext cx="925446" cy="461665"/>
          </a:xfrm>
          <a:prstGeom prst="rect">
            <a:avLst/>
          </a:prstGeom>
          <a:noFill/>
        </p:spPr>
        <p:txBody>
          <a:bodyPr wrap="none" rtlCol="0">
            <a:spAutoFit/>
          </a:bodyPr>
          <a:lstStyle/>
          <a:p>
            <a:r>
              <a:rPr lang="en-US" sz="2400" dirty="0">
                <a:solidFill>
                  <a:schemeClr val="bg1"/>
                </a:solidFill>
              </a:rPr>
              <a:t>XLUFT</a:t>
            </a:r>
          </a:p>
        </p:txBody>
      </p:sp>
    </p:spTree>
    <p:extLst>
      <p:ext uri="{BB962C8B-B14F-4D97-AF65-F5344CB8AC3E}">
        <p14:creationId xmlns:p14="http://schemas.microsoft.com/office/powerpoint/2010/main" val="2249861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C008-1F8C-8846-B2B4-E1F10F886A3D}"/>
              </a:ext>
            </a:extLst>
          </p:cNvPr>
          <p:cNvSpPr>
            <a:spLocks noGrp="1"/>
          </p:cNvSpPr>
          <p:nvPr>
            <p:ph type="title"/>
          </p:nvPr>
        </p:nvSpPr>
        <p:spPr>
          <a:xfrm>
            <a:off x="1143001" y="288555"/>
            <a:ext cx="9905998" cy="856034"/>
          </a:xfrm>
        </p:spPr>
        <p:txBody>
          <a:bodyPr/>
          <a:lstStyle/>
          <a:p>
            <a:r>
              <a:rPr lang="en-US" dirty="0"/>
              <a:t>Correcting Nonlinearity Biases</a:t>
            </a:r>
          </a:p>
        </p:txBody>
      </p:sp>
      <p:sp>
        <p:nvSpPr>
          <p:cNvPr id="3" name="Content Placeholder 2">
            <a:extLst>
              <a:ext uri="{FF2B5EF4-FFF2-40B4-BE49-F238E27FC236}">
                <a16:creationId xmlns:a16="http://schemas.microsoft.com/office/drawing/2014/main" id="{AB37E985-6F31-7340-B4D7-EE79CAD28EE3}"/>
              </a:ext>
            </a:extLst>
          </p:cNvPr>
          <p:cNvSpPr>
            <a:spLocks noGrp="1"/>
          </p:cNvSpPr>
          <p:nvPr>
            <p:ph sz="half" idx="1"/>
          </p:nvPr>
        </p:nvSpPr>
        <p:spPr>
          <a:xfrm>
            <a:off x="642034" y="1385066"/>
            <a:ext cx="10914419" cy="1856829"/>
          </a:xfrm>
        </p:spPr>
        <p:txBody>
          <a:bodyPr>
            <a:normAutofit/>
          </a:bodyPr>
          <a:lstStyle/>
          <a:p>
            <a:r>
              <a:rPr lang="en-US" sz="2400" dirty="0"/>
              <a:t>To maintain a 0.25 ppm network-wide accuracy: |DIP|&lt;5e-4</a:t>
            </a:r>
          </a:p>
          <a:p>
            <a:r>
              <a:rPr lang="en-US" sz="2400" dirty="0"/>
              <a:t>What can we do? Limit incoming photons, and coordinate to correct existing affected data</a:t>
            </a:r>
          </a:p>
          <a:p>
            <a:pPr lvl="1"/>
            <a:r>
              <a:rPr lang="en-US" sz="1800" dirty="0"/>
              <a:t>Limit incoming photons (</a:t>
            </a:r>
            <a:r>
              <a:rPr lang="en-US" sz="1800" dirty="0">
                <a:hlinkClick r:id="rId3"/>
              </a:rPr>
              <a:t>https://tccon-wiki.caltech.edu/Main/LimitingSignalLevels</a:t>
            </a:r>
            <a:r>
              <a:rPr lang="en-US" sz="1800" dirty="0"/>
              <a:t>)</a:t>
            </a:r>
          </a:p>
        </p:txBody>
      </p:sp>
      <p:pic>
        <p:nvPicPr>
          <p:cNvPr id="2050" name="Picture 2">
            <a:extLst>
              <a:ext uri="{FF2B5EF4-FFF2-40B4-BE49-F238E27FC236}">
                <a16:creationId xmlns:a16="http://schemas.microsoft.com/office/drawing/2014/main" id="{12ED374B-E5C7-374B-A33B-007F194CF79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962678" y="3241897"/>
            <a:ext cx="4821470" cy="361610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AEBDF6C-135F-A543-9FA9-DC820F1FE215}"/>
              </a:ext>
            </a:extLst>
          </p:cNvPr>
          <p:cNvSpPr>
            <a:spLocks noGrp="1"/>
          </p:cNvSpPr>
          <p:nvPr>
            <p:ph type="sldNum" sz="quarter" idx="12"/>
          </p:nvPr>
        </p:nvSpPr>
        <p:spPr>
          <a:xfrm>
            <a:off x="11363681" y="6409647"/>
            <a:ext cx="385544" cy="376838"/>
          </a:xfrm>
        </p:spPr>
        <p:txBody>
          <a:bodyPr/>
          <a:lstStyle/>
          <a:p>
            <a:fld id="{AF3D0440-C7D0-1142-895D-23BE22DB2F41}" type="slidenum">
              <a:rPr lang="en-US" smtClean="0"/>
              <a:t>34</a:t>
            </a:fld>
            <a:endParaRPr lang="en-US"/>
          </a:p>
        </p:txBody>
      </p:sp>
      <p:cxnSp>
        <p:nvCxnSpPr>
          <p:cNvPr id="11" name="Straight Connector 10">
            <a:extLst>
              <a:ext uri="{FF2B5EF4-FFF2-40B4-BE49-F238E27FC236}">
                <a16:creationId xmlns:a16="http://schemas.microsoft.com/office/drawing/2014/main" id="{0F4F2033-3BC2-3749-AF1D-24CCFEAA2256}"/>
              </a:ext>
            </a:extLst>
          </p:cNvPr>
          <p:cNvCxnSpPr/>
          <p:nvPr/>
        </p:nvCxnSpPr>
        <p:spPr>
          <a:xfrm flipV="1">
            <a:off x="2987402" y="3501829"/>
            <a:ext cx="0" cy="30962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3BE2D43-CEFE-5643-916C-9B3E20AD7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792" y="3241898"/>
            <a:ext cx="4821469" cy="361610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43ACAA1-DA2D-B646-B118-8EC87522083D}"/>
              </a:ext>
            </a:extLst>
          </p:cNvPr>
          <p:cNvCxnSpPr>
            <a:cxnSpLocks/>
          </p:cNvCxnSpPr>
          <p:nvPr/>
        </p:nvCxnSpPr>
        <p:spPr>
          <a:xfrm>
            <a:off x="1592870" y="4741236"/>
            <a:ext cx="3805733"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521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4DCC7C2-08FD-12BA-09FF-288F84EF7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636" y="2079812"/>
            <a:ext cx="5649258" cy="42369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45A6A1-A720-8448-980F-12EA10042156}"/>
              </a:ext>
            </a:extLst>
          </p:cNvPr>
          <p:cNvSpPr>
            <a:spLocks noGrp="1"/>
          </p:cNvSpPr>
          <p:nvPr>
            <p:ph type="title"/>
          </p:nvPr>
        </p:nvSpPr>
        <p:spPr>
          <a:xfrm>
            <a:off x="1143001" y="208151"/>
            <a:ext cx="9905998" cy="1478570"/>
          </a:xfrm>
        </p:spPr>
        <p:txBody>
          <a:bodyPr/>
          <a:lstStyle/>
          <a:p>
            <a:r>
              <a:rPr lang="en-US" dirty="0"/>
              <a:t>Progress toward Correcting Nonlinearity Biases</a:t>
            </a:r>
          </a:p>
        </p:txBody>
      </p:sp>
      <p:sp>
        <p:nvSpPr>
          <p:cNvPr id="9" name="Content Placeholder 8">
            <a:extLst>
              <a:ext uri="{FF2B5EF4-FFF2-40B4-BE49-F238E27FC236}">
                <a16:creationId xmlns:a16="http://schemas.microsoft.com/office/drawing/2014/main" id="{DF3DE6D4-7D7C-1C4D-B018-8E00315DF7D6}"/>
              </a:ext>
            </a:extLst>
          </p:cNvPr>
          <p:cNvSpPr>
            <a:spLocks noGrp="1"/>
          </p:cNvSpPr>
          <p:nvPr>
            <p:ph sz="half" idx="1"/>
          </p:nvPr>
        </p:nvSpPr>
        <p:spPr>
          <a:xfrm>
            <a:off x="480993" y="2079812"/>
            <a:ext cx="5205620" cy="1916338"/>
          </a:xfrm>
        </p:spPr>
        <p:txBody>
          <a:bodyPr>
            <a:normAutofit/>
          </a:bodyPr>
          <a:lstStyle/>
          <a:p>
            <a:r>
              <a:rPr lang="en-US" sz="2400" dirty="0"/>
              <a:t>Changes in XCO</a:t>
            </a:r>
            <a:r>
              <a:rPr lang="en-US" sz="2400" baseline="-25000" dirty="0"/>
              <a:t>2</a:t>
            </a:r>
            <a:r>
              <a:rPr lang="en-US" sz="2400" dirty="0"/>
              <a:t> can be up to 1 ppm</a:t>
            </a:r>
          </a:p>
          <a:p>
            <a:pPr lvl="1"/>
            <a:r>
              <a:rPr lang="en-US" sz="2400" dirty="0"/>
              <a:t>Park Falls w/AC coupling (&lt;2006) seems to have more sensitivity to DIP than with DC coupling</a:t>
            </a:r>
          </a:p>
        </p:txBody>
      </p:sp>
      <p:sp>
        <p:nvSpPr>
          <p:cNvPr id="7" name="Slide Number Placeholder 6">
            <a:extLst>
              <a:ext uri="{FF2B5EF4-FFF2-40B4-BE49-F238E27FC236}">
                <a16:creationId xmlns:a16="http://schemas.microsoft.com/office/drawing/2014/main" id="{DC9EF6F6-4ADD-954B-9FF8-78ABE461BCBC}"/>
              </a:ext>
            </a:extLst>
          </p:cNvPr>
          <p:cNvSpPr>
            <a:spLocks noGrp="1"/>
          </p:cNvSpPr>
          <p:nvPr>
            <p:ph type="sldNum" sz="quarter" idx="12"/>
          </p:nvPr>
        </p:nvSpPr>
        <p:spPr/>
        <p:txBody>
          <a:bodyPr/>
          <a:lstStyle/>
          <a:p>
            <a:fld id="{AF3D0440-C7D0-1142-895D-23BE22DB2F41}" type="slidenum">
              <a:rPr lang="en-US" smtClean="0"/>
              <a:t>35</a:t>
            </a:fld>
            <a:endParaRPr lang="en-US"/>
          </a:p>
        </p:txBody>
      </p:sp>
      <p:pic>
        <p:nvPicPr>
          <p:cNvPr id="4100" name="Picture 4">
            <a:extLst>
              <a:ext uri="{FF2B5EF4-FFF2-40B4-BE49-F238E27FC236}">
                <a16:creationId xmlns:a16="http://schemas.microsoft.com/office/drawing/2014/main" id="{5432F460-D5D3-55F5-25A9-E45BFE5D1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3996150"/>
            <a:ext cx="3430495" cy="2572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80DCE3-787B-D330-261F-C6D5DF7F3A41}"/>
              </a:ext>
            </a:extLst>
          </p:cNvPr>
          <p:cNvSpPr txBox="1"/>
          <p:nvPr/>
        </p:nvSpPr>
        <p:spPr>
          <a:xfrm>
            <a:off x="1670527" y="4244125"/>
            <a:ext cx="1733167" cy="261610"/>
          </a:xfrm>
          <a:prstGeom prst="rect">
            <a:avLst/>
          </a:prstGeom>
          <a:noFill/>
        </p:spPr>
        <p:txBody>
          <a:bodyPr wrap="none" rtlCol="0">
            <a:spAutoFit/>
          </a:bodyPr>
          <a:lstStyle/>
          <a:p>
            <a:r>
              <a:rPr lang="en-US" sz="1100" dirty="0"/>
              <a:t>Best line fit for Indianapolis</a:t>
            </a:r>
          </a:p>
        </p:txBody>
      </p:sp>
      <p:cxnSp>
        <p:nvCxnSpPr>
          <p:cNvPr id="6" name="Straight Arrow Connector 5">
            <a:extLst>
              <a:ext uri="{FF2B5EF4-FFF2-40B4-BE49-F238E27FC236}">
                <a16:creationId xmlns:a16="http://schemas.microsoft.com/office/drawing/2014/main" id="{D637AADC-3AFE-AA63-68A1-B8E69A82D2B0}"/>
              </a:ext>
            </a:extLst>
          </p:cNvPr>
          <p:cNvCxnSpPr/>
          <p:nvPr/>
        </p:nvCxnSpPr>
        <p:spPr>
          <a:xfrm flipH="1">
            <a:off x="1909482" y="4505735"/>
            <a:ext cx="201706" cy="2479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386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14931AC-8219-DFE1-F034-7E6CFEBD7C6A}"/>
              </a:ext>
            </a:extLst>
          </p:cNvPr>
          <p:cNvSpPr>
            <a:spLocks noGrp="1"/>
          </p:cNvSpPr>
          <p:nvPr>
            <p:ph type="title"/>
          </p:nvPr>
        </p:nvSpPr>
        <p:spPr/>
        <p:txBody>
          <a:bodyPr/>
          <a:lstStyle/>
          <a:p>
            <a:r>
              <a:rPr lang="en-US" dirty="0"/>
              <a:t>Paper Abstract Contents</a:t>
            </a:r>
          </a:p>
        </p:txBody>
      </p:sp>
      <p:sp>
        <p:nvSpPr>
          <p:cNvPr id="5" name="Slide Number Placeholder 4">
            <a:extLst>
              <a:ext uri="{FF2B5EF4-FFF2-40B4-BE49-F238E27FC236}">
                <a16:creationId xmlns:a16="http://schemas.microsoft.com/office/drawing/2014/main" id="{47C58DDF-18E4-0060-E472-E9AA9BDD1FDB}"/>
              </a:ext>
            </a:extLst>
          </p:cNvPr>
          <p:cNvSpPr>
            <a:spLocks noGrp="1"/>
          </p:cNvSpPr>
          <p:nvPr>
            <p:ph type="sldNum" sz="quarter" idx="12"/>
          </p:nvPr>
        </p:nvSpPr>
        <p:spPr/>
        <p:txBody>
          <a:bodyPr/>
          <a:lstStyle/>
          <a:p>
            <a:fld id="{AF3D0440-C7D0-1142-895D-23BE22DB2F41}" type="slidenum">
              <a:rPr lang="en-US" smtClean="0"/>
              <a:t>36</a:t>
            </a:fld>
            <a:endParaRPr lang="en-US" dirty="0"/>
          </a:p>
        </p:txBody>
      </p:sp>
      <p:sp>
        <p:nvSpPr>
          <p:cNvPr id="12" name="Content Placeholder 11">
            <a:extLst>
              <a:ext uri="{FF2B5EF4-FFF2-40B4-BE49-F238E27FC236}">
                <a16:creationId xmlns:a16="http://schemas.microsoft.com/office/drawing/2014/main" id="{F34359AF-165E-669D-EBAF-94D66422C00B}"/>
              </a:ext>
            </a:extLst>
          </p:cNvPr>
          <p:cNvSpPr>
            <a:spLocks noGrp="1"/>
          </p:cNvSpPr>
          <p:nvPr>
            <p:ph sz="half" idx="1"/>
          </p:nvPr>
        </p:nvSpPr>
        <p:spPr>
          <a:xfrm>
            <a:off x="874060" y="2638044"/>
            <a:ext cx="4979624" cy="3101982"/>
          </a:xfrm>
        </p:spPr>
        <p:txBody>
          <a:bodyPr/>
          <a:lstStyle/>
          <a:p>
            <a:r>
              <a:rPr lang="en-US" dirty="0"/>
              <a:t>This word cloud was created using all the words in the 431 abstracts of papers that contain “total carbon column observing network” or TCCON in any field</a:t>
            </a:r>
          </a:p>
        </p:txBody>
      </p:sp>
      <p:pic>
        <p:nvPicPr>
          <p:cNvPr id="17" name="Content Placeholder 16" descr="A tree with words in the shape of a tree&#10;&#10;Description automatically generated with low confidence">
            <a:extLst>
              <a:ext uri="{FF2B5EF4-FFF2-40B4-BE49-F238E27FC236}">
                <a16:creationId xmlns:a16="http://schemas.microsoft.com/office/drawing/2014/main" id="{367D14D2-DA33-98ED-F407-FC37742DE026}"/>
              </a:ext>
            </a:extLst>
          </p:cNvPr>
          <p:cNvPicPr>
            <a:picLocks noGrp="1" noChangeAspect="1"/>
          </p:cNvPicPr>
          <p:nvPr>
            <p:ph sz="half" idx="2"/>
          </p:nvPr>
        </p:nvPicPr>
        <p:blipFill>
          <a:blip r:embed="rId2"/>
          <a:stretch>
            <a:fillRect/>
          </a:stretch>
        </p:blipFill>
        <p:spPr>
          <a:xfrm>
            <a:off x="6481482" y="2230403"/>
            <a:ext cx="4706928" cy="4627598"/>
          </a:xfrm>
        </p:spPr>
      </p:pic>
    </p:spTree>
    <p:extLst>
      <p:ext uri="{BB962C8B-B14F-4D97-AF65-F5344CB8AC3E}">
        <p14:creationId xmlns:p14="http://schemas.microsoft.com/office/powerpoint/2010/main" val="342314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C31D-8A7A-FB46-A850-B3E1EA9AF67E}"/>
              </a:ext>
            </a:extLst>
          </p:cNvPr>
          <p:cNvSpPr>
            <a:spLocks noGrp="1"/>
          </p:cNvSpPr>
          <p:nvPr>
            <p:ph type="title"/>
          </p:nvPr>
        </p:nvSpPr>
        <p:spPr>
          <a:xfrm>
            <a:off x="1141412" y="274320"/>
            <a:ext cx="9905998" cy="1048294"/>
          </a:xfrm>
        </p:spPr>
        <p:txBody>
          <a:bodyPr/>
          <a:lstStyle/>
          <a:p>
            <a:r>
              <a:rPr lang="en-US" dirty="0"/>
              <a:t>Network Status: Future Sites</a:t>
            </a:r>
          </a:p>
        </p:txBody>
      </p:sp>
      <p:sp>
        <p:nvSpPr>
          <p:cNvPr id="6" name="Content Placeholder 5">
            <a:extLst>
              <a:ext uri="{FF2B5EF4-FFF2-40B4-BE49-F238E27FC236}">
                <a16:creationId xmlns:a16="http://schemas.microsoft.com/office/drawing/2014/main" id="{61BEC0FC-C62C-B949-858F-DBA456F1739A}"/>
              </a:ext>
            </a:extLst>
          </p:cNvPr>
          <p:cNvSpPr>
            <a:spLocks noGrp="1"/>
          </p:cNvSpPr>
          <p:nvPr>
            <p:ph idx="1"/>
          </p:nvPr>
        </p:nvSpPr>
        <p:spPr>
          <a:xfrm>
            <a:off x="1141412" y="1423004"/>
            <a:ext cx="9905998" cy="1048294"/>
          </a:xfrm>
        </p:spPr>
        <p:txBody>
          <a:bodyPr>
            <a:normAutofit fontScale="77500" lnSpcReduction="20000"/>
          </a:bodyPr>
          <a:lstStyle/>
          <a:p>
            <a:r>
              <a:rPr lang="en-US" sz="2400" dirty="0"/>
              <a:t>Porto Velho – now operational! (De </a:t>
            </a:r>
            <a:r>
              <a:rPr lang="en-US" sz="2400" dirty="0" err="1"/>
              <a:t>Mazière</a:t>
            </a:r>
            <a:r>
              <a:rPr lang="en-US" sz="2400" dirty="0"/>
              <a:t>, Sha) – See Mahesh’s talk</a:t>
            </a:r>
          </a:p>
          <a:p>
            <a:r>
              <a:rPr lang="en-US" sz="2400" dirty="0"/>
              <a:t>Yucatán Peninsula – planned soon (</a:t>
            </a:r>
            <a:r>
              <a:rPr lang="en-US" sz="2400" dirty="0" err="1"/>
              <a:t>Gruter</a:t>
            </a:r>
            <a:r>
              <a:rPr lang="en-US" sz="2400" dirty="0"/>
              <a:t>, </a:t>
            </a:r>
            <a:r>
              <a:rPr lang="en-US" sz="2400" dirty="0" err="1"/>
              <a:t>Stremme</a:t>
            </a:r>
            <a:r>
              <a:rPr lang="en-US" sz="2400" dirty="0"/>
              <a:t>) – See Michel Grutter’s poster</a:t>
            </a:r>
          </a:p>
          <a:p>
            <a:r>
              <a:rPr lang="en-US" sz="2400" dirty="0"/>
              <a:t>Canadian High Arctic Research Station (CHARS) – planned for summer 2024 (Strong, Wunch)</a:t>
            </a:r>
          </a:p>
        </p:txBody>
      </p:sp>
      <p:sp>
        <p:nvSpPr>
          <p:cNvPr id="5" name="Slide Number Placeholder 4">
            <a:extLst>
              <a:ext uri="{FF2B5EF4-FFF2-40B4-BE49-F238E27FC236}">
                <a16:creationId xmlns:a16="http://schemas.microsoft.com/office/drawing/2014/main" id="{BC2FCE71-EE53-4444-9D3F-2CA782259F49}"/>
              </a:ext>
            </a:extLst>
          </p:cNvPr>
          <p:cNvSpPr>
            <a:spLocks noGrp="1"/>
          </p:cNvSpPr>
          <p:nvPr>
            <p:ph type="sldNum" sz="quarter" idx="12"/>
          </p:nvPr>
        </p:nvSpPr>
        <p:spPr/>
        <p:txBody>
          <a:bodyPr/>
          <a:lstStyle/>
          <a:p>
            <a:fld id="{AF3D0440-C7D0-1142-895D-23BE22DB2F41}" type="slidenum">
              <a:rPr lang="en-US" smtClean="0"/>
              <a:t>4</a:t>
            </a:fld>
            <a:endParaRPr lang="en-US"/>
          </a:p>
        </p:txBody>
      </p:sp>
      <p:pic>
        <p:nvPicPr>
          <p:cNvPr id="7" name="Picture 6" descr="A map of the world with red dots&#10;&#10;Description automatically generated with medium confidence">
            <a:extLst>
              <a:ext uri="{FF2B5EF4-FFF2-40B4-BE49-F238E27FC236}">
                <a16:creationId xmlns:a16="http://schemas.microsoft.com/office/drawing/2014/main" id="{EE30312D-B453-99E7-EC1E-FFD9B02E6CB5}"/>
              </a:ext>
            </a:extLst>
          </p:cNvPr>
          <p:cNvPicPr>
            <a:picLocks noChangeAspect="1"/>
          </p:cNvPicPr>
          <p:nvPr/>
        </p:nvPicPr>
        <p:blipFill rotWithShape="1">
          <a:blip r:embed="rId3"/>
          <a:srcRect t="10159" b="20127"/>
          <a:stretch/>
        </p:blipFill>
        <p:spPr>
          <a:xfrm>
            <a:off x="1899477" y="2471298"/>
            <a:ext cx="8389867" cy="4386702"/>
          </a:xfrm>
          <a:prstGeom prst="rect">
            <a:avLst/>
          </a:prstGeom>
        </p:spPr>
      </p:pic>
    </p:spTree>
    <p:extLst>
      <p:ext uri="{BB962C8B-B14F-4D97-AF65-F5344CB8AC3E}">
        <p14:creationId xmlns:p14="http://schemas.microsoft.com/office/powerpoint/2010/main" val="3938267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87D2-D8A2-93BB-3C08-525B31C8D6A0}"/>
              </a:ext>
            </a:extLst>
          </p:cNvPr>
          <p:cNvSpPr>
            <a:spLocks noGrp="1"/>
          </p:cNvSpPr>
          <p:nvPr>
            <p:ph type="title"/>
          </p:nvPr>
        </p:nvSpPr>
        <p:spPr>
          <a:xfrm>
            <a:off x="1066800" y="356808"/>
            <a:ext cx="9814560" cy="993747"/>
          </a:xfrm>
        </p:spPr>
        <p:txBody>
          <a:bodyPr/>
          <a:lstStyle/>
          <a:p>
            <a:r>
              <a:rPr lang="en-US" dirty="0"/>
              <a:t>Requests for New TCCON Station Locations</a:t>
            </a:r>
          </a:p>
        </p:txBody>
      </p:sp>
      <p:sp>
        <p:nvSpPr>
          <p:cNvPr id="3" name="Content Placeholder 2">
            <a:extLst>
              <a:ext uri="{FF2B5EF4-FFF2-40B4-BE49-F238E27FC236}">
                <a16:creationId xmlns:a16="http://schemas.microsoft.com/office/drawing/2014/main" id="{7F29CCBF-C599-936C-77DB-3D321F88B91D}"/>
              </a:ext>
            </a:extLst>
          </p:cNvPr>
          <p:cNvSpPr>
            <a:spLocks noGrp="1"/>
          </p:cNvSpPr>
          <p:nvPr>
            <p:ph idx="1"/>
          </p:nvPr>
        </p:nvSpPr>
        <p:spPr>
          <a:xfrm>
            <a:off x="424543" y="1825625"/>
            <a:ext cx="7146119" cy="4351338"/>
          </a:xfrm>
        </p:spPr>
        <p:txBody>
          <a:bodyPr>
            <a:normAutofit fontScale="85000" lnSpcReduction="10000"/>
          </a:bodyPr>
          <a:lstStyle/>
          <a:p>
            <a:r>
              <a:rPr lang="en-US" sz="3100" dirty="0"/>
              <a:t>Lacking validation data over high albedo regions</a:t>
            </a:r>
          </a:p>
          <a:p>
            <a:pPr lvl="1"/>
            <a:r>
              <a:rPr lang="en-US" sz="2800" dirty="0"/>
              <a:t>Dryden/Armstrong/Edwards is helpful (up to 0.35), but does not reach albedos of major deserts (&gt;0.6)</a:t>
            </a:r>
          </a:p>
          <a:p>
            <a:pPr lvl="1"/>
            <a:r>
              <a:rPr lang="en-US" sz="2800" dirty="0"/>
              <a:t>“Spectrally less smooth” locations required – </a:t>
            </a:r>
            <a:r>
              <a:rPr lang="en-US" sz="2800" dirty="0" err="1"/>
              <a:t>Lorente</a:t>
            </a:r>
            <a:r>
              <a:rPr lang="en-US" sz="2800" dirty="0"/>
              <a:t> et al., 2023</a:t>
            </a:r>
          </a:p>
          <a:p>
            <a:r>
              <a:rPr lang="en-US" sz="3100" dirty="0"/>
              <a:t>Lacking validation data over oceans</a:t>
            </a:r>
          </a:p>
          <a:p>
            <a:pPr lvl="1"/>
            <a:r>
              <a:rPr lang="en-US" sz="2800" dirty="0"/>
              <a:t>There was a suggestion to get a TCCON station at SMO and one at Bouvet Island. These are also regions with large biases in OCO-2 data compared with models.</a:t>
            </a:r>
          </a:p>
        </p:txBody>
      </p:sp>
      <p:pic>
        <p:nvPicPr>
          <p:cNvPr id="5" name="Picture 4" descr="Map&#10;&#10;Description automatically generated">
            <a:extLst>
              <a:ext uri="{FF2B5EF4-FFF2-40B4-BE49-F238E27FC236}">
                <a16:creationId xmlns:a16="http://schemas.microsoft.com/office/drawing/2014/main" id="{367F0253-787F-E41A-1E1F-B8F0D63C793C}"/>
              </a:ext>
            </a:extLst>
          </p:cNvPr>
          <p:cNvPicPr>
            <a:picLocks noChangeAspect="1"/>
          </p:cNvPicPr>
          <p:nvPr/>
        </p:nvPicPr>
        <p:blipFill>
          <a:blip r:embed="rId2"/>
          <a:stretch>
            <a:fillRect/>
          </a:stretch>
        </p:blipFill>
        <p:spPr>
          <a:xfrm>
            <a:off x="7557162" y="4340085"/>
            <a:ext cx="4598344" cy="2339009"/>
          </a:xfrm>
          <a:prstGeom prst="rect">
            <a:avLst/>
          </a:prstGeom>
        </p:spPr>
      </p:pic>
      <p:sp>
        <p:nvSpPr>
          <p:cNvPr id="6" name="TextBox 5">
            <a:extLst>
              <a:ext uri="{FF2B5EF4-FFF2-40B4-BE49-F238E27FC236}">
                <a16:creationId xmlns:a16="http://schemas.microsoft.com/office/drawing/2014/main" id="{EC2FCEF8-0BA1-1E84-C6D8-962DF1576002}"/>
              </a:ext>
            </a:extLst>
          </p:cNvPr>
          <p:cNvSpPr txBox="1"/>
          <p:nvPr/>
        </p:nvSpPr>
        <p:spPr>
          <a:xfrm>
            <a:off x="7489652" y="6419804"/>
            <a:ext cx="2084160" cy="307777"/>
          </a:xfrm>
          <a:prstGeom prst="rect">
            <a:avLst/>
          </a:prstGeom>
          <a:noFill/>
        </p:spPr>
        <p:txBody>
          <a:bodyPr wrap="none" rtlCol="0">
            <a:spAutoFit/>
          </a:bodyPr>
          <a:lstStyle/>
          <a:p>
            <a:r>
              <a:rPr lang="en-US" sz="1400" dirty="0" err="1"/>
              <a:t>Balasus</a:t>
            </a:r>
            <a:r>
              <a:rPr lang="en-US" sz="1400" dirty="0"/>
              <a:t> et al., AMTD, 2023</a:t>
            </a:r>
          </a:p>
        </p:txBody>
      </p:sp>
      <p:sp>
        <p:nvSpPr>
          <p:cNvPr id="10" name="TextBox 9">
            <a:extLst>
              <a:ext uri="{FF2B5EF4-FFF2-40B4-BE49-F238E27FC236}">
                <a16:creationId xmlns:a16="http://schemas.microsoft.com/office/drawing/2014/main" id="{FA9B68B9-3700-DEC1-3A0F-DE40515DCAA9}"/>
              </a:ext>
            </a:extLst>
          </p:cNvPr>
          <p:cNvSpPr txBox="1"/>
          <p:nvPr/>
        </p:nvSpPr>
        <p:spPr>
          <a:xfrm>
            <a:off x="227145" y="5996611"/>
            <a:ext cx="7083562" cy="846386"/>
          </a:xfrm>
          <a:prstGeom prst="rect">
            <a:avLst/>
          </a:prstGeom>
          <a:noFill/>
        </p:spPr>
        <p:txBody>
          <a:bodyPr wrap="square">
            <a:spAutoFit/>
          </a:bodyPr>
          <a:lstStyle/>
          <a:p>
            <a:pPr>
              <a:spcAft>
                <a:spcPts val="600"/>
              </a:spcAft>
            </a:pPr>
            <a:r>
              <a:rPr lang="en-CA" sz="1100" dirty="0" err="1"/>
              <a:t>Lorente</a:t>
            </a:r>
            <a:r>
              <a:rPr lang="en-CA" sz="1100" dirty="0"/>
              <a:t>, A., </a:t>
            </a:r>
            <a:r>
              <a:rPr lang="en-CA" sz="1100" dirty="0" err="1"/>
              <a:t>Borsdorff</a:t>
            </a:r>
            <a:r>
              <a:rPr lang="en-CA" sz="1100" dirty="0"/>
              <a:t>, T., Martinez-</a:t>
            </a:r>
            <a:r>
              <a:rPr lang="en-CA" sz="1100" dirty="0" err="1"/>
              <a:t>Velarte</a:t>
            </a:r>
            <a:r>
              <a:rPr lang="en-CA" sz="1100" dirty="0"/>
              <a:t>, M. C., and Landgraf, J.: Accounting for surface reflectance spectral features in TROPOMI methane retrievals, Atmos. Meas. Tech., 16, 1597–1608, https://</a:t>
            </a:r>
            <a:r>
              <a:rPr lang="en-CA" sz="1100" dirty="0" err="1"/>
              <a:t>doi.org</a:t>
            </a:r>
            <a:r>
              <a:rPr lang="en-CA" sz="1100" dirty="0"/>
              <a:t>/10.5194/amt-16-1597-2023, 2023. </a:t>
            </a:r>
          </a:p>
          <a:p>
            <a:r>
              <a:rPr lang="en-CA" sz="1100" dirty="0" err="1"/>
              <a:t>Balasus</a:t>
            </a:r>
            <a:r>
              <a:rPr lang="en-CA" sz="1100" dirty="0"/>
              <a:t>, N., et al., A blended TROPOMI+ GOSAT satellite data product for atmospheric methane using machine learning to correct retrieval biases, AMTD, 2023.</a:t>
            </a:r>
            <a:endParaRPr lang="en-US" sz="1100" dirty="0"/>
          </a:p>
        </p:txBody>
      </p:sp>
      <p:grpSp>
        <p:nvGrpSpPr>
          <p:cNvPr id="12" name="Group 11">
            <a:extLst>
              <a:ext uri="{FF2B5EF4-FFF2-40B4-BE49-F238E27FC236}">
                <a16:creationId xmlns:a16="http://schemas.microsoft.com/office/drawing/2014/main" id="{DC63C434-C45C-9C80-5449-07CAE44C2DD7}"/>
              </a:ext>
            </a:extLst>
          </p:cNvPr>
          <p:cNvGrpSpPr/>
          <p:nvPr/>
        </p:nvGrpSpPr>
        <p:grpSpPr>
          <a:xfrm>
            <a:off x="7570662" y="1725157"/>
            <a:ext cx="4617585" cy="2499187"/>
            <a:chOff x="1676401" y="1354959"/>
            <a:chExt cx="5791198" cy="3719961"/>
          </a:xfrm>
        </p:grpSpPr>
        <p:pic>
          <p:nvPicPr>
            <p:cNvPr id="13" name="Picture 12">
              <a:extLst>
                <a:ext uri="{FF2B5EF4-FFF2-40B4-BE49-F238E27FC236}">
                  <a16:creationId xmlns:a16="http://schemas.microsoft.com/office/drawing/2014/main" id="{CC3ECF84-435F-52B1-81C2-33DE6FCE97C4}"/>
                </a:ext>
              </a:extLst>
            </p:cNvPr>
            <p:cNvPicPr>
              <a:picLocks noChangeAspect="1"/>
            </p:cNvPicPr>
            <p:nvPr/>
          </p:nvPicPr>
          <p:blipFill>
            <a:blip r:embed="rId3"/>
            <a:stretch>
              <a:fillRect/>
            </a:stretch>
          </p:blipFill>
          <p:spPr>
            <a:xfrm>
              <a:off x="1676401" y="1354959"/>
              <a:ext cx="5791198" cy="3719961"/>
            </a:xfrm>
            <a:prstGeom prst="rect">
              <a:avLst/>
            </a:prstGeom>
          </p:spPr>
        </p:pic>
        <p:sp>
          <p:nvSpPr>
            <p:cNvPr id="14" name="5-Point Star 13">
              <a:extLst>
                <a:ext uri="{FF2B5EF4-FFF2-40B4-BE49-F238E27FC236}">
                  <a16:creationId xmlns:a16="http://schemas.microsoft.com/office/drawing/2014/main" id="{A9850194-A0D5-38AF-980B-16B1155D6F6C}"/>
                </a:ext>
              </a:extLst>
            </p:cNvPr>
            <p:cNvSpPr/>
            <p:nvPr/>
          </p:nvSpPr>
          <p:spPr>
            <a:xfrm>
              <a:off x="2264636" y="2845750"/>
              <a:ext cx="162370" cy="162370"/>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Box 14">
              <a:extLst>
                <a:ext uri="{FF2B5EF4-FFF2-40B4-BE49-F238E27FC236}">
                  <a16:creationId xmlns:a16="http://schemas.microsoft.com/office/drawing/2014/main" id="{F28A1A79-4E35-CA46-2B6B-E544D6B0DCB9}"/>
                </a:ext>
              </a:extLst>
            </p:cNvPr>
            <p:cNvSpPr txBox="1"/>
            <p:nvPr/>
          </p:nvSpPr>
          <p:spPr>
            <a:xfrm>
              <a:off x="1900827" y="3008120"/>
              <a:ext cx="801823" cy="523220"/>
            </a:xfrm>
            <a:prstGeom prst="rect">
              <a:avLst/>
            </a:prstGeom>
            <a:noFill/>
          </p:spPr>
          <p:txBody>
            <a:bodyPr wrap="none" rtlCol="0">
              <a:spAutoFit/>
            </a:bodyPr>
            <a:lstStyle/>
            <a:p>
              <a:r>
                <a:rPr lang="en-US" sz="1400" dirty="0"/>
                <a:t>Kiribati </a:t>
              </a:r>
            </a:p>
            <a:p>
              <a:r>
                <a:rPr lang="en-US" sz="1400" dirty="0"/>
                <a:t>or SMO</a:t>
              </a:r>
            </a:p>
          </p:txBody>
        </p:sp>
        <p:sp>
          <p:nvSpPr>
            <p:cNvPr id="16" name="5-Point Star 15">
              <a:extLst>
                <a:ext uri="{FF2B5EF4-FFF2-40B4-BE49-F238E27FC236}">
                  <a16:creationId xmlns:a16="http://schemas.microsoft.com/office/drawing/2014/main" id="{CDEAD228-1C68-8FB0-EAE7-32E72C873958}"/>
                </a:ext>
              </a:extLst>
            </p:cNvPr>
            <p:cNvSpPr/>
            <p:nvPr/>
          </p:nvSpPr>
          <p:spPr>
            <a:xfrm>
              <a:off x="4610459" y="3921097"/>
              <a:ext cx="162370" cy="162370"/>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7" name="TextBox 16">
              <a:extLst>
                <a:ext uri="{FF2B5EF4-FFF2-40B4-BE49-F238E27FC236}">
                  <a16:creationId xmlns:a16="http://schemas.microsoft.com/office/drawing/2014/main" id="{8C6648E6-584A-8633-84ED-EAA3BB29A35D}"/>
                </a:ext>
              </a:extLst>
            </p:cNvPr>
            <p:cNvSpPr txBox="1"/>
            <p:nvPr/>
          </p:nvSpPr>
          <p:spPr>
            <a:xfrm>
              <a:off x="4691644" y="3659076"/>
              <a:ext cx="1269899" cy="307777"/>
            </a:xfrm>
            <a:prstGeom prst="rect">
              <a:avLst/>
            </a:prstGeom>
            <a:noFill/>
          </p:spPr>
          <p:txBody>
            <a:bodyPr wrap="none" rtlCol="0">
              <a:spAutoFit/>
            </a:bodyPr>
            <a:lstStyle/>
            <a:p>
              <a:r>
                <a:rPr lang="en-US" sz="1400" dirty="0"/>
                <a:t>Bouvet Island</a:t>
              </a:r>
            </a:p>
          </p:txBody>
        </p:sp>
        <p:sp>
          <p:nvSpPr>
            <p:cNvPr id="18" name="5-Point Star 17">
              <a:extLst>
                <a:ext uri="{FF2B5EF4-FFF2-40B4-BE49-F238E27FC236}">
                  <a16:creationId xmlns:a16="http://schemas.microsoft.com/office/drawing/2014/main" id="{DCDC8020-7A6A-8FFC-592F-F88B0B242C93}"/>
                </a:ext>
              </a:extLst>
            </p:cNvPr>
            <p:cNvSpPr/>
            <p:nvPr/>
          </p:nvSpPr>
          <p:spPr>
            <a:xfrm>
              <a:off x="4207379" y="2193417"/>
              <a:ext cx="162370" cy="162370"/>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9" name="TextBox 18">
              <a:extLst>
                <a:ext uri="{FF2B5EF4-FFF2-40B4-BE49-F238E27FC236}">
                  <a16:creationId xmlns:a16="http://schemas.microsoft.com/office/drawing/2014/main" id="{A74D1C21-953E-A4FC-4F07-8C6238D4DD8F}"/>
                </a:ext>
              </a:extLst>
            </p:cNvPr>
            <p:cNvSpPr txBox="1"/>
            <p:nvPr/>
          </p:nvSpPr>
          <p:spPr>
            <a:xfrm>
              <a:off x="3768528" y="2312524"/>
              <a:ext cx="840295" cy="523220"/>
            </a:xfrm>
            <a:prstGeom prst="rect">
              <a:avLst/>
            </a:prstGeom>
            <a:noFill/>
          </p:spPr>
          <p:txBody>
            <a:bodyPr wrap="none" rtlCol="0">
              <a:spAutoFit/>
            </a:bodyPr>
            <a:lstStyle/>
            <a:p>
              <a:r>
                <a:rPr lang="en-US" sz="1400" dirty="0"/>
                <a:t>Azores</a:t>
              </a:r>
            </a:p>
            <a:p>
              <a:r>
                <a:rPr lang="en-US" sz="1400" dirty="0"/>
                <a:t>(</a:t>
              </a:r>
              <a:r>
                <a:rPr lang="en-US" sz="1400" dirty="0" err="1"/>
                <a:t>Izaña</a:t>
              </a:r>
              <a:r>
                <a:rPr lang="en-US" sz="1400" dirty="0"/>
                <a:t>?)</a:t>
              </a:r>
            </a:p>
          </p:txBody>
        </p:sp>
      </p:grpSp>
      <p:sp>
        <p:nvSpPr>
          <p:cNvPr id="20" name="TextBox 19">
            <a:extLst>
              <a:ext uri="{FF2B5EF4-FFF2-40B4-BE49-F238E27FC236}">
                <a16:creationId xmlns:a16="http://schemas.microsoft.com/office/drawing/2014/main" id="{352B4AD8-9441-ACCA-0823-097B74E6E293}"/>
              </a:ext>
            </a:extLst>
          </p:cNvPr>
          <p:cNvSpPr txBox="1"/>
          <p:nvPr/>
        </p:nvSpPr>
        <p:spPr>
          <a:xfrm>
            <a:off x="7492686" y="3889059"/>
            <a:ext cx="1352934" cy="307777"/>
          </a:xfrm>
          <a:prstGeom prst="rect">
            <a:avLst/>
          </a:prstGeom>
          <a:noFill/>
        </p:spPr>
        <p:txBody>
          <a:bodyPr wrap="none" rtlCol="0">
            <a:spAutoFit/>
          </a:bodyPr>
          <a:lstStyle/>
          <a:p>
            <a:r>
              <a:rPr lang="en-US" sz="1400" dirty="0"/>
              <a:t>Rob Nelson, JPL</a:t>
            </a:r>
          </a:p>
        </p:txBody>
      </p:sp>
      <p:sp>
        <p:nvSpPr>
          <p:cNvPr id="21" name="TextBox 20">
            <a:extLst>
              <a:ext uri="{FF2B5EF4-FFF2-40B4-BE49-F238E27FC236}">
                <a16:creationId xmlns:a16="http://schemas.microsoft.com/office/drawing/2014/main" id="{199E9B76-9623-276C-D485-1C54A0440C78}"/>
              </a:ext>
            </a:extLst>
          </p:cNvPr>
          <p:cNvSpPr txBox="1"/>
          <p:nvPr/>
        </p:nvSpPr>
        <p:spPr>
          <a:xfrm>
            <a:off x="9960864" y="1368579"/>
            <a:ext cx="2237407" cy="338554"/>
          </a:xfrm>
          <a:prstGeom prst="rect">
            <a:avLst/>
          </a:prstGeom>
          <a:noFill/>
        </p:spPr>
        <p:txBody>
          <a:bodyPr wrap="none" rtlCol="0">
            <a:spAutoFit/>
          </a:bodyPr>
          <a:lstStyle/>
          <a:p>
            <a:r>
              <a:rPr lang="en-US" sz="1600" dirty="0"/>
              <a:t>OCO-2 Bias </a:t>
            </a:r>
            <a:r>
              <a:rPr lang="en-US" sz="1600" dirty="0" err="1"/>
              <a:t>wrt</a:t>
            </a:r>
            <a:r>
              <a:rPr lang="en-US" sz="1600" dirty="0"/>
              <a:t> Models</a:t>
            </a:r>
          </a:p>
        </p:txBody>
      </p:sp>
    </p:spTree>
    <p:extLst>
      <p:ext uri="{BB962C8B-B14F-4D97-AF65-F5344CB8AC3E}">
        <p14:creationId xmlns:p14="http://schemas.microsoft.com/office/powerpoint/2010/main" val="330053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DD7661F5-AB04-5C98-E017-526AE1334585}"/>
              </a:ext>
            </a:extLst>
          </p:cNvPr>
          <p:cNvPicPr>
            <a:picLocks noGrp="1" noChangeAspect="1"/>
          </p:cNvPicPr>
          <p:nvPr>
            <p:ph idx="1"/>
          </p:nvPr>
        </p:nvPicPr>
        <p:blipFill rotWithShape="1">
          <a:blip r:embed="rId2"/>
          <a:srcRect t="10336" b="20420"/>
          <a:stretch/>
        </p:blipFill>
        <p:spPr>
          <a:xfrm>
            <a:off x="1067977" y="1533652"/>
            <a:ext cx="10056705" cy="5222748"/>
          </a:xfrm>
          <a:prstGeom prst="rect">
            <a:avLst/>
          </a:prstGeom>
        </p:spPr>
      </p:pic>
      <p:sp>
        <p:nvSpPr>
          <p:cNvPr id="2" name="Title 1">
            <a:extLst>
              <a:ext uri="{FF2B5EF4-FFF2-40B4-BE49-F238E27FC236}">
                <a16:creationId xmlns:a16="http://schemas.microsoft.com/office/drawing/2014/main" id="{46C14B44-0033-F32C-91B6-68906EAA6D0F}"/>
              </a:ext>
            </a:extLst>
          </p:cNvPr>
          <p:cNvSpPr>
            <a:spLocks noGrp="1"/>
          </p:cNvSpPr>
          <p:nvPr>
            <p:ph type="title"/>
          </p:nvPr>
        </p:nvSpPr>
        <p:spPr>
          <a:xfrm>
            <a:off x="2231136" y="446532"/>
            <a:ext cx="7729728" cy="825056"/>
          </a:xfrm>
        </p:spPr>
        <p:txBody>
          <a:bodyPr/>
          <a:lstStyle/>
          <a:p>
            <a:r>
              <a:rPr lang="en-US" dirty="0"/>
              <a:t>Future TCCON Stations?</a:t>
            </a:r>
          </a:p>
        </p:txBody>
      </p:sp>
      <p:sp>
        <p:nvSpPr>
          <p:cNvPr id="4" name="Slide Number Placeholder 3">
            <a:extLst>
              <a:ext uri="{FF2B5EF4-FFF2-40B4-BE49-F238E27FC236}">
                <a16:creationId xmlns:a16="http://schemas.microsoft.com/office/drawing/2014/main" id="{AB2D5DF5-3EC9-25BF-423C-6B45FDE64BF7}"/>
              </a:ext>
            </a:extLst>
          </p:cNvPr>
          <p:cNvSpPr>
            <a:spLocks noGrp="1"/>
          </p:cNvSpPr>
          <p:nvPr>
            <p:ph type="sldNum" sz="quarter" idx="12"/>
          </p:nvPr>
        </p:nvSpPr>
        <p:spPr/>
        <p:txBody>
          <a:bodyPr/>
          <a:lstStyle/>
          <a:p>
            <a:fld id="{AF3D0440-C7D0-1142-895D-23BE22DB2F41}" type="slidenum">
              <a:rPr lang="en-US" smtClean="0"/>
              <a:t>6</a:t>
            </a:fld>
            <a:endParaRPr lang="en-US"/>
          </a:p>
        </p:txBody>
      </p:sp>
    </p:spTree>
    <p:extLst>
      <p:ext uri="{BB962C8B-B14F-4D97-AF65-F5344CB8AC3E}">
        <p14:creationId xmlns:p14="http://schemas.microsoft.com/office/powerpoint/2010/main" val="231415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diagram, design&#10;&#10;Description automatically generated">
            <a:extLst>
              <a:ext uri="{FF2B5EF4-FFF2-40B4-BE49-F238E27FC236}">
                <a16:creationId xmlns:a16="http://schemas.microsoft.com/office/drawing/2014/main" id="{17D2395C-1B10-ABC5-88E9-665B77621A59}"/>
              </a:ext>
            </a:extLst>
          </p:cNvPr>
          <p:cNvPicPr>
            <a:picLocks noChangeAspect="1"/>
          </p:cNvPicPr>
          <p:nvPr/>
        </p:nvPicPr>
        <p:blipFill rotWithShape="1">
          <a:blip r:embed="rId3"/>
          <a:srcRect l="8013" t="19111" r="15203" b="22301"/>
          <a:stretch/>
        </p:blipFill>
        <p:spPr>
          <a:xfrm>
            <a:off x="6528472" y="1295399"/>
            <a:ext cx="5334428" cy="5267385"/>
          </a:xfrm>
          <a:prstGeom prst="rect">
            <a:avLst/>
          </a:prstGeom>
        </p:spPr>
      </p:pic>
      <p:sp>
        <p:nvSpPr>
          <p:cNvPr id="2" name="Title 1">
            <a:extLst>
              <a:ext uri="{FF2B5EF4-FFF2-40B4-BE49-F238E27FC236}">
                <a16:creationId xmlns:a16="http://schemas.microsoft.com/office/drawing/2014/main" id="{7AB222A1-8482-E842-B59F-7E17C0B368AC}"/>
              </a:ext>
            </a:extLst>
          </p:cNvPr>
          <p:cNvSpPr>
            <a:spLocks noGrp="1"/>
          </p:cNvSpPr>
          <p:nvPr>
            <p:ph type="title"/>
          </p:nvPr>
        </p:nvSpPr>
        <p:spPr>
          <a:xfrm>
            <a:off x="2231136" y="295216"/>
            <a:ext cx="7729728" cy="812800"/>
          </a:xfrm>
        </p:spPr>
        <p:txBody>
          <a:bodyPr>
            <a:normAutofit fontScale="90000"/>
          </a:bodyPr>
          <a:lstStyle/>
          <a:p>
            <a:r>
              <a:rPr lang="en-US" dirty="0"/>
              <a:t>NETWORK Updates: GGG2020 Data Availability</a:t>
            </a:r>
          </a:p>
        </p:txBody>
      </p:sp>
      <p:sp>
        <p:nvSpPr>
          <p:cNvPr id="3" name="Content Placeholder 2">
            <a:extLst>
              <a:ext uri="{FF2B5EF4-FFF2-40B4-BE49-F238E27FC236}">
                <a16:creationId xmlns:a16="http://schemas.microsoft.com/office/drawing/2014/main" id="{570642DC-951A-3747-8725-D0B4CF659AB0}"/>
              </a:ext>
            </a:extLst>
          </p:cNvPr>
          <p:cNvSpPr>
            <a:spLocks noGrp="1"/>
          </p:cNvSpPr>
          <p:nvPr>
            <p:ph sz="half" idx="1"/>
          </p:nvPr>
        </p:nvSpPr>
        <p:spPr>
          <a:xfrm>
            <a:off x="177799" y="1529420"/>
            <a:ext cx="6189306" cy="5111710"/>
          </a:xfrm>
        </p:spPr>
        <p:txBody>
          <a:bodyPr>
            <a:normAutofit fontScale="92500" lnSpcReduction="20000"/>
          </a:bodyPr>
          <a:lstStyle/>
          <a:p>
            <a:r>
              <a:rPr lang="en-US" sz="2800" dirty="0"/>
              <a:t>GGG2020 data delivery continues, as does our QA/QC process. Thanks to the QA/QC team for all their time and effort:</a:t>
            </a:r>
          </a:p>
          <a:p>
            <a:pPr lvl="1"/>
            <a:r>
              <a:rPr lang="en-US" sz="2600" dirty="0"/>
              <a:t>Geoffrey Toon, Joshua Laugher, Coleen Roehl, Paul </a:t>
            </a:r>
            <a:r>
              <a:rPr lang="en-US" sz="2600" dirty="0" err="1"/>
              <a:t>Wennberg</a:t>
            </a:r>
            <a:r>
              <a:rPr lang="en-US" sz="2600" dirty="0"/>
              <a:t>, Nick </a:t>
            </a:r>
            <a:r>
              <a:rPr lang="en-US" sz="2600" dirty="0" err="1"/>
              <a:t>Deutscher</a:t>
            </a:r>
            <a:r>
              <a:rPr lang="en-US" sz="2600" dirty="0"/>
              <a:t>, Thorsten </a:t>
            </a:r>
            <a:r>
              <a:rPr lang="en-US" sz="2600" dirty="0" err="1"/>
              <a:t>Warneke</a:t>
            </a:r>
            <a:r>
              <a:rPr lang="en-US" sz="2600" dirty="0"/>
              <a:t>, Mahesh Sha, Dave Griffith, Dave Pollard, Isamu </a:t>
            </a:r>
            <a:r>
              <a:rPr lang="en-US" sz="2600" dirty="0" err="1"/>
              <a:t>Morino</a:t>
            </a:r>
            <a:r>
              <a:rPr lang="en-US" sz="2600" dirty="0"/>
              <a:t>, Dietrich Feist</a:t>
            </a:r>
          </a:p>
          <a:p>
            <a:pPr lvl="1"/>
            <a:r>
              <a:rPr lang="en-US" sz="2600" dirty="0"/>
              <a:t>Any volunteers?</a:t>
            </a:r>
          </a:p>
          <a:p>
            <a:r>
              <a:rPr lang="en-US" sz="2800" dirty="0"/>
              <a:t>Thanks to all for submitting data in a timely manner and participating in the QA/QC process!</a:t>
            </a:r>
          </a:p>
          <a:p>
            <a:r>
              <a:rPr lang="en-US" sz="2800" dirty="0"/>
              <a:t>Please continue to deliver your data and collaborate with the QA/QC team.</a:t>
            </a:r>
          </a:p>
        </p:txBody>
      </p:sp>
      <p:sp>
        <p:nvSpPr>
          <p:cNvPr id="5" name="Slide Number Placeholder 4">
            <a:extLst>
              <a:ext uri="{FF2B5EF4-FFF2-40B4-BE49-F238E27FC236}">
                <a16:creationId xmlns:a16="http://schemas.microsoft.com/office/drawing/2014/main" id="{BDDE3EAF-F36C-9646-9C77-78F4D9359561}"/>
              </a:ext>
            </a:extLst>
          </p:cNvPr>
          <p:cNvSpPr>
            <a:spLocks noGrp="1"/>
          </p:cNvSpPr>
          <p:nvPr>
            <p:ph type="sldNum" sz="quarter" idx="12"/>
          </p:nvPr>
        </p:nvSpPr>
        <p:spPr/>
        <p:txBody>
          <a:bodyPr/>
          <a:lstStyle/>
          <a:p>
            <a:fld id="{AF3D0440-C7D0-1142-895D-23BE22DB2F41}" type="slidenum">
              <a:rPr lang="en-US" smtClean="0"/>
              <a:t>7</a:t>
            </a:fld>
            <a:endParaRPr lang="en-US"/>
          </a:p>
        </p:txBody>
      </p:sp>
      <p:sp>
        <p:nvSpPr>
          <p:cNvPr id="20" name="TextBox 19">
            <a:extLst>
              <a:ext uri="{FF2B5EF4-FFF2-40B4-BE49-F238E27FC236}">
                <a16:creationId xmlns:a16="http://schemas.microsoft.com/office/drawing/2014/main" id="{64C5C980-B930-2B4F-AF07-5102F26423D7}"/>
              </a:ext>
            </a:extLst>
          </p:cNvPr>
          <p:cNvSpPr txBox="1"/>
          <p:nvPr/>
        </p:nvSpPr>
        <p:spPr>
          <a:xfrm>
            <a:off x="6573682" y="6389716"/>
            <a:ext cx="1188146" cy="307777"/>
          </a:xfrm>
          <a:prstGeom prst="rect">
            <a:avLst/>
          </a:prstGeom>
          <a:noFill/>
        </p:spPr>
        <p:txBody>
          <a:bodyPr wrap="none" rtlCol="0">
            <a:spAutoFit/>
          </a:bodyPr>
          <a:lstStyle/>
          <a:p>
            <a:r>
              <a:rPr lang="en-US" sz="1400" dirty="0"/>
              <a:t>Coleen Roehl</a:t>
            </a:r>
          </a:p>
        </p:txBody>
      </p:sp>
      <p:sp>
        <p:nvSpPr>
          <p:cNvPr id="4" name="TextBox 3">
            <a:extLst>
              <a:ext uri="{FF2B5EF4-FFF2-40B4-BE49-F238E27FC236}">
                <a16:creationId xmlns:a16="http://schemas.microsoft.com/office/drawing/2014/main" id="{C7425844-B92E-1793-F7C1-E5CA878E263F}"/>
              </a:ext>
            </a:extLst>
          </p:cNvPr>
          <p:cNvSpPr txBox="1"/>
          <p:nvPr/>
        </p:nvSpPr>
        <p:spPr>
          <a:xfrm>
            <a:off x="11192954" y="5287398"/>
            <a:ext cx="846707" cy="276999"/>
          </a:xfrm>
          <a:prstGeom prst="rect">
            <a:avLst/>
          </a:prstGeom>
          <a:noFill/>
        </p:spPr>
        <p:txBody>
          <a:bodyPr wrap="none" rtlCol="0">
            <a:spAutoFit/>
          </a:bodyPr>
          <a:lstStyle/>
          <a:p>
            <a:r>
              <a:rPr lang="en-US" sz="1200" dirty="0"/>
              <a:t>in QA/QC</a:t>
            </a:r>
          </a:p>
        </p:txBody>
      </p:sp>
      <p:sp>
        <p:nvSpPr>
          <p:cNvPr id="6" name="TextBox 5">
            <a:extLst>
              <a:ext uri="{FF2B5EF4-FFF2-40B4-BE49-F238E27FC236}">
                <a16:creationId xmlns:a16="http://schemas.microsoft.com/office/drawing/2014/main" id="{FB8D86BD-469B-2E11-5657-A694ED0C7877}"/>
              </a:ext>
            </a:extLst>
          </p:cNvPr>
          <p:cNvSpPr txBox="1"/>
          <p:nvPr/>
        </p:nvSpPr>
        <p:spPr>
          <a:xfrm>
            <a:off x="11195948" y="4912823"/>
            <a:ext cx="846707" cy="276999"/>
          </a:xfrm>
          <a:prstGeom prst="rect">
            <a:avLst/>
          </a:prstGeom>
          <a:noFill/>
        </p:spPr>
        <p:txBody>
          <a:bodyPr wrap="none" rtlCol="0">
            <a:spAutoFit/>
          </a:bodyPr>
          <a:lstStyle/>
          <a:p>
            <a:r>
              <a:rPr lang="en-US" sz="1200" dirty="0"/>
              <a:t>in QA/QC</a:t>
            </a:r>
          </a:p>
        </p:txBody>
      </p:sp>
    </p:spTree>
    <p:extLst>
      <p:ext uri="{BB962C8B-B14F-4D97-AF65-F5344CB8AC3E}">
        <p14:creationId xmlns:p14="http://schemas.microsoft.com/office/powerpoint/2010/main" val="65798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C431F7-1434-CCD6-95D6-7FB217EC6B24}"/>
              </a:ext>
            </a:extLst>
          </p:cNvPr>
          <p:cNvSpPr>
            <a:spLocks noGrp="1"/>
          </p:cNvSpPr>
          <p:nvPr>
            <p:ph type="title"/>
          </p:nvPr>
        </p:nvSpPr>
        <p:spPr/>
        <p:txBody>
          <a:bodyPr/>
          <a:lstStyle/>
          <a:p>
            <a:r>
              <a:rPr lang="en-US" dirty="0"/>
              <a:t>Our Goals and Challenges</a:t>
            </a:r>
          </a:p>
        </p:txBody>
      </p:sp>
      <p:sp>
        <p:nvSpPr>
          <p:cNvPr id="7" name="Text Placeholder 6">
            <a:extLst>
              <a:ext uri="{FF2B5EF4-FFF2-40B4-BE49-F238E27FC236}">
                <a16:creationId xmlns:a16="http://schemas.microsoft.com/office/drawing/2014/main" id="{CCEEA40C-F95D-32D7-4AC7-A8012C269804}"/>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16690087-A1F6-CD64-6A1C-B7C7ECB9CF7F}"/>
              </a:ext>
            </a:extLst>
          </p:cNvPr>
          <p:cNvSpPr>
            <a:spLocks noGrp="1"/>
          </p:cNvSpPr>
          <p:nvPr>
            <p:ph type="sldNum" sz="quarter" idx="12"/>
          </p:nvPr>
        </p:nvSpPr>
        <p:spPr/>
        <p:txBody>
          <a:bodyPr/>
          <a:lstStyle/>
          <a:p>
            <a:fld id="{AF3D0440-C7D0-1142-895D-23BE22DB2F41}" type="slidenum">
              <a:rPr lang="en-US" smtClean="0"/>
              <a:t>8</a:t>
            </a:fld>
            <a:endParaRPr lang="en-US" dirty="0"/>
          </a:p>
        </p:txBody>
      </p:sp>
    </p:spTree>
    <p:extLst>
      <p:ext uri="{BB962C8B-B14F-4D97-AF65-F5344CB8AC3E}">
        <p14:creationId xmlns:p14="http://schemas.microsoft.com/office/powerpoint/2010/main" val="3826537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6" descr="A tree with words in the shape of a tree&#10;&#10;Description automatically generated with low confidence">
            <a:extLst>
              <a:ext uri="{FF2B5EF4-FFF2-40B4-BE49-F238E27FC236}">
                <a16:creationId xmlns:a16="http://schemas.microsoft.com/office/drawing/2014/main" id="{C180BD11-D1B6-921A-B67A-8508B75E4053}"/>
              </a:ext>
            </a:extLst>
          </p:cNvPr>
          <p:cNvPicPr>
            <a:picLocks noChangeAspect="1"/>
          </p:cNvPicPr>
          <p:nvPr/>
        </p:nvPicPr>
        <p:blipFill>
          <a:blip r:embed="rId2"/>
          <a:stretch>
            <a:fillRect/>
          </a:stretch>
        </p:blipFill>
        <p:spPr>
          <a:xfrm>
            <a:off x="6261850" y="2230402"/>
            <a:ext cx="4706928" cy="4627598"/>
          </a:xfrm>
          <a:prstGeom prst="rect">
            <a:avLst/>
          </a:prstGeom>
        </p:spPr>
      </p:pic>
      <p:sp>
        <p:nvSpPr>
          <p:cNvPr id="2" name="Title 1">
            <a:extLst>
              <a:ext uri="{FF2B5EF4-FFF2-40B4-BE49-F238E27FC236}">
                <a16:creationId xmlns:a16="http://schemas.microsoft.com/office/drawing/2014/main" id="{2479A7C0-592C-D60D-CF16-1448B46AF3B8}"/>
              </a:ext>
            </a:extLst>
          </p:cNvPr>
          <p:cNvSpPr>
            <a:spLocks noGrp="1"/>
          </p:cNvSpPr>
          <p:nvPr>
            <p:ph type="title"/>
          </p:nvPr>
        </p:nvSpPr>
        <p:spPr/>
        <p:txBody>
          <a:bodyPr/>
          <a:lstStyle/>
          <a:p>
            <a:r>
              <a:rPr lang="en-US" dirty="0"/>
              <a:t>TCCON Accuracy (BIAS) and Precision Goals</a:t>
            </a:r>
          </a:p>
        </p:txBody>
      </p:sp>
      <p:sp>
        <p:nvSpPr>
          <p:cNvPr id="3" name="Content Placeholder 2">
            <a:extLst>
              <a:ext uri="{FF2B5EF4-FFF2-40B4-BE49-F238E27FC236}">
                <a16:creationId xmlns:a16="http://schemas.microsoft.com/office/drawing/2014/main" id="{0305B7B2-2883-9077-AAB9-8EEFC3A6DE93}"/>
              </a:ext>
            </a:extLst>
          </p:cNvPr>
          <p:cNvSpPr>
            <a:spLocks noGrp="1"/>
          </p:cNvSpPr>
          <p:nvPr>
            <p:ph idx="1"/>
          </p:nvPr>
        </p:nvSpPr>
        <p:spPr>
          <a:xfrm>
            <a:off x="690283" y="2490126"/>
            <a:ext cx="5405717" cy="3727794"/>
          </a:xfrm>
        </p:spPr>
        <p:txBody>
          <a:bodyPr>
            <a:normAutofit/>
          </a:bodyPr>
          <a:lstStyle/>
          <a:p>
            <a:r>
              <a:rPr lang="en-US" sz="2600" dirty="0"/>
              <a:t>Enable carbon cycle science</a:t>
            </a:r>
          </a:p>
          <a:p>
            <a:r>
              <a:rPr lang="en-US" sz="2600" dirty="0"/>
              <a:t>Remain a useful resource for satellite validation</a:t>
            </a:r>
          </a:p>
          <a:p>
            <a:pPr lvl="1"/>
            <a:r>
              <a:rPr lang="en-US" sz="2000" dirty="0"/>
              <a:t>Work to improve accuracy and precision with new data versions</a:t>
            </a:r>
          </a:p>
          <a:p>
            <a:pPr lvl="1"/>
            <a:r>
              <a:rPr lang="en-US" sz="2000" dirty="0"/>
              <a:t>To tie historical satellites to current and future satellites</a:t>
            </a:r>
          </a:p>
        </p:txBody>
      </p:sp>
      <p:sp>
        <p:nvSpPr>
          <p:cNvPr id="4" name="Slide Number Placeholder 3">
            <a:extLst>
              <a:ext uri="{FF2B5EF4-FFF2-40B4-BE49-F238E27FC236}">
                <a16:creationId xmlns:a16="http://schemas.microsoft.com/office/drawing/2014/main" id="{2BDD5659-F578-A678-354F-8F7B79FD58BD}"/>
              </a:ext>
            </a:extLst>
          </p:cNvPr>
          <p:cNvSpPr>
            <a:spLocks noGrp="1"/>
          </p:cNvSpPr>
          <p:nvPr>
            <p:ph type="sldNum" sz="quarter" idx="12"/>
          </p:nvPr>
        </p:nvSpPr>
        <p:spPr/>
        <p:txBody>
          <a:bodyPr/>
          <a:lstStyle/>
          <a:p>
            <a:fld id="{AF3D0440-C7D0-1142-895D-23BE22DB2F41}" type="slidenum">
              <a:rPr lang="en-US" smtClean="0"/>
              <a:t>9</a:t>
            </a:fld>
            <a:endParaRPr lang="en-US"/>
          </a:p>
        </p:txBody>
      </p:sp>
    </p:spTree>
    <p:extLst>
      <p:ext uri="{BB962C8B-B14F-4D97-AF65-F5344CB8AC3E}">
        <p14:creationId xmlns:p14="http://schemas.microsoft.com/office/powerpoint/2010/main" val="3622819440"/>
      </p:ext>
    </p:extLst>
  </p:cSld>
  <p:clrMapOvr>
    <a:masterClrMapping/>
  </p:clrMapOvr>
</p:sld>
</file>

<file path=ppt/theme/theme1.xml><?xml version="1.0" encoding="utf-8"?>
<a:theme xmlns:a="http://schemas.openxmlformats.org/drawingml/2006/main" name="Parcel">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{015A4C62-591B-D44A-8E3D-2255142DCEB9}tf16401378</Template>
  <TotalTime>5042</TotalTime>
  <Words>4939</Words>
  <Application>Microsoft Macintosh PowerPoint</Application>
  <PresentationFormat>Widescreen</PresentationFormat>
  <Paragraphs>354</Paragraphs>
  <Slides>36</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Gill Sans MT</vt:lpstr>
      <vt:lpstr>Parcel</vt:lpstr>
      <vt:lpstr>Welcome to the 2023 TCCON Meeting</vt:lpstr>
      <vt:lpstr>Network Status</vt:lpstr>
      <vt:lpstr>Theses Completed This Year – CONGRATULATIONS!!!!</vt:lpstr>
      <vt:lpstr>Network Status: Future Sites</vt:lpstr>
      <vt:lpstr>Requests for New TCCON Station Locations</vt:lpstr>
      <vt:lpstr>Future TCCON Stations?</vt:lpstr>
      <vt:lpstr>NETWORK Updates: GGG2020 Data Availability</vt:lpstr>
      <vt:lpstr>Our Goals and Challenges</vt:lpstr>
      <vt:lpstr>TCCON Accuracy (BIAS) and Precision Goals</vt:lpstr>
      <vt:lpstr>TCCON Bias and Precision Goals for XCO2, XCH4, XCO</vt:lpstr>
      <vt:lpstr>TCCON Precision – Current Error Budget</vt:lpstr>
      <vt:lpstr>Alternative PRECISION ASSESSMENT</vt:lpstr>
      <vt:lpstr>Alternative BIAS Assessments</vt:lpstr>
      <vt:lpstr>Detector Nonlinearity</vt:lpstr>
      <vt:lpstr>Progress toward Correcting Nonlinearity Biases</vt:lpstr>
      <vt:lpstr>Progress toward Correcting Nonlinearity Biases</vt:lpstr>
      <vt:lpstr>How does the rest of TCCON compare?</vt:lpstr>
      <vt:lpstr>Summary</vt:lpstr>
      <vt:lpstr>Discussion TOPICS for later Today</vt:lpstr>
      <vt:lpstr>Thank you</vt:lpstr>
      <vt:lpstr>PowerPoint Presentation</vt:lpstr>
      <vt:lpstr>TCCON Data usage by the numbers</vt:lpstr>
      <vt:lpstr>Data usage – by Gas, by Topic, and By Mission</vt:lpstr>
      <vt:lpstr>Detector Nonlinearity</vt:lpstr>
      <vt:lpstr>What is the Affect of Nonlinearity on XCO2?</vt:lpstr>
      <vt:lpstr>TCCON Bias and precision GOALS for XCO2</vt:lpstr>
      <vt:lpstr>TCCON Bias and precision goalS For XCH4</vt:lpstr>
      <vt:lpstr>TCCON Bias and precision goalS For XCO</vt:lpstr>
      <vt:lpstr>PowerPoint Presentation</vt:lpstr>
      <vt:lpstr>New Nonlinearity diagnostics in GGG2020: DIP, ZLO</vt:lpstr>
      <vt:lpstr>What is DIP?</vt:lpstr>
      <vt:lpstr>What is DIP?</vt:lpstr>
      <vt:lpstr>Progress toward Correcting Nonlinearity Biases</vt:lpstr>
      <vt:lpstr>Correcting Nonlinearity Biases</vt:lpstr>
      <vt:lpstr>Progress toward Correcting Nonlinearity Biases</vt:lpstr>
      <vt:lpstr>Paper Abstract Contents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 virtual TCCON meeting</dc:title>
  <dc:creator>Debra Wunch</dc:creator>
  <cp:lastModifiedBy>Debra Wunch</cp:lastModifiedBy>
  <cp:revision>193</cp:revision>
  <dcterms:created xsi:type="dcterms:W3CDTF">2021-06-02T01:14:40Z</dcterms:created>
  <dcterms:modified xsi:type="dcterms:W3CDTF">2023-06-11T20:30:38Z</dcterms:modified>
</cp:coreProperties>
</file>