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0" r:id="rId4"/>
    <p:sldId id="261" r:id="rId5"/>
    <p:sldId id="264" r:id="rId6"/>
    <p:sldId id="280" r:id="rId7"/>
    <p:sldId id="283" r:id="rId8"/>
    <p:sldId id="284" r:id="rId9"/>
    <p:sldId id="285" r:id="rId10"/>
    <p:sldId id="294" r:id="rId11"/>
    <p:sldId id="286" r:id="rId12"/>
    <p:sldId id="281" r:id="rId13"/>
    <p:sldId id="282" r:id="rId14"/>
    <p:sldId id="265" r:id="rId15"/>
    <p:sldId id="290" r:id="rId16"/>
    <p:sldId id="291" r:id="rId17"/>
    <p:sldId id="293" r:id="rId18"/>
    <p:sldId id="289" r:id="rId19"/>
    <p:sldId id="296" r:id="rId20"/>
    <p:sldId id="271" r:id="rId21"/>
    <p:sldId id="276" r:id="rId22"/>
    <p:sldId id="297" r:id="rId23"/>
    <p:sldId id="279" r:id="rId24"/>
  </p:sldIdLst>
  <p:sldSz cx="12192000" cy="6858000"/>
  <p:notesSz cx="6858000" cy="9144000"/>
  <p:embeddedFontLst>
    <p:embeddedFont>
      <p:font typeface="汉仪大黑简" panose="02010600030101010101" charset="-122"/>
      <p:regular r:id="rId26"/>
    </p:embeddedFont>
    <p:embeddedFont>
      <p:font typeface="汉仪中简黑简" panose="02010600030101010101" charset="-122"/>
      <p:regular r:id="rId27"/>
    </p:embeddedFont>
    <p:embeddedFont>
      <p:font typeface="Adobe Myungjo Std M" panose="02020600000000000000" pitchFamily="18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S PGothic" panose="020B0600070205080204" pitchFamily="34" charset="-128"/>
      <p:regular r:id="rId33"/>
    </p:embeddedFont>
    <p:embeddedFont>
      <p:font typeface="华文细黑" panose="02010600040101010101" pitchFamily="2" charset="-122"/>
      <p:regular r:id="rId34"/>
    </p:embeddedFont>
    <p:embeddedFont>
      <p:font typeface="微软雅黑" panose="020B0503020204020204" pitchFamily="34" charset="-122"/>
      <p:regular r:id="rId35"/>
      <p:bold r:id="rId36"/>
    </p:embeddedFont>
  </p:embeddedFontLst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2668" autoAdjust="0"/>
  </p:normalViewPr>
  <p:slideViewPr>
    <p:cSldViewPr snapToGrid="0">
      <p:cViewPr varScale="1">
        <p:scale>
          <a:sx n="76" d="100"/>
          <a:sy n="76" d="100"/>
        </p:scale>
        <p:origin x="8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 purpose today is to give a </a:t>
            </a:r>
            <a:r>
              <a:rPr lang="en-US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FTIR observed at Hefei Site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12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48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 campaign was conducted for observations of trace gases with  EM27/SUN and MAX-DOAS system at Shanghai from October 2020 to December 2020. Atmospheric CO</a:t>
            </a:r>
            <a:r>
              <a:rPr lang="en-US" altLang="zh-CN" sz="12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NO</a:t>
            </a:r>
            <a:r>
              <a:rPr lang="en-US" altLang="zh-CN" sz="12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from the land sources show higher correlation, with higher ratio of NO</a:t>
            </a:r>
            <a:r>
              <a:rPr lang="en-US" altLang="zh-CN" sz="12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to CO</a:t>
            </a:r>
            <a:r>
              <a:rPr lang="en-US" altLang="zh-CN" sz="1200" baseline="-25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that derived from the gases from the sea sources.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8788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US" altLang="zh-CN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41.09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996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also using the solar telluric shift that retrieved from O2 window to monitor the tracker accuracy.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77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have checked the weather station logfile and found that the voltage of station battery have been with low voltage and could not be powered properly before 04/29/2020.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00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Additionally, the I2S code is also enabled for the LSE correction.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22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078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order to correct timing error-related bias, we assumed a constant</a:t>
            </a:r>
            <a:b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 timing error and a linear drift from point that the time </a:t>
            </a:r>
            <a:r>
              <a:rPr lang="en-US" altLang="zh-C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synchronisation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failed until it was discovered. </a:t>
            </a:r>
            <a:br>
              <a:rPr lang="en-US" altLang="zh-CN" dirty="0"/>
            </a:b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1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GGG2020, </a:t>
            </a:r>
            <a:r>
              <a:rPr lang="en-US" altLang="zh-CN" dirty="0" err="1"/>
              <a:t>standed</a:t>
            </a:r>
            <a:r>
              <a:rPr lang="en-US" altLang="zh-CN" dirty="0"/>
              <a:t> TCCON window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543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基于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典型的晴朗天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11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00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到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13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00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两个小时内的观测数据，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获得反演误差，并根据气体的测量值变化估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算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气体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观测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精度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/>
              <a:t>With an sunny day select 11:00 to 13:00 two hours data, calculate the data </a:t>
            </a:r>
            <a:r>
              <a:rPr lang="en-US" altLang="zh-CN" dirty="0" err="1"/>
              <a:t>standed</a:t>
            </a:r>
            <a:r>
              <a:rPr lang="en-US" altLang="zh-CN" dirty="0"/>
              <a:t> deviation and mean value, the ratio of SD and mean value.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758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Using co2 and CO data that observed in surface, troposphere and total column to calculate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24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>
            <a:off x="130810" y="125730"/>
            <a:ext cx="797567" cy="42545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256" h="670">
                <a:moveTo>
                  <a:pt x="0" y="0"/>
                </a:moveTo>
                <a:lnTo>
                  <a:pt x="1256" y="0"/>
                </a:lnTo>
                <a:lnTo>
                  <a:pt x="1247" y="11"/>
                </a:lnTo>
                <a:cubicBezTo>
                  <a:pt x="1118" y="181"/>
                  <a:pt x="1026" y="379"/>
                  <a:pt x="981" y="596"/>
                </a:cubicBezTo>
                <a:lnTo>
                  <a:pt x="975" y="627"/>
                </a:lnTo>
                <a:lnTo>
                  <a:pt x="932" y="620"/>
                </a:lnTo>
                <a:cubicBezTo>
                  <a:pt x="819" y="603"/>
                  <a:pt x="703" y="594"/>
                  <a:pt x="585" y="594"/>
                </a:cubicBezTo>
                <a:cubicBezTo>
                  <a:pt x="389" y="594"/>
                  <a:pt x="198" y="619"/>
                  <a:pt x="16" y="666"/>
                </a:cubicBezTo>
                <a:lnTo>
                  <a:pt x="0" y="6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130810" y="125730"/>
            <a:ext cx="11931015" cy="66071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8789" h="10405">
                <a:moveTo>
                  <a:pt x="3555" y="0"/>
                </a:moveTo>
                <a:lnTo>
                  <a:pt x="18789" y="0"/>
                </a:lnTo>
                <a:lnTo>
                  <a:pt x="18789" y="5184"/>
                </a:lnTo>
                <a:lnTo>
                  <a:pt x="18786" y="5184"/>
                </a:lnTo>
                <a:cubicBezTo>
                  <a:pt x="18685" y="5170"/>
                  <a:pt x="18582" y="5163"/>
                  <a:pt x="18478" y="5163"/>
                </a:cubicBezTo>
                <a:cubicBezTo>
                  <a:pt x="17220" y="5163"/>
                  <a:pt x="16201" y="6182"/>
                  <a:pt x="16201" y="7440"/>
                </a:cubicBezTo>
                <a:cubicBezTo>
                  <a:pt x="16201" y="7627"/>
                  <a:pt x="16223" y="7808"/>
                  <a:pt x="16266" y="7981"/>
                </a:cubicBezTo>
                <a:lnTo>
                  <a:pt x="16278" y="8028"/>
                </a:lnTo>
                <a:lnTo>
                  <a:pt x="16267" y="8031"/>
                </a:lnTo>
                <a:cubicBezTo>
                  <a:pt x="15660" y="8203"/>
                  <a:pt x="15216" y="8761"/>
                  <a:pt x="15216" y="9424"/>
                </a:cubicBezTo>
                <a:cubicBezTo>
                  <a:pt x="15216" y="9789"/>
                  <a:pt x="15351" y="10123"/>
                  <a:pt x="15575" y="10377"/>
                </a:cubicBezTo>
                <a:lnTo>
                  <a:pt x="15600" y="10405"/>
                </a:lnTo>
                <a:lnTo>
                  <a:pt x="0" y="10405"/>
                </a:lnTo>
                <a:lnTo>
                  <a:pt x="0" y="5209"/>
                </a:lnTo>
                <a:lnTo>
                  <a:pt x="12" y="5213"/>
                </a:lnTo>
                <a:cubicBezTo>
                  <a:pt x="253" y="5301"/>
                  <a:pt x="514" y="5348"/>
                  <a:pt x="785" y="5348"/>
                </a:cubicBezTo>
                <a:cubicBezTo>
                  <a:pt x="2043" y="5348"/>
                  <a:pt x="3062" y="4329"/>
                  <a:pt x="3062" y="3071"/>
                </a:cubicBezTo>
                <a:cubicBezTo>
                  <a:pt x="3062" y="2882"/>
                  <a:pt x="3039" y="2698"/>
                  <a:pt x="2995" y="2522"/>
                </a:cubicBezTo>
                <a:lnTo>
                  <a:pt x="2985" y="2483"/>
                </a:lnTo>
                <a:lnTo>
                  <a:pt x="2996" y="2480"/>
                </a:lnTo>
                <a:cubicBezTo>
                  <a:pt x="3603" y="2308"/>
                  <a:pt x="4047" y="1750"/>
                  <a:pt x="4047" y="1088"/>
                </a:cubicBezTo>
                <a:cubicBezTo>
                  <a:pt x="4047" y="666"/>
                  <a:pt x="3867" y="286"/>
                  <a:pt x="3579" y="22"/>
                </a:cubicBezTo>
                <a:lnTo>
                  <a:pt x="3555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11612916" y="6401836"/>
            <a:ext cx="448909" cy="33106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707" h="521">
                <a:moveTo>
                  <a:pt x="206" y="0"/>
                </a:moveTo>
                <a:lnTo>
                  <a:pt x="228" y="4"/>
                </a:lnTo>
                <a:cubicBezTo>
                  <a:pt x="348" y="23"/>
                  <a:pt x="471" y="33"/>
                  <a:pt x="596" y="33"/>
                </a:cubicBezTo>
                <a:cubicBezTo>
                  <a:pt x="616" y="33"/>
                  <a:pt x="635" y="33"/>
                  <a:pt x="655" y="33"/>
                </a:cubicBezTo>
                <a:lnTo>
                  <a:pt x="707" y="31"/>
                </a:lnTo>
                <a:lnTo>
                  <a:pt x="707" y="521"/>
                </a:lnTo>
                <a:lnTo>
                  <a:pt x="0" y="521"/>
                </a:lnTo>
                <a:lnTo>
                  <a:pt x="3" y="516"/>
                </a:lnTo>
                <a:cubicBezTo>
                  <a:pt x="96" y="370"/>
                  <a:pt x="164" y="207"/>
                  <a:pt x="200" y="32"/>
                </a:cubicBezTo>
                <a:lnTo>
                  <a:pt x="20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9792970" y="5223564"/>
            <a:ext cx="723937" cy="150934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140" h="2377">
                <a:moveTo>
                  <a:pt x="1062" y="0"/>
                </a:moveTo>
                <a:lnTo>
                  <a:pt x="1062" y="1"/>
                </a:lnTo>
                <a:cubicBezTo>
                  <a:pt x="1079" y="63"/>
                  <a:pt x="1098" y="125"/>
                  <a:pt x="1120" y="185"/>
                </a:cubicBezTo>
                <a:lnTo>
                  <a:pt x="1140" y="239"/>
                </a:lnTo>
                <a:lnTo>
                  <a:pt x="1117" y="248"/>
                </a:lnTo>
                <a:cubicBezTo>
                  <a:pt x="580" y="460"/>
                  <a:pt x="200" y="983"/>
                  <a:pt x="200" y="1595"/>
                </a:cubicBezTo>
                <a:cubicBezTo>
                  <a:pt x="200" y="1880"/>
                  <a:pt x="282" y="2145"/>
                  <a:pt x="424" y="2369"/>
                </a:cubicBezTo>
                <a:lnTo>
                  <a:pt x="429" y="2377"/>
                </a:lnTo>
                <a:lnTo>
                  <a:pt x="384" y="2377"/>
                </a:lnTo>
                <a:lnTo>
                  <a:pt x="359" y="2349"/>
                </a:lnTo>
                <a:cubicBezTo>
                  <a:pt x="135" y="2095"/>
                  <a:pt x="0" y="1761"/>
                  <a:pt x="0" y="1395"/>
                </a:cubicBezTo>
                <a:cubicBezTo>
                  <a:pt x="0" y="733"/>
                  <a:pt x="444" y="175"/>
                  <a:pt x="1051" y="3"/>
                </a:cubicBezTo>
                <a:lnTo>
                  <a:pt x="1062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任意多边形 15"/>
          <p:cNvSpPr/>
          <p:nvPr/>
        </p:nvSpPr>
        <p:spPr>
          <a:xfrm>
            <a:off x="10036561" y="6732905"/>
            <a:ext cx="92230" cy="870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45" h="137">
                <a:moveTo>
                  <a:pt x="0" y="0"/>
                </a:moveTo>
                <a:lnTo>
                  <a:pt x="45" y="0"/>
                </a:lnTo>
                <a:lnTo>
                  <a:pt x="56" y="17"/>
                </a:lnTo>
                <a:cubicBezTo>
                  <a:pt x="78" y="50"/>
                  <a:pt x="101" y="81"/>
                  <a:pt x="125" y="112"/>
                </a:cubicBezTo>
                <a:lnTo>
                  <a:pt x="145" y="137"/>
                </a:lnTo>
                <a:lnTo>
                  <a:pt x="143" y="135"/>
                </a:lnTo>
                <a:cubicBezTo>
                  <a:pt x="93" y="94"/>
                  <a:pt x="45" y="49"/>
                  <a:pt x="1" y="1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9919970" y="5375617"/>
            <a:ext cx="1674505" cy="135728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37" h="2137">
                <a:moveTo>
                  <a:pt x="940" y="0"/>
                </a:moveTo>
                <a:lnTo>
                  <a:pt x="940" y="1"/>
                </a:lnTo>
                <a:cubicBezTo>
                  <a:pt x="1069" y="331"/>
                  <a:pt x="1273" y="624"/>
                  <a:pt x="1531" y="858"/>
                </a:cubicBezTo>
                <a:lnTo>
                  <a:pt x="1555" y="879"/>
                </a:lnTo>
                <a:lnTo>
                  <a:pt x="1577" y="903"/>
                </a:lnTo>
                <a:cubicBezTo>
                  <a:pt x="1857" y="1212"/>
                  <a:pt x="2220" y="1443"/>
                  <a:pt x="2631" y="1561"/>
                </a:cubicBezTo>
                <a:lnTo>
                  <a:pt x="2637" y="1563"/>
                </a:lnTo>
                <a:lnTo>
                  <a:pt x="2630" y="1586"/>
                </a:lnTo>
                <a:cubicBezTo>
                  <a:pt x="2567" y="1789"/>
                  <a:pt x="2461" y="1972"/>
                  <a:pt x="2322" y="2126"/>
                </a:cubicBezTo>
                <a:lnTo>
                  <a:pt x="2311" y="2137"/>
                </a:lnTo>
                <a:lnTo>
                  <a:pt x="229" y="2137"/>
                </a:lnTo>
                <a:lnTo>
                  <a:pt x="224" y="2130"/>
                </a:lnTo>
                <a:cubicBezTo>
                  <a:pt x="82" y="1906"/>
                  <a:pt x="0" y="1641"/>
                  <a:pt x="0" y="1356"/>
                </a:cubicBezTo>
                <a:cubicBezTo>
                  <a:pt x="0" y="744"/>
                  <a:pt x="380" y="221"/>
                  <a:pt x="917" y="9"/>
                </a:cubicBezTo>
                <a:lnTo>
                  <a:pt x="94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11387666" y="6367843"/>
            <a:ext cx="355798" cy="36506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60" h="575">
                <a:moveTo>
                  <a:pt x="326" y="0"/>
                </a:moveTo>
                <a:lnTo>
                  <a:pt x="366" y="11"/>
                </a:lnTo>
                <a:cubicBezTo>
                  <a:pt x="427" y="27"/>
                  <a:pt x="490" y="41"/>
                  <a:pt x="553" y="52"/>
                </a:cubicBezTo>
                <a:lnTo>
                  <a:pt x="560" y="54"/>
                </a:lnTo>
                <a:lnTo>
                  <a:pt x="554" y="85"/>
                </a:lnTo>
                <a:cubicBezTo>
                  <a:pt x="518" y="260"/>
                  <a:pt x="451" y="424"/>
                  <a:pt x="358" y="570"/>
                </a:cubicBezTo>
                <a:lnTo>
                  <a:pt x="355" y="575"/>
                </a:lnTo>
                <a:lnTo>
                  <a:pt x="0" y="575"/>
                </a:lnTo>
                <a:lnTo>
                  <a:pt x="11" y="563"/>
                </a:lnTo>
                <a:cubicBezTo>
                  <a:pt x="149" y="410"/>
                  <a:pt x="256" y="226"/>
                  <a:pt x="319" y="24"/>
                </a:cubicBezTo>
                <a:lnTo>
                  <a:pt x="326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任意多边形 20"/>
          <p:cNvSpPr/>
          <p:nvPr/>
        </p:nvSpPr>
        <p:spPr>
          <a:xfrm>
            <a:off x="10907469" y="5933999"/>
            <a:ext cx="708992" cy="43384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117" h="683">
                <a:moveTo>
                  <a:pt x="0" y="0"/>
                </a:moveTo>
                <a:lnTo>
                  <a:pt x="17" y="15"/>
                </a:lnTo>
                <a:cubicBezTo>
                  <a:pt x="323" y="280"/>
                  <a:pt x="700" y="464"/>
                  <a:pt x="1115" y="537"/>
                </a:cubicBezTo>
                <a:lnTo>
                  <a:pt x="1117" y="537"/>
                </a:lnTo>
                <a:lnTo>
                  <a:pt x="1110" y="568"/>
                </a:lnTo>
                <a:cubicBezTo>
                  <a:pt x="1103" y="604"/>
                  <a:pt x="1095" y="639"/>
                  <a:pt x="1085" y="673"/>
                </a:cubicBezTo>
                <a:lnTo>
                  <a:pt x="1082" y="683"/>
                </a:lnTo>
                <a:lnTo>
                  <a:pt x="1076" y="682"/>
                </a:lnTo>
                <a:cubicBezTo>
                  <a:pt x="665" y="563"/>
                  <a:pt x="301" y="332"/>
                  <a:pt x="21" y="24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11594475" y="6274851"/>
            <a:ext cx="162114" cy="12698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55" h="200">
                <a:moveTo>
                  <a:pt x="35" y="0"/>
                </a:moveTo>
                <a:lnTo>
                  <a:pt x="78" y="7"/>
                </a:lnTo>
                <a:cubicBezTo>
                  <a:pt x="123" y="14"/>
                  <a:pt x="168" y="19"/>
                  <a:pt x="214" y="24"/>
                </a:cubicBezTo>
                <a:lnTo>
                  <a:pt x="255" y="27"/>
                </a:lnTo>
                <a:lnTo>
                  <a:pt x="254" y="51"/>
                </a:lnTo>
                <a:cubicBezTo>
                  <a:pt x="250" y="100"/>
                  <a:pt x="244" y="149"/>
                  <a:pt x="235" y="196"/>
                </a:cubicBezTo>
                <a:lnTo>
                  <a:pt x="235" y="200"/>
                </a:lnTo>
                <a:lnTo>
                  <a:pt x="227" y="199"/>
                </a:lnTo>
                <a:cubicBezTo>
                  <a:pt x="164" y="188"/>
                  <a:pt x="101" y="174"/>
                  <a:pt x="40" y="157"/>
                </a:cubicBezTo>
                <a:lnTo>
                  <a:pt x="0" y="146"/>
                </a:lnTo>
                <a:lnTo>
                  <a:pt x="3" y="136"/>
                </a:lnTo>
                <a:cubicBezTo>
                  <a:pt x="13" y="102"/>
                  <a:pt x="21" y="67"/>
                  <a:pt x="29" y="32"/>
                </a:cubicBezTo>
                <a:lnTo>
                  <a:pt x="35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/>
        </p:nvSpPr>
        <p:spPr>
          <a:xfrm>
            <a:off x="11743464" y="6282543"/>
            <a:ext cx="318361" cy="14048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01" h="221">
                <a:moveTo>
                  <a:pt x="501" y="0"/>
                </a:moveTo>
                <a:lnTo>
                  <a:pt x="501" y="219"/>
                </a:lnTo>
                <a:lnTo>
                  <a:pt x="449" y="220"/>
                </a:lnTo>
                <a:cubicBezTo>
                  <a:pt x="430" y="221"/>
                  <a:pt x="410" y="221"/>
                  <a:pt x="390" y="221"/>
                </a:cubicBezTo>
                <a:cubicBezTo>
                  <a:pt x="265" y="221"/>
                  <a:pt x="142" y="211"/>
                  <a:pt x="22" y="192"/>
                </a:cubicBezTo>
                <a:lnTo>
                  <a:pt x="0" y="188"/>
                </a:lnTo>
                <a:lnTo>
                  <a:pt x="1" y="184"/>
                </a:lnTo>
                <a:cubicBezTo>
                  <a:pt x="9" y="136"/>
                  <a:pt x="15" y="88"/>
                  <a:pt x="19" y="39"/>
                </a:cubicBezTo>
                <a:lnTo>
                  <a:pt x="21" y="15"/>
                </a:lnTo>
                <a:lnTo>
                  <a:pt x="31" y="16"/>
                </a:lnTo>
                <a:cubicBezTo>
                  <a:pt x="84" y="19"/>
                  <a:pt x="137" y="21"/>
                  <a:pt x="190" y="21"/>
                </a:cubicBezTo>
                <a:cubicBezTo>
                  <a:pt x="289" y="21"/>
                  <a:pt x="385" y="15"/>
                  <a:pt x="480" y="3"/>
                </a:cubicBezTo>
                <a:lnTo>
                  <a:pt x="501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5" name="任意多边形 24"/>
          <p:cNvSpPr/>
          <p:nvPr/>
        </p:nvSpPr>
        <p:spPr>
          <a:xfrm>
            <a:off x="10594216" y="5317490"/>
            <a:ext cx="1037079" cy="95736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33" h="1508">
                <a:moveTo>
                  <a:pt x="386" y="0"/>
                </a:moveTo>
                <a:cubicBezTo>
                  <a:pt x="723" y="0"/>
                  <a:pt x="1033" y="115"/>
                  <a:pt x="1279" y="309"/>
                </a:cubicBezTo>
                <a:lnTo>
                  <a:pt x="1304" y="329"/>
                </a:lnTo>
                <a:lnTo>
                  <a:pt x="1324" y="354"/>
                </a:lnTo>
                <a:cubicBezTo>
                  <a:pt x="1518" y="600"/>
                  <a:pt x="1633" y="910"/>
                  <a:pt x="1633" y="1248"/>
                </a:cubicBezTo>
                <a:cubicBezTo>
                  <a:pt x="1633" y="1335"/>
                  <a:pt x="1625" y="1421"/>
                  <a:pt x="1611" y="1504"/>
                </a:cubicBezTo>
                <a:lnTo>
                  <a:pt x="1610" y="1508"/>
                </a:lnTo>
                <a:lnTo>
                  <a:pt x="1609" y="1507"/>
                </a:lnTo>
                <a:cubicBezTo>
                  <a:pt x="1193" y="1435"/>
                  <a:pt x="816" y="1251"/>
                  <a:pt x="510" y="986"/>
                </a:cubicBezTo>
                <a:lnTo>
                  <a:pt x="493" y="971"/>
                </a:lnTo>
                <a:lnTo>
                  <a:pt x="478" y="954"/>
                </a:lnTo>
                <a:cubicBezTo>
                  <a:pt x="262" y="705"/>
                  <a:pt x="99" y="407"/>
                  <a:pt x="8" y="81"/>
                </a:cubicBezTo>
                <a:lnTo>
                  <a:pt x="0" y="52"/>
                </a:lnTo>
                <a:lnTo>
                  <a:pt x="24" y="46"/>
                </a:lnTo>
                <a:cubicBezTo>
                  <a:pt x="140" y="16"/>
                  <a:pt x="261" y="0"/>
                  <a:pt x="38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6" name="任意多边形 25"/>
          <p:cNvSpPr/>
          <p:nvPr/>
        </p:nvSpPr>
        <p:spPr>
          <a:xfrm>
            <a:off x="11422474" y="5526310"/>
            <a:ext cx="335821" cy="76569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29" h="1206">
                <a:moveTo>
                  <a:pt x="0" y="0"/>
                </a:moveTo>
                <a:lnTo>
                  <a:pt x="2" y="2"/>
                </a:lnTo>
                <a:cubicBezTo>
                  <a:pt x="324" y="267"/>
                  <a:pt x="529" y="669"/>
                  <a:pt x="529" y="1119"/>
                </a:cubicBezTo>
                <a:cubicBezTo>
                  <a:pt x="529" y="1144"/>
                  <a:pt x="528" y="1168"/>
                  <a:pt x="527" y="1193"/>
                </a:cubicBezTo>
                <a:lnTo>
                  <a:pt x="526" y="1206"/>
                </a:lnTo>
                <a:lnTo>
                  <a:pt x="485" y="1202"/>
                </a:lnTo>
                <a:cubicBezTo>
                  <a:pt x="439" y="1198"/>
                  <a:pt x="394" y="1193"/>
                  <a:pt x="349" y="1186"/>
                </a:cubicBezTo>
                <a:lnTo>
                  <a:pt x="305" y="1179"/>
                </a:lnTo>
                <a:lnTo>
                  <a:pt x="306" y="1175"/>
                </a:lnTo>
                <a:cubicBezTo>
                  <a:pt x="321" y="1092"/>
                  <a:pt x="329" y="1006"/>
                  <a:pt x="329" y="919"/>
                </a:cubicBezTo>
                <a:cubicBezTo>
                  <a:pt x="329" y="581"/>
                  <a:pt x="214" y="271"/>
                  <a:pt x="20" y="25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7" name="任意多边形 26"/>
          <p:cNvSpPr/>
          <p:nvPr/>
        </p:nvSpPr>
        <p:spPr>
          <a:xfrm>
            <a:off x="10562943" y="5190490"/>
            <a:ext cx="859531" cy="33582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54" h="529">
                <a:moveTo>
                  <a:pt x="235" y="0"/>
                </a:moveTo>
                <a:cubicBezTo>
                  <a:pt x="685" y="0"/>
                  <a:pt x="1086" y="205"/>
                  <a:pt x="1352" y="527"/>
                </a:cubicBezTo>
                <a:lnTo>
                  <a:pt x="1354" y="529"/>
                </a:lnTo>
                <a:lnTo>
                  <a:pt x="1329" y="509"/>
                </a:lnTo>
                <a:cubicBezTo>
                  <a:pt x="1083" y="315"/>
                  <a:pt x="772" y="200"/>
                  <a:pt x="435" y="200"/>
                </a:cubicBezTo>
                <a:cubicBezTo>
                  <a:pt x="310" y="200"/>
                  <a:pt x="189" y="216"/>
                  <a:pt x="73" y="246"/>
                </a:cubicBezTo>
                <a:lnTo>
                  <a:pt x="49" y="252"/>
                </a:lnTo>
                <a:lnTo>
                  <a:pt x="44" y="231"/>
                </a:lnTo>
                <a:cubicBezTo>
                  <a:pt x="26" y="163"/>
                  <a:pt x="12" y="94"/>
                  <a:pt x="1" y="24"/>
                </a:cubicBezTo>
                <a:lnTo>
                  <a:pt x="0" y="19"/>
                </a:lnTo>
                <a:lnTo>
                  <a:pt x="15" y="17"/>
                </a:lnTo>
                <a:cubicBezTo>
                  <a:pt x="86" y="6"/>
                  <a:pt x="160" y="0"/>
                  <a:pt x="235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/>
        </p:nvSpPr>
        <p:spPr>
          <a:xfrm>
            <a:off x="10545445" y="3531235"/>
            <a:ext cx="1516380" cy="27647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388" h="4354">
                <a:moveTo>
                  <a:pt x="2277" y="0"/>
                </a:moveTo>
                <a:cubicBezTo>
                  <a:pt x="2313" y="0"/>
                  <a:pt x="2348" y="1"/>
                  <a:pt x="2383" y="2"/>
                </a:cubicBezTo>
                <a:lnTo>
                  <a:pt x="2388" y="3"/>
                </a:lnTo>
                <a:lnTo>
                  <a:pt x="2388" y="4333"/>
                </a:lnTo>
                <a:lnTo>
                  <a:pt x="2367" y="4336"/>
                </a:lnTo>
                <a:cubicBezTo>
                  <a:pt x="2272" y="4348"/>
                  <a:pt x="2175" y="4354"/>
                  <a:pt x="2077" y="4354"/>
                </a:cubicBezTo>
                <a:cubicBezTo>
                  <a:pt x="2024" y="4354"/>
                  <a:pt x="1971" y="4352"/>
                  <a:pt x="1918" y="4349"/>
                </a:cubicBezTo>
                <a:lnTo>
                  <a:pt x="1907" y="4348"/>
                </a:lnTo>
                <a:lnTo>
                  <a:pt x="1908" y="4335"/>
                </a:lnTo>
                <a:cubicBezTo>
                  <a:pt x="1909" y="4310"/>
                  <a:pt x="1910" y="4285"/>
                  <a:pt x="1910" y="4261"/>
                </a:cubicBezTo>
                <a:cubicBezTo>
                  <a:pt x="1910" y="3811"/>
                  <a:pt x="1705" y="3409"/>
                  <a:pt x="1383" y="3144"/>
                </a:cubicBezTo>
                <a:lnTo>
                  <a:pt x="1381" y="3142"/>
                </a:lnTo>
                <a:lnTo>
                  <a:pt x="1379" y="3140"/>
                </a:lnTo>
                <a:cubicBezTo>
                  <a:pt x="1114" y="2818"/>
                  <a:pt x="712" y="2613"/>
                  <a:pt x="263" y="2613"/>
                </a:cubicBezTo>
                <a:cubicBezTo>
                  <a:pt x="188" y="2613"/>
                  <a:pt x="114" y="2619"/>
                  <a:pt x="42" y="2630"/>
                </a:cubicBezTo>
                <a:lnTo>
                  <a:pt x="28" y="2632"/>
                </a:lnTo>
                <a:lnTo>
                  <a:pt x="23" y="2602"/>
                </a:lnTo>
                <a:cubicBezTo>
                  <a:pt x="8" y="2496"/>
                  <a:pt x="0" y="2387"/>
                  <a:pt x="0" y="2277"/>
                </a:cubicBezTo>
                <a:cubicBezTo>
                  <a:pt x="0" y="1019"/>
                  <a:pt x="1019" y="0"/>
                  <a:pt x="227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3" name="任意多边形 42"/>
          <p:cNvSpPr/>
          <p:nvPr/>
        </p:nvSpPr>
        <p:spPr>
          <a:xfrm>
            <a:off x="10516907" y="5350542"/>
            <a:ext cx="390562" cy="58345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15" h="919">
                <a:moveTo>
                  <a:pt x="122" y="0"/>
                </a:moveTo>
                <a:lnTo>
                  <a:pt x="129" y="29"/>
                </a:lnTo>
                <a:cubicBezTo>
                  <a:pt x="221" y="355"/>
                  <a:pt x="384" y="652"/>
                  <a:pt x="600" y="902"/>
                </a:cubicBezTo>
                <a:lnTo>
                  <a:pt x="615" y="919"/>
                </a:lnTo>
                <a:lnTo>
                  <a:pt x="591" y="897"/>
                </a:lnTo>
                <a:cubicBezTo>
                  <a:pt x="333" y="663"/>
                  <a:pt x="129" y="371"/>
                  <a:pt x="0" y="40"/>
                </a:cubicBezTo>
                <a:lnTo>
                  <a:pt x="0" y="39"/>
                </a:lnTo>
                <a:lnTo>
                  <a:pt x="10" y="36"/>
                </a:lnTo>
                <a:cubicBezTo>
                  <a:pt x="43" y="24"/>
                  <a:pt x="77" y="13"/>
                  <a:pt x="111" y="3"/>
                </a:cubicBezTo>
                <a:lnTo>
                  <a:pt x="122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4" name="任意多边形 43"/>
          <p:cNvSpPr/>
          <p:nvPr/>
        </p:nvSpPr>
        <p:spPr>
          <a:xfrm>
            <a:off x="10467134" y="5202607"/>
            <a:ext cx="127082" cy="17301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00" h="272">
                <a:moveTo>
                  <a:pt x="151" y="0"/>
                </a:moveTo>
                <a:lnTo>
                  <a:pt x="152" y="5"/>
                </a:lnTo>
                <a:cubicBezTo>
                  <a:pt x="163" y="75"/>
                  <a:pt x="177" y="144"/>
                  <a:pt x="195" y="212"/>
                </a:cubicBezTo>
                <a:lnTo>
                  <a:pt x="200" y="233"/>
                </a:lnTo>
                <a:lnTo>
                  <a:pt x="190" y="236"/>
                </a:lnTo>
                <a:cubicBezTo>
                  <a:pt x="155" y="246"/>
                  <a:pt x="121" y="257"/>
                  <a:pt x="88" y="269"/>
                </a:cubicBezTo>
                <a:lnTo>
                  <a:pt x="78" y="272"/>
                </a:lnTo>
                <a:lnTo>
                  <a:pt x="58" y="218"/>
                </a:lnTo>
                <a:cubicBezTo>
                  <a:pt x="36" y="158"/>
                  <a:pt x="17" y="96"/>
                  <a:pt x="0" y="34"/>
                </a:cubicBezTo>
                <a:lnTo>
                  <a:pt x="0" y="33"/>
                </a:lnTo>
                <a:lnTo>
                  <a:pt x="24" y="26"/>
                </a:lnTo>
                <a:cubicBezTo>
                  <a:pt x="59" y="18"/>
                  <a:pt x="94" y="10"/>
                  <a:pt x="130" y="4"/>
                </a:cubicBezTo>
                <a:lnTo>
                  <a:pt x="151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5" name="任意多边形 44"/>
          <p:cNvSpPr/>
          <p:nvPr/>
        </p:nvSpPr>
        <p:spPr>
          <a:xfrm>
            <a:off x="10418445" y="3404235"/>
            <a:ext cx="1643380" cy="181932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588" h="2865">
                <a:moveTo>
                  <a:pt x="2277" y="0"/>
                </a:moveTo>
                <a:cubicBezTo>
                  <a:pt x="2381" y="0"/>
                  <a:pt x="2484" y="7"/>
                  <a:pt x="2585" y="21"/>
                </a:cubicBezTo>
                <a:lnTo>
                  <a:pt x="2588" y="21"/>
                </a:lnTo>
                <a:lnTo>
                  <a:pt x="2588" y="203"/>
                </a:lnTo>
                <a:lnTo>
                  <a:pt x="2583" y="202"/>
                </a:lnTo>
                <a:cubicBezTo>
                  <a:pt x="2548" y="201"/>
                  <a:pt x="2513" y="200"/>
                  <a:pt x="2477" y="200"/>
                </a:cubicBezTo>
                <a:cubicBezTo>
                  <a:pt x="1219" y="200"/>
                  <a:pt x="200" y="1219"/>
                  <a:pt x="200" y="2477"/>
                </a:cubicBezTo>
                <a:cubicBezTo>
                  <a:pt x="200" y="2587"/>
                  <a:pt x="208" y="2696"/>
                  <a:pt x="223" y="2802"/>
                </a:cubicBezTo>
                <a:lnTo>
                  <a:pt x="228" y="2832"/>
                </a:lnTo>
                <a:lnTo>
                  <a:pt x="206" y="2836"/>
                </a:lnTo>
                <a:cubicBezTo>
                  <a:pt x="171" y="2842"/>
                  <a:pt x="135" y="2850"/>
                  <a:pt x="101" y="2859"/>
                </a:cubicBezTo>
                <a:lnTo>
                  <a:pt x="77" y="2865"/>
                </a:lnTo>
                <a:lnTo>
                  <a:pt x="65" y="2818"/>
                </a:lnTo>
                <a:cubicBezTo>
                  <a:pt x="22" y="2645"/>
                  <a:pt x="0" y="2464"/>
                  <a:pt x="0" y="2277"/>
                </a:cubicBezTo>
                <a:cubicBezTo>
                  <a:pt x="0" y="1019"/>
                  <a:pt x="1019" y="0"/>
                  <a:pt x="2277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7" name="任意多边形 46"/>
          <p:cNvSpPr/>
          <p:nvPr/>
        </p:nvSpPr>
        <p:spPr>
          <a:xfrm>
            <a:off x="1976695" y="125730"/>
            <a:ext cx="723960" cy="1576663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140" h="2483">
                <a:moveTo>
                  <a:pt x="636" y="0"/>
                </a:moveTo>
                <a:lnTo>
                  <a:pt x="648" y="0"/>
                </a:lnTo>
                <a:lnTo>
                  <a:pt x="672" y="22"/>
                </a:lnTo>
                <a:cubicBezTo>
                  <a:pt x="960" y="286"/>
                  <a:pt x="1140" y="666"/>
                  <a:pt x="1140" y="1088"/>
                </a:cubicBezTo>
                <a:cubicBezTo>
                  <a:pt x="1140" y="1750"/>
                  <a:pt x="696" y="2308"/>
                  <a:pt x="89" y="2480"/>
                </a:cubicBezTo>
                <a:lnTo>
                  <a:pt x="78" y="2483"/>
                </a:lnTo>
                <a:lnTo>
                  <a:pt x="76" y="2475"/>
                </a:lnTo>
                <a:cubicBezTo>
                  <a:pt x="59" y="2411"/>
                  <a:pt x="39" y="2349"/>
                  <a:pt x="17" y="2288"/>
                </a:cubicBezTo>
                <a:lnTo>
                  <a:pt x="0" y="2244"/>
                </a:lnTo>
                <a:lnTo>
                  <a:pt x="1" y="2243"/>
                </a:lnTo>
                <a:cubicBezTo>
                  <a:pt x="549" y="2038"/>
                  <a:pt x="940" y="1508"/>
                  <a:pt x="940" y="888"/>
                </a:cubicBezTo>
                <a:cubicBezTo>
                  <a:pt x="940" y="561"/>
                  <a:pt x="832" y="259"/>
                  <a:pt x="649" y="17"/>
                </a:cubicBezTo>
                <a:lnTo>
                  <a:pt x="636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8" name="任意多边形 47"/>
          <p:cNvSpPr/>
          <p:nvPr/>
        </p:nvSpPr>
        <p:spPr>
          <a:xfrm>
            <a:off x="2364835" y="105950"/>
            <a:ext cx="23224" cy="1978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7" h="31">
                <a:moveTo>
                  <a:pt x="0" y="0"/>
                </a:moveTo>
                <a:lnTo>
                  <a:pt x="2" y="2"/>
                </a:lnTo>
                <a:cubicBezTo>
                  <a:pt x="12" y="10"/>
                  <a:pt x="22" y="18"/>
                  <a:pt x="32" y="27"/>
                </a:cubicBezTo>
                <a:lnTo>
                  <a:pt x="37" y="31"/>
                </a:lnTo>
                <a:lnTo>
                  <a:pt x="25" y="31"/>
                </a:lnTo>
                <a:lnTo>
                  <a:pt x="20" y="25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9" name="任意多边形 48"/>
          <p:cNvSpPr/>
          <p:nvPr/>
        </p:nvSpPr>
        <p:spPr>
          <a:xfrm>
            <a:off x="1899397" y="1550394"/>
            <a:ext cx="127051" cy="17294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00" h="272">
                <a:moveTo>
                  <a:pt x="122" y="0"/>
                </a:moveTo>
                <a:lnTo>
                  <a:pt x="139" y="45"/>
                </a:lnTo>
                <a:cubicBezTo>
                  <a:pt x="161" y="106"/>
                  <a:pt x="181" y="168"/>
                  <a:pt x="198" y="231"/>
                </a:cubicBezTo>
                <a:lnTo>
                  <a:pt x="200" y="239"/>
                </a:lnTo>
                <a:lnTo>
                  <a:pt x="176" y="246"/>
                </a:lnTo>
                <a:cubicBezTo>
                  <a:pt x="141" y="255"/>
                  <a:pt x="106" y="262"/>
                  <a:pt x="71" y="269"/>
                </a:cubicBezTo>
                <a:lnTo>
                  <a:pt x="49" y="272"/>
                </a:lnTo>
                <a:lnTo>
                  <a:pt x="48" y="267"/>
                </a:lnTo>
                <a:cubicBezTo>
                  <a:pt x="37" y="196"/>
                  <a:pt x="23" y="127"/>
                  <a:pt x="5" y="58"/>
                </a:cubicBezTo>
                <a:lnTo>
                  <a:pt x="0" y="39"/>
                </a:lnTo>
                <a:lnTo>
                  <a:pt x="11" y="37"/>
                </a:lnTo>
                <a:cubicBezTo>
                  <a:pt x="39" y="28"/>
                  <a:pt x="67" y="20"/>
                  <a:pt x="95" y="10"/>
                </a:cubicBezTo>
                <a:lnTo>
                  <a:pt x="122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0" name="任意多边形 49"/>
          <p:cNvSpPr/>
          <p:nvPr/>
        </p:nvSpPr>
        <p:spPr>
          <a:xfrm>
            <a:off x="130810" y="1702393"/>
            <a:ext cx="1944370" cy="181931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3062" h="2865">
                <a:moveTo>
                  <a:pt x="2985" y="0"/>
                </a:moveTo>
                <a:lnTo>
                  <a:pt x="2995" y="40"/>
                </a:lnTo>
                <a:cubicBezTo>
                  <a:pt x="3039" y="215"/>
                  <a:pt x="3062" y="399"/>
                  <a:pt x="3062" y="588"/>
                </a:cubicBezTo>
                <a:cubicBezTo>
                  <a:pt x="3062" y="1846"/>
                  <a:pt x="2043" y="2865"/>
                  <a:pt x="785" y="2865"/>
                </a:cubicBezTo>
                <a:cubicBezTo>
                  <a:pt x="514" y="2865"/>
                  <a:pt x="253" y="2818"/>
                  <a:pt x="12" y="2730"/>
                </a:cubicBezTo>
                <a:lnTo>
                  <a:pt x="0" y="2726"/>
                </a:lnTo>
                <a:lnTo>
                  <a:pt x="0" y="2589"/>
                </a:lnTo>
                <a:lnTo>
                  <a:pt x="18" y="2594"/>
                </a:lnTo>
                <a:cubicBezTo>
                  <a:pt x="199" y="2640"/>
                  <a:pt x="389" y="2665"/>
                  <a:pt x="585" y="2665"/>
                </a:cubicBezTo>
                <a:cubicBezTo>
                  <a:pt x="1843" y="2665"/>
                  <a:pt x="2862" y="1646"/>
                  <a:pt x="2862" y="388"/>
                </a:cubicBezTo>
                <a:cubicBezTo>
                  <a:pt x="2862" y="278"/>
                  <a:pt x="2854" y="169"/>
                  <a:pt x="2839" y="63"/>
                </a:cubicBezTo>
                <a:lnTo>
                  <a:pt x="2834" y="33"/>
                </a:lnTo>
                <a:lnTo>
                  <a:pt x="2856" y="29"/>
                </a:lnTo>
                <a:cubicBezTo>
                  <a:pt x="2891" y="23"/>
                  <a:pt x="2927" y="15"/>
                  <a:pt x="2961" y="6"/>
                </a:cubicBezTo>
                <a:lnTo>
                  <a:pt x="2985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任意多边形 51"/>
          <p:cNvSpPr/>
          <p:nvPr/>
        </p:nvSpPr>
        <p:spPr>
          <a:xfrm>
            <a:off x="1586455" y="992212"/>
            <a:ext cx="390239" cy="58319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15" h="918">
                <a:moveTo>
                  <a:pt x="0" y="0"/>
                </a:moveTo>
                <a:lnTo>
                  <a:pt x="24" y="21"/>
                </a:lnTo>
                <a:cubicBezTo>
                  <a:pt x="280" y="254"/>
                  <a:pt x="483" y="544"/>
                  <a:pt x="612" y="872"/>
                </a:cubicBezTo>
                <a:lnTo>
                  <a:pt x="615" y="879"/>
                </a:lnTo>
                <a:lnTo>
                  <a:pt x="588" y="889"/>
                </a:lnTo>
                <a:cubicBezTo>
                  <a:pt x="560" y="899"/>
                  <a:pt x="532" y="907"/>
                  <a:pt x="503" y="916"/>
                </a:cubicBezTo>
                <a:lnTo>
                  <a:pt x="493" y="918"/>
                </a:lnTo>
                <a:lnTo>
                  <a:pt x="483" y="883"/>
                </a:lnTo>
                <a:cubicBezTo>
                  <a:pt x="391" y="559"/>
                  <a:pt x="230" y="265"/>
                  <a:pt x="16" y="18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3" name="任意多边形 52"/>
          <p:cNvSpPr/>
          <p:nvPr/>
        </p:nvSpPr>
        <p:spPr>
          <a:xfrm>
            <a:off x="899142" y="125730"/>
            <a:ext cx="1674513" cy="142466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37" h="2244">
                <a:moveTo>
                  <a:pt x="434" y="0"/>
                </a:moveTo>
                <a:lnTo>
                  <a:pt x="2333" y="0"/>
                </a:lnTo>
                <a:lnTo>
                  <a:pt x="2346" y="17"/>
                </a:lnTo>
                <a:cubicBezTo>
                  <a:pt x="2529" y="259"/>
                  <a:pt x="2637" y="561"/>
                  <a:pt x="2637" y="888"/>
                </a:cubicBezTo>
                <a:cubicBezTo>
                  <a:pt x="2637" y="1508"/>
                  <a:pt x="2246" y="2038"/>
                  <a:pt x="1698" y="2243"/>
                </a:cubicBezTo>
                <a:lnTo>
                  <a:pt x="1697" y="2244"/>
                </a:lnTo>
                <a:lnTo>
                  <a:pt x="1694" y="2236"/>
                </a:lnTo>
                <a:cubicBezTo>
                  <a:pt x="1565" y="1909"/>
                  <a:pt x="1362" y="1618"/>
                  <a:pt x="1106" y="1386"/>
                </a:cubicBezTo>
                <a:lnTo>
                  <a:pt x="1082" y="1365"/>
                </a:lnTo>
                <a:lnTo>
                  <a:pt x="1072" y="1353"/>
                </a:lnTo>
                <a:cubicBezTo>
                  <a:pt x="792" y="1040"/>
                  <a:pt x="427" y="805"/>
                  <a:pt x="13" y="685"/>
                </a:cubicBezTo>
                <a:lnTo>
                  <a:pt x="0" y="681"/>
                </a:lnTo>
                <a:lnTo>
                  <a:pt x="7" y="657"/>
                </a:lnTo>
                <a:cubicBezTo>
                  <a:pt x="84" y="408"/>
                  <a:pt x="227" y="189"/>
                  <a:pt x="415" y="17"/>
                </a:cubicBezTo>
                <a:lnTo>
                  <a:pt x="434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5" name="任意多边形 54"/>
          <p:cNvSpPr/>
          <p:nvPr/>
        </p:nvSpPr>
        <p:spPr>
          <a:xfrm>
            <a:off x="750150" y="125730"/>
            <a:ext cx="424725" cy="432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69" h="681">
                <a:moveTo>
                  <a:pt x="281" y="0"/>
                </a:moveTo>
                <a:lnTo>
                  <a:pt x="669" y="0"/>
                </a:lnTo>
                <a:lnTo>
                  <a:pt x="649" y="17"/>
                </a:lnTo>
                <a:cubicBezTo>
                  <a:pt x="462" y="189"/>
                  <a:pt x="319" y="408"/>
                  <a:pt x="242" y="657"/>
                </a:cubicBezTo>
                <a:lnTo>
                  <a:pt x="235" y="681"/>
                </a:lnTo>
                <a:lnTo>
                  <a:pt x="201" y="672"/>
                </a:lnTo>
                <a:cubicBezTo>
                  <a:pt x="139" y="655"/>
                  <a:pt x="77" y="641"/>
                  <a:pt x="13" y="630"/>
                </a:cubicBezTo>
                <a:lnTo>
                  <a:pt x="0" y="627"/>
                </a:lnTo>
                <a:lnTo>
                  <a:pt x="6" y="596"/>
                </a:lnTo>
                <a:cubicBezTo>
                  <a:pt x="50" y="379"/>
                  <a:pt x="143" y="181"/>
                  <a:pt x="272" y="11"/>
                </a:cubicBezTo>
                <a:lnTo>
                  <a:pt x="281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8" name="任意多边形 57"/>
          <p:cNvSpPr/>
          <p:nvPr/>
        </p:nvSpPr>
        <p:spPr>
          <a:xfrm>
            <a:off x="862330" y="651154"/>
            <a:ext cx="1037067" cy="95730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633" h="1508">
                <a:moveTo>
                  <a:pt x="23" y="0"/>
                </a:moveTo>
                <a:lnTo>
                  <a:pt x="40" y="3"/>
                </a:lnTo>
                <a:cubicBezTo>
                  <a:pt x="449" y="77"/>
                  <a:pt x="821" y="260"/>
                  <a:pt x="1123" y="522"/>
                </a:cubicBezTo>
                <a:lnTo>
                  <a:pt x="1140" y="537"/>
                </a:lnTo>
                <a:lnTo>
                  <a:pt x="1156" y="555"/>
                </a:lnTo>
                <a:cubicBezTo>
                  <a:pt x="1370" y="802"/>
                  <a:pt x="1532" y="1097"/>
                  <a:pt x="1624" y="1420"/>
                </a:cubicBezTo>
                <a:lnTo>
                  <a:pt x="1633" y="1456"/>
                </a:lnTo>
                <a:lnTo>
                  <a:pt x="1609" y="1462"/>
                </a:lnTo>
                <a:cubicBezTo>
                  <a:pt x="1494" y="1492"/>
                  <a:pt x="1372" y="1508"/>
                  <a:pt x="1248" y="1508"/>
                </a:cubicBezTo>
                <a:cubicBezTo>
                  <a:pt x="910" y="1508"/>
                  <a:pt x="600" y="1392"/>
                  <a:pt x="354" y="1199"/>
                </a:cubicBezTo>
                <a:lnTo>
                  <a:pt x="329" y="1179"/>
                </a:lnTo>
                <a:lnTo>
                  <a:pt x="309" y="1154"/>
                </a:lnTo>
                <a:cubicBezTo>
                  <a:pt x="115" y="908"/>
                  <a:pt x="0" y="597"/>
                  <a:pt x="0" y="260"/>
                </a:cubicBezTo>
                <a:cubicBezTo>
                  <a:pt x="0" y="173"/>
                  <a:pt x="8" y="87"/>
                  <a:pt x="23" y="4"/>
                </a:cubicBezTo>
                <a:lnTo>
                  <a:pt x="2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9" name="任意多边形 58"/>
          <p:cNvSpPr/>
          <p:nvPr/>
        </p:nvSpPr>
        <p:spPr>
          <a:xfrm>
            <a:off x="735330" y="633914"/>
            <a:ext cx="335820" cy="76572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29" h="1206">
                <a:moveTo>
                  <a:pt x="3" y="0"/>
                </a:moveTo>
                <a:lnTo>
                  <a:pt x="8" y="0"/>
                </a:lnTo>
                <a:cubicBezTo>
                  <a:pt x="71" y="5"/>
                  <a:pt x="133" y="12"/>
                  <a:pt x="194" y="22"/>
                </a:cubicBezTo>
                <a:lnTo>
                  <a:pt x="223" y="27"/>
                </a:lnTo>
                <a:lnTo>
                  <a:pt x="223" y="31"/>
                </a:lnTo>
                <a:cubicBezTo>
                  <a:pt x="208" y="114"/>
                  <a:pt x="200" y="200"/>
                  <a:pt x="200" y="287"/>
                </a:cubicBezTo>
                <a:cubicBezTo>
                  <a:pt x="200" y="624"/>
                  <a:pt x="315" y="935"/>
                  <a:pt x="509" y="1181"/>
                </a:cubicBezTo>
                <a:lnTo>
                  <a:pt x="529" y="1206"/>
                </a:lnTo>
                <a:lnTo>
                  <a:pt x="527" y="1204"/>
                </a:lnTo>
                <a:cubicBezTo>
                  <a:pt x="205" y="939"/>
                  <a:pt x="0" y="537"/>
                  <a:pt x="0" y="87"/>
                </a:cubicBezTo>
                <a:cubicBezTo>
                  <a:pt x="0" y="65"/>
                  <a:pt x="0" y="44"/>
                  <a:pt x="1" y="22"/>
                </a:cubicBezTo>
                <a:lnTo>
                  <a:pt x="3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0" name="任意多边形 59"/>
          <p:cNvSpPr/>
          <p:nvPr/>
        </p:nvSpPr>
        <p:spPr>
          <a:xfrm>
            <a:off x="877152" y="558130"/>
            <a:ext cx="709303" cy="43408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117" h="684">
                <a:moveTo>
                  <a:pt x="35" y="0"/>
                </a:moveTo>
                <a:lnTo>
                  <a:pt x="47" y="4"/>
                </a:lnTo>
                <a:cubicBezTo>
                  <a:pt x="461" y="124"/>
                  <a:pt x="827" y="359"/>
                  <a:pt x="1107" y="672"/>
                </a:cubicBezTo>
                <a:lnTo>
                  <a:pt x="1117" y="684"/>
                </a:lnTo>
                <a:lnTo>
                  <a:pt x="1100" y="668"/>
                </a:lnTo>
                <a:cubicBezTo>
                  <a:pt x="798" y="407"/>
                  <a:pt x="426" y="223"/>
                  <a:pt x="16" y="149"/>
                </a:cubicBezTo>
                <a:lnTo>
                  <a:pt x="0" y="146"/>
                </a:lnTo>
                <a:lnTo>
                  <a:pt x="6" y="115"/>
                </a:lnTo>
                <a:cubicBezTo>
                  <a:pt x="13" y="79"/>
                  <a:pt x="22" y="45"/>
                  <a:pt x="32" y="10"/>
                </a:cubicBezTo>
                <a:lnTo>
                  <a:pt x="35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1" name="任意多边形 60"/>
          <p:cNvSpPr/>
          <p:nvPr/>
        </p:nvSpPr>
        <p:spPr>
          <a:xfrm>
            <a:off x="737020" y="524164"/>
            <a:ext cx="162121" cy="126989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55" h="200">
                <a:moveTo>
                  <a:pt x="21" y="0"/>
                </a:moveTo>
                <a:lnTo>
                  <a:pt x="33" y="2"/>
                </a:lnTo>
                <a:cubicBezTo>
                  <a:pt x="97" y="14"/>
                  <a:pt x="160" y="28"/>
                  <a:pt x="222" y="44"/>
                </a:cubicBezTo>
                <a:lnTo>
                  <a:pt x="255" y="53"/>
                </a:lnTo>
                <a:lnTo>
                  <a:pt x="252" y="64"/>
                </a:lnTo>
                <a:cubicBezTo>
                  <a:pt x="242" y="98"/>
                  <a:pt x="234" y="133"/>
                  <a:pt x="227" y="168"/>
                </a:cubicBezTo>
                <a:lnTo>
                  <a:pt x="221" y="200"/>
                </a:lnTo>
                <a:lnTo>
                  <a:pt x="191" y="195"/>
                </a:lnTo>
                <a:cubicBezTo>
                  <a:pt x="130" y="185"/>
                  <a:pt x="68" y="178"/>
                  <a:pt x="6" y="173"/>
                </a:cubicBezTo>
                <a:lnTo>
                  <a:pt x="0" y="173"/>
                </a:lnTo>
                <a:lnTo>
                  <a:pt x="1" y="162"/>
                </a:lnTo>
                <a:cubicBezTo>
                  <a:pt x="4" y="109"/>
                  <a:pt x="11" y="56"/>
                  <a:pt x="20" y="4"/>
                </a:cubicBezTo>
                <a:lnTo>
                  <a:pt x="21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2" name="任意多边形 61"/>
          <p:cNvSpPr/>
          <p:nvPr/>
        </p:nvSpPr>
        <p:spPr>
          <a:xfrm>
            <a:off x="1071150" y="1399635"/>
            <a:ext cx="859528" cy="33582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354" h="529">
                <a:moveTo>
                  <a:pt x="0" y="0"/>
                </a:moveTo>
                <a:lnTo>
                  <a:pt x="25" y="20"/>
                </a:lnTo>
                <a:cubicBezTo>
                  <a:pt x="271" y="214"/>
                  <a:pt x="581" y="329"/>
                  <a:pt x="919" y="329"/>
                </a:cubicBezTo>
                <a:cubicBezTo>
                  <a:pt x="1044" y="329"/>
                  <a:pt x="1165" y="313"/>
                  <a:pt x="1280" y="283"/>
                </a:cubicBezTo>
                <a:lnTo>
                  <a:pt x="1304" y="277"/>
                </a:lnTo>
                <a:lnTo>
                  <a:pt x="1309" y="296"/>
                </a:lnTo>
                <a:cubicBezTo>
                  <a:pt x="1327" y="364"/>
                  <a:pt x="1341" y="433"/>
                  <a:pt x="1353" y="504"/>
                </a:cubicBezTo>
                <a:lnTo>
                  <a:pt x="1354" y="510"/>
                </a:lnTo>
                <a:lnTo>
                  <a:pt x="1339" y="512"/>
                </a:lnTo>
                <a:cubicBezTo>
                  <a:pt x="1267" y="523"/>
                  <a:pt x="1194" y="529"/>
                  <a:pt x="1119" y="529"/>
                </a:cubicBezTo>
                <a:cubicBezTo>
                  <a:pt x="669" y="529"/>
                  <a:pt x="267" y="324"/>
                  <a:pt x="2" y="2"/>
                </a:cubicBez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7" name="任意多边形 66"/>
          <p:cNvSpPr/>
          <p:nvPr/>
        </p:nvSpPr>
        <p:spPr>
          <a:xfrm>
            <a:off x="130810" y="629920"/>
            <a:ext cx="1817370" cy="27647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862" h="4354">
                <a:moveTo>
                  <a:pt x="785" y="0"/>
                </a:moveTo>
                <a:cubicBezTo>
                  <a:pt x="824" y="0"/>
                  <a:pt x="863" y="1"/>
                  <a:pt x="902" y="3"/>
                </a:cubicBezTo>
                <a:lnTo>
                  <a:pt x="955" y="6"/>
                </a:lnTo>
                <a:lnTo>
                  <a:pt x="953" y="28"/>
                </a:lnTo>
                <a:cubicBezTo>
                  <a:pt x="952" y="50"/>
                  <a:pt x="952" y="72"/>
                  <a:pt x="952" y="94"/>
                </a:cubicBezTo>
                <a:cubicBezTo>
                  <a:pt x="952" y="543"/>
                  <a:pt x="1157" y="945"/>
                  <a:pt x="1479" y="1210"/>
                </a:cubicBezTo>
                <a:lnTo>
                  <a:pt x="1481" y="1212"/>
                </a:lnTo>
                <a:lnTo>
                  <a:pt x="1483" y="1214"/>
                </a:lnTo>
                <a:cubicBezTo>
                  <a:pt x="1748" y="1536"/>
                  <a:pt x="2150" y="1741"/>
                  <a:pt x="2600" y="1741"/>
                </a:cubicBezTo>
                <a:cubicBezTo>
                  <a:pt x="2674" y="1741"/>
                  <a:pt x="2748" y="1735"/>
                  <a:pt x="2820" y="1724"/>
                </a:cubicBezTo>
                <a:lnTo>
                  <a:pt x="2834" y="1722"/>
                </a:lnTo>
                <a:lnTo>
                  <a:pt x="2839" y="1751"/>
                </a:lnTo>
                <a:cubicBezTo>
                  <a:pt x="2854" y="1858"/>
                  <a:pt x="2862" y="1966"/>
                  <a:pt x="2862" y="2077"/>
                </a:cubicBezTo>
                <a:cubicBezTo>
                  <a:pt x="2862" y="3335"/>
                  <a:pt x="1843" y="4354"/>
                  <a:pt x="585" y="4354"/>
                </a:cubicBezTo>
                <a:cubicBezTo>
                  <a:pt x="389" y="4354"/>
                  <a:pt x="199" y="4329"/>
                  <a:pt x="18" y="4283"/>
                </a:cubicBezTo>
                <a:lnTo>
                  <a:pt x="0" y="4278"/>
                </a:lnTo>
                <a:lnTo>
                  <a:pt x="0" y="139"/>
                </a:lnTo>
                <a:lnTo>
                  <a:pt x="2" y="138"/>
                </a:lnTo>
                <a:cubicBezTo>
                  <a:pt x="246" y="49"/>
                  <a:pt x="510" y="0"/>
                  <a:pt x="785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9" name="任意多边形 68"/>
          <p:cNvSpPr/>
          <p:nvPr/>
        </p:nvSpPr>
        <p:spPr>
          <a:xfrm>
            <a:off x="130810" y="502920"/>
            <a:ext cx="619340" cy="21524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975" h="339">
                <a:moveTo>
                  <a:pt x="585" y="0"/>
                </a:moveTo>
                <a:cubicBezTo>
                  <a:pt x="703" y="0"/>
                  <a:pt x="819" y="9"/>
                  <a:pt x="932" y="26"/>
                </a:cubicBezTo>
                <a:lnTo>
                  <a:pt x="975" y="33"/>
                </a:lnTo>
                <a:lnTo>
                  <a:pt x="975" y="37"/>
                </a:lnTo>
                <a:cubicBezTo>
                  <a:pt x="965" y="89"/>
                  <a:pt x="959" y="142"/>
                  <a:pt x="955" y="196"/>
                </a:cubicBezTo>
                <a:lnTo>
                  <a:pt x="955" y="206"/>
                </a:lnTo>
                <a:lnTo>
                  <a:pt x="902" y="203"/>
                </a:lnTo>
                <a:cubicBezTo>
                  <a:pt x="863" y="201"/>
                  <a:pt x="824" y="200"/>
                  <a:pt x="785" y="200"/>
                </a:cubicBezTo>
                <a:cubicBezTo>
                  <a:pt x="510" y="200"/>
                  <a:pt x="246" y="249"/>
                  <a:pt x="2" y="338"/>
                </a:cubicBezTo>
                <a:lnTo>
                  <a:pt x="0" y="339"/>
                </a:lnTo>
                <a:lnTo>
                  <a:pt x="0" y="76"/>
                </a:lnTo>
                <a:lnTo>
                  <a:pt x="16" y="72"/>
                </a:lnTo>
                <a:cubicBezTo>
                  <a:pt x="198" y="25"/>
                  <a:pt x="389" y="0"/>
                  <a:pt x="585" y="0"/>
                </a:cubicBezTo>
                <a:close/>
              </a:path>
            </a:pathLst>
          </a:cu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130810" y="125730"/>
            <a:ext cx="797567" cy="42545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256" h="670">
                <a:moveTo>
                  <a:pt x="0" y="0"/>
                </a:moveTo>
                <a:lnTo>
                  <a:pt x="1256" y="0"/>
                </a:lnTo>
                <a:lnTo>
                  <a:pt x="1247" y="11"/>
                </a:lnTo>
                <a:cubicBezTo>
                  <a:pt x="1118" y="181"/>
                  <a:pt x="1026" y="379"/>
                  <a:pt x="981" y="596"/>
                </a:cubicBezTo>
                <a:lnTo>
                  <a:pt x="975" y="627"/>
                </a:lnTo>
                <a:lnTo>
                  <a:pt x="932" y="620"/>
                </a:lnTo>
                <a:cubicBezTo>
                  <a:pt x="819" y="603"/>
                  <a:pt x="703" y="594"/>
                  <a:pt x="585" y="594"/>
                </a:cubicBezTo>
                <a:cubicBezTo>
                  <a:pt x="389" y="594"/>
                  <a:pt x="198" y="619"/>
                  <a:pt x="16" y="666"/>
                </a:cubicBezTo>
                <a:lnTo>
                  <a:pt x="0" y="67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任意多边形 2"/>
          <p:cNvSpPr/>
          <p:nvPr/>
        </p:nvSpPr>
        <p:spPr>
          <a:xfrm>
            <a:off x="130810" y="125730"/>
            <a:ext cx="11931015" cy="6607175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8789" h="10405">
                <a:moveTo>
                  <a:pt x="3543" y="0"/>
                </a:moveTo>
                <a:lnTo>
                  <a:pt x="18789" y="0"/>
                </a:lnTo>
                <a:lnTo>
                  <a:pt x="18789" y="5366"/>
                </a:lnTo>
                <a:lnTo>
                  <a:pt x="18737" y="5364"/>
                </a:lnTo>
                <a:cubicBezTo>
                  <a:pt x="18717" y="5363"/>
                  <a:pt x="18698" y="5363"/>
                  <a:pt x="18678" y="5363"/>
                </a:cubicBezTo>
                <a:cubicBezTo>
                  <a:pt x="17420" y="5363"/>
                  <a:pt x="16401" y="6382"/>
                  <a:pt x="16401" y="7640"/>
                </a:cubicBezTo>
                <a:cubicBezTo>
                  <a:pt x="16401" y="7836"/>
                  <a:pt x="16426" y="8027"/>
                  <a:pt x="16473" y="8209"/>
                </a:cubicBezTo>
                <a:lnTo>
                  <a:pt x="16478" y="8228"/>
                </a:lnTo>
                <a:lnTo>
                  <a:pt x="16467" y="8231"/>
                </a:lnTo>
                <a:cubicBezTo>
                  <a:pt x="15860" y="8403"/>
                  <a:pt x="15416" y="8961"/>
                  <a:pt x="15416" y="9624"/>
                </a:cubicBezTo>
                <a:cubicBezTo>
                  <a:pt x="15416" y="9911"/>
                  <a:pt x="15500" y="10179"/>
                  <a:pt x="15644" y="10404"/>
                </a:cubicBezTo>
                <a:lnTo>
                  <a:pt x="15645" y="10405"/>
                </a:lnTo>
                <a:lnTo>
                  <a:pt x="0" y="10405"/>
                </a:lnTo>
                <a:lnTo>
                  <a:pt x="0" y="5072"/>
                </a:lnTo>
                <a:lnTo>
                  <a:pt x="16" y="5076"/>
                </a:lnTo>
                <a:cubicBezTo>
                  <a:pt x="198" y="5123"/>
                  <a:pt x="389" y="5148"/>
                  <a:pt x="585" y="5148"/>
                </a:cubicBezTo>
                <a:cubicBezTo>
                  <a:pt x="1843" y="5148"/>
                  <a:pt x="2862" y="4129"/>
                  <a:pt x="2862" y="2871"/>
                </a:cubicBezTo>
                <a:cubicBezTo>
                  <a:pt x="2862" y="2675"/>
                  <a:pt x="2837" y="2484"/>
                  <a:pt x="2790" y="2302"/>
                </a:cubicBezTo>
                <a:lnTo>
                  <a:pt x="2785" y="2283"/>
                </a:lnTo>
                <a:lnTo>
                  <a:pt x="2796" y="2280"/>
                </a:lnTo>
                <a:cubicBezTo>
                  <a:pt x="3403" y="2108"/>
                  <a:pt x="3847" y="1550"/>
                  <a:pt x="3847" y="888"/>
                </a:cubicBezTo>
                <a:cubicBezTo>
                  <a:pt x="3847" y="563"/>
                  <a:pt x="3740" y="263"/>
                  <a:pt x="3559" y="21"/>
                </a:cubicBezTo>
                <a:lnTo>
                  <a:pt x="3543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11612916" y="6401781"/>
            <a:ext cx="448909" cy="331124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707" h="521">
                <a:moveTo>
                  <a:pt x="206" y="0"/>
                </a:moveTo>
                <a:lnTo>
                  <a:pt x="249" y="7"/>
                </a:lnTo>
                <a:cubicBezTo>
                  <a:pt x="362" y="24"/>
                  <a:pt x="478" y="33"/>
                  <a:pt x="596" y="33"/>
                </a:cubicBezTo>
                <a:cubicBezTo>
                  <a:pt x="616" y="33"/>
                  <a:pt x="635" y="33"/>
                  <a:pt x="655" y="33"/>
                </a:cubicBezTo>
                <a:lnTo>
                  <a:pt x="707" y="31"/>
                </a:lnTo>
                <a:lnTo>
                  <a:pt x="707" y="521"/>
                </a:lnTo>
                <a:lnTo>
                  <a:pt x="0" y="521"/>
                </a:lnTo>
                <a:lnTo>
                  <a:pt x="3" y="516"/>
                </a:lnTo>
                <a:cubicBezTo>
                  <a:pt x="96" y="371"/>
                  <a:pt x="164" y="207"/>
                  <a:pt x="200" y="32"/>
                </a:cubicBezTo>
                <a:lnTo>
                  <a:pt x="206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/>
        </p:nvSpPr>
        <p:spPr>
          <a:xfrm>
            <a:off x="10545445" y="3531235"/>
            <a:ext cx="1516380" cy="28917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388" h="4554">
                <a:moveTo>
                  <a:pt x="2277" y="0"/>
                </a:moveTo>
                <a:cubicBezTo>
                  <a:pt x="2297" y="0"/>
                  <a:pt x="2316" y="0"/>
                  <a:pt x="2336" y="1"/>
                </a:cubicBezTo>
                <a:lnTo>
                  <a:pt x="2388" y="3"/>
                </a:lnTo>
                <a:lnTo>
                  <a:pt x="2388" y="4551"/>
                </a:lnTo>
                <a:lnTo>
                  <a:pt x="2336" y="4553"/>
                </a:lnTo>
                <a:cubicBezTo>
                  <a:pt x="2316" y="4554"/>
                  <a:pt x="2297" y="4554"/>
                  <a:pt x="2277" y="4554"/>
                </a:cubicBezTo>
                <a:cubicBezTo>
                  <a:pt x="2159" y="4554"/>
                  <a:pt x="2043" y="4545"/>
                  <a:pt x="1930" y="4528"/>
                </a:cubicBezTo>
                <a:lnTo>
                  <a:pt x="1887" y="4521"/>
                </a:lnTo>
                <a:lnTo>
                  <a:pt x="1887" y="4517"/>
                </a:lnTo>
                <a:cubicBezTo>
                  <a:pt x="1902" y="4434"/>
                  <a:pt x="1910" y="4348"/>
                  <a:pt x="1910" y="4261"/>
                </a:cubicBezTo>
                <a:cubicBezTo>
                  <a:pt x="1910" y="3461"/>
                  <a:pt x="1262" y="2813"/>
                  <a:pt x="463" y="2813"/>
                </a:cubicBezTo>
                <a:cubicBezTo>
                  <a:pt x="338" y="2813"/>
                  <a:pt x="216" y="2829"/>
                  <a:pt x="101" y="2859"/>
                </a:cubicBezTo>
                <a:lnTo>
                  <a:pt x="77" y="2865"/>
                </a:lnTo>
                <a:lnTo>
                  <a:pt x="72" y="2846"/>
                </a:lnTo>
                <a:cubicBezTo>
                  <a:pt x="25" y="2664"/>
                  <a:pt x="0" y="2473"/>
                  <a:pt x="0" y="2277"/>
                </a:cubicBezTo>
                <a:cubicBezTo>
                  <a:pt x="0" y="1019"/>
                  <a:pt x="1019" y="0"/>
                  <a:pt x="2277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/>
        </p:nvSpPr>
        <p:spPr>
          <a:xfrm>
            <a:off x="10594228" y="5317490"/>
            <a:ext cx="1164067" cy="108429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833" h="1708">
                <a:moveTo>
                  <a:pt x="386" y="0"/>
                </a:moveTo>
                <a:cubicBezTo>
                  <a:pt x="1185" y="0"/>
                  <a:pt x="1833" y="648"/>
                  <a:pt x="1833" y="1448"/>
                </a:cubicBezTo>
                <a:cubicBezTo>
                  <a:pt x="1833" y="1535"/>
                  <a:pt x="1825" y="1621"/>
                  <a:pt x="1811" y="1704"/>
                </a:cubicBezTo>
                <a:lnTo>
                  <a:pt x="1810" y="1708"/>
                </a:lnTo>
                <a:lnTo>
                  <a:pt x="1797" y="1705"/>
                </a:lnTo>
                <a:cubicBezTo>
                  <a:pt x="937" y="1552"/>
                  <a:pt x="245" y="916"/>
                  <a:pt x="10" y="87"/>
                </a:cubicBezTo>
                <a:lnTo>
                  <a:pt x="0" y="52"/>
                </a:lnTo>
                <a:lnTo>
                  <a:pt x="24" y="46"/>
                </a:lnTo>
                <a:cubicBezTo>
                  <a:pt x="140" y="16"/>
                  <a:pt x="261" y="0"/>
                  <a:pt x="386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/>
        </p:nvSpPr>
        <p:spPr>
          <a:xfrm>
            <a:off x="9919970" y="5350539"/>
            <a:ext cx="1823504" cy="1382366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872" h="2177">
                <a:moveTo>
                  <a:pt x="1062" y="0"/>
                </a:moveTo>
                <a:lnTo>
                  <a:pt x="1071" y="35"/>
                </a:lnTo>
                <a:cubicBezTo>
                  <a:pt x="1307" y="864"/>
                  <a:pt x="1999" y="1500"/>
                  <a:pt x="2859" y="1653"/>
                </a:cubicBezTo>
                <a:lnTo>
                  <a:pt x="2872" y="1656"/>
                </a:lnTo>
                <a:lnTo>
                  <a:pt x="2866" y="1687"/>
                </a:lnTo>
                <a:cubicBezTo>
                  <a:pt x="2830" y="1862"/>
                  <a:pt x="2762" y="2026"/>
                  <a:pt x="2669" y="2172"/>
                </a:cubicBezTo>
                <a:lnTo>
                  <a:pt x="2666" y="2177"/>
                </a:lnTo>
                <a:lnTo>
                  <a:pt x="229" y="2177"/>
                </a:lnTo>
                <a:lnTo>
                  <a:pt x="228" y="2176"/>
                </a:lnTo>
                <a:cubicBezTo>
                  <a:pt x="84" y="1950"/>
                  <a:pt x="0" y="1683"/>
                  <a:pt x="0" y="1395"/>
                </a:cubicBezTo>
                <a:cubicBezTo>
                  <a:pt x="0" y="733"/>
                  <a:pt x="444" y="175"/>
                  <a:pt x="1051" y="3"/>
                </a:cubicBezTo>
                <a:lnTo>
                  <a:pt x="1062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/>
        </p:nvSpPr>
        <p:spPr>
          <a:xfrm>
            <a:off x="750150" y="125730"/>
            <a:ext cx="1823505" cy="14496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872" h="2283">
                <a:moveTo>
                  <a:pt x="281" y="0"/>
                </a:moveTo>
                <a:lnTo>
                  <a:pt x="2568" y="0"/>
                </a:lnTo>
                <a:lnTo>
                  <a:pt x="2584" y="21"/>
                </a:lnTo>
                <a:cubicBezTo>
                  <a:pt x="2765" y="263"/>
                  <a:pt x="2872" y="563"/>
                  <a:pt x="2872" y="888"/>
                </a:cubicBezTo>
                <a:cubicBezTo>
                  <a:pt x="2872" y="1550"/>
                  <a:pt x="2427" y="2108"/>
                  <a:pt x="1820" y="2280"/>
                </a:cubicBezTo>
                <a:lnTo>
                  <a:pt x="1810" y="2283"/>
                </a:lnTo>
                <a:lnTo>
                  <a:pt x="1800" y="2248"/>
                </a:lnTo>
                <a:cubicBezTo>
                  <a:pt x="1565" y="1419"/>
                  <a:pt x="872" y="783"/>
                  <a:pt x="13" y="630"/>
                </a:cubicBezTo>
                <a:lnTo>
                  <a:pt x="0" y="627"/>
                </a:lnTo>
                <a:lnTo>
                  <a:pt x="6" y="596"/>
                </a:lnTo>
                <a:cubicBezTo>
                  <a:pt x="50" y="379"/>
                  <a:pt x="143" y="181"/>
                  <a:pt x="272" y="11"/>
                </a:cubicBezTo>
                <a:lnTo>
                  <a:pt x="281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7" name="任意多边形 16"/>
          <p:cNvSpPr/>
          <p:nvPr/>
        </p:nvSpPr>
        <p:spPr>
          <a:xfrm>
            <a:off x="735330" y="524164"/>
            <a:ext cx="1164067" cy="1084291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833" h="1708">
                <a:moveTo>
                  <a:pt x="23" y="0"/>
                </a:moveTo>
                <a:lnTo>
                  <a:pt x="36" y="2"/>
                </a:lnTo>
                <a:cubicBezTo>
                  <a:pt x="896" y="156"/>
                  <a:pt x="1588" y="792"/>
                  <a:pt x="1824" y="1620"/>
                </a:cubicBezTo>
                <a:lnTo>
                  <a:pt x="1833" y="1655"/>
                </a:lnTo>
                <a:lnTo>
                  <a:pt x="1809" y="1662"/>
                </a:lnTo>
                <a:cubicBezTo>
                  <a:pt x="1694" y="1692"/>
                  <a:pt x="1572" y="1708"/>
                  <a:pt x="1448" y="1708"/>
                </a:cubicBezTo>
                <a:cubicBezTo>
                  <a:pt x="648" y="1708"/>
                  <a:pt x="0" y="1059"/>
                  <a:pt x="0" y="260"/>
                </a:cubicBezTo>
                <a:cubicBezTo>
                  <a:pt x="0" y="173"/>
                  <a:pt x="8" y="87"/>
                  <a:pt x="23" y="4"/>
                </a:cubicBezTo>
                <a:lnTo>
                  <a:pt x="23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130810" y="502920"/>
            <a:ext cx="1817370" cy="289179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862" h="4554">
                <a:moveTo>
                  <a:pt x="585" y="0"/>
                </a:moveTo>
                <a:cubicBezTo>
                  <a:pt x="703" y="0"/>
                  <a:pt x="819" y="9"/>
                  <a:pt x="932" y="26"/>
                </a:cubicBezTo>
                <a:lnTo>
                  <a:pt x="975" y="33"/>
                </a:lnTo>
                <a:lnTo>
                  <a:pt x="975" y="37"/>
                </a:lnTo>
                <a:cubicBezTo>
                  <a:pt x="960" y="120"/>
                  <a:pt x="952" y="206"/>
                  <a:pt x="952" y="294"/>
                </a:cubicBezTo>
                <a:cubicBezTo>
                  <a:pt x="952" y="1093"/>
                  <a:pt x="1600" y="1741"/>
                  <a:pt x="2400" y="1741"/>
                </a:cubicBezTo>
                <a:cubicBezTo>
                  <a:pt x="2524" y="1741"/>
                  <a:pt x="2646" y="1725"/>
                  <a:pt x="2761" y="1695"/>
                </a:cubicBezTo>
                <a:lnTo>
                  <a:pt x="2785" y="1689"/>
                </a:lnTo>
                <a:lnTo>
                  <a:pt x="2790" y="1708"/>
                </a:lnTo>
                <a:cubicBezTo>
                  <a:pt x="2837" y="1890"/>
                  <a:pt x="2862" y="2081"/>
                  <a:pt x="2862" y="2277"/>
                </a:cubicBezTo>
                <a:cubicBezTo>
                  <a:pt x="2862" y="3535"/>
                  <a:pt x="1843" y="4554"/>
                  <a:pt x="585" y="4554"/>
                </a:cubicBezTo>
                <a:cubicBezTo>
                  <a:pt x="389" y="4554"/>
                  <a:pt x="198" y="4529"/>
                  <a:pt x="16" y="4482"/>
                </a:cubicBezTo>
                <a:lnTo>
                  <a:pt x="0" y="4478"/>
                </a:lnTo>
                <a:lnTo>
                  <a:pt x="0" y="76"/>
                </a:lnTo>
                <a:lnTo>
                  <a:pt x="16" y="72"/>
                </a:lnTo>
                <a:cubicBezTo>
                  <a:pt x="198" y="25"/>
                  <a:pt x="389" y="0"/>
                  <a:pt x="585" y="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130810" y="125730"/>
            <a:ext cx="11931015" cy="66071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38328" y="2380204"/>
            <a:ext cx="115214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Temporal Variation of Greenhouse Gases observed by FTIR </a:t>
            </a:r>
          </a:p>
          <a:p>
            <a:pPr algn="ctr"/>
            <a:r>
              <a:rPr lang="en-US" altLang="zh-CN" sz="32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at Hefei site, China</a:t>
            </a:r>
          </a:p>
        </p:txBody>
      </p:sp>
      <p:cxnSp>
        <p:nvCxnSpPr>
          <p:cNvPr id="38" name="直接连接符 37"/>
          <p:cNvCxnSpPr/>
          <p:nvPr/>
        </p:nvCxnSpPr>
        <p:spPr>
          <a:xfrm>
            <a:off x="3058795" y="3441954"/>
            <a:ext cx="618680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2524736" y="4078493"/>
            <a:ext cx="6798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Changgong Shan, Wei Wang, </a:t>
            </a:r>
            <a:r>
              <a:rPr lang="en-US" altLang="zh-CN" sz="2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Youwen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 Sun, Cheng Liu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2179940" y="4142868"/>
            <a:ext cx="300990" cy="264795"/>
            <a:chOff x="6526" y="7567"/>
            <a:chExt cx="474" cy="417"/>
          </a:xfrm>
          <a:solidFill>
            <a:srgbClr val="002060"/>
          </a:solidFill>
        </p:grpSpPr>
        <p:sp>
          <p:nvSpPr>
            <p:cNvPr id="66" name="任意多边形 65"/>
            <p:cNvSpPr/>
            <p:nvPr/>
          </p:nvSpPr>
          <p:spPr>
            <a:xfrm>
              <a:off x="6526" y="7820"/>
              <a:ext cx="474" cy="16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4" h="165">
                  <a:moveTo>
                    <a:pt x="322" y="0"/>
                  </a:moveTo>
                  <a:lnTo>
                    <a:pt x="329" y="2"/>
                  </a:lnTo>
                  <a:cubicBezTo>
                    <a:pt x="414" y="27"/>
                    <a:pt x="474" y="86"/>
                    <a:pt x="474" y="155"/>
                  </a:cubicBezTo>
                  <a:cubicBezTo>
                    <a:pt x="474" y="158"/>
                    <a:pt x="474" y="160"/>
                    <a:pt x="474" y="163"/>
                  </a:cubicBezTo>
                  <a:lnTo>
                    <a:pt x="474" y="165"/>
                  </a:lnTo>
                  <a:lnTo>
                    <a:pt x="0" y="165"/>
                  </a:lnTo>
                  <a:lnTo>
                    <a:pt x="0" y="163"/>
                  </a:lnTo>
                  <a:cubicBezTo>
                    <a:pt x="0" y="160"/>
                    <a:pt x="0" y="158"/>
                    <a:pt x="0" y="155"/>
                  </a:cubicBezTo>
                  <a:cubicBezTo>
                    <a:pt x="0" y="86"/>
                    <a:pt x="60" y="27"/>
                    <a:pt x="145" y="2"/>
                  </a:cubicBezTo>
                  <a:lnTo>
                    <a:pt x="151" y="0"/>
                  </a:lnTo>
                  <a:lnTo>
                    <a:pt x="156" y="5"/>
                  </a:lnTo>
                  <a:cubicBezTo>
                    <a:pt x="178" y="23"/>
                    <a:pt x="206" y="34"/>
                    <a:pt x="237" y="34"/>
                  </a:cubicBezTo>
                  <a:cubicBezTo>
                    <a:pt x="267" y="34"/>
                    <a:pt x="295" y="23"/>
                    <a:pt x="317" y="5"/>
                  </a:cubicBezTo>
                  <a:lnTo>
                    <a:pt x="32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70" name="椭圆 69"/>
            <p:cNvSpPr/>
            <p:nvPr/>
          </p:nvSpPr>
          <p:spPr>
            <a:xfrm>
              <a:off x="6636" y="7567"/>
              <a:ext cx="253" cy="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2524736" y="4829363"/>
            <a:ext cx="825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Key Laboratory of Environmental Optics and Technology, AIOFM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77" y="134868"/>
            <a:ext cx="1209464" cy="100177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F732EE67-C70A-EEC8-2DD6-F037F0A6BB97}"/>
              </a:ext>
            </a:extLst>
          </p:cNvPr>
          <p:cNvGrpSpPr/>
          <p:nvPr/>
        </p:nvGrpSpPr>
        <p:grpSpPr>
          <a:xfrm>
            <a:off x="2179940" y="5591055"/>
            <a:ext cx="300990" cy="264795"/>
            <a:chOff x="6526" y="7567"/>
            <a:chExt cx="474" cy="417"/>
          </a:xfrm>
          <a:solidFill>
            <a:srgbClr val="002060"/>
          </a:solidFill>
        </p:grpSpPr>
        <p:sp>
          <p:nvSpPr>
            <p:cNvPr id="11" name="任意多边形 63">
              <a:extLst>
                <a:ext uri="{FF2B5EF4-FFF2-40B4-BE49-F238E27FC236}">
                  <a16:creationId xmlns:a16="http://schemas.microsoft.com/office/drawing/2014/main" id="{9E844D69-3146-AE46-DE5F-F6673E5C3C5F}"/>
                </a:ext>
              </a:extLst>
            </p:cNvPr>
            <p:cNvSpPr/>
            <p:nvPr/>
          </p:nvSpPr>
          <p:spPr>
            <a:xfrm>
              <a:off x="6526" y="7820"/>
              <a:ext cx="474" cy="165"/>
            </a:xfrm>
            <a:custGeom>
              <a:avLst/>
              <a:gdLst/>
              <a:ahLst/>
              <a:cxnLst>
                <a:cxn ang="3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474" h="165">
                  <a:moveTo>
                    <a:pt x="322" y="0"/>
                  </a:moveTo>
                  <a:lnTo>
                    <a:pt x="329" y="2"/>
                  </a:lnTo>
                  <a:cubicBezTo>
                    <a:pt x="414" y="27"/>
                    <a:pt x="474" y="86"/>
                    <a:pt x="474" y="155"/>
                  </a:cubicBezTo>
                  <a:cubicBezTo>
                    <a:pt x="474" y="158"/>
                    <a:pt x="474" y="160"/>
                    <a:pt x="474" y="163"/>
                  </a:cubicBezTo>
                  <a:lnTo>
                    <a:pt x="474" y="165"/>
                  </a:lnTo>
                  <a:lnTo>
                    <a:pt x="0" y="165"/>
                  </a:lnTo>
                  <a:lnTo>
                    <a:pt x="0" y="163"/>
                  </a:lnTo>
                  <a:cubicBezTo>
                    <a:pt x="0" y="160"/>
                    <a:pt x="0" y="158"/>
                    <a:pt x="0" y="155"/>
                  </a:cubicBezTo>
                  <a:cubicBezTo>
                    <a:pt x="0" y="86"/>
                    <a:pt x="60" y="27"/>
                    <a:pt x="145" y="2"/>
                  </a:cubicBezTo>
                  <a:lnTo>
                    <a:pt x="151" y="0"/>
                  </a:lnTo>
                  <a:lnTo>
                    <a:pt x="156" y="5"/>
                  </a:lnTo>
                  <a:cubicBezTo>
                    <a:pt x="178" y="23"/>
                    <a:pt x="206" y="34"/>
                    <a:pt x="237" y="34"/>
                  </a:cubicBezTo>
                  <a:cubicBezTo>
                    <a:pt x="267" y="34"/>
                    <a:pt x="295" y="23"/>
                    <a:pt x="317" y="5"/>
                  </a:cubicBezTo>
                  <a:lnTo>
                    <a:pt x="32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3B9927F-AA84-74F4-70EC-3131CB7B1C93}"/>
                </a:ext>
              </a:extLst>
            </p:cNvPr>
            <p:cNvSpPr/>
            <p:nvPr/>
          </p:nvSpPr>
          <p:spPr>
            <a:xfrm>
              <a:off x="6636" y="7567"/>
              <a:ext cx="253" cy="2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DF9694BC-B449-69D6-8425-387CC0F7F590}"/>
              </a:ext>
            </a:extLst>
          </p:cNvPr>
          <p:cNvSpPr txBox="1"/>
          <p:nvPr/>
        </p:nvSpPr>
        <p:spPr>
          <a:xfrm>
            <a:off x="2524736" y="5517931"/>
            <a:ext cx="825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cgshan@aiofm.ac.cn</a:t>
            </a:r>
          </a:p>
        </p:txBody>
      </p:sp>
      <p:pic>
        <p:nvPicPr>
          <p:cNvPr id="16" name="Picture 30" descr="【通知】关于征求中国科学院合肥物质科学研究院英文简称及LOGO设计意见建议的通知">
            <a:extLst>
              <a:ext uri="{FF2B5EF4-FFF2-40B4-BE49-F238E27FC236}">
                <a16:creationId xmlns:a16="http://schemas.microsoft.com/office/drawing/2014/main" id="{8ADF8777-D1E6-6766-5474-1258B9706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9" t="2554" r="2119" b="13448"/>
          <a:stretch>
            <a:fillRect/>
          </a:stretch>
        </p:blipFill>
        <p:spPr bwMode="auto">
          <a:xfrm>
            <a:off x="9802313" y="160427"/>
            <a:ext cx="1110699" cy="9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A5939299-08F8-4135-82B7-4318376A79BD}"/>
              </a:ext>
            </a:extLst>
          </p:cNvPr>
          <p:cNvGrpSpPr/>
          <p:nvPr/>
        </p:nvGrpSpPr>
        <p:grpSpPr>
          <a:xfrm>
            <a:off x="2124790" y="4800834"/>
            <a:ext cx="355600" cy="397510"/>
            <a:chOff x="1263" y="5335"/>
            <a:chExt cx="3792" cy="4241"/>
          </a:xfrm>
        </p:grpSpPr>
        <p:sp>
          <p:nvSpPr>
            <p:cNvPr id="20" name="圆角矩形 67">
              <a:extLst>
                <a:ext uri="{FF2B5EF4-FFF2-40B4-BE49-F238E27FC236}">
                  <a16:creationId xmlns:a16="http://schemas.microsoft.com/office/drawing/2014/main" id="{482D3786-9E11-4218-8E7C-7D2356BA2E2A}"/>
                </a:ext>
              </a:extLst>
            </p:cNvPr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0C461FC4-D399-4C7B-A8CA-7E22317D0FCE}"/>
                </a:ext>
              </a:extLst>
            </p:cNvPr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70">
              <a:extLst>
                <a:ext uri="{FF2B5EF4-FFF2-40B4-BE49-F238E27FC236}">
                  <a16:creationId xmlns:a16="http://schemas.microsoft.com/office/drawing/2014/main" id="{5749CC39-3232-47F0-94BD-D2C8790CF812}"/>
                </a:ext>
              </a:extLst>
            </p:cNvPr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775765B-A4C7-4DFA-B825-851F3BE60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2" y="2085649"/>
            <a:ext cx="5841852" cy="33092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F4C5164-BE81-41B9-B494-49BFA0D27E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15"/>
          <a:stretch/>
        </p:blipFill>
        <p:spPr>
          <a:xfrm>
            <a:off x="6096000" y="2258481"/>
            <a:ext cx="5314368" cy="31364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5902C98-FE6F-4361-A3DF-9558EBA0EB06}"/>
              </a:ext>
            </a:extLst>
          </p:cNvPr>
          <p:cNvSpPr/>
          <p:nvPr/>
        </p:nvSpPr>
        <p:spPr>
          <a:xfrm>
            <a:off x="516226" y="5328143"/>
            <a:ext cx="10894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voltage of station battery have been with low voltage and could not be powered properly before 04/29/2020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data were corrected by another weather station that nearby the site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4525D8-013C-4510-9548-05626E822F8E}"/>
              </a:ext>
            </a:extLst>
          </p:cNvPr>
          <p:cNvSpPr/>
          <p:nvPr/>
        </p:nvSpPr>
        <p:spPr>
          <a:xfrm>
            <a:off x="291966" y="1554951"/>
            <a:ext cx="5705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pout-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pmod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outside the 3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limit in 2020.02-2020.05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9841E6-54B5-4D3D-8BF4-8606A86A654D}"/>
              </a:ext>
            </a:extLst>
          </p:cNvPr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74F735A-4750-4D85-AD36-8CB194D3F3DB}"/>
              </a:ext>
            </a:extLst>
          </p:cNvPr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D593449-0D0B-4567-B6CE-EA8CE18B0C0F}"/>
              </a:ext>
            </a:extLst>
          </p:cNvPr>
          <p:cNvSpPr txBox="1"/>
          <p:nvPr/>
        </p:nvSpPr>
        <p:spPr>
          <a:xfrm>
            <a:off x="995680" y="759180"/>
            <a:ext cx="2118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parameter</a:t>
            </a:r>
          </a:p>
        </p:txBody>
      </p:sp>
    </p:spTree>
    <p:extLst>
      <p:ext uri="{BB962C8B-B14F-4D97-AF65-F5344CB8AC3E}">
        <p14:creationId xmlns:p14="http://schemas.microsoft.com/office/powerpoint/2010/main" val="3111553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31205" y="2421890"/>
            <a:ext cx="6197600" cy="2038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6921" y="1907377"/>
            <a:ext cx="5574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sampling errors less than 0.00024 of the sample step.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corresponding bias in XCO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estimated to be 0.02% or less. 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335600" y="1297524"/>
            <a:ext cx="355600" cy="397510"/>
            <a:chOff x="1263" y="5335"/>
            <a:chExt cx="3792" cy="4241"/>
          </a:xfrm>
        </p:grpSpPr>
        <p:sp>
          <p:nvSpPr>
            <p:cNvPr id="68" name="圆角矩形 67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02031" y="3495813"/>
            <a:ext cx="355600" cy="397510"/>
            <a:chOff x="1263" y="5335"/>
            <a:chExt cx="3792" cy="4241"/>
          </a:xfrm>
        </p:grpSpPr>
        <p:sp>
          <p:nvSpPr>
            <p:cNvPr id="22" name="圆角矩形 21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86384" y="1331642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TCCON request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057" y="3523147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Hefei Site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8013" y="4058112"/>
            <a:ext cx="52207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instrument uses a ECL03 laser sampling board. The ghost was minimized by adjusting the potentiometer on the board.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M16 controller is used with the XPM parameter turned on to correct for ghosts while sampling.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205" y="1514613"/>
            <a:ext cx="5943600" cy="39624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E5C8128F-FB67-4995-9864-FCBFDAA75FCE}"/>
              </a:ext>
            </a:extLst>
          </p:cNvPr>
          <p:cNvSpPr txBox="1"/>
          <p:nvPr/>
        </p:nvSpPr>
        <p:spPr>
          <a:xfrm>
            <a:off x="995680" y="759180"/>
            <a:ext cx="2480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sampling errors </a:t>
            </a:r>
          </a:p>
        </p:txBody>
      </p:sp>
    </p:spTree>
    <p:extLst>
      <p:ext uri="{BB962C8B-B14F-4D97-AF65-F5344CB8AC3E}">
        <p14:creationId xmlns:p14="http://schemas.microsoft.com/office/powerpoint/2010/main" val="2755347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3481070" y="4907280"/>
            <a:ext cx="10160" cy="14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142990" y="4907280"/>
            <a:ext cx="10160" cy="14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8878570" y="4906010"/>
            <a:ext cx="10160" cy="14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15999" y="4846365"/>
            <a:ext cx="2428237" cy="1289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Routine procedures for monitoring instrument line shape (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ILS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).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3628166" y="4846365"/>
            <a:ext cx="247799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There is an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HCl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cell that is permanently placed in the path of the solar beam.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16651" y="4846365"/>
            <a:ext cx="261492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Monthly lamp measurements are recorded and processed using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LINEFIT 14.5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978673" y="4846365"/>
            <a:ext cx="2997010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The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ME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is between 1.034 and 0.965, the ME varies less than 5%. and the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phase errors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are lower than 0.01 rad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165225" y="4411751"/>
            <a:ext cx="457200" cy="279400"/>
            <a:chOff x="965" y="5132"/>
            <a:chExt cx="1700" cy="104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3811270" y="4414926"/>
            <a:ext cx="457200" cy="279400"/>
            <a:chOff x="965" y="5132"/>
            <a:chExt cx="1700" cy="1040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501130" y="4410481"/>
            <a:ext cx="457200" cy="279400"/>
            <a:chOff x="965" y="5132"/>
            <a:chExt cx="1700" cy="1040"/>
          </a:xfrm>
        </p:grpSpPr>
        <p:cxnSp>
          <p:nvCxnSpPr>
            <p:cNvPr id="105" name="直接连接符 104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矩形 106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矩形 108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9190990" y="4393971"/>
            <a:ext cx="457200" cy="279400"/>
            <a:chOff x="965" y="5132"/>
            <a:chExt cx="1700" cy="1040"/>
          </a:xfrm>
        </p:grpSpPr>
        <p:cxnSp>
          <p:nvCxnSpPr>
            <p:cNvPr id="113" name="直接连接符 112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矩形 114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6" name="矩形 115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7" name="矩形 116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3" name="对象 2">
            <a:extLst>
              <a:ext uri="{FF2B5EF4-FFF2-40B4-BE49-F238E27FC236}">
                <a16:creationId xmlns:a16="http://schemas.microsoft.com/office/drawing/2014/main" id="{604B7BF4-7BC8-4A18-ABBA-3D3F308E4B9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4672886"/>
              </p:ext>
            </p:extLst>
          </p:nvPr>
        </p:nvGraphicFramePr>
        <p:xfrm>
          <a:off x="3981509" y="1294236"/>
          <a:ext cx="3907400" cy="2890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r:id="rId4" imgW="4434078" imgH="3498342" progId="Origin50.Graph">
                  <p:embed/>
                </p:oleObj>
              </mc:Choice>
              <mc:Fallback>
                <p:oleObj r:id="rId4" imgW="4434078" imgH="3498342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1509" y="1294236"/>
                        <a:ext cx="3907400" cy="28900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>
            <a:extLst>
              <a:ext uri="{FF2B5EF4-FFF2-40B4-BE49-F238E27FC236}">
                <a16:creationId xmlns:a16="http://schemas.microsoft.com/office/drawing/2014/main" id="{80AC613F-6312-40EF-BC5A-0ED59EDF5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8150178"/>
              </p:ext>
            </p:extLst>
          </p:nvPr>
        </p:nvGraphicFramePr>
        <p:xfrm>
          <a:off x="7997560" y="1366784"/>
          <a:ext cx="3684676" cy="274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r:id="rId6" imgW="4477512" imgH="3498342" progId="Origin50.Graph">
                  <p:embed/>
                </p:oleObj>
              </mc:Choice>
              <mc:Fallback>
                <p:oleObj r:id="rId6" imgW="4477512" imgH="3498342" progId="Origin50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97560" y="1366784"/>
                        <a:ext cx="3684676" cy="2745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对象 3">
            <a:extLst>
              <a:ext uri="{FF2B5EF4-FFF2-40B4-BE49-F238E27FC236}">
                <a16:creationId xmlns:a16="http://schemas.microsoft.com/office/drawing/2014/main" id="{FDFF4FE7-CC58-4622-8246-455E803D6AE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906176"/>
              </p:ext>
            </p:extLst>
          </p:nvPr>
        </p:nvGraphicFramePr>
        <p:xfrm>
          <a:off x="309668" y="1399897"/>
          <a:ext cx="3563190" cy="2678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r:id="rId8" imgW="4636770" imgH="3622548" progId="Origin50.Graph">
                  <p:embed/>
                </p:oleObj>
              </mc:Choice>
              <mc:Fallback>
                <p:oleObj r:id="rId8" imgW="4636770" imgH="3622548" progId="Origin50.Graph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668" y="1399897"/>
                        <a:ext cx="3563190" cy="26787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文本框 42">
            <a:extLst>
              <a:ext uri="{FF2B5EF4-FFF2-40B4-BE49-F238E27FC236}">
                <a16:creationId xmlns:a16="http://schemas.microsoft.com/office/drawing/2014/main" id="{D229B7E1-FA7C-472B-B3C6-0C49E5A99FAC}"/>
              </a:ext>
            </a:extLst>
          </p:cNvPr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14A8F84-325D-4D58-82EC-6676913AD04C}"/>
              </a:ext>
            </a:extLst>
          </p:cNvPr>
          <p:cNvSpPr txBox="1"/>
          <p:nvPr/>
        </p:nvSpPr>
        <p:spPr>
          <a:xfrm>
            <a:off x="995680" y="759180"/>
            <a:ext cx="2215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ILS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3902472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4346516" y="3937280"/>
            <a:ext cx="10160" cy="14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853478" y="3937280"/>
            <a:ext cx="10160" cy="14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474220" y="4225955"/>
            <a:ext cx="2660667" cy="2535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we corrected the timing error iteratively by adding or subtracting a step value until the diurnal variation of 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Xair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was symmetric and less than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1%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859886" y="4221760"/>
            <a:ext cx="2660667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Before the timing error correction is applied, the daily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Xair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varies more than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4%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over a large range from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0.957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to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1.021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. 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245551" y="4228159"/>
            <a:ext cx="2660667" cy="2120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After the correction, with a minus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47s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in the retrieval, the daily 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Xair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approaches on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0.983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 and varies less than 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1%</a:t>
            </a:r>
            <a:endParaRPr lang="zh-CN" altLang="en-US" b="1" dirty="0">
              <a:solidFill>
                <a:srgbClr val="FF0000"/>
              </a:solidFill>
              <a:highlight>
                <a:srgbClr val="FFFF00"/>
              </a:highlight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1525100" y="3802615"/>
            <a:ext cx="457200" cy="279400"/>
            <a:chOff x="965" y="5132"/>
            <a:chExt cx="1700" cy="104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13115" y="3838220"/>
            <a:ext cx="457200" cy="279400"/>
            <a:chOff x="965" y="5132"/>
            <a:chExt cx="1700" cy="1040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8301130" y="3833775"/>
            <a:ext cx="457200" cy="279400"/>
            <a:chOff x="965" y="5132"/>
            <a:chExt cx="1700" cy="1040"/>
          </a:xfrm>
        </p:grpSpPr>
        <p:cxnSp>
          <p:nvCxnSpPr>
            <p:cNvPr id="105" name="直接连接符 104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矩形 106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109" name="矩形 108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  <p:sp>
          <p:nvSpPr>
            <p:cNvPr id="110" name="矩形 109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highlight>
                  <a:srgbClr val="FFFF00"/>
                </a:highlight>
              </a:endParaRPr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925CF0CF-693E-45C6-8DF8-63D1AC5E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205" y="1025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7F8018E5-E94D-4FBD-A5A3-081352762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57" y="1206023"/>
            <a:ext cx="4407417" cy="238684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2DC9E1FF-3000-40D0-B0FD-B07A5849BE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193" y="1218917"/>
            <a:ext cx="4461164" cy="248617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28218806-6C90-4D68-AE32-93AEBFFC311B}"/>
              </a:ext>
            </a:extLst>
          </p:cNvPr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CE7C4B4-75A2-4C89-B09F-A156AFFFC0D2}"/>
              </a:ext>
            </a:extLst>
          </p:cNvPr>
          <p:cNvSpPr txBox="1"/>
          <p:nvPr/>
        </p:nvSpPr>
        <p:spPr>
          <a:xfrm>
            <a:off x="995680" y="759180"/>
            <a:ext cx="2264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error correct</a:t>
            </a: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1B84CB11-268D-4AFA-B46F-AA56203C0B85}"/>
              </a:ext>
            </a:extLst>
          </p:cNvPr>
          <p:cNvSpPr/>
          <p:nvPr/>
        </p:nvSpPr>
        <p:spPr>
          <a:xfrm>
            <a:off x="5639720" y="1964746"/>
            <a:ext cx="1242294" cy="54075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28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5638800" y="1638935"/>
            <a:ext cx="914400" cy="9144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97275" y="3717290"/>
            <a:ext cx="4996815" cy="76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01980" y="6395720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176135" y="6393815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30395" y="1727835"/>
            <a:ext cx="33312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dirty="0">
                <a:solidFill>
                  <a:schemeClr val="bg1">
                    <a:lumMod val="95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03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100194" y="2944320"/>
            <a:ext cx="3990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  <a:sym typeface="+mn-ea"/>
              </a:rPr>
              <a:t>Observed results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B5800E-4BA0-7FE5-EBD6-250591B6F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81" y="134868"/>
            <a:ext cx="1209464" cy="1001770"/>
          </a:xfrm>
          <a:prstGeom prst="rect">
            <a:avLst/>
          </a:prstGeom>
        </p:spPr>
      </p:pic>
      <p:pic>
        <p:nvPicPr>
          <p:cNvPr id="5" name="Picture 30" descr="【通知】关于征求中国科学院合肥物质科学研究院英文简称及LOGO设计意见建议的通知">
            <a:extLst>
              <a:ext uri="{FF2B5EF4-FFF2-40B4-BE49-F238E27FC236}">
                <a16:creationId xmlns:a16="http://schemas.microsoft.com/office/drawing/2014/main" id="{A9464ABA-DE24-C5DA-79FA-9509F3B2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9" t="2554" r="2119" b="13448"/>
          <a:stretch>
            <a:fillRect/>
          </a:stretch>
        </p:blipFill>
        <p:spPr bwMode="auto">
          <a:xfrm>
            <a:off x="9802317" y="160427"/>
            <a:ext cx="1110699" cy="9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186237" y="4420870"/>
            <a:ext cx="4090177" cy="113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Precision: 1.07%</a:t>
            </a: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Annual increase:-3.81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0.88 ppb/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yr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Seasonal amplitude:29.26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3.98 ppb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5680" y="338455"/>
            <a:ext cx="26009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2060"/>
                </a:solidFill>
                <a:latin typeface="汉仪大黑简" panose="02010600000101010101" charset="-122"/>
                <a:ea typeface="汉仪大黑简" panose="02010600000101010101" charset="-122"/>
              </a:rPr>
              <a:t>Observed results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03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0582" y="4612910"/>
            <a:ext cx="4137804" cy="113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Precision: 0.04%</a:t>
            </a: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Annual increase:2.64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0.13 ppm/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yr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Seasonal amplitude:7.1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0.98 ppm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76028" y="2024927"/>
            <a:ext cx="4009041" cy="149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Precision: 0.16%</a:t>
            </a: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Annual increase:6.8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0.1 ppb/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yr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Seasonal amplitude:35.75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4.97 ppb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49248" y="4204335"/>
            <a:ext cx="457200" cy="279400"/>
            <a:chOff x="965" y="5132"/>
            <a:chExt cx="1700" cy="104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774678" y="1629410"/>
            <a:ext cx="457200" cy="279400"/>
            <a:chOff x="965" y="5132"/>
            <a:chExt cx="1700" cy="104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285071" y="4016098"/>
            <a:ext cx="457200" cy="279400"/>
            <a:chOff x="965" y="5132"/>
            <a:chExt cx="1700" cy="104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9" name="图片 38">
            <a:extLst>
              <a:ext uri="{FF2B5EF4-FFF2-40B4-BE49-F238E27FC236}">
                <a16:creationId xmlns:a16="http://schemas.microsoft.com/office/drawing/2014/main" id="{F4BF6B5A-187A-4388-A784-BA35A062DEC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8779" y="1068529"/>
            <a:ext cx="4137812" cy="2831079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7B6AE2A3-DE34-413E-B3A1-89909FBCF5B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070188" y="3679345"/>
            <a:ext cx="4206620" cy="278814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A8096B18-424F-4597-8E0F-ED2DCA6B501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19935" y="1168208"/>
            <a:ext cx="3953858" cy="2599192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DF029D7F-40B8-48F7-AE3F-18F41B0B4B74}"/>
              </a:ext>
            </a:extLst>
          </p:cNvPr>
          <p:cNvSpPr txBox="1"/>
          <p:nvPr/>
        </p:nvSpPr>
        <p:spPr>
          <a:xfrm>
            <a:off x="1340535" y="4139947"/>
            <a:ext cx="260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XCO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2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564DB06C-7A44-4A09-A40F-006C3F31D4E7}"/>
              </a:ext>
            </a:extLst>
          </p:cNvPr>
          <p:cNvSpPr txBox="1"/>
          <p:nvPr/>
        </p:nvSpPr>
        <p:spPr>
          <a:xfrm>
            <a:off x="5206800" y="1560038"/>
            <a:ext cx="260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XCH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4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C56FF41-F45F-4C92-8E6D-DB662F3A125F}"/>
              </a:ext>
            </a:extLst>
          </p:cNvPr>
          <p:cNvSpPr txBox="1"/>
          <p:nvPr/>
        </p:nvSpPr>
        <p:spPr>
          <a:xfrm>
            <a:off x="8742540" y="3924965"/>
            <a:ext cx="260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XCO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64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7996208" y="4370649"/>
            <a:ext cx="4087366" cy="149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Precision: 0.04%</a:t>
            </a: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Annual increase:-6.90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1.07ppt/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yr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Seasonal amplitude:18.9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3.43ppt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58849" y="3927049"/>
            <a:ext cx="260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XHF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03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8424" y="4591932"/>
            <a:ext cx="4198072" cy="149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Precision: 0.04%</a:t>
            </a: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Annual increase: close to 0</a:t>
            </a: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Seasonal amplitude:7225.4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103.3ppm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332483" y="4130267"/>
            <a:ext cx="260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XH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O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237326" y="2006815"/>
            <a:ext cx="3819509" cy="1496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Precision: 0.20%</a:t>
            </a: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Annual increase:1.06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0.4 ppb/</a:t>
            </a:r>
            <a:r>
              <a:rPr lang="en-US" altLang="zh-CN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yr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  <a:sym typeface="+mn-ea"/>
            </a:endParaRPr>
          </a:p>
          <a:p>
            <a:pPr marL="342900" indent="-342900">
              <a:lnSpc>
                <a:spcPct val="130000"/>
              </a:lnSpc>
              <a:buFont typeface="+mj-ea"/>
              <a:buAutoNum type="circleNumDbPlain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Seasonal amplitude:4.64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Times New Roman" panose="02020603050405020304" pitchFamily="18" charset="0"/>
                <a:sym typeface="+mn-ea"/>
              </a:rPr>
              <a:t>±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  <a:sym typeface="+mn-ea"/>
              </a:rPr>
              <a:t>0.99 ppb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30000"/>
              </a:lnSpc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汉仪中简黑简" panose="00020600040101010101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48698" y="1560038"/>
            <a:ext cx="260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XN</a:t>
            </a:r>
            <a:r>
              <a:rPr lang="en-US" altLang="zh-CN" sz="2400" b="1" baseline="-25000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O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49248" y="4204335"/>
            <a:ext cx="457200" cy="279400"/>
            <a:chOff x="965" y="5132"/>
            <a:chExt cx="1700" cy="104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774678" y="1629410"/>
            <a:ext cx="457200" cy="279400"/>
            <a:chOff x="965" y="5132"/>
            <a:chExt cx="1700" cy="104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8501380" y="4016961"/>
            <a:ext cx="457200" cy="279400"/>
            <a:chOff x="965" y="5132"/>
            <a:chExt cx="1700" cy="104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B0827AEB-6D60-4E66-95E7-C0959FF29E4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86981" y="1150009"/>
            <a:ext cx="3819516" cy="291325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11A52B4-4258-430F-9383-CFE6E1311DC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176693" y="3559028"/>
            <a:ext cx="3819516" cy="2902048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B21EF0E5-1C43-45B3-87FA-4E8AC3BB433D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140529" y="993775"/>
            <a:ext cx="3819516" cy="2902048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925AA896-6FEE-4961-ABC0-7AF76F8DCFE1}"/>
              </a:ext>
            </a:extLst>
          </p:cNvPr>
          <p:cNvSpPr txBox="1"/>
          <p:nvPr/>
        </p:nvSpPr>
        <p:spPr>
          <a:xfrm>
            <a:off x="995680" y="338455"/>
            <a:ext cx="26009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2060"/>
                </a:solidFill>
                <a:latin typeface="汉仪大黑简" panose="02010600000101010101" charset="-122"/>
                <a:ea typeface="汉仪大黑简" panose="02010600000101010101" charset="-122"/>
              </a:rPr>
              <a:t>Observed results</a:t>
            </a:r>
          </a:p>
        </p:txBody>
      </p:sp>
    </p:spTree>
    <p:extLst>
      <p:ext uri="{BB962C8B-B14F-4D97-AF65-F5344CB8AC3E}">
        <p14:creationId xmlns:p14="http://schemas.microsoft.com/office/powerpoint/2010/main" val="8410634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图片 13">
            <a:extLst>
              <a:ext uri="{FF2B5EF4-FFF2-40B4-BE49-F238E27FC236}">
                <a16:creationId xmlns:a16="http://schemas.microsoft.com/office/drawing/2014/main" id="{6B023D6D-A619-4255-B123-6864C82FA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9"/>
          <a:stretch/>
        </p:blipFill>
        <p:spPr bwMode="auto">
          <a:xfrm>
            <a:off x="7124911" y="3085279"/>
            <a:ext cx="3546153" cy="1936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文本框 26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03</a:t>
            </a:r>
          </a:p>
        </p:txBody>
      </p:sp>
      <p:cxnSp>
        <p:nvCxnSpPr>
          <p:cNvPr id="25" name="直接连接符 24"/>
          <p:cNvCxnSpPr/>
          <p:nvPr/>
        </p:nvCxnSpPr>
        <p:spPr>
          <a:xfrm>
            <a:off x="3481070" y="4907280"/>
            <a:ext cx="10160" cy="14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6142990" y="4907280"/>
            <a:ext cx="10160" cy="14400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/>
          <p:cNvSpPr txBox="1"/>
          <p:nvPr/>
        </p:nvSpPr>
        <p:spPr>
          <a:xfrm>
            <a:off x="1080135" y="5191760"/>
            <a:ext cx="21501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Bias: -0.52 ±1.63ppm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0.89 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742055" y="5191760"/>
            <a:ext cx="21501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Bias: 1.60 ±13.0ppb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0.77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128410" y="5149913"/>
            <a:ext cx="21501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Bias: 0.81±1.73ppm</a:t>
            </a:r>
          </a:p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0.83</a:t>
            </a:r>
          </a:p>
        </p:txBody>
      </p:sp>
      <p:grpSp>
        <p:nvGrpSpPr>
          <p:cNvPr id="55" name="组合 54"/>
          <p:cNvGrpSpPr/>
          <p:nvPr/>
        </p:nvGrpSpPr>
        <p:grpSpPr>
          <a:xfrm>
            <a:off x="1165225" y="4805045"/>
            <a:ext cx="457200" cy="279400"/>
            <a:chOff x="965" y="5132"/>
            <a:chExt cx="1700" cy="1040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矩形 57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3811270" y="4808220"/>
            <a:ext cx="457200" cy="279400"/>
            <a:chOff x="965" y="5132"/>
            <a:chExt cx="1700" cy="1040"/>
          </a:xfrm>
        </p:grpSpPr>
        <p:cxnSp>
          <p:nvCxnSpPr>
            <p:cNvPr id="97" name="直接连接符 96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矩形 98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矩形 99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矩形 100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2" name="矩形 101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8188735" y="4763198"/>
            <a:ext cx="457200" cy="279400"/>
            <a:chOff x="965" y="5132"/>
            <a:chExt cx="1700" cy="1040"/>
          </a:xfrm>
        </p:grpSpPr>
        <p:cxnSp>
          <p:nvCxnSpPr>
            <p:cNvPr id="105" name="直接连接符 104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矩形 106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矩形 107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9" name="矩形 108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925CF0CF-693E-45C6-8DF8-63D1AC5EFF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205" y="1025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42" name="图片 14">
            <a:extLst>
              <a:ext uri="{FF2B5EF4-FFF2-40B4-BE49-F238E27FC236}">
                <a16:creationId xmlns:a16="http://schemas.microsoft.com/office/drawing/2014/main" id="{8611CF85-A1EA-409D-B7FC-F24709F93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01" b="33633"/>
          <a:stretch>
            <a:fillRect/>
          </a:stretch>
        </p:blipFill>
        <p:spPr bwMode="auto">
          <a:xfrm>
            <a:off x="3128745" y="1324865"/>
            <a:ext cx="3104540" cy="354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A0423825-4603-48DF-9D69-8D13A64551C4}"/>
              </a:ext>
            </a:extLst>
          </p:cNvPr>
          <p:cNvSpPr txBox="1"/>
          <p:nvPr/>
        </p:nvSpPr>
        <p:spPr>
          <a:xfrm>
            <a:off x="3114777" y="2570174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CH</a:t>
            </a:r>
            <a:r>
              <a:rPr lang="en-US" altLang="zh-CN" baseline="-25000" dirty="0"/>
              <a:t>4</a:t>
            </a:r>
            <a:endParaRPr lang="zh-CN" altLang="en-US" baseline="-25000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243E9A77-6000-4F06-A853-0C3F3492E28D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6893" y="1466232"/>
            <a:ext cx="2401852" cy="172074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4075244-01D5-4D66-A248-EF248AD2CAC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06" y="3082476"/>
            <a:ext cx="2286226" cy="1653467"/>
          </a:xfrm>
          <a:prstGeom prst="rect">
            <a:avLst/>
          </a:prstGeom>
          <a:noFill/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351EF463-3793-4A2C-80A4-750BA7B259F7}"/>
              </a:ext>
            </a:extLst>
          </p:cNvPr>
          <p:cNvSpPr txBox="1"/>
          <p:nvPr/>
        </p:nvSpPr>
        <p:spPr>
          <a:xfrm>
            <a:off x="342873" y="2544374"/>
            <a:ext cx="53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CO</a:t>
            </a:r>
            <a:r>
              <a:rPr lang="en-US" altLang="zh-CN" baseline="-25000" dirty="0"/>
              <a:t>2</a:t>
            </a:r>
            <a:endParaRPr lang="zh-CN" altLang="en-US" baseline="-25000" dirty="0"/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4EF94988-B61F-41E4-9A35-2DA2152035ED}"/>
              </a:ext>
            </a:extLst>
          </p:cNvPr>
          <p:cNvSpPr txBox="1"/>
          <p:nvPr/>
        </p:nvSpPr>
        <p:spPr>
          <a:xfrm>
            <a:off x="1080135" y="933121"/>
            <a:ext cx="440588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XCO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XCH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with GOSAT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91B1ECE1-E8EC-4511-B07C-664525540222}"/>
              </a:ext>
            </a:extLst>
          </p:cNvPr>
          <p:cNvSpPr txBox="1"/>
          <p:nvPr/>
        </p:nvSpPr>
        <p:spPr>
          <a:xfrm>
            <a:off x="7466645" y="944327"/>
            <a:ext cx="32560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XCO</a:t>
            </a:r>
            <a:r>
              <a:rPr lang="en-US" altLang="zh-CN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comparison with OCO-2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BDD2221-A7A0-7886-C6D1-CF7F067B51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153"/>
          <a:stretch/>
        </p:blipFill>
        <p:spPr>
          <a:xfrm>
            <a:off x="7260913" y="1302453"/>
            <a:ext cx="3352075" cy="1929170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0667B371-89D6-44ED-85E4-3520944C0C37}"/>
              </a:ext>
            </a:extLst>
          </p:cNvPr>
          <p:cNvSpPr txBox="1"/>
          <p:nvPr/>
        </p:nvSpPr>
        <p:spPr>
          <a:xfrm>
            <a:off x="995680" y="338455"/>
            <a:ext cx="26009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2060"/>
                </a:solidFill>
                <a:latin typeface="汉仪大黑简" panose="02010600000101010101" charset="-122"/>
                <a:ea typeface="汉仪大黑简" panose="02010600000101010101" charset="-122"/>
              </a:rPr>
              <a:t>Observed results</a:t>
            </a:r>
          </a:p>
        </p:txBody>
      </p:sp>
    </p:spTree>
    <p:extLst>
      <p:ext uri="{BB962C8B-B14F-4D97-AF65-F5344CB8AC3E}">
        <p14:creationId xmlns:p14="http://schemas.microsoft.com/office/powerpoint/2010/main" val="883127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DDE18A-9861-4C5B-9440-9D16C619BA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638" y="1494797"/>
            <a:ext cx="3724350" cy="221226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4DCB348-6726-4E29-95A3-63265054D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43" y="1419948"/>
            <a:ext cx="3724350" cy="22122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3E7B8D-DF10-4609-AD59-01B596AD4D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941" y="1494797"/>
            <a:ext cx="3724350" cy="221226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0904C01-1508-4910-886C-17B615584708}"/>
              </a:ext>
            </a:extLst>
          </p:cNvPr>
          <p:cNvSpPr txBox="1"/>
          <p:nvPr/>
        </p:nvSpPr>
        <p:spPr>
          <a:xfrm>
            <a:off x="976688" y="3664472"/>
            <a:ext cx="2294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concentration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7C1BC71-45A4-4D32-8B67-E8D12DB4571B}"/>
              </a:ext>
            </a:extLst>
          </p:cNvPr>
          <p:cNvSpPr txBox="1"/>
          <p:nvPr/>
        </p:nvSpPr>
        <p:spPr>
          <a:xfrm>
            <a:off x="5015381" y="3693750"/>
            <a:ext cx="2220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Tropospheroc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column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5BA3483-F2FB-43FF-ABC9-D161C50E4825}"/>
              </a:ext>
            </a:extLst>
          </p:cNvPr>
          <p:cNvSpPr txBox="1"/>
          <p:nvPr/>
        </p:nvSpPr>
        <p:spPr>
          <a:xfrm>
            <a:off x="9250464" y="3716485"/>
            <a:ext cx="14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column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766F0128-AC5A-4C4E-A851-890F1D2B1FE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0" y="4204683"/>
            <a:ext cx="3819453" cy="227267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FD18BBC0-E9CD-4C74-A427-B7B46A3A4647}"/>
              </a:ext>
            </a:extLst>
          </p:cNvPr>
          <p:cNvSpPr txBox="1"/>
          <p:nvPr/>
        </p:nvSpPr>
        <p:spPr>
          <a:xfrm>
            <a:off x="4233825" y="4538362"/>
            <a:ext cx="7696232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 CO</a:t>
            </a:r>
            <a:r>
              <a:rPr lang="en-US" altLang="zh-CN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/ΔCO ratio in Hefei has been increasing year by year, indicating that combustion efficiency is improving, which is related to the country's promotion of energy conservation and emission reduction;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concentration, tropospheric, and total column ratio show a gradual upward trend, because the average value of the upper layer concentration will dilute the surface concentration results.</a:t>
            </a:r>
            <a:endParaRPr lang="zh-CN" alt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1E2AEB-FC36-4A59-B141-B00480CE3CB3}"/>
              </a:ext>
            </a:extLst>
          </p:cNvPr>
          <p:cNvSpPr/>
          <p:nvPr/>
        </p:nvSpPr>
        <p:spPr>
          <a:xfrm>
            <a:off x="5138045" y="3456988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区域</a:t>
            </a:r>
            <a:r>
              <a:rPr lang="en-US" altLang="zh-CN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CO</a:t>
            </a:r>
            <a:r>
              <a:rPr lang="zh-CN" altLang="en-US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排放反演</a:t>
            </a:r>
            <a:endParaRPr lang="en-US" altLang="zh-CN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7951DCA-37E6-4DDF-8AE0-59391059A5F0}"/>
              </a:ext>
            </a:extLst>
          </p:cNvPr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03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146EC24-BD4E-4250-8DB0-12AE678117CB}"/>
              </a:ext>
            </a:extLst>
          </p:cNvPr>
          <p:cNvSpPr txBox="1"/>
          <p:nvPr/>
        </p:nvSpPr>
        <p:spPr>
          <a:xfrm>
            <a:off x="995680" y="338455"/>
            <a:ext cx="26009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2060"/>
                </a:solidFill>
                <a:latin typeface="汉仪大黑简" panose="02010600000101010101" charset="-122"/>
                <a:ea typeface="汉仪大黑简" panose="02010600000101010101" charset="-122"/>
              </a:rPr>
              <a:t>Observed results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3139699-9ADD-4D67-9266-5D7537F17D55}"/>
              </a:ext>
            </a:extLst>
          </p:cNvPr>
          <p:cNvSpPr txBox="1"/>
          <p:nvPr/>
        </p:nvSpPr>
        <p:spPr>
          <a:xfrm>
            <a:off x="432435" y="833843"/>
            <a:ext cx="4581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enhancement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CO</a:t>
            </a:r>
            <a:r>
              <a:rPr lang="en-US" altLang="zh-CN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/CO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58490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5638800" y="1638935"/>
            <a:ext cx="914400" cy="9144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97275" y="3717290"/>
            <a:ext cx="4996815" cy="76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01980" y="6395720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176135" y="6393815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30395" y="1727835"/>
            <a:ext cx="33312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dirty="0">
                <a:solidFill>
                  <a:schemeClr val="bg1">
                    <a:lumMod val="95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04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100194" y="2944320"/>
            <a:ext cx="3990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  <a:sym typeface="+mn-ea"/>
              </a:rPr>
              <a:t>EM27 results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6B5800E-4BA0-7FE5-EBD6-250591B6FF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81" y="134868"/>
            <a:ext cx="1209464" cy="1001770"/>
          </a:xfrm>
          <a:prstGeom prst="rect">
            <a:avLst/>
          </a:prstGeom>
        </p:spPr>
      </p:pic>
      <p:pic>
        <p:nvPicPr>
          <p:cNvPr id="5" name="Picture 30" descr="【通知】关于征求中国科学院合肥物质科学研究院英文简称及LOGO设计意见建议的通知">
            <a:extLst>
              <a:ext uri="{FF2B5EF4-FFF2-40B4-BE49-F238E27FC236}">
                <a16:creationId xmlns:a16="http://schemas.microsoft.com/office/drawing/2014/main" id="{A9464ABA-DE24-C5DA-79FA-9509F3B2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9" t="2554" r="2119" b="13448"/>
          <a:stretch>
            <a:fillRect/>
          </a:stretch>
        </p:blipFill>
        <p:spPr bwMode="auto">
          <a:xfrm>
            <a:off x="9802317" y="160427"/>
            <a:ext cx="1110699" cy="9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82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55D32780-225F-A6EC-D954-E248F33CF374}"/>
              </a:ext>
            </a:extLst>
          </p:cNvPr>
          <p:cNvGrpSpPr>
            <a:grpSpLocks/>
          </p:cNvGrpSpPr>
          <p:nvPr/>
        </p:nvGrpSpPr>
        <p:grpSpPr bwMode="auto">
          <a:xfrm>
            <a:off x="2757035" y="2115700"/>
            <a:ext cx="6911975" cy="1092200"/>
            <a:chOff x="0" y="0"/>
            <a:chExt cx="4354" cy="688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E731DBBA-2922-E301-33A6-CE45748DD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8" name="Rectangle 6">
              <a:extLst>
                <a:ext uri="{FF2B5EF4-FFF2-40B4-BE49-F238E27FC236}">
                  <a16:creationId xmlns:a16="http://schemas.microsoft.com/office/drawing/2014/main" id="{30C238BD-05CA-D466-427E-D1B5303A9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0"/>
              <a:ext cx="487" cy="326"/>
            </a:xfrm>
            <a:prstGeom prst="rect">
              <a:avLst/>
            </a:prstGeom>
            <a:solidFill>
              <a:srgbClr val="071F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11" name="AutoShape 9">
              <a:extLst>
                <a:ext uri="{FF2B5EF4-FFF2-40B4-BE49-F238E27FC236}">
                  <a16:creationId xmlns:a16="http://schemas.microsoft.com/office/drawing/2014/main" id="{02CC646B-E47B-0F3D-62D1-0E2979894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  <p:sp>
          <p:nvSpPr>
            <p:cNvPr id="12" name="AutoShape 10">
              <a:extLst>
                <a:ext uri="{FF2B5EF4-FFF2-40B4-BE49-F238E27FC236}">
                  <a16:creationId xmlns:a16="http://schemas.microsoft.com/office/drawing/2014/main" id="{D8E21BBD-FE50-3D7B-D90E-EFEE494CFB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320"/>
              <a:ext cx="1497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BBE0E3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3649394D-D5AB-C255-BBB0-C022E93B8BDC}"/>
              </a:ext>
            </a:extLst>
          </p:cNvPr>
          <p:cNvGrpSpPr>
            <a:grpSpLocks/>
          </p:cNvGrpSpPr>
          <p:nvPr/>
        </p:nvGrpSpPr>
        <p:grpSpPr bwMode="auto">
          <a:xfrm>
            <a:off x="2757035" y="3180912"/>
            <a:ext cx="6911975" cy="1092200"/>
            <a:chOff x="0" y="0"/>
            <a:chExt cx="4354" cy="688"/>
          </a:xfrm>
        </p:grpSpPr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AC31C1FC-DAAB-4252-27AB-2D51D69EE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3FC8FBF5-3597-DC84-4067-6CA47C006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0"/>
              <a:ext cx="487" cy="326"/>
            </a:xfrm>
            <a:prstGeom prst="rect">
              <a:avLst/>
            </a:prstGeom>
            <a:solidFill>
              <a:srgbClr val="071F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53072BDB-A605-94FB-497E-272F33BC0B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  <p:sp>
          <p:nvSpPr>
            <p:cNvPr id="19" name="AutoShape 17">
              <a:extLst>
                <a:ext uri="{FF2B5EF4-FFF2-40B4-BE49-F238E27FC236}">
                  <a16:creationId xmlns:a16="http://schemas.microsoft.com/office/drawing/2014/main" id="{D7AD8F8A-7212-7245-7E94-DECA8FF077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320"/>
              <a:ext cx="1497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BBE0E3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</p:grpSp>
      <p:grpSp>
        <p:nvGrpSpPr>
          <p:cNvPr id="20" name="Group 18">
            <a:extLst>
              <a:ext uri="{FF2B5EF4-FFF2-40B4-BE49-F238E27FC236}">
                <a16:creationId xmlns:a16="http://schemas.microsoft.com/office/drawing/2014/main" id="{039F92A7-D790-6000-B0B3-10DD8CD1E05F}"/>
              </a:ext>
            </a:extLst>
          </p:cNvPr>
          <p:cNvGrpSpPr>
            <a:grpSpLocks/>
          </p:cNvGrpSpPr>
          <p:nvPr/>
        </p:nvGrpSpPr>
        <p:grpSpPr bwMode="auto">
          <a:xfrm>
            <a:off x="2757035" y="4219137"/>
            <a:ext cx="6911975" cy="1092200"/>
            <a:chOff x="0" y="0"/>
            <a:chExt cx="4354" cy="688"/>
          </a:xfrm>
        </p:grpSpPr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EB99772F-7692-500B-AE52-62845D6C38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22" name="Rectangle 20">
              <a:extLst>
                <a:ext uri="{FF2B5EF4-FFF2-40B4-BE49-F238E27FC236}">
                  <a16:creationId xmlns:a16="http://schemas.microsoft.com/office/drawing/2014/main" id="{FE3C8753-F769-2D39-3B3F-62EC658A6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0"/>
              <a:ext cx="487" cy="326"/>
            </a:xfrm>
            <a:prstGeom prst="rect">
              <a:avLst/>
            </a:prstGeom>
            <a:solidFill>
              <a:srgbClr val="071F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23" name="AutoShape 23">
              <a:extLst>
                <a:ext uri="{FF2B5EF4-FFF2-40B4-BE49-F238E27FC236}">
                  <a16:creationId xmlns:a16="http://schemas.microsoft.com/office/drawing/2014/main" id="{570EC458-E1E8-0F8D-EB6D-D470F8C85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  <p:sp>
          <p:nvSpPr>
            <p:cNvPr id="24" name="AutoShape 24">
              <a:extLst>
                <a:ext uri="{FF2B5EF4-FFF2-40B4-BE49-F238E27FC236}">
                  <a16:creationId xmlns:a16="http://schemas.microsoft.com/office/drawing/2014/main" id="{C0DD8357-D751-3A38-BEC8-EB6D71A6B9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320"/>
              <a:ext cx="1497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BBE0E3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</p:grpSp>
      <p:grpSp>
        <p:nvGrpSpPr>
          <p:cNvPr id="25" name="Group 25">
            <a:extLst>
              <a:ext uri="{FF2B5EF4-FFF2-40B4-BE49-F238E27FC236}">
                <a16:creationId xmlns:a16="http://schemas.microsoft.com/office/drawing/2014/main" id="{B7BF1615-AD38-21CF-9DC0-50F15D9CA776}"/>
              </a:ext>
            </a:extLst>
          </p:cNvPr>
          <p:cNvGrpSpPr>
            <a:grpSpLocks/>
          </p:cNvGrpSpPr>
          <p:nvPr/>
        </p:nvGrpSpPr>
        <p:grpSpPr bwMode="auto">
          <a:xfrm>
            <a:off x="2757035" y="5284350"/>
            <a:ext cx="6911975" cy="1092200"/>
            <a:chOff x="0" y="0"/>
            <a:chExt cx="4354" cy="688"/>
          </a:xfrm>
        </p:grpSpPr>
        <p:sp>
          <p:nvSpPr>
            <p:cNvPr id="26" name="Rectangle 26">
              <a:extLst>
                <a:ext uri="{FF2B5EF4-FFF2-40B4-BE49-F238E27FC236}">
                  <a16:creationId xmlns:a16="http://schemas.microsoft.com/office/drawing/2014/main" id="{A1B484CC-C50A-765A-38AD-1FA2232C1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27" name="Rectangle 27">
              <a:extLst>
                <a:ext uri="{FF2B5EF4-FFF2-40B4-BE49-F238E27FC236}">
                  <a16:creationId xmlns:a16="http://schemas.microsoft.com/office/drawing/2014/main" id="{EC73FB87-1B7B-DDD9-2299-5D1316DBF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0"/>
              <a:ext cx="487" cy="326"/>
            </a:xfrm>
            <a:prstGeom prst="rect">
              <a:avLst/>
            </a:prstGeom>
            <a:solidFill>
              <a:srgbClr val="071F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华文细黑" pitchFamily="2" charset="-122"/>
                <a:cs typeface="+mn-cs"/>
              </a:endParaRPr>
            </a:p>
          </p:txBody>
        </p:sp>
        <p:sp>
          <p:nvSpPr>
            <p:cNvPr id="28" name="AutoShape 30">
              <a:extLst>
                <a:ext uri="{FF2B5EF4-FFF2-40B4-BE49-F238E27FC236}">
                  <a16:creationId xmlns:a16="http://schemas.microsoft.com/office/drawing/2014/main" id="{758A2166-A123-7B42-E18A-6793702ECC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07"/>
              <a:ext cx="4354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DDDDDD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  <p:sp>
          <p:nvSpPr>
            <p:cNvPr id="29" name="AutoShape 31">
              <a:extLst>
                <a:ext uri="{FF2B5EF4-FFF2-40B4-BE49-F238E27FC236}">
                  <a16:creationId xmlns:a16="http://schemas.microsoft.com/office/drawing/2014/main" id="{652C7D21-14E0-AA85-515F-B7F8C22C38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" y="320"/>
              <a:ext cx="1497" cy="18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337 w 21600"/>
                <a:gd name="T13" fmla="*/ 2387 h 21600"/>
                <a:gd name="T14" fmla="*/ 19263 w 21600"/>
                <a:gd name="T15" fmla="*/ 192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1072" y="21600"/>
                  </a:lnTo>
                  <a:lnTo>
                    <a:pt x="20528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BBE0E3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微软雅黑"/>
                <a:cs typeface="+mn-cs"/>
              </a:endParaRPr>
            </a:p>
          </p:txBody>
        </p:sp>
      </p:grpSp>
      <p:sp>
        <p:nvSpPr>
          <p:cNvPr id="30" name="TextBox 64">
            <a:extLst>
              <a:ext uri="{FF2B5EF4-FFF2-40B4-BE49-F238E27FC236}">
                <a16:creationId xmlns:a16="http://schemas.microsoft.com/office/drawing/2014/main" id="{E7F6B814-56D5-9D72-2BB3-B082FEFFC8AC}"/>
              </a:ext>
            </a:extLst>
          </p:cNvPr>
          <p:cNvSpPr txBox="1"/>
          <p:nvPr/>
        </p:nvSpPr>
        <p:spPr>
          <a:xfrm>
            <a:off x="4386667" y="2191901"/>
            <a:ext cx="4799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FTIR system of the Hefei site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1" name="TextBox 69">
            <a:extLst>
              <a:ext uri="{FF2B5EF4-FFF2-40B4-BE49-F238E27FC236}">
                <a16:creationId xmlns:a16="http://schemas.microsoft.com/office/drawing/2014/main" id="{C67577D2-4503-39E8-7E73-A7B3C6BFC4DF}"/>
              </a:ext>
            </a:extLst>
          </p:cNvPr>
          <p:cNvSpPr txBox="1"/>
          <p:nvPr/>
        </p:nvSpPr>
        <p:spPr>
          <a:xfrm>
            <a:off x="4386667" y="3324581"/>
            <a:ext cx="52790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sp>
        <p:nvSpPr>
          <p:cNvPr id="32" name="TextBox 70">
            <a:extLst>
              <a:ext uri="{FF2B5EF4-FFF2-40B4-BE49-F238E27FC236}">
                <a16:creationId xmlns:a16="http://schemas.microsoft.com/office/drawing/2014/main" id="{E78C88CE-4AF3-0AF7-7158-2E8378F5DA99}"/>
              </a:ext>
            </a:extLst>
          </p:cNvPr>
          <p:cNvSpPr txBox="1"/>
          <p:nvPr/>
        </p:nvSpPr>
        <p:spPr>
          <a:xfrm>
            <a:off x="4386667" y="4295338"/>
            <a:ext cx="4421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Observed results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33" name="TextBox 71">
            <a:extLst>
              <a:ext uri="{FF2B5EF4-FFF2-40B4-BE49-F238E27FC236}">
                <a16:creationId xmlns:a16="http://schemas.microsoft.com/office/drawing/2014/main" id="{C0B63BA4-0DF9-8AF1-0AC3-BA6BCC112216}"/>
              </a:ext>
            </a:extLst>
          </p:cNvPr>
          <p:cNvSpPr txBox="1"/>
          <p:nvPr/>
        </p:nvSpPr>
        <p:spPr>
          <a:xfrm>
            <a:off x="4386667" y="5428206"/>
            <a:ext cx="47998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schemeClr val="bg1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EM27 results</a:t>
            </a:r>
            <a:endParaRPr kumimoji="0" lang="zh-CN" altLang="en-US" sz="24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00532BA7-4BC4-0363-CE59-63332A3FA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81" y="134868"/>
            <a:ext cx="1209464" cy="1001770"/>
          </a:xfrm>
          <a:prstGeom prst="rect">
            <a:avLst/>
          </a:prstGeom>
        </p:spPr>
      </p:pic>
      <p:pic>
        <p:nvPicPr>
          <p:cNvPr id="35" name="Picture 30" descr="【通知】关于征求中国科学院合肥物质科学研究院英文简称及LOGO设计意见建议的通知">
            <a:extLst>
              <a:ext uri="{FF2B5EF4-FFF2-40B4-BE49-F238E27FC236}">
                <a16:creationId xmlns:a16="http://schemas.microsoft.com/office/drawing/2014/main" id="{58F1CEF4-BC68-7127-A97C-7433E4124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9" t="2554" r="2119" b="13448"/>
          <a:stretch>
            <a:fillRect/>
          </a:stretch>
        </p:blipFill>
        <p:spPr bwMode="auto">
          <a:xfrm>
            <a:off x="9802317" y="160427"/>
            <a:ext cx="1110699" cy="9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标题 1">
            <a:extLst>
              <a:ext uri="{FF2B5EF4-FFF2-40B4-BE49-F238E27FC236}">
                <a16:creationId xmlns:a16="http://schemas.microsoft.com/office/drawing/2014/main" id="{B89BEAA9-F596-480E-C7C5-71DAF54EDB38}"/>
              </a:ext>
            </a:extLst>
          </p:cNvPr>
          <p:cNvSpPr txBox="1">
            <a:spLocks/>
          </p:cNvSpPr>
          <p:nvPr/>
        </p:nvSpPr>
        <p:spPr>
          <a:xfrm>
            <a:off x="567970" y="514745"/>
            <a:ext cx="3712200" cy="6995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rgbClr val="071F6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zh-CN" altLang="en-US" dirty="0">
              <a:solidFill>
                <a:srgbClr val="071F6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995680" y="338455"/>
            <a:ext cx="26009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2060"/>
                </a:solidFill>
                <a:latin typeface="汉仪大黑简" panose="02010600000101010101" charset="-122"/>
                <a:ea typeface="汉仪大黑简" panose="02010600000101010101" charset="-122"/>
              </a:rPr>
              <a:t>EM27 results</a:t>
            </a:r>
            <a:endParaRPr lang="zh-CN" altLang="en-US" sz="2200" dirty="0">
              <a:solidFill>
                <a:srgbClr val="002060"/>
              </a:solidFill>
              <a:latin typeface="汉仪大黑简" panose="02010600000101010101" charset="-122"/>
              <a:ea typeface="汉仪大黑简" panose="0201060000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04</a:t>
            </a:r>
          </a:p>
        </p:txBody>
      </p:sp>
      <p:pic>
        <p:nvPicPr>
          <p:cNvPr id="28" name="图片 5">
            <a:extLst>
              <a:ext uri="{FF2B5EF4-FFF2-40B4-BE49-F238E27FC236}">
                <a16:creationId xmlns:a16="http://schemas.microsoft.com/office/drawing/2014/main" id="{974D2EBB-7733-47F0-93DB-CFACD089F1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40" y="949204"/>
            <a:ext cx="320675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文本框 10">
            <a:extLst>
              <a:ext uri="{FF2B5EF4-FFF2-40B4-BE49-F238E27FC236}">
                <a16:creationId xmlns:a16="http://schemas.microsoft.com/office/drawing/2014/main" id="{F457D7B3-5730-49C9-9EC1-BB1813099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6346" y="2506853"/>
            <a:ext cx="863600" cy="36988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>
                <a:solidFill>
                  <a:schemeClr val="bg1"/>
                </a:solidFill>
              </a:rPr>
              <a:t>EM-27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7E3F899F-6841-45C9-816C-4F1F2D451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7133" y="2213105"/>
            <a:ext cx="1416050" cy="3698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dirty="0">
                <a:solidFill>
                  <a:schemeClr val="bg1"/>
                </a:solidFill>
              </a:rPr>
              <a:t>MAX-DOAS</a:t>
            </a:r>
            <a:endParaRPr lang="zh-CN" altLang="en-US" dirty="0">
              <a:solidFill>
                <a:schemeClr val="bg1"/>
              </a:solidFill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9048FCB6-7B31-41CB-8596-00EE083F797F}"/>
              </a:ext>
            </a:extLst>
          </p:cNvPr>
          <p:cNvCxnSpPr/>
          <p:nvPr/>
        </p:nvCxnSpPr>
        <p:spPr>
          <a:xfrm flipV="1">
            <a:off x="5587083" y="1982857"/>
            <a:ext cx="898525" cy="3063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FBCFEB8F-6368-47B2-B6A5-EA7BE58DAAC8}"/>
              </a:ext>
            </a:extLst>
          </p:cNvPr>
          <p:cNvCxnSpPr/>
          <p:nvPr/>
        </p:nvCxnSpPr>
        <p:spPr>
          <a:xfrm flipH="1">
            <a:off x="5341021" y="2717990"/>
            <a:ext cx="746125" cy="1968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18">
            <a:extLst>
              <a:ext uri="{FF2B5EF4-FFF2-40B4-BE49-F238E27FC236}">
                <a16:creationId xmlns:a16="http://schemas.microsoft.com/office/drawing/2014/main" id="{61CC9CEC-E5C5-47F3-BEC1-9DE85485D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49" y="1308212"/>
            <a:ext cx="2727100" cy="1809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流程图: 联系 10">
            <a:extLst>
              <a:ext uri="{FF2B5EF4-FFF2-40B4-BE49-F238E27FC236}">
                <a16:creationId xmlns:a16="http://schemas.microsoft.com/office/drawing/2014/main" id="{3E9B24E6-20A1-48D4-B70C-D5C90ECD7D21}"/>
              </a:ext>
            </a:extLst>
          </p:cNvPr>
          <p:cNvSpPr/>
          <p:nvPr/>
        </p:nvSpPr>
        <p:spPr>
          <a:xfrm>
            <a:off x="2105750" y="1892474"/>
            <a:ext cx="215900" cy="192087"/>
          </a:xfrm>
          <a:prstGeom prst="flowChartConnector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6" name="流程图: 合并 35">
            <a:extLst>
              <a:ext uri="{FF2B5EF4-FFF2-40B4-BE49-F238E27FC236}">
                <a16:creationId xmlns:a16="http://schemas.microsoft.com/office/drawing/2014/main" id="{3689918A-F93C-493F-A230-ED1B363D8AE1}"/>
              </a:ext>
            </a:extLst>
          </p:cNvPr>
          <p:cNvSpPr/>
          <p:nvPr/>
        </p:nvSpPr>
        <p:spPr>
          <a:xfrm>
            <a:off x="2105757" y="2021210"/>
            <a:ext cx="215900" cy="304800"/>
          </a:xfrm>
          <a:prstGeom prst="flowChartMerg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F2C7446-D742-4D98-A4CF-2608378093F4}"/>
              </a:ext>
            </a:extLst>
          </p:cNvPr>
          <p:cNvSpPr txBox="1"/>
          <p:nvPr/>
        </p:nvSpPr>
        <p:spPr>
          <a:xfrm>
            <a:off x="1481862" y="2341736"/>
            <a:ext cx="1463675" cy="369888"/>
          </a:xfrm>
          <a:prstGeom prst="rect">
            <a:avLst/>
          </a:prstGeom>
          <a:solidFill>
            <a:srgbClr val="FF3300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chemeClr val="bg1"/>
                </a:solidFill>
                <a:latin typeface="+mn-lt"/>
              </a:rPr>
              <a:t>31.17, 121.43</a:t>
            </a:r>
            <a:endParaRPr lang="zh-CN" altLang="en-US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0A19062-FC66-4C2A-B073-AEFECD87D2A5}"/>
              </a:ext>
            </a:extLst>
          </p:cNvPr>
          <p:cNvGrpSpPr/>
          <p:nvPr/>
        </p:nvGrpSpPr>
        <p:grpSpPr>
          <a:xfrm>
            <a:off x="7407164" y="1141931"/>
            <a:ext cx="4407974" cy="2577264"/>
            <a:chOff x="7685551" y="1337807"/>
            <a:chExt cx="4407974" cy="2577264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CA542B27-299A-43A9-97A4-BA161A833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71" b="8393"/>
            <a:stretch/>
          </p:blipFill>
          <p:spPr>
            <a:xfrm>
              <a:off x="7830718" y="1337807"/>
              <a:ext cx="4262807" cy="2577264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BA827901-61B6-487E-B279-DB10A4C62501}"/>
                </a:ext>
              </a:extLst>
            </p:cNvPr>
            <p:cNvSpPr txBox="1"/>
            <p:nvPr/>
          </p:nvSpPr>
          <p:spPr>
            <a:xfrm>
              <a:off x="7685551" y="1544766"/>
              <a:ext cx="536878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CO</a:t>
              </a:r>
              <a:r>
                <a:rPr lang="en-US" altLang="zh-CN" baseline="-25000" dirty="0"/>
                <a:t>2</a:t>
              </a:r>
              <a:endParaRPr lang="zh-CN" altLang="en-US" baseline="-25000" dirty="0"/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C4871876-8A50-40D1-AF69-BE75B015EA8B}"/>
                </a:ext>
              </a:extLst>
            </p:cNvPr>
            <p:cNvSpPr txBox="1"/>
            <p:nvPr/>
          </p:nvSpPr>
          <p:spPr>
            <a:xfrm>
              <a:off x="7685551" y="2196950"/>
              <a:ext cx="530915" cy="36933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dirty="0"/>
                <a:t>CH</a:t>
              </a:r>
              <a:r>
                <a:rPr lang="en-US" altLang="zh-CN" baseline="-25000" dirty="0"/>
                <a:t>4</a:t>
              </a:r>
              <a:endParaRPr lang="zh-CN" altLang="en-US" baseline="-25000" dirty="0"/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4EEFF9BD-D4A7-4E7B-90C8-2446A974CF82}"/>
              </a:ext>
            </a:extLst>
          </p:cNvPr>
          <p:cNvSpPr txBox="1"/>
          <p:nvPr/>
        </p:nvSpPr>
        <p:spPr>
          <a:xfrm>
            <a:off x="98475" y="5736415"/>
            <a:ext cx="380175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ratio of NO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air masses from land is significantly higher than that of air masses from sea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78CAF2A-AC3D-486D-A62E-A1792D0A75F2}"/>
              </a:ext>
            </a:extLst>
          </p:cNvPr>
          <p:cNvSpPr txBox="1"/>
          <p:nvPr/>
        </p:nvSpPr>
        <p:spPr>
          <a:xfrm>
            <a:off x="7925975" y="4609759"/>
            <a:ext cx="42628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 peak value in the morning, caused by the morning rush hour traffic;</a:t>
            </a: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Concentration of 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zh-CN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CO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both increased at noon, maybe caused by cooking in restaurants, canteens and communities at noon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45F47442-7118-4A9E-878C-89A91295D8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0"/>
          <a:stretch/>
        </p:blipFill>
        <p:spPr>
          <a:xfrm>
            <a:off x="4023057" y="3719195"/>
            <a:ext cx="3179430" cy="2815338"/>
          </a:xfrm>
          <a:prstGeom prst="rect">
            <a:avLst/>
          </a:prstGeom>
        </p:spPr>
      </p:pic>
      <p:sp>
        <p:nvSpPr>
          <p:cNvPr id="49" name="文本框 48">
            <a:extLst>
              <a:ext uri="{FF2B5EF4-FFF2-40B4-BE49-F238E27FC236}">
                <a16:creationId xmlns:a16="http://schemas.microsoft.com/office/drawing/2014/main" id="{10831F5A-799A-4256-9FAE-5259A5460D17}"/>
              </a:ext>
            </a:extLst>
          </p:cNvPr>
          <p:cNvSpPr txBox="1"/>
          <p:nvPr/>
        </p:nvSpPr>
        <p:spPr>
          <a:xfrm>
            <a:off x="6036345" y="5896567"/>
            <a:ext cx="181601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/>
              <a:t>Airmass</a:t>
            </a:r>
            <a:r>
              <a:rPr lang="en-US" altLang="zh-CN" dirty="0"/>
              <a:t> from Sea</a:t>
            </a:r>
            <a:endParaRPr lang="zh-CN" altLang="en-US" dirty="0"/>
          </a:p>
        </p:txBody>
      </p:sp>
      <p:graphicFrame>
        <p:nvGraphicFramePr>
          <p:cNvPr id="50" name="表格 49">
            <a:extLst>
              <a:ext uri="{FF2B5EF4-FFF2-40B4-BE49-F238E27FC236}">
                <a16:creationId xmlns:a16="http://schemas.microsoft.com/office/drawing/2014/main" id="{6ACA00F9-2FC1-483E-A3F0-F6D627FA9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6691854"/>
              </p:ext>
            </p:extLst>
          </p:nvPr>
        </p:nvGraphicFramePr>
        <p:xfrm>
          <a:off x="210124" y="4434649"/>
          <a:ext cx="3690102" cy="131202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360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932"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Sea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Land</a:t>
                      </a:r>
                      <a:endParaRPr lang="zh-CN" alt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6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△</a:t>
                      </a:r>
                      <a:r>
                        <a:rPr lang="en-US" altLang="zh-CN" sz="1400" dirty="0"/>
                        <a:t>NO2/</a:t>
                      </a:r>
                      <a:r>
                        <a:rPr lang="zh-CN" altLang="en-US" sz="1400" dirty="0"/>
                        <a:t>△</a:t>
                      </a:r>
                      <a:r>
                        <a:rPr lang="en-US" altLang="zh-CN" sz="1400" dirty="0"/>
                        <a:t>CO2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(ppb/ppm)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0.11±0.05</a:t>
                      </a:r>
                      <a:endParaRPr lang="zh-CN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0.58±0.04</a:t>
                      </a:r>
                      <a:endParaRPr lang="zh-CN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932">
                <a:tc>
                  <a:txBody>
                    <a:bodyPr/>
                    <a:lstStyle/>
                    <a:p>
                      <a:r>
                        <a:rPr lang="en-US" altLang="zh-CN" sz="1400" dirty="0" err="1"/>
                        <a:t>Corr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0.41</a:t>
                      </a:r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0.75</a:t>
                      </a:r>
                      <a:endParaRPr lang="zh-CN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1" name="文本框 50">
            <a:extLst>
              <a:ext uri="{FF2B5EF4-FFF2-40B4-BE49-F238E27FC236}">
                <a16:creationId xmlns:a16="http://schemas.microsoft.com/office/drawing/2014/main" id="{5EEB36F3-A90C-46F3-B4FE-447DDA39FF08}"/>
              </a:ext>
            </a:extLst>
          </p:cNvPr>
          <p:cNvSpPr txBox="1"/>
          <p:nvPr/>
        </p:nvSpPr>
        <p:spPr>
          <a:xfrm>
            <a:off x="6228081" y="4363112"/>
            <a:ext cx="189135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dirty="0" err="1"/>
              <a:t>Airmass</a:t>
            </a:r>
            <a:r>
              <a:rPr lang="en-US" altLang="zh-CN" dirty="0"/>
              <a:t> from land</a:t>
            </a:r>
            <a:endParaRPr lang="zh-CN" altLang="en-US" dirty="0"/>
          </a:p>
        </p:txBody>
      </p:sp>
      <p:sp>
        <p:nvSpPr>
          <p:cNvPr id="56" name="矩形 8">
            <a:extLst>
              <a:ext uri="{FF2B5EF4-FFF2-40B4-BE49-F238E27FC236}">
                <a16:creationId xmlns:a16="http://schemas.microsoft.com/office/drawing/2014/main" id="{03A93689-23DC-406C-A5CA-CCC9929A9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124" y="3234320"/>
            <a:ext cx="369010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Using NO</a:t>
            </a:r>
            <a:r>
              <a:rPr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as a tracer to determine the contribution of different motor vehicle emission sources to CO</a:t>
            </a:r>
            <a:r>
              <a:rPr lang="en-US" altLang="zh-CN" baseline="-25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emissions in Shanghai.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6960BD6-BA65-4189-A2B8-66AE69218716}"/>
              </a:ext>
            </a:extLst>
          </p:cNvPr>
          <p:cNvSpPr txBox="1"/>
          <p:nvPr/>
        </p:nvSpPr>
        <p:spPr>
          <a:xfrm>
            <a:off x="687539" y="882097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Observe in Shanghai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8006715" y="4412615"/>
            <a:ext cx="3229610" cy="381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ea typeface="Adobe Myungjo Std M" panose="02020600000000000000" pitchFamily="18" charset="-128"/>
                <a:cs typeface="Times New Roman" panose="02020603050405020304" pitchFamily="18" charset="0"/>
              </a:rPr>
              <a:t>∆X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16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41.09±4.64(ppb)</a:t>
            </a:r>
            <a:endParaRPr lang="zh-CN" alt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01050" y="4030980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Compare with Hefei site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04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714057" y="4985733"/>
            <a:ext cx="3229610" cy="666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94.44E</a:t>
            </a:r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29.46N</a:t>
            </a:r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ALT 3326m</a:t>
            </a:r>
          </a:p>
          <a:p>
            <a:pPr marL="342900" indent="-342900">
              <a:lnSpc>
                <a:spcPct val="1300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汉仪中简黑简" panose="00020600040101010101" charset="-122"/>
              <a:ea typeface="汉仪中简黑简" panose="00020600040101010101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1402023" y="4520505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 err="1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Linzhi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 Site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349433" y="2031130"/>
            <a:ext cx="3229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n"/>
            </a:pP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ea typeface="Adobe Myungjo Std M" panose="02020600000000000000" pitchFamily="18" charset="-128"/>
                <a:cs typeface="Times New Roman" panose="02020603050405020304" pitchFamily="18" charset="0"/>
              </a:rPr>
              <a:t>∆X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zh-CN" sz="1600" baseline="-25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2.68±1.08(ppm)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860925" y="1662430"/>
            <a:ext cx="260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Compare with Hefei site</a:t>
            </a:r>
            <a:endParaRPr lang="zh-CN" altLang="en-US" b="1" dirty="0">
              <a:solidFill>
                <a:srgbClr val="002060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840683" y="4491930"/>
            <a:ext cx="457200" cy="279400"/>
            <a:chOff x="965" y="5132"/>
            <a:chExt cx="1700" cy="1040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16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384675" y="1629410"/>
            <a:ext cx="457200" cy="279400"/>
            <a:chOff x="965" y="5132"/>
            <a:chExt cx="1700" cy="1040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矩形 23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917815" y="4016375"/>
            <a:ext cx="457200" cy="279400"/>
            <a:chOff x="965" y="5132"/>
            <a:chExt cx="1700" cy="1040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980" y="5132"/>
              <a:ext cx="0" cy="102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965" y="6172"/>
              <a:ext cx="170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1194" y="5593"/>
              <a:ext cx="126" cy="567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1535" y="5744"/>
              <a:ext cx="126" cy="428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1863" y="5308"/>
              <a:ext cx="125" cy="850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2205" y="5938"/>
              <a:ext cx="125" cy="234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43142BEE-735C-417D-9B2B-885EEAE52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923" y="1217863"/>
            <a:ext cx="3408919" cy="271666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C45157CA-2882-4098-9F0E-5F8FB93961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616" y="4016375"/>
            <a:ext cx="3914271" cy="220177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B7F8096A-09AC-43C6-AA7A-D8368C131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75306"/>
            <a:ext cx="3914271" cy="2201777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EBA2E999-8E42-48DF-8B8E-489301E6D109}"/>
              </a:ext>
            </a:extLst>
          </p:cNvPr>
          <p:cNvSpPr txBox="1"/>
          <p:nvPr/>
        </p:nvSpPr>
        <p:spPr>
          <a:xfrm>
            <a:off x="995680" y="338455"/>
            <a:ext cx="260096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200" dirty="0">
                <a:solidFill>
                  <a:srgbClr val="002060"/>
                </a:solidFill>
                <a:latin typeface="汉仪大黑简" panose="02010600000101010101" charset="-122"/>
                <a:ea typeface="汉仪大黑简" panose="02010600000101010101" charset="-122"/>
              </a:rPr>
              <a:t>EM27 results</a:t>
            </a:r>
            <a:endParaRPr lang="zh-CN" altLang="en-US" sz="2200" dirty="0">
              <a:solidFill>
                <a:srgbClr val="002060"/>
              </a:solidFill>
              <a:latin typeface="汉仪大黑简" panose="02010600000101010101" charset="-122"/>
              <a:ea typeface="汉仪大黑简" panose="02010600000101010101" charset="-12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E11B268-8321-4186-BC7D-034F395074C9}"/>
              </a:ext>
            </a:extLst>
          </p:cNvPr>
          <p:cNvSpPr txBox="1"/>
          <p:nvPr/>
        </p:nvSpPr>
        <p:spPr>
          <a:xfrm>
            <a:off x="383512" y="753627"/>
            <a:ext cx="114249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Thank</a:t>
            </a:r>
          </a:p>
          <a:p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David Grifﬁth</a:t>
            </a:r>
            <a:r>
              <a:rPr lang="zh-C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Voltaire </a:t>
            </a:r>
            <a:r>
              <a:rPr lang="en-US" altLang="zh-C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Velazco</a:t>
            </a:r>
            <a:r>
              <a:rPr lang="zh-CN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Nick </a:t>
            </a:r>
            <a:r>
              <a:rPr lang="en-US" altLang="zh-C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Deutscher</a:t>
            </a:r>
            <a:r>
              <a:rPr lang="en-US" altLang="zh-C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David Pollard and Frank </a:t>
            </a:r>
            <a:r>
              <a:rPr lang="en-US" altLang="zh-C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Hase</a:t>
            </a:r>
            <a:endParaRPr lang="en-US" altLang="zh-CN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for great assistance</a:t>
            </a:r>
            <a:endParaRPr lang="zh-CN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055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4398309" y="1462275"/>
            <a:ext cx="3395377" cy="106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Thank You!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BEBDB9-84F6-4ED6-B0C4-68980B7AEF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15" y="3877893"/>
            <a:ext cx="1587247" cy="1242911"/>
          </a:xfrm>
          <a:prstGeom prst="hexagon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3AE68B6-765E-1D6C-EEEC-55BB4579DD20}"/>
              </a:ext>
            </a:extLst>
          </p:cNvPr>
          <p:cNvSpPr txBox="1"/>
          <p:nvPr/>
        </p:nvSpPr>
        <p:spPr>
          <a:xfrm>
            <a:off x="2626360" y="2575757"/>
            <a:ext cx="6939277" cy="452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Hefei Institutes of Physical Science, Chinese Academy of Science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29C072C-B90A-E7C0-7BE0-3C9BE9753A10}"/>
              </a:ext>
            </a:extLst>
          </p:cNvPr>
          <p:cNvSpPr txBox="1"/>
          <p:nvPr/>
        </p:nvSpPr>
        <p:spPr>
          <a:xfrm>
            <a:off x="4573564" y="2976671"/>
            <a:ext cx="3044866" cy="452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www.hf.cas.cn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EA5D9CD-26DC-0E0E-F6BB-633023D0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92" y="3877892"/>
            <a:ext cx="1646130" cy="124291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5309BFC-D161-05FD-D534-F990794E87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195"/>
          <a:stretch/>
        </p:blipFill>
        <p:spPr>
          <a:xfrm>
            <a:off x="6605082" y="3877892"/>
            <a:ext cx="5464184" cy="28552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9EDD56-6BB4-076F-E8A2-7371BA7D4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7262" y="4635881"/>
            <a:ext cx="1646130" cy="1242912"/>
          </a:xfrm>
          <a:prstGeom prst="hexagon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90D2BCA-F4B6-6DF4-6828-7C3082AB70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132" y="5406448"/>
            <a:ext cx="1646130" cy="1242913"/>
          </a:xfrm>
          <a:prstGeom prst="hexagon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340DFFA1-78DF-8B08-BD8A-F5A43C3D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391" y="5406448"/>
            <a:ext cx="1646131" cy="124291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5638800" y="1638935"/>
            <a:ext cx="914400" cy="9144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97275" y="3717290"/>
            <a:ext cx="4996815" cy="76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430395" y="1727835"/>
            <a:ext cx="33312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>
                <a:solidFill>
                  <a:schemeClr val="bg1">
                    <a:lumMod val="95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018726" y="2858195"/>
            <a:ext cx="615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FTIR system of the Hefei site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FF3108-27E5-605B-B3A2-30C14D8C0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81" y="134868"/>
            <a:ext cx="1209464" cy="1001770"/>
          </a:xfrm>
          <a:prstGeom prst="rect">
            <a:avLst/>
          </a:prstGeom>
        </p:spPr>
      </p:pic>
      <p:pic>
        <p:nvPicPr>
          <p:cNvPr id="5" name="Picture 30" descr="【通知】关于征求中国科学院合肥物质科学研究院英文简称及LOGO设计意见建议的通知">
            <a:extLst>
              <a:ext uri="{FF2B5EF4-FFF2-40B4-BE49-F238E27FC236}">
                <a16:creationId xmlns:a16="http://schemas.microsoft.com/office/drawing/2014/main" id="{D337C1B3-FAA2-EF5E-E031-007FA874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9" t="2554" r="2119" b="13448"/>
          <a:stretch>
            <a:fillRect/>
          </a:stretch>
        </p:blipFill>
        <p:spPr bwMode="auto">
          <a:xfrm>
            <a:off x="9802317" y="160427"/>
            <a:ext cx="1110699" cy="9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E2DE4BFE-F9E4-5894-BE74-DCFDC21606C3}"/>
              </a:ext>
            </a:extLst>
          </p:cNvPr>
          <p:cNvCxnSpPr/>
          <p:nvPr/>
        </p:nvCxnSpPr>
        <p:spPr>
          <a:xfrm>
            <a:off x="601980" y="6395720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E07B46EB-C74D-A1E0-BABA-ED0C7C6E4110}"/>
              </a:ext>
            </a:extLst>
          </p:cNvPr>
          <p:cNvCxnSpPr/>
          <p:nvPr/>
        </p:nvCxnSpPr>
        <p:spPr>
          <a:xfrm>
            <a:off x="7176135" y="6393815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110490" y="3608705"/>
            <a:ext cx="5518150" cy="31813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01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FTIR system of the Hefei site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111495" y="4329460"/>
            <a:ext cx="5493052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The Hefei site (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31.91 N, 117.17 E, 29 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), adjacent to a lake in a flat terrain, is located in the north-western rural area of Hefei city in eastern China 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0" y="5969199"/>
            <a:ext cx="5628640" cy="776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Operated by Key Laboratory of Environmental Optics and Technology, Anhui Institute of Optics and Fine Mechanics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5691048" y="4352259"/>
            <a:ext cx="355600" cy="397510"/>
            <a:chOff x="1263" y="5335"/>
            <a:chExt cx="3792" cy="4241"/>
          </a:xfrm>
        </p:grpSpPr>
        <p:sp>
          <p:nvSpPr>
            <p:cNvPr id="68" name="圆角矩形 67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b="5909"/>
          <a:stretch>
            <a:fillRect/>
          </a:stretch>
        </p:blipFill>
        <p:spPr>
          <a:xfrm>
            <a:off x="268043" y="2649941"/>
            <a:ext cx="4880180" cy="3225751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22" y="936652"/>
            <a:ext cx="3497883" cy="16841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45205"/>
          <a:stretch/>
        </p:blipFill>
        <p:spPr>
          <a:xfrm>
            <a:off x="7235019" y="338455"/>
            <a:ext cx="2997581" cy="3790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31205" y="2421890"/>
            <a:ext cx="6197600" cy="2038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75718" y="1282235"/>
            <a:ext cx="4900295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汉仪中简黑简" panose="00020600040101010101" charset="-122"/>
                <a:cs typeface="Times New Roman" panose="02020603050405020304" pitchFamily="18" charset="0"/>
              </a:rPr>
              <a:t>The high-resolution FTIR instrument (Bruker IFS 125HR), and a solar tracker (A547N) on the roof of the lab building, to monitor the atmospheric trace gas profiles and total columns.  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8593659" y="5227511"/>
            <a:ext cx="966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IFS125HR</a:t>
            </a:r>
            <a:endParaRPr lang="en-US" altLang="zh-CN" sz="1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3" name="等腰三角形 42"/>
          <p:cNvSpPr/>
          <p:nvPr/>
        </p:nvSpPr>
        <p:spPr>
          <a:xfrm>
            <a:off x="8359979" y="5274720"/>
            <a:ext cx="233680" cy="213360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2" name="组合 71"/>
          <p:cNvGrpSpPr/>
          <p:nvPr/>
        </p:nvGrpSpPr>
        <p:grpSpPr>
          <a:xfrm>
            <a:off x="335600" y="1395900"/>
            <a:ext cx="355600" cy="397510"/>
            <a:chOff x="1263" y="5335"/>
            <a:chExt cx="3792" cy="4241"/>
          </a:xfrm>
        </p:grpSpPr>
        <p:sp>
          <p:nvSpPr>
            <p:cNvPr id="68" name="圆角矩形 67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01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DEC7D9EE-3D79-413A-87E1-F1E9D074773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r="3754"/>
          <a:stretch/>
        </p:blipFill>
        <p:spPr>
          <a:xfrm>
            <a:off x="6515989" y="1435938"/>
            <a:ext cx="5053753" cy="3791573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FTIR system of the Hefei site</a:t>
            </a:r>
          </a:p>
        </p:txBody>
      </p:sp>
      <p:sp>
        <p:nvSpPr>
          <p:cNvPr id="19" name="Text Box 6"/>
          <p:cNvSpPr txBox="1"/>
          <p:nvPr/>
        </p:nvSpPr>
        <p:spPr>
          <a:xfrm>
            <a:off x="704549" y="3096141"/>
            <a:ext cx="3379788" cy="214788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defPPr>
              <a:defRPr lang="zh-CN"/>
            </a:defPPr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5pPr>
            <a:lvl6pPr marL="2286000" lvl="5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6pPr>
            <a:lvl7pPr marL="2743200" lvl="6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7pPr>
            <a:lvl8pPr marL="3200400" lvl="7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8pPr>
            <a:lvl9pPr marL="3657600" lvl="8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1" i="0" u="none" kern="1200" baseline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de-DE" altLang="zh-CN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Clear sky day: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Alternating </a:t>
            </a:r>
          </a:p>
          <a:p>
            <a:pPr>
              <a:lnSpc>
                <a:spcPct val="150000"/>
              </a:lnSpc>
            </a:pPr>
            <a:r>
              <a:rPr lang="de-DE" altLang="zh-CN" sz="1600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NIR &amp; MIR</a:t>
            </a:r>
          </a:p>
          <a:p>
            <a:pPr>
              <a:lnSpc>
                <a:spcPct val="150000"/>
              </a:lnSpc>
            </a:pPr>
            <a:r>
              <a:rPr lang="de-DE" altLang="zh-CN" dirty="0">
                <a:solidFill>
                  <a:srgbClr val="FF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Partly cloudy day:</a:t>
            </a: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Only NIR</a:t>
            </a:r>
            <a:r>
              <a:rPr lang="de-DE" altLang="zh-CN" sz="1600" dirty="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or MIR</a:t>
            </a:r>
          </a:p>
          <a:p>
            <a:endParaRPr lang="de-DE" altLang="zh-CN" sz="1600" dirty="0">
              <a:solidFill>
                <a:schemeClr val="tx2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endParaRPr lang="de-DE" altLang="zh-CN" sz="1600" dirty="0">
              <a:solidFill>
                <a:schemeClr val="tx1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19" y="4097026"/>
            <a:ext cx="3380673" cy="2512677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" name="组合 20"/>
          <p:cNvGrpSpPr/>
          <p:nvPr/>
        </p:nvGrpSpPr>
        <p:grpSpPr>
          <a:xfrm>
            <a:off x="302031" y="3175773"/>
            <a:ext cx="355600" cy="397510"/>
            <a:chOff x="1263" y="5335"/>
            <a:chExt cx="3792" cy="4241"/>
          </a:xfrm>
        </p:grpSpPr>
        <p:sp>
          <p:nvSpPr>
            <p:cNvPr id="22" name="圆角矩形 21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5638800" y="1638935"/>
            <a:ext cx="914400" cy="9144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97275" y="3717290"/>
            <a:ext cx="4996815" cy="762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601980" y="6395720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176135" y="6393815"/>
            <a:ext cx="4378960" cy="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4430395" y="1727835"/>
            <a:ext cx="333121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200" dirty="0">
                <a:solidFill>
                  <a:schemeClr val="bg1">
                    <a:lumMod val="95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4254612" y="2790178"/>
            <a:ext cx="3682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  <a:endParaRPr lang="zh-CN" altLang="en-US" sz="3200" dirty="0">
              <a:solidFill>
                <a:srgbClr val="002060"/>
              </a:solidFill>
              <a:latin typeface="Times New Roman" panose="02020603050405020304" pitchFamily="18" charset="0"/>
              <a:ea typeface="汉仪大黑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9660F0-14AA-5577-EE82-9FF73475CD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181" y="134868"/>
            <a:ext cx="1209464" cy="1001770"/>
          </a:xfrm>
          <a:prstGeom prst="rect">
            <a:avLst/>
          </a:prstGeom>
        </p:spPr>
      </p:pic>
      <p:pic>
        <p:nvPicPr>
          <p:cNvPr id="5" name="Picture 30" descr="【通知】关于征求中国科学院合肥物质科学研究院英文简称及LOGO设计意见建议的通知">
            <a:extLst>
              <a:ext uri="{FF2B5EF4-FFF2-40B4-BE49-F238E27FC236}">
                <a16:creationId xmlns:a16="http://schemas.microsoft.com/office/drawing/2014/main" id="{54E8A0B5-2F3A-6FC4-7379-3B60A363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9" t="2554" r="2119" b="13448"/>
          <a:stretch>
            <a:fillRect/>
          </a:stretch>
        </p:blipFill>
        <p:spPr bwMode="auto">
          <a:xfrm>
            <a:off x="9802317" y="160427"/>
            <a:ext cx="1110699" cy="97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4845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31205" y="2421890"/>
            <a:ext cx="6197600" cy="2038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02031" y="1988814"/>
            <a:ext cx="4900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minimum spectral range of 4000-9000 cm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Maximum OPD &gt;= 45 cm with phase resolution of at least 1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cm</a:t>
            </a:r>
            <a:r>
              <a:rPr lang="en-US" altLang="zh-CN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335600" y="1395900"/>
            <a:ext cx="355600" cy="397510"/>
            <a:chOff x="1263" y="5335"/>
            <a:chExt cx="3792" cy="4241"/>
          </a:xfrm>
        </p:grpSpPr>
        <p:sp>
          <p:nvSpPr>
            <p:cNvPr id="68" name="圆角矩形 67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02031" y="3495813"/>
            <a:ext cx="355600" cy="397510"/>
            <a:chOff x="1263" y="5335"/>
            <a:chExt cx="3792" cy="4241"/>
          </a:xfrm>
        </p:grpSpPr>
        <p:sp>
          <p:nvSpPr>
            <p:cNvPr id="22" name="圆角矩形 21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86384" y="1430018"/>
            <a:ext cx="1802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TCCON request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057" y="3523147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Hefei Site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8012" y="4234111"/>
            <a:ext cx="4799203" cy="17593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Spectral range covers 4000–11000 cm</a:t>
            </a:r>
            <a:r>
              <a:rPr lang="en-US" altLang="zh-CN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using a CaF</a:t>
            </a:r>
            <a:r>
              <a:rPr lang="en-US" altLang="zh-CN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beam-splitter and an </a:t>
            </a:r>
            <a:r>
              <a:rPr lang="en-US" altLang="zh-CN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InGaAs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detector.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Spectra are recorded at Max OPD = 45 cm. The spectra  resolution is 0.02 cm</a:t>
            </a:r>
            <a:r>
              <a:rPr lang="en-US" altLang="zh-CN" baseline="30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-1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704" y="1435237"/>
            <a:ext cx="5454606" cy="412115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647304E-C079-4AEB-A729-0FD347DD3AF8}"/>
              </a:ext>
            </a:extLst>
          </p:cNvPr>
          <p:cNvSpPr txBox="1"/>
          <p:nvPr/>
        </p:nvSpPr>
        <p:spPr>
          <a:xfrm>
            <a:off x="995680" y="759180"/>
            <a:ext cx="2494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&amp; Beam split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12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31205" y="2421890"/>
            <a:ext cx="6197600" cy="2038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6921" y="2005753"/>
            <a:ext cx="5574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FTS sun tracker pointing with an accuracy of 1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mrad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(~0.05°, or 3 arcminutes) or better.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 accuracy should be routinely monitored in one dimension using the solar-telluric shift (S-G shift). 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335600" y="1395900"/>
            <a:ext cx="355600" cy="397510"/>
            <a:chOff x="1263" y="5335"/>
            <a:chExt cx="3792" cy="4241"/>
          </a:xfrm>
        </p:grpSpPr>
        <p:sp>
          <p:nvSpPr>
            <p:cNvPr id="68" name="圆角矩形 67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02031" y="3886338"/>
            <a:ext cx="355600" cy="397510"/>
            <a:chOff x="1263" y="5335"/>
            <a:chExt cx="3792" cy="4241"/>
          </a:xfrm>
        </p:grpSpPr>
        <p:sp>
          <p:nvSpPr>
            <p:cNvPr id="22" name="圆角矩形 21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86384" y="1430018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TCCON request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057" y="3913672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Hefei Site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58013" y="4501475"/>
            <a:ext cx="5201044" cy="1166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 tracker pointing with an accuracy of 0.01°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Tracker is pointing directly at the center of the sun.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502" y="1777328"/>
            <a:ext cx="5558155" cy="370522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EB61A76E-7341-47F4-B195-8E1AAD8DF9F6}"/>
              </a:ext>
            </a:extLst>
          </p:cNvPr>
          <p:cNvSpPr txBox="1"/>
          <p:nvPr/>
        </p:nvSpPr>
        <p:spPr>
          <a:xfrm>
            <a:off x="995680" y="759180"/>
            <a:ext cx="13580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Sun tracker</a:t>
            </a:r>
          </a:p>
        </p:txBody>
      </p:sp>
    </p:spTree>
    <p:extLst>
      <p:ext uri="{BB962C8B-B14F-4D97-AF65-F5344CB8AC3E}">
        <p14:creationId xmlns:p14="http://schemas.microsoft.com/office/powerpoint/2010/main" val="20689636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5831205" y="2421890"/>
            <a:ext cx="6197600" cy="203898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56921" y="2005753"/>
            <a:ext cx="55742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pressure measurements accurate to 0.3 mbar or better.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temperature measurements accurate to better than 1 K. </a:t>
            </a:r>
          </a:p>
        </p:txBody>
      </p:sp>
      <p:grpSp>
        <p:nvGrpSpPr>
          <p:cNvPr id="72" name="组合 71"/>
          <p:cNvGrpSpPr/>
          <p:nvPr/>
        </p:nvGrpSpPr>
        <p:grpSpPr>
          <a:xfrm>
            <a:off x="335600" y="1395900"/>
            <a:ext cx="355600" cy="397510"/>
            <a:chOff x="1263" y="5335"/>
            <a:chExt cx="3792" cy="4241"/>
          </a:xfrm>
        </p:grpSpPr>
        <p:sp>
          <p:nvSpPr>
            <p:cNvPr id="68" name="圆角矩形 67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椭圆 68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432435" y="330200"/>
            <a:ext cx="5632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>
                    <a:lumMod val="50000"/>
                  </a:schemeClr>
                </a:solidFill>
                <a:latin typeface="汉仪大黑简" panose="02010600000101010101" charset="-122"/>
                <a:ea typeface="汉仪大黑简" panose="02010600000101010101" charset="-122"/>
              </a:rPr>
              <a:t>02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95680" y="338455"/>
            <a:ext cx="416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汉仪大黑简" panose="02010600000101010101" charset="-122"/>
                <a:cs typeface="Times New Roman" panose="02020603050405020304" pitchFamily="18" charset="0"/>
              </a:rPr>
              <a:t>Parameter setting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302031" y="3495813"/>
            <a:ext cx="355600" cy="397510"/>
            <a:chOff x="1263" y="5335"/>
            <a:chExt cx="3792" cy="4241"/>
          </a:xfrm>
        </p:grpSpPr>
        <p:sp>
          <p:nvSpPr>
            <p:cNvPr id="22" name="圆角矩形 21"/>
            <p:cNvSpPr/>
            <p:nvPr/>
          </p:nvSpPr>
          <p:spPr>
            <a:xfrm>
              <a:off x="1265" y="5335"/>
              <a:ext cx="3780" cy="4232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椭圆 22"/>
            <p:cNvSpPr/>
            <p:nvPr/>
          </p:nvSpPr>
          <p:spPr>
            <a:xfrm>
              <a:off x="1502" y="5699"/>
              <a:ext cx="1067" cy="1067"/>
            </a:xfrm>
            <a:prstGeom prst="ellipse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1263" y="6812"/>
              <a:ext cx="3793" cy="2764"/>
            </a:xfrm>
            <a:custGeom>
              <a:avLst/>
              <a:gdLst>
                <a:gd name="connsiteX0" fmla="*/ 7 w 3793"/>
                <a:gd name="connsiteY0" fmla="*/ 2178 h 2763"/>
                <a:gd name="connsiteX1" fmla="*/ 7 w 3793"/>
                <a:gd name="connsiteY1" fmla="*/ 738 h 2763"/>
                <a:gd name="connsiteX2" fmla="*/ 69 w 3793"/>
                <a:gd name="connsiteY2" fmla="*/ 912 h 2763"/>
                <a:gd name="connsiteX3" fmla="*/ 225 w 3793"/>
                <a:gd name="connsiteY3" fmla="*/ 1102 h 2763"/>
                <a:gd name="connsiteX4" fmla="*/ 630 w 3793"/>
                <a:gd name="connsiteY4" fmla="*/ 786 h 2763"/>
                <a:gd name="connsiteX5" fmla="*/ 1144 w 3793"/>
                <a:gd name="connsiteY5" fmla="*/ 770 h 2763"/>
                <a:gd name="connsiteX6" fmla="*/ 1363 w 3793"/>
                <a:gd name="connsiteY6" fmla="*/ 1387 h 2763"/>
                <a:gd name="connsiteX7" fmla="*/ 1908 w 3793"/>
                <a:gd name="connsiteY7" fmla="*/ 1545 h 2763"/>
                <a:gd name="connsiteX8" fmla="*/ 2344 w 3793"/>
                <a:gd name="connsiteY8" fmla="*/ 153 h 2763"/>
                <a:gd name="connsiteX9" fmla="*/ 2826 w 3793"/>
                <a:gd name="connsiteY9" fmla="*/ 217 h 2763"/>
                <a:gd name="connsiteX10" fmla="*/ 3029 w 3793"/>
                <a:gd name="connsiteY10" fmla="*/ 1197 h 2763"/>
                <a:gd name="connsiteX11" fmla="*/ 3340 w 3793"/>
                <a:gd name="connsiteY11" fmla="*/ 1403 h 2763"/>
                <a:gd name="connsiteX12" fmla="*/ 3715 w 3793"/>
                <a:gd name="connsiteY12" fmla="*/ 1055 h 2763"/>
                <a:gd name="connsiteX13" fmla="*/ 3749 w 3793"/>
                <a:gd name="connsiteY13" fmla="*/ 2288 h 2763"/>
                <a:gd name="connsiteX14" fmla="*/ 3339 w 3793"/>
                <a:gd name="connsiteY14" fmla="*/ 2699 h 2763"/>
                <a:gd name="connsiteX15" fmla="*/ 2484 w 3793"/>
                <a:gd name="connsiteY15" fmla="*/ 2747 h 2763"/>
                <a:gd name="connsiteX16" fmla="*/ 1548 w 3793"/>
                <a:gd name="connsiteY16" fmla="*/ 2763 h 2763"/>
                <a:gd name="connsiteX17" fmla="*/ 739 w 3793"/>
                <a:gd name="connsiteY17" fmla="*/ 2763 h 2763"/>
                <a:gd name="connsiteX18" fmla="*/ 318 w 3793"/>
                <a:gd name="connsiteY18" fmla="*/ 2683 h 2763"/>
                <a:gd name="connsiteX19" fmla="*/ 179 w 3793"/>
                <a:gd name="connsiteY19" fmla="*/ 2557 h 2763"/>
                <a:gd name="connsiteX20" fmla="*/ 7 w 3793"/>
                <a:gd name="connsiteY20" fmla="*/ 2178 h 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93" h="2764">
                  <a:moveTo>
                    <a:pt x="7" y="2178"/>
                  </a:moveTo>
                  <a:cubicBezTo>
                    <a:pt x="1" y="1855"/>
                    <a:pt x="-6" y="991"/>
                    <a:pt x="7" y="738"/>
                  </a:cubicBezTo>
                  <a:cubicBezTo>
                    <a:pt x="20" y="485"/>
                    <a:pt x="26" y="839"/>
                    <a:pt x="69" y="912"/>
                  </a:cubicBezTo>
                  <a:cubicBezTo>
                    <a:pt x="113" y="985"/>
                    <a:pt x="113" y="1127"/>
                    <a:pt x="225" y="1102"/>
                  </a:cubicBezTo>
                  <a:cubicBezTo>
                    <a:pt x="337" y="1077"/>
                    <a:pt x="445" y="852"/>
                    <a:pt x="630" y="786"/>
                  </a:cubicBezTo>
                  <a:cubicBezTo>
                    <a:pt x="814" y="720"/>
                    <a:pt x="997" y="650"/>
                    <a:pt x="1144" y="770"/>
                  </a:cubicBezTo>
                  <a:cubicBezTo>
                    <a:pt x="1291" y="890"/>
                    <a:pt x="1210" y="1232"/>
                    <a:pt x="1363" y="1387"/>
                  </a:cubicBezTo>
                  <a:cubicBezTo>
                    <a:pt x="1515" y="1542"/>
                    <a:pt x="1711" y="1792"/>
                    <a:pt x="1908" y="1545"/>
                  </a:cubicBezTo>
                  <a:cubicBezTo>
                    <a:pt x="2103" y="1298"/>
                    <a:pt x="2159" y="419"/>
                    <a:pt x="2344" y="153"/>
                  </a:cubicBezTo>
                  <a:cubicBezTo>
                    <a:pt x="2528" y="-113"/>
                    <a:pt x="2689" y="8"/>
                    <a:pt x="2826" y="217"/>
                  </a:cubicBezTo>
                  <a:cubicBezTo>
                    <a:pt x="2963" y="426"/>
                    <a:pt x="2927" y="960"/>
                    <a:pt x="3029" y="1197"/>
                  </a:cubicBezTo>
                  <a:cubicBezTo>
                    <a:pt x="3132" y="1434"/>
                    <a:pt x="3204" y="1431"/>
                    <a:pt x="3340" y="1403"/>
                  </a:cubicBezTo>
                  <a:cubicBezTo>
                    <a:pt x="3477" y="1375"/>
                    <a:pt x="3637" y="881"/>
                    <a:pt x="3715" y="1055"/>
                  </a:cubicBezTo>
                  <a:cubicBezTo>
                    <a:pt x="3793" y="1229"/>
                    <a:pt x="3826" y="1959"/>
                    <a:pt x="3749" y="2288"/>
                  </a:cubicBezTo>
                  <a:cubicBezTo>
                    <a:pt x="3671" y="2617"/>
                    <a:pt x="3589" y="2604"/>
                    <a:pt x="3339" y="2699"/>
                  </a:cubicBezTo>
                  <a:cubicBezTo>
                    <a:pt x="3091" y="2794"/>
                    <a:pt x="2839" y="2734"/>
                    <a:pt x="2484" y="2747"/>
                  </a:cubicBezTo>
                  <a:cubicBezTo>
                    <a:pt x="2128" y="2760"/>
                    <a:pt x="1898" y="2760"/>
                    <a:pt x="1548" y="2763"/>
                  </a:cubicBezTo>
                  <a:cubicBezTo>
                    <a:pt x="1200" y="2766"/>
                    <a:pt x="945" y="2763"/>
                    <a:pt x="739" y="2763"/>
                  </a:cubicBezTo>
                  <a:cubicBezTo>
                    <a:pt x="534" y="2750"/>
                    <a:pt x="411" y="2717"/>
                    <a:pt x="318" y="2683"/>
                  </a:cubicBezTo>
                  <a:cubicBezTo>
                    <a:pt x="225" y="2649"/>
                    <a:pt x="231" y="2641"/>
                    <a:pt x="179" y="2557"/>
                  </a:cubicBezTo>
                  <a:cubicBezTo>
                    <a:pt x="82" y="2475"/>
                    <a:pt x="13" y="2501"/>
                    <a:pt x="7" y="2178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786384" y="1430018"/>
            <a:ext cx="19834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TCCON request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4057" y="3523147"/>
            <a:ext cx="1242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Hefei Site</a:t>
            </a:r>
            <a:endParaRPr lang="zh-CN" alt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6921" y="4006855"/>
            <a:ext cx="5655448" cy="1950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ZENO weather station at Hefei uses a pressure sensor that has an accuracy of +/-0.2mbar.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ZENO weather station at Hefei uses a HUMITTER 50U/50Y(X) Integrated Humidity and Temperature Transmitter which has a temperature accuracy of ± 0.1°C, and a humidity accuracy of ± 1%.</a:t>
            </a: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787" y="1663875"/>
            <a:ext cx="5943600" cy="39624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7404BE1-25B2-4F6E-8B53-84E4043E108D}"/>
              </a:ext>
            </a:extLst>
          </p:cNvPr>
          <p:cNvSpPr txBox="1"/>
          <p:nvPr/>
        </p:nvSpPr>
        <p:spPr>
          <a:xfrm>
            <a:off x="995680" y="759180"/>
            <a:ext cx="21182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Weather parameter</a:t>
            </a:r>
          </a:p>
        </p:txBody>
      </p:sp>
    </p:spTree>
    <p:extLst>
      <p:ext uri="{BB962C8B-B14F-4D97-AF65-F5344CB8AC3E}">
        <p14:creationId xmlns:p14="http://schemas.microsoft.com/office/powerpoint/2010/main" val="8961549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f79b9437-b65b-4aca-9afb-fcbd10ef8e7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3357</TotalTime>
  <Words>1366</Words>
  <Application>Microsoft Office PowerPoint</Application>
  <PresentationFormat>宽屏</PresentationFormat>
  <Paragraphs>211</Paragraphs>
  <Slides>23</Slides>
  <Notes>13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6" baseType="lpstr">
      <vt:lpstr>汉仪中简黑简</vt:lpstr>
      <vt:lpstr>Arial</vt:lpstr>
      <vt:lpstr>Wingdings</vt:lpstr>
      <vt:lpstr>Calibri</vt:lpstr>
      <vt:lpstr>宋体</vt:lpstr>
      <vt:lpstr>汉仪大黑简</vt:lpstr>
      <vt:lpstr>微软雅黑</vt:lpstr>
      <vt:lpstr>MS PGothic</vt:lpstr>
      <vt:lpstr>Times New Roman</vt:lpstr>
      <vt:lpstr>华文细黑</vt:lpstr>
      <vt:lpstr>Adobe Myungjo Std M</vt:lpstr>
      <vt:lpstr>Office 主题</vt:lpstr>
      <vt:lpstr>Origin50.Graph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cgshan</cp:lastModifiedBy>
  <cp:revision>113</cp:revision>
  <dcterms:created xsi:type="dcterms:W3CDTF">2022-02-13T03:47:00Z</dcterms:created>
  <dcterms:modified xsi:type="dcterms:W3CDTF">2023-06-12T05:35:52Z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1FDD8C7DAA554985B75038B04CD290B7_11</vt:lpwstr>
  </property>
  <property fmtid="{D5CDD505-2E9C-101B-9397-08002B2CF9AE}" pid="3" name="KSOProductBuildVer">
    <vt:lpwstr>2052-11.1.0.14309</vt:lpwstr>
  </property>
  <property fmtid="{D5CDD505-2E9C-101B-9397-08002B2CF9AE}" pid="4" name="KSOTemplateUUID">
    <vt:lpwstr>v1.0_mb_pDve1dELpQY0NZLh+2Kyjw==</vt:lpwstr>
  </property>
</Properties>
</file>