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4"/>
  </p:notesMasterIdLst>
  <p:sldIdLst>
    <p:sldId id="256" r:id="rId5"/>
    <p:sldId id="277" r:id="rId6"/>
    <p:sldId id="278" r:id="rId7"/>
    <p:sldId id="281" r:id="rId8"/>
    <p:sldId id="318" r:id="rId9"/>
    <p:sldId id="292" r:id="rId10"/>
    <p:sldId id="295" r:id="rId11"/>
    <p:sldId id="294" r:id="rId12"/>
    <p:sldId id="316" r:id="rId13"/>
    <p:sldId id="322" r:id="rId14"/>
    <p:sldId id="323" r:id="rId15"/>
    <p:sldId id="330" r:id="rId16"/>
    <p:sldId id="304" r:id="rId17"/>
    <p:sldId id="310" r:id="rId18"/>
    <p:sldId id="324" r:id="rId19"/>
    <p:sldId id="329" r:id="rId20"/>
    <p:sldId id="311" r:id="rId21"/>
    <p:sldId id="331" r:id="rId22"/>
    <p:sldId id="29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69664" autoAdjust="0"/>
  </p:normalViewPr>
  <p:slideViewPr>
    <p:cSldViewPr snapToGrid="0">
      <p:cViewPr varScale="1">
        <p:scale>
          <a:sx n="55" d="100"/>
          <a:sy n="55" d="100"/>
        </p:scale>
        <p:origin x="1579"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1E909B-7B29-4E25-9F0C-87F89D11889D}" type="doc">
      <dgm:prSet loTypeId="urn:microsoft.com/office/officeart/2005/8/layout/rings+Icon" loCatId="officeonline" qsTypeId="urn:microsoft.com/office/officeart/2005/8/quickstyle/3d3" qsCatId="3D" csTypeId="urn:microsoft.com/office/officeart/2005/8/colors/colorful3" csCatId="colorful" phldr="1"/>
      <dgm:spPr/>
    </dgm:pt>
    <dgm:pt modelId="{6375702D-10D2-493A-AD99-4CBC30EE47F1}">
      <dgm:prSet phldrT="[Text]"/>
      <dgm:spPr>
        <a:solidFill>
          <a:schemeClr val="accent1">
            <a:alpha val="50000"/>
          </a:schemeClr>
        </a:solidFill>
        <a:ln>
          <a:solidFill>
            <a:schemeClr val="accent1"/>
          </a:solidFill>
        </a:ln>
      </dgm:spPr>
      <dgm:t>
        <a:bodyPr/>
        <a:lstStyle/>
        <a:p>
          <a:r>
            <a:rPr lang="en-CA" dirty="0"/>
            <a:t> </a:t>
          </a:r>
        </a:p>
      </dgm:t>
    </dgm:pt>
    <dgm:pt modelId="{ACB223D7-A63F-4899-807D-A87E43CA4649}" type="parTrans" cxnId="{CDCED653-EC06-439E-8F69-B389826F5A9F}">
      <dgm:prSet/>
      <dgm:spPr/>
      <dgm:t>
        <a:bodyPr/>
        <a:lstStyle/>
        <a:p>
          <a:endParaRPr lang="en-CA"/>
        </a:p>
      </dgm:t>
    </dgm:pt>
    <dgm:pt modelId="{71B89D1A-E95D-4E8D-850D-F7F854610037}" type="sibTrans" cxnId="{CDCED653-EC06-439E-8F69-B389826F5A9F}">
      <dgm:prSet/>
      <dgm:spPr/>
      <dgm:t>
        <a:bodyPr/>
        <a:lstStyle/>
        <a:p>
          <a:endParaRPr lang="en-CA"/>
        </a:p>
      </dgm:t>
    </dgm:pt>
    <dgm:pt modelId="{66111B97-E0A3-4C9D-85AD-6881A20590F5}">
      <dgm:prSet phldrT="[Text]"/>
      <dgm:spPr/>
      <dgm:t>
        <a:bodyPr/>
        <a:lstStyle/>
        <a:p>
          <a:r>
            <a:rPr lang="en-CA" dirty="0"/>
            <a:t> </a:t>
          </a:r>
        </a:p>
      </dgm:t>
    </dgm:pt>
    <dgm:pt modelId="{38D09060-6394-4F60-82A2-D809C01D96FE}" type="parTrans" cxnId="{51B6F68F-AD07-46B2-B981-53EBF59C52A8}">
      <dgm:prSet/>
      <dgm:spPr/>
      <dgm:t>
        <a:bodyPr/>
        <a:lstStyle/>
        <a:p>
          <a:endParaRPr lang="en-CA"/>
        </a:p>
      </dgm:t>
    </dgm:pt>
    <dgm:pt modelId="{734EE5DA-6240-44C7-A7F0-37E98D1052E2}" type="sibTrans" cxnId="{51B6F68F-AD07-46B2-B981-53EBF59C52A8}">
      <dgm:prSet/>
      <dgm:spPr/>
      <dgm:t>
        <a:bodyPr/>
        <a:lstStyle/>
        <a:p>
          <a:endParaRPr lang="en-CA"/>
        </a:p>
      </dgm:t>
    </dgm:pt>
    <dgm:pt modelId="{5821BF81-50BF-4EB3-B6B5-7FC39C92C429}" type="pres">
      <dgm:prSet presAssocID="{DD1E909B-7B29-4E25-9F0C-87F89D11889D}" presName="Name0" presStyleCnt="0">
        <dgm:presLayoutVars>
          <dgm:chMax val="7"/>
          <dgm:dir/>
          <dgm:resizeHandles val="exact"/>
        </dgm:presLayoutVars>
      </dgm:prSet>
      <dgm:spPr/>
    </dgm:pt>
    <dgm:pt modelId="{2620B1BB-0E81-4CC4-904B-4C091EC47FA1}" type="pres">
      <dgm:prSet presAssocID="{DD1E909B-7B29-4E25-9F0C-87F89D11889D}" presName="ellipse1" presStyleLbl="vennNode1" presStyleIdx="0" presStyleCnt="2" custScaleX="112729" custScaleY="110635" custLinFactNeighborX="-24417" custLinFactNeighborY="23718">
        <dgm:presLayoutVars>
          <dgm:bulletEnabled val="1"/>
        </dgm:presLayoutVars>
      </dgm:prSet>
      <dgm:spPr/>
    </dgm:pt>
    <dgm:pt modelId="{655A9FA8-CA97-42E7-9CE7-C8B1A4FEC43F}" type="pres">
      <dgm:prSet presAssocID="{DD1E909B-7B29-4E25-9F0C-87F89D11889D}" presName="ellipse2" presStyleLbl="vennNode1" presStyleIdx="1" presStyleCnt="2" custScaleX="116756" custScaleY="116055" custLinFactNeighborX="-203" custLinFactNeighborY="-41120">
        <dgm:presLayoutVars>
          <dgm:bulletEnabled val="1"/>
        </dgm:presLayoutVars>
      </dgm:prSet>
      <dgm:spPr/>
    </dgm:pt>
  </dgm:ptLst>
  <dgm:cxnLst>
    <dgm:cxn modelId="{CA535660-3FB7-4229-A8E3-224AEA78ED65}" type="presOf" srcId="{66111B97-E0A3-4C9D-85AD-6881A20590F5}" destId="{655A9FA8-CA97-42E7-9CE7-C8B1A4FEC43F}" srcOrd="0" destOrd="0" presId="urn:microsoft.com/office/officeart/2005/8/layout/rings+Icon"/>
    <dgm:cxn modelId="{CDCED653-EC06-439E-8F69-B389826F5A9F}" srcId="{DD1E909B-7B29-4E25-9F0C-87F89D11889D}" destId="{6375702D-10D2-493A-AD99-4CBC30EE47F1}" srcOrd="0" destOrd="0" parTransId="{ACB223D7-A63F-4899-807D-A87E43CA4649}" sibTransId="{71B89D1A-E95D-4E8D-850D-F7F854610037}"/>
    <dgm:cxn modelId="{51B6F68F-AD07-46B2-B981-53EBF59C52A8}" srcId="{DD1E909B-7B29-4E25-9F0C-87F89D11889D}" destId="{66111B97-E0A3-4C9D-85AD-6881A20590F5}" srcOrd="1" destOrd="0" parTransId="{38D09060-6394-4F60-82A2-D809C01D96FE}" sibTransId="{734EE5DA-6240-44C7-A7F0-37E98D1052E2}"/>
    <dgm:cxn modelId="{CB3647CE-58B8-475B-819D-0CF68969486A}" type="presOf" srcId="{6375702D-10D2-493A-AD99-4CBC30EE47F1}" destId="{2620B1BB-0E81-4CC4-904B-4C091EC47FA1}" srcOrd="0" destOrd="0" presId="urn:microsoft.com/office/officeart/2005/8/layout/rings+Icon"/>
    <dgm:cxn modelId="{FDD3FCCE-3616-4EB4-AABD-A35752EC29F8}" type="presOf" srcId="{DD1E909B-7B29-4E25-9F0C-87F89D11889D}" destId="{5821BF81-50BF-4EB3-B6B5-7FC39C92C429}" srcOrd="0" destOrd="0" presId="urn:microsoft.com/office/officeart/2005/8/layout/rings+Icon"/>
    <dgm:cxn modelId="{463E57AB-C68A-41A2-9703-7B24CA039164}" type="presParOf" srcId="{5821BF81-50BF-4EB3-B6B5-7FC39C92C429}" destId="{2620B1BB-0E81-4CC4-904B-4C091EC47FA1}" srcOrd="0" destOrd="0" presId="urn:microsoft.com/office/officeart/2005/8/layout/rings+Icon"/>
    <dgm:cxn modelId="{99742BD4-975C-4301-80BD-FE2BB99F6EB6}" type="presParOf" srcId="{5821BF81-50BF-4EB3-B6B5-7FC39C92C429}" destId="{655A9FA8-CA97-42E7-9CE7-C8B1A4FEC43F}" srcOrd="1" destOrd="0" presId="urn:microsoft.com/office/officeart/2005/8/layout/rings+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0B1BB-0E81-4CC4-904B-4C091EC47FA1}">
      <dsp:nvSpPr>
        <dsp:cNvPr id="0" name=""/>
        <dsp:cNvSpPr/>
      </dsp:nvSpPr>
      <dsp:spPr>
        <a:xfrm>
          <a:off x="0" y="380476"/>
          <a:ext cx="2516071" cy="2469507"/>
        </a:xfrm>
        <a:prstGeom prst="ellipse">
          <a:avLst/>
        </a:prstGeom>
        <a:solidFill>
          <a:schemeClr val="accent1">
            <a:alpha val="50000"/>
          </a:schemeClr>
        </a:solidFill>
        <a:ln>
          <a:solidFill>
            <a:schemeClr val="accent1"/>
          </a:solid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CA" sz="6500" kern="1200" dirty="0"/>
            <a:t> </a:t>
          </a:r>
        </a:p>
      </dsp:txBody>
      <dsp:txXfrm>
        <a:off x="368470" y="742127"/>
        <a:ext cx="1779131" cy="1746205"/>
      </dsp:txXfrm>
    </dsp:sp>
    <dsp:sp modelId="{655A9FA8-CA97-42E7-9CE7-C8B1A4FEC43F}">
      <dsp:nvSpPr>
        <dsp:cNvPr id="0" name=""/>
        <dsp:cNvSpPr/>
      </dsp:nvSpPr>
      <dsp:spPr>
        <a:xfrm>
          <a:off x="1580787" y="361424"/>
          <a:ext cx="2605952" cy="2590488"/>
        </a:xfrm>
        <a:prstGeom prst="ellipse">
          <a:avLst/>
        </a:prstGeom>
        <a:solidFill>
          <a:schemeClr val="accent3">
            <a:alpha val="50000"/>
            <a:hueOff val="2710599"/>
            <a:satOff val="100000"/>
            <a:lumOff val="-14706"/>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CA" sz="6500" kern="1200" dirty="0"/>
            <a:t> </a:t>
          </a:r>
        </a:p>
      </dsp:txBody>
      <dsp:txXfrm>
        <a:off x="1962420" y="740792"/>
        <a:ext cx="1842686" cy="1831752"/>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3E0583-CCDD-4798-96BA-92085008E994}" type="datetimeFigureOut">
              <a:rPr lang="en-CA" smtClean="0"/>
              <a:t>2023-06-12</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5D2CCC-F8F1-4F12-A37C-06B86CF389F8}" type="slidenum">
              <a:rPr lang="en-CA" smtClean="0"/>
              <a:t>‹#›</a:t>
            </a:fld>
            <a:endParaRPr lang="en-CA" dirty="0"/>
          </a:p>
        </p:txBody>
      </p:sp>
    </p:spTree>
    <p:extLst>
      <p:ext uri="{BB962C8B-B14F-4D97-AF65-F5344CB8AC3E}">
        <p14:creationId xmlns:p14="http://schemas.microsoft.com/office/powerpoint/2010/main" val="406681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35D2CCC-F8F1-4F12-A37C-06B86CF389F8}" type="slidenum">
              <a:rPr lang="en-CA" smtClean="0"/>
              <a:t>1</a:t>
            </a:fld>
            <a:endParaRPr lang="en-CA" dirty="0"/>
          </a:p>
        </p:txBody>
      </p:sp>
    </p:spTree>
    <p:extLst>
      <p:ext uri="{BB962C8B-B14F-4D97-AF65-F5344CB8AC3E}">
        <p14:creationId xmlns:p14="http://schemas.microsoft.com/office/powerpoint/2010/main" val="1500444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Correlation plots show the model XCO on the y axis and the TCCON XCO on the x axis – I apologize for the very small text on these plots. Here we have CESM, CMAM, EMEP-MSC-W, and GEM-MACH </a:t>
            </a:r>
          </a:p>
        </p:txBody>
      </p:sp>
      <p:sp>
        <p:nvSpPr>
          <p:cNvPr id="4" name="Slide Number Placeholder 3"/>
          <p:cNvSpPr>
            <a:spLocks noGrp="1"/>
          </p:cNvSpPr>
          <p:nvPr>
            <p:ph type="sldNum" sz="quarter" idx="5"/>
          </p:nvPr>
        </p:nvSpPr>
        <p:spPr/>
        <p:txBody>
          <a:bodyPr/>
          <a:lstStyle/>
          <a:p>
            <a:fld id="{835D2CCC-F8F1-4F12-A37C-06B86CF389F8}" type="slidenum">
              <a:rPr lang="en-CA" smtClean="0"/>
              <a:t>10</a:t>
            </a:fld>
            <a:endParaRPr lang="en-CA" dirty="0"/>
          </a:p>
        </p:txBody>
      </p:sp>
    </p:spTree>
    <p:extLst>
      <p:ext uri="{BB962C8B-B14F-4D97-AF65-F5344CB8AC3E}">
        <p14:creationId xmlns:p14="http://schemas.microsoft.com/office/powerpoint/2010/main" val="1044421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Here we have GEOS-Chem, MATCH, MRI-ESM2, and WRF-Chem</a:t>
            </a:r>
          </a:p>
        </p:txBody>
      </p:sp>
      <p:sp>
        <p:nvSpPr>
          <p:cNvPr id="4" name="Slide Number Placeholder 3"/>
          <p:cNvSpPr>
            <a:spLocks noGrp="1"/>
          </p:cNvSpPr>
          <p:nvPr>
            <p:ph type="sldNum" sz="quarter" idx="5"/>
          </p:nvPr>
        </p:nvSpPr>
        <p:spPr/>
        <p:txBody>
          <a:bodyPr/>
          <a:lstStyle/>
          <a:p>
            <a:fld id="{835D2CCC-F8F1-4F12-A37C-06B86CF389F8}" type="slidenum">
              <a:rPr lang="en-CA" smtClean="0"/>
              <a:t>11</a:t>
            </a:fld>
            <a:endParaRPr lang="en-CA" dirty="0"/>
          </a:p>
        </p:txBody>
      </p:sp>
    </p:spTree>
    <p:extLst>
      <p:ext uri="{BB962C8B-B14F-4D97-AF65-F5344CB8AC3E}">
        <p14:creationId xmlns:p14="http://schemas.microsoft.com/office/powerpoint/2010/main" val="3959322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Ignoring some models that we were not provided, and noting that GEM-MACH is not included in the figure on the right, we can see some plausibly similar trends, though it is sometimes hard to tell in Eureka due to the density of coastline outlines. We can certainly see that CMAM is biased low and MATCH is biased high (with the possible exception of Sodankyla), but my analysis of other models may not necessarily agree at all sites. So, some differences do emerge, but this comparison is not one-to-one – this shows only summertime months and we have included some spring and fall months where possible, and as we saw before many models performed better or worse seasonally. Additionally, the quantity on the right is MOPITT CO at 600 hPa, not the column-averaged dry air mole fraction, and therefore model biases in other parts of the atmosphere could affect our results.</a:t>
            </a:r>
            <a:br>
              <a:rPr lang="en-CA" dirty="0"/>
            </a:br>
            <a:r>
              <a:rPr lang="en-CA" dirty="0"/>
              <a:t>Considering that the paper on the right found that CO was in general biased low in the Arctic when taking a multi-model mean, and considering that they did not include GEM-MACH, which is by far the highest-biased model in our investigation, we can broadly say that our overall conclusions about model bias in the Arctic wouldn’t be dissimilar</a:t>
            </a:r>
          </a:p>
        </p:txBody>
      </p:sp>
      <p:sp>
        <p:nvSpPr>
          <p:cNvPr id="4" name="Slide Number Placeholder 3"/>
          <p:cNvSpPr>
            <a:spLocks noGrp="1"/>
          </p:cNvSpPr>
          <p:nvPr>
            <p:ph type="sldNum" sz="quarter" idx="5"/>
          </p:nvPr>
        </p:nvSpPr>
        <p:spPr/>
        <p:txBody>
          <a:bodyPr/>
          <a:lstStyle/>
          <a:p>
            <a:fld id="{835D2CCC-F8F1-4F12-A37C-06B86CF389F8}" type="slidenum">
              <a:rPr lang="en-CA" smtClean="0"/>
              <a:t>12</a:t>
            </a:fld>
            <a:endParaRPr lang="en-CA" dirty="0"/>
          </a:p>
        </p:txBody>
      </p:sp>
    </p:spTree>
    <p:extLst>
      <p:ext uri="{BB962C8B-B14F-4D97-AF65-F5344CB8AC3E}">
        <p14:creationId xmlns:p14="http://schemas.microsoft.com/office/powerpoint/2010/main" val="3069996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Models all do fairly similarly for methane, with GEOS-Chem appearing to have on average good agreement at all sites, but other modes may better capture time series features – amounts of variability, etc. </a:t>
            </a:r>
          </a:p>
        </p:txBody>
      </p:sp>
      <p:sp>
        <p:nvSpPr>
          <p:cNvPr id="4" name="Slide Number Placeholder 3"/>
          <p:cNvSpPr>
            <a:spLocks noGrp="1"/>
          </p:cNvSpPr>
          <p:nvPr>
            <p:ph type="sldNum" sz="quarter" idx="5"/>
          </p:nvPr>
        </p:nvSpPr>
        <p:spPr/>
        <p:txBody>
          <a:bodyPr/>
          <a:lstStyle/>
          <a:p>
            <a:fld id="{EBF3018D-CF24-4CEF-9BF3-4FE0BA004C86}" type="slidenum">
              <a:rPr lang="en-CA" smtClean="0"/>
              <a:t>13</a:t>
            </a:fld>
            <a:endParaRPr lang="en-CA" dirty="0"/>
          </a:p>
        </p:txBody>
      </p:sp>
    </p:spTree>
    <p:extLst>
      <p:ext uri="{BB962C8B-B14F-4D97-AF65-F5344CB8AC3E}">
        <p14:creationId xmlns:p14="http://schemas.microsoft.com/office/powerpoint/2010/main" val="3592831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Similarly to the time series, we can see GEOS-Chem on average reproduces the seasonal cycle well, but this is not the full story</a:t>
            </a:r>
          </a:p>
        </p:txBody>
      </p:sp>
      <p:sp>
        <p:nvSpPr>
          <p:cNvPr id="4" name="Slide Number Placeholder 3"/>
          <p:cNvSpPr>
            <a:spLocks noGrp="1"/>
          </p:cNvSpPr>
          <p:nvPr>
            <p:ph type="sldNum" sz="quarter" idx="5"/>
          </p:nvPr>
        </p:nvSpPr>
        <p:spPr/>
        <p:txBody>
          <a:bodyPr/>
          <a:lstStyle/>
          <a:p>
            <a:fld id="{EBF3018D-CF24-4CEF-9BF3-4FE0BA004C86}" type="slidenum">
              <a:rPr lang="en-CA" smtClean="0"/>
              <a:t>14</a:t>
            </a:fld>
            <a:endParaRPr lang="en-CA" dirty="0"/>
          </a:p>
        </p:txBody>
      </p:sp>
    </p:spTree>
    <p:extLst>
      <p:ext uri="{BB962C8B-B14F-4D97-AF65-F5344CB8AC3E}">
        <p14:creationId xmlns:p14="http://schemas.microsoft.com/office/powerpoint/2010/main" val="4102723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CMAM &amp; MRI vs GEOS-Chem </a:t>
            </a:r>
            <a:r>
              <a:rPr lang="en-CA"/>
              <a:t>for correlations </a:t>
            </a:r>
            <a:endParaRPr lang="en-CA" dirty="0"/>
          </a:p>
        </p:txBody>
      </p:sp>
      <p:sp>
        <p:nvSpPr>
          <p:cNvPr id="4" name="Slide Number Placeholder 3"/>
          <p:cNvSpPr>
            <a:spLocks noGrp="1"/>
          </p:cNvSpPr>
          <p:nvPr>
            <p:ph type="sldNum" sz="quarter" idx="5"/>
          </p:nvPr>
        </p:nvSpPr>
        <p:spPr/>
        <p:txBody>
          <a:bodyPr/>
          <a:lstStyle/>
          <a:p>
            <a:fld id="{835D2CCC-F8F1-4F12-A37C-06B86CF389F8}" type="slidenum">
              <a:rPr lang="en-CA" smtClean="0"/>
              <a:t>15</a:t>
            </a:fld>
            <a:endParaRPr lang="en-CA" dirty="0"/>
          </a:p>
        </p:txBody>
      </p:sp>
    </p:spTree>
    <p:extLst>
      <p:ext uri="{BB962C8B-B14F-4D97-AF65-F5344CB8AC3E}">
        <p14:creationId xmlns:p14="http://schemas.microsoft.com/office/powerpoint/2010/main" val="2613103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were not provided with methane outputs for GISS, OsloCTM, or UKESM1, and since methane is prescribed rather than modelled by EMEP-MSC-W it has been neglected from my analysis at the behest of the EMEP modelling team. However, for the three models we do have in common with this figure from Cyndi’s paper, we see that CMAM and MRI-ESM-2 are indeed biased low in the high Arctic, while GEOS-Chem is biased high. </a:t>
            </a:r>
          </a:p>
        </p:txBody>
      </p:sp>
      <p:sp>
        <p:nvSpPr>
          <p:cNvPr id="4" name="Slide Number Placeholder 3"/>
          <p:cNvSpPr>
            <a:spLocks noGrp="1"/>
          </p:cNvSpPr>
          <p:nvPr>
            <p:ph type="sldNum" sz="quarter" idx="5"/>
          </p:nvPr>
        </p:nvSpPr>
        <p:spPr/>
        <p:txBody>
          <a:bodyPr/>
          <a:lstStyle/>
          <a:p>
            <a:fld id="{835D2CCC-F8F1-4F12-A37C-06B86CF389F8}" type="slidenum">
              <a:rPr lang="en-CA" smtClean="0"/>
              <a:t>16</a:t>
            </a:fld>
            <a:endParaRPr lang="en-CA" dirty="0"/>
          </a:p>
        </p:txBody>
      </p:sp>
    </p:spTree>
    <p:extLst>
      <p:ext uri="{BB962C8B-B14F-4D97-AF65-F5344CB8AC3E}">
        <p14:creationId xmlns:p14="http://schemas.microsoft.com/office/powerpoint/2010/main" val="1245631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35D2CCC-F8F1-4F12-A37C-06B86CF389F8}" type="slidenum">
              <a:rPr lang="en-CA" smtClean="0"/>
              <a:t>17</a:t>
            </a:fld>
            <a:endParaRPr lang="en-CA" dirty="0"/>
          </a:p>
        </p:txBody>
      </p:sp>
    </p:spTree>
    <p:extLst>
      <p:ext uri="{BB962C8B-B14F-4D97-AF65-F5344CB8AC3E}">
        <p14:creationId xmlns:p14="http://schemas.microsoft.com/office/powerpoint/2010/main" val="3387958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35D2CCC-F8F1-4F12-A37C-06B86CF389F8}" type="slidenum">
              <a:rPr lang="en-CA" smtClean="0"/>
              <a:t>18</a:t>
            </a:fld>
            <a:endParaRPr lang="en-CA" dirty="0"/>
          </a:p>
        </p:txBody>
      </p:sp>
    </p:spTree>
    <p:extLst>
      <p:ext uri="{BB962C8B-B14F-4D97-AF65-F5344CB8AC3E}">
        <p14:creationId xmlns:p14="http://schemas.microsoft.com/office/powerpoint/2010/main" val="2572865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Priors and averaging kernels are 3-hourly as well and on the same time markers, so we take the temporally nearest prior &amp; averaging kernel and use it to smooth the model profile, as well as convert it to Xgas in the process</a:t>
            </a:r>
          </a:p>
        </p:txBody>
      </p:sp>
      <p:sp>
        <p:nvSpPr>
          <p:cNvPr id="4" name="Slide Number Placeholder 3"/>
          <p:cNvSpPr>
            <a:spLocks noGrp="1"/>
          </p:cNvSpPr>
          <p:nvPr>
            <p:ph type="sldNum" sz="quarter" idx="5"/>
          </p:nvPr>
        </p:nvSpPr>
        <p:spPr/>
        <p:txBody>
          <a:bodyPr/>
          <a:lstStyle/>
          <a:p>
            <a:fld id="{835D2CCC-F8F1-4F12-A37C-06B86CF389F8}" type="slidenum">
              <a:rPr lang="en-CA" smtClean="0"/>
              <a:t>19</a:t>
            </a:fld>
            <a:endParaRPr lang="en-CA" dirty="0"/>
          </a:p>
        </p:txBody>
      </p:sp>
    </p:spTree>
    <p:extLst>
      <p:ext uri="{BB962C8B-B14F-4D97-AF65-F5344CB8AC3E}">
        <p14:creationId xmlns:p14="http://schemas.microsoft.com/office/powerpoint/2010/main" val="1583297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Arctic is a highly sensitive ecosystem that is being disproportionately affected by anthropogenic climate change, warming at approximately three times the rate of the global average according to the most recent IPCC report. </a:t>
            </a:r>
          </a:p>
          <a:p>
            <a:endParaRPr lang="en-CA" dirty="0"/>
          </a:p>
          <a:p>
            <a:r>
              <a:rPr lang="en-CA" dirty="0"/>
              <a:t>Between the loss of sea ice and melting permafrost, multiple changes to the ecosystem are feeding positive feedback loops.</a:t>
            </a:r>
          </a:p>
          <a:p>
            <a:endParaRPr lang="en-CA" dirty="0"/>
          </a:p>
          <a:p>
            <a:r>
              <a:rPr lang="en-CA" dirty="0"/>
              <a:t>Being able to model the effects of these various feedback loops on the Arctic atmosphere is essential for being able to predict future changes to the environment, and in order to have confidence in our models, we need to validate them.</a:t>
            </a:r>
          </a:p>
        </p:txBody>
      </p:sp>
      <p:sp>
        <p:nvSpPr>
          <p:cNvPr id="4" name="Slide Number Placeholder 3"/>
          <p:cNvSpPr>
            <a:spLocks noGrp="1"/>
          </p:cNvSpPr>
          <p:nvPr>
            <p:ph type="sldNum" sz="quarter" idx="5"/>
          </p:nvPr>
        </p:nvSpPr>
        <p:spPr/>
        <p:txBody>
          <a:bodyPr/>
          <a:lstStyle/>
          <a:p>
            <a:fld id="{BD8C8521-55F9-47FF-AAAF-A7D3EE60CA76}" type="slidenum">
              <a:rPr lang="en-CA" smtClean="0"/>
              <a:t>2</a:t>
            </a:fld>
            <a:endParaRPr lang="en-CA" dirty="0"/>
          </a:p>
        </p:txBody>
      </p:sp>
    </p:spTree>
    <p:extLst>
      <p:ext uri="{BB962C8B-B14F-4D97-AF65-F5344CB8AC3E}">
        <p14:creationId xmlns:p14="http://schemas.microsoft.com/office/powerpoint/2010/main" val="1096990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all know what TCCON is, it’s why we’re here, so I won’t spend much time on it here – just note that the three Arctic sites: Eureka, Ny </a:t>
            </a:r>
            <a:r>
              <a:rPr lang="en-CA" dirty="0" err="1"/>
              <a:t>Alesund</a:t>
            </a:r>
            <a:r>
              <a:rPr lang="en-CA" dirty="0"/>
              <a:t>, and Sodankyla (which I very well may be mispronouncing) are the ones used in this project.</a:t>
            </a:r>
          </a:p>
          <a:p>
            <a:endParaRPr lang="en-CA" dirty="0"/>
          </a:p>
        </p:txBody>
      </p:sp>
      <p:sp>
        <p:nvSpPr>
          <p:cNvPr id="4" name="Slide Number Placeholder 3"/>
          <p:cNvSpPr>
            <a:spLocks noGrp="1"/>
          </p:cNvSpPr>
          <p:nvPr>
            <p:ph type="sldNum" sz="quarter" idx="5"/>
          </p:nvPr>
        </p:nvSpPr>
        <p:spPr/>
        <p:txBody>
          <a:bodyPr/>
          <a:lstStyle/>
          <a:p>
            <a:fld id="{EBF3018D-CF24-4CEF-9BF3-4FE0BA004C86}" type="slidenum">
              <a:rPr lang="en-CA" smtClean="0"/>
              <a:t>3</a:t>
            </a:fld>
            <a:endParaRPr lang="en-CA" dirty="0"/>
          </a:p>
        </p:txBody>
      </p:sp>
    </p:spTree>
    <p:extLst>
      <p:ext uri="{BB962C8B-B14F-4D97-AF65-F5344CB8AC3E}">
        <p14:creationId xmlns:p14="http://schemas.microsoft.com/office/powerpoint/2010/main" val="3724167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Arctic Monitoring and Assessment Programme, or AMAP, is a working group of the Arctic Council that consolidates evidence on various factors impacting the Arctic environment in order to inform policy. </a:t>
            </a:r>
          </a:p>
          <a:p>
            <a:endParaRPr lang="en-CA" dirty="0"/>
          </a:p>
          <a:p>
            <a:r>
              <a:rPr lang="en-CA" dirty="0"/>
              <a:t>AMAP was until very recently focused on short-lived climate forcers, or SLCFs, which are species that have climate impacts and a lifetime shorter than that of CO2. While CO2 is still the main driver of anthropogenic climate change, the effects of necessary reductions in emissions are delayed due to its long atmospheric lifetime. SLCFs have the advantage that we may be able to see climate impacts from policy much quicker – hopefully fast enough that current changes in policy could act to protect the sensitive Arctic ecosystem. </a:t>
            </a:r>
          </a:p>
        </p:txBody>
      </p:sp>
      <p:sp>
        <p:nvSpPr>
          <p:cNvPr id="4" name="Slide Number Placeholder 3"/>
          <p:cNvSpPr>
            <a:spLocks noGrp="1"/>
          </p:cNvSpPr>
          <p:nvPr>
            <p:ph type="sldNum" sz="quarter" idx="5"/>
          </p:nvPr>
        </p:nvSpPr>
        <p:spPr/>
        <p:txBody>
          <a:bodyPr/>
          <a:lstStyle/>
          <a:p>
            <a:fld id="{EBF3018D-CF24-4CEF-9BF3-4FE0BA004C86}" type="slidenum">
              <a:rPr lang="en-CA" smtClean="0"/>
              <a:t>4</a:t>
            </a:fld>
            <a:endParaRPr lang="en-CA" dirty="0"/>
          </a:p>
        </p:txBody>
      </p:sp>
    </p:spTree>
    <p:extLst>
      <p:ext uri="{BB962C8B-B14F-4D97-AF65-F5344CB8AC3E}">
        <p14:creationId xmlns:p14="http://schemas.microsoft.com/office/powerpoint/2010/main" val="1139308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order to validate AMAP models, a few comparisons with surface in-situ and satellite measurements have already been done by my collaborators, and these found that models were generally biased low compared to observations in the Arctic for methane and carbon monoxide.</a:t>
            </a:r>
          </a:p>
          <a:p>
            <a:endParaRPr lang="en-CA" dirty="0"/>
          </a:p>
          <a:p>
            <a:r>
              <a:rPr lang="en-CA" dirty="0"/>
              <a:t>While AMAP generally has focused on many different SLCFs, for the comparisons I have done with TCCON we focus on carbon monoxide and methane due to those species being the overlap of SLCFs of interest to AMAP and species that TCCON measures</a:t>
            </a:r>
          </a:p>
        </p:txBody>
      </p:sp>
      <p:sp>
        <p:nvSpPr>
          <p:cNvPr id="4" name="Slide Number Placeholder 3"/>
          <p:cNvSpPr>
            <a:spLocks noGrp="1"/>
          </p:cNvSpPr>
          <p:nvPr>
            <p:ph type="sldNum" sz="quarter" idx="5"/>
          </p:nvPr>
        </p:nvSpPr>
        <p:spPr/>
        <p:txBody>
          <a:bodyPr/>
          <a:lstStyle/>
          <a:p>
            <a:fld id="{835D2CCC-F8F1-4F12-A37C-06B86CF389F8}" type="slidenum">
              <a:rPr lang="en-CA" smtClean="0"/>
              <a:t>5</a:t>
            </a:fld>
            <a:endParaRPr lang="en-CA" dirty="0"/>
          </a:p>
        </p:txBody>
      </p:sp>
    </p:spTree>
    <p:extLst>
      <p:ext uri="{BB962C8B-B14F-4D97-AF65-F5344CB8AC3E}">
        <p14:creationId xmlns:p14="http://schemas.microsoft.com/office/powerpoint/2010/main" val="2081267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model outputs are 3-hourly vertical profiles, while TCCON data products are column-averaged dry-air mole fractions. In order to compare these two different products, we smooth the model profiles with TCCON priors and averaging kernels, and calculate Xgas from that.</a:t>
            </a:r>
          </a:p>
        </p:txBody>
      </p:sp>
      <p:sp>
        <p:nvSpPr>
          <p:cNvPr id="4" name="Slide Number Placeholder 3"/>
          <p:cNvSpPr>
            <a:spLocks noGrp="1"/>
          </p:cNvSpPr>
          <p:nvPr>
            <p:ph type="sldNum" sz="quarter" idx="5"/>
          </p:nvPr>
        </p:nvSpPr>
        <p:spPr/>
        <p:txBody>
          <a:bodyPr/>
          <a:lstStyle/>
          <a:p>
            <a:fld id="{835D2CCC-F8F1-4F12-A37C-06B86CF389F8}" type="slidenum">
              <a:rPr lang="en-CA" smtClean="0"/>
              <a:t>6</a:t>
            </a:fld>
            <a:endParaRPr lang="en-CA" dirty="0"/>
          </a:p>
        </p:txBody>
      </p:sp>
    </p:spTree>
    <p:extLst>
      <p:ext uri="{BB962C8B-B14F-4D97-AF65-F5344CB8AC3E}">
        <p14:creationId xmlns:p14="http://schemas.microsoft.com/office/powerpoint/2010/main" val="3367255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 have separated the many models that model CO into two different plots for improved legibility – here plots that are on top of one another are for the same site</a:t>
            </a:r>
          </a:p>
          <a:p>
            <a:r>
              <a:rPr lang="en-CA" dirty="0"/>
              <a:t>-Seasonal biases in some models (EMEP, MATCH)</a:t>
            </a:r>
          </a:p>
          <a:p>
            <a:endParaRPr lang="en-CA" dirty="0"/>
          </a:p>
        </p:txBody>
      </p:sp>
      <p:sp>
        <p:nvSpPr>
          <p:cNvPr id="4" name="Slide Number Placeholder 3"/>
          <p:cNvSpPr>
            <a:spLocks noGrp="1"/>
          </p:cNvSpPr>
          <p:nvPr>
            <p:ph type="sldNum" sz="quarter" idx="5"/>
          </p:nvPr>
        </p:nvSpPr>
        <p:spPr/>
        <p:txBody>
          <a:bodyPr/>
          <a:lstStyle/>
          <a:p>
            <a:fld id="{835D2CCC-F8F1-4F12-A37C-06B86CF389F8}" type="slidenum">
              <a:rPr lang="en-CA" smtClean="0"/>
              <a:t>7</a:t>
            </a:fld>
            <a:endParaRPr lang="en-CA" dirty="0"/>
          </a:p>
        </p:txBody>
      </p:sp>
    </p:spTree>
    <p:extLst>
      <p:ext uri="{BB962C8B-B14F-4D97-AF65-F5344CB8AC3E}">
        <p14:creationId xmlns:p14="http://schemas.microsoft.com/office/powerpoint/2010/main" val="134280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Monthly means show very well the seasonal bias of EMEP, as well as some other models especially at specific sites</a:t>
            </a:r>
          </a:p>
          <a:p>
            <a:endParaRPr lang="en-CA" dirty="0"/>
          </a:p>
          <a:p>
            <a:r>
              <a:rPr lang="en-CA" dirty="0"/>
              <a:t>WRF-Chem tends to be biased low except in the late summer and fall months, where it doesn’t seem biased one way or the other, and MATCH appears to become biased high to a greater degree later in the year.</a:t>
            </a:r>
          </a:p>
          <a:p>
            <a:endParaRPr lang="en-CA" dirty="0"/>
          </a:p>
          <a:p>
            <a:r>
              <a:rPr lang="en-CA" dirty="0"/>
              <a:t>Some models exhibit more consistent bias – CESM, and CMAM, for example, and MRI-ESM-2 doesn’t appear particularly biased at all</a:t>
            </a:r>
          </a:p>
        </p:txBody>
      </p:sp>
      <p:sp>
        <p:nvSpPr>
          <p:cNvPr id="4" name="Slide Number Placeholder 3"/>
          <p:cNvSpPr>
            <a:spLocks noGrp="1"/>
          </p:cNvSpPr>
          <p:nvPr>
            <p:ph type="sldNum" sz="quarter" idx="5"/>
          </p:nvPr>
        </p:nvSpPr>
        <p:spPr/>
        <p:txBody>
          <a:bodyPr/>
          <a:lstStyle/>
          <a:p>
            <a:fld id="{835D2CCC-F8F1-4F12-A37C-06B86CF389F8}" type="slidenum">
              <a:rPr lang="en-CA" smtClean="0"/>
              <a:t>8</a:t>
            </a:fld>
            <a:endParaRPr lang="en-CA" dirty="0"/>
          </a:p>
        </p:txBody>
      </p:sp>
    </p:spTree>
    <p:extLst>
      <p:ext uri="{BB962C8B-B14F-4D97-AF65-F5344CB8AC3E}">
        <p14:creationId xmlns:p14="http://schemas.microsoft.com/office/powerpoint/2010/main" val="1322924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order to compare GEM-MACH monthly means to both TCCON FTIR results and other models, I took only model predictions and TCCON data from 2015 (as GEM-MACH was only provided for 2015).</a:t>
            </a:r>
          </a:p>
        </p:txBody>
      </p:sp>
      <p:sp>
        <p:nvSpPr>
          <p:cNvPr id="4" name="Slide Number Placeholder 3"/>
          <p:cNvSpPr>
            <a:spLocks noGrp="1"/>
          </p:cNvSpPr>
          <p:nvPr>
            <p:ph type="sldNum" sz="quarter" idx="5"/>
          </p:nvPr>
        </p:nvSpPr>
        <p:spPr/>
        <p:txBody>
          <a:bodyPr/>
          <a:lstStyle/>
          <a:p>
            <a:fld id="{835D2CCC-F8F1-4F12-A37C-06B86CF389F8}" type="slidenum">
              <a:rPr lang="en-CA" smtClean="0"/>
              <a:t>9</a:t>
            </a:fld>
            <a:endParaRPr lang="en-CA" dirty="0"/>
          </a:p>
        </p:txBody>
      </p:sp>
    </p:spTree>
    <p:extLst>
      <p:ext uri="{BB962C8B-B14F-4D97-AF65-F5344CB8AC3E}">
        <p14:creationId xmlns:p14="http://schemas.microsoft.com/office/powerpoint/2010/main" val="1545902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F2BE2-C71D-7137-DE19-4666E9932B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C3341765-F326-D8B3-3EB0-F3E9A1DB99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84830D85-F0B4-BF2E-404C-45914FFA8653}"/>
              </a:ext>
            </a:extLst>
          </p:cNvPr>
          <p:cNvSpPr>
            <a:spLocks noGrp="1"/>
          </p:cNvSpPr>
          <p:nvPr>
            <p:ph type="dt" sz="half" idx="10"/>
          </p:nvPr>
        </p:nvSpPr>
        <p:spPr/>
        <p:txBody>
          <a:bodyPr/>
          <a:lstStyle/>
          <a:p>
            <a:fld id="{BE38DB71-2999-4963-AFB0-D8698ACDB844}" type="datetime1">
              <a:rPr lang="en-CA" smtClean="0"/>
              <a:t>2023-06-12</a:t>
            </a:fld>
            <a:endParaRPr lang="en-CA" dirty="0"/>
          </a:p>
        </p:txBody>
      </p:sp>
      <p:sp>
        <p:nvSpPr>
          <p:cNvPr id="5" name="Footer Placeholder 4">
            <a:extLst>
              <a:ext uri="{FF2B5EF4-FFF2-40B4-BE49-F238E27FC236}">
                <a16:creationId xmlns:a16="http://schemas.microsoft.com/office/drawing/2014/main" id="{A94FADFD-318D-942D-09BE-2FD557922E6A}"/>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3883CBF0-91F7-264C-1FEA-10AE5EB9B51F}"/>
              </a:ext>
            </a:extLst>
          </p:cNvPr>
          <p:cNvSpPr>
            <a:spLocks noGrp="1"/>
          </p:cNvSpPr>
          <p:nvPr>
            <p:ph type="sldNum" sz="quarter" idx="12"/>
          </p:nvPr>
        </p:nvSpPr>
        <p:spPr/>
        <p:txBody>
          <a:bodyPr/>
          <a:lstStyle/>
          <a:p>
            <a:fld id="{1E58CA2A-F85B-41A2-A645-CC51B3BABE0C}" type="slidenum">
              <a:rPr lang="en-CA" smtClean="0"/>
              <a:t>‹#›</a:t>
            </a:fld>
            <a:endParaRPr lang="en-CA" dirty="0"/>
          </a:p>
        </p:txBody>
      </p:sp>
    </p:spTree>
    <p:extLst>
      <p:ext uri="{BB962C8B-B14F-4D97-AF65-F5344CB8AC3E}">
        <p14:creationId xmlns:p14="http://schemas.microsoft.com/office/powerpoint/2010/main" val="1673230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F2964-2587-77C8-A504-A1A310FB3501}"/>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956430D-421C-F82B-B902-55DCDF86C8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B31CE64-F4A3-F51A-2640-FEC34CB03379}"/>
              </a:ext>
            </a:extLst>
          </p:cNvPr>
          <p:cNvSpPr>
            <a:spLocks noGrp="1"/>
          </p:cNvSpPr>
          <p:nvPr>
            <p:ph type="dt" sz="half" idx="10"/>
          </p:nvPr>
        </p:nvSpPr>
        <p:spPr/>
        <p:txBody>
          <a:bodyPr/>
          <a:lstStyle/>
          <a:p>
            <a:fld id="{8B010384-BC9D-48B9-BD26-CC7B51156AA3}" type="datetime1">
              <a:rPr lang="en-CA" smtClean="0"/>
              <a:t>2023-06-12</a:t>
            </a:fld>
            <a:endParaRPr lang="en-CA" dirty="0"/>
          </a:p>
        </p:txBody>
      </p:sp>
      <p:sp>
        <p:nvSpPr>
          <p:cNvPr id="5" name="Footer Placeholder 4">
            <a:extLst>
              <a:ext uri="{FF2B5EF4-FFF2-40B4-BE49-F238E27FC236}">
                <a16:creationId xmlns:a16="http://schemas.microsoft.com/office/drawing/2014/main" id="{A3610209-26E7-018D-9DFA-5F9B266E7D12}"/>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C937C872-D8BF-9AFB-A40C-979011AECFFE}"/>
              </a:ext>
            </a:extLst>
          </p:cNvPr>
          <p:cNvSpPr>
            <a:spLocks noGrp="1"/>
          </p:cNvSpPr>
          <p:nvPr>
            <p:ph type="sldNum" sz="quarter" idx="12"/>
          </p:nvPr>
        </p:nvSpPr>
        <p:spPr/>
        <p:txBody>
          <a:bodyPr/>
          <a:lstStyle/>
          <a:p>
            <a:fld id="{1E58CA2A-F85B-41A2-A645-CC51B3BABE0C}" type="slidenum">
              <a:rPr lang="en-CA" smtClean="0"/>
              <a:t>‹#›</a:t>
            </a:fld>
            <a:endParaRPr lang="en-CA" dirty="0"/>
          </a:p>
        </p:txBody>
      </p:sp>
    </p:spTree>
    <p:extLst>
      <p:ext uri="{BB962C8B-B14F-4D97-AF65-F5344CB8AC3E}">
        <p14:creationId xmlns:p14="http://schemas.microsoft.com/office/powerpoint/2010/main" val="3861463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6A032E-3597-DFBC-F01D-EBDA08CEA4A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206D226-EEEA-B044-BFD3-E544CC5F5F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85BBEE0-3471-FEAD-6D4F-DF5A46F5240C}"/>
              </a:ext>
            </a:extLst>
          </p:cNvPr>
          <p:cNvSpPr>
            <a:spLocks noGrp="1"/>
          </p:cNvSpPr>
          <p:nvPr>
            <p:ph type="dt" sz="half" idx="10"/>
          </p:nvPr>
        </p:nvSpPr>
        <p:spPr/>
        <p:txBody>
          <a:bodyPr/>
          <a:lstStyle/>
          <a:p>
            <a:fld id="{92CEB587-B983-4135-B905-F06ACD784CE5}" type="datetime1">
              <a:rPr lang="en-CA" smtClean="0"/>
              <a:t>2023-06-12</a:t>
            </a:fld>
            <a:endParaRPr lang="en-CA" dirty="0"/>
          </a:p>
        </p:txBody>
      </p:sp>
      <p:sp>
        <p:nvSpPr>
          <p:cNvPr id="5" name="Footer Placeholder 4">
            <a:extLst>
              <a:ext uri="{FF2B5EF4-FFF2-40B4-BE49-F238E27FC236}">
                <a16:creationId xmlns:a16="http://schemas.microsoft.com/office/drawing/2014/main" id="{F6A20076-98CF-C7C1-E187-DF143129B42D}"/>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9CB60ACB-7E4E-7DBF-9BDE-A88697C2AAFF}"/>
              </a:ext>
            </a:extLst>
          </p:cNvPr>
          <p:cNvSpPr>
            <a:spLocks noGrp="1"/>
          </p:cNvSpPr>
          <p:nvPr>
            <p:ph type="sldNum" sz="quarter" idx="12"/>
          </p:nvPr>
        </p:nvSpPr>
        <p:spPr/>
        <p:txBody>
          <a:bodyPr/>
          <a:lstStyle/>
          <a:p>
            <a:fld id="{1E58CA2A-F85B-41A2-A645-CC51B3BABE0C}" type="slidenum">
              <a:rPr lang="en-CA" smtClean="0"/>
              <a:t>‹#›</a:t>
            </a:fld>
            <a:endParaRPr lang="en-CA" dirty="0"/>
          </a:p>
        </p:txBody>
      </p:sp>
    </p:spTree>
    <p:extLst>
      <p:ext uri="{BB962C8B-B14F-4D97-AF65-F5344CB8AC3E}">
        <p14:creationId xmlns:p14="http://schemas.microsoft.com/office/powerpoint/2010/main" val="353370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5F722-CF04-ED80-4FAD-677BA85347E7}"/>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1CD8E4D-1BF6-D742-B399-190869A2D0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8F8BBAA-F2DB-0529-3322-D4E2EF2FEE2C}"/>
              </a:ext>
            </a:extLst>
          </p:cNvPr>
          <p:cNvSpPr>
            <a:spLocks noGrp="1"/>
          </p:cNvSpPr>
          <p:nvPr>
            <p:ph type="dt" sz="half" idx="10"/>
          </p:nvPr>
        </p:nvSpPr>
        <p:spPr/>
        <p:txBody>
          <a:bodyPr/>
          <a:lstStyle/>
          <a:p>
            <a:fld id="{2E091151-A7A3-47E8-9FEF-DEFCC406223C}" type="datetime1">
              <a:rPr lang="en-CA" smtClean="0"/>
              <a:t>2023-06-12</a:t>
            </a:fld>
            <a:endParaRPr lang="en-CA" dirty="0"/>
          </a:p>
        </p:txBody>
      </p:sp>
      <p:sp>
        <p:nvSpPr>
          <p:cNvPr id="5" name="Footer Placeholder 4">
            <a:extLst>
              <a:ext uri="{FF2B5EF4-FFF2-40B4-BE49-F238E27FC236}">
                <a16:creationId xmlns:a16="http://schemas.microsoft.com/office/drawing/2014/main" id="{2D4820D2-9EC5-1A2C-92B9-1AB0BBCD8226}"/>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310B5FAF-539B-B26C-455B-8AF6C0519BBF}"/>
              </a:ext>
            </a:extLst>
          </p:cNvPr>
          <p:cNvSpPr>
            <a:spLocks noGrp="1"/>
          </p:cNvSpPr>
          <p:nvPr>
            <p:ph type="sldNum" sz="quarter" idx="12"/>
          </p:nvPr>
        </p:nvSpPr>
        <p:spPr/>
        <p:txBody>
          <a:bodyPr/>
          <a:lstStyle/>
          <a:p>
            <a:fld id="{1E58CA2A-F85B-41A2-A645-CC51B3BABE0C}" type="slidenum">
              <a:rPr lang="en-CA" smtClean="0"/>
              <a:t>‹#›</a:t>
            </a:fld>
            <a:endParaRPr lang="en-CA" dirty="0"/>
          </a:p>
        </p:txBody>
      </p:sp>
    </p:spTree>
    <p:extLst>
      <p:ext uri="{BB962C8B-B14F-4D97-AF65-F5344CB8AC3E}">
        <p14:creationId xmlns:p14="http://schemas.microsoft.com/office/powerpoint/2010/main" val="2398844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9DF65-7BEE-EBE3-1DB9-06FC485BA4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F3B04B9A-D5A6-8834-1CA7-22A5472FDC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3B3BB5-B58B-327C-CFF3-AF01DE2AFAD9}"/>
              </a:ext>
            </a:extLst>
          </p:cNvPr>
          <p:cNvSpPr>
            <a:spLocks noGrp="1"/>
          </p:cNvSpPr>
          <p:nvPr>
            <p:ph type="dt" sz="half" idx="10"/>
          </p:nvPr>
        </p:nvSpPr>
        <p:spPr/>
        <p:txBody>
          <a:bodyPr/>
          <a:lstStyle/>
          <a:p>
            <a:fld id="{88703E5C-38B0-4BB8-8641-380C824A5095}" type="datetime1">
              <a:rPr lang="en-CA" smtClean="0"/>
              <a:t>2023-06-12</a:t>
            </a:fld>
            <a:endParaRPr lang="en-CA" dirty="0"/>
          </a:p>
        </p:txBody>
      </p:sp>
      <p:sp>
        <p:nvSpPr>
          <p:cNvPr id="5" name="Footer Placeholder 4">
            <a:extLst>
              <a:ext uri="{FF2B5EF4-FFF2-40B4-BE49-F238E27FC236}">
                <a16:creationId xmlns:a16="http://schemas.microsoft.com/office/drawing/2014/main" id="{10D15F7A-A406-3F89-DE7D-0B5F5E7D58AD}"/>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DD70BAF3-5315-2ECB-6518-86A51666A410}"/>
              </a:ext>
            </a:extLst>
          </p:cNvPr>
          <p:cNvSpPr>
            <a:spLocks noGrp="1"/>
          </p:cNvSpPr>
          <p:nvPr>
            <p:ph type="sldNum" sz="quarter" idx="12"/>
          </p:nvPr>
        </p:nvSpPr>
        <p:spPr/>
        <p:txBody>
          <a:bodyPr/>
          <a:lstStyle/>
          <a:p>
            <a:fld id="{1E58CA2A-F85B-41A2-A645-CC51B3BABE0C}" type="slidenum">
              <a:rPr lang="en-CA" smtClean="0"/>
              <a:t>‹#›</a:t>
            </a:fld>
            <a:endParaRPr lang="en-CA" dirty="0"/>
          </a:p>
        </p:txBody>
      </p:sp>
    </p:spTree>
    <p:extLst>
      <p:ext uri="{BB962C8B-B14F-4D97-AF65-F5344CB8AC3E}">
        <p14:creationId xmlns:p14="http://schemas.microsoft.com/office/powerpoint/2010/main" val="1001531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D1761-AD84-B036-9CC1-C2BA62FF3F7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0656DD5-0BEF-5C46-1D8A-76C0B41D40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94206043-8760-688C-2334-DB61E71DC5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BA30E722-3B80-37EB-0FA1-C38D3A503282}"/>
              </a:ext>
            </a:extLst>
          </p:cNvPr>
          <p:cNvSpPr>
            <a:spLocks noGrp="1"/>
          </p:cNvSpPr>
          <p:nvPr>
            <p:ph type="dt" sz="half" idx="10"/>
          </p:nvPr>
        </p:nvSpPr>
        <p:spPr/>
        <p:txBody>
          <a:bodyPr/>
          <a:lstStyle/>
          <a:p>
            <a:fld id="{2348D093-897A-41BF-97BB-2907FC6D3554}" type="datetime1">
              <a:rPr lang="en-CA" smtClean="0"/>
              <a:t>2023-06-12</a:t>
            </a:fld>
            <a:endParaRPr lang="en-CA" dirty="0"/>
          </a:p>
        </p:txBody>
      </p:sp>
      <p:sp>
        <p:nvSpPr>
          <p:cNvPr id="6" name="Footer Placeholder 5">
            <a:extLst>
              <a:ext uri="{FF2B5EF4-FFF2-40B4-BE49-F238E27FC236}">
                <a16:creationId xmlns:a16="http://schemas.microsoft.com/office/drawing/2014/main" id="{82C9E3EC-69EB-1966-5092-27058692FC78}"/>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79558717-8581-9207-D236-FF2D07CB358D}"/>
              </a:ext>
            </a:extLst>
          </p:cNvPr>
          <p:cNvSpPr>
            <a:spLocks noGrp="1"/>
          </p:cNvSpPr>
          <p:nvPr>
            <p:ph type="sldNum" sz="quarter" idx="12"/>
          </p:nvPr>
        </p:nvSpPr>
        <p:spPr/>
        <p:txBody>
          <a:bodyPr/>
          <a:lstStyle/>
          <a:p>
            <a:fld id="{1E58CA2A-F85B-41A2-A645-CC51B3BABE0C}" type="slidenum">
              <a:rPr lang="en-CA" smtClean="0"/>
              <a:t>‹#›</a:t>
            </a:fld>
            <a:endParaRPr lang="en-CA" dirty="0"/>
          </a:p>
        </p:txBody>
      </p:sp>
    </p:spTree>
    <p:extLst>
      <p:ext uri="{BB962C8B-B14F-4D97-AF65-F5344CB8AC3E}">
        <p14:creationId xmlns:p14="http://schemas.microsoft.com/office/powerpoint/2010/main" val="2066927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215F0-0471-C80E-029F-03D4EEE8F9E1}"/>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07ACE272-A1C4-BF8C-39F7-84921B55BC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442A85-0B92-5175-3BBD-87C5148A63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4E196A6C-AD78-A56D-0092-020FCA6EF8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D887FA-FAED-90A9-8E38-89D3982009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DAEA7CF3-4E59-3297-33F7-61290EAF93A9}"/>
              </a:ext>
            </a:extLst>
          </p:cNvPr>
          <p:cNvSpPr>
            <a:spLocks noGrp="1"/>
          </p:cNvSpPr>
          <p:nvPr>
            <p:ph type="dt" sz="half" idx="10"/>
          </p:nvPr>
        </p:nvSpPr>
        <p:spPr/>
        <p:txBody>
          <a:bodyPr/>
          <a:lstStyle/>
          <a:p>
            <a:fld id="{5B52EB0D-BDBA-4713-9C57-070E98F8C683}" type="datetime1">
              <a:rPr lang="en-CA" smtClean="0"/>
              <a:t>2023-06-12</a:t>
            </a:fld>
            <a:endParaRPr lang="en-CA" dirty="0"/>
          </a:p>
        </p:txBody>
      </p:sp>
      <p:sp>
        <p:nvSpPr>
          <p:cNvPr id="8" name="Footer Placeholder 7">
            <a:extLst>
              <a:ext uri="{FF2B5EF4-FFF2-40B4-BE49-F238E27FC236}">
                <a16:creationId xmlns:a16="http://schemas.microsoft.com/office/drawing/2014/main" id="{81C1433A-C9D4-CCAE-E27B-D06441C7E730}"/>
              </a:ext>
            </a:extLst>
          </p:cNvPr>
          <p:cNvSpPr>
            <a:spLocks noGrp="1"/>
          </p:cNvSpPr>
          <p:nvPr>
            <p:ph type="ftr" sz="quarter" idx="11"/>
          </p:nvPr>
        </p:nvSpPr>
        <p:spPr/>
        <p:txBody>
          <a:bodyPr/>
          <a:lstStyle/>
          <a:p>
            <a:endParaRPr lang="en-CA" dirty="0"/>
          </a:p>
        </p:txBody>
      </p:sp>
      <p:sp>
        <p:nvSpPr>
          <p:cNvPr id="9" name="Slide Number Placeholder 8">
            <a:extLst>
              <a:ext uri="{FF2B5EF4-FFF2-40B4-BE49-F238E27FC236}">
                <a16:creationId xmlns:a16="http://schemas.microsoft.com/office/drawing/2014/main" id="{5DCA9274-4D5F-8920-74A8-24BE5C481672}"/>
              </a:ext>
            </a:extLst>
          </p:cNvPr>
          <p:cNvSpPr>
            <a:spLocks noGrp="1"/>
          </p:cNvSpPr>
          <p:nvPr>
            <p:ph type="sldNum" sz="quarter" idx="12"/>
          </p:nvPr>
        </p:nvSpPr>
        <p:spPr/>
        <p:txBody>
          <a:bodyPr/>
          <a:lstStyle/>
          <a:p>
            <a:fld id="{1E58CA2A-F85B-41A2-A645-CC51B3BABE0C}" type="slidenum">
              <a:rPr lang="en-CA" smtClean="0"/>
              <a:t>‹#›</a:t>
            </a:fld>
            <a:endParaRPr lang="en-CA" dirty="0"/>
          </a:p>
        </p:txBody>
      </p:sp>
    </p:spTree>
    <p:extLst>
      <p:ext uri="{BB962C8B-B14F-4D97-AF65-F5344CB8AC3E}">
        <p14:creationId xmlns:p14="http://schemas.microsoft.com/office/powerpoint/2010/main" val="2603162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84C53-0686-0194-8804-8DF4D2579309}"/>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302BEE0E-C044-2C5A-1D9A-500BC1002611}"/>
              </a:ext>
            </a:extLst>
          </p:cNvPr>
          <p:cNvSpPr>
            <a:spLocks noGrp="1"/>
          </p:cNvSpPr>
          <p:nvPr>
            <p:ph type="dt" sz="half" idx="10"/>
          </p:nvPr>
        </p:nvSpPr>
        <p:spPr/>
        <p:txBody>
          <a:bodyPr/>
          <a:lstStyle/>
          <a:p>
            <a:fld id="{A6DEE4FF-15C6-4065-985E-CE452D53E328}" type="datetime1">
              <a:rPr lang="en-CA" smtClean="0"/>
              <a:t>2023-06-12</a:t>
            </a:fld>
            <a:endParaRPr lang="en-CA" dirty="0"/>
          </a:p>
        </p:txBody>
      </p:sp>
      <p:sp>
        <p:nvSpPr>
          <p:cNvPr id="4" name="Footer Placeholder 3">
            <a:extLst>
              <a:ext uri="{FF2B5EF4-FFF2-40B4-BE49-F238E27FC236}">
                <a16:creationId xmlns:a16="http://schemas.microsoft.com/office/drawing/2014/main" id="{648A7B12-71E5-D63C-8772-D5AF93B61C10}"/>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D5AAEB9D-B7CB-9CCE-5412-EEE323278745}"/>
              </a:ext>
            </a:extLst>
          </p:cNvPr>
          <p:cNvSpPr>
            <a:spLocks noGrp="1"/>
          </p:cNvSpPr>
          <p:nvPr>
            <p:ph type="sldNum" sz="quarter" idx="12"/>
          </p:nvPr>
        </p:nvSpPr>
        <p:spPr/>
        <p:txBody>
          <a:bodyPr/>
          <a:lstStyle/>
          <a:p>
            <a:fld id="{1E58CA2A-F85B-41A2-A645-CC51B3BABE0C}" type="slidenum">
              <a:rPr lang="en-CA" smtClean="0"/>
              <a:t>‹#›</a:t>
            </a:fld>
            <a:endParaRPr lang="en-CA" dirty="0"/>
          </a:p>
        </p:txBody>
      </p:sp>
    </p:spTree>
    <p:extLst>
      <p:ext uri="{BB962C8B-B14F-4D97-AF65-F5344CB8AC3E}">
        <p14:creationId xmlns:p14="http://schemas.microsoft.com/office/powerpoint/2010/main" val="397524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F56380-2ADF-19CF-A42D-4A12FE051E35}"/>
              </a:ext>
            </a:extLst>
          </p:cNvPr>
          <p:cNvSpPr>
            <a:spLocks noGrp="1"/>
          </p:cNvSpPr>
          <p:nvPr>
            <p:ph type="dt" sz="half" idx="10"/>
          </p:nvPr>
        </p:nvSpPr>
        <p:spPr/>
        <p:txBody>
          <a:bodyPr/>
          <a:lstStyle/>
          <a:p>
            <a:fld id="{F6D24B65-8134-4686-A068-EBD78453C3E7}" type="datetime1">
              <a:rPr lang="en-CA" smtClean="0"/>
              <a:t>2023-06-12</a:t>
            </a:fld>
            <a:endParaRPr lang="en-CA" dirty="0"/>
          </a:p>
        </p:txBody>
      </p:sp>
      <p:sp>
        <p:nvSpPr>
          <p:cNvPr id="3" name="Footer Placeholder 2">
            <a:extLst>
              <a:ext uri="{FF2B5EF4-FFF2-40B4-BE49-F238E27FC236}">
                <a16:creationId xmlns:a16="http://schemas.microsoft.com/office/drawing/2014/main" id="{BB2BCDD9-0890-68F7-99A7-552E587AE556}"/>
              </a:ext>
            </a:extLst>
          </p:cNvPr>
          <p:cNvSpPr>
            <a:spLocks noGrp="1"/>
          </p:cNvSpPr>
          <p:nvPr>
            <p:ph type="ftr" sz="quarter" idx="11"/>
          </p:nvPr>
        </p:nvSpPr>
        <p:spPr/>
        <p:txBody>
          <a:bodyPr/>
          <a:lstStyle/>
          <a:p>
            <a:endParaRPr lang="en-CA" dirty="0"/>
          </a:p>
        </p:txBody>
      </p:sp>
      <p:sp>
        <p:nvSpPr>
          <p:cNvPr id="4" name="Slide Number Placeholder 3">
            <a:extLst>
              <a:ext uri="{FF2B5EF4-FFF2-40B4-BE49-F238E27FC236}">
                <a16:creationId xmlns:a16="http://schemas.microsoft.com/office/drawing/2014/main" id="{0249A2D3-EE60-81B7-E553-F83B2F46097D}"/>
              </a:ext>
            </a:extLst>
          </p:cNvPr>
          <p:cNvSpPr>
            <a:spLocks noGrp="1"/>
          </p:cNvSpPr>
          <p:nvPr>
            <p:ph type="sldNum" sz="quarter" idx="12"/>
          </p:nvPr>
        </p:nvSpPr>
        <p:spPr/>
        <p:txBody>
          <a:bodyPr/>
          <a:lstStyle/>
          <a:p>
            <a:fld id="{1E58CA2A-F85B-41A2-A645-CC51B3BABE0C}" type="slidenum">
              <a:rPr lang="en-CA" smtClean="0"/>
              <a:t>‹#›</a:t>
            </a:fld>
            <a:endParaRPr lang="en-CA" dirty="0"/>
          </a:p>
        </p:txBody>
      </p:sp>
    </p:spTree>
    <p:extLst>
      <p:ext uri="{BB962C8B-B14F-4D97-AF65-F5344CB8AC3E}">
        <p14:creationId xmlns:p14="http://schemas.microsoft.com/office/powerpoint/2010/main" val="856666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EF2C6-FA40-CDA0-85C1-A46AF4ED7D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BFAEAFCB-38AE-77A2-62D1-2D7F33E81C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E90EDDFF-5BD2-5238-24C4-E72BAD573F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0ED135-F974-71B3-7793-6E40D50611F6}"/>
              </a:ext>
            </a:extLst>
          </p:cNvPr>
          <p:cNvSpPr>
            <a:spLocks noGrp="1"/>
          </p:cNvSpPr>
          <p:nvPr>
            <p:ph type="dt" sz="half" idx="10"/>
          </p:nvPr>
        </p:nvSpPr>
        <p:spPr/>
        <p:txBody>
          <a:bodyPr/>
          <a:lstStyle/>
          <a:p>
            <a:fld id="{AA152B7F-43A2-4AA2-9018-CF1F5EAB7562}" type="datetime1">
              <a:rPr lang="en-CA" smtClean="0"/>
              <a:t>2023-06-12</a:t>
            </a:fld>
            <a:endParaRPr lang="en-CA" dirty="0"/>
          </a:p>
        </p:txBody>
      </p:sp>
      <p:sp>
        <p:nvSpPr>
          <p:cNvPr id="6" name="Footer Placeholder 5">
            <a:extLst>
              <a:ext uri="{FF2B5EF4-FFF2-40B4-BE49-F238E27FC236}">
                <a16:creationId xmlns:a16="http://schemas.microsoft.com/office/drawing/2014/main" id="{310F06AB-9F4E-5DBA-40F5-F9E00FFC45CE}"/>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1B3D9C8E-8DC4-2769-A877-E2D52866B672}"/>
              </a:ext>
            </a:extLst>
          </p:cNvPr>
          <p:cNvSpPr>
            <a:spLocks noGrp="1"/>
          </p:cNvSpPr>
          <p:nvPr>
            <p:ph type="sldNum" sz="quarter" idx="12"/>
          </p:nvPr>
        </p:nvSpPr>
        <p:spPr/>
        <p:txBody>
          <a:bodyPr/>
          <a:lstStyle/>
          <a:p>
            <a:fld id="{1E58CA2A-F85B-41A2-A645-CC51B3BABE0C}" type="slidenum">
              <a:rPr lang="en-CA" smtClean="0"/>
              <a:t>‹#›</a:t>
            </a:fld>
            <a:endParaRPr lang="en-CA" dirty="0"/>
          </a:p>
        </p:txBody>
      </p:sp>
    </p:spTree>
    <p:extLst>
      <p:ext uri="{BB962C8B-B14F-4D97-AF65-F5344CB8AC3E}">
        <p14:creationId xmlns:p14="http://schemas.microsoft.com/office/powerpoint/2010/main" val="581379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E6C22-0ACA-5E7A-B6B3-765614BF32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6C623EF3-0D0D-B61C-7890-6287461B96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a:extLst>
              <a:ext uri="{FF2B5EF4-FFF2-40B4-BE49-F238E27FC236}">
                <a16:creationId xmlns:a16="http://schemas.microsoft.com/office/drawing/2014/main" id="{81D84402-FC88-945A-744A-02A351BF8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606FA5-7B38-9940-823A-5C226075956D}"/>
              </a:ext>
            </a:extLst>
          </p:cNvPr>
          <p:cNvSpPr>
            <a:spLocks noGrp="1"/>
          </p:cNvSpPr>
          <p:nvPr>
            <p:ph type="dt" sz="half" idx="10"/>
          </p:nvPr>
        </p:nvSpPr>
        <p:spPr/>
        <p:txBody>
          <a:bodyPr/>
          <a:lstStyle/>
          <a:p>
            <a:fld id="{B44FE8AF-3CC0-480E-9493-D69493FB0A75}" type="datetime1">
              <a:rPr lang="en-CA" smtClean="0"/>
              <a:t>2023-06-12</a:t>
            </a:fld>
            <a:endParaRPr lang="en-CA" dirty="0"/>
          </a:p>
        </p:txBody>
      </p:sp>
      <p:sp>
        <p:nvSpPr>
          <p:cNvPr id="6" name="Footer Placeholder 5">
            <a:extLst>
              <a:ext uri="{FF2B5EF4-FFF2-40B4-BE49-F238E27FC236}">
                <a16:creationId xmlns:a16="http://schemas.microsoft.com/office/drawing/2014/main" id="{59A9FC92-CE81-DBAB-843C-57A68224473C}"/>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E6C8BB2F-5B71-FCD7-205C-CE05993B68B5}"/>
              </a:ext>
            </a:extLst>
          </p:cNvPr>
          <p:cNvSpPr>
            <a:spLocks noGrp="1"/>
          </p:cNvSpPr>
          <p:nvPr>
            <p:ph type="sldNum" sz="quarter" idx="12"/>
          </p:nvPr>
        </p:nvSpPr>
        <p:spPr/>
        <p:txBody>
          <a:bodyPr/>
          <a:lstStyle/>
          <a:p>
            <a:fld id="{1E58CA2A-F85B-41A2-A645-CC51B3BABE0C}" type="slidenum">
              <a:rPr lang="en-CA" smtClean="0"/>
              <a:t>‹#›</a:t>
            </a:fld>
            <a:endParaRPr lang="en-CA" dirty="0"/>
          </a:p>
        </p:txBody>
      </p:sp>
    </p:spTree>
    <p:extLst>
      <p:ext uri="{BB962C8B-B14F-4D97-AF65-F5344CB8AC3E}">
        <p14:creationId xmlns:p14="http://schemas.microsoft.com/office/powerpoint/2010/main" val="1175892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BEEC28-48F9-4BD7-DF96-517DE32C70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2066CC1C-12ED-8D88-3AB9-9C99DFF4C6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F7EF3E4-4702-F30A-BF1E-78F9D4F6D8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AB4766-9E26-4019-826A-4BE15D96CC94}" type="datetime1">
              <a:rPr lang="en-CA" smtClean="0"/>
              <a:t>2023-06-12</a:t>
            </a:fld>
            <a:endParaRPr lang="en-CA" dirty="0"/>
          </a:p>
        </p:txBody>
      </p:sp>
      <p:sp>
        <p:nvSpPr>
          <p:cNvPr id="5" name="Footer Placeholder 4">
            <a:extLst>
              <a:ext uri="{FF2B5EF4-FFF2-40B4-BE49-F238E27FC236}">
                <a16:creationId xmlns:a16="http://schemas.microsoft.com/office/drawing/2014/main" id="{A68540D5-6EC1-FEDC-58D6-A87DEFF8B4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a:extLst>
              <a:ext uri="{FF2B5EF4-FFF2-40B4-BE49-F238E27FC236}">
                <a16:creationId xmlns:a16="http://schemas.microsoft.com/office/drawing/2014/main" id="{9ADEDB47-2FC6-CA81-271A-2D1C0A30B2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58CA2A-F85B-41A2-A645-CC51B3BABE0C}" type="slidenum">
              <a:rPr lang="en-CA" smtClean="0"/>
              <a:t>‹#›</a:t>
            </a:fld>
            <a:endParaRPr lang="en-CA" dirty="0"/>
          </a:p>
        </p:txBody>
      </p:sp>
    </p:spTree>
    <p:extLst>
      <p:ext uri="{BB962C8B-B14F-4D97-AF65-F5344CB8AC3E}">
        <p14:creationId xmlns:p14="http://schemas.microsoft.com/office/powerpoint/2010/main" val="16326708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47.png"/><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15.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s>
</file>

<file path=ppt/slides/_rels/slide1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66.jpeg"/><Relationship Id="rId13" Type="http://schemas.openxmlformats.org/officeDocument/2006/relationships/image" Target="../media/image71.jpg"/><Relationship Id="rId3" Type="http://schemas.openxmlformats.org/officeDocument/2006/relationships/hyperlink" Target="https://www.candac.ca/candac/Instruments/Docs/BRUKER_info_en.pdf" TargetMode="External"/><Relationship Id="rId7" Type="http://schemas.openxmlformats.org/officeDocument/2006/relationships/image" Target="../media/image65.png"/><Relationship Id="rId12" Type="http://schemas.openxmlformats.org/officeDocument/2006/relationships/image" Target="../media/image7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hyperlink" Target="https://tccon-wiki.caltech.edu/Main/TCCONSites" TargetMode="External"/><Relationship Id="rId10" Type="http://schemas.openxmlformats.org/officeDocument/2006/relationships/image" Target="../media/image68.png"/><Relationship Id="rId4" Type="http://schemas.openxmlformats.org/officeDocument/2006/relationships/hyperlink" Target="https://www.pearl-candac.ca/website/index.php/instrumentation/pearl-fts/" TargetMode="External"/><Relationship Id="rId9" Type="http://schemas.openxmlformats.org/officeDocument/2006/relationships/image" Target="../media/image67.PNG"/><Relationship Id="rId14" Type="http://schemas.openxmlformats.org/officeDocument/2006/relationships/image" Target="../media/image72.png"/></Relationships>
</file>

<file path=ppt/slides/_rels/slide1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810.PNG"/><Relationship Id="rId5" Type="http://schemas.openxmlformats.org/officeDocument/2006/relationships/image" Target="../media/image710.PNG"/><Relationship Id="rId4" Type="http://schemas.openxmlformats.org/officeDocument/2006/relationships/image" Target="../media/image6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32">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3" name="Group 34">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64" name="Group 35">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65" name="Freeform: Shape 39">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6" name="Freeform: Shape 40">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7" name="Group 36">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67" name="Freeform: Shape 37">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8" name="Freeform: Shape 38">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3">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sp>
        <p:nvSpPr>
          <p:cNvPr id="2" name="Title 1">
            <a:extLst>
              <a:ext uri="{FF2B5EF4-FFF2-40B4-BE49-F238E27FC236}">
                <a16:creationId xmlns:a16="http://schemas.microsoft.com/office/drawing/2014/main" id="{94588267-1008-D14F-4516-39C8A5347377}"/>
              </a:ext>
            </a:extLst>
          </p:cNvPr>
          <p:cNvSpPr>
            <a:spLocks noGrp="1"/>
          </p:cNvSpPr>
          <p:nvPr>
            <p:ph type="ctrTitle"/>
          </p:nvPr>
        </p:nvSpPr>
        <p:spPr>
          <a:xfrm>
            <a:off x="0" y="833232"/>
            <a:ext cx="12192000" cy="1771114"/>
          </a:xfrm>
        </p:spPr>
        <p:txBody>
          <a:bodyPr>
            <a:normAutofit/>
          </a:bodyPr>
          <a:lstStyle/>
          <a:p>
            <a:r>
              <a:rPr lang="en-US" sz="4000" dirty="0">
                <a:solidFill>
                  <a:schemeClr val="bg1"/>
                </a:solidFill>
              </a:rPr>
              <a:t>Using High Arctic TCCON Stations to Validate Modelled Carbon Monoxide and Methane</a:t>
            </a:r>
            <a:endParaRPr lang="en-CA" sz="4000" dirty="0">
              <a:solidFill>
                <a:schemeClr val="bg1"/>
              </a:solidFill>
            </a:endParaRPr>
          </a:p>
        </p:txBody>
      </p:sp>
      <p:sp>
        <p:nvSpPr>
          <p:cNvPr id="3" name="Subtitle 2">
            <a:extLst>
              <a:ext uri="{FF2B5EF4-FFF2-40B4-BE49-F238E27FC236}">
                <a16:creationId xmlns:a16="http://schemas.microsoft.com/office/drawing/2014/main" id="{7AB6DA4A-0C28-CC7E-79F6-931C55D26BCC}"/>
              </a:ext>
            </a:extLst>
          </p:cNvPr>
          <p:cNvSpPr>
            <a:spLocks noGrp="1"/>
          </p:cNvSpPr>
          <p:nvPr>
            <p:ph type="subTitle" idx="1"/>
          </p:nvPr>
        </p:nvSpPr>
        <p:spPr>
          <a:xfrm>
            <a:off x="2358390" y="3074671"/>
            <a:ext cx="7475220" cy="2011680"/>
          </a:xfrm>
        </p:spPr>
        <p:txBody>
          <a:bodyPr>
            <a:normAutofit fontScale="77500" lnSpcReduction="20000"/>
          </a:bodyPr>
          <a:lstStyle/>
          <a:p>
            <a:r>
              <a:rPr lang="en-US" b="1" dirty="0">
                <a:solidFill>
                  <a:schemeClr val="bg1"/>
                </a:solidFill>
              </a:rPr>
              <a:t>E. McGee</a:t>
            </a:r>
            <a:r>
              <a:rPr lang="en-US" b="1" baseline="30000" dirty="0">
                <a:solidFill>
                  <a:schemeClr val="bg1"/>
                </a:solidFill>
              </a:rPr>
              <a:t>1</a:t>
            </a:r>
            <a:r>
              <a:rPr lang="en-US" dirty="0">
                <a:solidFill>
                  <a:schemeClr val="bg1"/>
                </a:solidFill>
              </a:rPr>
              <a:t>, K. Strong</a:t>
            </a:r>
            <a:r>
              <a:rPr lang="en-US" baseline="30000" dirty="0">
                <a:solidFill>
                  <a:schemeClr val="bg1"/>
                </a:solidFill>
              </a:rPr>
              <a:t>1</a:t>
            </a:r>
            <a:r>
              <a:rPr lang="en-US" dirty="0">
                <a:solidFill>
                  <a:schemeClr val="bg1"/>
                </a:solidFill>
              </a:rPr>
              <a:t>, K.A. Walker</a:t>
            </a:r>
            <a:r>
              <a:rPr lang="en-US" baseline="30000" dirty="0">
                <a:solidFill>
                  <a:schemeClr val="bg1"/>
                </a:solidFill>
              </a:rPr>
              <a:t>1</a:t>
            </a:r>
            <a:r>
              <a:rPr lang="en-US" dirty="0">
                <a:solidFill>
                  <a:schemeClr val="bg1"/>
                </a:solidFill>
              </a:rPr>
              <a:t>, C. Whaley</a:t>
            </a:r>
            <a:r>
              <a:rPr lang="en-US" baseline="30000" dirty="0">
                <a:solidFill>
                  <a:schemeClr val="bg1"/>
                </a:solidFill>
              </a:rPr>
              <a:t>2</a:t>
            </a:r>
            <a:r>
              <a:rPr lang="en-US" dirty="0">
                <a:solidFill>
                  <a:schemeClr val="bg1"/>
                </a:solidFill>
              </a:rPr>
              <a:t>, R. Kivi</a:t>
            </a:r>
            <a:r>
              <a:rPr lang="en-US" baseline="30000" dirty="0">
                <a:solidFill>
                  <a:schemeClr val="bg1"/>
                </a:solidFill>
              </a:rPr>
              <a:t>3</a:t>
            </a:r>
            <a:r>
              <a:rPr lang="en-US" dirty="0">
                <a:solidFill>
                  <a:schemeClr val="bg1"/>
                </a:solidFill>
              </a:rPr>
              <a:t>, J. Notholt</a:t>
            </a:r>
            <a:r>
              <a:rPr lang="en-US" baseline="30000" dirty="0">
                <a:solidFill>
                  <a:schemeClr val="bg1"/>
                </a:solidFill>
              </a:rPr>
              <a:t>4</a:t>
            </a:r>
            <a:r>
              <a:rPr lang="en-US" dirty="0">
                <a:solidFill>
                  <a:schemeClr val="bg1"/>
                </a:solidFill>
              </a:rPr>
              <a:t>, </a:t>
            </a:r>
          </a:p>
          <a:p>
            <a:r>
              <a:rPr lang="en-US" dirty="0">
                <a:solidFill>
                  <a:schemeClr val="bg1"/>
                </a:solidFill>
              </a:rPr>
              <a:t>G. Cassidy</a:t>
            </a:r>
            <a:r>
              <a:rPr lang="en-US" baseline="30000" dirty="0">
                <a:solidFill>
                  <a:schemeClr val="bg1"/>
                </a:solidFill>
              </a:rPr>
              <a:t>5</a:t>
            </a:r>
            <a:r>
              <a:rPr lang="en-US" dirty="0">
                <a:solidFill>
                  <a:schemeClr val="bg1"/>
                </a:solidFill>
              </a:rPr>
              <a:t> and the AMAP SLCF Modelling Team</a:t>
            </a:r>
          </a:p>
          <a:p>
            <a:endParaRPr lang="en-US" dirty="0">
              <a:solidFill>
                <a:schemeClr val="bg1"/>
              </a:solidFill>
            </a:endParaRPr>
          </a:p>
          <a:p>
            <a:r>
              <a:rPr lang="en-CA" dirty="0">
                <a:solidFill>
                  <a:schemeClr val="bg1"/>
                </a:solidFill>
              </a:rPr>
              <a:t>NDACC-IRWG-TCCON-COCCON Annual Meeting 2023</a:t>
            </a:r>
          </a:p>
          <a:p>
            <a:endParaRPr lang="en-CA" dirty="0">
              <a:solidFill>
                <a:schemeClr val="bg1"/>
              </a:solidFill>
            </a:endParaRPr>
          </a:p>
          <a:p>
            <a:r>
              <a:rPr lang="en-CA" dirty="0">
                <a:solidFill>
                  <a:schemeClr val="bg1"/>
                </a:solidFill>
              </a:rPr>
              <a:t>June 12</a:t>
            </a:r>
            <a:r>
              <a:rPr lang="en-CA" baseline="30000" dirty="0">
                <a:solidFill>
                  <a:schemeClr val="bg1"/>
                </a:solidFill>
              </a:rPr>
              <a:t>th</a:t>
            </a:r>
            <a:r>
              <a:rPr lang="en-CA" dirty="0">
                <a:solidFill>
                  <a:schemeClr val="bg1"/>
                </a:solidFill>
              </a:rPr>
              <a:t> 2023</a:t>
            </a:r>
          </a:p>
        </p:txBody>
      </p:sp>
      <p:sp>
        <p:nvSpPr>
          <p:cNvPr id="5" name="TextBox 4">
            <a:extLst>
              <a:ext uri="{FF2B5EF4-FFF2-40B4-BE49-F238E27FC236}">
                <a16:creationId xmlns:a16="http://schemas.microsoft.com/office/drawing/2014/main" id="{25BE85FA-6856-DD71-4AF5-D4B72200BD48}"/>
              </a:ext>
            </a:extLst>
          </p:cNvPr>
          <p:cNvSpPr txBox="1"/>
          <p:nvPr/>
        </p:nvSpPr>
        <p:spPr>
          <a:xfrm>
            <a:off x="8302730" y="5842337"/>
            <a:ext cx="3889270" cy="1015663"/>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CA" sz="1200" b="0" i="1" u="none" strike="noStrike" kern="0" cap="none" spc="0" normalizeH="0" baseline="30000" noProof="0" dirty="0">
                <a:ln>
                  <a:noFill/>
                </a:ln>
                <a:solidFill>
                  <a:prstClr val="white"/>
                </a:solidFill>
                <a:effectLst/>
                <a:uLnTx/>
                <a:uFillTx/>
              </a:rPr>
              <a:t>1</a:t>
            </a:r>
            <a:r>
              <a:rPr kumimoji="0" lang="en-CA" sz="1200" b="0" i="1" u="none" strike="noStrike" kern="0" cap="none" spc="0" normalizeH="0" baseline="0" noProof="0" dirty="0">
                <a:ln>
                  <a:noFill/>
                </a:ln>
                <a:solidFill>
                  <a:prstClr val="white"/>
                </a:solidFill>
                <a:effectLst/>
                <a:uLnTx/>
                <a:uFillTx/>
              </a:rPr>
              <a:t> </a:t>
            </a:r>
            <a:r>
              <a:rPr kumimoji="0" lang="en-CA" sz="1200" b="0" i="1" u="none" strike="noStrike" kern="0" cap="none" spc="0" normalizeH="0" baseline="0" noProof="0" dirty="0">
                <a:ln>
                  <a:noFill/>
                </a:ln>
                <a:solidFill>
                  <a:prstClr val="white"/>
                </a:solidFill>
                <a:effectLst/>
                <a:uLnTx/>
                <a:uFillTx/>
                <a:ea typeface="Times New Roman" panose="02020603050405020304" pitchFamily="18" charset="0"/>
                <a:cs typeface="Times New Roman" panose="02020603050405020304" pitchFamily="18" charset="0"/>
              </a:rPr>
              <a:t>University of Toronto</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CA" sz="1200" b="0" i="1" u="none" strike="noStrike" kern="0" cap="none" spc="0" normalizeH="0" baseline="30000" noProof="0" dirty="0">
                <a:ln>
                  <a:noFill/>
                </a:ln>
                <a:solidFill>
                  <a:prstClr val="white"/>
                </a:solidFill>
                <a:effectLst/>
                <a:uLnTx/>
                <a:uFillTx/>
              </a:rPr>
              <a:t>2</a:t>
            </a:r>
            <a:r>
              <a:rPr kumimoji="0" lang="en-CA" sz="1200" b="0" i="1" u="none" strike="noStrike" kern="0" cap="none" spc="0" normalizeH="0" baseline="0" noProof="0" dirty="0">
                <a:ln>
                  <a:noFill/>
                </a:ln>
                <a:solidFill>
                  <a:prstClr val="white"/>
                </a:solidFill>
                <a:effectLst/>
                <a:uLnTx/>
                <a:uFillTx/>
              </a:rPr>
              <a:t> </a:t>
            </a:r>
            <a:r>
              <a:rPr kumimoji="0" lang="en-US" sz="1200" b="0" i="1" u="none" strike="noStrike" kern="0" cap="none" spc="0" normalizeH="0" baseline="0" noProof="0" dirty="0">
                <a:ln>
                  <a:noFill/>
                </a:ln>
                <a:solidFill>
                  <a:prstClr val="white"/>
                </a:solidFill>
                <a:effectLst/>
                <a:uLnTx/>
                <a:uFillTx/>
              </a:rPr>
              <a:t>Canadian Centre for Climate Modelling and Analysis, ECCC</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30000" noProof="0" dirty="0">
                <a:ln>
                  <a:noFill/>
                </a:ln>
                <a:solidFill>
                  <a:prstClr val="white"/>
                </a:solidFill>
                <a:effectLst/>
                <a:uLnTx/>
                <a:uFillTx/>
              </a:rPr>
              <a:t>3</a:t>
            </a:r>
            <a:r>
              <a:rPr kumimoji="0" lang="en-US" sz="1200" b="0" i="1" u="none" strike="noStrike" kern="0" cap="none" spc="0" normalizeH="0" baseline="0" noProof="0" dirty="0">
                <a:ln>
                  <a:noFill/>
                </a:ln>
                <a:solidFill>
                  <a:prstClr val="white"/>
                </a:solidFill>
                <a:effectLst/>
                <a:uLnTx/>
                <a:uFillTx/>
              </a:rPr>
              <a:t> </a:t>
            </a:r>
            <a:r>
              <a:rPr kumimoji="0" lang="en-CA" sz="1200" b="0" i="1" u="none" strike="noStrike" kern="0" cap="none" spc="0" normalizeH="0" baseline="0" noProof="0" dirty="0">
                <a:ln>
                  <a:noFill/>
                </a:ln>
                <a:solidFill>
                  <a:prstClr val="white"/>
                </a:solidFill>
                <a:effectLst/>
                <a:uLnTx/>
                <a:uFillTx/>
                <a:ea typeface="Times New Roman" panose="02020603050405020304" pitchFamily="18" charset="0"/>
              </a:rPr>
              <a:t>Finnish Meteorological Institute</a:t>
            </a:r>
            <a:endParaRPr kumimoji="0" lang="en-US" sz="1200" b="0" i="1" u="none" strike="noStrike" kern="0" cap="none" spc="0" normalizeH="0" baseline="0" noProof="0" dirty="0">
              <a:ln>
                <a:noFill/>
              </a:ln>
              <a:solidFill>
                <a:prstClr val="white"/>
              </a:solidFill>
              <a:effectLst/>
              <a:uLnTx/>
              <a:uFillTx/>
              <a:ea typeface="Times New Roman" panose="02020603050405020304" pitchFamily="18" charset="0"/>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en-CA" sz="1200" b="0" i="1" u="none" strike="noStrike" kern="0" cap="none" spc="0" normalizeH="0" baseline="30000" noProof="0" dirty="0">
                <a:ln>
                  <a:noFill/>
                </a:ln>
                <a:solidFill>
                  <a:prstClr val="white"/>
                </a:solidFill>
                <a:effectLst/>
                <a:uLnTx/>
                <a:uFillTx/>
              </a:rPr>
              <a:t>4</a:t>
            </a:r>
            <a:r>
              <a:rPr kumimoji="0" lang="en-CA" sz="1200" b="0" i="1" u="none" strike="noStrike" kern="0" cap="none" spc="0" normalizeH="0" baseline="0" noProof="0" dirty="0">
                <a:ln>
                  <a:noFill/>
                </a:ln>
                <a:solidFill>
                  <a:prstClr val="white"/>
                </a:solidFill>
                <a:effectLst/>
                <a:uLnTx/>
                <a:uFillTx/>
              </a:rPr>
              <a:t> </a:t>
            </a:r>
            <a:r>
              <a:rPr kumimoji="0" lang="en-US" sz="1200" b="0" i="1" u="none" strike="noStrike" kern="0" cap="none" spc="0" normalizeH="0" baseline="0" noProof="0" dirty="0">
                <a:ln>
                  <a:noFill/>
                </a:ln>
                <a:solidFill>
                  <a:prstClr val="white"/>
                </a:solidFill>
                <a:effectLst/>
                <a:uLnTx/>
                <a:uFillTx/>
              </a:rPr>
              <a:t>Institute of Environmental Physics, University of Bremen</a:t>
            </a:r>
          </a:p>
          <a:p>
            <a:pPr marL="0" marR="0" lvl="0" indent="0" algn="r" defTabSz="914400" eaLnBrk="1" fontAlgn="auto" latinLnBrk="0" hangingPunct="1">
              <a:lnSpc>
                <a:spcPct val="100000"/>
              </a:lnSpc>
              <a:spcBef>
                <a:spcPts val="0"/>
              </a:spcBef>
              <a:spcAft>
                <a:spcPts val="0"/>
              </a:spcAft>
              <a:buClrTx/>
              <a:buSzTx/>
              <a:buFontTx/>
              <a:buNone/>
              <a:tabLst/>
              <a:defRPr/>
            </a:pPr>
            <a:r>
              <a:rPr lang="en-US" sz="1200" i="1" kern="0" baseline="30000" dirty="0">
                <a:solidFill>
                  <a:prstClr val="white"/>
                </a:solidFill>
              </a:rPr>
              <a:t>5 </a:t>
            </a:r>
            <a:r>
              <a:rPr lang="en-US" sz="1200" i="1" kern="0" dirty="0">
                <a:solidFill>
                  <a:prstClr val="white"/>
                </a:solidFill>
              </a:rPr>
              <a:t>McMaster University</a:t>
            </a:r>
            <a:endParaRPr kumimoji="0" lang="en-CA" sz="1200" b="0" i="1" u="none"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2271072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Content Placeholder 27">
            <a:extLst>
              <a:ext uri="{FF2B5EF4-FFF2-40B4-BE49-F238E27FC236}">
                <a16:creationId xmlns:a16="http://schemas.microsoft.com/office/drawing/2014/main" id="{039F63D5-66E7-BAEA-5953-17381F8BEA0C}"/>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634408" y="2275910"/>
            <a:ext cx="2426253" cy="2304000"/>
          </a:xfrm>
        </p:spPr>
      </p:pic>
      <p:pic>
        <p:nvPicPr>
          <p:cNvPr id="23" name="Content Placeholder 4">
            <a:extLst>
              <a:ext uri="{FF2B5EF4-FFF2-40B4-BE49-F238E27FC236}">
                <a16:creationId xmlns:a16="http://schemas.microsoft.com/office/drawing/2014/main" id="{34B9E96D-5A33-3CA3-CF71-BFBBE25CAFB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10485" y="0"/>
            <a:ext cx="2421550" cy="2303999"/>
          </a:xfrm>
          <a:prstGeom prst="rect">
            <a:avLst/>
          </a:prstGeom>
        </p:spPr>
      </p:pic>
      <p:pic>
        <p:nvPicPr>
          <p:cNvPr id="24" name="Picture 23">
            <a:extLst>
              <a:ext uri="{FF2B5EF4-FFF2-40B4-BE49-F238E27FC236}">
                <a16:creationId xmlns:a16="http://schemas.microsoft.com/office/drawing/2014/main" id="{E6E82B4D-7378-91B4-6B4E-238CB36840C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520831" y="0"/>
            <a:ext cx="2421550" cy="2304000"/>
          </a:xfrm>
          <a:prstGeom prst="rect">
            <a:avLst/>
          </a:prstGeom>
        </p:spPr>
      </p:pic>
      <p:pic>
        <p:nvPicPr>
          <p:cNvPr id="25" name="Picture 24">
            <a:extLst>
              <a:ext uri="{FF2B5EF4-FFF2-40B4-BE49-F238E27FC236}">
                <a16:creationId xmlns:a16="http://schemas.microsoft.com/office/drawing/2014/main" id="{487D6D6A-613D-F0A8-3E48-F5E10FC38CF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431177" y="0"/>
            <a:ext cx="2421550" cy="2304000"/>
          </a:xfrm>
          <a:prstGeom prst="rect">
            <a:avLst/>
          </a:prstGeom>
        </p:spPr>
      </p:pic>
      <p:pic>
        <p:nvPicPr>
          <p:cNvPr id="44" name="Picture 43">
            <a:extLst>
              <a:ext uri="{FF2B5EF4-FFF2-40B4-BE49-F238E27FC236}">
                <a16:creationId xmlns:a16="http://schemas.microsoft.com/office/drawing/2014/main" id="{75AFD64B-20EC-D5BC-B1D1-51959EF7C79E}"/>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551014" y="2282687"/>
            <a:ext cx="2383935" cy="2290447"/>
          </a:xfrm>
          <a:prstGeom prst="rect">
            <a:avLst/>
          </a:prstGeom>
        </p:spPr>
      </p:pic>
      <p:pic>
        <p:nvPicPr>
          <p:cNvPr id="46" name="Picture 45">
            <a:extLst>
              <a:ext uri="{FF2B5EF4-FFF2-40B4-BE49-F238E27FC236}">
                <a16:creationId xmlns:a16="http://schemas.microsoft.com/office/drawing/2014/main" id="{084DFE20-FCB4-5721-21CF-2D43BBE39BB4}"/>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425302" y="2282569"/>
            <a:ext cx="2426254" cy="2290682"/>
          </a:xfrm>
          <a:prstGeom prst="rect">
            <a:avLst/>
          </a:prstGeom>
        </p:spPr>
      </p:pic>
      <p:pic>
        <p:nvPicPr>
          <p:cNvPr id="50" name="Picture 49">
            <a:extLst>
              <a:ext uri="{FF2B5EF4-FFF2-40B4-BE49-F238E27FC236}">
                <a16:creationId xmlns:a16="http://schemas.microsoft.com/office/drawing/2014/main" id="{6B6C0ED9-8C44-9A0F-9458-10C54E980DF3}"/>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9341910" y="2275910"/>
            <a:ext cx="2430182" cy="2304000"/>
          </a:xfrm>
          <a:prstGeom prst="rect">
            <a:avLst/>
          </a:prstGeom>
        </p:spPr>
      </p:pic>
      <p:pic>
        <p:nvPicPr>
          <p:cNvPr id="52" name="Picture 51">
            <a:extLst>
              <a:ext uri="{FF2B5EF4-FFF2-40B4-BE49-F238E27FC236}">
                <a16:creationId xmlns:a16="http://schemas.microsoft.com/office/drawing/2014/main" id="{4DE254E9-A82F-2D2E-37FD-AE25B1A30E01}"/>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9341524" y="17554"/>
            <a:ext cx="2430955" cy="2268891"/>
          </a:xfrm>
          <a:prstGeom prst="rect">
            <a:avLst/>
          </a:prstGeom>
        </p:spPr>
      </p:pic>
      <p:pic>
        <p:nvPicPr>
          <p:cNvPr id="62" name="Picture 61">
            <a:extLst>
              <a:ext uri="{FF2B5EF4-FFF2-40B4-BE49-F238E27FC236}">
                <a16:creationId xmlns:a16="http://schemas.microsoft.com/office/drawing/2014/main" id="{52BEDBB5-C50D-ACFD-2CB6-E6511973EE36}"/>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9380965" y="4554001"/>
            <a:ext cx="2401943" cy="2303999"/>
          </a:xfrm>
          <a:prstGeom prst="rect">
            <a:avLst/>
          </a:prstGeom>
        </p:spPr>
      </p:pic>
      <p:pic>
        <p:nvPicPr>
          <p:cNvPr id="2" name="Picture 1">
            <a:extLst>
              <a:ext uri="{FF2B5EF4-FFF2-40B4-BE49-F238E27FC236}">
                <a16:creationId xmlns:a16="http://schemas.microsoft.com/office/drawing/2014/main" id="{0F759928-2093-377D-5A9A-E84E6ED0BC6A}"/>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639110" y="4551820"/>
            <a:ext cx="2421550" cy="2304000"/>
          </a:xfrm>
          <a:prstGeom prst="rect">
            <a:avLst/>
          </a:prstGeom>
        </p:spPr>
      </p:pic>
      <p:pic>
        <p:nvPicPr>
          <p:cNvPr id="3" name="Picture 2">
            <a:extLst>
              <a:ext uri="{FF2B5EF4-FFF2-40B4-BE49-F238E27FC236}">
                <a16:creationId xmlns:a16="http://schemas.microsoft.com/office/drawing/2014/main" id="{EE5553C0-5728-F66F-B522-17975AA86155}"/>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3567851" y="4554000"/>
            <a:ext cx="2374530" cy="2304000"/>
          </a:xfrm>
          <a:prstGeom prst="rect">
            <a:avLst/>
          </a:prstGeom>
        </p:spPr>
      </p:pic>
      <p:pic>
        <p:nvPicPr>
          <p:cNvPr id="4" name="Picture 3">
            <a:extLst>
              <a:ext uri="{FF2B5EF4-FFF2-40B4-BE49-F238E27FC236}">
                <a16:creationId xmlns:a16="http://schemas.microsoft.com/office/drawing/2014/main" id="{F6112722-E661-0C11-09EB-277F89E93080}"/>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6439142" y="4554000"/>
            <a:ext cx="2445061" cy="2304000"/>
          </a:xfrm>
          <a:prstGeom prst="rect">
            <a:avLst/>
          </a:prstGeom>
        </p:spPr>
      </p:pic>
      <p:grpSp>
        <p:nvGrpSpPr>
          <p:cNvPr id="8" name="Group 7">
            <a:extLst>
              <a:ext uri="{FF2B5EF4-FFF2-40B4-BE49-F238E27FC236}">
                <a16:creationId xmlns:a16="http://schemas.microsoft.com/office/drawing/2014/main" id="{E17D3522-07D7-58D5-2C6A-C46A51E976E3}"/>
              </a:ext>
            </a:extLst>
          </p:cNvPr>
          <p:cNvGrpSpPr/>
          <p:nvPr/>
        </p:nvGrpSpPr>
        <p:grpSpPr>
          <a:xfrm>
            <a:off x="148156" y="715883"/>
            <a:ext cx="369934" cy="5424054"/>
            <a:chOff x="408491" y="640778"/>
            <a:chExt cx="369934" cy="5424054"/>
          </a:xfrm>
        </p:grpSpPr>
        <p:sp>
          <p:nvSpPr>
            <p:cNvPr id="5" name="TextBox 4">
              <a:extLst>
                <a:ext uri="{FF2B5EF4-FFF2-40B4-BE49-F238E27FC236}">
                  <a16:creationId xmlns:a16="http://schemas.microsoft.com/office/drawing/2014/main" id="{6B8C0620-3185-826F-B3F4-54EA53C9510E}"/>
                </a:ext>
              </a:extLst>
            </p:cNvPr>
            <p:cNvSpPr txBox="1"/>
            <p:nvPr/>
          </p:nvSpPr>
          <p:spPr>
            <a:xfrm rot="16200000">
              <a:off x="182114" y="867155"/>
              <a:ext cx="822085" cy="369332"/>
            </a:xfrm>
            <a:prstGeom prst="rect">
              <a:avLst/>
            </a:prstGeom>
            <a:noFill/>
          </p:spPr>
          <p:txBody>
            <a:bodyPr wrap="none" rtlCol="0">
              <a:spAutoFit/>
            </a:bodyPr>
            <a:lstStyle/>
            <a:p>
              <a:r>
                <a:rPr lang="en-CA" dirty="0"/>
                <a:t>Eureka</a:t>
              </a:r>
            </a:p>
          </p:txBody>
        </p:sp>
        <p:sp>
          <p:nvSpPr>
            <p:cNvPr id="6" name="TextBox 5">
              <a:extLst>
                <a:ext uri="{FF2B5EF4-FFF2-40B4-BE49-F238E27FC236}">
                  <a16:creationId xmlns:a16="http://schemas.microsoft.com/office/drawing/2014/main" id="{A640F7C4-C289-4D3F-6219-6B036F85BDFA}"/>
                </a:ext>
              </a:extLst>
            </p:cNvPr>
            <p:cNvSpPr txBox="1"/>
            <p:nvPr/>
          </p:nvSpPr>
          <p:spPr>
            <a:xfrm rot="16200000">
              <a:off x="-29970" y="3058577"/>
              <a:ext cx="1247457" cy="369332"/>
            </a:xfrm>
            <a:prstGeom prst="rect">
              <a:avLst/>
            </a:prstGeom>
            <a:noFill/>
          </p:spPr>
          <p:txBody>
            <a:bodyPr wrap="none" rtlCol="0">
              <a:spAutoFit/>
            </a:bodyPr>
            <a:lstStyle/>
            <a:p>
              <a:r>
                <a:rPr lang="en-CA" dirty="0"/>
                <a:t>Ny Ålesund</a:t>
              </a:r>
            </a:p>
          </p:txBody>
        </p:sp>
        <p:sp>
          <p:nvSpPr>
            <p:cNvPr id="7" name="TextBox 6">
              <a:extLst>
                <a:ext uri="{FF2B5EF4-FFF2-40B4-BE49-F238E27FC236}">
                  <a16:creationId xmlns:a16="http://schemas.microsoft.com/office/drawing/2014/main" id="{AAB8F76C-E732-A1A4-A571-6B042412BB46}"/>
                </a:ext>
              </a:extLst>
            </p:cNvPr>
            <p:cNvSpPr txBox="1"/>
            <p:nvPr/>
          </p:nvSpPr>
          <p:spPr>
            <a:xfrm rot="16200000">
              <a:off x="23931" y="5310940"/>
              <a:ext cx="1138453" cy="369332"/>
            </a:xfrm>
            <a:prstGeom prst="rect">
              <a:avLst/>
            </a:prstGeom>
            <a:noFill/>
          </p:spPr>
          <p:txBody>
            <a:bodyPr wrap="none" rtlCol="0">
              <a:spAutoFit/>
            </a:bodyPr>
            <a:lstStyle/>
            <a:p>
              <a:r>
                <a:rPr lang="en-CA" dirty="0"/>
                <a:t>Sodankylä</a:t>
              </a:r>
            </a:p>
          </p:txBody>
        </p:sp>
      </p:grpSp>
      <p:sp>
        <p:nvSpPr>
          <p:cNvPr id="9" name="Slide Number Placeholder 8">
            <a:extLst>
              <a:ext uri="{FF2B5EF4-FFF2-40B4-BE49-F238E27FC236}">
                <a16:creationId xmlns:a16="http://schemas.microsoft.com/office/drawing/2014/main" id="{77341572-BF59-11D8-F0B2-4D19120ABE07}"/>
              </a:ext>
            </a:extLst>
          </p:cNvPr>
          <p:cNvSpPr>
            <a:spLocks noGrp="1"/>
          </p:cNvSpPr>
          <p:nvPr>
            <p:ph type="sldNum" sz="quarter" idx="12"/>
          </p:nvPr>
        </p:nvSpPr>
        <p:spPr>
          <a:xfrm>
            <a:off x="9448800" y="6492875"/>
            <a:ext cx="2743200" cy="365125"/>
          </a:xfrm>
        </p:spPr>
        <p:txBody>
          <a:bodyPr/>
          <a:lstStyle/>
          <a:p>
            <a:fld id="{1E58CA2A-F85B-41A2-A645-CC51B3BABE0C}" type="slidenum">
              <a:rPr lang="en-CA" smtClean="0"/>
              <a:t>10</a:t>
            </a:fld>
            <a:endParaRPr lang="en-CA" dirty="0"/>
          </a:p>
        </p:txBody>
      </p:sp>
    </p:spTree>
    <p:extLst>
      <p:ext uri="{BB962C8B-B14F-4D97-AF65-F5344CB8AC3E}">
        <p14:creationId xmlns:p14="http://schemas.microsoft.com/office/powerpoint/2010/main" val="948337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7788B11-8E77-E841-5CFF-7D75F7F20433}"/>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3422525" y="-10829"/>
            <a:ext cx="2421550" cy="2304000"/>
          </a:xfrm>
        </p:spPr>
      </p:pic>
      <p:pic>
        <p:nvPicPr>
          <p:cNvPr id="7" name="Picture 6">
            <a:extLst>
              <a:ext uri="{FF2B5EF4-FFF2-40B4-BE49-F238E27FC236}">
                <a16:creationId xmlns:a16="http://schemas.microsoft.com/office/drawing/2014/main" id="{64B897EC-1C89-21EB-3FBA-D473B50F889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338984" y="-10829"/>
            <a:ext cx="2421550" cy="2303999"/>
          </a:xfrm>
          <a:prstGeom prst="rect">
            <a:avLst/>
          </a:prstGeom>
        </p:spPr>
      </p:pic>
      <p:pic>
        <p:nvPicPr>
          <p:cNvPr id="9" name="Picture 8">
            <a:extLst>
              <a:ext uri="{FF2B5EF4-FFF2-40B4-BE49-F238E27FC236}">
                <a16:creationId xmlns:a16="http://schemas.microsoft.com/office/drawing/2014/main" id="{0B098544-6602-D6B3-70AE-875C20C439E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255443" y="-10829"/>
            <a:ext cx="2421550" cy="2303999"/>
          </a:xfrm>
          <a:prstGeom prst="rect">
            <a:avLst/>
          </a:prstGeom>
        </p:spPr>
      </p:pic>
      <p:pic>
        <p:nvPicPr>
          <p:cNvPr id="13" name="Picture 12">
            <a:extLst>
              <a:ext uri="{FF2B5EF4-FFF2-40B4-BE49-F238E27FC236}">
                <a16:creationId xmlns:a16="http://schemas.microsoft.com/office/drawing/2014/main" id="{1ABB35CE-0F90-27A7-3494-3A63F6F5BE1E}"/>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322273" y="2303999"/>
            <a:ext cx="2426254" cy="2290682"/>
          </a:xfrm>
          <a:prstGeom prst="rect">
            <a:avLst/>
          </a:prstGeom>
        </p:spPr>
      </p:pic>
      <p:pic>
        <p:nvPicPr>
          <p:cNvPr id="15" name="Picture 14">
            <a:extLst>
              <a:ext uri="{FF2B5EF4-FFF2-40B4-BE49-F238E27FC236}">
                <a16:creationId xmlns:a16="http://schemas.microsoft.com/office/drawing/2014/main" id="{69C0CCFD-D6FD-2AAF-97F1-56FF7ED5283F}"/>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9238524" y="2303999"/>
            <a:ext cx="2426254" cy="2290682"/>
          </a:xfrm>
          <a:prstGeom prst="rect">
            <a:avLst/>
          </a:prstGeom>
        </p:spPr>
      </p:pic>
      <p:pic>
        <p:nvPicPr>
          <p:cNvPr id="19" name="Picture 18">
            <a:extLst>
              <a:ext uri="{FF2B5EF4-FFF2-40B4-BE49-F238E27FC236}">
                <a16:creationId xmlns:a16="http://schemas.microsoft.com/office/drawing/2014/main" id="{07D92010-92B9-778C-734F-D8B9DE674408}"/>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329483" y="4543171"/>
            <a:ext cx="2421550" cy="2304000"/>
          </a:xfrm>
          <a:prstGeom prst="rect">
            <a:avLst/>
          </a:prstGeom>
        </p:spPr>
      </p:pic>
      <p:pic>
        <p:nvPicPr>
          <p:cNvPr id="21" name="Picture 20">
            <a:extLst>
              <a:ext uri="{FF2B5EF4-FFF2-40B4-BE49-F238E27FC236}">
                <a16:creationId xmlns:a16="http://schemas.microsoft.com/office/drawing/2014/main" id="{26701B44-9D0B-7A9A-3299-407DD56D1C09}"/>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9226933" y="4543171"/>
            <a:ext cx="2421550" cy="2304000"/>
          </a:xfrm>
          <a:prstGeom prst="rect">
            <a:avLst/>
          </a:prstGeom>
        </p:spPr>
      </p:pic>
      <p:pic>
        <p:nvPicPr>
          <p:cNvPr id="2" name="Picture 1">
            <a:extLst>
              <a:ext uri="{FF2B5EF4-FFF2-40B4-BE49-F238E27FC236}">
                <a16:creationId xmlns:a16="http://schemas.microsoft.com/office/drawing/2014/main" id="{3D4602E6-E317-A60B-2A32-CC096256042C}"/>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558093" y="-10829"/>
            <a:ext cx="2421550" cy="2304000"/>
          </a:xfrm>
          <a:prstGeom prst="rect">
            <a:avLst/>
          </a:prstGeom>
        </p:spPr>
      </p:pic>
      <p:pic>
        <p:nvPicPr>
          <p:cNvPr id="6" name="Picture 5">
            <a:extLst>
              <a:ext uri="{FF2B5EF4-FFF2-40B4-BE49-F238E27FC236}">
                <a16:creationId xmlns:a16="http://schemas.microsoft.com/office/drawing/2014/main" id="{DB2D3281-7282-1369-3D73-D23D8C16BAE9}"/>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3417613" y="2272830"/>
            <a:ext cx="2426254" cy="2290682"/>
          </a:xfrm>
          <a:prstGeom prst="rect">
            <a:avLst/>
          </a:prstGeom>
        </p:spPr>
      </p:pic>
      <p:pic>
        <p:nvPicPr>
          <p:cNvPr id="8" name="Picture 7">
            <a:extLst>
              <a:ext uri="{FF2B5EF4-FFF2-40B4-BE49-F238E27FC236}">
                <a16:creationId xmlns:a16="http://schemas.microsoft.com/office/drawing/2014/main" id="{30023CC0-4445-FB4C-990C-B92ADB7D8E4B}"/>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543682" y="2320655"/>
            <a:ext cx="2383934" cy="2290446"/>
          </a:xfrm>
          <a:prstGeom prst="rect">
            <a:avLst/>
          </a:prstGeom>
        </p:spPr>
      </p:pic>
      <p:pic>
        <p:nvPicPr>
          <p:cNvPr id="10" name="Picture 9">
            <a:extLst>
              <a:ext uri="{FF2B5EF4-FFF2-40B4-BE49-F238E27FC236}">
                <a16:creationId xmlns:a16="http://schemas.microsoft.com/office/drawing/2014/main" id="{434A94ED-030B-2062-8030-5857FE5FBF18}"/>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3432033" y="4543171"/>
            <a:ext cx="2421550" cy="2304000"/>
          </a:xfrm>
          <a:prstGeom prst="rect">
            <a:avLst/>
          </a:prstGeom>
        </p:spPr>
      </p:pic>
      <p:pic>
        <p:nvPicPr>
          <p:cNvPr id="12" name="Picture 11">
            <a:extLst>
              <a:ext uri="{FF2B5EF4-FFF2-40B4-BE49-F238E27FC236}">
                <a16:creationId xmlns:a16="http://schemas.microsoft.com/office/drawing/2014/main" id="{F6941405-A524-A1B2-6EA0-F2E15CF16F9C}"/>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581603" y="4543171"/>
            <a:ext cx="2374530" cy="2304000"/>
          </a:xfrm>
          <a:prstGeom prst="rect">
            <a:avLst/>
          </a:prstGeom>
        </p:spPr>
      </p:pic>
      <p:grpSp>
        <p:nvGrpSpPr>
          <p:cNvPr id="14" name="Group 13">
            <a:extLst>
              <a:ext uri="{FF2B5EF4-FFF2-40B4-BE49-F238E27FC236}">
                <a16:creationId xmlns:a16="http://schemas.microsoft.com/office/drawing/2014/main" id="{61CCC9DC-1586-B256-5434-C1C402B00C45}"/>
              </a:ext>
            </a:extLst>
          </p:cNvPr>
          <p:cNvGrpSpPr/>
          <p:nvPr/>
        </p:nvGrpSpPr>
        <p:grpSpPr>
          <a:xfrm>
            <a:off x="111261" y="753851"/>
            <a:ext cx="369934" cy="5424054"/>
            <a:chOff x="408491" y="640778"/>
            <a:chExt cx="369934" cy="5424054"/>
          </a:xfrm>
        </p:grpSpPr>
        <p:sp>
          <p:nvSpPr>
            <p:cNvPr id="16" name="TextBox 15">
              <a:extLst>
                <a:ext uri="{FF2B5EF4-FFF2-40B4-BE49-F238E27FC236}">
                  <a16:creationId xmlns:a16="http://schemas.microsoft.com/office/drawing/2014/main" id="{CC25A5E2-764F-0B70-8E07-E2A0ED1E07AC}"/>
                </a:ext>
              </a:extLst>
            </p:cNvPr>
            <p:cNvSpPr txBox="1"/>
            <p:nvPr/>
          </p:nvSpPr>
          <p:spPr>
            <a:xfrm rot="16200000">
              <a:off x="182114" y="867155"/>
              <a:ext cx="822085" cy="369332"/>
            </a:xfrm>
            <a:prstGeom prst="rect">
              <a:avLst/>
            </a:prstGeom>
            <a:noFill/>
          </p:spPr>
          <p:txBody>
            <a:bodyPr wrap="none" rtlCol="0">
              <a:spAutoFit/>
            </a:bodyPr>
            <a:lstStyle/>
            <a:p>
              <a:r>
                <a:rPr lang="en-CA" dirty="0"/>
                <a:t>Eureka</a:t>
              </a:r>
            </a:p>
          </p:txBody>
        </p:sp>
        <p:sp>
          <p:nvSpPr>
            <p:cNvPr id="18" name="TextBox 17">
              <a:extLst>
                <a:ext uri="{FF2B5EF4-FFF2-40B4-BE49-F238E27FC236}">
                  <a16:creationId xmlns:a16="http://schemas.microsoft.com/office/drawing/2014/main" id="{D7289AB5-28D0-E91A-17B0-51E97600BD43}"/>
                </a:ext>
              </a:extLst>
            </p:cNvPr>
            <p:cNvSpPr txBox="1"/>
            <p:nvPr/>
          </p:nvSpPr>
          <p:spPr>
            <a:xfrm rot="16200000">
              <a:off x="-29970" y="3058577"/>
              <a:ext cx="1247457" cy="369332"/>
            </a:xfrm>
            <a:prstGeom prst="rect">
              <a:avLst/>
            </a:prstGeom>
            <a:noFill/>
          </p:spPr>
          <p:txBody>
            <a:bodyPr wrap="none" rtlCol="0">
              <a:spAutoFit/>
            </a:bodyPr>
            <a:lstStyle/>
            <a:p>
              <a:r>
                <a:rPr lang="en-CA" dirty="0"/>
                <a:t>Ny Ålesund</a:t>
              </a:r>
            </a:p>
          </p:txBody>
        </p:sp>
        <p:sp>
          <p:nvSpPr>
            <p:cNvPr id="20" name="TextBox 19">
              <a:extLst>
                <a:ext uri="{FF2B5EF4-FFF2-40B4-BE49-F238E27FC236}">
                  <a16:creationId xmlns:a16="http://schemas.microsoft.com/office/drawing/2014/main" id="{1CB9F8D8-6AD1-59F3-7660-3845F8F4E86C}"/>
                </a:ext>
              </a:extLst>
            </p:cNvPr>
            <p:cNvSpPr txBox="1"/>
            <p:nvPr/>
          </p:nvSpPr>
          <p:spPr>
            <a:xfrm rot="16200000">
              <a:off x="23931" y="5310940"/>
              <a:ext cx="1138453" cy="369332"/>
            </a:xfrm>
            <a:prstGeom prst="rect">
              <a:avLst/>
            </a:prstGeom>
            <a:noFill/>
          </p:spPr>
          <p:txBody>
            <a:bodyPr wrap="none" rtlCol="0">
              <a:spAutoFit/>
            </a:bodyPr>
            <a:lstStyle/>
            <a:p>
              <a:r>
                <a:rPr lang="en-CA" dirty="0"/>
                <a:t>Sodankylä</a:t>
              </a:r>
            </a:p>
          </p:txBody>
        </p:sp>
      </p:grpSp>
      <p:sp>
        <p:nvSpPr>
          <p:cNvPr id="3" name="Slide Number Placeholder 2">
            <a:extLst>
              <a:ext uri="{FF2B5EF4-FFF2-40B4-BE49-F238E27FC236}">
                <a16:creationId xmlns:a16="http://schemas.microsoft.com/office/drawing/2014/main" id="{79A021B6-C113-333E-20DA-8A63DD1B6F85}"/>
              </a:ext>
            </a:extLst>
          </p:cNvPr>
          <p:cNvSpPr>
            <a:spLocks noGrp="1"/>
          </p:cNvSpPr>
          <p:nvPr>
            <p:ph type="sldNum" sz="quarter" idx="12"/>
          </p:nvPr>
        </p:nvSpPr>
        <p:spPr>
          <a:xfrm>
            <a:off x="9381183" y="6356031"/>
            <a:ext cx="2743200" cy="365125"/>
          </a:xfrm>
        </p:spPr>
        <p:txBody>
          <a:bodyPr/>
          <a:lstStyle/>
          <a:p>
            <a:fld id="{1E58CA2A-F85B-41A2-A645-CC51B3BABE0C}" type="slidenum">
              <a:rPr lang="en-CA" smtClean="0"/>
              <a:t>11</a:t>
            </a:fld>
            <a:endParaRPr lang="en-CA" dirty="0"/>
          </a:p>
        </p:txBody>
      </p:sp>
    </p:spTree>
    <p:extLst>
      <p:ext uri="{BB962C8B-B14F-4D97-AF65-F5344CB8AC3E}">
        <p14:creationId xmlns:p14="http://schemas.microsoft.com/office/powerpoint/2010/main" val="905624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4">
            <a:extLst>
              <a:ext uri="{FF2B5EF4-FFF2-40B4-BE49-F238E27FC236}">
                <a16:creationId xmlns:a16="http://schemas.microsoft.com/office/drawing/2014/main" id="{6B3BD5F5-B5FD-E9A0-770C-935270B2052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13833"/>
          <a:stretch/>
        </p:blipFill>
        <p:spPr>
          <a:xfrm>
            <a:off x="-1" y="1630968"/>
            <a:ext cx="6390291" cy="2772865"/>
          </a:xfrm>
        </p:spPr>
      </p:pic>
      <p:sp>
        <p:nvSpPr>
          <p:cNvPr id="2" name="Title 1">
            <a:extLst>
              <a:ext uri="{FF2B5EF4-FFF2-40B4-BE49-F238E27FC236}">
                <a16:creationId xmlns:a16="http://schemas.microsoft.com/office/drawing/2014/main" id="{46DDAA7C-7BA4-15E8-9348-2CE3E3419631}"/>
              </a:ext>
            </a:extLst>
          </p:cNvPr>
          <p:cNvSpPr>
            <a:spLocks noGrp="1"/>
          </p:cNvSpPr>
          <p:nvPr>
            <p:ph type="title"/>
          </p:nvPr>
        </p:nvSpPr>
        <p:spPr>
          <a:xfrm>
            <a:off x="357352" y="111188"/>
            <a:ext cx="9788005" cy="861244"/>
          </a:xfrm>
        </p:spPr>
        <p:txBody>
          <a:bodyPr/>
          <a:lstStyle/>
          <a:p>
            <a:r>
              <a:rPr lang="en-CA" dirty="0"/>
              <a:t>Consistency with Other Analyses</a:t>
            </a:r>
          </a:p>
        </p:txBody>
      </p:sp>
      <p:pic>
        <p:nvPicPr>
          <p:cNvPr id="11" name="Content Placeholder 10" descr="A picture containing text, screenshot&#10;&#10;Description automatically generated">
            <a:extLst>
              <a:ext uri="{FF2B5EF4-FFF2-40B4-BE49-F238E27FC236}">
                <a16:creationId xmlns:a16="http://schemas.microsoft.com/office/drawing/2014/main" id="{AFAD4FA9-28A6-40E2-7635-9B8B3B227F93}"/>
              </a:ext>
            </a:extLst>
          </p:cNvPr>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l="16711" r="18677" b="12615"/>
          <a:stretch/>
        </p:blipFill>
        <p:spPr>
          <a:xfrm>
            <a:off x="6390290" y="973136"/>
            <a:ext cx="5801710" cy="3967557"/>
          </a:xfrm>
        </p:spPr>
      </p:pic>
      <p:sp>
        <p:nvSpPr>
          <p:cNvPr id="3" name="TextBox 2">
            <a:extLst>
              <a:ext uri="{FF2B5EF4-FFF2-40B4-BE49-F238E27FC236}">
                <a16:creationId xmlns:a16="http://schemas.microsoft.com/office/drawing/2014/main" id="{239DB09B-E9E1-A4BE-CF5D-1247FD42C8F9}"/>
              </a:ext>
            </a:extLst>
          </p:cNvPr>
          <p:cNvSpPr txBox="1"/>
          <p:nvPr/>
        </p:nvSpPr>
        <p:spPr>
          <a:xfrm>
            <a:off x="6096000" y="4986450"/>
            <a:ext cx="6096000" cy="1323439"/>
          </a:xfrm>
          <a:prstGeom prst="rect">
            <a:avLst/>
          </a:prstGeom>
          <a:noFill/>
        </p:spPr>
        <p:txBody>
          <a:bodyPr wrap="square">
            <a:spAutoFit/>
          </a:bodyPr>
          <a:lstStyle/>
          <a:p>
            <a:pPr algn="r"/>
            <a:r>
              <a:rPr lang="en-CA" sz="2000" dirty="0">
                <a:cs typeface="Times New Roman" panose="02020603050405020304" pitchFamily="18" charset="0"/>
              </a:rPr>
              <a:t>Figure 12 from Whaley et al. 2022: Summertime (JJA) (top left) mean MOPPIT CO at 600 hPa (ppbv, left color bar) and (remaining panels) model biases (model minus measurement, ppbv, right color bar) for 2014-2015</a:t>
            </a:r>
          </a:p>
        </p:txBody>
      </p:sp>
      <p:grpSp>
        <p:nvGrpSpPr>
          <p:cNvPr id="5" name="Group 4">
            <a:extLst>
              <a:ext uri="{FF2B5EF4-FFF2-40B4-BE49-F238E27FC236}">
                <a16:creationId xmlns:a16="http://schemas.microsoft.com/office/drawing/2014/main" id="{9DC7D754-D7B8-7036-653F-B5FCE9AD3D0F}"/>
              </a:ext>
            </a:extLst>
          </p:cNvPr>
          <p:cNvGrpSpPr/>
          <p:nvPr/>
        </p:nvGrpSpPr>
        <p:grpSpPr>
          <a:xfrm>
            <a:off x="7020502" y="1190854"/>
            <a:ext cx="4611152" cy="3504288"/>
            <a:chOff x="6908534" y="1850097"/>
            <a:chExt cx="4611152" cy="3504288"/>
          </a:xfrm>
        </p:grpSpPr>
        <p:sp>
          <p:nvSpPr>
            <p:cNvPr id="9" name="Rectangle 8">
              <a:extLst>
                <a:ext uri="{FF2B5EF4-FFF2-40B4-BE49-F238E27FC236}">
                  <a16:creationId xmlns:a16="http://schemas.microsoft.com/office/drawing/2014/main" id="{7FBFE844-E6A3-6B29-955F-873D6BE6743E}"/>
                </a:ext>
              </a:extLst>
            </p:cNvPr>
            <p:cNvSpPr/>
            <p:nvPr/>
          </p:nvSpPr>
          <p:spPr>
            <a:xfrm>
              <a:off x="8067981" y="1850097"/>
              <a:ext cx="2318893" cy="839837"/>
            </a:xfrm>
            <a:prstGeom prst="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Rectangle 9">
              <a:extLst>
                <a:ext uri="{FF2B5EF4-FFF2-40B4-BE49-F238E27FC236}">
                  <a16:creationId xmlns:a16="http://schemas.microsoft.com/office/drawing/2014/main" id="{F149436D-2133-0CAA-6635-7787FC729AB2}"/>
                </a:ext>
              </a:extLst>
            </p:cNvPr>
            <p:cNvSpPr/>
            <p:nvPr/>
          </p:nvSpPr>
          <p:spPr>
            <a:xfrm>
              <a:off x="6926290" y="2797046"/>
              <a:ext cx="2318893" cy="839837"/>
            </a:xfrm>
            <a:prstGeom prst="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ectangle 11">
              <a:extLst>
                <a:ext uri="{FF2B5EF4-FFF2-40B4-BE49-F238E27FC236}">
                  <a16:creationId xmlns:a16="http://schemas.microsoft.com/office/drawing/2014/main" id="{7E337969-78FB-EE07-2C6C-849822B551D5}"/>
                </a:ext>
              </a:extLst>
            </p:cNvPr>
            <p:cNvSpPr/>
            <p:nvPr/>
          </p:nvSpPr>
          <p:spPr>
            <a:xfrm>
              <a:off x="8067980" y="3674711"/>
              <a:ext cx="1177203" cy="839837"/>
            </a:xfrm>
            <a:prstGeom prst="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Rectangle 14">
              <a:extLst>
                <a:ext uri="{FF2B5EF4-FFF2-40B4-BE49-F238E27FC236}">
                  <a16:creationId xmlns:a16="http://schemas.microsoft.com/office/drawing/2014/main" id="{4A140FAC-7335-52F2-FC8C-FA21759BAE38}"/>
                </a:ext>
              </a:extLst>
            </p:cNvPr>
            <p:cNvSpPr/>
            <p:nvPr/>
          </p:nvSpPr>
          <p:spPr>
            <a:xfrm>
              <a:off x="10342484" y="2784312"/>
              <a:ext cx="1177202" cy="839837"/>
            </a:xfrm>
            <a:prstGeom prst="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Rectangle 16">
              <a:extLst>
                <a:ext uri="{FF2B5EF4-FFF2-40B4-BE49-F238E27FC236}">
                  <a16:creationId xmlns:a16="http://schemas.microsoft.com/office/drawing/2014/main" id="{419D589F-A740-882F-0266-1841B929DF17}"/>
                </a:ext>
              </a:extLst>
            </p:cNvPr>
            <p:cNvSpPr/>
            <p:nvPr/>
          </p:nvSpPr>
          <p:spPr>
            <a:xfrm>
              <a:off x="6908534" y="4514548"/>
              <a:ext cx="1177202" cy="839837"/>
            </a:xfrm>
            <a:prstGeom prst="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4" name="Slide Number Placeholder 3">
            <a:extLst>
              <a:ext uri="{FF2B5EF4-FFF2-40B4-BE49-F238E27FC236}">
                <a16:creationId xmlns:a16="http://schemas.microsoft.com/office/drawing/2014/main" id="{C97E78D1-E115-D243-4FC7-37D4C54E3899}"/>
              </a:ext>
            </a:extLst>
          </p:cNvPr>
          <p:cNvSpPr>
            <a:spLocks noGrp="1"/>
          </p:cNvSpPr>
          <p:nvPr>
            <p:ph type="sldNum" sz="quarter" idx="12"/>
          </p:nvPr>
        </p:nvSpPr>
        <p:spPr/>
        <p:txBody>
          <a:bodyPr/>
          <a:lstStyle/>
          <a:p>
            <a:fld id="{1E58CA2A-F85B-41A2-A645-CC51B3BABE0C}" type="slidenum">
              <a:rPr lang="en-CA" smtClean="0"/>
              <a:t>12</a:t>
            </a:fld>
            <a:endParaRPr lang="en-CA" dirty="0"/>
          </a:p>
        </p:txBody>
      </p:sp>
      <p:pic>
        <p:nvPicPr>
          <p:cNvPr id="6" name="Picture 5">
            <a:extLst>
              <a:ext uri="{FF2B5EF4-FFF2-40B4-BE49-F238E27FC236}">
                <a16:creationId xmlns:a16="http://schemas.microsoft.com/office/drawing/2014/main" id="{8C7D324B-32D0-9D15-F90B-8C01C0864135}"/>
              </a:ext>
            </a:extLst>
          </p:cNvPr>
          <p:cNvPicPr>
            <a:picLocks noChangeAspect="1"/>
          </p:cNvPicPr>
          <p:nvPr/>
        </p:nvPicPr>
        <p:blipFill rotWithShape="1">
          <a:blip r:embed="rId5">
            <a:extLst>
              <a:ext uri="{28A0092B-C50C-407E-A947-70E740481C1C}">
                <a14:useLocalDpi xmlns:a14="http://schemas.microsoft.com/office/drawing/2010/main" val="0"/>
              </a:ext>
            </a:extLst>
          </a:blip>
          <a:srcRect l="73150" t="14025" b="64093"/>
          <a:stretch/>
        </p:blipFill>
        <p:spPr>
          <a:xfrm>
            <a:off x="2252094" y="4516256"/>
            <a:ext cx="1886101" cy="1090817"/>
          </a:xfrm>
          <a:prstGeom prst="rect">
            <a:avLst/>
          </a:prstGeom>
        </p:spPr>
      </p:pic>
    </p:spTree>
    <p:extLst>
      <p:ext uri="{BB962C8B-B14F-4D97-AF65-F5344CB8AC3E}">
        <p14:creationId xmlns:p14="http://schemas.microsoft.com/office/powerpoint/2010/main" val="3535934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051EFC4-0957-E12E-5169-9BFA5D5B0F02}"/>
              </a:ext>
            </a:extLst>
          </p:cNvPr>
          <p:cNvSpPr>
            <a:spLocks noGrp="1"/>
          </p:cNvSpPr>
          <p:nvPr>
            <p:ph type="title"/>
          </p:nvPr>
        </p:nvSpPr>
        <p:spPr>
          <a:xfrm>
            <a:off x="336331" y="40275"/>
            <a:ext cx="11017469" cy="840220"/>
          </a:xfrm>
        </p:spPr>
        <p:txBody>
          <a:bodyPr>
            <a:normAutofit/>
          </a:bodyPr>
          <a:lstStyle/>
          <a:p>
            <a:r>
              <a:rPr lang="en-CA" dirty="0">
                <a:latin typeface="+mn-lt"/>
              </a:rPr>
              <a:t>Time series – XCH</a:t>
            </a:r>
            <a:r>
              <a:rPr lang="en-CA" baseline="-25000" dirty="0">
                <a:latin typeface="+mn-lt"/>
              </a:rPr>
              <a:t>4</a:t>
            </a:r>
            <a:r>
              <a:rPr lang="en-CA" dirty="0">
                <a:latin typeface="+mn-lt"/>
              </a:rPr>
              <a:t>, smoothed</a:t>
            </a:r>
          </a:p>
        </p:txBody>
      </p:sp>
      <p:sp>
        <p:nvSpPr>
          <p:cNvPr id="4" name="Slide Number Placeholder 3">
            <a:extLst>
              <a:ext uri="{FF2B5EF4-FFF2-40B4-BE49-F238E27FC236}">
                <a16:creationId xmlns:a16="http://schemas.microsoft.com/office/drawing/2014/main" id="{A469C712-24D9-DCCB-F987-54FCC98BCC70}"/>
              </a:ext>
            </a:extLst>
          </p:cNvPr>
          <p:cNvSpPr>
            <a:spLocks noGrp="1"/>
          </p:cNvSpPr>
          <p:nvPr>
            <p:ph type="sldNum" sz="quarter" idx="12"/>
          </p:nvPr>
        </p:nvSpPr>
        <p:spPr/>
        <p:txBody>
          <a:bodyPr/>
          <a:lstStyle/>
          <a:p>
            <a:fld id="{07A91D64-F149-421C-AE5F-17A8C265BFF6}" type="slidenum">
              <a:rPr lang="en-CA" smtClean="0"/>
              <a:t>13</a:t>
            </a:fld>
            <a:endParaRPr lang="en-CA" dirty="0"/>
          </a:p>
        </p:txBody>
      </p:sp>
      <p:pic>
        <p:nvPicPr>
          <p:cNvPr id="7" name="Content Placeholder 6" descr="Chart, scatter chart&#10;&#10;Description automatically generated">
            <a:extLst>
              <a:ext uri="{FF2B5EF4-FFF2-40B4-BE49-F238E27FC236}">
                <a16:creationId xmlns:a16="http://schemas.microsoft.com/office/drawing/2014/main" id="{1B580580-30BD-3DB3-3D90-8CDF70D4BBF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23436"/>
          <a:stretch/>
        </p:blipFill>
        <p:spPr>
          <a:xfrm>
            <a:off x="0" y="1989000"/>
            <a:ext cx="4008471" cy="3204000"/>
          </a:xfrm>
        </p:spPr>
      </p:pic>
      <p:pic>
        <p:nvPicPr>
          <p:cNvPr id="11" name="Picture 10" descr="Chart&#10;&#10;Description automatically generated">
            <a:extLst>
              <a:ext uri="{FF2B5EF4-FFF2-40B4-BE49-F238E27FC236}">
                <a16:creationId xmlns:a16="http://schemas.microsoft.com/office/drawing/2014/main" id="{6A448D93-9CC9-184A-73E0-3A5D74B464BC}"/>
              </a:ext>
            </a:extLst>
          </p:cNvPr>
          <p:cNvPicPr>
            <a:picLocks noChangeAspect="1"/>
          </p:cNvPicPr>
          <p:nvPr/>
        </p:nvPicPr>
        <p:blipFill rotWithShape="1">
          <a:blip r:embed="rId4">
            <a:extLst>
              <a:ext uri="{28A0092B-C50C-407E-A947-70E740481C1C}">
                <a14:useLocalDpi xmlns:a14="http://schemas.microsoft.com/office/drawing/2010/main" val="0"/>
              </a:ext>
            </a:extLst>
          </a:blip>
          <a:srcRect r="23436"/>
          <a:stretch/>
        </p:blipFill>
        <p:spPr>
          <a:xfrm>
            <a:off x="4018862" y="1989000"/>
            <a:ext cx="4008471" cy="3204000"/>
          </a:xfrm>
          <a:prstGeom prst="rect">
            <a:avLst/>
          </a:prstGeom>
        </p:spPr>
      </p:pic>
      <p:pic>
        <p:nvPicPr>
          <p:cNvPr id="13" name="Picture 12" descr="A picture containing shape&#10;&#10;Description automatically generated">
            <a:extLst>
              <a:ext uri="{FF2B5EF4-FFF2-40B4-BE49-F238E27FC236}">
                <a16:creationId xmlns:a16="http://schemas.microsoft.com/office/drawing/2014/main" id="{D51EE923-4D4C-E391-06CA-21CB660DADEF}"/>
              </a:ext>
            </a:extLst>
          </p:cNvPr>
          <p:cNvPicPr>
            <a:picLocks noChangeAspect="1"/>
          </p:cNvPicPr>
          <p:nvPr/>
        </p:nvPicPr>
        <p:blipFill rotWithShape="1">
          <a:blip r:embed="rId5">
            <a:extLst>
              <a:ext uri="{28A0092B-C50C-407E-A947-70E740481C1C}">
                <a14:useLocalDpi xmlns:a14="http://schemas.microsoft.com/office/drawing/2010/main" val="0"/>
              </a:ext>
            </a:extLst>
          </a:blip>
          <a:srcRect r="23436"/>
          <a:stretch/>
        </p:blipFill>
        <p:spPr>
          <a:xfrm>
            <a:off x="8183529" y="1989000"/>
            <a:ext cx="4008471" cy="3204000"/>
          </a:xfrm>
          <a:prstGeom prst="rect">
            <a:avLst/>
          </a:prstGeom>
        </p:spPr>
      </p:pic>
      <p:pic>
        <p:nvPicPr>
          <p:cNvPr id="16" name="Picture 15" descr="Chart, scatter chart&#10;&#10;Description automatically generated">
            <a:extLst>
              <a:ext uri="{FF2B5EF4-FFF2-40B4-BE49-F238E27FC236}">
                <a16:creationId xmlns:a16="http://schemas.microsoft.com/office/drawing/2014/main" id="{C234B2AC-7F7D-08E2-8971-C267E5AAFB8F}"/>
              </a:ext>
            </a:extLst>
          </p:cNvPr>
          <p:cNvPicPr>
            <a:picLocks noChangeAspect="1"/>
          </p:cNvPicPr>
          <p:nvPr/>
        </p:nvPicPr>
        <p:blipFill rotWithShape="1">
          <a:blip r:embed="rId3">
            <a:extLst>
              <a:ext uri="{28A0092B-C50C-407E-A947-70E740481C1C}">
                <a14:useLocalDpi xmlns:a14="http://schemas.microsoft.com/office/drawing/2010/main" val="0"/>
              </a:ext>
            </a:extLst>
          </a:blip>
          <a:srcRect l="75022" t="34991" b="39911"/>
          <a:stretch/>
        </p:blipFill>
        <p:spPr>
          <a:xfrm>
            <a:off x="4466288" y="5229419"/>
            <a:ext cx="2648442" cy="1628581"/>
          </a:xfrm>
          <a:prstGeom prst="rect">
            <a:avLst/>
          </a:prstGeom>
        </p:spPr>
      </p:pic>
      <p:grpSp>
        <p:nvGrpSpPr>
          <p:cNvPr id="2" name="Group 1">
            <a:extLst>
              <a:ext uri="{FF2B5EF4-FFF2-40B4-BE49-F238E27FC236}">
                <a16:creationId xmlns:a16="http://schemas.microsoft.com/office/drawing/2014/main" id="{ABE3A98B-9899-9217-2F9A-4D2B23AF736D}"/>
              </a:ext>
            </a:extLst>
          </p:cNvPr>
          <p:cNvGrpSpPr/>
          <p:nvPr/>
        </p:nvGrpSpPr>
        <p:grpSpPr>
          <a:xfrm>
            <a:off x="671185" y="1758577"/>
            <a:ext cx="11615263" cy="384659"/>
            <a:chOff x="940158" y="844171"/>
            <a:chExt cx="10068873" cy="384659"/>
          </a:xfrm>
        </p:grpSpPr>
        <p:sp>
          <p:nvSpPr>
            <p:cNvPr id="3" name="TextBox 2">
              <a:extLst>
                <a:ext uri="{FF2B5EF4-FFF2-40B4-BE49-F238E27FC236}">
                  <a16:creationId xmlns:a16="http://schemas.microsoft.com/office/drawing/2014/main" id="{6BE9E130-DCBB-A118-8A10-21A5E877FEB5}"/>
                </a:ext>
              </a:extLst>
            </p:cNvPr>
            <p:cNvSpPr txBox="1"/>
            <p:nvPr/>
          </p:nvSpPr>
          <p:spPr>
            <a:xfrm>
              <a:off x="940158" y="844171"/>
              <a:ext cx="2047741" cy="369332"/>
            </a:xfrm>
            <a:prstGeom prst="rect">
              <a:avLst/>
            </a:prstGeom>
            <a:solidFill>
              <a:schemeClr val="bg1"/>
            </a:solidFill>
          </p:spPr>
          <p:txBody>
            <a:bodyPr wrap="square" rtlCol="0">
              <a:spAutoFit/>
            </a:bodyPr>
            <a:lstStyle/>
            <a:p>
              <a:pPr algn="ctr"/>
              <a:r>
                <a:rPr lang="en-CA" dirty="0"/>
                <a:t>Eureka, NU</a:t>
              </a:r>
            </a:p>
          </p:txBody>
        </p:sp>
        <p:sp>
          <p:nvSpPr>
            <p:cNvPr id="6" name="TextBox 5">
              <a:extLst>
                <a:ext uri="{FF2B5EF4-FFF2-40B4-BE49-F238E27FC236}">
                  <a16:creationId xmlns:a16="http://schemas.microsoft.com/office/drawing/2014/main" id="{5D82064A-BEC0-F59F-84C4-F78616EEE4E5}"/>
                </a:ext>
              </a:extLst>
            </p:cNvPr>
            <p:cNvSpPr txBox="1"/>
            <p:nvPr/>
          </p:nvSpPr>
          <p:spPr>
            <a:xfrm>
              <a:off x="4047396" y="859498"/>
              <a:ext cx="3305716" cy="369332"/>
            </a:xfrm>
            <a:prstGeom prst="rect">
              <a:avLst/>
            </a:prstGeom>
            <a:solidFill>
              <a:schemeClr val="bg1"/>
            </a:solidFill>
          </p:spPr>
          <p:txBody>
            <a:bodyPr wrap="square" rtlCol="0">
              <a:spAutoFit/>
            </a:bodyPr>
            <a:lstStyle/>
            <a:p>
              <a:pPr algn="ctr"/>
              <a:r>
                <a:rPr lang="en-CA" dirty="0"/>
                <a:t>Ny-Ålesund, Svalbard</a:t>
              </a:r>
            </a:p>
          </p:txBody>
        </p:sp>
        <p:sp>
          <p:nvSpPr>
            <p:cNvPr id="8" name="TextBox 7">
              <a:extLst>
                <a:ext uri="{FF2B5EF4-FFF2-40B4-BE49-F238E27FC236}">
                  <a16:creationId xmlns:a16="http://schemas.microsoft.com/office/drawing/2014/main" id="{12630BE6-256A-27C4-ABD4-3A04C1C24F2A}"/>
                </a:ext>
              </a:extLst>
            </p:cNvPr>
            <p:cNvSpPr txBox="1"/>
            <p:nvPr/>
          </p:nvSpPr>
          <p:spPr>
            <a:xfrm>
              <a:off x="7703315" y="846619"/>
              <a:ext cx="3305716" cy="369332"/>
            </a:xfrm>
            <a:prstGeom prst="rect">
              <a:avLst/>
            </a:prstGeom>
            <a:solidFill>
              <a:schemeClr val="bg1"/>
            </a:solidFill>
          </p:spPr>
          <p:txBody>
            <a:bodyPr wrap="square" rtlCol="0">
              <a:spAutoFit/>
            </a:bodyPr>
            <a:lstStyle/>
            <a:p>
              <a:pPr algn="ctr"/>
              <a:r>
                <a:rPr lang="en-CA" dirty="0"/>
                <a:t>Sodankylä, Finland</a:t>
              </a:r>
            </a:p>
          </p:txBody>
        </p:sp>
      </p:grpSp>
    </p:spTree>
    <p:extLst>
      <p:ext uri="{BB962C8B-B14F-4D97-AF65-F5344CB8AC3E}">
        <p14:creationId xmlns:p14="http://schemas.microsoft.com/office/powerpoint/2010/main" val="1095814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A816F777-5306-1097-E08C-D75AB83B75CF}"/>
              </a:ext>
            </a:extLst>
          </p:cNvPr>
          <p:cNvSpPr>
            <a:spLocks noGrp="1"/>
          </p:cNvSpPr>
          <p:nvPr>
            <p:ph type="title"/>
          </p:nvPr>
        </p:nvSpPr>
        <p:spPr>
          <a:xfrm>
            <a:off x="346841" y="1"/>
            <a:ext cx="11006959" cy="893030"/>
          </a:xfrm>
        </p:spPr>
        <p:txBody>
          <a:bodyPr>
            <a:normAutofit fontScale="90000"/>
          </a:bodyPr>
          <a:lstStyle/>
          <a:p>
            <a:r>
              <a:rPr lang="en-CA" sz="4900" dirty="0"/>
              <a:t>Monthly Means – XCH</a:t>
            </a:r>
            <a:r>
              <a:rPr lang="en-CA" sz="4900" baseline="-25000" dirty="0"/>
              <a:t>4, </a:t>
            </a:r>
            <a:r>
              <a:rPr lang="en-CA" sz="4900" dirty="0"/>
              <a:t>smoothed, 2014-2015</a:t>
            </a:r>
            <a:endParaRPr lang="en-CA" sz="4000" dirty="0"/>
          </a:p>
        </p:txBody>
      </p:sp>
      <p:sp>
        <p:nvSpPr>
          <p:cNvPr id="4" name="Slide Number Placeholder 3">
            <a:extLst>
              <a:ext uri="{FF2B5EF4-FFF2-40B4-BE49-F238E27FC236}">
                <a16:creationId xmlns:a16="http://schemas.microsoft.com/office/drawing/2014/main" id="{41098375-F06E-19ED-6C58-148F912E0881}"/>
              </a:ext>
            </a:extLst>
          </p:cNvPr>
          <p:cNvSpPr>
            <a:spLocks noGrp="1"/>
          </p:cNvSpPr>
          <p:nvPr>
            <p:ph type="sldNum" sz="quarter" idx="12"/>
          </p:nvPr>
        </p:nvSpPr>
        <p:spPr/>
        <p:txBody>
          <a:bodyPr/>
          <a:lstStyle/>
          <a:p>
            <a:fld id="{07A91D64-F149-421C-AE5F-17A8C265BFF6}" type="slidenum">
              <a:rPr lang="en-CA" smtClean="0"/>
              <a:t>14</a:t>
            </a:fld>
            <a:endParaRPr lang="en-CA" dirty="0"/>
          </a:p>
        </p:txBody>
      </p:sp>
      <p:pic>
        <p:nvPicPr>
          <p:cNvPr id="11" name="Picture 10" descr="Chart, line chart&#10;&#10;Description automatically generated">
            <a:extLst>
              <a:ext uri="{FF2B5EF4-FFF2-40B4-BE49-F238E27FC236}">
                <a16:creationId xmlns:a16="http://schemas.microsoft.com/office/drawing/2014/main" id="{48EBA5E1-D988-BDF1-D5B0-B9A39C9906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24690"/>
            <a:ext cx="4863492" cy="3600000"/>
          </a:xfrm>
          <a:prstGeom prst="rect">
            <a:avLst/>
          </a:prstGeom>
        </p:spPr>
      </p:pic>
      <p:pic>
        <p:nvPicPr>
          <p:cNvPr id="7" name="Picture 6" descr="Chart, line chart&#10;&#10;Description automatically generated">
            <a:extLst>
              <a:ext uri="{FF2B5EF4-FFF2-40B4-BE49-F238E27FC236}">
                <a16:creationId xmlns:a16="http://schemas.microsoft.com/office/drawing/2014/main" id="{4B6347C4-1C63-8C2C-44BE-BD27DD1EC3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4048" y="1824690"/>
            <a:ext cx="4863492" cy="3600000"/>
          </a:xfrm>
          <a:prstGeom prst="rect">
            <a:avLst/>
          </a:prstGeom>
        </p:spPr>
      </p:pic>
      <p:pic>
        <p:nvPicPr>
          <p:cNvPr id="14" name="Picture 13" descr="Chart, line chart&#10;&#10;Description automatically generated">
            <a:extLst>
              <a:ext uri="{FF2B5EF4-FFF2-40B4-BE49-F238E27FC236}">
                <a16:creationId xmlns:a16="http://schemas.microsoft.com/office/drawing/2014/main" id="{ADF58264-9ABB-2B78-9A7D-AB0F997CDE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70549" y="1824690"/>
            <a:ext cx="4863491" cy="3600000"/>
          </a:xfrm>
          <a:prstGeom prst="rect">
            <a:avLst/>
          </a:prstGeom>
        </p:spPr>
      </p:pic>
      <p:grpSp>
        <p:nvGrpSpPr>
          <p:cNvPr id="2" name="Group 1">
            <a:extLst>
              <a:ext uri="{FF2B5EF4-FFF2-40B4-BE49-F238E27FC236}">
                <a16:creationId xmlns:a16="http://schemas.microsoft.com/office/drawing/2014/main" id="{C40543E4-78DF-8B00-F65B-F4D0B2AE6B24}"/>
              </a:ext>
            </a:extLst>
          </p:cNvPr>
          <p:cNvGrpSpPr/>
          <p:nvPr/>
        </p:nvGrpSpPr>
        <p:grpSpPr>
          <a:xfrm>
            <a:off x="1004553" y="1616910"/>
            <a:ext cx="10068873" cy="384659"/>
            <a:chOff x="940158" y="844171"/>
            <a:chExt cx="10068873" cy="384659"/>
          </a:xfrm>
        </p:grpSpPr>
        <p:sp>
          <p:nvSpPr>
            <p:cNvPr id="3" name="TextBox 2">
              <a:extLst>
                <a:ext uri="{FF2B5EF4-FFF2-40B4-BE49-F238E27FC236}">
                  <a16:creationId xmlns:a16="http://schemas.microsoft.com/office/drawing/2014/main" id="{8872A640-40CA-4C53-D067-645A8652C39A}"/>
                </a:ext>
              </a:extLst>
            </p:cNvPr>
            <p:cNvSpPr txBox="1"/>
            <p:nvPr/>
          </p:nvSpPr>
          <p:spPr>
            <a:xfrm>
              <a:off x="940158" y="844171"/>
              <a:ext cx="2047741" cy="369332"/>
            </a:xfrm>
            <a:prstGeom prst="rect">
              <a:avLst/>
            </a:prstGeom>
            <a:solidFill>
              <a:schemeClr val="bg1"/>
            </a:solidFill>
          </p:spPr>
          <p:txBody>
            <a:bodyPr wrap="square" rtlCol="0">
              <a:spAutoFit/>
            </a:bodyPr>
            <a:lstStyle/>
            <a:p>
              <a:pPr algn="ctr"/>
              <a:r>
                <a:rPr lang="en-CA" dirty="0"/>
                <a:t>Eureka, NU</a:t>
              </a:r>
            </a:p>
          </p:txBody>
        </p:sp>
        <p:sp>
          <p:nvSpPr>
            <p:cNvPr id="5" name="TextBox 4">
              <a:extLst>
                <a:ext uri="{FF2B5EF4-FFF2-40B4-BE49-F238E27FC236}">
                  <a16:creationId xmlns:a16="http://schemas.microsoft.com/office/drawing/2014/main" id="{2DAA0553-79DE-AE70-87D2-4F2ADCCBF769}"/>
                </a:ext>
              </a:extLst>
            </p:cNvPr>
            <p:cNvSpPr txBox="1"/>
            <p:nvPr/>
          </p:nvSpPr>
          <p:spPr>
            <a:xfrm>
              <a:off x="4047396" y="859498"/>
              <a:ext cx="3305716" cy="369332"/>
            </a:xfrm>
            <a:prstGeom prst="rect">
              <a:avLst/>
            </a:prstGeom>
            <a:solidFill>
              <a:schemeClr val="bg1"/>
            </a:solidFill>
          </p:spPr>
          <p:txBody>
            <a:bodyPr wrap="square" rtlCol="0">
              <a:spAutoFit/>
            </a:bodyPr>
            <a:lstStyle/>
            <a:p>
              <a:pPr algn="ctr"/>
              <a:r>
                <a:rPr lang="en-CA" dirty="0"/>
                <a:t>Ny-Ålesund, Svalbard</a:t>
              </a:r>
            </a:p>
          </p:txBody>
        </p:sp>
        <p:sp>
          <p:nvSpPr>
            <p:cNvPr id="6" name="TextBox 5">
              <a:extLst>
                <a:ext uri="{FF2B5EF4-FFF2-40B4-BE49-F238E27FC236}">
                  <a16:creationId xmlns:a16="http://schemas.microsoft.com/office/drawing/2014/main" id="{127A2D89-B166-F48D-F1E6-38B3DF8C2FA2}"/>
                </a:ext>
              </a:extLst>
            </p:cNvPr>
            <p:cNvSpPr txBox="1"/>
            <p:nvPr/>
          </p:nvSpPr>
          <p:spPr>
            <a:xfrm>
              <a:off x="7703315" y="846619"/>
              <a:ext cx="3305716" cy="369332"/>
            </a:xfrm>
            <a:prstGeom prst="rect">
              <a:avLst/>
            </a:prstGeom>
            <a:solidFill>
              <a:schemeClr val="bg1"/>
            </a:solidFill>
          </p:spPr>
          <p:txBody>
            <a:bodyPr wrap="square" rtlCol="0">
              <a:spAutoFit/>
            </a:bodyPr>
            <a:lstStyle/>
            <a:p>
              <a:pPr algn="ctr"/>
              <a:r>
                <a:rPr lang="en-CA" dirty="0"/>
                <a:t>Sodankylä, Finland</a:t>
              </a:r>
            </a:p>
          </p:txBody>
        </p:sp>
      </p:grpSp>
    </p:spTree>
    <p:extLst>
      <p:ext uri="{BB962C8B-B14F-4D97-AF65-F5344CB8AC3E}">
        <p14:creationId xmlns:p14="http://schemas.microsoft.com/office/powerpoint/2010/main" val="3444447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7788B11-8E77-E841-5CFF-7D75F7F20433}"/>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1018309" y="0"/>
            <a:ext cx="2421550" cy="2304000"/>
          </a:xfrm>
        </p:spPr>
      </p:pic>
      <p:pic>
        <p:nvPicPr>
          <p:cNvPr id="7" name="Picture 6">
            <a:extLst>
              <a:ext uri="{FF2B5EF4-FFF2-40B4-BE49-F238E27FC236}">
                <a16:creationId xmlns:a16="http://schemas.microsoft.com/office/drawing/2014/main" id="{64B897EC-1C89-21EB-3FBA-D473B50F889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885225" y="42310"/>
            <a:ext cx="2421550" cy="2219379"/>
          </a:xfrm>
          <a:prstGeom prst="rect">
            <a:avLst/>
          </a:prstGeom>
        </p:spPr>
      </p:pic>
      <p:pic>
        <p:nvPicPr>
          <p:cNvPr id="9" name="Picture 8">
            <a:extLst>
              <a:ext uri="{FF2B5EF4-FFF2-40B4-BE49-F238E27FC236}">
                <a16:creationId xmlns:a16="http://schemas.microsoft.com/office/drawing/2014/main" id="{0B098544-6602-D6B3-70AE-875C20C439E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515003" y="30488"/>
            <a:ext cx="2421550" cy="2243023"/>
          </a:xfrm>
          <a:prstGeom prst="rect">
            <a:avLst/>
          </a:prstGeom>
        </p:spPr>
      </p:pic>
      <p:pic>
        <p:nvPicPr>
          <p:cNvPr id="11" name="Picture 10">
            <a:extLst>
              <a:ext uri="{FF2B5EF4-FFF2-40B4-BE49-F238E27FC236}">
                <a16:creationId xmlns:a16="http://schemas.microsoft.com/office/drawing/2014/main" id="{366E038E-C3E4-5BDD-6CB1-6436A30EB78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18309" y="2285861"/>
            <a:ext cx="2426253" cy="2286277"/>
          </a:xfrm>
          <a:prstGeom prst="rect">
            <a:avLst/>
          </a:prstGeom>
        </p:spPr>
      </p:pic>
      <p:pic>
        <p:nvPicPr>
          <p:cNvPr id="13" name="Picture 12">
            <a:extLst>
              <a:ext uri="{FF2B5EF4-FFF2-40B4-BE49-F238E27FC236}">
                <a16:creationId xmlns:a16="http://schemas.microsoft.com/office/drawing/2014/main" id="{1ABB35CE-0F90-27A7-3494-3A63F6F5BE1E}"/>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882873" y="2305310"/>
            <a:ext cx="2426253" cy="2247380"/>
          </a:xfrm>
          <a:prstGeom prst="rect">
            <a:avLst/>
          </a:prstGeom>
        </p:spPr>
      </p:pic>
      <p:pic>
        <p:nvPicPr>
          <p:cNvPr id="15" name="Picture 14">
            <a:extLst>
              <a:ext uri="{FF2B5EF4-FFF2-40B4-BE49-F238E27FC236}">
                <a16:creationId xmlns:a16="http://schemas.microsoft.com/office/drawing/2014/main" id="{69C0CCFD-D6FD-2AAF-97F1-56FF7ED5283F}"/>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8477387" y="2285861"/>
            <a:ext cx="2426253" cy="2286277"/>
          </a:xfrm>
          <a:prstGeom prst="rect">
            <a:avLst/>
          </a:prstGeom>
        </p:spPr>
      </p:pic>
      <p:pic>
        <p:nvPicPr>
          <p:cNvPr id="17" name="Picture 16">
            <a:extLst>
              <a:ext uri="{FF2B5EF4-FFF2-40B4-BE49-F238E27FC236}">
                <a16:creationId xmlns:a16="http://schemas.microsoft.com/office/drawing/2014/main" id="{53818AB4-4A46-1126-5B88-6AAB5632C32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041817" y="4554000"/>
            <a:ext cx="2445061" cy="2303999"/>
          </a:xfrm>
          <a:prstGeom prst="rect">
            <a:avLst/>
          </a:prstGeom>
        </p:spPr>
      </p:pic>
      <p:pic>
        <p:nvPicPr>
          <p:cNvPr id="19" name="Picture 18">
            <a:extLst>
              <a:ext uri="{FF2B5EF4-FFF2-40B4-BE49-F238E27FC236}">
                <a16:creationId xmlns:a16="http://schemas.microsoft.com/office/drawing/2014/main" id="{07D92010-92B9-778C-734F-D8B9DE674408}"/>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4873469" y="4554000"/>
            <a:ext cx="2445061" cy="2303999"/>
          </a:xfrm>
          <a:prstGeom prst="rect">
            <a:avLst/>
          </a:prstGeom>
        </p:spPr>
      </p:pic>
      <p:pic>
        <p:nvPicPr>
          <p:cNvPr id="21" name="Picture 20">
            <a:extLst>
              <a:ext uri="{FF2B5EF4-FFF2-40B4-BE49-F238E27FC236}">
                <a16:creationId xmlns:a16="http://schemas.microsoft.com/office/drawing/2014/main" id="{26701B44-9D0B-7A9A-3299-407DD56D1C09}"/>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8439771" y="4554000"/>
            <a:ext cx="2445061" cy="2303999"/>
          </a:xfrm>
          <a:prstGeom prst="rect">
            <a:avLst/>
          </a:prstGeom>
        </p:spPr>
      </p:pic>
      <p:grpSp>
        <p:nvGrpSpPr>
          <p:cNvPr id="2" name="Group 1">
            <a:extLst>
              <a:ext uri="{FF2B5EF4-FFF2-40B4-BE49-F238E27FC236}">
                <a16:creationId xmlns:a16="http://schemas.microsoft.com/office/drawing/2014/main" id="{B5DEE0B1-C624-EC97-90A0-C2FCDD21584C}"/>
              </a:ext>
            </a:extLst>
          </p:cNvPr>
          <p:cNvGrpSpPr/>
          <p:nvPr/>
        </p:nvGrpSpPr>
        <p:grpSpPr>
          <a:xfrm>
            <a:off x="408491" y="640778"/>
            <a:ext cx="369934" cy="5424054"/>
            <a:chOff x="408491" y="640778"/>
            <a:chExt cx="369934" cy="5424054"/>
          </a:xfrm>
        </p:grpSpPr>
        <p:sp>
          <p:nvSpPr>
            <p:cNvPr id="3" name="TextBox 2">
              <a:extLst>
                <a:ext uri="{FF2B5EF4-FFF2-40B4-BE49-F238E27FC236}">
                  <a16:creationId xmlns:a16="http://schemas.microsoft.com/office/drawing/2014/main" id="{61D5A90E-DC35-B8FB-9805-DE049750DF69}"/>
                </a:ext>
              </a:extLst>
            </p:cNvPr>
            <p:cNvSpPr txBox="1"/>
            <p:nvPr/>
          </p:nvSpPr>
          <p:spPr>
            <a:xfrm rot="16200000">
              <a:off x="182114" y="867155"/>
              <a:ext cx="822085" cy="369332"/>
            </a:xfrm>
            <a:prstGeom prst="rect">
              <a:avLst/>
            </a:prstGeom>
            <a:noFill/>
          </p:spPr>
          <p:txBody>
            <a:bodyPr wrap="none" rtlCol="0">
              <a:spAutoFit/>
            </a:bodyPr>
            <a:lstStyle/>
            <a:p>
              <a:r>
                <a:rPr lang="en-CA" dirty="0"/>
                <a:t>Eureka</a:t>
              </a:r>
            </a:p>
          </p:txBody>
        </p:sp>
        <p:sp>
          <p:nvSpPr>
            <p:cNvPr id="4" name="TextBox 3">
              <a:extLst>
                <a:ext uri="{FF2B5EF4-FFF2-40B4-BE49-F238E27FC236}">
                  <a16:creationId xmlns:a16="http://schemas.microsoft.com/office/drawing/2014/main" id="{D9570D3C-7DBC-4FFD-2E6D-B5A269FED899}"/>
                </a:ext>
              </a:extLst>
            </p:cNvPr>
            <p:cNvSpPr txBox="1"/>
            <p:nvPr/>
          </p:nvSpPr>
          <p:spPr>
            <a:xfrm rot="16200000">
              <a:off x="-29970" y="3058577"/>
              <a:ext cx="1247457" cy="369332"/>
            </a:xfrm>
            <a:prstGeom prst="rect">
              <a:avLst/>
            </a:prstGeom>
            <a:noFill/>
          </p:spPr>
          <p:txBody>
            <a:bodyPr wrap="none" rtlCol="0">
              <a:spAutoFit/>
            </a:bodyPr>
            <a:lstStyle/>
            <a:p>
              <a:r>
                <a:rPr lang="en-CA" dirty="0"/>
                <a:t>Ny Ålesund</a:t>
              </a:r>
            </a:p>
          </p:txBody>
        </p:sp>
        <p:sp>
          <p:nvSpPr>
            <p:cNvPr id="6" name="TextBox 5">
              <a:extLst>
                <a:ext uri="{FF2B5EF4-FFF2-40B4-BE49-F238E27FC236}">
                  <a16:creationId xmlns:a16="http://schemas.microsoft.com/office/drawing/2014/main" id="{05BD8BDB-85DE-FAFF-090A-1282873A464E}"/>
                </a:ext>
              </a:extLst>
            </p:cNvPr>
            <p:cNvSpPr txBox="1"/>
            <p:nvPr/>
          </p:nvSpPr>
          <p:spPr>
            <a:xfrm rot="16200000">
              <a:off x="23931" y="5310940"/>
              <a:ext cx="1138453" cy="369332"/>
            </a:xfrm>
            <a:prstGeom prst="rect">
              <a:avLst/>
            </a:prstGeom>
            <a:noFill/>
          </p:spPr>
          <p:txBody>
            <a:bodyPr wrap="none" rtlCol="0">
              <a:spAutoFit/>
            </a:bodyPr>
            <a:lstStyle/>
            <a:p>
              <a:r>
                <a:rPr lang="en-CA" dirty="0"/>
                <a:t>Sodankylä</a:t>
              </a:r>
            </a:p>
          </p:txBody>
        </p:sp>
      </p:grpSp>
      <p:sp>
        <p:nvSpPr>
          <p:cNvPr id="8" name="Slide Number Placeholder 7">
            <a:extLst>
              <a:ext uri="{FF2B5EF4-FFF2-40B4-BE49-F238E27FC236}">
                <a16:creationId xmlns:a16="http://schemas.microsoft.com/office/drawing/2014/main" id="{D1344CE3-5A87-3B67-2E04-EB10839B6D53}"/>
              </a:ext>
            </a:extLst>
          </p:cNvPr>
          <p:cNvSpPr>
            <a:spLocks noGrp="1"/>
          </p:cNvSpPr>
          <p:nvPr>
            <p:ph type="sldNum" sz="quarter" idx="12"/>
          </p:nvPr>
        </p:nvSpPr>
        <p:spPr/>
        <p:txBody>
          <a:bodyPr/>
          <a:lstStyle/>
          <a:p>
            <a:fld id="{1E58CA2A-F85B-41A2-A645-CC51B3BABE0C}" type="slidenum">
              <a:rPr lang="en-CA" smtClean="0"/>
              <a:t>15</a:t>
            </a:fld>
            <a:endParaRPr lang="en-CA" dirty="0"/>
          </a:p>
        </p:txBody>
      </p:sp>
    </p:spTree>
    <p:extLst>
      <p:ext uri="{BB962C8B-B14F-4D97-AF65-F5344CB8AC3E}">
        <p14:creationId xmlns:p14="http://schemas.microsoft.com/office/powerpoint/2010/main" val="3661162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DAA7C-7BA4-15E8-9348-2CE3E3419631}"/>
              </a:ext>
            </a:extLst>
          </p:cNvPr>
          <p:cNvSpPr>
            <a:spLocks noGrp="1"/>
          </p:cNvSpPr>
          <p:nvPr>
            <p:ph type="title"/>
          </p:nvPr>
        </p:nvSpPr>
        <p:spPr>
          <a:xfrm>
            <a:off x="346842" y="111188"/>
            <a:ext cx="9798516" cy="861244"/>
          </a:xfrm>
        </p:spPr>
        <p:txBody>
          <a:bodyPr/>
          <a:lstStyle/>
          <a:p>
            <a:r>
              <a:rPr lang="en-CA" dirty="0"/>
              <a:t>Consistency with Other Analyses</a:t>
            </a:r>
          </a:p>
        </p:txBody>
      </p:sp>
      <p:pic>
        <p:nvPicPr>
          <p:cNvPr id="9" name="Content Placeholder 8" descr="Chart&#10;&#10;Description automatically generated">
            <a:extLst>
              <a:ext uri="{FF2B5EF4-FFF2-40B4-BE49-F238E27FC236}">
                <a16:creationId xmlns:a16="http://schemas.microsoft.com/office/drawing/2014/main" id="{01AD2899-7496-1D7E-A7E7-3C02D89FC52E}"/>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3564" t="6145" r="14772" b="9345"/>
          <a:stretch/>
        </p:blipFill>
        <p:spPr>
          <a:xfrm>
            <a:off x="6008089" y="1080910"/>
            <a:ext cx="6136944" cy="3980329"/>
          </a:xfrm>
        </p:spPr>
      </p:pic>
      <p:pic>
        <p:nvPicPr>
          <p:cNvPr id="10" name="Picture 9">
            <a:extLst>
              <a:ext uri="{FF2B5EF4-FFF2-40B4-BE49-F238E27FC236}">
                <a16:creationId xmlns:a16="http://schemas.microsoft.com/office/drawing/2014/main" id="{20EB8EAE-240C-C221-3F50-7095D024D80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02575" y="1225169"/>
            <a:ext cx="5805514" cy="4120043"/>
          </a:xfrm>
          <a:prstGeom prst="rect">
            <a:avLst/>
          </a:prstGeom>
        </p:spPr>
      </p:pic>
      <p:sp>
        <p:nvSpPr>
          <p:cNvPr id="8" name="TextBox 7">
            <a:extLst>
              <a:ext uri="{FF2B5EF4-FFF2-40B4-BE49-F238E27FC236}">
                <a16:creationId xmlns:a16="http://schemas.microsoft.com/office/drawing/2014/main" id="{491ADE7D-44E9-8AF5-77FB-D51F858CE217}"/>
              </a:ext>
            </a:extLst>
          </p:cNvPr>
          <p:cNvSpPr txBox="1"/>
          <p:nvPr/>
        </p:nvSpPr>
        <p:spPr>
          <a:xfrm>
            <a:off x="5806441" y="5111899"/>
            <a:ext cx="6334688" cy="1538883"/>
          </a:xfrm>
          <a:prstGeom prst="rect">
            <a:avLst/>
          </a:prstGeom>
          <a:noFill/>
        </p:spPr>
        <p:txBody>
          <a:bodyPr wrap="square">
            <a:spAutoFit/>
          </a:bodyPr>
          <a:lstStyle/>
          <a:p>
            <a:pPr algn="r"/>
            <a:r>
              <a:rPr lang="en-CA" sz="2000" dirty="0">
                <a:cs typeface="Times New Roman" panose="02020603050405020304" pitchFamily="18" charset="0"/>
              </a:rPr>
              <a:t>Figure 5 from Whaley et al. 2022: Measured surface-level methane (top left) (ppbv, left color bar) and (remaining panels) model biases (model minus measurement, also ppbv, right color bar) for 2014-2015</a:t>
            </a:r>
          </a:p>
          <a:p>
            <a:endParaRPr lang="en-CA" sz="1400" i="1" dirty="0"/>
          </a:p>
        </p:txBody>
      </p:sp>
      <p:grpSp>
        <p:nvGrpSpPr>
          <p:cNvPr id="4" name="Group 3">
            <a:extLst>
              <a:ext uri="{FF2B5EF4-FFF2-40B4-BE49-F238E27FC236}">
                <a16:creationId xmlns:a16="http://schemas.microsoft.com/office/drawing/2014/main" id="{5021181F-C7E8-8F1E-74C5-E42B4C732583}"/>
              </a:ext>
            </a:extLst>
          </p:cNvPr>
          <p:cNvGrpSpPr/>
          <p:nvPr/>
        </p:nvGrpSpPr>
        <p:grpSpPr>
          <a:xfrm>
            <a:off x="7075152" y="1225169"/>
            <a:ext cx="4263111" cy="2472180"/>
            <a:chOff x="7075152" y="1842389"/>
            <a:chExt cx="4263111" cy="2472180"/>
          </a:xfrm>
        </p:grpSpPr>
        <p:sp>
          <p:nvSpPr>
            <p:cNvPr id="6" name="Rectangle 5">
              <a:extLst>
                <a:ext uri="{FF2B5EF4-FFF2-40B4-BE49-F238E27FC236}">
                  <a16:creationId xmlns:a16="http://schemas.microsoft.com/office/drawing/2014/main" id="{F52455C3-6ECC-2E16-BB95-A01223DC1405}"/>
                </a:ext>
              </a:extLst>
            </p:cNvPr>
            <p:cNvSpPr/>
            <p:nvPr/>
          </p:nvSpPr>
          <p:spPr>
            <a:xfrm>
              <a:off x="8620405" y="1842389"/>
              <a:ext cx="1192908" cy="12360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ectangle 10">
              <a:extLst>
                <a:ext uri="{FF2B5EF4-FFF2-40B4-BE49-F238E27FC236}">
                  <a16:creationId xmlns:a16="http://schemas.microsoft.com/office/drawing/2014/main" id="{40CF769E-024A-2C16-836D-7011D87E3CA7}"/>
                </a:ext>
              </a:extLst>
            </p:cNvPr>
            <p:cNvSpPr/>
            <p:nvPr/>
          </p:nvSpPr>
          <p:spPr>
            <a:xfrm>
              <a:off x="10145356" y="3078479"/>
              <a:ext cx="1192907" cy="12360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ectangle 12">
              <a:extLst>
                <a:ext uri="{FF2B5EF4-FFF2-40B4-BE49-F238E27FC236}">
                  <a16:creationId xmlns:a16="http://schemas.microsoft.com/office/drawing/2014/main" id="{67DABDFE-4C7B-4755-9A47-BD43A7C3A527}"/>
                </a:ext>
              </a:extLst>
            </p:cNvPr>
            <p:cNvSpPr/>
            <p:nvPr/>
          </p:nvSpPr>
          <p:spPr>
            <a:xfrm>
              <a:off x="7075152" y="3071075"/>
              <a:ext cx="1192907" cy="12360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3" name="Slide Number Placeholder 2">
            <a:extLst>
              <a:ext uri="{FF2B5EF4-FFF2-40B4-BE49-F238E27FC236}">
                <a16:creationId xmlns:a16="http://schemas.microsoft.com/office/drawing/2014/main" id="{7CE3B34C-4718-03F6-F5A8-56777C724077}"/>
              </a:ext>
            </a:extLst>
          </p:cNvPr>
          <p:cNvSpPr>
            <a:spLocks noGrp="1"/>
          </p:cNvSpPr>
          <p:nvPr>
            <p:ph type="sldNum" sz="quarter" idx="12"/>
          </p:nvPr>
        </p:nvSpPr>
        <p:spPr/>
        <p:txBody>
          <a:bodyPr/>
          <a:lstStyle/>
          <a:p>
            <a:fld id="{1E58CA2A-F85B-41A2-A645-CC51B3BABE0C}" type="slidenum">
              <a:rPr lang="en-CA" smtClean="0"/>
              <a:t>16</a:t>
            </a:fld>
            <a:endParaRPr lang="en-CA" dirty="0"/>
          </a:p>
        </p:txBody>
      </p:sp>
    </p:spTree>
    <p:extLst>
      <p:ext uri="{BB962C8B-B14F-4D97-AF65-F5344CB8AC3E}">
        <p14:creationId xmlns:p14="http://schemas.microsoft.com/office/powerpoint/2010/main" val="3878310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E2167-20AB-2784-BBFA-EEAC8C4BB830}"/>
              </a:ext>
            </a:extLst>
          </p:cNvPr>
          <p:cNvSpPr>
            <a:spLocks noGrp="1"/>
          </p:cNvSpPr>
          <p:nvPr>
            <p:ph type="title"/>
          </p:nvPr>
        </p:nvSpPr>
        <p:spPr>
          <a:xfrm>
            <a:off x="346841" y="1"/>
            <a:ext cx="11006959" cy="1690688"/>
          </a:xfrm>
        </p:spPr>
        <p:txBody>
          <a:bodyPr/>
          <a:lstStyle/>
          <a:p>
            <a:r>
              <a:rPr lang="en-CA" dirty="0"/>
              <a:t>Conclusions</a:t>
            </a:r>
          </a:p>
        </p:txBody>
      </p:sp>
      <p:sp>
        <p:nvSpPr>
          <p:cNvPr id="3" name="Content Placeholder 2">
            <a:extLst>
              <a:ext uri="{FF2B5EF4-FFF2-40B4-BE49-F238E27FC236}">
                <a16:creationId xmlns:a16="http://schemas.microsoft.com/office/drawing/2014/main" id="{ED6584A2-DCEE-CCA9-E45F-BDEB455A9820}"/>
              </a:ext>
            </a:extLst>
          </p:cNvPr>
          <p:cNvSpPr>
            <a:spLocks noGrp="1"/>
          </p:cNvSpPr>
          <p:nvPr>
            <p:ph idx="1"/>
          </p:nvPr>
        </p:nvSpPr>
        <p:spPr>
          <a:xfrm>
            <a:off x="838200" y="1439333"/>
            <a:ext cx="10515600" cy="5181600"/>
          </a:xfrm>
        </p:spPr>
        <p:txBody>
          <a:bodyPr>
            <a:normAutofit fontScale="85000" lnSpcReduction="10000"/>
          </a:bodyPr>
          <a:lstStyle/>
          <a:p>
            <a:r>
              <a:rPr lang="en-CA" dirty="0"/>
              <a:t>First comparison of AMAP models with column-averaged dry air mole fractions from TCCON</a:t>
            </a:r>
          </a:p>
          <a:p>
            <a:endParaRPr lang="en-CA" dirty="0"/>
          </a:p>
          <a:p>
            <a:r>
              <a:rPr lang="en-US" dirty="0"/>
              <a:t>Most models show internally consistent results across the three TCCON sites</a:t>
            </a:r>
            <a:endParaRPr lang="en-CA" dirty="0"/>
          </a:p>
          <a:p>
            <a:endParaRPr lang="en-CA" dirty="0"/>
          </a:p>
          <a:p>
            <a:r>
              <a:rPr lang="en-CA" dirty="0"/>
              <a:t>MRI-ESM-2 and CMAM appear to outperform other models for predicting Arctic XCO and XCH</a:t>
            </a:r>
            <a:r>
              <a:rPr lang="en-CA" baseline="-25000" dirty="0"/>
              <a:t>4 </a:t>
            </a:r>
            <a:r>
              <a:rPr lang="en-CA" dirty="0"/>
              <a:t>when it comes to fitting correlations</a:t>
            </a:r>
          </a:p>
          <a:p>
            <a:endParaRPr lang="en-CA" dirty="0"/>
          </a:p>
          <a:p>
            <a:r>
              <a:rPr lang="en-CA" dirty="0"/>
              <a:t>These results appear to be broadly consistent with other validations of AMAP models using surface in-situ and satellite data, especially for methane</a:t>
            </a:r>
          </a:p>
          <a:p>
            <a:endParaRPr lang="en-CA" dirty="0"/>
          </a:p>
          <a:p>
            <a:r>
              <a:rPr lang="en-CA" dirty="0"/>
              <a:t>Future work</a:t>
            </a:r>
          </a:p>
          <a:p>
            <a:pPr lvl="1"/>
            <a:r>
              <a:rPr lang="en-CA" dirty="0"/>
              <a:t>Extending to TCCON sites at lower latitudes</a:t>
            </a:r>
          </a:p>
          <a:p>
            <a:endParaRPr lang="en-CA" dirty="0"/>
          </a:p>
          <a:p>
            <a:endParaRPr lang="en-CA" dirty="0"/>
          </a:p>
          <a:p>
            <a:endParaRPr lang="en-CA" dirty="0"/>
          </a:p>
          <a:p>
            <a:endParaRPr lang="en-CA" dirty="0"/>
          </a:p>
          <a:p>
            <a:endParaRPr lang="en-CA" dirty="0"/>
          </a:p>
        </p:txBody>
      </p:sp>
      <p:sp>
        <p:nvSpPr>
          <p:cNvPr id="4" name="Slide Number Placeholder 3">
            <a:extLst>
              <a:ext uri="{FF2B5EF4-FFF2-40B4-BE49-F238E27FC236}">
                <a16:creationId xmlns:a16="http://schemas.microsoft.com/office/drawing/2014/main" id="{BCB00E01-55B1-E143-ECEC-518650D79817}"/>
              </a:ext>
            </a:extLst>
          </p:cNvPr>
          <p:cNvSpPr>
            <a:spLocks noGrp="1"/>
          </p:cNvSpPr>
          <p:nvPr>
            <p:ph type="sldNum" sz="quarter" idx="12"/>
          </p:nvPr>
        </p:nvSpPr>
        <p:spPr/>
        <p:txBody>
          <a:bodyPr/>
          <a:lstStyle/>
          <a:p>
            <a:fld id="{1E58CA2A-F85B-41A2-A645-CC51B3BABE0C}" type="slidenum">
              <a:rPr lang="en-CA" smtClean="0"/>
              <a:t>17</a:t>
            </a:fld>
            <a:endParaRPr lang="en-CA" dirty="0"/>
          </a:p>
        </p:txBody>
      </p:sp>
    </p:spTree>
    <p:extLst>
      <p:ext uri="{BB962C8B-B14F-4D97-AF65-F5344CB8AC3E}">
        <p14:creationId xmlns:p14="http://schemas.microsoft.com/office/powerpoint/2010/main" val="3010548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6A33D-48A4-B2CB-A274-A7AE64A95269}"/>
              </a:ext>
            </a:extLst>
          </p:cNvPr>
          <p:cNvSpPr>
            <a:spLocks noGrp="1"/>
          </p:cNvSpPr>
          <p:nvPr>
            <p:ph type="title"/>
          </p:nvPr>
        </p:nvSpPr>
        <p:spPr>
          <a:xfrm>
            <a:off x="849632" y="35387"/>
            <a:ext cx="6934198" cy="885135"/>
          </a:xfrm>
        </p:spPr>
        <p:txBody>
          <a:bodyPr/>
          <a:lstStyle/>
          <a:p>
            <a:r>
              <a:rPr lang="en-CA" dirty="0"/>
              <a:t>Thank you for listening! </a:t>
            </a:r>
          </a:p>
        </p:txBody>
      </p:sp>
      <p:sp>
        <p:nvSpPr>
          <p:cNvPr id="3" name="Content Placeholder 2">
            <a:extLst>
              <a:ext uri="{FF2B5EF4-FFF2-40B4-BE49-F238E27FC236}">
                <a16:creationId xmlns:a16="http://schemas.microsoft.com/office/drawing/2014/main" id="{FD15CB01-EF5C-B445-FF68-DC045719D49A}"/>
              </a:ext>
            </a:extLst>
          </p:cNvPr>
          <p:cNvSpPr>
            <a:spLocks noGrp="1"/>
          </p:cNvSpPr>
          <p:nvPr>
            <p:ph idx="1"/>
          </p:nvPr>
        </p:nvSpPr>
        <p:spPr>
          <a:xfrm>
            <a:off x="-17017" y="734583"/>
            <a:ext cx="9226432" cy="6123417"/>
          </a:xfrm>
        </p:spPr>
        <p:txBody>
          <a:bodyPr>
            <a:normAutofit fontScale="55000" lnSpcReduction="20000"/>
          </a:bodyPr>
          <a:lstStyle/>
          <a:p>
            <a:pPr marL="269875" indent="0">
              <a:buNone/>
            </a:pPr>
            <a:endParaRPr lang="en-CA" sz="2800" dirty="0"/>
          </a:p>
          <a:p>
            <a:pPr marL="269875" indent="0">
              <a:buNone/>
            </a:pPr>
            <a:r>
              <a:rPr lang="en-CA" sz="2800" dirty="0"/>
              <a:t>Special thanks to my collaborators: S. Roche, V. Flood, and the entire TCCON collaboration as well as the AMAP SLCF Modelling Team</a:t>
            </a:r>
          </a:p>
          <a:p>
            <a:r>
              <a:rPr lang="en-US" sz="2800" dirty="0">
                <a:effectLst/>
                <a:ea typeface="Times New Roman" panose="02020603050405020304" pitchFamily="18" charset="0"/>
              </a:rPr>
              <a:t>AMAP, 2021. Impacts of Short-lived Climate Forcers on Arctic Climate, Air Quality, and Human Health. Summary for Policy-makers. Arctic Monitoring and Assessment Programme (AMAP), Tromsø, Norway. </a:t>
            </a:r>
          </a:p>
          <a:p>
            <a:r>
              <a:rPr lang="en-CA" sz="2800" dirty="0">
                <a:effectLst/>
              </a:rPr>
              <a:t>Ballinger, T.J.,et al., 2020: Surface Air Temperature. </a:t>
            </a:r>
            <a:r>
              <a:rPr lang="en-CA" sz="2800" i="1" dirty="0">
                <a:effectLst/>
              </a:rPr>
              <a:t>Arctic Report Card 2020</a:t>
            </a:r>
            <a:r>
              <a:rPr lang="en-CA" sz="2800" dirty="0">
                <a:effectLst/>
              </a:rPr>
              <a:t>, R.L. Thoman, J. Richer-Menge, and M.L. Druckenmiller, Eds., doi:10.25923/gcw8-2z06</a:t>
            </a:r>
          </a:p>
          <a:p>
            <a:r>
              <a:rPr lang="en-CA" sz="2800" dirty="0"/>
              <a:t>CANDAC, </a:t>
            </a:r>
            <a:r>
              <a:rPr lang="en-CA" sz="2800" i="1" dirty="0"/>
              <a:t>Bruker Information</a:t>
            </a:r>
            <a:r>
              <a:rPr lang="en-CA" sz="2800" dirty="0"/>
              <a:t>. </a:t>
            </a:r>
            <a:r>
              <a:rPr lang="en-CA" sz="2800" dirty="0">
                <a:hlinkClick r:id="rId3"/>
              </a:rPr>
              <a:t>https://www.candac.ca/candac/Instruments/Docs/BRUKER_info_en.pdf</a:t>
            </a:r>
            <a:r>
              <a:rPr lang="en-CA" sz="2800" dirty="0"/>
              <a:t> Retrieved May 21st, 2021</a:t>
            </a:r>
          </a:p>
          <a:p>
            <a:r>
              <a:rPr lang="en-CA" sz="2800" dirty="0">
                <a:effectLst/>
              </a:rPr>
              <a:t>Ganesan, A. L., et al. (2019). Advancing Scientific Understanding of the Global Methane Budget in Support of the Paris Agreement. </a:t>
            </a:r>
            <a:r>
              <a:rPr lang="en-CA" sz="2800" i="1" dirty="0">
                <a:effectLst/>
              </a:rPr>
              <a:t>Global Biogeochemical Cycles</a:t>
            </a:r>
            <a:r>
              <a:rPr lang="en-CA" sz="2800" dirty="0">
                <a:effectLst/>
              </a:rPr>
              <a:t>, </a:t>
            </a:r>
            <a:r>
              <a:rPr lang="en-CA" sz="2800" i="1" dirty="0">
                <a:effectLst/>
              </a:rPr>
              <a:t>33</a:t>
            </a:r>
            <a:r>
              <a:rPr lang="en-CA" sz="2800" dirty="0">
                <a:effectLst/>
              </a:rPr>
              <a:t>(12), 1475–1512. https://doi.org/10.1029/2018gb006065 </a:t>
            </a:r>
          </a:p>
          <a:p>
            <a:r>
              <a:rPr lang="en-CA" sz="2800" dirty="0">
                <a:effectLst/>
              </a:rPr>
              <a:t>IPCC, 2019: Summary for Policymakers. In: IPCC Special Report on the Ocean and Cryosphere in a Changing Climate [H.-O. Pörtner, D.C.Roberts, V. Masson-Delmotte, P. Zhai, M. Tignor, E. Poloczanska, K. Mintenbeck, M. Nicolai, A. Okem, J. Petzold, B. Rama, N. Weyer (eds.)]. In press.</a:t>
            </a:r>
          </a:p>
          <a:p>
            <a:r>
              <a:rPr lang="en-CA" sz="2800" dirty="0">
                <a:effectLst/>
              </a:rPr>
              <a:t>PEARL-CANDAC, </a:t>
            </a:r>
            <a:r>
              <a:rPr lang="en-CA" sz="2800" i="1" dirty="0">
                <a:effectLst/>
              </a:rPr>
              <a:t>PEARL FTS</a:t>
            </a:r>
            <a:r>
              <a:rPr lang="en-CA" sz="2800" dirty="0">
                <a:effectLst/>
              </a:rPr>
              <a:t>. </a:t>
            </a:r>
            <a:r>
              <a:rPr lang="en-CA" sz="2800" dirty="0">
                <a:effectLst/>
                <a:hlinkClick r:id="rId4"/>
              </a:rPr>
              <a:t>https://www.pearl-candac.ca/website/index.php/instrumentation/pearl-fts/</a:t>
            </a:r>
            <a:r>
              <a:rPr lang="en-CA" sz="2800" dirty="0">
                <a:effectLst/>
              </a:rPr>
              <a:t> Retrieved June 2</a:t>
            </a:r>
            <a:r>
              <a:rPr lang="en-CA" sz="2800" baseline="30000" dirty="0">
                <a:effectLst/>
              </a:rPr>
              <a:t>nd</a:t>
            </a:r>
            <a:r>
              <a:rPr lang="en-CA" sz="2800" dirty="0">
                <a:effectLst/>
              </a:rPr>
              <a:t> 2022</a:t>
            </a:r>
          </a:p>
          <a:p>
            <a:r>
              <a:rPr lang="en-CA" sz="2800" dirty="0">
                <a:effectLst/>
              </a:rPr>
              <a:t>Schuur, E. A et al. (2015). Climate change and the permafrost carbon feedback. </a:t>
            </a:r>
            <a:r>
              <a:rPr lang="en-CA" sz="2800" i="1" dirty="0">
                <a:effectLst/>
              </a:rPr>
              <a:t>Nature</a:t>
            </a:r>
            <a:r>
              <a:rPr lang="en-CA" sz="2800" dirty="0">
                <a:effectLst/>
              </a:rPr>
              <a:t>, </a:t>
            </a:r>
            <a:r>
              <a:rPr lang="en-CA" sz="2800" i="1" dirty="0">
                <a:effectLst/>
              </a:rPr>
              <a:t>520</a:t>
            </a:r>
            <a:r>
              <a:rPr lang="en-CA" sz="2800" dirty="0">
                <a:effectLst/>
              </a:rPr>
              <a:t>(7546), 171–179. https://doi.org/10.1038/nature14338 TCCON, 2021. </a:t>
            </a:r>
            <a:r>
              <a:rPr lang="en-CA" sz="2800" i="1" dirty="0">
                <a:effectLst/>
              </a:rPr>
              <a:t>TCCON Sites</a:t>
            </a:r>
            <a:r>
              <a:rPr lang="en-CA" sz="2800" dirty="0">
                <a:effectLst/>
              </a:rPr>
              <a:t>. </a:t>
            </a:r>
            <a:r>
              <a:rPr lang="en-CA" sz="2800" dirty="0">
                <a:effectLst/>
                <a:hlinkClick r:id="rId5"/>
              </a:rPr>
              <a:t>https://tccon-wiki.caltech.edu/Main/TCCONSites</a:t>
            </a:r>
            <a:r>
              <a:rPr lang="en-CA" sz="2800" dirty="0">
                <a:effectLst/>
              </a:rPr>
              <a:t> Retrieved May 21st, 2021</a:t>
            </a:r>
          </a:p>
          <a:p>
            <a:r>
              <a:rPr lang="en-CA" sz="2800" dirty="0">
                <a:effectLst/>
              </a:rPr>
              <a:t>Whaley, C. H. et al. (2022). </a:t>
            </a:r>
            <a:r>
              <a:rPr lang="en-US" sz="2800" dirty="0">
                <a:effectLst/>
              </a:rPr>
              <a:t>Model evaluation of short-lived climate forcers for the Arctic Monitoring and Assessment Programme: a multi-species, multi-model study. </a:t>
            </a:r>
            <a:r>
              <a:rPr lang="en-CA" sz="2800" i="1" dirty="0">
                <a:effectLst/>
              </a:rPr>
              <a:t>Atmos. Chem. Phys</a:t>
            </a:r>
            <a:r>
              <a:rPr lang="en-CA" sz="2800" dirty="0">
                <a:effectLst/>
              </a:rPr>
              <a:t>., 22, 5775–5828. doi:10.5194/acp-22-5775-2022</a:t>
            </a:r>
          </a:p>
          <a:p>
            <a:r>
              <a:rPr lang="en-CA" sz="2800" dirty="0">
                <a:effectLst/>
                <a:ea typeface="Times New Roman" panose="02020603050405020304" pitchFamily="18" charset="0"/>
                <a:cs typeface="Times New Roman" panose="02020603050405020304" pitchFamily="18" charset="0"/>
              </a:rPr>
              <a:t>Zhang, L. L., et al. (2017). A comparison of satellite observations with the XCO2 surface obtained by fusing TCCON measurements and GEOS-Chem model outputs. </a:t>
            </a:r>
            <a:r>
              <a:rPr lang="en-CA" sz="2800" i="1" dirty="0">
                <a:effectLst/>
                <a:ea typeface="Times New Roman" panose="02020603050405020304" pitchFamily="18" charset="0"/>
                <a:cs typeface="Times New Roman" panose="02020603050405020304" pitchFamily="18" charset="0"/>
              </a:rPr>
              <a:t>Science of the Total Environment</a:t>
            </a:r>
            <a:r>
              <a:rPr lang="en-CA" sz="2800" dirty="0">
                <a:effectLst/>
                <a:ea typeface="Times New Roman" panose="02020603050405020304" pitchFamily="18" charset="0"/>
                <a:cs typeface="Times New Roman" panose="02020603050405020304" pitchFamily="18" charset="0"/>
              </a:rPr>
              <a:t>, </a:t>
            </a:r>
            <a:r>
              <a:rPr lang="en-CA" sz="2800" i="1" dirty="0">
                <a:effectLst/>
                <a:ea typeface="Times New Roman" panose="02020603050405020304" pitchFamily="18" charset="0"/>
                <a:cs typeface="Times New Roman" panose="02020603050405020304" pitchFamily="18" charset="0"/>
              </a:rPr>
              <a:t>601</a:t>
            </a:r>
            <a:r>
              <a:rPr lang="en-CA" sz="2800" dirty="0">
                <a:effectLst/>
                <a:ea typeface="Times New Roman" panose="02020603050405020304" pitchFamily="18" charset="0"/>
                <a:cs typeface="Times New Roman" panose="02020603050405020304" pitchFamily="18" charset="0"/>
              </a:rPr>
              <a:t>–</a:t>
            </a:r>
            <a:r>
              <a:rPr lang="en-CA" sz="2800" i="1" dirty="0">
                <a:effectLst/>
                <a:ea typeface="Times New Roman" panose="02020603050405020304" pitchFamily="18" charset="0"/>
                <a:cs typeface="Times New Roman" panose="02020603050405020304" pitchFamily="18" charset="0"/>
              </a:rPr>
              <a:t>602</a:t>
            </a:r>
            <a:r>
              <a:rPr lang="en-CA" sz="2800" dirty="0">
                <a:effectLst/>
                <a:ea typeface="Times New Roman" panose="02020603050405020304" pitchFamily="18" charset="0"/>
                <a:cs typeface="Times New Roman" panose="02020603050405020304" pitchFamily="18" charset="0"/>
              </a:rPr>
              <a:t>, 1575–1590. https://doi.org/10.1016/j.scitotenv.2017.06.018</a:t>
            </a:r>
          </a:p>
        </p:txBody>
      </p:sp>
      <p:pic>
        <p:nvPicPr>
          <p:cNvPr id="4" name="Picture 3" descr="Logo&#10;&#10;Description automatically generated">
            <a:extLst>
              <a:ext uri="{FF2B5EF4-FFF2-40B4-BE49-F238E27FC236}">
                <a16:creationId xmlns:a16="http://schemas.microsoft.com/office/drawing/2014/main" id="{85635478-BAF7-CECD-ED43-0DBC3661FCAD}"/>
              </a:ext>
            </a:extLst>
          </p:cNvPr>
          <p:cNvPicPr>
            <a:picLocks noChangeAspect="1"/>
          </p:cNvPicPr>
          <p:nvPr/>
        </p:nvPicPr>
        <p:blipFill rotWithShape="1">
          <a:blip r:embed="rId6">
            <a:extLst>
              <a:ext uri="{28A0092B-C50C-407E-A947-70E740481C1C}">
                <a14:useLocalDpi xmlns:a14="http://schemas.microsoft.com/office/drawing/2010/main" val="0"/>
              </a:ext>
            </a:extLst>
          </a:blip>
          <a:srcRect l="2664" t="27176" r="3289" b="24215"/>
          <a:stretch/>
        </p:blipFill>
        <p:spPr>
          <a:xfrm>
            <a:off x="9252880" y="35387"/>
            <a:ext cx="2977377" cy="1025913"/>
          </a:xfrm>
          <a:prstGeom prst="rect">
            <a:avLst/>
          </a:prstGeom>
        </p:spPr>
      </p:pic>
      <p:pic>
        <p:nvPicPr>
          <p:cNvPr id="5" name="Picture 4" descr="A picture containing diagram&#10;&#10;Description automatically generated">
            <a:extLst>
              <a:ext uri="{FF2B5EF4-FFF2-40B4-BE49-F238E27FC236}">
                <a16:creationId xmlns:a16="http://schemas.microsoft.com/office/drawing/2014/main" id="{9E8BF40D-E817-9512-DD90-A010E399513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62626" y="3103704"/>
            <a:ext cx="2729374" cy="1632138"/>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39EF85D8-2E89-5A01-ECE0-B1F57C66A28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48807" y="4840617"/>
            <a:ext cx="1525096" cy="1525096"/>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F966C35D-2827-59F0-4AF4-1ECB7D105AC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78460" y="6161171"/>
            <a:ext cx="3813540" cy="596622"/>
          </a:xfrm>
          <a:prstGeom prst="rect">
            <a:avLst/>
          </a:prstGeom>
        </p:spPr>
      </p:pic>
      <p:pic>
        <p:nvPicPr>
          <p:cNvPr id="8" name="Picture 7" descr="Logo&#10;&#10;Description automatically generated">
            <a:extLst>
              <a:ext uri="{FF2B5EF4-FFF2-40B4-BE49-F238E27FC236}">
                <a16:creationId xmlns:a16="http://schemas.microsoft.com/office/drawing/2014/main" id="{598C3AA0-9606-7B8F-D464-FF224CFFFA8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551675" y="1083687"/>
            <a:ext cx="2522228" cy="1076150"/>
          </a:xfrm>
          <a:prstGeom prst="rect">
            <a:avLst/>
          </a:prstGeom>
        </p:spPr>
      </p:pic>
      <p:pic>
        <p:nvPicPr>
          <p:cNvPr id="9" name="Picture 8">
            <a:extLst>
              <a:ext uri="{FF2B5EF4-FFF2-40B4-BE49-F238E27FC236}">
                <a16:creationId xmlns:a16="http://schemas.microsoft.com/office/drawing/2014/main" id="{79E81A01-A59D-DC79-0AB3-BE7B6802BB0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67033" y="6241939"/>
            <a:ext cx="3693330" cy="425754"/>
          </a:xfrm>
          <a:prstGeom prst="rect">
            <a:avLst/>
          </a:prstGeom>
        </p:spPr>
      </p:pic>
      <p:pic>
        <p:nvPicPr>
          <p:cNvPr id="10" name="Picture 9" descr="Logo, icon&#10;&#10;Description automatically generated">
            <a:extLst>
              <a:ext uri="{FF2B5EF4-FFF2-40B4-BE49-F238E27FC236}">
                <a16:creationId xmlns:a16="http://schemas.microsoft.com/office/drawing/2014/main" id="{642A39CE-D9B0-82AF-307C-CC1D1DDEF7A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614603" y="5092841"/>
            <a:ext cx="816107" cy="816107"/>
          </a:xfrm>
          <a:prstGeom prst="rect">
            <a:avLst/>
          </a:prstGeom>
        </p:spPr>
      </p:pic>
      <p:pic>
        <p:nvPicPr>
          <p:cNvPr id="12" name="Picture 11" descr="A picture containing text, font, logo, graphics&#10;&#10;Description automatically generated">
            <a:extLst>
              <a:ext uri="{FF2B5EF4-FFF2-40B4-BE49-F238E27FC236}">
                <a16:creationId xmlns:a16="http://schemas.microsoft.com/office/drawing/2014/main" id="{F195EB0C-E8B1-4A70-3B53-CFA50204FC3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684271" y="2264612"/>
            <a:ext cx="2389632" cy="609600"/>
          </a:xfrm>
          <a:prstGeom prst="rect">
            <a:avLst/>
          </a:prstGeom>
        </p:spPr>
      </p:pic>
      <p:pic>
        <p:nvPicPr>
          <p:cNvPr id="14" name="Picture 13" descr="A picture containing emblem, circle, logo, symbol&#10;&#10;Description automatically generated">
            <a:extLst>
              <a:ext uri="{FF2B5EF4-FFF2-40B4-BE49-F238E27FC236}">
                <a16:creationId xmlns:a16="http://schemas.microsoft.com/office/drawing/2014/main" id="{B2EAE459-1880-7C0F-7DD9-9FCD1C6C891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260363" y="73473"/>
            <a:ext cx="949052" cy="949052"/>
          </a:xfrm>
          <a:prstGeom prst="rect">
            <a:avLst/>
          </a:prstGeom>
        </p:spPr>
      </p:pic>
      <p:sp>
        <p:nvSpPr>
          <p:cNvPr id="11" name="Slide Number Placeholder 10">
            <a:extLst>
              <a:ext uri="{FF2B5EF4-FFF2-40B4-BE49-F238E27FC236}">
                <a16:creationId xmlns:a16="http://schemas.microsoft.com/office/drawing/2014/main" id="{C0DE8003-C335-322F-F65E-8AC3A485035C}"/>
              </a:ext>
            </a:extLst>
          </p:cNvPr>
          <p:cNvSpPr>
            <a:spLocks noGrp="1"/>
          </p:cNvSpPr>
          <p:nvPr>
            <p:ph type="sldNum" sz="quarter" idx="12"/>
          </p:nvPr>
        </p:nvSpPr>
        <p:spPr/>
        <p:txBody>
          <a:bodyPr/>
          <a:lstStyle/>
          <a:p>
            <a:fld id="{1E58CA2A-F85B-41A2-A645-CC51B3BABE0C}" type="slidenum">
              <a:rPr lang="en-CA" smtClean="0"/>
              <a:t>18</a:t>
            </a:fld>
            <a:endParaRPr lang="en-CA" dirty="0"/>
          </a:p>
        </p:txBody>
      </p:sp>
    </p:spTree>
    <p:extLst>
      <p:ext uri="{BB962C8B-B14F-4D97-AF65-F5344CB8AC3E}">
        <p14:creationId xmlns:p14="http://schemas.microsoft.com/office/powerpoint/2010/main" val="1549550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E3C0164-A427-86F8-C9DB-2FB23B8C2961}"/>
              </a:ext>
            </a:extLst>
          </p:cNvPr>
          <p:cNvSpPr>
            <a:spLocks noGrp="1"/>
          </p:cNvSpPr>
          <p:nvPr>
            <p:ph type="body" sz="quarter" idx="3"/>
          </p:nvPr>
        </p:nvSpPr>
        <p:spPr>
          <a:xfrm>
            <a:off x="415636" y="394138"/>
            <a:ext cx="10939752" cy="756745"/>
          </a:xfrm>
        </p:spPr>
        <p:txBody>
          <a:bodyPr>
            <a:normAutofit/>
          </a:bodyPr>
          <a:lstStyle/>
          <a:p>
            <a:r>
              <a:rPr lang="en-CA" sz="3200" b="0" dirty="0"/>
              <a:t>Smoothing and Dry Air Corrections and Calculation of Xgas</a:t>
            </a:r>
          </a:p>
        </p:txBody>
      </p:sp>
      <p:pic>
        <p:nvPicPr>
          <p:cNvPr id="18" name="Content Placeholder 17" descr="Shape&#10;&#10;Description automatically generated with medium confidence">
            <a:extLst>
              <a:ext uri="{FF2B5EF4-FFF2-40B4-BE49-F238E27FC236}">
                <a16:creationId xmlns:a16="http://schemas.microsoft.com/office/drawing/2014/main" id="{F36B63BC-8E33-0051-04A2-47FC79A45E4B}"/>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564894" y="1656049"/>
            <a:ext cx="4790494" cy="2929779"/>
          </a:xfrm>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45DD153-3619-553E-FA4F-56F6CF083033}"/>
                  </a:ext>
                </a:extLst>
              </p:cNvPr>
              <p:cNvSpPr txBox="1"/>
              <p:nvPr/>
            </p:nvSpPr>
            <p:spPr>
              <a:xfrm>
                <a:off x="415636" y="3192492"/>
                <a:ext cx="5974773" cy="89396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2800" b="0" i="1" smtClean="0">
                          <a:latin typeface="Cambria Math" panose="02040503050406030204" pitchFamily="18" charset="0"/>
                        </a:rPr>
                        <m:t>𝑋𝑔𝑎𝑠</m:t>
                      </m:r>
                      <m:r>
                        <a:rPr lang="en-CA" sz="2800" b="0" i="1" smtClean="0">
                          <a:latin typeface="Cambria Math" panose="02040503050406030204" pitchFamily="18" charset="0"/>
                        </a:rPr>
                        <m:t>=</m:t>
                      </m:r>
                      <m:sSup>
                        <m:sSupPr>
                          <m:ctrlPr>
                            <a:rPr lang="en-CA" sz="2800" b="0" i="1" smtClean="0">
                              <a:latin typeface="Cambria Math" panose="02040503050406030204" pitchFamily="18" charset="0"/>
                            </a:rPr>
                          </m:ctrlPr>
                        </m:sSupPr>
                        <m:e>
                          <m:r>
                            <a:rPr lang="en-CA" sz="2800" b="0" i="1" smtClean="0">
                              <a:latin typeface="Cambria Math" panose="02040503050406030204" pitchFamily="18" charset="0"/>
                            </a:rPr>
                            <m:t>h</m:t>
                          </m:r>
                        </m:e>
                        <m:sup>
                          <m:r>
                            <a:rPr lang="en-CA" sz="2800" b="0" i="1" smtClean="0">
                              <a:latin typeface="Cambria Math" panose="02040503050406030204" pitchFamily="18" charset="0"/>
                            </a:rPr>
                            <m:t>𝑇</m:t>
                          </m:r>
                        </m:sup>
                      </m:sSup>
                      <m:sSub>
                        <m:sSubPr>
                          <m:ctrlPr>
                            <a:rPr lang="en-CA" sz="2800" b="0" i="1" smtClean="0">
                              <a:latin typeface="Cambria Math" panose="02040503050406030204" pitchFamily="18" charset="0"/>
                            </a:rPr>
                          </m:ctrlPr>
                        </m:sSubPr>
                        <m:e>
                          <m:r>
                            <a:rPr lang="en-CA" sz="2800" b="0" i="1" smtClean="0">
                              <a:latin typeface="Cambria Math" panose="02040503050406030204" pitchFamily="18" charset="0"/>
                            </a:rPr>
                            <m:t>𝑥</m:t>
                          </m:r>
                        </m:e>
                        <m:sub>
                          <m:r>
                            <a:rPr lang="en-CA" sz="2800" b="0" i="1" smtClean="0">
                              <a:latin typeface="Cambria Math" panose="02040503050406030204" pitchFamily="18" charset="0"/>
                            </a:rPr>
                            <m:t>𝑝𝑟𝑖𝑜𝑟</m:t>
                          </m:r>
                        </m:sub>
                      </m:sSub>
                      <m:r>
                        <a:rPr lang="en-CA" sz="2800" b="0" i="1" smtClean="0">
                          <a:latin typeface="Cambria Math" panose="02040503050406030204" pitchFamily="18" charset="0"/>
                        </a:rPr>
                        <m:t>+</m:t>
                      </m:r>
                      <m:sSup>
                        <m:sSupPr>
                          <m:ctrlPr>
                            <a:rPr lang="en-CA" sz="2800" b="0" i="1" smtClean="0">
                              <a:latin typeface="Cambria Math" panose="02040503050406030204" pitchFamily="18" charset="0"/>
                            </a:rPr>
                          </m:ctrlPr>
                        </m:sSupPr>
                        <m:e>
                          <m:d>
                            <m:dPr>
                              <m:ctrlPr>
                                <a:rPr lang="en-CA" sz="2800" b="0" i="1" smtClean="0">
                                  <a:latin typeface="Cambria Math" panose="02040503050406030204" pitchFamily="18" charset="0"/>
                                </a:rPr>
                              </m:ctrlPr>
                            </m:dPr>
                            <m:e>
                              <m:r>
                                <a:rPr lang="en-CA" sz="2800" b="0" i="1" smtClean="0">
                                  <a:latin typeface="Cambria Math" panose="02040503050406030204" pitchFamily="18" charset="0"/>
                                </a:rPr>
                                <m:t>𝑑</m:t>
                              </m:r>
                            </m:e>
                          </m:d>
                        </m:e>
                        <m:sup>
                          <m:r>
                            <a:rPr lang="en-CA" sz="2800" b="0" i="1" smtClean="0">
                              <a:latin typeface="Cambria Math" panose="02040503050406030204" pitchFamily="18" charset="0"/>
                            </a:rPr>
                            <m:t>𝑇</m:t>
                          </m:r>
                        </m:sup>
                      </m:sSup>
                      <m:r>
                        <a:rPr lang="en-CA" sz="2800" b="0" i="1" smtClean="0">
                          <a:latin typeface="Cambria Math" panose="02040503050406030204" pitchFamily="18" charset="0"/>
                        </a:rPr>
                        <m:t>(</m:t>
                      </m:r>
                      <m:sSub>
                        <m:sSubPr>
                          <m:ctrlPr>
                            <a:rPr lang="en-CA" sz="2800" b="0" i="1" smtClean="0">
                              <a:latin typeface="Cambria Math" panose="02040503050406030204" pitchFamily="18" charset="0"/>
                            </a:rPr>
                          </m:ctrlPr>
                        </m:sSubPr>
                        <m:e>
                          <m:r>
                            <a:rPr lang="en-CA" sz="2800" b="0" i="1" smtClean="0">
                              <a:latin typeface="Cambria Math" panose="02040503050406030204" pitchFamily="18" charset="0"/>
                            </a:rPr>
                            <m:t>𝑥</m:t>
                          </m:r>
                        </m:e>
                        <m:sub>
                          <m:r>
                            <a:rPr lang="en-CA" sz="2800" b="0" i="1" smtClean="0">
                              <a:latin typeface="Cambria Math" panose="02040503050406030204" pitchFamily="18" charset="0"/>
                            </a:rPr>
                            <m:t>𝑚𝑜𝑑𝑒𝑙</m:t>
                          </m:r>
                        </m:sub>
                      </m:sSub>
                      <m:r>
                        <a:rPr lang="en-CA" sz="2800" b="0" i="1" smtClean="0">
                          <a:latin typeface="Cambria Math" panose="02040503050406030204" pitchFamily="18" charset="0"/>
                        </a:rPr>
                        <m:t>−</m:t>
                      </m:r>
                      <m:sSub>
                        <m:sSubPr>
                          <m:ctrlPr>
                            <a:rPr lang="en-CA" sz="2800" b="0" i="1" smtClean="0">
                              <a:latin typeface="Cambria Math" panose="02040503050406030204" pitchFamily="18" charset="0"/>
                            </a:rPr>
                          </m:ctrlPr>
                        </m:sSubPr>
                        <m:e>
                          <m:r>
                            <a:rPr lang="en-CA" sz="2800" b="0" i="1" smtClean="0">
                              <a:latin typeface="Cambria Math" panose="02040503050406030204" pitchFamily="18" charset="0"/>
                            </a:rPr>
                            <m:t>𝑥</m:t>
                          </m:r>
                        </m:e>
                        <m:sub>
                          <m:r>
                            <a:rPr lang="en-CA" sz="2800" b="0" i="1" smtClean="0">
                              <a:latin typeface="Cambria Math" panose="02040503050406030204" pitchFamily="18" charset="0"/>
                            </a:rPr>
                            <m:t>𝑝𝑟𝑖𝑜𝑟</m:t>
                          </m:r>
                        </m:sub>
                      </m:sSub>
                      <m:r>
                        <a:rPr lang="en-CA" sz="2800" b="0" i="1" smtClean="0">
                          <a:latin typeface="Cambria Math" panose="02040503050406030204" pitchFamily="18" charset="0"/>
                        </a:rPr>
                        <m:t>)</m:t>
                      </m:r>
                    </m:oMath>
                  </m:oMathPara>
                </a14:m>
                <a:endParaRPr lang="en-CA" sz="2800" dirty="0"/>
              </a:p>
            </p:txBody>
          </p:sp>
        </mc:Choice>
        <mc:Fallback xmlns="">
          <p:sp>
            <p:nvSpPr>
              <p:cNvPr id="19" name="TextBox 18">
                <a:extLst>
                  <a:ext uri="{FF2B5EF4-FFF2-40B4-BE49-F238E27FC236}">
                    <a16:creationId xmlns:a16="http://schemas.microsoft.com/office/drawing/2014/main" id="{945DD153-3619-553E-FA4F-56F6CF083033}"/>
                  </a:ext>
                </a:extLst>
              </p:cNvPr>
              <p:cNvSpPr txBox="1">
                <a:spLocks noRot="1" noChangeAspect="1" noMove="1" noResize="1" noEditPoints="1" noAdjustHandles="1" noChangeArrowheads="1" noChangeShapeType="1" noTextEdit="1"/>
              </p:cNvSpPr>
              <p:nvPr/>
            </p:nvSpPr>
            <p:spPr>
              <a:xfrm>
                <a:off x="415636" y="3192492"/>
                <a:ext cx="5974773" cy="893963"/>
              </a:xfrm>
              <a:prstGeom prst="rect">
                <a:avLst/>
              </a:prstGeom>
              <a:blipFill>
                <a:blip r:embed="rId4"/>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C919AB81-8640-6A96-5950-9599BF0ABB86}"/>
                  </a:ext>
                </a:extLst>
              </p:cNvPr>
              <p:cNvSpPr txBox="1"/>
              <p:nvPr/>
            </p:nvSpPr>
            <p:spPr>
              <a:xfrm>
                <a:off x="6950565" y="4652991"/>
                <a:ext cx="4315733" cy="3324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A" sz="2000" i="1" smtClean="0">
                              <a:latin typeface="Cambria Math" panose="02040503050406030204" pitchFamily="18" charset="0"/>
                            </a:rPr>
                          </m:ctrlPr>
                        </m:sSubPr>
                        <m:e>
                          <m:r>
                            <a:rPr lang="en-CA" sz="2000" b="0" i="1" smtClean="0">
                              <a:latin typeface="Cambria Math" panose="02040503050406030204" pitchFamily="18" charset="0"/>
                            </a:rPr>
                            <m:t>𝑎</m:t>
                          </m:r>
                        </m:e>
                        <m:sub>
                          <m:r>
                            <a:rPr lang="en-CA" sz="2000" b="0" i="1" smtClean="0">
                              <a:latin typeface="Cambria Math" panose="02040503050406030204" pitchFamily="18" charset="0"/>
                            </a:rPr>
                            <m:t>𝑗</m:t>
                          </m:r>
                        </m:sub>
                      </m:sSub>
                      <m:r>
                        <a:rPr lang="en-CA" sz="2000" i="1">
                          <a:latin typeface="Cambria Math" panose="02040503050406030204" pitchFamily="18" charset="0"/>
                          <a:ea typeface="Cambria Math" panose="02040503050406030204" pitchFamily="18" charset="0"/>
                        </a:rPr>
                        <m:t>≡</m:t>
                      </m:r>
                      <m:r>
                        <m:rPr>
                          <m:sty m:val="p"/>
                        </m:rPr>
                        <a:rPr lang="en-CA" sz="2000" b="0" i="0" smtClean="0">
                          <a:latin typeface="Cambria Math" panose="02040503050406030204" pitchFamily="18" charset="0"/>
                          <a:ea typeface="Cambria Math" panose="02040503050406030204" pitchFamily="18" charset="0"/>
                        </a:rPr>
                        <m:t>TCCON</m:t>
                      </m:r>
                      <m:r>
                        <a:rPr lang="en-CA" sz="2000" b="0" i="0" smtClean="0">
                          <a:latin typeface="Cambria Math" panose="02040503050406030204" pitchFamily="18" charset="0"/>
                          <a:ea typeface="Cambria Math" panose="02040503050406030204" pitchFamily="18" charset="0"/>
                        </a:rPr>
                        <m:t> </m:t>
                      </m:r>
                      <m:r>
                        <m:rPr>
                          <m:sty m:val="p"/>
                        </m:rPr>
                        <a:rPr lang="en-CA" sz="2000" b="0" i="0" smtClean="0">
                          <a:latin typeface="Cambria Math" panose="02040503050406030204" pitchFamily="18" charset="0"/>
                          <a:ea typeface="Cambria Math" panose="02040503050406030204" pitchFamily="18" charset="0"/>
                        </a:rPr>
                        <m:t>averaging</m:t>
                      </m:r>
                      <m:r>
                        <a:rPr lang="en-CA" sz="2000" b="0" i="0" smtClean="0">
                          <a:latin typeface="Cambria Math" panose="02040503050406030204" pitchFamily="18" charset="0"/>
                          <a:ea typeface="Cambria Math" panose="02040503050406030204" pitchFamily="18" charset="0"/>
                        </a:rPr>
                        <m:t> </m:t>
                      </m:r>
                      <m:r>
                        <m:rPr>
                          <m:sty m:val="p"/>
                        </m:rPr>
                        <a:rPr lang="en-CA" sz="2000" b="0" i="0" smtClean="0">
                          <a:latin typeface="Cambria Math" panose="02040503050406030204" pitchFamily="18" charset="0"/>
                          <a:ea typeface="Cambria Math" panose="02040503050406030204" pitchFamily="18" charset="0"/>
                        </a:rPr>
                        <m:t>kernel</m:t>
                      </m:r>
                      <m:r>
                        <a:rPr lang="en-CA" sz="2000" b="0" i="0" smtClean="0">
                          <a:latin typeface="Cambria Math" panose="02040503050406030204" pitchFamily="18" charset="0"/>
                          <a:ea typeface="Cambria Math" panose="02040503050406030204" pitchFamily="18" charset="0"/>
                        </a:rPr>
                        <m:t> </m:t>
                      </m:r>
                      <m:r>
                        <m:rPr>
                          <m:sty m:val="p"/>
                        </m:rPr>
                        <a:rPr lang="en-CA" sz="2000" b="0" i="0" smtClean="0">
                          <a:latin typeface="Cambria Math" panose="02040503050406030204" pitchFamily="18" charset="0"/>
                          <a:ea typeface="Cambria Math" panose="02040503050406030204" pitchFamily="18" charset="0"/>
                        </a:rPr>
                        <m:t>at</m:t>
                      </m:r>
                      <m:r>
                        <a:rPr lang="en-CA" sz="2000" b="0" i="0" smtClean="0">
                          <a:latin typeface="Cambria Math" panose="02040503050406030204" pitchFamily="18" charset="0"/>
                          <a:ea typeface="Cambria Math" panose="02040503050406030204" pitchFamily="18" charset="0"/>
                        </a:rPr>
                        <m:t> </m:t>
                      </m:r>
                      <m:r>
                        <m:rPr>
                          <m:sty m:val="p"/>
                        </m:rPr>
                        <a:rPr lang="en-CA" sz="2000" b="0" i="0" smtClean="0">
                          <a:latin typeface="Cambria Math" panose="02040503050406030204" pitchFamily="18" charset="0"/>
                          <a:ea typeface="Cambria Math" panose="02040503050406030204" pitchFamily="18" charset="0"/>
                        </a:rPr>
                        <m:t>level</m:t>
                      </m:r>
                      <m:r>
                        <a:rPr lang="en-CA" sz="2000" b="0" i="0" smtClean="0">
                          <a:latin typeface="Cambria Math" panose="02040503050406030204" pitchFamily="18" charset="0"/>
                          <a:ea typeface="Cambria Math" panose="02040503050406030204" pitchFamily="18" charset="0"/>
                        </a:rPr>
                        <m:t> </m:t>
                      </m:r>
                      <m:r>
                        <m:rPr>
                          <m:sty m:val="p"/>
                        </m:rPr>
                        <a:rPr lang="en-CA" sz="2000" b="0" i="0" smtClean="0">
                          <a:latin typeface="Cambria Math" panose="02040503050406030204" pitchFamily="18" charset="0"/>
                          <a:ea typeface="Cambria Math" panose="02040503050406030204" pitchFamily="18" charset="0"/>
                        </a:rPr>
                        <m:t>j</m:t>
                      </m:r>
                      <m:r>
                        <a:rPr lang="en-CA" sz="2000" b="0" i="0" smtClean="0">
                          <a:latin typeface="Cambria Math" panose="02040503050406030204" pitchFamily="18" charset="0"/>
                          <a:ea typeface="Cambria Math" panose="02040503050406030204" pitchFamily="18" charset="0"/>
                        </a:rPr>
                        <m:t> </m:t>
                      </m:r>
                    </m:oMath>
                  </m:oMathPara>
                </a14:m>
                <a:endParaRPr lang="en-CA" dirty="0"/>
              </a:p>
            </p:txBody>
          </p:sp>
        </mc:Choice>
        <mc:Fallback xmlns="">
          <p:sp>
            <p:nvSpPr>
              <p:cNvPr id="21" name="TextBox 20">
                <a:extLst>
                  <a:ext uri="{FF2B5EF4-FFF2-40B4-BE49-F238E27FC236}">
                    <a16:creationId xmlns:a16="http://schemas.microsoft.com/office/drawing/2014/main" id="{C919AB81-8640-6A96-5950-9599BF0ABB86}"/>
                  </a:ext>
                </a:extLst>
              </p:cNvPr>
              <p:cNvSpPr txBox="1">
                <a:spLocks noRot="1" noChangeAspect="1" noMove="1" noResize="1" noEditPoints="1" noAdjustHandles="1" noChangeArrowheads="1" noChangeShapeType="1" noTextEdit="1"/>
              </p:cNvSpPr>
              <p:nvPr/>
            </p:nvSpPr>
            <p:spPr>
              <a:xfrm>
                <a:off x="6950565" y="4652991"/>
                <a:ext cx="4315733" cy="332463"/>
              </a:xfrm>
              <a:prstGeom prst="rect">
                <a:avLst/>
              </a:prstGeom>
              <a:blipFill>
                <a:blip r:embed="rId5"/>
                <a:stretch>
                  <a:fillRect l="-282" r="-141" b="-25455"/>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FC88593C-D2CC-3566-97E7-E37BA256C310}"/>
                  </a:ext>
                </a:extLst>
              </p:cNvPr>
              <p:cNvSpPr txBox="1"/>
              <p:nvPr/>
            </p:nvSpPr>
            <p:spPr>
              <a:xfrm>
                <a:off x="6950565" y="4993651"/>
                <a:ext cx="5241435" cy="6402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A" sz="2000" i="1" smtClean="0">
                              <a:latin typeface="Cambria Math" panose="02040503050406030204" pitchFamily="18" charset="0"/>
                            </a:rPr>
                          </m:ctrlPr>
                        </m:sSubPr>
                        <m:e>
                          <m:r>
                            <a:rPr lang="en-CA" sz="2000" b="0" i="1" smtClean="0">
                              <a:latin typeface="Cambria Math" panose="02040503050406030204" pitchFamily="18" charset="0"/>
                            </a:rPr>
                            <m:t>𝑑</m:t>
                          </m:r>
                        </m:e>
                        <m:sub>
                          <m:r>
                            <a:rPr lang="en-CA" sz="2000" b="0" i="1" smtClean="0">
                              <a:latin typeface="Cambria Math" panose="02040503050406030204" pitchFamily="18" charset="0"/>
                            </a:rPr>
                            <m:t>𝑗</m:t>
                          </m:r>
                        </m:sub>
                      </m:sSub>
                      <m:r>
                        <a:rPr lang="en-CA" sz="2000" i="1">
                          <a:latin typeface="Cambria Math" panose="02040503050406030204" pitchFamily="18" charset="0"/>
                          <a:ea typeface="Cambria Math" panose="02040503050406030204" pitchFamily="18" charset="0"/>
                        </a:rPr>
                        <m:t>≡</m:t>
                      </m:r>
                      <m:sSub>
                        <m:sSubPr>
                          <m:ctrlPr>
                            <a:rPr lang="en-CA" sz="2000" b="0" i="1" smtClean="0">
                              <a:latin typeface="Cambria Math" panose="02040503050406030204" pitchFamily="18" charset="0"/>
                            </a:rPr>
                          </m:ctrlPr>
                        </m:sSubPr>
                        <m:e>
                          <m:r>
                            <a:rPr lang="en-CA" sz="2000" b="0" i="1" smtClean="0">
                              <a:latin typeface="Cambria Math" panose="02040503050406030204" pitchFamily="18" charset="0"/>
                            </a:rPr>
                            <m:t>h</m:t>
                          </m:r>
                        </m:e>
                        <m:sub>
                          <m:r>
                            <a:rPr lang="en-CA" sz="2000" b="0" i="1" smtClean="0">
                              <a:latin typeface="Cambria Math" panose="02040503050406030204" pitchFamily="18" charset="0"/>
                            </a:rPr>
                            <m:t>𝑗</m:t>
                          </m:r>
                        </m:sub>
                      </m:sSub>
                      <m:sSub>
                        <m:sSubPr>
                          <m:ctrlPr>
                            <a:rPr lang="en-CA" sz="2000" b="0" i="1" smtClean="0">
                              <a:latin typeface="Cambria Math" panose="02040503050406030204" pitchFamily="18" charset="0"/>
                            </a:rPr>
                          </m:ctrlPr>
                        </m:sSubPr>
                        <m:e>
                          <m:r>
                            <a:rPr lang="en-CA" sz="2000" b="0" i="1" smtClean="0">
                              <a:latin typeface="Cambria Math" panose="02040503050406030204" pitchFamily="18" charset="0"/>
                            </a:rPr>
                            <m:t>𝑎</m:t>
                          </m:r>
                        </m:e>
                        <m:sub>
                          <m:r>
                            <a:rPr lang="en-CA" sz="2000" b="0" i="1" smtClean="0">
                              <a:latin typeface="Cambria Math" panose="02040503050406030204" pitchFamily="18" charset="0"/>
                            </a:rPr>
                            <m:t>𝑗</m:t>
                          </m:r>
                        </m:sub>
                      </m:sSub>
                      <m:r>
                        <a:rPr lang="en-CA" sz="2000" b="0" i="0" smtClean="0">
                          <a:latin typeface="Cambria Math" panose="02040503050406030204" pitchFamily="18" charset="0"/>
                        </a:rPr>
                        <m:t>, </m:t>
                      </m:r>
                      <m:r>
                        <m:rPr>
                          <m:sty m:val="p"/>
                        </m:rPr>
                        <a:rPr lang="en-CA" sz="2000" b="0" i="0" smtClean="0">
                          <a:latin typeface="Cambria Math" panose="02040503050406030204" pitchFamily="18" charset="0"/>
                        </a:rPr>
                        <m:t>elementwise</m:t>
                      </m:r>
                      <m:r>
                        <a:rPr lang="en-CA" sz="2000" b="0" i="0" smtClean="0">
                          <a:latin typeface="Cambria Math" panose="02040503050406030204" pitchFamily="18" charset="0"/>
                        </a:rPr>
                        <m:t> </m:t>
                      </m:r>
                      <m:r>
                        <m:rPr>
                          <m:sty m:val="p"/>
                        </m:rPr>
                        <a:rPr lang="en-CA" sz="2000" b="0" i="0" smtClean="0">
                          <a:latin typeface="Cambria Math" panose="02040503050406030204" pitchFamily="18" charset="0"/>
                        </a:rPr>
                        <m:t>product</m:t>
                      </m:r>
                      <m:r>
                        <a:rPr lang="en-CA" sz="2000" b="0" i="0" smtClean="0">
                          <a:latin typeface="Cambria Math" panose="02040503050406030204" pitchFamily="18" charset="0"/>
                        </a:rPr>
                        <m:t> </m:t>
                      </m:r>
                      <m:r>
                        <m:rPr>
                          <m:sty m:val="p"/>
                        </m:rPr>
                        <a:rPr lang="en-CA" sz="2000" b="0" i="0" smtClean="0">
                          <a:latin typeface="Cambria Math" panose="02040503050406030204" pitchFamily="18" charset="0"/>
                        </a:rPr>
                        <m:t>of</m:t>
                      </m:r>
                      <m:r>
                        <a:rPr lang="en-CA" sz="2000" b="0" i="0" smtClean="0">
                          <a:latin typeface="Cambria Math" panose="02040503050406030204" pitchFamily="18" charset="0"/>
                        </a:rPr>
                        <m:t> </m:t>
                      </m:r>
                      <m:r>
                        <m:rPr>
                          <m:sty m:val="p"/>
                        </m:rPr>
                        <a:rPr lang="en-CA" sz="2000" b="0" i="0" smtClean="0">
                          <a:latin typeface="Cambria Math" panose="02040503050406030204" pitchFamily="18" charset="0"/>
                        </a:rPr>
                        <m:t>the</m:t>
                      </m:r>
                      <m:r>
                        <a:rPr lang="en-CA" sz="2000" b="0" i="0" smtClean="0">
                          <a:latin typeface="Cambria Math" panose="02040503050406030204" pitchFamily="18" charset="0"/>
                        </a:rPr>
                        <m:t> </m:t>
                      </m:r>
                      <m:r>
                        <m:rPr>
                          <m:sty m:val="p"/>
                        </m:rPr>
                        <a:rPr lang="en-CA" sz="2000" b="0" i="0" smtClean="0">
                          <a:latin typeface="Cambria Math" panose="02040503050406030204" pitchFamily="18" charset="0"/>
                        </a:rPr>
                        <m:t>pressure</m:t>
                      </m:r>
                      <m:r>
                        <a:rPr lang="en-CA" sz="2000" b="0" i="0" smtClean="0">
                          <a:latin typeface="Cambria Math" panose="02040503050406030204" pitchFamily="18" charset="0"/>
                        </a:rPr>
                        <m:t> </m:t>
                      </m:r>
                    </m:oMath>
                  </m:oMathPara>
                </a14:m>
                <a:endParaRPr lang="en-CA" sz="2000" b="0" i="0"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m:rPr>
                          <m:sty m:val="p"/>
                        </m:rPr>
                        <a:rPr lang="en-CA" sz="2000" b="0" i="0" smtClean="0">
                          <a:latin typeface="Cambria Math" panose="02040503050406030204" pitchFamily="18" charset="0"/>
                        </a:rPr>
                        <m:t>weighting</m:t>
                      </m:r>
                      <m:r>
                        <a:rPr lang="en-CA" sz="2000" b="0" i="0" smtClean="0">
                          <a:latin typeface="Cambria Math" panose="02040503050406030204" pitchFamily="18" charset="0"/>
                        </a:rPr>
                        <m:t> </m:t>
                      </m:r>
                      <m:r>
                        <m:rPr>
                          <m:sty m:val="p"/>
                        </m:rPr>
                        <a:rPr lang="en-CA" sz="2000" b="0" i="0" smtClean="0">
                          <a:latin typeface="Cambria Math" panose="02040503050406030204" pitchFamily="18" charset="0"/>
                        </a:rPr>
                        <m:t>function</m:t>
                      </m:r>
                      <m:r>
                        <a:rPr lang="en-CA" sz="2000" b="0" i="0" smtClean="0">
                          <a:latin typeface="Cambria Math" panose="02040503050406030204" pitchFamily="18" charset="0"/>
                        </a:rPr>
                        <m:t> </m:t>
                      </m:r>
                      <m:r>
                        <m:rPr>
                          <m:sty m:val="p"/>
                        </m:rPr>
                        <a:rPr lang="en-CA" sz="2000" b="0" i="0" smtClean="0">
                          <a:latin typeface="Cambria Math" panose="02040503050406030204" pitchFamily="18" charset="0"/>
                        </a:rPr>
                        <m:t>and</m:t>
                      </m:r>
                      <m:r>
                        <a:rPr lang="en-CA" sz="2000" b="0" i="0" smtClean="0">
                          <a:latin typeface="Cambria Math" panose="02040503050406030204" pitchFamily="18" charset="0"/>
                        </a:rPr>
                        <m:t> </m:t>
                      </m:r>
                      <m:r>
                        <m:rPr>
                          <m:sty m:val="p"/>
                        </m:rPr>
                        <a:rPr lang="en-CA" sz="2000" b="0" i="0" smtClean="0">
                          <a:latin typeface="Cambria Math" panose="02040503050406030204" pitchFamily="18" charset="0"/>
                        </a:rPr>
                        <m:t>the</m:t>
                      </m:r>
                      <m:r>
                        <a:rPr lang="en-CA" sz="2000" b="0" i="0" smtClean="0">
                          <a:latin typeface="Cambria Math" panose="02040503050406030204" pitchFamily="18" charset="0"/>
                        </a:rPr>
                        <m:t> </m:t>
                      </m:r>
                      <m:r>
                        <m:rPr>
                          <m:sty m:val="p"/>
                        </m:rPr>
                        <a:rPr lang="en-CA" sz="2000" b="0" i="0" smtClean="0">
                          <a:latin typeface="Cambria Math" panose="02040503050406030204" pitchFamily="18" charset="0"/>
                        </a:rPr>
                        <m:t>averaging</m:t>
                      </m:r>
                      <m:r>
                        <a:rPr lang="en-CA" sz="2000" b="0" i="0" smtClean="0">
                          <a:latin typeface="Cambria Math" panose="02040503050406030204" pitchFamily="18" charset="0"/>
                        </a:rPr>
                        <m:t> </m:t>
                      </m:r>
                      <m:r>
                        <m:rPr>
                          <m:sty m:val="p"/>
                        </m:rPr>
                        <a:rPr lang="en-CA" sz="2000" b="0" i="0" smtClean="0">
                          <a:latin typeface="Cambria Math" panose="02040503050406030204" pitchFamily="18" charset="0"/>
                        </a:rPr>
                        <m:t>kernel</m:t>
                      </m:r>
                    </m:oMath>
                  </m:oMathPara>
                </a14:m>
                <a:endParaRPr lang="en-CA" sz="2000" dirty="0"/>
              </a:p>
            </p:txBody>
          </p:sp>
        </mc:Choice>
        <mc:Fallback xmlns="">
          <p:sp>
            <p:nvSpPr>
              <p:cNvPr id="22" name="TextBox 21">
                <a:extLst>
                  <a:ext uri="{FF2B5EF4-FFF2-40B4-BE49-F238E27FC236}">
                    <a16:creationId xmlns:a16="http://schemas.microsoft.com/office/drawing/2014/main" id="{FC88593C-D2CC-3566-97E7-E37BA256C310}"/>
                  </a:ext>
                </a:extLst>
              </p:cNvPr>
              <p:cNvSpPr txBox="1">
                <a:spLocks noRot="1" noChangeAspect="1" noMove="1" noResize="1" noEditPoints="1" noAdjustHandles="1" noChangeArrowheads="1" noChangeShapeType="1" noTextEdit="1"/>
              </p:cNvSpPr>
              <p:nvPr/>
            </p:nvSpPr>
            <p:spPr>
              <a:xfrm>
                <a:off x="6950565" y="4993651"/>
                <a:ext cx="5241435" cy="640240"/>
              </a:xfrm>
              <a:prstGeom prst="rect">
                <a:avLst/>
              </a:prstGeom>
              <a:blipFill>
                <a:blip r:embed="rId6"/>
                <a:stretch>
                  <a:fillRect l="-698" b="-16190"/>
                </a:stretch>
              </a:blipFill>
            </p:spPr>
            <p:txBody>
              <a:bodyPr/>
              <a:lstStyle/>
              <a:p>
                <a:r>
                  <a:rPr lang="en-CA">
                    <a:noFill/>
                  </a:rPr>
                  <a:t> </a:t>
                </a:r>
              </a:p>
            </p:txBody>
          </p:sp>
        </mc:Fallback>
      </mc:AlternateContent>
      <p:sp>
        <p:nvSpPr>
          <p:cNvPr id="2" name="Slide Number Placeholder 1">
            <a:extLst>
              <a:ext uri="{FF2B5EF4-FFF2-40B4-BE49-F238E27FC236}">
                <a16:creationId xmlns:a16="http://schemas.microsoft.com/office/drawing/2014/main" id="{12C08F8A-9FBA-7E55-3049-74A1323782DD}"/>
              </a:ext>
            </a:extLst>
          </p:cNvPr>
          <p:cNvSpPr>
            <a:spLocks noGrp="1"/>
          </p:cNvSpPr>
          <p:nvPr>
            <p:ph type="sldNum" sz="quarter" idx="12"/>
          </p:nvPr>
        </p:nvSpPr>
        <p:spPr/>
        <p:txBody>
          <a:bodyPr/>
          <a:lstStyle/>
          <a:p>
            <a:fld id="{1E58CA2A-F85B-41A2-A645-CC51B3BABE0C}" type="slidenum">
              <a:rPr lang="en-CA" smtClean="0"/>
              <a:t>19</a:t>
            </a:fld>
            <a:endParaRPr lang="en-CA" dirty="0"/>
          </a:p>
        </p:txBody>
      </p:sp>
    </p:spTree>
    <p:extLst>
      <p:ext uri="{BB962C8B-B14F-4D97-AF65-F5344CB8AC3E}">
        <p14:creationId xmlns:p14="http://schemas.microsoft.com/office/powerpoint/2010/main" val="1710909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line chart, histogram&#10;&#10;Description automatically generated">
            <a:extLst>
              <a:ext uri="{FF2B5EF4-FFF2-40B4-BE49-F238E27FC236}">
                <a16:creationId xmlns:a16="http://schemas.microsoft.com/office/drawing/2014/main" id="{ECB43C6E-ED2A-445E-BB2C-B740F1771C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39196"/>
            <a:ext cx="6470247" cy="3559990"/>
          </a:xfrm>
          <a:prstGeom prst="rect">
            <a:avLst/>
          </a:prstGeom>
        </p:spPr>
      </p:pic>
      <p:sp>
        <p:nvSpPr>
          <p:cNvPr id="2" name="Title 1">
            <a:extLst>
              <a:ext uri="{FF2B5EF4-FFF2-40B4-BE49-F238E27FC236}">
                <a16:creationId xmlns:a16="http://schemas.microsoft.com/office/drawing/2014/main" id="{929C8C46-E3BF-47C9-B2EB-35F4EE8A6ECC}"/>
              </a:ext>
            </a:extLst>
          </p:cNvPr>
          <p:cNvSpPr>
            <a:spLocks noGrp="1"/>
          </p:cNvSpPr>
          <p:nvPr>
            <p:ph type="title"/>
          </p:nvPr>
        </p:nvSpPr>
        <p:spPr>
          <a:xfrm>
            <a:off x="335667" y="134808"/>
            <a:ext cx="11018133" cy="827718"/>
          </a:xfrm>
        </p:spPr>
        <p:txBody>
          <a:bodyPr>
            <a:normAutofit/>
          </a:bodyPr>
          <a:lstStyle/>
          <a:p>
            <a:r>
              <a:rPr lang="en-CA" dirty="0"/>
              <a:t>The Warming Arctic</a:t>
            </a:r>
          </a:p>
        </p:txBody>
      </p:sp>
      <p:sp>
        <p:nvSpPr>
          <p:cNvPr id="4" name="Slide Number Placeholder 3">
            <a:extLst>
              <a:ext uri="{FF2B5EF4-FFF2-40B4-BE49-F238E27FC236}">
                <a16:creationId xmlns:a16="http://schemas.microsoft.com/office/drawing/2014/main" id="{4C6DC4DC-51B8-4B78-ACF7-A4AA8194A130}"/>
              </a:ext>
            </a:extLst>
          </p:cNvPr>
          <p:cNvSpPr>
            <a:spLocks noGrp="1"/>
          </p:cNvSpPr>
          <p:nvPr>
            <p:ph type="sldNum" sz="quarter" idx="12"/>
          </p:nvPr>
        </p:nvSpPr>
        <p:spPr/>
        <p:txBody>
          <a:bodyPr/>
          <a:lstStyle/>
          <a:p>
            <a:fld id="{DFDF98CC-160E-494C-8C3C-8CDC5FA257DE}" type="slidenum">
              <a:rPr lang="en-US" smtClean="0"/>
              <a:t>2</a:t>
            </a:fld>
            <a:endParaRPr lang="en-US" dirty="0"/>
          </a:p>
        </p:txBody>
      </p:sp>
      <p:pic>
        <p:nvPicPr>
          <p:cNvPr id="6" name="Picture 5" descr="Diagram&#10;&#10;Description automatically generated">
            <a:extLst>
              <a:ext uri="{FF2B5EF4-FFF2-40B4-BE49-F238E27FC236}">
                <a16:creationId xmlns:a16="http://schemas.microsoft.com/office/drawing/2014/main" id="{85C7A541-7268-4971-A3AD-63CAA00EAB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6143" y="229113"/>
            <a:ext cx="4575858" cy="6017946"/>
          </a:xfrm>
          <a:prstGeom prst="rect">
            <a:avLst/>
          </a:prstGeom>
        </p:spPr>
      </p:pic>
      <p:sp>
        <p:nvSpPr>
          <p:cNvPr id="9" name="TextBox 8">
            <a:extLst>
              <a:ext uri="{FF2B5EF4-FFF2-40B4-BE49-F238E27FC236}">
                <a16:creationId xmlns:a16="http://schemas.microsoft.com/office/drawing/2014/main" id="{C8AE617F-CA45-4ED2-BCE5-5D4B9A648D19}"/>
              </a:ext>
            </a:extLst>
          </p:cNvPr>
          <p:cNvSpPr txBox="1"/>
          <p:nvPr/>
        </p:nvSpPr>
        <p:spPr>
          <a:xfrm>
            <a:off x="9473518" y="6147816"/>
            <a:ext cx="2480359" cy="307777"/>
          </a:xfrm>
          <a:prstGeom prst="rect">
            <a:avLst/>
          </a:prstGeom>
          <a:noFill/>
        </p:spPr>
        <p:txBody>
          <a:bodyPr wrap="none" rtlCol="0">
            <a:spAutoFit/>
          </a:bodyPr>
          <a:lstStyle/>
          <a:p>
            <a:r>
              <a:rPr lang="en-CA" sz="1400" i="1" dirty="0"/>
              <a:t>Schurr et al., 2015, Box 1 Figure</a:t>
            </a:r>
          </a:p>
        </p:txBody>
      </p:sp>
      <p:sp>
        <p:nvSpPr>
          <p:cNvPr id="19" name="TextBox 18">
            <a:extLst>
              <a:ext uri="{FF2B5EF4-FFF2-40B4-BE49-F238E27FC236}">
                <a16:creationId xmlns:a16="http://schemas.microsoft.com/office/drawing/2014/main" id="{EC1866EA-1777-4729-A2E3-FD07BFB99F3B}"/>
              </a:ext>
            </a:extLst>
          </p:cNvPr>
          <p:cNvSpPr txBox="1"/>
          <p:nvPr/>
        </p:nvSpPr>
        <p:spPr>
          <a:xfrm>
            <a:off x="4171928" y="6567586"/>
            <a:ext cx="2361236" cy="307777"/>
          </a:xfrm>
          <a:prstGeom prst="rect">
            <a:avLst/>
          </a:prstGeom>
          <a:noFill/>
        </p:spPr>
        <p:txBody>
          <a:bodyPr wrap="square" rtlCol="0">
            <a:spAutoFit/>
          </a:bodyPr>
          <a:lstStyle/>
          <a:p>
            <a:r>
              <a:rPr lang="en-CA" sz="1400" i="1" dirty="0"/>
              <a:t>IPCC., 2021, Fig. SPM.8b</a:t>
            </a:r>
          </a:p>
        </p:txBody>
      </p:sp>
      <p:sp>
        <p:nvSpPr>
          <p:cNvPr id="22" name="Rectangle 21">
            <a:extLst>
              <a:ext uri="{FF2B5EF4-FFF2-40B4-BE49-F238E27FC236}">
                <a16:creationId xmlns:a16="http://schemas.microsoft.com/office/drawing/2014/main" id="{439DF368-CEA7-4121-8574-97650C6AA54E}"/>
              </a:ext>
            </a:extLst>
          </p:cNvPr>
          <p:cNvSpPr/>
          <p:nvPr/>
        </p:nvSpPr>
        <p:spPr>
          <a:xfrm>
            <a:off x="335667" y="5119191"/>
            <a:ext cx="289366" cy="344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TextBox 22">
            <a:extLst>
              <a:ext uri="{FF2B5EF4-FFF2-40B4-BE49-F238E27FC236}">
                <a16:creationId xmlns:a16="http://schemas.microsoft.com/office/drawing/2014/main" id="{BBD21921-9151-4870-AD81-53B4EF4A4E0A}"/>
              </a:ext>
            </a:extLst>
          </p:cNvPr>
          <p:cNvSpPr txBox="1"/>
          <p:nvPr/>
        </p:nvSpPr>
        <p:spPr>
          <a:xfrm>
            <a:off x="8904150" y="47992"/>
            <a:ext cx="1999843" cy="369332"/>
          </a:xfrm>
          <a:prstGeom prst="rect">
            <a:avLst/>
          </a:prstGeom>
          <a:noFill/>
        </p:spPr>
        <p:txBody>
          <a:bodyPr wrap="none" rtlCol="0">
            <a:spAutoFit/>
          </a:bodyPr>
          <a:lstStyle/>
          <a:p>
            <a:r>
              <a:rPr lang="en-CA" dirty="0"/>
              <a:t>Melting Permafrost</a:t>
            </a:r>
          </a:p>
        </p:txBody>
      </p:sp>
      <p:pic>
        <p:nvPicPr>
          <p:cNvPr id="25" name="Picture 24" descr="Chart, line chart&#10;&#10;Description automatically generated">
            <a:extLst>
              <a:ext uri="{FF2B5EF4-FFF2-40B4-BE49-F238E27FC236}">
                <a16:creationId xmlns:a16="http://schemas.microsoft.com/office/drawing/2014/main" id="{86E25364-84A8-479B-9987-6C06CC6488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841050"/>
            <a:ext cx="6470248" cy="2483602"/>
          </a:xfrm>
          <a:prstGeom prst="rect">
            <a:avLst/>
          </a:prstGeom>
        </p:spPr>
      </p:pic>
      <p:sp>
        <p:nvSpPr>
          <p:cNvPr id="26" name="TextBox 25">
            <a:extLst>
              <a:ext uri="{FF2B5EF4-FFF2-40B4-BE49-F238E27FC236}">
                <a16:creationId xmlns:a16="http://schemas.microsoft.com/office/drawing/2014/main" id="{E22B5C07-34FB-4D7B-8F4C-9FFF21D60B70}"/>
              </a:ext>
            </a:extLst>
          </p:cNvPr>
          <p:cNvSpPr txBox="1"/>
          <p:nvPr/>
        </p:nvSpPr>
        <p:spPr>
          <a:xfrm>
            <a:off x="3680749" y="3004642"/>
            <a:ext cx="2789499" cy="307777"/>
          </a:xfrm>
          <a:prstGeom prst="rect">
            <a:avLst/>
          </a:prstGeom>
          <a:noFill/>
        </p:spPr>
        <p:txBody>
          <a:bodyPr wrap="square" rtlCol="0">
            <a:spAutoFit/>
          </a:bodyPr>
          <a:lstStyle/>
          <a:p>
            <a:r>
              <a:rPr lang="en-CA" sz="1400" i="1" dirty="0"/>
              <a:t>Ballinger et al., 2020 (NOAA), Fig. 1</a:t>
            </a:r>
          </a:p>
        </p:txBody>
      </p:sp>
      <p:sp>
        <p:nvSpPr>
          <p:cNvPr id="3" name="Rectangle 2">
            <a:extLst>
              <a:ext uri="{FF2B5EF4-FFF2-40B4-BE49-F238E27FC236}">
                <a16:creationId xmlns:a16="http://schemas.microsoft.com/office/drawing/2014/main" id="{57F5DC17-B1C4-17C6-0009-20A5C3B7CD3E}"/>
              </a:ext>
            </a:extLst>
          </p:cNvPr>
          <p:cNvSpPr/>
          <p:nvPr/>
        </p:nvSpPr>
        <p:spPr>
          <a:xfrm>
            <a:off x="100484" y="3339196"/>
            <a:ext cx="289366" cy="344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808881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7F693-DAEE-4903-B3E2-D9B44E2E6F74}"/>
              </a:ext>
            </a:extLst>
          </p:cNvPr>
          <p:cNvSpPr>
            <a:spLocks noGrp="1"/>
          </p:cNvSpPr>
          <p:nvPr>
            <p:ph type="title"/>
          </p:nvPr>
        </p:nvSpPr>
        <p:spPr>
          <a:xfrm>
            <a:off x="381549" y="56989"/>
            <a:ext cx="10972251" cy="1256541"/>
          </a:xfrm>
        </p:spPr>
        <p:txBody>
          <a:bodyPr>
            <a:normAutofit/>
          </a:bodyPr>
          <a:lstStyle/>
          <a:p>
            <a:r>
              <a:rPr lang="en-CA" dirty="0"/>
              <a:t>TCCON</a:t>
            </a:r>
          </a:p>
        </p:txBody>
      </p:sp>
      <p:pic>
        <p:nvPicPr>
          <p:cNvPr id="6" name="Content Placeholder 5" descr="Map&#10;&#10;Description automatically generated">
            <a:extLst>
              <a:ext uri="{FF2B5EF4-FFF2-40B4-BE49-F238E27FC236}">
                <a16:creationId xmlns:a16="http://schemas.microsoft.com/office/drawing/2014/main" id="{008B348E-BA9D-4BCA-9447-8CAEC09D42E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092036" y="56988"/>
            <a:ext cx="10099964" cy="5217352"/>
          </a:xfrm>
        </p:spPr>
      </p:pic>
      <p:sp>
        <p:nvSpPr>
          <p:cNvPr id="7" name="Content Placeholder 6">
            <a:extLst>
              <a:ext uri="{FF2B5EF4-FFF2-40B4-BE49-F238E27FC236}">
                <a16:creationId xmlns:a16="http://schemas.microsoft.com/office/drawing/2014/main" id="{C0C979DF-DCBD-43F3-B657-7DDB6C8C7E2E}"/>
              </a:ext>
            </a:extLst>
          </p:cNvPr>
          <p:cNvSpPr>
            <a:spLocks noGrp="1"/>
          </p:cNvSpPr>
          <p:nvPr>
            <p:ph sz="half" idx="2"/>
          </p:nvPr>
        </p:nvSpPr>
        <p:spPr>
          <a:xfrm>
            <a:off x="609874" y="5363745"/>
            <a:ext cx="10972251" cy="1816342"/>
          </a:xfrm>
        </p:spPr>
        <p:txBody>
          <a:bodyPr>
            <a:noAutofit/>
          </a:bodyPr>
          <a:lstStyle/>
          <a:p>
            <a:r>
              <a:rPr lang="en-CA" sz="2400" dirty="0"/>
              <a:t>Used to validate many satellite datasets and models</a:t>
            </a:r>
          </a:p>
          <a:p>
            <a:r>
              <a:rPr lang="en-CA" sz="2400" dirty="0"/>
              <a:t>GGG2020 release data has been used for this project</a:t>
            </a:r>
          </a:p>
          <a:p>
            <a:r>
              <a:rPr lang="en-CA" sz="2400" dirty="0"/>
              <a:t>GGG from the three Arctic sites will be used for this work</a:t>
            </a:r>
          </a:p>
        </p:txBody>
      </p:sp>
      <p:sp>
        <p:nvSpPr>
          <p:cNvPr id="4" name="Slide Number Placeholder 3">
            <a:extLst>
              <a:ext uri="{FF2B5EF4-FFF2-40B4-BE49-F238E27FC236}">
                <a16:creationId xmlns:a16="http://schemas.microsoft.com/office/drawing/2014/main" id="{13CCF08B-19D8-4AC8-9116-AF1EF589A571}"/>
              </a:ext>
            </a:extLst>
          </p:cNvPr>
          <p:cNvSpPr>
            <a:spLocks noGrp="1"/>
          </p:cNvSpPr>
          <p:nvPr>
            <p:ph type="sldNum" sz="quarter" idx="12"/>
          </p:nvPr>
        </p:nvSpPr>
        <p:spPr/>
        <p:txBody>
          <a:bodyPr/>
          <a:lstStyle/>
          <a:p>
            <a:fld id="{DFDF98CC-160E-494C-8C3C-8CDC5FA257DE}" type="slidenum">
              <a:rPr lang="en-US" smtClean="0"/>
              <a:t>3</a:t>
            </a:fld>
            <a:endParaRPr lang="en-US" dirty="0"/>
          </a:p>
        </p:txBody>
      </p:sp>
      <p:sp>
        <p:nvSpPr>
          <p:cNvPr id="9" name="TextBox 8">
            <a:extLst>
              <a:ext uri="{FF2B5EF4-FFF2-40B4-BE49-F238E27FC236}">
                <a16:creationId xmlns:a16="http://schemas.microsoft.com/office/drawing/2014/main" id="{07B2BA4F-BCD7-4C51-95BE-F804F5E96EC6}"/>
              </a:ext>
            </a:extLst>
          </p:cNvPr>
          <p:cNvSpPr txBox="1"/>
          <p:nvPr/>
        </p:nvSpPr>
        <p:spPr>
          <a:xfrm>
            <a:off x="10838001" y="4140840"/>
            <a:ext cx="689420" cy="307777"/>
          </a:xfrm>
          <a:prstGeom prst="rect">
            <a:avLst/>
          </a:prstGeom>
          <a:noFill/>
        </p:spPr>
        <p:txBody>
          <a:bodyPr wrap="none" rtlCol="0">
            <a:spAutoFit/>
          </a:bodyPr>
          <a:lstStyle/>
          <a:p>
            <a:r>
              <a:rPr lang="en-CA" sz="1400" i="1" dirty="0"/>
              <a:t>TCCON</a:t>
            </a:r>
          </a:p>
        </p:txBody>
      </p:sp>
      <p:sp>
        <p:nvSpPr>
          <p:cNvPr id="3" name="Oval 2">
            <a:extLst>
              <a:ext uri="{FF2B5EF4-FFF2-40B4-BE49-F238E27FC236}">
                <a16:creationId xmlns:a16="http://schemas.microsoft.com/office/drawing/2014/main" id="{49664E28-4959-4270-938B-939E1DD4F4BB}"/>
              </a:ext>
            </a:extLst>
          </p:cNvPr>
          <p:cNvSpPr/>
          <p:nvPr/>
        </p:nvSpPr>
        <p:spPr>
          <a:xfrm>
            <a:off x="4816116" y="63166"/>
            <a:ext cx="1047403" cy="308137"/>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a:extLst>
              <a:ext uri="{FF2B5EF4-FFF2-40B4-BE49-F238E27FC236}">
                <a16:creationId xmlns:a16="http://schemas.microsoft.com/office/drawing/2014/main" id="{F46E2284-DD74-4C2B-A74E-2E2E025665E4}"/>
              </a:ext>
            </a:extLst>
          </p:cNvPr>
          <p:cNvSpPr/>
          <p:nvPr/>
        </p:nvSpPr>
        <p:spPr>
          <a:xfrm>
            <a:off x="7505351" y="416005"/>
            <a:ext cx="1220240" cy="308137"/>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a:extLst>
              <a:ext uri="{FF2B5EF4-FFF2-40B4-BE49-F238E27FC236}">
                <a16:creationId xmlns:a16="http://schemas.microsoft.com/office/drawing/2014/main" id="{8109DF08-6492-4262-90C2-9ADB0E60AA3F}"/>
              </a:ext>
            </a:extLst>
          </p:cNvPr>
          <p:cNvSpPr/>
          <p:nvPr/>
        </p:nvSpPr>
        <p:spPr>
          <a:xfrm>
            <a:off x="6860697" y="217234"/>
            <a:ext cx="1047403" cy="308137"/>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4226382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hart, diagram&#10;&#10;Description automatically generated">
            <a:extLst>
              <a:ext uri="{FF2B5EF4-FFF2-40B4-BE49-F238E27FC236}">
                <a16:creationId xmlns:a16="http://schemas.microsoft.com/office/drawing/2014/main" id="{069269C9-87D8-4C14-963C-DFA8EB0235E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5814" y="1153045"/>
            <a:ext cx="8530171" cy="5385867"/>
          </a:xfrm>
        </p:spPr>
      </p:pic>
      <p:sp>
        <p:nvSpPr>
          <p:cNvPr id="2" name="Title 1">
            <a:extLst>
              <a:ext uri="{FF2B5EF4-FFF2-40B4-BE49-F238E27FC236}">
                <a16:creationId xmlns:a16="http://schemas.microsoft.com/office/drawing/2014/main" id="{1BAAC670-3E71-4D2D-A355-B4A0F56FEC4A}"/>
              </a:ext>
            </a:extLst>
          </p:cNvPr>
          <p:cNvSpPr>
            <a:spLocks noGrp="1"/>
          </p:cNvSpPr>
          <p:nvPr>
            <p:ph type="title"/>
          </p:nvPr>
        </p:nvSpPr>
        <p:spPr>
          <a:xfrm>
            <a:off x="367861" y="286417"/>
            <a:ext cx="11824139" cy="719963"/>
          </a:xfrm>
        </p:spPr>
        <p:txBody>
          <a:bodyPr>
            <a:noAutofit/>
          </a:bodyPr>
          <a:lstStyle/>
          <a:p>
            <a:r>
              <a:rPr lang="en-CA" dirty="0"/>
              <a:t>Arctic Monitoring and Assessment Programme</a:t>
            </a:r>
          </a:p>
        </p:txBody>
      </p:sp>
      <p:sp>
        <p:nvSpPr>
          <p:cNvPr id="4" name="Slide Number Placeholder 3">
            <a:extLst>
              <a:ext uri="{FF2B5EF4-FFF2-40B4-BE49-F238E27FC236}">
                <a16:creationId xmlns:a16="http://schemas.microsoft.com/office/drawing/2014/main" id="{DA81EC75-B23E-4D85-9593-3C4CA20F0B36}"/>
              </a:ext>
            </a:extLst>
          </p:cNvPr>
          <p:cNvSpPr>
            <a:spLocks noGrp="1"/>
          </p:cNvSpPr>
          <p:nvPr>
            <p:ph type="sldNum" sz="quarter" idx="12"/>
          </p:nvPr>
        </p:nvSpPr>
        <p:spPr/>
        <p:txBody>
          <a:bodyPr/>
          <a:lstStyle/>
          <a:p>
            <a:fld id="{07A91D64-F149-421C-AE5F-17A8C265BFF6}" type="slidenum">
              <a:rPr lang="en-CA" smtClean="0"/>
              <a:t>4</a:t>
            </a:fld>
            <a:endParaRPr lang="en-CA" dirty="0"/>
          </a:p>
        </p:txBody>
      </p:sp>
      <p:sp>
        <p:nvSpPr>
          <p:cNvPr id="7" name="TextBox 6">
            <a:extLst>
              <a:ext uri="{FF2B5EF4-FFF2-40B4-BE49-F238E27FC236}">
                <a16:creationId xmlns:a16="http://schemas.microsoft.com/office/drawing/2014/main" id="{3FB6591F-55F3-4FD3-82B0-1789F8CA6A4B}"/>
              </a:ext>
            </a:extLst>
          </p:cNvPr>
          <p:cNvSpPr txBox="1"/>
          <p:nvPr/>
        </p:nvSpPr>
        <p:spPr>
          <a:xfrm>
            <a:off x="9679018" y="6337768"/>
            <a:ext cx="1316642" cy="369332"/>
          </a:xfrm>
          <a:prstGeom prst="rect">
            <a:avLst/>
          </a:prstGeom>
          <a:noFill/>
        </p:spPr>
        <p:txBody>
          <a:bodyPr wrap="none" rtlCol="0">
            <a:spAutoFit/>
          </a:bodyPr>
          <a:lstStyle/>
          <a:p>
            <a:r>
              <a:rPr lang="en-CA" i="1" dirty="0"/>
              <a:t>AMAP, 2021</a:t>
            </a:r>
          </a:p>
        </p:txBody>
      </p:sp>
      <p:sp>
        <p:nvSpPr>
          <p:cNvPr id="3" name="TextBox 2">
            <a:extLst>
              <a:ext uri="{FF2B5EF4-FFF2-40B4-BE49-F238E27FC236}">
                <a16:creationId xmlns:a16="http://schemas.microsoft.com/office/drawing/2014/main" id="{D1B7834C-1022-99D6-4614-17C99E23FCB5}"/>
              </a:ext>
            </a:extLst>
          </p:cNvPr>
          <p:cNvSpPr txBox="1"/>
          <p:nvPr/>
        </p:nvSpPr>
        <p:spPr>
          <a:xfrm>
            <a:off x="8708064" y="1446374"/>
            <a:ext cx="3381155" cy="2585323"/>
          </a:xfrm>
          <a:prstGeom prst="rect">
            <a:avLst/>
          </a:prstGeom>
          <a:noFill/>
        </p:spPr>
        <p:txBody>
          <a:bodyPr wrap="square" rtlCol="0">
            <a:spAutoFit/>
          </a:bodyPr>
          <a:lstStyle/>
          <a:p>
            <a:r>
              <a:rPr lang="en-CA" dirty="0"/>
              <a:t>Short-Lived Climate Forcers (SLCFs):</a:t>
            </a:r>
          </a:p>
          <a:p>
            <a:endParaRPr lang="en-CA" dirty="0"/>
          </a:p>
          <a:p>
            <a:r>
              <a:rPr lang="en-CA" dirty="0"/>
              <a:t>Species that have climate impacts </a:t>
            </a:r>
          </a:p>
          <a:p>
            <a:r>
              <a:rPr lang="en-CA" dirty="0"/>
              <a:t>and a lifetime shorter than that of</a:t>
            </a:r>
          </a:p>
          <a:p>
            <a:r>
              <a:rPr lang="en-CA" dirty="0"/>
              <a:t>CO</a:t>
            </a:r>
            <a:r>
              <a:rPr lang="en-CA" baseline="-25000" dirty="0"/>
              <a:t>2</a:t>
            </a:r>
          </a:p>
          <a:p>
            <a:endParaRPr lang="en-CA" dirty="0"/>
          </a:p>
          <a:p>
            <a:r>
              <a:rPr lang="en-CA" dirty="0"/>
              <a:t>Shorter lifetimes = changes in policy may see effects sooner</a:t>
            </a:r>
          </a:p>
        </p:txBody>
      </p:sp>
    </p:spTree>
    <p:extLst>
      <p:ext uri="{BB962C8B-B14F-4D97-AF65-F5344CB8AC3E}">
        <p14:creationId xmlns:p14="http://schemas.microsoft.com/office/powerpoint/2010/main" val="3080380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text, application&#10;&#10;Description automatically generated">
            <a:extLst>
              <a:ext uri="{FF2B5EF4-FFF2-40B4-BE49-F238E27FC236}">
                <a16:creationId xmlns:a16="http://schemas.microsoft.com/office/drawing/2014/main" id="{C30DA06F-F979-5616-D3C3-B26F7459927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702" t="632" r="1212"/>
          <a:stretch/>
        </p:blipFill>
        <p:spPr>
          <a:xfrm>
            <a:off x="7173316" y="-104758"/>
            <a:ext cx="5027720" cy="3588019"/>
          </a:xfrm>
        </p:spPr>
      </p:pic>
      <p:sp>
        <p:nvSpPr>
          <p:cNvPr id="2" name="Title 1">
            <a:extLst>
              <a:ext uri="{FF2B5EF4-FFF2-40B4-BE49-F238E27FC236}">
                <a16:creationId xmlns:a16="http://schemas.microsoft.com/office/drawing/2014/main" id="{D653580F-5C1A-40A6-D377-737069AF13CA}"/>
              </a:ext>
            </a:extLst>
          </p:cNvPr>
          <p:cNvSpPr>
            <a:spLocks noGrp="1"/>
          </p:cNvSpPr>
          <p:nvPr>
            <p:ph type="title"/>
          </p:nvPr>
        </p:nvSpPr>
        <p:spPr>
          <a:xfrm>
            <a:off x="388620" y="0"/>
            <a:ext cx="10965180" cy="1325563"/>
          </a:xfrm>
        </p:spPr>
        <p:txBody>
          <a:bodyPr/>
          <a:lstStyle/>
          <a:p>
            <a:r>
              <a:rPr lang="en-CA" dirty="0"/>
              <a:t>AMAP SLCF Comparisons</a:t>
            </a:r>
          </a:p>
        </p:txBody>
      </p:sp>
      <p:sp>
        <p:nvSpPr>
          <p:cNvPr id="6" name="TextBox 5">
            <a:extLst>
              <a:ext uri="{FF2B5EF4-FFF2-40B4-BE49-F238E27FC236}">
                <a16:creationId xmlns:a16="http://schemas.microsoft.com/office/drawing/2014/main" id="{A3B0CEEB-82ED-68D7-E1D0-1CE43ACC06A0}"/>
              </a:ext>
            </a:extLst>
          </p:cNvPr>
          <p:cNvSpPr txBox="1"/>
          <p:nvPr/>
        </p:nvSpPr>
        <p:spPr>
          <a:xfrm>
            <a:off x="388620" y="1076537"/>
            <a:ext cx="7225584" cy="5878532"/>
          </a:xfrm>
          <a:prstGeom prst="rect">
            <a:avLst/>
          </a:prstGeom>
          <a:noFill/>
        </p:spPr>
        <p:txBody>
          <a:bodyPr wrap="square" rtlCol="0">
            <a:spAutoFit/>
          </a:bodyPr>
          <a:lstStyle/>
          <a:p>
            <a:pPr marL="285750" indent="-285750">
              <a:buFont typeface="Arial" panose="020B0604020202020204" pitchFamily="34" charset="0"/>
              <a:buChar char="•"/>
            </a:pPr>
            <a:r>
              <a:rPr lang="en-CA" sz="2400" dirty="0"/>
              <a:t>In-depth comparisons with surface in-situ measurements and satellite measurements have been done (Whaley et al., 2022)</a:t>
            </a:r>
          </a:p>
          <a:p>
            <a:pPr marL="285750" indent="-285750">
              <a:buFont typeface="Arial" panose="020B0604020202020204" pitchFamily="34" charset="0"/>
              <a:buChar char="•"/>
            </a:pPr>
            <a:endParaRPr lang="en-CA" sz="2400" dirty="0"/>
          </a:p>
          <a:p>
            <a:pPr marL="285750" indent="-285750">
              <a:buFont typeface="Arial" panose="020B0604020202020204" pitchFamily="34" charset="0"/>
              <a:buChar char="•"/>
            </a:pPr>
            <a:r>
              <a:rPr lang="en-CA" sz="2400" dirty="0"/>
              <a:t>AMAP is generally focused on many different SLCFs</a:t>
            </a:r>
          </a:p>
          <a:p>
            <a:pPr marL="742950" lvl="1" indent="-285750">
              <a:buFont typeface="Arial" panose="020B0604020202020204" pitchFamily="34" charset="0"/>
              <a:buChar char="•"/>
            </a:pPr>
            <a:r>
              <a:rPr lang="en-CA" sz="2400" dirty="0"/>
              <a:t>For this project we focus on CO and CH</a:t>
            </a:r>
            <a:r>
              <a:rPr lang="en-CA" sz="2400" baseline="-25000" dirty="0"/>
              <a:t>4</a:t>
            </a:r>
            <a:r>
              <a:rPr lang="en-CA" sz="2400" dirty="0"/>
              <a:t> due to availability of TCCON data</a:t>
            </a:r>
          </a:p>
          <a:p>
            <a:pPr marL="742950" lvl="1" indent="-285750">
              <a:buFont typeface="Arial" panose="020B0604020202020204" pitchFamily="34" charset="0"/>
              <a:buChar char="•"/>
            </a:pPr>
            <a:r>
              <a:rPr lang="en-CA" sz="2400" dirty="0"/>
              <a:t>CO is a precursor to ozone in the troposphere, and has health impacts on a variety of species</a:t>
            </a:r>
          </a:p>
          <a:p>
            <a:pPr marL="742950" lvl="1" indent="-285750">
              <a:buFont typeface="Arial" panose="020B0604020202020204" pitchFamily="34" charset="0"/>
              <a:buChar char="•"/>
            </a:pPr>
            <a:r>
              <a:rPr lang="en-CA" sz="2400" dirty="0"/>
              <a:t>CH</a:t>
            </a:r>
            <a:r>
              <a:rPr lang="en-CA" sz="2400" baseline="-25000" dirty="0"/>
              <a:t>4</a:t>
            </a:r>
            <a:r>
              <a:rPr lang="en-CA" sz="2400" dirty="0"/>
              <a:t> is a strong greenhouse gas</a:t>
            </a:r>
          </a:p>
          <a:p>
            <a:pPr marL="285750" indent="-285750">
              <a:buFont typeface="Arial" panose="020B0604020202020204" pitchFamily="34" charset="0"/>
              <a:buChar char="•"/>
            </a:pPr>
            <a:endParaRPr lang="en-CA" sz="2400" dirty="0"/>
          </a:p>
          <a:p>
            <a:pPr marL="285750" indent="-285750">
              <a:buFont typeface="Arial" panose="020B0604020202020204" pitchFamily="34" charset="0"/>
              <a:buChar char="•"/>
            </a:pPr>
            <a:r>
              <a:rPr lang="en-CA" sz="2400" dirty="0"/>
              <a:t>Whaley et al. study found that models were generally biased low compared to observations for methane and carbon monoxide, especially in the Arctic </a:t>
            </a:r>
          </a:p>
          <a:p>
            <a:pPr marL="285750" indent="-285750">
              <a:buFont typeface="Arial" panose="020B0604020202020204" pitchFamily="34" charset="0"/>
              <a:buChar char="•"/>
            </a:pPr>
            <a:endParaRPr lang="en-CA" sz="2000" dirty="0"/>
          </a:p>
          <a:p>
            <a:pPr marL="285750" indent="-285750">
              <a:buFont typeface="Arial" panose="020B0604020202020204" pitchFamily="34" charset="0"/>
              <a:buChar char="•"/>
            </a:pPr>
            <a:endParaRPr lang="en-CA" sz="2000" dirty="0"/>
          </a:p>
        </p:txBody>
      </p:sp>
      <p:graphicFrame>
        <p:nvGraphicFramePr>
          <p:cNvPr id="3" name="Diagram 2">
            <a:extLst>
              <a:ext uri="{FF2B5EF4-FFF2-40B4-BE49-F238E27FC236}">
                <a16:creationId xmlns:a16="http://schemas.microsoft.com/office/drawing/2014/main" id="{69576F30-4A82-57F2-3F44-98DB16883223}"/>
              </a:ext>
            </a:extLst>
          </p:cNvPr>
          <p:cNvGraphicFramePr/>
          <p:nvPr>
            <p:extLst>
              <p:ext uri="{D42A27DB-BD31-4B8C-83A1-F6EECF244321}">
                <p14:modId xmlns:p14="http://schemas.microsoft.com/office/powerpoint/2010/main" val="2764280764"/>
              </p:ext>
            </p:extLst>
          </p:nvPr>
        </p:nvGraphicFramePr>
        <p:xfrm>
          <a:off x="7614204" y="3231357"/>
          <a:ext cx="4672755" cy="37208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7" name="Group 16">
            <a:extLst>
              <a:ext uri="{FF2B5EF4-FFF2-40B4-BE49-F238E27FC236}">
                <a16:creationId xmlns:a16="http://schemas.microsoft.com/office/drawing/2014/main" id="{01BAD823-6D1B-9E9F-641E-7A582E13EDE0}"/>
              </a:ext>
            </a:extLst>
          </p:cNvPr>
          <p:cNvGrpSpPr/>
          <p:nvPr/>
        </p:nvGrpSpPr>
        <p:grpSpPr>
          <a:xfrm>
            <a:off x="7930748" y="3896607"/>
            <a:ext cx="3512856" cy="1703550"/>
            <a:chOff x="921092" y="1666113"/>
            <a:chExt cx="6086896" cy="3337474"/>
          </a:xfrm>
        </p:grpSpPr>
        <p:sp>
          <p:nvSpPr>
            <p:cNvPr id="18" name="TextBox 17">
              <a:extLst>
                <a:ext uri="{FF2B5EF4-FFF2-40B4-BE49-F238E27FC236}">
                  <a16:creationId xmlns:a16="http://schemas.microsoft.com/office/drawing/2014/main" id="{4DD63B69-68D1-9C68-6053-D32F0562C843}"/>
                </a:ext>
              </a:extLst>
            </p:cNvPr>
            <p:cNvSpPr txBox="1"/>
            <p:nvPr/>
          </p:nvSpPr>
          <p:spPr>
            <a:xfrm>
              <a:off x="1747110" y="1666113"/>
              <a:ext cx="861278" cy="663271"/>
            </a:xfrm>
            <a:prstGeom prst="rect">
              <a:avLst/>
            </a:prstGeom>
            <a:noFill/>
          </p:spPr>
          <p:txBody>
            <a:bodyPr wrap="none" rtlCol="0">
              <a:spAutoFit/>
            </a:bodyPr>
            <a:lstStyle/>
            <a:p>
              <a:r>
                <a:rPr lang="en-CA" sz="1600" dirty="0"/>
                <a:t>CO</a:t>
              </a:r>
              <a:r>
                <a:rPr lang="en-CA" sz="1600" baseline="-25000" dirty="0"/>
                <a:t>2</a:t>
              </a:r>
            </a:p>
          </p:txBody>
        </p:sp>
        <p:sp>
          <p:nvSpPr>
            <p:cNvPr id="19" name="TextBox 18">
              <a:extLst>
                <a:ext uri="{FF2B5EF4-FFF2-40B4-BE49-F238E27FC236}">
                  <a16:creationId xmlns:a16="http://schemas.microsoft.com/office/drawing/2014/main" id="{3CC19FFF-74E4-30EE-DB7F-028AA9AD400C}"/>
                </a:ext>
              </a:extLst>
            </p:cNvPr>
            <p:cNvSpPr txBox="1"/>
            <p:nvPr/>
          </p:nvSpPr>
          <p:spPr>
            <a:xfrm>
              <a:off x="3684950" y="2622634"/>
              <a:ext cx="741843" cy="663271"/>
            </a:xfrm>
            <a:prstGeom prst="rect">
              <a:avLst/>
            </a:prstGeom>
            <a:noFill/>
          </p:spPr>
          <p:txBody>
            <a:bodyPr wrap="none" rtlCol="0">
              <a:spAutoFit/>
            </a:bodyPr>
            <a:lstStyle/>
            <a:p>
              <a:r>
                <a:rPr lang="en-CA" sz="1600" dirty="0"/>
                <a:t>CO</a:t>
              </a:r>
            </a:p>
          </p:txBody>
        </p:sp>
        <p:sp>
          <p:nvSpPr>
            <p:cNvPr id="20" name="TextBox 19">
              <a:extLst>
                <a:ext uri="{FF2B5EF4-FFF2-40B4-BE49-F238E27FC236}">
                  <a16:creationId xmlns:a16="http://schemas.microsoft.com/office/drawing/2014/main" id="{59638FCD-3D66-D267-84F3-621922015320}"/>
                </a:ext>
              </a:extLst>
            </p:cNvPr>
            <p:cNvSpPr txBox="1"/>
            <p:nvPr/>
          </p:nvSpPr>
          <p:spPr>
            <a:xfrm>
              <a:off x="2283978" y="2556706"/>
              <a:ext cx="897721" cy="663271"/>
            </a:xfrm>
            <a:prstGeom prst="rect">
              <a:avLst/>
            </a:prstGeom>
            <a:noFill/>
          </p:spPr>
          <p:txBody>
            <a:bodyPr wrap="none" rtlCol="0">
              <a:spAutoFit/>
            </a:bodyPr>
            <a:lstStyle/>
            <a:p>
              <a:r>
                <a:rPr lang="en-CA" sz="1600" dirty="0"/>
                <a:t>H</a:t>
              </a:r>
              <a:r>
                <a:rPr lang="en-CA" sz="1600" baseline="-25000" dirty="0"/>
                <a:t>2</a:t>
              </a:r>
              <a:r>
                <a:rPr lang="en-CA" sz="1600" dirty="0"/>
                <a:t>O</a:t>
              </a:r>
            </a:p>
          </p:txBody>
        </p:sp>
        <p:sp>
          <p:nvSpPr>
            <p:cNvPr id="21" name="TextBox 20">
              <a:extLst>
                <a:ext uri="{FF2B5EF4-FFF2-40B4-BE49-F238E27FC236}">
                  <a16:creationId xmlns:a16="http://schemas.microsoft.com/office/drawing/2014/main" id="{45DD7AA9-2FBA-5656-240D-206344A89E09}"/>
                </a:ext>
              </a:extLst>
            </p:cNvPr>
            <p:cNvSpPr txBox="1"/>
            <p:nvPr/>
          </p:nvSpPr>
          <p:spPr>
            <a:xfrm>
              <a:off x="921092" y="2784184"/>
              <a:ext cx="906054" cy="663271"/>
            </a:xfrm>
            <a:prstGeom prst="rect">
              <a:avLst/>
            </a:prstGeom>
            <a:noFill/>
          </p:spPr>
          <p:txBody>
            <a:bodyPr wrap="none" rtlCol="0">
              <a:spAutoFit/>
            </a:bodyPr>
            <a:lstStyle/>
            <a:p>
              <a:r>
                <a:rPr lang="en-CA" sz="1600" dirty="0"/>
                <a:t>N</a:t>
              </a:r>
              <a:r>
                <a:rPr lang="en-CA" sz="1600" baseline="-25000" dirty="0"/>
                <a:t>2</a:t>
              </a:r>
              <a:r>
                <a:rPr lang="en-CA" sz="1600" dirty="0"/>
                <a:t>O</a:t>
              </a:r>
            </a:p>
          </p:txBody>
        </p:sp>
        <p:sp>
          <p:nvSpPr>
            <p:cNvPr id="22" name="TextBox 21">
              <a:extLst>
                <a:ext uri="{FF2B5EF4-FFF2-40B4-BE49-F238E27FC236}">
                  <a16:creationId xmlns:a16="http://schemas.microsoft.com/office/drawing/2014/main" id="{99923412-2A0A-1017-9A91-7C3A726CE3EF}"/>
                </a:ext>
              </a:extLst>
            </p:cNvPr>
            <p:cNvSpPr txBox="1"/>
            <p:nvPr/>
          </p:nvSpPr>
          <p:spPr>
            <a:xfrm>
              <a:off x="1679015" y="3550726"/>
              <a:ext cx="997715" cy="663271"/>
            </a:xfrm>
            <a:prstGeom prst="rect">
              <a:avLst/>
            </a:prstGeom>
            <a:noFill/>
          </p:spPr>
          <p:txBody>
            <a:bodyPr wrap="none" rtlCol="0">
              <a:spAutoFit/>
            </a:bodyPr>
            <a:lstStyle/>
            <a:p>
              <a:r>
                <a:rPr lang="en-CA" sz="1600" dirty="0"/>
                <a:t>HDO</a:t>
              </a:r>
            </a:p>
          </p:txBody>
        </p:sp>
        <p:sp>
          <p:nvSpPr>
            <p:cNvPr id="23" name="TextBox 22">
              <a:extLst>
                <a:ext uri="{FF2B5EF4-FFF2-40B4-BE49-F238E27FC236}">
                  <a16:creationId xmlns:a16="http://schemas.microsoft.com/office/drawing/2014/main" id="{033D8DD4-6C69-42D5-5568-E886F32F9ED6}"/>
                </a:ext>
              </a:extLst>
            </p:cNvPr>
            <p:cNvSpPr txBox="1"/>
            <p:nvPr/>
          </p:nvSpPr>
          <p:spPr>
            <a:xfrm>
              <a:off x="3572805" y="3450537"/>
              <a:ext cx="850502" cy="663271"/>
            </a:xfrm>
            <a:prstGeom prst="rect">
              <a:avLst/>
            </a:prstGeom>
            <a:noFill/>
          </p:spPr>
          <p:txBody>
            <a:bodyPr wrap="none" rtlCol="0">
              <a:spAutoFit/>
            </a:bodyPr>
            <a:lstStyle/>
            <a:p>
              <a:r>
                <a:rPr lang="en-CA" sz="1600" dirty="0"/>
                <a:t>CH</a:t>
              </a:r>
              <a:r>
                <a:rPr lang="en-CA" sz="1600" baseline="-25000" dirty="0"/>
                <a:t>4</a:t>
              </a:r>
            </a:p>
          </p:txBody>
        </p:sp>
        <p:sp>
          <p:nvSpPr>
            <p:cNvPr id="24" name="TextBox 23">
              <a:extLst>
                <a:ext uri="{FF2B5EF4-FFF2-40B4-BE49-F238E27FC236}">
                  <a16:creationId xmlns:a16="http://schemas.microsoft.com/office/drawing/2014/main" id="{EDC44F5D-8A09-AA1B-AA4B-5CD78BA793B4}"/>
                </a:ext>
              </a:extLst>
            </p:cNvPr>
            <p:cNvSpPr txBox="1"/>
            <p:nvPr/>
          </p:nvSpPr>
          <p:spPr>
            <a:xfrm>
              <a:off x="2414938" y="4340316"/>
              <a:ext cx="706067" cy="663271"/>
            </a:xfrm>
            <a:prstGeom prst="rect">
              <a:avLst/>
            </a:prstGeom>
            <a:noFill/>
          </p:spPr>
          <p:txBody>
            <a:bodyPr wrap="none" rtlCol="0">
              <a:spAutoFit/>
            </a:bodyPr>
            <a:lstStyle/>
            <a:p>
              <a:r>
                <a:rPr lang="en-CA" sz="1600" dirty="0"/>
                <a:t>HF</a:t>
              </a:r>
            </a:p>
          </p:txBody>
        </p:sp>
        <p:sp>
          <p:nvSpPr>
            <p:cNvPr id="25" name="TextBox 24">
              <a:extLst>
                <a:ext uri="{FF2B5EF4-FFF2-40B4-BE49-F238E27FC236}">
                  <a16:creationId xmlns:a16="http://schemas.microsoft.com/office/drawing/2014/main" id="{62F383A8-584A-8D76-A71E-8689429E4B73}"/>
                </a:ext>
              </a:extLst>
            </p:cNvPr>
            <p:cNvSpPr txBox="1"/>
            <p:nvPr/>
          </p:nvSpPr>
          <p:spPr>
            <a:xfrm>
              <a:off x="4927291" y="3030117"/>
              <a:ext cx="906054" cy="663271"/>
            </a:xfrm>
            <a:prstGeom prst="rect">
              <a:avLst/>
            </a:prstGeom>
            <a:noFill/>
          </p:spPr>
          <p:txBody>
            <a:bodyPr wrap="none" rtlCol="0">
              <a:spAutoFit/>
            </a:bodyPr>
            <a:lstStyle/>
            <a:p>
              <a:r>
                <a:rPr lang="en-CA" sz="1600" dirty="0"/>
                <a:t>NO</a:t>
              </a:r>
              <a:r>
                <a:rPr lang="en-CA" sz="1600" baseline="-25000" dirty="0"/>
                <a:t>2</a:t>
              </a:r>
            </a:p>
          </p:txBody>
        </p:sp>
        <p:sp>
          <p:nvSpPr>
            <p:cNvPr id="26" name="TextBox 25">
              <a:extLst>
                <a:ext uri="{FF2B5EF4-FFF2-40B4-BE49-F238E27FC236}">
                  <a16:creationId xmlns:a16="http://schemas.microsoft.com/office/drawing/2014/main" id="{E04E17D7-3F87-3F38-591C-3CBAFAC94910}"/>
                </a:ext>
              </a:extLst>
            </p:cNvPr>
            <p:cNvSpPr txBox="1"/>
            <p:nvPr/>
          </p:nvSpPr>
          <p:spPr>
            <a:xfrm>
              <a:off x="5881382" y="2295095"/>
              <a:ext cx="786616" cy="663271"/>
            </a:xfrm>
            <a:prstGeom prst="rect">
              <a:avLst/>
            </a:prstGeom>
            <a:noFill/>
          </p:spPr>
          <p:txBody>
            <a:bodyPr wrap="none" rtlCol="0">
              <a:spAutoFit/>
            </a:bodyPr>
            <a:lstStyle/>
            <a:p>
              <a:r>
                <a:rPr lang="en-CA" sz="1600" dirty="0"/>
                <a:t>NO</a:t>
              </a:r>
            </a:p>
          </p:txBody>
        </p:sp>
        <p:sp>
          <p:nvSpPr>
            <p:cNvPr id="27" name="TextBox 26">
              <a:extLst>
                <a:ext uri="{FF2B5EF4-FFF2-40B4-BE49-F238E27FC236}">
                  <a16:creationId xmlns:a16="http://schemas.microsoft.com/office/drawing/2014/main" id="{79805FE0-8394-50C0-FB6C-ADB431B1B965}"/>
                </a:ext>
              </a:extLst>
            </p:cNvPr>
            <p:cNvSpPr txBox="1"/>
            <p:nvPr/>
          </p:nvSpPr>
          <p:spPr>
            <a:xfrm>
              <a:off x="4850508" y="1810818"/>
              <a:ext cx="721206" cy="663271"/>
            </a:xfrm>
            <a:prstGeom prst="rect">
              <a:avLst/>
            </a:prstGeom>
            <a:noFill/>
          </p:spPr>
          <p:txBody>
            <a:bodyPr wrap="square" rtlCol="0">
              <a:spAutoFit/>
            </a:bodyPr>
            <a:lstStyle/>
            <a:p>
              <a:r>
                <a:rPr lang="en-CA" sz="1600" dirty="0"/>
                <a:t>O</a:t>
              </a:r>
              <a:r>
                <a:rPr lang="en-CA" sz="1600" baseline="-25000" dirty="0"/>
                <a:t>3</a:t>
              </a:r>
              <a:endParaRPr lang="en-CA" sz="1600" dirty="0"/>
            </a:p>
          </p:txBody>
        </p:sp>
        <p:sp>
          <p:nvSpPr>
            <p:cNvPr id="28" name="TextBox 27">
              <a:extLst>
                <a:ext uri="{FF2B5EF4-FFF2-40B4-BE49-F238E27FC236}">
                  <a16:creationId xmlns:a16="http://schemas.microsoft.com/office/drawing/2014/main" id="{57975A95-48C7-9803-9C2A-0F7B9DEAD22C}"/>
                </a:ext>
              </a:extLst>
            </p:cNvPr>
            <p:cNvSpPr txBox="1"/>
            <p:nvPr/>
          </p:nvSpPr>
          <p:spPr>
            <a:xfrm>
              <a:off x="4694358" y="4160715"/>
              <a:ext cx="2313630" cy="602975"/>
            </a:xfrm>
            <a:prstGeom prst="rect">
              <a:avLst/>
            </a:prstGeom>
            <a:noFill/>
          </p:spPr>
          <p:txBody>
            <a:bodyPr wrap="none" rtlCol="0">
              <a:spAutoFit/>
            </a:bodyPr>
            <a:lstStyle/>
            <a:p>
              <a:r>
                <a:rPr lang="en-CA" sz="1400" dirty="0"/>
                <a:t>Sulfate aerosols</a:t>
              </a:r>
            </a:p>
          </p:txBody>
        </p:sp>
      </p:grpSp>
      <p:sp>
        <p:nvSpPr>
          <p:cNvPr id="29" name="TextBox 28">
            <a:extLst>
              <a:ext uri="{FF2B5EF4-FFF2-40B4-BE49-F238E27FC236}">
                <a16:creationId xmlns:a16="http://schemas.microsoft.com/office/drawing/2014/main" id="{25F73C4E-ECA8-67EC-F16C-DDE95497E24F}"/>
              </a:ext>
            </a:extLst>
          </p:cNvPr>
          <p:cNvSpPr txBox="1"/>
          <p:nvPr/>
        </p:nvSpPr>
        <p:spPr>
          <a:xfrm>
            <a:off x="9837769" y="6123453"/>
            <a:ext cx="2259465" cy="338554"/>
          </a:xfrm>
          <a:prstGeom prst="rect">
            <a:avLst/>
          </a:prstGeom>
          <a:noFill/>
          <a:ln>
            <a:noFill/>
          </a:ln>
        </p:spPr>
        <p:txBody>
          <a:bodyPr wrap="none" rtlCol="0">
            <a:spAutoFit/>
          </a:bodyPr>
          <a:lstStyle/>
          <a:p>
            <a:r>
              <a:rPr lang="en-CA" sz="1600" dirty="0">
                <a:solidFill>
                  <a:schemeClr val="accent2">
                    <a:lumMod val="75000"/>
                  </a:schemeClr>
                </a:solidFill>
              </a:rPr>
              <a:t>AMAP species of interest</a:t>
            </a:r>
          </a:p>
        </p:txBody>
      </p:sp>
      <p:sp>
        <p:nvSpPr>
          <p:cNvPr id="30" name="TextBox 29">
            <a:extLst>
              <a:ext uri="{FF2B5EF4-FFF2-40B4-BE49-F238E27FC236}">
                <a16:creationId xmlns:a16="http://schemas.microsoft.com/office/drawing/2014/main" id="{8D705A05-E779-1328-ADCD-027BAE36CADE}"/>
              </a:ext>
            </a:extLst>
          </p:cNvPr>
          <p:cNvSpPr txBox="1"/>
          <p:nvPr/>
        </p:nvSpPr>
        <p:spPr>
          <a:xfrm>
            <a:off x="7867166" y="6105518"/>
            <a:ext cx="1899751" cy="338554"/>
          </a:xfrm>
          <a:prstGeom prst="rect">
            <a:avLst/>
          </a:prstGeom>
          <a:noFill/>
        </p:spPr>
        <p:txBody>
          <a:bodyPr wrap="none" rtlCol="0">
            <a:spAutoFit/>
          </a:bodyPr>
          <a:lstStyle/>
          <a:p>
            <a:r>
              <a:rPr lang="en-CA" sz="1600" dirty="0">
                <a:solidFill>
                  <a:schemeClr val="accent5">
                    <a:lumMod val="75000"/>
                  </a:schemeClr>
                </a:solidFill>
              </a:rPr>
              <a:t>Measured by TCCON</a:t>
            </a:r>
          </a:p>
        </p:txBody>
      </p:sp>
      <p:sp>
        <p:nvSpPr>
          <p:cNvPr id="4" name="Slide Number Placeholder 3">
            <a:extLst>
              <a:ext uri="{FF2B5EF4-FFF2-40B4-BE49-F238E27FC236}">
                <a16:creationId xmlns:a16="http://schemas.microsoft.com/office/drawing/2014/main" id="{E1C8F948-FEDB-A68B-339C-8A226668F8C3}"/>
              </a:ext>
            </a:extLst>
          </p:cNvPr>
          <p:cNvSpPr>
            <a:spLocks noGrp="1"/>
          </p:cNvSpPr>
          <p:nvPr>
            <p:ph type="sldNum" sz="quarter" idx="12"/>
          </p:nvPr>
        </p:nvSpPr>
        <p:spPr/>
        <p:txBody>
          <a:bodyPr/>
          <a:lstStyle/>
          <a:p>
            <a:fld id="{1E58CA2A-F85B-41A2-A645-CC51B3BABE0C}" type="slidenum">
              <a:rPr lang="en-CA" smtClean="0"/>
              <a:t>5</a:t>
            </a:fld>
            <a:endParaRPr lang="en-CA" dirty="0"/>
          </a:p>
        </p:txBody>
      </p:sp>
    </p:spTree>
    <p:extLst>
      <p:ext uri="{BB962C8B-B14F-4D97-AF65-F5344CB8AC3E}">
        <p14:creationId xmlns:p14="http://schemas.microsoft.com/office/powerpoint/2010/main" val="887900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3DC15-ABCA-BA59-260D-25251363C598}"/>
              </a:ext>
            </a:extLst>
          </p:cNvPr>
          <p:cNvSpPr>
            <a:spLocks noGrp="1"/>
          </p:cNvSpPr>
          <p:nvPr>
            <p:ph type="title"/>
          </p:nvPr>
        </p:nvSpPr>
        <p:spPr>
          <a:xfrm>
            <a:off x="367862" y="0"/>
            <a:ext cx="10985938" cy="1325563"/>
          </a:xfrm>
        </p:spPr>
        <p:txBody>
          <a:bodyPr/>
          <a:lstStyle/>
          <a:p>
            <a:r>
              <a:rPr lang="en-CA" dirty="0"/>
              <a:t>Data Product Comparison</a:t>
            </a:r>
          </a:p>
        </p:txBody>
      </p:sp>
      <p:sp>
        <p:nvSpPr>
          <p:cNvPr id="3" name="Content Placeholder 2">
            <a:extLst>
              <a:ext uri="{FF2B5EF4-FFF2-40B4-BE49-F238E27FC236}">
                <a16:creationId xmlns:a16="http://schemas.microsoft.com/office/drawing/2014/main" id="{DBF77088-6AF9-3099-2780-FC89846D01C3}"/>
              </a:ext>
            </a:extLst>
          </p:cNvPr>
          <p:cNvSpPr>
            <a:spLocks noGrp="1"/>
          </p:cNvSpPr>
          <p:nvPr>
            <p:ph idx="1"/>
          </p:nvPr>
        </p:nvSpPr>
        <p:spPr>
          <a:xfrm>
            <a:off x="610603" y="1775787"/>
            <a:ext cx="6074165" cy="4341044"/>
          </a:xfrm>
        </p:spPr>
        <p:txBody>
          <a:bodyPr>
            <a:noAutofit/>
          </a:bodyPr>
          <a:lstStyle/>
          <a:p>
            <a:r>
              <a:rPr lang="en-CA" sz="2400" dirty="0"/>
              <a:t>Model outputs from AMAP are 3-hourly vertical profiles for 2014 and 2015 (except for GEM-MACH, which is only provided for 2015)</a:t>
            </a:r>
          </a:p>
          <a:p>
            <a:endParaRPr lang="en-CA" sz="2400" dirty="0"/>
          </a:p>
          <a:p>
            <a:r>
              <a:rPr lang="en-CA" sz="2400" dirty="0"/>
              <a:t>Column-averaged dry air mole fractions (Xgas) for the model profiles were calculated in the same step as smoothing the model profiles with TCCON priors and averaging kernels</a:t>
            </a:r>
          </a:p>
        </p:txBody>
      </p:sp>
      <p:pic>
        <p:nvPicPr>
          <p:cNvPr id="4" name="Picture 3">
            <a:extLst>
              <a:ext uri="{FF2B5EF4-FFF2-40B4-BE49-F238E27FC236}">
                <a16:creationId xmlns:a16="http://schemas.microsoft.com/office/drawing/2014/main" id="{CB6BA30F-7C1D-6D23-2387-06E4C92A1B8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927508" y="1775787"/>
            <a:ext cx="5056257" cy="4599089"/>
          </a:xfrm>
          <a:prstGeom prst="rect">
            <a:avLst/>
          </a:prstGeom>
        </p:spPr>
      </p:pic>
      <p:sp>
        <p:nvSpPr>
          <p:cNvPr id="5" name="TextBox 4">
            <a:extLst>
              <a:ext uri="{FF2B5EF4-FFF2-40B4-BE49-F238E27FC236}">
                <a16:creationId xmlns:a16="http://schemas.microsoft.com/office/drawing/2014/main" id="{3DD662F8-5235-E194-C883-33AA53482593}"/>
              </a:ext>
            </a:extLst>
          </p:cNvPr>
          <p:cNvSpPr txBox="1"/>
          <p:nvPr/>
        </p:nvSpPr>
        <p:spPr>
          <a:xfrm>
            <a:off x="6927508" y="1129456"/>
            <a:ext cx="5551361" cy="646331"/>
          </a:xfrm>
          <a:prstGeom prst="rect">
            <a:avLst/>
          </a:prstGeom>
          <a:noFill/>
        </p:spPr>
        <p:txBody>
          <a:bodyPr wrap="square" rtlCol="0">
            <a:spAutoFit/>
          </a:bodyPr>
          <a:lstStyle/>
          <a:p>
            <a:pPr algn="ctr"/>
            <a:r>
              <a:rPr lang="en-CA" dirty="0"/>
              <a:t>Example Profiles: Eureka, Nunavut </a:t>
            </a:r>
          </a:p>
          <a:p>
            <a:pPr algn="ctr"/>
            <a:r>
              <a:rPr lang="en-CA" dirty="0"/>
              <a:t>June 3</a:t>
            </a:r>
            <a:r>
              <a:rPr lang="en-CA" baseline="30000" dirty="0"/>
              <a:t>rd</a:t>
            </a:r>
            <a:r>
              <a:rPr lang="en-CA" dirty="0"/>
              <a:t> 2015 18:00 UTC</a:t>
            </a:r>
          </a:p>
        </p:txBody>
      </p:sp>
      <p:sp>
        <p:nvSpPr>
          <p:cNvPr id="6" name="Slide Number Placeholder 5">
            <a:extLst>
              <a:ext uri="{FF2B5EF4-FFF2-40B4-BE49-F238E27FC236}">
                <a16:creationId xmlns:a16="http://schemas.microsoft.com/office/drawing/2014/main" id="{6538EB6E-D010-0206-004E-C2696D270887}"/>
              </a:ext>
            </a:extLst>
          </p:cNvPr>
          <p:cNvSpPr>
            <a:spLocks noGrp="1"/>
          </p:cNvSpPr>
          <p:nvPr>
            <p:ph type="sldNum" sz="quarter" idx="12"/>
          </p:nvPr>
        </p:nvSpPr>
        <p:spPr/>
        <p:txBody>
          <a:bodyPr/>
          <a:lstStyle/>
          <a:p>
            <a:fld id="{1E58CA2A-F85B-41A2-A645-CC51B3BABE0C}" type="slidenum">
              <a:rPr lang="en-CA" smtClean="0"/>
              <a:t>6</a:t>
            </a:fld>
            <a:endParaRPr lang="en-CA" dirty="0"/>
          </a:p>
        </p:txBody>
      </p:sp>
    </p:spTree>
    <p:extLst>
      <p:ext uri="{BB962C8B-B14F-4D97-AF65-F5344CB8AC3E}">
        <p14:creationId xmlns:p14="http://schemas.microsoft.com/office/powerpoint/2010/main" val="1554211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C6D512C-A9CA-2F15-6CD7-00A38191B3DC}"/>
              </a:ext>
            </a:extLst>
          </p:cNvPr>
          <p:cNvSpPr>
            <a:spLocks noGrp="1"/>
          </p:cNvSpPr>
          <p:nvPr>
            <p:ph type="title"/>
          </p:nvPr>
        </p:nvSpPr>
        <p:spPr>
          <a:xfrm>
            <a:off x="367862" y="365125"/>
            <a:ext cx="10985938" cy="299359"/>
          </a:xfrm>
        </p:spPr>
        <p:txBody>
          <a:bodyPr>
            <a:noAutofit/>
          </a:bodyPr>
          <a:lstStyle/>
          <a:p>
            <a:r>
              <a:rPr lang="en-CA" dirty="0">
                <a:latin typeface="+mn-lt"/>
              </a:rPr>
              <a:t>Time series – XCO, smoothed</a:t>
            </a:r>
          </a:p>
        </p:txBody>
      </p:sp>
      <p:pic>
        <p:nvPicPr>
          <p:cNvPr id="16" name="Picture 15">
            <a:extLst>
              <a:ext uri="{FF2B5EF4-FFF2-40B4-BE49-F238E27FC236}">
                <a16:creationId xmlns:a16="http://schemas.microsoft.com/office/drawing/2014/main" id="{69966C95-0D06-D678-BC3D-E015950B93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 y="3896846"/>
            <a:ext cx="4807878" cy="2956469"/>
          </a:xfrm>
          <a:prstGeom prst="rect">
            <a:avLst/>
          </a:prstGeom>
        </p:spPr>
      </p:pic>
      <p:pic>
        <p:nvPicPr>
          <p:cNvPr id="20" name="Picture 19">
            <a:extLst>
              <a:ext uri="{FF2B5EF4-FFF2-40B4-BE49-F238E27FC236}">
                <a16:creationId xmlns:a16="http://schemas.microsoft.com/office/drawing/2014/main" id="{88F316DE-E2B6-1F2E-54FD-ED074E4E112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92058" y="3896847"/>
            <a:ext cx="4807879" cy="2956469"/>
          </a:xfrm>
          <a:prstGeom prst="rect">
            <a:avLst/>
          </a:prstGeom>
        </p:spPr>
      </p:pic>
      <p:pic>
        <p:nvPicPr>
          <p:cNvPr id="12" name="Picture 11">
            <a:extLst>
              <a:ext uri="{FF2B5EF4-FFF2-40B4-BE49-F238E27FC236}">
                <a16:creationId xmlns:a16="http://schemas.microsoft.com/office/drawing/2014/main" id="{382FDF7C-195E-F300-AA5C-36A07528C47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353112" y="3896847"/>
            <a:ext cx="4807879" cy="2956470"/>
          </a:xfrm>
          <a:prstGeom prst="rect">
            <a:avLst/>
          </a:prstGeom>
        </p:spPr>
      </p:pic>
      <p:sp>
        <p:nvSpPr>
          <p:cNvPr id="2" name="Slide Number Placeholder 1">
            <a:extLst>
              <a:ext uri="{FF2B5EF4-FFF2-40B4-BE49-F238E27FC236}">
                <a16:creationId xmlns:a16="http://schemas.microsoft.com/office/drawing/2014/main" id="{BB6F07C4-1391-0582-06B8-2479EBBB3D5D}"/>
              </a:ext>
            </a:extLst>
          </p:cNvPr>
          <p:cNvSpPr>
            <a:spLocks noGrp="1"/>
          </p:cNvSpPr>
          <p:nvPr>
            <p:ph type="sldNum" sz="quarter" idx="12"/>
          </p:nvPr>
        </p:nvSpPr>
        <p:spPr/>
        <p:txBody>
          <a:bodyPr/>
          <a:lstStyle/>
          <a:p>
            <a:fld id="{1E58CA2A-F85B-41A2-A645-CC51B3BABE0C}" type="slidenum">
              <a:rPr lang="en-CA" smtClean="0"/>
              <a:t>7</a:t>
            </a:fld>
            <a:endParaRPr lang="en-CA" dirty="0"/>
          </a:p>
        </p:txBody>
      </p:sp>
      <p:pic>
        <p:nvPicPr>
          <p:cNvPr id="14" name="Picture 13">
            <a:extLst>
              <a:ext uri="{FF2B5EF4-FFF2-40B4-BE49-F238E27FC236}">
                <a16:creationId xmlns:a16="http://schemas.microsoft.com/office/drawing/2014/main" id="{7EA7F8CF-C6BE-171C-8AB3-8D988FBC5AB3}"/>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3062" y="1078878"/>
            <a:ext cx="4807878" cy="2956468"/>
          </a:xfrm>
          <a:prstGeom prst="rect">
            <a:avLst/>
          </a:prstGeom>
        </p:spPr>
      </p:pic>
      <p:pic>
        <p:nvPicPr>
          <p:cNvPr id="18" name="Picture 17">
            <a:extLst>
              <a:ext uri="{FF2B5EF4-FFF2-40B4-BE49-F238E27FC236}">
                <a16:creationId xmlns:a16="http://schemas.microsoft.com/office/drawing/2014/main" id="{03966BC6-1655-F564-A3D1-E1E2D10A98A6}"/>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692058" y="1091754"/>
            <a:ext cx="4807879" cy="2956469"/>
          </a:xfrm>
          <a:prstGeom prst="rect">
            <a:avLst/>
          </a:prstGeom>
        </p:spPr>
      </p:pic>
      <p:pic>
        <p:nvPicPr>
          <p:cNvPr id="10" name="Content Placeholder 9">
            <a:extLst>
              <a:ext uri="{FF2B5EF4-FFF2-40B4-BE49-F238E27FC236}">
                <a16:creationId xmlns:a16="http://schemas.microsoft.com/office/drawing/2014/main" id="{A20ED955-F476-FEF4-9399-029BA79C8463}"/>
              </a:ext>
            </a:extLst>
          </p:cNvPr>
          <p:cNvPicPr>
            <a:picLocks noGrp="1" noChangeAspect="1"/>
          </p:cNvPicPr>
          <p:nvPr>
            <p:ph idx="1"/>
          </p:nvPr>
        </p:nvPicPr>
        <p:blipFill>
          <a:blip r:embed="rId8">
            <a:extLst>
              <a:ext uri="{28A0092B-C50C-407E-A947-70E740481C1C}">
                <a14:useLocalDpi xmlns:a14="http://schemas.microsoft.com/office/drawing/2010/main" val="0"/>
              </a:ext>
            </a:extLst>
          </a:blip>
          <a:srcRect/>
          <a:stretch/>
        </p:blipFill>
        <p:spPr>
          <a:xfrm>
            <a:off x="7384119" y="1078876"/>
            <a:ext cx="4807881" cy="2956471"/>
          </a:xfrm>
        </p:spPr>
      </p:pic>
      <p:grpSp>
        <p:nvGrpSpPr>
          <p:cNvPr id="8" name="Group 7">
            <a:extLst>
              <a:ext uri="{FF2B5EF4-FFF2-40B4-BE49-F238E27FC236}">
                <a16:creationId xmlns:a16="http://schemas.microsoft.com/office/drawing/2014/main" id="{0F077B09-984C-CB68-F364-34641B480D7D}"/>
              </a:ext>
            </a:extLst>
          </p:cNvPr>
          <p:cNvGrpSpPr/>
          <p:nvPr/>
        </p:nvGrpSpPr>
        <p:grpSpPr>
          <a:xfrm>
            <a:off x="940158" y="844171"/>
            <a:ext cx="10068873" cy="384659"/>
            <a:chOff x="940158" y="844171"/>
            <a:chExt cx="10068873" cy="384659"/>
          </a:xfrm>
        </p:grpSpPr>
        <p:sp>
          <p:nvSpPr>
            <p:cNvPr id="3" name="TextBox 2">
              <a:extLst>
                <a:ext uri="{FF2B5EF4-FFF2-40B4-BE49-F238E27FC236}">
                  <a16:creationId xmlns:a16="http://schemas.microsoft.com/office/drawing/2014/main" id="{797B8355-EB66-4C2F-0160-22E3DF3C8199}"/>
                </a:ext>
              </a:extLst>
            </p:cNvPr>
            <p:cNvSpPr txBox="1"/>
            <p:nvPr/>
          </p:nvSpPr>
          <p:spPr>
            <a:xfrm>
              <a:off x="940158" y="844171"/>
              <a:ext cx="2047741" cy="369332"/>
            </a:xfrm>
            <a:prstGeom prst="rect">
              <a:avLst/>
            </a:prstGeom>
            <a:solidFill>
              <a:schemeClr val="bg1"/>
            </a:solidFill>
          </p:spPr>
          <p:txBody>
            <a:bodyPr wrap="square" rtlCol="0">
              <a:spAutoFit/>
            </a:bodyPr>
            <a:lstStyle/>
            <a:p>
              <a:pPr algn="ctr"/>
              <a:r>
                <a:rPr lang="en-CA" dirty="0"/>
                <a:t>Eureka, NU</a:t>
              </a:r>
            </a:p>
          </p:txBody>
        </p:sp>
        <p:sp>
          <p:nvSpPr>
            <p:cNvPr id="5" name="TextBox 4">
              <a:extLst>
                <a:ext uri="{FF2B5EF4-FFF2-40B4-BE49-F238E27FC236}">
                  <a16:creationId xmlns:a16="http://schemas.microsoft.com/office/drawing/2014/main" id="{11F34BC5-05F9-CBB8-6FA2-2718C02B81F3}"/>
                </a:ext>
              </a:extLst>
            </p:cNvPr>
            <p:cNvSpPr txBox="1"/>
            <p:nvPr/>
          </p:nvSpPr>
          <p:spPr>
            <a:xfrm>
              <a:off x="4047396" y="859498"/>
              <a:ext cx="3305716" cy="369332"/>
            </a:xfrm>
            <a:prstGeom prst="rect">
              <a:avLst/>
            </a:prstGeom>
            <a:solidFill>
              <a:schemeClr val="bg1"/>
            </a:solidFill>
          </p:spPr>
          <p:txBody>
            <a:bodyPr wrap="square" rtlCol="0">
              <a:spAutoFit/>
            </a:bodyPr>
            <a:lstStyle/>
            <a:p>
              <a:pPr algn="ctr"/>
              <a:r>
                <a:rPr lang="en-CA" dirty="0"/>
                <a:t>Ny-Ålesund, Svalbard</a:t>
              </a:r>
            </a:p>
          </p:txBody>
        </p:sp>
        <p:sp>
          <p:nvSpPr>
            <p:cNvPr id="6" name="TextBox 5">
              <a:extLst>
                <a:ext uri="{FF2B5EF4-FFF2-40B4-BE49-F238E27FC236}">
                  <a16:creationId xmlns:a16="http://schemas.microsoft.com/office/drawing/2014/main" id="{49ABDE16-BB96-0F93-F445-CDE5BB573029}"/>
                </a:ext>
              </a:extLst>
            </p:cNvPr>
            <p:cNvSpPr txBox="1"/>
            <p:nvPr/>
          </p:nvSpPr>
          <p:spPr>
            <a:xfrm>
              <a:off x="7703315" y="846619"/>
              <a:ext cx="3305716" cy="369332"/>
            </a:xfrm>
            <a:prstGeom prst="rect">
              <a:avLst/>
            </a:prstGeom>
            <a:solidFill>
              <a:schemeClr val="bg1"/>
            </a:solidFill>
          </p:spPr>
          <p:txBody>
            <a:bodyPr wrap="square" rtlCol="0">
              <a:spAutoFit/>
            </a:bodyPr>
            <a:lstStyle/>
            <a:p>
              <a:pPr algn="ctr"/>
              <a:r>
                <a:rPr lang="en-CA" dirty="0"/>
                <a:t>Sodankylä, Finland</a:t>
              </a:r>
            </a:p>
          </p:txBody>
        </p:sp>
      </p:grpSp>
    </p:spTree>
    <p:extLst>
      <p:ext uri="{BB962C8B-B14F-4D97-AF65-F5344CB8AC3E}">
        <p14:creationId xmlns:p14="http://schemas.microsoft.com/office/powerpoint/2010/main" val="3740937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0155189-D96C-4527-B0EC-654B946BE6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Chart, line chart&#10;&#10;Description automatically generated">
            <a:extLst>
              <a:ext uri="{FF2B5EF4-FFF2-40B4-BE49-F238E27FC236}">
                <a16:creationId xmlns:a16="http://schemas.microsoft.com/office/drawing/2014/main" id="{66E6C9D0-A239-0397-341E-830615CC37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1" y="1837749"/>
            <a:ext cx="4876190" cy="3600000"/>
          </a:xfrm>
          <a:prstGeom prst="rect">
            <a:avLst/>
          </a:prstGeom>
        </p:spPr>
      </p:pic>
      <p:sp>
        <p:nvSpPr>
          <p:cNvPr id="7" name="Title 6">
            <a:extLst>
              <a:ext uri="{FF2B5EF4-FFF2-40B4-BE49-F238E27FC236}">
                <a16:creationId xmlns:a16="http://schemas.microsoft.com/office/drawing/2014/main" id="{3C6ED3E6-0DFE-6388-97E3-FCF6F3E565C7}"/>
              </a:ext>
            </a:extLst>
          </p:cNvPr>
          <p:cNvSpPr>
            <a:spLocks noGrp="1"/>
          </p:cNvSpPr>
          <p:nvPr>
            <p:ph type="title"/>
          </p:nvPr>
        </p:nvSpPr>
        <p:spPr>
          <a:xfrm>
            <a:off x="346841" y="1"/>
            <a:ext cx="11121259" cy="919148"/>
          </a:xfrm>
        </p:spPr>
        <p:txBody>
          <a:bodyPr vert="horz" lIns="91440" tIns="45720" rIns="91440" bIns="45720" rtlCol="0" anchor="ctr">
            <a:normAutofit/>
          </a:bodyPr>
          <a:lstStyle/>
          <a:p>
            <a:r>
              <a:rPr lang="en-US" kern="1200" dirty="0">
                <a:solidFill>
                  <a:schemeClr val="tx1"/>
                </a:solidFill>
                <a:latin typeface="+mj-lt"/>
                <a:ea typeface="+mj-ea"/>
                <a:cs typeface="+mj-cs"/>
              </a:rPr>
              <a:t>Monthly Means – XCO, smoothed, 2014-2015</a:t>
            </a:r>
          </a:p>
        </p:txBody>
      </p:sp>
      <p:pic>
        <p:nvPicPr>
          <p:cNvPr id="5" name="Content Placeholder 4" descr="Chart, line chart&#10;&#10;Description automatically generated">
            <a:extLst>
              <a:ext uri="{FF2B5EF4-FFF2-40B4-BE49-F238E27FC236}">
                <a16:creationId xmlns:a16="http://schemas.microsoft.com/office/drawing/2014/main" id="{4E979956-9807-6C4B-7976-C0047407AE7B}"/>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656380" y="1837749"/>
            <a:ext cx="4876190" cy="3600000"/>
          </a:xfrm>
        </p:spPr>
      </p:pic>
      <p:pic>
        <p:nvPicPr>
          <p:cNvPr id="11" name="Picture 10" descr="Chart, line chart&#10;&#10;Description automatically generated">
            <a:extLst>
              <a:ext uri="{FF2B5EF4-FFF2-40B4-BE49-F238E27FC236}">
                <a16:creationId xmlns:a16="http://schemas.microsoft.com/office/drawing/2014/main" id="{2319551C-4A89-0B40-A5E3-3F1E408797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2760" y="1837749"/>
            <a:ext cx="4876191" cy="3600000"/>
          </a:xfrm>
          <a:prstGeom prst="rect">
            <a:avLst/>
          </a:prstGeom>
        </p:spPr>
      </p:pic>
      <p:sp>
        <p:nvSpPr>
          <p:cNvPr id="2" name="Slide Number Placeholder 1">
            <a:extLst>
              <a:ext uri="{FF2B5EF4-FFF2-40B4-BE49-F238E27FC236}">
                <a16:creationId xmlns:a16="http://schemas.microsoft.com/office/drawing/2014/main" id="{6522164A-1D4C-C1B7-7ECA-205A00ECF667}"/>
              </a:ext>
            </a:extLst>
          </p:cNvPr>
          <p:cNvSpPr>
            <a:spLocks noGrp="1"/>
          </p:cNvSpPr>
          <p:nvPr>
            <p:ph type="sldNum" sz="quarter" idx="12"/>
          </p:nvPr>
        </p:nvSpPr>
        <p:spPr/>
        <p:txBody>
          <a:bodyPr/>
          <a:lstStyle/>
          <a:p>
            <a:fld id="{1E58CA2A-F85B-41A2-A645-CC51B3BABE0C}" type="slidenum">
              <a:rPr lang="en-CA" smtClean="0"/>
              <a:t>8</a:t>
            </a:fld>
            <a:endParaRPr lang="en-CA" dirty="0"/>
          </a:p>
        </p:txBody>
      </p:sp>
      <p:grpSp>
        <p:nvGrpSpPr>
          <p:cNvPr id="3" name="Group 2">
            <a:extLst>
              <a:ext uri="{FF2B5EF4-FFF2-40B4-BE49-F238E27FC236}">
                <a16:creationId xmlns:a16="http://schemas.microsoft.com/office/drawing/2014/main" id="{66C1CAAC-C64D-61A6-2AAD-E89BC17F36C2}"/>
              </a:ext>
            </a:extLst>
          </p:cNvPr>
          <p:cNvGrpSpPr/>
          <p:nvPr/>
        </p:nvGrpSpPr>
        <p:grpSpPr>
          <a:xfrm>
            <a:off x="924549" y="1624805"/>
            <a:ext cx="10068873" cy="384659"/>
            <a:chOff x="940158" y="844171"/>
            <a:chExt cx="10068873" cy="384659"/>
          </a:xfrm>
        </p:grpSpPr>
        <p:sp>
          <p:nvSpPr>
            <p:cNvPr id="4" name="TextBox 3">
              <a:extLst>
                <a:ext uri="{FF2B5EF4-FFF2-40B4-BE49-F238E27FC236}">
                  <a16:creationId xmlns:a16="http://schemas.microsoft.com/office/drawing/2014/main" id="{DC7B95F0-63FC-02A8-923D-DE794AC0F498}"/>
                </a:ext>
              </a:extLst>
            </p:cNvPr>
            <p:cNvSpPr txBox="1"/>
            <p:nvPr/>
          </p:nvSpPr>
          <p:spPr>
            <a:xfrm>
              <a:off x="940158" y="844171"/>
              <a:ext cx="2047741" cy="369332"/>
            </a:xfrm>
            <a:prstGeom prst="rect">
              <a:avLst/>
            </a:prstGeom>
            <a:solidFill>
              <a:schemeClr val="bg1"/>
            </a:solidFill>
          </p:spPr>
          <p:txBody>
            <a:bodyPr wrap="square" rtlCol="0">
              <a:spAutoFit/>
            </a:bodyPr>
            <a:lstStyle/>
            <a:p>
              <a:pPr algn="ctr"/>
              <a:r>
                <a:rPr lang="en-CA" dirty="0"/>
                <a:t>Eureka, NU</a:t>
              </a:r>
            </a:p>
          </p:txBody>
        </p:sp>
        <p:sp>
          <p:nvSpPr>
            <p:cNvPr id="6" name="TextBox 5">
              <a:extLst>
                <a:ext uri="{FF2B5EF4-FFF2-40B4-BE49-F238E27FC236}">
                  <a16:creationId xmlns:a16="http://schemas.microsoft.com/office/drawing/2014/main" id="{E852B510-3B99-415F-5588-1B4AFB45CE5C}"/>
                </a:ext>
              </a:extLst>
            </p:cNvPr>
            <p:cNvSpPr txBox="1"/>
            <p:nvPr/>
          </p:nvSpPr>
          <p:spPr>
            <a:xfrm>
              <a:off x="4047396" y="859498"/>
              <a:ext cx="3305716" cy="369332"/>
            </a:xfrm>
            <a:prstGeom prst="rect">
              <a:avLst/>
            </a:prstGeom>
            <a:solidFill>
              <a:schemeClr val="bg1"/>
            </a:solidFill>
          </p:spPr>
          <p:txBody>
            <a:bodyPr wrap="square" rtlCol="0">
              <a:spAutoFit/>
            </a:bodyPr>
            <a:lstStyle/>
            <a:p>
              <a:pPr algn="ctr"/>
              <a:r>
                <a:rPr lang="en-CA" dirty="0"/>
                <a:t>Ny-Ålesund, Svalbard</a:t>
              </a:r>
            </a:p>
          </p:txBody>
        </p:sp>
        <p:sp>
          <p:nvSpPr>
            <p:cNvPr id="9" name="TextBox 8">
              <a:extLst>
                <a:ext uri="{FF2B5EF4-FFF2-40B4-BE49-F238E27FC236}">
                  <a16:creationId xmlns:a16="http://schemas.microsoft.com/office/drawing/2014/main" id="{ADFDC200-09C3-4CDB-CB1F-62ABA627967C}"/>
                </a:ext>
              </a:extLst>
            </p:cNvPr>
            <p:cNvSpPr txBox="1"/>
            <p:nvPr/>
          </p:nvSpPr>
          <p:spPr>
            <a:xfrm>
              <a:off x="7703315" y="846619"/>
              <a:ext cx="3305716" cy="369332"/>
            </a:xfrm>
            <a:prstGeom prst="rect">
              <a:avLst/>
            </a:prstGeom>
            <a:solidFill>
              <a:schemeClr val="bg1"/>
            </a:solidFill>
          </p:spPr>
          <p:txBody>
            <a:bodyPr wrap="square" rtlCol="0">
              <a:spAutoFit/>
            </a:bodyPr>
            <a:lstStyle/>
            <a:p>
              <a:pPr algn="ctr"/>
              <a:r>
                <a:rPr lang="en-CA" dirty="0"/>
                <a:t>Sodankylä, Finland</a:t>
              </a:r>
            </a:p>
          </p:txBody>
        </p:sp>
      </p:grpSp>
    </p:spTree>
    <p:extLst>
      <p:ext uri="{BB962C8B-B14F-4D97-AF65-F5344CB8AC3E}">
        <p14:creationId xmlns:p14="http://schemas.microsoft.com/office/powerpoint/2010/main" val="3327649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0155189-D96C-4527-B0EC-654B946BE6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66E6C9D0-A239-0397-341E-830615CC37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6794" y="1837749"/>
            <a:ext cx="4852447" cy="3600000"/>
          </a:xfrm>
          <a:prstGeom prst="rect">
            <a:avLst/>
          </a:prstGeom>
        </p:spPr>
      </p:pic>
      <p:sp>
        <p:nvSpPr>
          <p:cNvPr id="7" name="Title 6">
            <a:extLst>
              <a:ext uri="{FF2B5EF4-FFF2-40B4-BE49-F238E27FC236}">
                <a16:creationId xmlns:a16="http://schemas.microsoft.com/office/drawing/2014/main" id="{3C6ED3E6-0DFE-6388-97E3-FCF6F3E565C7}"/>
              </a:ext>
            </a:extLst>
          </p:cNvPr>
          <p:cNvSpPr>
            <a:spLocks noGrp="1"/>
          </p:cNvSpPr>
          <p:nvPr>
            <p:ph type="title"/>
          </p:nvPr>
        </p:nvSpPr>
        <p:spPr>
          <a:xfrm>
            <a:off x="336331" y="0"/>
            <a:ext cx="11131769" cy="919148"/>
          </a:xfrm>
        </p:spPr>
        <p:txBody>
          <a:bodyPr vert="horz" lIns="91440" tIns="45720" rIns="91440" bIns="45720" rtlCol="0" anchor="ctr">
            <a:normAutofit/>
          </a:bodyPr>
          <a:lstStyle/>
          <a:p>
            <a:r>
              <a:rPr lang="en-US" kern="1200" dirty="0">
                <a:solidFill>
                  <a:schemeClr val="tx1"/>
                </a:solidFill>
                <a:latin typeface="+mj-lt"/>
                <a:ea typeface="+mj-ea"/>
                <a:cs typeface="+mj-cs"/>
              </a:rPr>
              <a:t>Monthly Means – XCO, smoothed, 2015 only</a:t>
            </a:r>
          </a:p>
        </p:txBody>
      </p:sp>
      <p:pic>
        <p:nvPicPr>
          <p:cNvPr id="5" name="Content Placeholder 4">
            <a:extLst>
              <a:ext uri="{FF2B5EF4-FFF2-40B4-BE49-F238E27FC236}">
                <a16:creationId xmlns:a16="http://schemas.microsoft.com/office/drawing/2014/main" id="{4E979956-9807-6C4B-7976-C0047407AE7B}"/>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487"/>
          <a:stretch/>
        </p:blipFill>
        <p:spPr>
          <a:xfrm>
            <a:off x="3679495" y="1837749"/>
            <a:ext cx="4852448" cy="3600000"/>
          </a:xfrm>
        </p:spPr>
      </p:pic>
      <p:pic>
        <p:nvPicPr>
          <p:cNvPr id="11" name="Picture 10">
            <a:extLst>
              <a:ext uri="{FF2B5EF4-FFF2-40B4-BE49-F238E27FC236}">
                <a16:creationId xmlns:a16="http://schemas.microsoft.com/office/drawing/2014/main" id="{2319551C-4A89-0B40-A5E3-3F1E40879757}"/>
              </a:ext>
            </a:extLst>
          </p:cNvPr>
          <p:cNvPicPr>
            <a:picLocks noChangeAspect="1"/>
          </p:cNvPicPr>
          <p:nvPr/>
        </p:nvPicPr>
        <p:blipFill rotWithShape="1">
          <a:blip r:embed="rId5">
            <a:extLst>
              <a:ext uri="{28A0092B-C50C-407E-A947-70E740481C1C}">
                <a14:useLocalDpi xmlns:a14="http://schemas.microsoft.com/office/drawing/2010/main" val="0"/>
              </a:ext>
            </a:extLst>
          </a:blip>
          <a:srcRect l="689"/>
          <a:stretch/>
        </p:blipFill>
        <p:spPr>
          <a:xfrm>
            <a:off x="7369935" y="1837749"/>
            <a:ext cx="4819016" cy="3600000"/>
          </a:xfrm>
          <a:prstGeom prst="rect">
            <a:avLst/>
          </a:prstGeom>
        </p:spPr>
      </p:pic>
      <p:sp>
        <p:nvSpPr>
          <p:cNvPr id="2" name="Slide Number Placeholder 1">
            <a:extLst>
              <a:ext uri="{FF2B5EF4-FFF2-40B4-BE49-F238E27FC236}">
                <a16:creationId xmlns:a16="http://schemas.microsoft.com/office/drawing/2014/main" id="{4379A442-A46C-DEB6-97BD-5E4B70E601E0}"/>
              </a:ext>
            </a:extLst>
          </p:cNvPr>
          <p:cNvSpPr>
            <a:spLocks noGrp="1"/>
          </p:cNvSpPr>
          <p:nvPr>
            <p:ph type="sldNum" sz="quarter" idx="12"/>
          </p:nvPr>
        </p:nvSpPr>
        <p:spPr/>
        <p:txBody>
          <a:bodyPr/>
          <a:lstStyle/>
          <a:p>
            <a:fld id="{1E58CA2A-F85B-41A2-A645-CC51B3BABE0C}" type="slidenum">
              <a:rPr lang="en-CA" smtClean="0"/>
              <a:t>9</a:t>
            </a:fld>
            <a:endParaRPr lang="en-CA" dirty="0"/>
          </a:p>
        </p:txBody>
      </p:sp>
      <p:grpSp>
        <p:nvGrpSpPr>
          <p:cNvPr id="3" name="Group 2">
            <a:extLst>
              <a:ext uri="{FF2B5EF4-FFF2-40B4-BE49-F238E27FC236}">
                <a16:creationId xmlns:a16="http://schemas.microsoft.com/office/drawing/2014/main" id="{40DFA2AE-43E8-4589-B756-BC24BD1657FB}"/>
              </a:ext>
            </a:extLst>
          </p:cNvPr>
          <p:cNvGrpSpPr/>
          <p:nvPr/>
        </p:nvGrpSpPr>
        <p:grpSpPr>
          <a:xfrm>
            <a:off x="695459" y="1642660"/>
            <a:ext cx="10300693" cy="384659"/>
            <a:chOff x="708338" y="844171"/>
            <a:chExt cx="10300693" cy="384659"/>
          </a:xfrm>
        </p:grpSpPr>
        <p:sp>
          <p:nvSpPr>
            <p:cNvPr id="4" name="TextBox 3">
              <a:extLst>
                <a:ext uri="{FF2B5EF4-FFF2-40B4-BE49-F238E27FC236}">
                  <a16:creationId xmlns:a16="http://schemas.microsoft.com/office/drawing/2014/main" id="{6398AEE2-752A-318B-AFEC-553F7F6BE4DA}"/>
                </a:ext>
              </a:extLst>
            </p:cNvPr>
            <p:cNvSpPr txBox="1"/>
            <p:nvPr/>
          </p:nvSpPr>
          <p:spPr>
            <a:xfrm>
              <a:off x="708338" y="844171"/>
              <a:ext cx="2833352" cy="369332"/>
            </a:xfrm>
            <a:prstGeom prst="rect">
              <a:avLst/>
            </a:prstGeom>
            <a:solidFill>
              <a:schemeClr val="bg1"/>
            </a:solidFill>
          </p:spPr>
          <p:txBody>
            <a:bodyPr wrap="square" rtlCol="0">
              <a:spAutoFit/>
            </a:bodyPr>
            <a:lstStyle/>
            <a:p>
              <a:pPr algn="ctr"/>
              <a:r>
                <a:rPr lang="en-CA" dirty="0"/>
                <a:t>Eureka, NU</a:t>
              </a:r>
            </a:p>
          </p:txBody>
        </p:sp>
        <p:sp>
          <p:nvSpPr>
            <p:cNvPr id="6" name="TextBox 5">
              <a:extLst>
                <a:ext uri="{FF2B5EF4-FFF2-40B4-BE49-F238E27FC236}">
                  <a16:creationId xmlns:a16="http://schemas.microsoft.com/office/drawing/2014/main" id="{5D486222-63AA-4082-9D0A-9BA749CE173F}"/>
                </a:ext>
              </a:extLst>
            </p:cNvPr>
            <p:cNvSpPr txBox="1"/>
            <p:nvPr/>
          </p:nvSpPr>
          <p:spPr>
            <a:xfrm>
              <a:off x="3862191" y="859498"/>
              <a:ext cx="3690439" cy="369332"/>
            </a:xfrm>
            <a:prstGeom prst="rect">
              <a:avLst/>
            </a:prstGeom>
            <a:solidFill>
              <a:schemeClr val="bg1"/>
            </a:solidFill>
          </p:spPr>
          <p:txBody>
            <a:bodyPr wrap="square" rtlCol="0">
              <a:spAutoFit/>
            </a:bodyPr>
            <a:lstStyle/>
            <a:p>
              <a:pPr algn="ctr"/>
              <a:r>
                <a:rPr lang="en-CA" dirty="0"/>
                <a:t>Ny-Ålesund, Svalbard</a:t>
              </a:r>
            </a:p>
          </p:txBody>
        </p:sp>
        <p:sp>
          <p:nvSpPr>
            <p:cNvPr id="9" name="TextBox 8">
              <a:extLst>
                <a:ext uri="{FF2B5EF4-FFF2-40B4-BE49-F238E27FC236}">
                  <a16:creationId xmlns:a16="http://schemas.microsoft.com/office/drawing/2014/main" id="{E84F7E09-EF6C-2ED9-1017-64CB9AFB8474}"/>
                </a:ext>
              </a:extLst>
            </p:cNvPr>
            <p:cNvSpPr txBox="1"/>
            <p:nvPr/>
          </p:nvSpPr>
          <p:spPr>
            <a:xfrm>
              <a:off x="7703315" y="846619"/>
              <a:ext cx="3305716" cy="369332"/>
            </a:xfrm>
            <a:prstGeom prst="rect">
              <a:avLst/>
            </a:prstGeom>
            <a:solidFill>
              <a:schemeClr val="bg1"/>
            </a:solidFill>
          </p:spPr>
          <p:txBody>
            <a:bodyPr wrap="square" rtlCol="0">
              <a:spAutoFit/>
            </a:bodyPr>
            <a:lstStyle/>
            <a:p>
              <a:pPr algn="ctr"/>
              <a:r>
                <a:rPr lang="en-CA" dirty="0"/>
                <a:t>Sodankylä, Finland</a:t>
              </a:r>
            </a:p>
          </p:txBody>
        </p:sp>
      </p:grpSp>
    </p:spTree>
    <p:extLst>
      <p:ext uri="{BB962C8B-B14F-4D97-AF65-F5344CB8AC3E}">
        <p14:creationId xmlns:p14="http://schemas.microsoft.com/office/powerpoint/2010/main" val="39141353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77EFDF2-F099-4D9E-9659-44923E75D451}">
  <we:reference id="e6890d58-51ce-4572-9272-a9ab2dd6f31e" version="1.1.0.0" store="EXCatalog" storeType="EXCatalog"/>
  <we:alternateReferences>
    <we:reference id="WA200002334" version="1.1.0.0" store="en-CA"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14ca63d6-c122-46b6-8c78-52b2d2e2cfe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2072C869AEACA49BDA1E7586664FCDF" ma:contentTypeVersion="13" ma:contentTypeDescription="Create a new document." ma:contentTypeScope="" ma:versionID="9a6c5d9c13fb9099624976493596b7e5">
  <xsd:schema xmlns:xsd="http://www.w3.org/2001/XMLSchema" xmlns:xs="http://www.w3.org/2001/XMLSchema" xmlns:p="http://schemas.microsoft.com/office/2006/metadata/properties" xmlns:ns3="4baa4074-75b3-4212-8f4e-f79ce6aca3af" xmlns:ns4="14ca63d6-c122-46b6-8c78-52b2d2e2cfe1" targetNamespace="http://schemas.microsoft.com/office/2006/metadata/properties" ma:root="true" ma:fieldsID="d03784a1af95efb1418bd8a437817485" ns3:_="" ns4:_="">
    <xsd:import namespace="4baa4074-75b3-4212-8f4e-f79ce6aca3af"/>
    <xsd:import namespace="14ca63d6-c122-46b6-8c78-52b2d2e2cfe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aa4074-75b3-4212-8f4e-f79ce6aca3a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4ca63d6-c122-46b6-8c78-52b2d2e2cfe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_activity" ma:index="20"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A5155B-B3EE-4B66-870A-0BB83AFD9C50}">
  <ds:schemaRefs>
    <ds:schemaRef ds:uri="http://purl.org/dc/terms/"/>
    <ds:schemaRef ds:uri="http://schemas.microsoft.com/office/infopath/2007/PartnerControls"/>
    <ds:schemaRef ds:uri="http://schemas.openxmlformats.org/package/2006/metadata/core-properties"/>
    <ds:schemaRef ds:uri="4baa4074-75b3-4212-8f4e-f79ce6aca3af"/>
    <ds:schemaRef ds:uri="http://schemas.microsoft.com/office/2006/documentManagement/types"/>
    <ds:schemaRef ds:uri="http://schemas.microsoft.com/office/2006/metadata/properties"/>
    <ds:schemaRef ds:uri="http://www.w3.org/XML/1998/namespace"/>
    <ds:schemaRef ds:uri="14ca63d6-c122-46b6-8c78-52b2d2e2cfe1"/>
    <ds:schemaRef ds:uri="http://purl.org/dc/dcmitype/"/>
    <ds:schemaRef ds:uri="http://purl.org/dc/elements/1.1/"/>
  </ds:schemaRefs>
</ds:datastoreItem>
</file>

<file path=customXml/itemProps2.xml><?xml version="1.0" encoding="utf-8"?>
<ds:datastoreItem xmlns:ds="http://schemas.openxmlformats.org/officeDocument/2006/customXml" ds:itemID="{0EC0AC8A-686D-4627-9143-7CAFD9210212}">
  <ds:schemaRefs>
    <ds:schemaRef ds:uri="http://schemas.microsoft.com/sharepoint/v3/contenttype/forms"/>
  </ds:schemaRefs>
</ds:datastoreItem>
</file>

<file path=customXml/itemProps3.xml><?xml version="1.0" encoding="utf-8"?>
<ds:datastoreItem xmlns:ds="http://schemas.openxmlformats.org/officeDocument/2006/customXml" ds:itemID="{8E93ECAF-4728-423A-82F1-8C810C057A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aa4074-75b3-4212-8f4e-f79ce6aca3af"/>
    <ds:schemaRef ds:uri="14ca63d6-c122-46b6-8c78-52b2d2e2cf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15208</TotalTime>
  <Words>2223</Words>
  <Application>Microsoft Office PowerPoint</Application>
  <PresentationFormat>Widescreen</PresentationFormat>
  <Paragraphs>191</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Cambria Math</vt:lpstr>
      <vt:lpstr>Office Theme</vt:lpstr>
      <vt:lpstr>Using High Arctic TCCON Stations to Validate Modelled Carbon Monoxide and Methane</vt:lpstr>
      <vt:lpstr>The Warming Arctic</vt:lpstr>
      <vt:lpstr>TCCON</vt:lpstr>
      <vt:lpstr>Arctic Monitoring and Assessment Programme</vt:lpstr>
      <vt:lpstr>AMAP SLCF Comparisons</vt:lpstr>
      <vt:lpstr>Data Product Comparison</vt:lpstr>
      <vt:lpstr>Time series – XCO, smoothed</vt:lpstr>
      <vt:lpstr>Monthly Means – XCO, smoothed, 2014-2015</vt:lpstr>
      <vt:lpstr>Monthly Means – XCO, smoothed, 2015 only</vt:lpstr>
      <vt:lpstr>PowerPoint Presentation</vt:lpstr>
      <vt:lpstr>PowerPoint Presentation</vt:lpstr>
      <vt:lpstr>Consistency with Other Analyses</vt:lpstr>
      <vt:lpstr>Time series – XCH4, smoothed</vt:lpstr>
      <vt:lpstr>Monthly Means – XCH4, smoothed, 2014-2015</vt:lpstr>
      <vt:lpstr>PowerPoint Presentation</vt:lpstr>
      <vt:lpstr>Consistency with Other Analyses</vt:lpstr>
      <vt:lpstr>Conclusions</vt:lpstr>
      <vt:lpstr>Thank you for listening!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McGee</dc:creator>
  <cp:lastModifiedBy>Erin McGee</cp:lastModifiedBy>
  <cp:revision>6</cp:revision>
  <dcterms:created xsi:type="dcterms:W3CDTF">2022-11-21T06:10:09Z</dcterms:created>
  <dcterms:modified xsi:type="dcterms:W3CDTF">2023-06-12T06:28:45Z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0x010100E2072C869AEACA49BDA1E7586664FCDF</vt:lpwstr>
  </property>
</Properties>
</file>