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BF856-C998-66D3-901C-E18E0B0DB9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C2825B-FC5E-C201-8E98-4B1DBF0042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4398A8-4953-13FB-E60C-149E7B1A7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ED11A-9C03-4071-AFFC-F707672C311C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D5399C-2855-459B-40FB-0A07793DA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0F51D0-8C05-9C21-DA5D-470D0870C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D23DB-352E-4C7E-A48F-7BD32CB1F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868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03649D-9FE7-AB61-A4C7-9A397D942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23DDB4-2D19-3BD8-34AD-4B1AE1C8BD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2ECE6A-7B6D-8BEB-33F3-156BA1B4F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ED11A-9C03-4071-AFFC-F707672C311C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0DE442-5572-ABB8-C5F7-A4203BCDC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A8AD84-EAFB-346D-2506-56BCF4B84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D23DB-352E-4C7E-A48F-7BD32CB1F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106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66C9094-B14B-7FB5-CAA0-52B9A70DBC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CA1B37-8671-A29E-86D1-362A069ABB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D40C52-E989-A4D4-7F0E-AB33A52E5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ED11A-9C03-4071-AFFC-F707672C311C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65B223-7456-A550-11A5-7AE664D39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911B41-A1BE-FC19-CBA2-3B68819F2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D23DB-352E-4C7E-A48F-7BD32CB1F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867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EA511-909B-5DC4-4092-1F32C7F49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D30799-ECC4-1D04-5DCF-25028113EB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8C9235-2457-6C72-4D69-5774F008D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ED11A-9C03-4071-AFFC-F707672C311C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9A79AA-3B23-4171-139F-9FAFDBEF9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D1C78D-BE63-6C19-41FB-61B980A55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D23DB-352E-4C7E-A48F-7BD32CB1F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041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5C254-A077-A103-E3BE-C09C2B2F9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63ECBA-061D-4A1B-2EE5-1D36B105B1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3ADAE-6C18-D012-66BC-EA53D7604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ED11A-9C03-4071-AFFC-F707672C311C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1EF51E-15EE-40BB-1612-2BF2F872B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5701FA-1E5D-A8FB-B9C5-1E0540036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D23DB-352E-4C7E-A48F-7BD32CB1F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815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934FC-8ABF-77E2-AEEC-C669C7EC7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1BCEBC-B57B-2A7E-505A-AA45A64071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946010-E07E-9E66-9495-9B5E6708C1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3942E0-A6C0-9965-F82D-C0E312CC6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ED11A-9C03-4071-AFFC-F707672C311C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14B61D-89D7-D907-9881-553B8A984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459A93-2B72-8508-B715-1B14406C5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D23DB-352E-4C7E-A48F-7BD32CB1F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877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5FA2C-2BF5-4FFD-CF6A-50D6344B9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997D93-23E5-9548-6173-87B344828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64976E-12A8-BF30-71C6-9C6DFA1A57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5AC47F-DA94-20E0-3B89-9C4D3CE632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E34D2A-8632-09E4-453B-793F754F9C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0259CD3-43ED-A517-AC7A-0F2479FB0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ED11A-9C03-4071-AFFC-F707672C311C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8B2D8A-01C1-C605-C8F6-2E59F6260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484C00-8263-0964-20BB-BE7E69EEF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D23DB-352E-4C7E-A48F-7BD32CB1F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155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FF776-25CD-D205-6134-E5BA7E2E8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95ED58-9D83-E8DF-6467-18665824B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ED11A-9C03-4071-AFFC-F707672C311C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E1738B-FD48-D352-66DB-ADC3507EE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473E38-64FD-6D7B-6353-53EBA1DDD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D23DB-352E-4C7E-A48F-7BD32CB1F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075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A2A85F-25F8-5E25-8C67-274A2459B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ED11A-9C03-4071-AFFC-F707672C311C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791639-AB1A-130C-5A44-6862C9D7E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F36D6E-4FA4-7FBA-9ECC-09DD1550C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D23DB-352E-4C7E-A48F-7BD32CB1F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412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E553A-4BE0-4C35-07E6-DC318CF21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6BC671-71D6-AE84-D13E-386F3E2C95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E01A51-21F3-30A1-0ABA-6F95CB0835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BC0754-266D-D16B-CA08-1FDDBB663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ED11A-9C03-4071-AFFC-F707672C311C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D6E564-800B-41B1-4FBD-F083AED9D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6B1AEC-EB07-ACC2-1D50-F2BCAAD6B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D23DB-352E-4C7E-A48F-7BD32CB1F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53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70186-9CA7-AEA1-E0B3-6B4403186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92EF8B-1226-6392-D02A-1C63B8F7B0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35B6BA-BBD6-F90A-9DAC-21397A0673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1EDA35-5543-E31B-8362-867CF169C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ED11A-9C03-4071-AFFC-F707672C311C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0E08F9-F6A8-716C-71A4-3A7DBFE49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7CCC7D-79F8-9050-B524-BD4EFC5B0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D23DB-352E-4C7E-A48F-7BD32CB1F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136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068B58-CB4D-C6FD-3380-F8EE9072A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F44435-A52A-C8E2-F722-039A2D7380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BEA923-6E19-34D4-33E5-A8D2A61B17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BED11A-9C03-4071-AFFC-F707672C311C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56D86E-2F72-B4AA-4802-527932A136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74B35C-7E50-B8FB-02DA-EEB1835BC3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D23DB-352E-4C7E-A48F-7BD32CB1F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652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3428A90-1DCB-2E53-BE78-CAED7E081CA4}"/>
              </a:ext>
            </a:extLst>
          </p:cNvPr>
          <p:cNvSpPr txBox="1"/>
          <p:nvPr/>
        </p:nvSpPr>
        <p:spPr>
          <a:xfrm>
            <a:off x="940037" y="1399222"/>
            <a:ext cx="101780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Retrieval strategies: CO tests for Jungfraujoch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7E81CBA-234C-678C-4A4D-194B6DC1DE47}"/>
              </a:ext>
            </a:extLst>
          </p:cNvPr>
          <p:cNvSpPr txBox="1"/>
          <p:nvPr/>
        </p:nvSpPr>
        <p:spPr>
          <a:xfrm>
            <a:off x="4387678" y="6336690"/>
            <a:ext cx="3610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/>
              <a:t>IRWG meeting // Spa // 16-Jun-2023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66AC0A3-396C-38A9-1DA3-D41E38104C95}"/>
              </a:ext>
            </a:extLst>
          </p:cNvPr>
          <p:cNvSpPr txBox="1"/>
          <p:nvPr/>
        </p:nvSpPr>
        <p:spPr>
          <a:xfrm>
            <a:off x="4683111" y="5780356"/>
            <a:ext cx="30200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>
                <a:solidFill>
                  <a:srgbClr val="0070C0"/>
                </a:solidFill>
              </a:rPr>
              <a:t>emmanuel.mahieu@uliege.be</a:t>
            </a:r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541D206-67C4-AD29-2440-C5A038BC48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9155" y="5780356"/>
            <a:ext cx="1432845" cy="106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4942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59E61-47E0-4195-8507-96D32CADE0D4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fr-BE" b="1"/>
              <a:t>Tests for </a:t>
            </a:r>
            <a:r>
              <a:rPr lang="fr-BE" b="1" dirty="0"/>
              <a:t>CO and the Jungfraujoch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934636-CACB-4332-4D5D-6D700F4C3C79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dirty="0"/>
              <a:t>The 3 window retrieval strategy for CO was tested (SFIT v1.0.18):</a:t>
            </a:r>
          </a:p>
          <a:p>
            <a:pPr lvl="1"/>
            <a:r>
              <a:rPr lang="en-US" dirty="0"/>
              <a:t>The HITRAN2020 was implemented</a:t>
            </a:r>
          </a:p>
          <a:p>
            <a:pPr lvl="1"/>
            <a:r>
              <a:rPr lang="en-US" dirty="0"/>
              <a:t>WACCMv7 was used </a:t>
            </a:r>
            <a:r>
              <a:rPr lang="en-US" dirty="0" err="1"/>
              <a:t>i.o</a:t>
            </a:r>
            <a:r>
              <a:rPr lang="en-US" dirty="0"/>
              <a:t>. WACCMv6</a:t>
            </a:r>
          </a:p>
          <a:p>
            <a:pPr lvl="1"/>
            <a:r>
              <a:rPr lang="en-US" dirty="0"/>
              <a:t>Using all the 2008 and 2009 spectra </a:t>
            </a:r>
          </a:p>
          <a:p>
            <a:endParaRPr lang="en-US" dirty="0"/>
          </a:p>
          <a:p>
            <a:endParaRPr lang="en-US" dirty="0"/>
          </a:p>
          <a:p>
            <a:pPr>
              <a:buFont typeface="Symbol" panose="05050102010706020507" pitchFamily="18" charset="2"/>
              <a:buChar char="Þ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31410DD-9588-ABCA-E2C9-97278B5010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9155" y="5780356"/>
            <a:ext cx="1432845" cy="106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711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03BF1B1-C19E-B045-DAF4-B52B0ABD3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Total </a:t>
            </a:r>
            <a:r>
              <a:rPr lang="fr-BE" dirty="0" err="1"/>
              <a:t>columns</a:t>
            </a:r>
            <a:r>
              <a:rPr lang="fr-BE" dirty="0"/>
              <a:t> (a priori and </a:t>
            </a:r>
            <a:r>
              <a:rPr lang="fr-BE" dirty="0" err="1"/>
              <a:t>retrieved</a:t>
            </a:r>
            <a:r>
              <a:rPr lang="fr-BE" dirty="0"/>
              <a:t>); OEM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F1EF11D-784C-3D7D-3AA8-D1BE869B69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782" y="1477276"/>
            <a:ext cx="10140696" cy="509778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CD5432D-AF77-115A-1BFB-6F1CB14395A8}"/>
              </a:ext>
            </a:extLst>
          </p:cNvPr>
          <p:cNvSpPr txBox="1"/>
          <p:nvPr/>
        </p:nvSpPr>
        <p:spPr>
          <a:xfrm>
            <a:off x="6888282" y="5728996"/>
            <a:ext cx="4465518" cy="92333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dirty="0"/>
              <a:t>Compact </a:t>
            </a:r>
            <a:r>
              <a:rPr lang="fr-BE" dirty="0" err="1"/>
              <a:t>correlation</a:t>
            </a:r>
            <a:r>
              <a:rPr lang="fr-BE" dirty="0"/>
              <a:t> </a:t>
            </a:r>
            <a:r>
              <a:rPr lang="fr-BE" dirty="0" err="1"/>
              <a:t>between</a:t>
            </a:r>
            <a:r>
              <a:rPr lang="fr-BE" dirty="0"/>
              <a:t> </a:t>
            </a:r>
            <a:r>
              <a:rPr lang="fr-BE" dirty="0" err="1"/>
              <a:t>TOTCOLs</a:t>
            </a:r>
            <a:endParaRPr lang="fr-B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dirty="0" err="1"/>
              <a:t>Retrieved</a:t>
            </a:r>
            <a:r>
              <a:rPr lang="fr-BE" dirty="0"/>
              <a:t> TOTCOL_HIT20 </a:t>
            </a:r>
            <a:r>
              <a:rPr lang="fr-BE" dirty="0" err="1"/>
              <a:t>slightly</a:t>
            </a:r>
            <a:r>
              <a:rPr lang="fr-BE" dirty="0"/>
              <a:t> </a:t>
            </a:r>
            <a:r>
              <a:rPr lang="fr-BE" dirty="0" err="1"/>
              <a:t>larger</a:t>
            </a:r>
            <a:endParaRPr lang="fr-B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dirty="0"/>
              <a:t>A priori </a:t>
            </a:r>
            <a:r>
              <a:rPr lang="fr-BE" dirty="0" err="1"/>
              <a:t>columns</a:t>
            </a:r>
            <a:r>
              <a:rPr lang="fr-BE" dirty="0"/>
              <a:t> are </a:t>
            </a:r>
            <a:r>
              <a:rPr lang="fr-BE" dirty="0" err="1"/>
              <a:t>lower</a:t>
            </a:r>
            <a:r>
              <a:rPr lang="fr-BE" dirty="0"/>
              <a:t> </a:t>
            </a:r>
            <a:r>
              <a:rPr lang="fr-BE" dirty="0" err="1"/>
              <a:t>with</a:t>
            </a:r>
            <a:r>
              <a:rPr lang="fr-BE" dirty="0"/>
              <a:t> WACCMv7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611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7F815-E2D8-19F3-7D51-60AA75C6D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Fitting</a:t>
            </a:r>
            <a:r>
              <a:rPr lang="fr-BE" dirty="0"/>
              <a:t> </a:t>
            </a:r>
            <a:r>
              <a:rPr lang="fr-BE" dirty="0" err="1"/>
              <a:t>residuals</a:t>
            </a:r>
            <a:r>
              <a:rPr lang="fr-BE" dirty="0"/>
              <a:t> and DOFS</a:t>
            </a:r>
            <a:endParaRPr lang="en-US" dirty="0"/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DD801F1F-0381-4CB4-1C77-580C630453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2751334"/>
              </p:ext>
            </p:extLst>
          </p:nvPr>
        </p:nvGraphicFramePr>
        <p:xfrm>
          <a:off x="495235" y="1485706"/>
          <a:ext cx="9990138" cy="481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PW 15.0 Graph" r:id="rId2" imgW="9989728" imgH="4817517" progId="SigmaPlotGraphicObject.15">
                  <p:embed/>
                </p:oleObj>
              </mc:Choice>
              <mc:Fallback>
                <p:oleObj name="SPW 15.0 Graph" r:id="rId2" imgW="9989728" imgH="4817517" progId="SigmaPlotGraphicObject.1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95235" y="1485706"/>
                        <a:ext cx="9990138" cy="4818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7DD9F6BB-2A0B-2BDB-C4D1-A165F21067F6}"/>
              </a:ext>
            </a:extLst>
          </p:cNvPr>
          <p:cNvSpPr txBox="1"/>
          <p:nvPr/>
        </p:nvSpPr>
        <p:spPr>
          <a:xfrm>
            <a:off x="7033048" y="5536140"/>
            <a:ext cx="4663717" cy="92333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dirty="0"/>
              <a:t>HITRAN20 leads to </a:t>
            </a:r>
            <a:r>
              <a:rPr lang="fr-BE" dirty="0" err="1"/>
              <a:t>lower</a:t>
            </a:r>
            <a:r>
              <a:rPr lang="fr-BE" dirty="0"/>
              <a:t> </a:t>
            </a:r>
            <a:r>
              <a:rPr lang="fr-BE" dirty="0" err="1"/>
              <a:t>residuals</a:t>
            </a:r>
            <a:endParaRPr lang="fr-B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dirty="0"/>
              <a:t>DOFS are </a:t>
            </a:r>
            <a:r>
              <a:rPr lang="fr-BE" dirty="0" err="1"/>
              <a:t>lower</a:t>
            </a:r>
            <a:r>
              <a:rPr lang="fr-BE" dirty="0"/>
              <a:t> on </a:t>
            </a:r>
            <a:r>
              <a:rPr lang="fr-BE" dirty="0" err="1"/>
              <a:t>average</a:t>
            </a:r>
            <a:r>
              <a:rPr lang="fr-BE" dirty="0"/>
              <a:t> (</a:t>
            </a:r>
            <a:r>
              <a:rPr lang="fr-BE" dirty="0" err="1"/>
              <a:t>related</a:t>
            </a:r>
            <a:r>
              <a:rPr lang="fr-BE" dirty="0"/>
              <a:t> to WACCMv7 a priori), but </a:t>
            </a:r>
            <a:r>
              <a:rPr lang="fr-BE" dirty="0" err="1"/>
              <a:t>with</a:t>
            </a:r>
            <a:r>
              <a:rPr lang="fr-BE" dirty="0"/>
              <a:t> </a:t>
            </a:r>
            <a:r>
              <a:rPr lang="fr-BE" dirty="0" err="1"/>
              <a:t>less</a:t>
            </a:r>
            <a:r>
              <a:rPr lang="fr-BE" dirty="0"/>
              <a:t> </a:t>
            </a:r>
            <a:r>
              <a:rPr lang="fr-BE" dirty="0" err="1"/>
              <a:t>scatter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135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DC59E4-E993-8349-9401-405A91CB0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CO a priori distributions</a:t>
            </a:r>
            <a:endParaRPr lang="en-US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54946265-B314-F233-58E7-4DC4C2211F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7570421"/>
              </p:ext>
            </p:extLst>
          </p:nvPr>
        </p:nvGraphicFramePr>
        <p:xfrm>
          <a:off x="3230563" y="1419225"/>
          <a:ext cx="5405437" cy="481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PW 15.0 Graph" r:id="rId2" imgW="5405485" imgH="4817517" progId="SigmaPlotGraphicObject.15">
                  <p:embed/>
                </p:oleObj>
              </mc:Choice>
              <mc:Fallback>
                <p:oleObj name="SPW 15.0 Graph" r:id="rId2" imgW="5405485" imgH="4817517" progId="SigmaPlotGraphicObject.1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230563" y="1419225"/>
                        <a:ext cx="5405437" cy="4818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91705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7DC1881-2092-0A69-8256-326485834C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6949" y="106680"/>
            <a:ext cx="9968484" cy="664464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28BBE9F-53DB-BC88-ABC5-5EEBCA19D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OEM vs Tikhonov</a:t>
            </a:r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79F1077-37EB-3FAC-ED8C-FA0910696694}"/>
              </a:ext>
            </a:extLst>
          </p:cNvPr>
          <p:cNvSpPr/>
          <p:nvPr/>
        </p:nvSpPr>
        <p:spPr>
          <a:xfrm>
            <a:off x="7548465" y="261257"/>
            <a:ext cx="1138335" cy="2612572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CA34211-5C7D-5397-7259-92987112DD4D}"/>
              </a:ext>
            </a:extLst>
          </p:cNvPr>
          <p:cNvSpPr/>
          <p:nvPr/>
        </p:nvSpPr>
        <p:spPr>
          <a:xfrm rot="5400000">
            <a:off x="8814933" y="5249412"/>
            <a:ext cx="947381" cy="1539552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15F8011-4CE7-AEED-5551-45788107F7E9}"/>
              </a:ext>
            </a:extLst>
          </p:cNvPr>
          <p:cNvSpPr/>
          <p:nvPr/>
        </p:nvSpPr>
        <p:spPr>
          <a:xfrm rot="5400000">
            <a:off x="3945906" y="4927499"/>
            <a:ext cx="947381" cy="220825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9C789D19-8E06-1964-8EC1-0B11F45D5405}"/>
              </a:ext>
            </a:extLst>
          </p:cNvPr>
          <p:cNvSpPr/>
          <p:nvPr/>
        </p:nvSpPr>
        <p:spPr>
          <a:xfrm rot="11781959">
            <a:off x="2960908" y="3413739"/>
            <a:ext cx="709126" cy="40588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97D9C3D7-3A1B-DFE4-4F5E-8B02ECA2C638}"/>
              </a:ext>
            </a:extLst>
          </p:cNvPr>
          <p:cNvSpPr/>
          <p:nvPr/>
        </p:nvSpPr>
        <p:spPr>
          <a:xfrm rot="11781959">
            <a:off x="8521965" y="3484679"/>
            <a:ext cx="709126" cy="40588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5855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82EBC-F312-1891-2A54-064BBB3CF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CO JFJ: </a:t>
            </a:r>
            <a:r>
              <a:rPr lang="fr-BE" dirty="0" err="1"/>
              <a:t>current</a:t>
            </a:r>
            <a:r>
              <a:rPr lang="fr-BE" dirty="0"/>
              <a:t> conclusions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FA77CC-D679-8BD8-7325-78E9C6DA57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HITRAN2020 preferred (better representation of the measured spectra)</a:t>
            </a:r>
          </a:p>
          <a:p>
            <a:r>
              <a:rPr lang="en-US" dirty="0"/>
              <a:t>OEM preferred over Tikhonov which leads to a significant subset of negative profiles in the mesosphere, and to lower variability in the lower most layers &gt;&lt; in situ surface measurements</a:t>
            </a:r>
          </a:p>
          <a:p>
            <a:r>
              <a:rPr lang="en-US" dirty="0"/>
              <a:t>DOFS 8% lower, columns </a:t>
            </a:r>
            <a:r>
              <a:rPr lang="en-US"/>
              <a:t>slightly larger (+</a:t>
            </a:r>
            <a:r>
              <a:rPr lang="en-US" dirty="0"/>
              <a:t>2.5%)</a:t>
            </a:r>
          </a:p>
        </p:txBody>
      </p:sp>
    </p:spTree>
    <p:extLst>
      <p:ext uri="{BB962C8B-B14F-4D97-AF65-F5344CB8AC3E}">
        <p14:creationId xmlns:p14="http://schemas.microsoft.com/office/powerpoint/2010/main" val="1931012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173</Words>
  <Application>Microsoft Office PowerPoint</Application>
  <PresentationFormat>Widescreen</PresentationFormat>
  <Paragraphs>23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Symbol</vt:lpstr>
      <vt:lpstr>Office Theme</vt:lpstr>
      <vt:lpstr>SPW 15.0 Graph</vt:lpstr>
      <vt:lpstr>PowerPoint Presentation</vt:lpstr>
      <vt:lpstr>Tests for CO and the Jungfraujoch</vt:lpstr>
      <vt:lpstr>Total columns (a priori and retrieved); OEM</vt:lpstr>
      <vt:lpstr>Fitting residuals and DOFS</vt:lpstr>
      <vt:lpstr>CO a priori distributions</vt:lpstr>
      <vt:lpstr>OEM vs Tikhonov</vt:lpstr>
      <vt:lpstr>CO JFJ: current conclusions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Mahieu Emmanuel</dc:creator>
  <cp:lastModifiedBy>Mahieu Emmanuel</cp:lastModifiedBy>
  <cp:revision>9</cp:revision>
  <dcterms:created xsi:type="dcterms:W3CDTF">2023-06-13T15:53:25Z</dcterms:created>
  <dcterms:modified xsi:type="dcterms:W3CDTF">2023-06-15T20:20:24Z</dcterms:modified>
</cp:coreProperties>
</file>