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81" r:id="rId2"/>
  </p:sldMasterIdLst>
  <p:notesMasterIdLst>
    <p:notesMasterId r:id="rId11"/>
  </p:notesMasterIdLst>
  <p:sldIdLst>
    <p:sldId id="256" r:id="rId3"/>
    <p:sldId id="263" r:id="rId4"/>
    <p:sldId id="262" r:id="rId5"/>
    <p:sldId id="268" r:id="rId6"/>
    <p:sldId id="264" r:id="rId7"/>
    <p:sldId id="266" r:id="rId8"/>
    <p:sldId id="267" r:id="rId9"/>
    <p:sldId id="269" r:id="rId10"/>
  </p:sldIdLst>
  <p:sldSz cx="12192000" cy="6858000"/>
  <p:notesSz cx="7010400" cy="9296400"/>
  <p:embeddedFontLst>
    <p:embeddedFont>
      <p:font typeface="Avenir Next" panose="020B0503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15"/>
      <p:bold r:id="rId20"/>
      <p:italic r:id="rId19"/>
      <p:boldItalic r:id="rId19"/>
    </p:embeddedFont>
    <p:embeddedFont>
      <p:font typeface="Trebuchet MS" panose="020B0703020202090204" pitchFamily="34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6327"/>
  </p:normalViewPr>
  <p:slideViewPr>
    <p:cSldViewPr snapToGrid="0">
      <p:cViewPr varScale="1">
        <p:scale>
          <a:sx n="124" d="100"/>
          <a:sy n="124" d="100"/>
        </p:scale>
        <p:origin x="5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NOTE: Background image can be used as is or changed for a particular presentation in the “Slide Master” button found under the “View” tab.  </a:t>
            </a:r>
            <a:endParaRPr lang="en-US" b="0" dirty="0">
              <a:effectLst/>
            </a:endParaRPr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2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45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2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7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85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 idx="2"/>
          </p:nvPr>
        </p:nvSpPr>
        <p:spPr>
          <a:xfrm>
            <a:off x="609600" y="156299"/>
            <a:ext cx="10972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609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2"/>
          </p:nvPr>
        </p:nvSpPr>
        <p:spPr>
          <a:xfrm>
            <a:off x="6197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CC1943-2FF5-3245-96E1-AE92AD561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" t="10094" r="6" b="5130"/>
          <a:stretch/>
        </p:blipFill>
        <p:spPr>
          <a:xfrm>
            <a:off x="0" y="2485"/>
            <a:ext cx="12191966" cy="6892497"/>
          </a:xfrm>
          <a:prstGeom prst="rect">
            <a:avLst/>
          </a:prstGeom>
        </p:spPr>
      </p:pic>
      <p:sp>
        <p:nvSpPr>
          <p:cNvPr id="16" name="Google Shape;16;p3"/>
          <p:cNvSpPr/>
          <p:nvPr/>
        </p:nvSpPr>
        <p:spPr>
          <a:xfrm>
            <a:off x="1760" y="2282562"/>
            <a:ext cx="1219024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4638650"/>
            <a:ext cx="12192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D7FDFFDC-1D7A-664F-86D5-57CE532AC4CF}"/>
              </a:ext>
            </a:extLst>
          </p:cNvPr>
          <p:cNvSpPr/>
          <p:nvPr userDrawn="1"/>
        </p:nvSpPr>
        <p:spPr>
          <a:xfrm>
            <a:off x="1567" y="6652200"/>
            <a:ext cx="121904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E2DB44F4-BF55-034B-901F-8B4BFA816955}"/>
              </a:ext>
            </a:extLst>
          </p:cNvPr>
          <p:cNvSpPr txBox="1"/>
          <p:nvPr userDrawn="1"/>
        </p:nvSpPr>
        <p:spPr>
          <a:xfrm>
            <a:off x="671033" y="6682500"/>
            <a:ext cx="10848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18;p3">
            <a:extLst>
              <a:ext uri="{FF2B5EF4-FFF2-40B4-BE49-F238E27FC236}">
                <a16:creationId xmlns:a16="http://schemas.microsoft.com/office/drawing/2014/main" id="{9EA10915-9D06-294C-B662-5BE50E70FDC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09798" y="5889985"/>
            <a:ext cx="1790299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;p3">
            <a:extLst>
              <a:ext uri="{FF2B5EF4-FFF2-40B4-BE49-F238E27FC236}">
                <a16:creationId xmlns:a16="http://schemas.microsoft.com/office/drawing/2014/main" id="{97FCFF9E-E652-FB4A-BD9F-369E7A0BAFC2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3715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ADA09-07B0-3646-89BF-D78C04D8AF2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6272784"/>
            <a:ext cx="12192000" cy="585216"/>
          </a:xfrm>
          <a:prstGeom prst="rect">
            <a:avLst/>
          </a:prstGeom>
        </p:spPr>
      </p:pic>
      <p:sp>
        <p:nvSpPr>
          <p:cNvPr id="93" name="Google Shape;93;p25"/>
          <p:cNvSpPr/>
          <p:nvPr/>
        </p:nvSpPr>
        <p:spPr>
          <a:xfrm>
            <a:off x="-1" y="0"/>
            <a:ext cx="12192001" cy="651622"/>
          </a:xfrm>
          <a:prstGeom prst="rect">
            <a:avLst/>
          </a:prstGeom>
          <a:solidFill>
            <a:srgbClr val="1A658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" name="Google Shape;25;p5">
            <a:extLst>
              <a:ext uri="{FF2B5EF4-FFF2-40B4-BE49-F238E27FC236}">
                <a16:creationId xmlns:a16="http://schemas.microsoft.com/office/drawing/2014/main" id="{5887037E-62E1-4548-83EB-BDCB2537371E}"/>
              </a:ext>
            </a:extLst>
          </p:cNvPr>
          <p:cNvCxnSpPr/>
          <p:nvPr userDrawn="1"/>
        </p:nvCxnSpPr>
        <p:spPr>
          <a:xfrm>
            <a:off x="1152639" y="6374474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oogle Shape;26;p5">
            <a:extLst>
              <a:ext uri="{FF2B5EF4-FFF2-40B4-BE49-F238E27FC236}">
                <a16:creationId xmlns:a16="http://schemas.microsoft.com/office/drawing/2014/main" id="{DC0E646C-5C76-2C44-8C82-2BFC2321A5DF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6374" y="6374484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/>
          <p:nvPr/>
        </p:nvSpPr>
        <p:spPr>
          <a:xfrm>
            <a:off x="165252" y="2972868"/>
            <a:ext cx="114465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IRWG v7 a Priori Profiles</a:t>
            </a:r>
            <a:endParaRPr dirty="0"/>
          </a:p>
        </p:txBody>
      </p:sp>
      <p:sp>
        <p:nvSpPr>
          <p:cNvPr id="136" name="Google Shape;136;p35"/>
          <p:cNvSpPr/>
          <p:nvPr/>
        </p:nvSpPr>
        <p:spPr>
          <a:xfrm>
            <a:off x="2586017" y="5326317"/>
            <a:ext cx="6604994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b="1" i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Jim Hannigan, Ivan Ortega</a:t>
            </a:r>
            <a:endParaRPr dirty="0">
              <a:solidFill>
                <a:srgbClr val="43434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F62FA-FC42-C0FA-0074-87110032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315" y="123447"/>
            <a:ext cx="1177007" cy="974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Outline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23616-D1A6-3567-31A5-6596B0F0E14E}"/>
              </a:ext>
            </a:extLst>
          </p:cNvPr>
          <p:cNvSpPr txBox="1"/>
          <p:nvPr/>
        </p:nvSpPr>
        <p:spPr>
          <a:xfrm>
            <a:off x="1983036" y="1641513"/>
            <a:ext cx="21563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Why revise?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" panose="020B0503020202020204" pitchFamily="34" charset="0"/>
              </a:rPr>
              <a:t>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3" name="Google Shape;143;p36">
            <a:extLst>
              <a:ext uri="{FF2B5EF4-FFF2-40B4-BE49-F238E27FC236}">
                <a16:creationId xmlns:a16="http://schemas.microsoft.com/office/drawing/2014/main" id="{291BDA5A-C763-897E-D5A3-46A92FA4D885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Purpose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32123-AF90-729B-17A3-C934313C6A57}"/>
              </a:ext>
            </a:extLst>
          </p:cNvPr>
          <p:cNvSpPr txBox="1"/>
          <p:nvPr/>
        </p:nvSpPr>
        <p:spPr>
          <a:xfrm>
            <a:off x="500743" y="1122235"/>
            <a:ext cx="114408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need realistic a priori for retrievals both the target &amp; interfering species </a:t>
            </a: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Interfering species is any gas contributing to the total absorption across the retrieval region we are retrieving even wings of absorbers outside that region </a:t>
            </a: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would greatly prefer global consistency </a:t>
            </a: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encounter absorptions of species not well represented spatially, vertically or temporally with other observations. So observational sources is not really adequate.</a:t>
            </a: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If we use a constant a priori therefore -&gt; all differences are from the measurement.</a:t>
            </a:r>
          </a:p>
          <a:p>
            <a:pPr marL="65087" lvl="1">
              <a:spcAft>
                <a:spcPts val="600"/>
              </a:spcAft>
            </a:pPr>
            <a:r>
              <a:rPr lang="en-US" sz="2000" dirty="0">
                <a:latin typeface="Avenir Next" panose="020B0503020202020204" pitchFamily="34" charset="0"/>
              </a:rPr>
              <a:t>	 – </a:t>
            </a:r>
            <a:r>
              <a:rPr lang="en-US" sz="2000" i="1" dirty="0">
                <a:latin typeface="Avenir Next" panose="020B0503020202020204" pitchFamily="34" charset="0"/>
              </a:rPr>
              <a:t>An attribute for purists only perhaps? </a:t>
            </a: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Purpose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32123-AF90-729B-17A3-C934313C6A57}"/>
              </a:ext>
            </a:extLst>
          </p:cNvPr>
          <p:cNvSpPr txBox="1"/>
          <p:nvPr/>
        </p:nvSpPr>
        <p:spPr>
          <a:xfrm>
            <a:off x="500743" y="772914"/>
            <a:ext cx="114408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chose to use averaged modeled profiles</a:t>
            </a: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They may never actually be correct on a given day or ever!  But…</a:t>
            </a: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Chose WACCM v4 (for IRWG v6) as well respected/tested/intercompared whole atmospheric model –could have chosen another?</a:t>
            </a: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Chose to use CCMI REF1C climate runs as they were tested with other models (WACCM was reasonable in the ensemble), and reasonable future scenario.</a:t>
            </a: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use average of monthly output 1975-2020 after model spin-up</a:t>
            </a: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Not complete e.g. no sulfur chemistry (OCS, SO2), (&amp; prior versions did not have e.g. HF, COF2, </a:t>
            </a:r>
            <a:r>
              <a:rPr lang="en-US" sz="2000" dirty="0" err="1">
                <a:latin typeface="Avenir Next" panose="020B0503020202020204" pitchFamily="34" charset="0"/>
              </a:rPr>
              <a:t>COFCl</a:t>
            </a:r>
            <a:r>
              <a:rPr lang="en-US" sz="2000" dirty="0">
                <a:latin typeface="Avenir Next" panose="020B0503020202020204" pitchFamily="34" charset="0"/>
              </a:rPr>
              <a:t>… </a:t>
            </a:r>
          </a:p>
          <a:p>
            <a:pPr marL="5746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This mean profile was reasonable for the past so many years.</a:t>
            </a:r>
          </a:p>
        </p:txBody>
      </p:sp>
    </p:spTree>
    <p:extLst>
      <p:ext uri="{BB962C8B-B14F-4D97-AF65-F5344CB8AC3E}">
        <p14:creationId xmlns:p14="http://schemas.microsoft.com/office/powerpoint/2010/main" val="8713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Why Revise?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E76DA-C3EE-B9AE-BB64-6EC285F09800}"/>
              </a:ext>
            </a:extLst>
          </p:cNvPr>
          <p:cNvSpPr txBox="1"/>
          <p:nvPr/>
        </p:nvSpPr>
        <p:spPr>
          <a:xfrm>
            <a:off x="478972" y="843095"/>
            <a:ext cx="1144088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Improved model: WACCM v6, has sulfur chemistry (from Doug </a:t>
            </a:r>
            <a:r>
              <a:rPr lang="en-US" sz="2000" dirty="0" err="1">
                <a:latin typeface="Avenir Next" panose="020B0503020202020204" pitchFamily="34" charset="0"/>
              </a:rPr>
              <a:t>Kinnison</a:t>
            </a:r>
            <a:r>
              <a:rPr lang="en-US" sz="2000" dirty="0">
                <a:latin typeface="Avenir Next" panose="020B0503020202020204" pitchFamily="34" charset="0"/>
              </a:rPr>
              <a:t> &amp; Mike Mills NCAR)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Previous dates are now obsolete, this version is an average </a:t>
            </a:r>
            <a:r>
              <a:rPr lang="en-US" sz="2000" b="1" dirty="0">
                <a:latin typeface="Avenir Next" panose="020B0503020202020204" pitchFamily="34" charset="0"/>
              </a:rPr>
              <a:t>1980 - 2040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use CESM2 (WACCM6) simulations were run for CMIP6.   Output post 2014 will is a SSP forecast. We use SSP5-85  </a:t>
            </a:r>
            <a:r>
              <a:rPr lang="en-US" sz="2000" dirty="0">
                <a:latin typeface="Avenir Next" panose="020B0503020202020204" pitchFamily="34" charset="0"/>
                <a:sym typeface="Wingdings" pitchFamily="2" charset="2"/>
              </a:rPr>
              <a:t></a:t>
            </a:r>
            <a:r>
              <a:rPr lang="en-US" sz="2000" dirty="0">
                <a:latin typeface="Avenir Next" panose="020B0503020202020204" pitchFamily="34" charset="0"/>
              </a:rPr>
              <a:t> pretty much business-as-usual scenario.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These are compose of historical runs from 1850 and forecast runs (CMIP6) to 2100.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All model output is a new format, we took that opportunity to rebuild the extraction, formatting, plotting code to python from IDL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Profiles are interpolated to your </a:t>
            </a:r>
            <a:r>
              <a:rPr lang="en-US" sz="2000" dirty="0" err="1">
                <a:latin typeface="Avenir Next" panose="020B0503020202020204" pitchFamily="34" charset="0"/>
              </a:rPr>
              <a:t>lat</a:t>
            </a:r>
            <a:r>
              <a:rPr lang="en-US" sz="2000" dirty="0">
                <a:latin typeface="Avenir Next" panose="020B0503020202020204" pitchFamily="34" charset="0"/>
              </a:rPr>
              <a:t> &amp; </a:t>
            </a:r>
            <a:r>
              <a:rPr lang="en-US" sz="2000" dirty="0" err="1">
                <a:latin typeface="Avenir Next" panose="020B0503020202020204" pitchFamily="34" charset="0"/>
              </a:rPr>
              <a:t>lon</a:t>
            </a:r>
            <a:r>
              <a:rPr lang="en-US" sz="2000" dirty="0">
                <a:latin typeface="Avenir Next" panose="020B0503020202020204" pitchFamily="34" charset="0"/>
              </a:rPr>
              <a:t> and station altitude on a raw grid and the IRWG grid for direct ingestion into retrieval codes.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This is the </a:t>
            </a:r>
            <a:r>
              <a:rPr lang="en-US" sz="2000" b="1" dirty="0">
                <a:latin typeface="Avenir Next" panose="020B0503020202020204" pitchFamily="34" charset="0"/>
              </a:rPr>
              <a:t>IRWG v7</a:t>
            </a:r>
            <a:r>
              <a:rPr lang="en-US" sz="2000" dirty="0">
                <a:latin typeface="Avenir Next" panose="020B0503020202020204" pitchFamily="34" charset="0"/>
              </a:rPr>
              <a:t> a priori profiles – not to be confused with CESM2 or WACCM6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5A802-3F23-EA0A-0A7E-490F0B46DC22}"/>
              </a:ext>
            </a:extLst>
          </p:cNvPr>
          <p:cNvSpPr txBox="1"/>
          <p:nvPr/>
        </p:nvSpPr>
        <p:spPr>
          <a:xfrm>
            <a:off x="315685" y="5169275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Gettelman</a:t>
            </a:r>
            <a:r>
              <a:rPr lang="en-US" sz="1200" dirty="0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, A., Mills, M. J.,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Kinnison</a:t>
            </a:r>
            <a:r>
              <a:rPr lang="en-US" sz="1200" dirty="0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, D. E., Garcia, R. R., Smith, A. K., Marsh, D. R., et al. (2019). The Whole Atmosphere Community Climate Model Version 6 (WACCM6). Journal of Geophysical Research-Atmospheres, 124(2), 12–. http://</a:t>
            </a:r>
            <a:r>
              <a:rPr lang="en-US" sz="1200" dirty="0" err="1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/10.1029/2019JD030943 </a:t>
            </a:r>
            <a:endParaRPr lang="en-US" sz="1200" dirty="0">
              <a:solidFill>
                <a:srgbClr val="002060"/>
              </a:solidFill>
              <a:latin typeface="Avenir Next" panose="020B0503020202020204" pitchFamily="34" charset="0"/>
            </a:endParaRPr>
          </a:p>
          <a:p>
            <a:endParaRPr lang="en-US" sz="1200" dirty="0">
              <a:solidFill>
                <a:srgbClr val="002060"/>
              </a:solidFill>
              <a:effectLst/>
              <a:latin typeface="Avenir Next" panose="020B0503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Eyring, V., Bony, S., </a:t>
            </a:r>
            <a:r>
              <a:rPr lang="en-US" sz="1200" dirty="0" err="1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Meehl</a:t>
            </a:r>
            <a:r>
              <a:rPr lang="en-US" sz="1200" dirty="0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, G. A., Senior, C. A., Stevens, B., Stouffer, R. J., and Taylor, K. E. (2016). Overview of the coupled model intercomparison project phase 6 (cmip6) experimental design and organization. Geoscientific Model Development, 9(5):1937–1958.</a:t>
            </a:r>
          </a:p>
          <a:p>
            <a:endParaRPr lang="en-US" sz="1200" dirty="0">
              <a:solidFill>
                <a:srgbClr val="00206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Scope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61510-9D9C-FD54-57B3-10EA64B2F3C6}"/>
              </a:ext>
            </a:extLst>
          </p:cNvPr>
          <p:cNvSpPr txBox="1"/>
          <p:nvPr/>
        </p:nvSpPr>
        <p:spPr>
          <a:xfrm>
            <a:off x="478972" y="1012372"/>
            <a:ext cx="11440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The profiles are available to all IRWG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have been asked also by many TCCON groups so they are available there too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provide to other NDACC stations LIDAR and some microwave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Generally anyone who asks.</a:t>
            </a:r>
          </a:p>
          <a:p>
            <a:pPr marL="46672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66 stations in our list, 27 in the LIDAR list, 8 in the Africa list</a:t>
            </a:r>
          </a:p>
          <a:p>
            <a:pPr marL="285750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Profile plots, average and variance data in text format including </a:t>
            </a:r>
            <a:r>
              <a:rPr lang="en-US" sz="2000" dirty="0" err="1">
                <a:latin typeface="Avenir Next" panose="020B0503020202020204" pitchFamily="34" charset="0"/>
              </a:rPr>
              <a:t>refmod</a:t>
            </a:r>
            <a:r>
              <a:rPr lang="en-US" sz="2000" dirty="0">
                <a:latin typeface="Avenir Next" panose="020B0503020202020204" pitchFamily="34" charset="0"/>
              </a:rPr>
              <a:t> format</a:t>
            </a:r>
          </a:p>
          <a:p>
            <a:pPr marL="285750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latin typeface="Avenir Next" panose="020B0503020202020204" pitchFamily="34" charset="0"/>
            </a:endParaRPr>
          </a:p>
          <a:p>
            <a:pPr marL="285750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venir Next" panose="020B0503020202020204" pitchFamily="34" charset="0"/>
              </a:rPr>
              <a:t>They </a:t>
            </a:r>
            <a:r>
              <a:rPr lang="en-US" sz="2000" dirty="0">
                <a:latin typeface="Avenir Next" panose="020B0503020202020204" pitchFamily="34" charset="0"/>
              </a:rPr>
              <a:t>are available online, questions or new sites contact: Jim or Ivan</a:t>
            </a:r>
          </a:p>
          <a:p>
            <a:pPr marL="285750" indent="-2762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ftp://</a:t>
            </a:r>
            <a:r>
              <a:rPr lang="en-US" sz="2000" dirty="0" err="1">
                <a:latin typeface="Avenir Next" panose="020B0503020202020204" pitchFamily="34" charset="0"/>
              </a:rPr>
              <a:t>nitrogen.acom.ucar.edu</a:t>
            </a:r>
            <a:r>
              <a:rPr lang="en-US" sz="2000" dirty="0">
                <a:latin typeface="Avenir Next" panose="020B0503020202020204" pitchFamily="34" charset="0"/>
              </a:rPr>
              <a:t>//user/</a:t>
            </a:r>
            <a:r>
              <a:rPr lang="en-US" sz="2000" dirty="0" err="1">
                <a:latin typeface="Avenir Next" panose="020B0503020202020204" pitchFamily="34" charset="0"/>
              </a:rPr>
              <a:t>jamesw</a:t>
            </a:r>
            <a:r>
              <a:rPr lang="en-US" sz="2000" dirty="0">
                <a:latin typeface="Avenir Next" panose="020B0503020202020204" pitchFamily="34" charset="0"/>
              </a:rPr>
              <a:t>/IRWG/2021/WACCM.v7</a:t>
            </a:r>
          </a:p>
          <a:p>
            <a:pPr marL="46672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Alternatives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B23E4-E647-11C0-6CA7-EC1459CCCB72}"/>
              </a:ext>
            </a:extLst>
          </p:cNvPr>
          <p:cNvSpPr txBox="1"/>
          <p:nvPr/>
        </p:nvSpPr>
        <p:spPr>
          <a:xfrm>
            <a:off x="478972" y="1012372"/>
            <a:ext cx="1144088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 think its safe to say the a priori profiles have been successful for the IRWG and useful to other groups &amp; for other purposes as well.</a:t>
            </a:r>
            <a:endParaRPr lang="en-US" sz="2000" b="1" dirty="0">
              <a:latin typeface="Avenir Next" panose="020B0503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Avenir Next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We’ve been asked </a:t>
            </a:r>
            <a:r>
              <a:rPr lang="en-US" sz="2000" i="1" dirty="0">
                <a:latin typeface="Avenir Next" panose="020B0503020202020204" pitchFamily="34" charset="0"/>
              </a:rPr>
              <a:t>Why we don’t use more real-time model out for better initial a priori?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The short answer is someone or some groups needs to maintain and operate a model for this purpose and in a near real time mode to provide them to all groups. Fairly sophisticated chemistry models needed operationally.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This seems too much a burden unless we know a group to take this 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If we use a constant a priori all differences are from the measurement. </a:t>
            </a:r>
            <a:endParaRPr lang="en-US" sz="2000" i="1" dirty="0">
              <a:latin typeface="Avenir Next" panose="020B0503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fin</a:t>
            </a:r>
            <a:endParaRPr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12573</TotalTime>
  <Words>825</Words>
  <Application>Microsoft Macintosh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Helvetica Neue</vt:lpstr>
      <vt:lpstr>Calibri</vt:lpstr>
      <vt:lpstr>Trebuchet MS</vt:lpstr>
      <vt:lpstr>Avenir Next</vt:lpstr>
      <vt:lpstr>Title Page: NCAR - Blue Logo</vt:lpstr>
      <vt:lpstr>NCAR-BlueTopHeader-GraySwoosh</vt:lpstr>
      <vt:lpstr>PowerPoint Presentation</vt:lpstr>
      <vt:lpstr>Outline</vt:lpstr>
      <vt:lpstr>Purpose</vt:lpstr>
      <vt:lpstr>Purpose</vt:lpstr>
      <vt:lpstr>Why Revise?</vt:lpstr>
      <vt:lpstr>Scope</vt:lpstr>
      <vt:lpstr>Alternatives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Hannigan</cp:lastModifiedBy>
  <cp:revision>46</cp:revision>
  <dcterms:modified xsi:type="dcterms:W3CDTF">2023-06-15T09:26:48Z</dcterms:modified>
</cp:coreProperties>
</file>