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4c1c7033d_0_8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91" name="Google Shape;91;g134c1c7033d_0_8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4c1c7033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4c1c7033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4c1c7033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4c1c7033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4c1c7033d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4c1c7033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4c1c7033d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4c1c7033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4c1c7033d_0_4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4c1c7033d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4c1c7033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4c1c7033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117225"/>
            <a:ext cx="8229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1" y="1151339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3" type="body"/>
          </p:nvPr>
        </p:nvSpPr>
        <p:spPr>
          <a:xfrm>
            <a:off x="4645035" y="1151339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4" type="body"/>
          </p:nvPr>
        </p:nvSpPr>
        <p:spPr>
          <a:xfrm>
            <a:off x="4645035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457200" y="117225"/>
            <a:ext cx="8229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57200" y="1200152"/>
            <a:ext cx="82296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1792288" y="360046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"/>
              <a:buNone/>
              <a:defRPr b="1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8" name="Google Shape;68;p1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1792288" y="402551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ctrTitle"/>
          </p:nvPr>
        </p:nvSpPr>
        <p:spPr>
          <a:xfrm>
            <a:off x="685800" y="159783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1371600" y="2708667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2" type="title"/>
          </p:nvPr>
        </p:nvSpPr>
        <p:spPr>
          <a:xfrm>
            <a:off x="457200" y="117224"/>
            <a:ext cx="8229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722313" y="330518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b="1" i="0" sz="1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E9E9E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57200" y="117225"/>
            <a:ext cx="8229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457200" y="1200155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648200" y="1200155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57204" y="20479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"/>
              <a:buNone/>
              <a:defRPr b="1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575050" y="204800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57204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4704588"/>
            <a:ext cx="9144004" cy="43891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-1" y="0"/>
            <a:ext cx="9144000" cy="488700"/>
          </a:xfrm>
          <a:prstGeom prst="rect">
            <a:avLst/>
          </a:prstGeom>
          <a:solidFill>
            <a:srgbClr val="1A658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0152"/>
            <a:ext cx="82296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»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117225"/>
            <a:ext cx="8229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" name="Google Shape;55;p13"/>
          <p:cNvCxnSpPr/>
          <p:nvPr/>
        </p:nvCxnSpPr>
        <p:spPr>
          <a:xfrm>
            <a:off x="864479" y="4780856"/>
            <a:ext cx="0" cy="29130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281" y="4780863"/>
            <a:ext cx="461832" cy="29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2286" y="4739475"/>
            <a:ext cx="404025" cy="40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ge result for nasa logo transparent background" id="94" name="Google Shape;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2215" y="4665057"/>
            <a:ext cx="502091" cy="5020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/>
        </p:nvSpPr>
        <p:spPr>
          <a:xfrm>
            <a:off x="553650" y="1170300"/>
            <a:ext cx="80367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34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IRWG C</a:t>
            </a:r>
            <a:r>
              <a:rPr b="1" baseline="-25000" lang="en" sz="34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" sz="34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lang="en" sz="34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" sz="34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: enhancements</a:t>
            </a:r>
            <a:endParaRPr sz="1800">
              <a:solidFill>
                <a:srgbClr val="0D1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Ivan Ortega, </a:t>
            </a: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Jim Hannigan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IRWG/NDACC virtual meeting (June 2022)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2450" y="4306375"/>
            <a:ext cx="1277775" cy="3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/>
        </p:nvSpPr>
        <p:spPr>
          <a:xfrm>
            <a:off x="180000" y="-57725"/>
            <a:ext cx="8657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enhancements identified in a colocated experiment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25" y="585175"/>
            <a:ext cx="5507851" cy="1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274" y="573050"/>
            <a:ext cx="2924000" cy="165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3"/>
          <p:cNvGrpSpPr/>
          <p:nvPr/>
        </p:nvGrpSpPr>
        <p:grpSpPr>
          <a:xfrm>
            <a:off x="0" y="2601350"/>
            <a:ext cx="6616650" cy="1027375"/>
            <a:chOff x="137525" y="2601300"/>
            <a:chExt cx="6616650" cy="1027375"/>
          </a:xfrm>
        </p:grpSpPr>
        <p:pic>
          <p:nvPicPr>
            <p:cNvPr id="105" name="Google Shape;105;p23"/>
            <p:cNvPicPr preferRelativeResize="0"/>
            <p:nvPr/>
          </p:nvPicPr>
          <p:blipFill rotWithShape="1">
            <a:blip r:embed="rId5">
              <a:alphaModFix/>
            </a:blip>
            <a:srcRect b="45487" l="0" r="0" t="41016"/>
            <a:stretch/>
          </p:blipFill>
          <p:spPr>
            <a:xfrm>
              <a:off x="137525" y="2601300"/>
              <a:ext cx="6616650" cy="694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3"/>
            <p:cNvPicPr preferRelativeResize="0"/>
            <p:nvPr/>
          </p:nvPicPr>
          <p:blipFill rotWithShape="1">
            <a:blip r:embed="rId5">
              <a:alphaModFix/>
            </a:blip>
            <a:srcRect b="0" l="9510" r="0" t="92040"/>
            <a:stretch/>
          </p:blipFill>
          <p:spPr>
            <a:xfrm>
              <a:off x="766600" y="3219300"/>
              <a:ext cx="5987574" cy="409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23"/>
          <p:cNvGrpSpPr/>
          <p:nvPr/>
        </p:nvGrpSpPr>
        <p:grpSpPr>
          <a:xfrm>
            <a:off x="50" y="3628777"/>
            <a:ext cx="6683148" cy="1026008"/>
            <a:chOff x="2637075" y="3493175"/>
            <a:chExt cx="6613050" cy="1026008"/>
          </a:xfrm>
        </p:grpSpPr>
        <p:pic>
          <p:nvPicPr>
            <p:cNvPr id="108" name="Google Shape;108;p23"/>
            <p:cNvPicPr preferRelativeResize="0"/>
            <p:nvPr/>
          </p:nvPicPr>
          <p:blipFill rotWithShape="1">
            <a:blip r:embed="rId6">
              <a:alphaModFix/>
            </a:blip>
            <a:srcRect b="46182" l="0" r="0" t="41248"/>
            <a:stretch/>
          </p:blipFill>
          <p:spPr>
            <a:xfrm>
              <a:off x="2637075" y="3493175"/>
              <a:ext cx="6613050" cy="64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3"/>
            <p:cNvPicPr preferRelativeResize="0"/>
            <p:nvPr/>
          </p:nvPicPr>
          <p:blipFill rotWithShape="1">
            <a:blip r:embed="rId6">
              <a:alphaModFix/>
            </a:blip>
            <a:srcRect b="0" l="9461" r="0" t="91493"/>
            <a:stretch/>
          </p:blipFill>
          <p:spPr>
            <a:xfrm>
              <a:off x="3262520" y="4081632"/>
              <a:ext cx="5987575" cy="437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23"/>
          <p:cNvSpPr txBox="1"/>
          <p:nvPr/>
        </p:nvSpPr>
        <p:spPr>
          <a:xfrm>
            <a:off x="6446650" y="2681975"/>
            <a:ext cx="2637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Blue: FTIR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Red: EM27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Good comparison under low columns.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Not so great when columns are  high.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1525"/>
            <a:ext cx="3263057" cy="185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9801" y="694944"/>
            <a:ext cx="3264393" cy="185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9606" y="694944"/>
            <a:ext cx="3264393" cy="185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/>
          <p:nvPr/>
        </p:nvSpPr>
        <p:spPr>
          <a:xfrm>
            <a:off x="75" y="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Fit examples</a:t>
            </a:r>
            <a:endParaRPr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4"/>
          <p:cNvSpPr txBox="1"/>
          <p:nvPr/>
        </p:nvSpPr>
        <p:spPr>
          <a:xfrm>
            <a:off x="-125" y="473025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Standard retrieval (RMS = 0.64, DOF = 1.3, TC: 3.25E16)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0" y="2802625"/>
            <a:ext cx="3264408" cy="190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4368" y="2802625"/>
            <a:ext cx="3264408" cy="190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9592" y="2802613"/>
            <a:ext cx="3264408" cy="190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-125" y="25537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Standard retrieval but using WACCM v7 (RMS = 0.34, DOF = 1.8, TC: 3.82E16). Further improvement using HIT20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50" y="538800"/>
            <a:ext cx="3623675" cy="39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75" y="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WACCM apriori &amp; 3 years of comparison</a:t>
            </a:r>
            <a:endParaRPr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374" y="622687"/>
            <a:ext cx="2743199" cy="206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9398" y="2610351"/>
            <a:ext cx="2743199" cy="206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5455875" y="572925"/>
            <a:ext cx="1359000" cy="1212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3877400" y="2951000"/>
            <a:ext cx="2525700" cy="16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Interestingly: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WACCMv7 x 1.7 improves the retrieval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WACCMv6 x 2.7, 3.7, 4.7, 5.7 does not improve the retrieval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19" y="450616"/>
            <a:ext cx="3429001" cy="257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225" y="450584"/>
            <a:ext cx="3429001" cy="257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6" y="2910165"/>
            <a:ext cx="2304288" cy="172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901" y="2907792"/>
            <a:ext cx="2304288" cy="172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9232" y="2907792"/>
            <a:ext cx="2304288" cy="172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8544" y="2907792"/>
            <a:ext cx="2304288" cy="1725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107000" y="35125"/>
            <a:ext cx="821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Comparison between OE &amp; Tik (hit20, WACCM v7)</a:t>
            </a:r>
            <a:endParaRPr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0" y="30738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72956" y="952070"/>
            <a:ext cx="91440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31F"/>
              </a:buClr>
              <a:buSzPts val="2000"/>
              <a:buFont typeface="Calibri"/>
              <a:buChar char="❏"/>
            </a:pPr>
            <a:r>
              <a:rPr lang="en" sz="20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HIT20 improves the quality of retrievals </a:t>
            </a:r>
            <a:endParaRPr sz="2000">
              <a:solidFill>
                <a:srgbClr val="0D1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rgbClr val="0D131F"/>
              </a:buClr>
              <a:buSzPts val="2000"/>
              <a:buFont typeface="Calibri"/>
              <a:buChar char="❏"/>
            </a:pPr>
            <a:r>
              <a:rPr lang="en" sz="20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WACCM v7 improves the quality of retrievals</a:t>
            </a:r>
            <a:endParaRPr sz="2000">
              <a:solidFill>
                <a:srgbClr val="0D1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31F"/>
              </a:buClr>
              <a:buSzPts val="2000"/>
              <a:buFont typeface="Arial"/>
              <a:buChar char="❏"/>
            </a:pPr>
            <a:r>
              <a:rPr lang="en" sz="20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HIT20 and WACCM v7 improve further the quality of retrievals</a:t>
            </a:r>
            <a:endParaRPr sz="2000">
              <a:solidFill>
                <a:srgbClr val="0D1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31F"/>
              </a:buClr>
              <a:buSzPts val="2000"/>
              <a:buFont typeface="Calibri"/>
              <a:buChar char="❏"/>
            </a:pPr>
            <a:r>
              <a:rPr lang="en" sz="20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The Tikhonov approach can be used, especially under homogeneous/pristine conditions.</a:t>
            </a:r>
            <a:endParaRPr sz="2000">
              <a:solidFill>
                <a:srgbClr val="0D13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31F"/>
              </a:buClr>
              <a:buSzPts val="2000"/>
              <a:buFont typeface="Calibri"/>
              <a:buChar char="❏"/>
            </a:pPr>
            <a:r>
              <a:rPr lang="en" sz="2000">
                <a:solidFill>
                  <a:srgbClr val="0D131F"/>
                </a:solidFill>
                <a:latin typeface="Calibri"/>
                <a:ea typeface="Calibri"/>
                <a:cs typeface="Calibri"/>
                <a:sym typeface="Calibri"/>
              </a:rPr>
              <a:t>The OE approach captures better enhancements but would be great to test more sites.</a:t>
            </a:r>
            <a:endParaRPr sz="2000">
              <a:solidFill>
                <a:srgbClr val="0D13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180000" y="840800"/>
            <a:ext cx="87840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•Based on results from </a:t>
            </a:r>
            <a:r>
              <a:rPr lang="en" sz="1500" u="sng">
                <a:latin typeface="Calibri"/>
                <a:ea typeface="Calibri"/>
                <a:cs typeface="Calibri"/>
                <a:sym typeface="Calibri"/>
              </a:rPr>
              <a:t>10 sites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(all SFIT4), from pole to pole, spanning various conditions (wet, dry, high-lat, mid-lat, polar, sea level, mountain…)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•Total columns remain close to reference data set (and within the SYS budgets), except for SH, where C2H6 abundances are the lower globally; no seasonal effect for the TOTCOL differences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•Improvement of the fitting residuals with HITRAN20 (combined with C2H6 PLLs) for almost all sites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•DOFS remain mostly unchanged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•Latanzi (2011) spectroscopy for C2H6 (HIT20) leads to clear degradation of the fits; missing secondary features =&gt; keep C2H6 PLLs!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•WACCMv7 a priori columns in progress, but still too low overall (example: too low by a factor 2 for JUN) =&gt; we might need to keep an a priori pre-scaling if adopting WACCMv7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80000" y="-133925"/>
            <a:ext cx="865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findings from last meeting (Manu’s presentation)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