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66" r:id="rId4"/>
    <p:sldId id="269" r:id="rId5"/>
    <p:sldId id="267" r:id="rId6"/>
    <p:sldId id="270" r:id="rId7"/>
    <p:sldId id="268" r:id="rId8"/>
    <p:sldId id="272" r:id="rId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Bjorklund" initials="RB" lastIdx="4" clrIdx="0">
    <p:extLst>
      <p:ext uri="{19B8F6BF-5375-455C-9EA6-DF929625EA0E}">
        <p15:presenceInfo xmlns:p15="http://schemas.microsoft.com/office/powerpoint/2012/main" userId="Robin Bjorklu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8671-DA47-FEF9-4BFA-DA877B1D0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74DE7-77F9-DAB1-EEC3-9D41319B1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E4E2A-5681-6511-9438-5CD46A94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DADA-820B-4C94-AB0C-35B72EF04E19}" type="datetimeFigureOut">
              <a:rPr lang="en-BE" smtClean="0"/>
              <a:t>28/06/2022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D0D34-D548-4C69-9621-D1F6ACEF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F5493-4157-16A8-F08A-C1E9C1A3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8E16-1552-4173-8116-725B578E84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5620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51FC-FEC8-107B-7B20-8FD8AEE2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7CC43-2F91-A8E8-C999-F03A76BBD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CCAA6-0CB8-E3BE-808B-AA8F3ACB0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DADA-820B-4C94-AB0C-35B72EF04E19}" type="datetimeFigureOut">
              <a:rPr lang="en-BE" smtClean="0"/>
              <a:t>28/06/2022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00C4D-F98E-A7A1-5329-E411417D2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E2AFF-9FC1-0CB8-5D2B-1DAFD382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8E16-1552-4173-8116-725B578E84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8395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19E954-BC3B-BABD-B31B-95E51064FF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2AD13-972F-FB8D-4FBB-25B3303DA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6A31F-F65D-B7D0-3859-F977CC7C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DADA-820B-4C94-AB0C-35B72EF04E19}" type="datetimeFigureOut">
              <a:rPr lang="en-BE" smtClean="0"/>
              <a:t>28/06/2022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52FE0-720C-8817-E900-80643C59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2E7AB-89CC-DACF-00B0-72309B00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8E16-1552-4173-8116-725B578E84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5044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F2217-4C93-E93D-13CD-B0AA1870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17B79-A9AE-ABAF-D2AC-57241498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3624B-2329-F1A8-FCE9-51CE73A7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DADA-820B-4C94-AB0C-35B72EF04E19}" type="datetimeFigureOut">
              <a:rPr lang="en-BE" smtClean="0"/>
              <a:t>28/06/2022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F2AC4-D1A5-D91A-B6B0-543F0225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D623E-F636-8A82-DEFA-8DDC8C7B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8E16-1552-4173-8116-725B578E84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8162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C29C-D7CE-82D0-8D4C-E7264E5B8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5452B-C7C2-4A1B-AB04-5CAE4A16D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6ABD1-2661-7F48-FDC4-74412712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DADA-820B-4C94-AB0C-35B72EF04E19}" type="datetimeFigureOut">
              <a:rPr lang="en-BE" smtClean="0"/>
              <a:t>28/06/2022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B7CF9-5640-EB4B-F1BD-FE21A1EE1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D46D6-5C54-9DBA-C59B-70EE60F4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8E16-1552-4173-8116-725B578E84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9904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67FA-452B-A163-AE17-5B9EBDB0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3ADA8-10C7-2093-F39D-F4E7E121D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E3A04-661C-BF53-D42B-E8BCA7358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435CC-75A9-7E72-E25B-86D6EAE9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DADA-820B-4C94-AB0C-35B72EF04E19}" type="datetimeFigureOut">
              <a:rPr lang="en-BE" smtClean="0"/>
              <a:t>28/06/2022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461D8-F461-385C-B686-EDBAC3FF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33BAC-3BD3-3950-12DE-FA405E5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8E16-1552-4173-8116-725B578E84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0705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285E-DCD7-E57F-FEE6-2EF299B33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4FCAD-0008-1D65-B260-B429DFB70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DC81A-48BC-B414-77F9-01E5F0395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1C64E-BF73-7752-5798-AF51DFA48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3524-CCCB-2D6B-87DE-4A79F77A6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940B08-1271-C5F9-D97D-C3404507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DADA-820B-4C94-AB0C-35B72EF04E19}" type="datetimeFigureOut">
              <a:rPr lang="en-BE" smtClean="0"/>
              <a:t>28/06/2022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F4DCF3-7086-4B78-2739-D10F1AF0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2DD0D-FADB-17C2-232B-94D7097F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8E16-1552-4173-8116-725B578E84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376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BC90-64D3-EC57-3EA7-7A1B865F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AC1A6-7BB0-80C7-85E9-AEBAA093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DADA-820B-4C94-AB0C-35B72EF04E19}" type="datetimeFigureOut">
              <a:rPr lang="en-BE" smtClean="0"/>
              <a:t>28/06/2022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BA5A4-797F-6D9C-BDCC-28D330E3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91C77-C6D3-E009-7142-FF704306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8E16-1552-4173-8116-725B578E84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9314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17A8C-E3AE-C28B-A625-2799E5F0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DADA-820B-4C94-AB0C-35B72EF04E19}" type="datetimeFigureOut">
              <a:rPr lang="en-BE" smtClean="0"/>
              <a:t>28/06/2022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AC2D4-7F19-4F24-BCDB-03D3E692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1ED10-60F9-2A24-B2A0-B1D88A26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8E16-1552-4173-8116-725B578E84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6556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FD63-4D59-B20D-71CD-8BE87D36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5D1A2-B8C7-BCB1-1645-A9B371844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DD93E-A461-F677-6DA8-26E4A6CBA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0AA72-7061-3950-BF5D-6A20385D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DADA-820B-4C94-AB0C-35B72EF04E19}" type="datetimeFigureOut">
              <a:rPr lang="en-BE" smtClean="0"/>
              <a:t>28/06/2022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5666C-5E39-B6D2-C376-05FABBFE2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C7634-C82B-948F-0815-82D5EEF9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8E16-1552-4173-8116-725B578E84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8379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9FD1-5734-97FE-E87D-1CEB7303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6134D-D326-F91F-EA61-F27278839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B839B-A7EC-9F20-CDCB-DC46821D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BED23-CE29-F82D-32F9-BC744928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DADA-820B-4C94-AB0C-35B72EF04E19}" type="datetimeFigureOut">
              <a:rPr lang="en-BE" smtClean="0"/>
              <a:t>28/06/2022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795D0-F741-27B7-F4F5-5BC4CC91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824-F6BF-30EB-B4BC-64DDA179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8E16-1552-4173-8116-725B578E84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9615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63417-ADAB-D862-0557-7ACA57D9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30464-334C-B15B-E1C2-B9CFB27E5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0A153-AF33-C9DE-0C69-C9F3FC788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3DADA-820B-4C94-AB0C-35B72EF04E19}" type="datetimeFigureOut">
              <a:rPr lang="en-BE" smtClean="0"/>
              <a:t>28/06/2022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A79A1-DD2A-E6BB-5057-74B2CBD8C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F193D-DED2-CAB7-D661-8642D2B60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F8E16-1552-4173-8116-725B578E84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7565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9BA9B6-29F6-6D40-A7EE-A41FA17D2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40545"/>
              </p:ext>
            </p:extLst>
          </p:nvPr>
        </p:nvGraphicFramePr>
        <p:xfrm>
          <a:off x="312576" y="604953"/>
          <a:ext cx="11566847" cy="5368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537">
                  <a:extLst>
                    <a:ext uri="{9D8B030D-6E8A-4147-A177-3AD203B41FA5}">
                      <a16:colId xmlns:a16="http://schemas.microsoft.com/office/drawing/2014/main" val="3590218850"/>
                    </a:ext>
                  </a:extLst>
                </a:gridCol>
                <a:gridCol w="1924043">
                  <a:extLst>
                    <a:ext uri="{9D8B030D-6E8A-4147-A177-3AD203B41FA5}">
                      <a16:colId xmlns:a16="http://schemas.microsoft.com/office/drawing/2014/main" val="745849013"/>
                    </a:ext>
                  </a:extLst>
                </a:gridCol>
                <a:gridCol w="1945179">
                  <a:extLst>
                    <a:ext uri="{9D8B030D-6E8A-4147-A177-3AD203B41FA5}">
                      <a16:colId xmlns:a16="http://schemas.microsoft.com/office/drawing/2014/main" val="2717875574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1320649858"/>
                    </a:ext>
                  </a:extLst>
                </a:gridCol>
                <a:gridCol w="2095343">
                  <a:extLst>
                    <a:ext uri="{9D8B030D-6E8A-4147-A177-3AD203B41FA5}">
                      <a16:colId xmlns:a16="http://schemas.microsoft.com/office/drawing/2014/main" val="1179639660"/>
                    </a:ext>
                  </a:extLst>
                </a:gridCol>
              </a:tblGrid>
              <a:tr h="3425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1MW, Hit20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1MW, Hit20 + Atm20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4MW, Hit20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4MW, Hit20 + Atm20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589698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O3</a:t>
                      </a:r>
                      <a:r>
                        <a:rPr lang="en-US" baseline="0" dirty="0"/>
                        <a:t> t</a:t>
                      </a:r>
                      <a:r>
                        <a:rPr lang="en-US" dirty="0"/>
                        <a:t>otal column [10</a:t>
                      </a:r>
                      <a:r>
                        <a:rPr lang="en-US" baseline="30000" dirty="0"/>
                        <a:t>18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98680095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O3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apriori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[10</a:t>
                      </a:r>
                      <a:r>
                        <a:rPr lang="en-US" baseline="30000" dirty="0"/>
                        <a:t>18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70700917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H2O</a:t>
                      </a:r>
                      <a:r>
                        <a:rPr lang="en-US" baseline="0" dirty="0"/>
                        <a:t> t</a:t>
                      </a:r>
                      <a:r>
                        <a:rPr lang="en-US" dirty="0"/>
                        <a:t>otal column [10</a:t>
                      </a:r>
                      <a:r>
                        <a:rPr lang="en-US" baseline="30000" dirty="0"/>
                        <a:t>21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34517380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H2O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apriori</a:t>
                      </a:r>
                      <a:r>
                        <a:rPr lang="en-US" dirty="0"/>
                        <a:t> [10</a:t>
                      </a:r>
                      <a:r>
                        <a:rPr lang="en-US" baseline="30000" dirty="0"/>
                        <a:t>21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90349925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44386225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DOF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1825641"/>
                  </a:ext>
                </a:extLst>
              </a:tr>
              <a:tr h="641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Random [10</a:t>
                      </a:r>
                      <a:r>
                        <a:rPr lang="en-US" baseline="30000" dirty="0"/>
                        <a:t>18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  <a:p>
                      <a:r>
                        <a:rPr lang="en-US" dirty="0"/>
                        <a:t>               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51155167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Systematic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97688174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Diff60 [10</a:t>
                      </a:r>
                      <a:r>
                        <a:rPr lang="en-US" baseline="30000" dirty="0"/>
                        <a:t>16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93367886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σ</a:t>
                      </a:r>
                      <a:r>
                        <a:rPr lang="en-US" baseline="-25000" dirty="0"/>
                        <a:t>daily mean  </a:t>
                      </a:r>
                      <a:r>
                        <a:rPr lang="en-US" dirty="0"/>
                        <a:t>[10</a:t>
                      </a:r>
                      <a:r>
                        <a:rPr lang="en-US" baseline="30000" dirty="0"/>
                        <a:t>16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4693799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Mean SNR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2259.3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2258.6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2273.8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2273.4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47861474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Number of</a:t>
                      </a:r>
                      <a:r>
                        <a:rPr lang="en-US" baseline="0" dirty="0"/>
                        <a:t> spectra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0781677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566B215-EF1B-B04A-8C69-E711B0374F74}"/>
              </a:ext>
            </a:extLst>
          </p:cNvPr>
          <p:cNvSpPr/>
          <p:nvPr/>
        </p:nvSpPr>
        <p:spPr>
          <a:xfrm>
            <a:off x="1131085" y="14944"/>
            <a:ext cx="96466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Site: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Maido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Retrieval code: sfit4 v2		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Years: 2018-2020</a:t>
            </a:r>
          </a:p>
        </p:txBody>
      </p:sp>
    </p:spTree>
    <p:extLst>
      <p:ext uri="{BB962C8B-B14F-4D97-AF65-F5344CB8AC3E}">
        <p14:creationId xmlns:p14="http://schemas.microsoft.com/office/powerpoint/2010/main" val="239568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3969-7131-2073-999A-6E2F264F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47" y="273685"/>
            <a:ext cx="5462848" cy="615777"/>
          </a:xfrm>
        </p:spPr>
        <p:txBody>
          <a:bodyPr>
            <a:normAutofit/>
          </a:bodyPr>
          <a:lstStyle/>
          <a:p>
            <a:r>
              <a:rPr lang="en-US" sz="2800" dirty="0"/>
              <a:t>Sonde comparison</a:t>
            </a:r>
            <a:endParaRPr lang="en-BE" sz="2800" dirty="0"/>
          </a:p>
        </p:txBody>
      </p:sp>
      <p:pic>
        <p:nvPicPr>
          <p:cNvPr id="4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DF86998C-CB74-3D91-2C8A-5C62C7D2D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/>
          <a:stretch/>
        </p:blipFill>
        <p:spPr>
          <a:xfrm>
            <a:off x="310117" y="980902"/>
            <a:ext cx="5228930" cy="58770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25ADC9-6C8D-E5F8-B1FD-2168A38073F8}"/>
              </a:ext>
            </a:extLst>
          </p:cNvPr>
          <p:cNvCxnSpPr/>
          <p:nvPr/>
        </p:nvCxnSpPr>
        <p:spPr>
          <a:xfrm>
            <a:off x="5539047" y="419792"/>
            <a:ext cx="0" cy="6018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8E4A04A-A5FA-F997-A8A3-F0B87419AA66}"/>
              </a:ext>
            </a:extLst>
          </p:cNvPr>
          <p:cNvSpPr txBox="1">
            <a:spLocks/>
          </p:cNvSpPr>
          <p:nvPr/>
        </p:nvSpPr>
        <p:spPr>
          <a:xfrm>
            <a:off x="6096000" y="365125"/>
            <a:ext cx="5462848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Conclusions </a:t>
            </a:r>
            <a:r>
              <a:rPr lang="en-US" sz="2800" dirty="0" err="1"/>
              <a:t>microwindows</a:t>
            </a:r>
            <a:r>
              <a:rPr lang="en-US" sz="2800" dirty="0"/>
              <a:t>:</a:t>
            </a:r>
            <a:endParaRPr lang="en-B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1C955-0B43-8369-6ABD-D506D2929418}"/>
              </a:ext>
            </a:extLst>
          </p:cNvPr>
          <p:cNvSpPr txBox="1"/>
          <p:nvPr/>
        </p:nvSpPr>
        <p:spPr>
          <a:xfrm>
            <a:off x="6007715" y="1238596"/>
            <a:ext cx="60149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only water as Atm20 in 1MW (rest is Hit20) gives minor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4MW have better statistics over 1MW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Sonde comparison slightly better for 1MW (below 20km)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only water as Atm20 in 4MW (rest is Hit20) gives no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E4E024-93FE-89F0-490E-4EF00CBB6438}"/>
              </a:ext>
            </a:extLst>
          </p:cNvPr>
          <p:cNvCxnSpPr/>
          <p:nvPr/>
        </p:nvCxnSpPr>
        <p:spPr>
          <a:xfrm>
            <a:off x="9000067" y="3429000"/>
            <a:ext cx="0" cy="1041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8A79EB-03F2-BAAF-825B-C034A03F85E1}"/>
              </a:ext>
            </a:extLst>
          </p:cNvPr>
          <p:cNvSpPr txBox="1"/>
          <p:nvPr/>
        </p:nvSpPr>
        <p:spPr>
          <a:xfrm>
            <a:off x="6967416" y="4961467"/>
            <a:ext cx="4095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Suggested: 4MW with Hit20 spectroscopy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3794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9BA9B6-29F6-6D40-A7EE-A41FA17D2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111498"/>
              </p:ext>
            </p:extLst>
          </p:nvPr>
        </p:nvGraphicFramePr>
        <p:xfrm>
          <a:off x="312576" y="1311535"/>
          <a:ext cx="11566847" cy="509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537">
                  <a:extLst>
                    <a:ext uri="{9D8B030D-6E8A-4147-A177-3AD203B41FA5}">
                      <a16:colId xmlns:a16="http://schemas.microsoft.com/office/drawing/2014/main" val="3590218850"/>
                    </a:ext>
                  </a:extLst>
                </a:gridCol>
                <a:gridCol w="1924043">
                  <a:extLst>
                    <a:ext uri="{9D8B030D-6E8A-4147-A177-3AD203B41FA5}">
                      <a16:colId xmlns:a16="http://schemas.microsoft.com/office/drawing/2014/main" val="745849013"/>
                    </a:ext>
                  </a:extLst>
                </a:gridCol>
                <a:gridCol w="1945179">
                  <a:extLst>
                    <a:ext uri="{9D8B030D-6E8A-4147-A177-3AD203B41FA5}">
                      <a16:colId xmlns:a16="http://schemas.microsoft.com/office/drawing/2014/main" val="2717875574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1320649858"/>
                    </a:ext>
                  </a:extLst>
                </a:gridCol>
                <a:gridCol w="2095343">
                  <a:extLst>
                    <a:ext uri="{9D8B030D-6E8A-4147-A177-3AD203B41FA5}">
                      <a16:colId xmlns:a16="http://schemas.microsoft.com/office/drawing/2014/main" val="1179639660"/>
                    </a:ext>
                  </a:extLst>
                </a:gridCol>
              </a:tblGrid>
              <a:tr h="3425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1MW, 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1MW, 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4MW, 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4MW, 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589698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O3</a:t>
                      </a:r>
                      <a:r>
                        <a:rPr lang="en-US" baseline="0" dirty="0"/>
                        <a:t> t</a:t>
                      </a:r>
                      <a:r>
                        <a:rPr lang="en-US" dirty="0"/>
                        <a:t>otal column [10</a:t>
                      </a:r>
                      <a:r>
                        <a:rPr lang="en-US" baseline="30000" dirty="0"/>
                        <a:t>18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98680095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O3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apriori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[10</a:t>
                      </a:r>
                      <a:r>
                        <a:rPr lang="en-US" baseline="30000" dirty="0"/>
                        <a:t>18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70700917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H2O</a:t>
                      </a:r>
                      <a:r>
                        <a:rPr lang="en-US" baseline="0" dirty="0"/>
                        <a:t> t</a:t>
                      </a:r>
                      <a:r>
                        <a:rPr lang="en-US" dirty="0"/>
                        <a:t>otal column [10</a:t>
                      </a:r>
                      <a:r>
                        <a:rPr lang="en-US" baseline="30000" dirty="0"/>
                        <a:t>21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34517380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H2O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apriori</a:t>
                      </a:r>
                      <a:r>
                        <a:rPr lang="en-US" dirty="0"/>
                        <a:t> [10</a:t>
                      </a:r>
                      <a:r>
                        <a:rPr lang="en-US" baseline="30000" dirty="0"/>
                        <a:t>21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90349925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44386225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DOF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1825641"/>
                  </a:ext>
                </a:extLst>
              </a:tr>
              <a:tr h="641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Random [10</a:t>
                      </a:r>
                      <a:r>
                        <a:rPr lang="en-US" baseline="30000" dirty="0"/>
                        <a:t>18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  <a:p>
                      <a:r>
                        <a:rPr lang="en-US" dirty="0"/>
                        <a:t>               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0.146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0.124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51155167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Systematic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97688174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Diff60 [10</a:t>
                      </a:r>
                      <a:r>
                        <a:rPr lang="en-US" baseline="30000" dirty="0"/>
                        <a:t>16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93367886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σ</a:t>
                      </a:r>
                      <a:r>
                        <a:rPr lang="en-US" baseline="-25000" dirty="0"/>
                        <a:t>daily mean  </a:t>
                      </a:r>
                      <a:r>
                        <a:rPr lang="en-US" dirty="0"/>
                        <a:t>[10</a:t>
                      </a:r>
                      <a:r>
                        <a:rPr lang="en-US" baseline="30000" dirty="0"/>
                        <a:t>16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4693799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Mean SNR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2259.3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2273.4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2273.8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2275.5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47861474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Number of</a:t>
                      </a:r>
                      <a:r>
                        <a:rPr lang="en-US" baseline="0" dirty="0"/>
                        <a:t> spectra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0781677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566B215-EF1B-B04A-8C69-E711B0374F74}"/>
              </a:ext>
            </a:extLst>
          </p:cNvPr>
          <p:cNvSpPr/>
          <p:nvPr/>
        </p:nvSpPr>
        <p:spPr>
          <a:xfrm>
            <a:off x="1131085" y="14944"/>
            <a:ext cx="96466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Site: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Maido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Retrieval code: sfit4 v2		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Years: 2018-2020</a:t>
            </a:r>
          </a:p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Hit20</a:t>
            </a:r>
          </a:p>
        </p:txBody>
      </p:sp>
    </p:spTree>
    <p:extLst>
      <p:ext uri="{BB962C8B-B14F-4D97-AF65-F5344CB8AC3E}">
        <p14:creationId xmlns:p14="http://schemas.microsoft.com/office/powerpoint/2010/main" val="188356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3969-7131-2073-999A-6E2F264F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777"/>
          </a:xfrm>
        </p:spPr>
        <p:txBody>
          <a:bodyPr>
            <a:noAutofit/>
          </a:bodyPr>
          <a:lstStyle/>
          <a:p>
            <a:r>
              <a:rPr lang="en-US" sz="2800" dirty="0"/>
              <a:t>Sonde comparison</a:t>
            </a:r>
            <a:br>
              <a:rPr lang="en-US" sz="2800" dirty="0"/>
            </a:br>
            <a:r>
              <a:rPr lang="en-US" sz="2800" dirty="0"/>
              <a:t>(using 4MW, Hit20)</a:t>
            </a:r>
            <a:endParaRPr lang="en-BE" sz="2800" dirty="0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E905917B-C49E-4ACE-5376-CA5415E6C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1"/>
          <a:stretch/>
        </p:blipFill>
        <p:spPr>
          <a:xfrm>
            <a:off x="869516" y="1097226"/>
            <a:ext cx="5107336" cy="57607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DE06DD-2F46-597E-B50B-076AA8DB820A}"/>
              </a:ext>
            </a:extLst>
          </p:cNvPr>
          <p:cNvCxnSpPr/>
          <p:nvPr/>
        </p:nvCxnSpPr>
        <p:spPr>
          <a:xfrm>
            <a:off x="5968538" y="419792"/>
            <a:ext cx="0" cy="6018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C2AA40B-BBA5-3698-1FFF-D4FAC3595C33}"/>
              </a:ext>
            </a:extLst>
          </p:cNvPr>
          <p:cNvSpPr txBox="1">
            <a:spLocks/>
          </p:cNvSpPr>
          <p:nvPr/>
        </p:nvSpPr>
        <p:spPr>
          <a:xfrm>
            <a:off x="6398030" y="273685"/>
            <a:ext cx="5462848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Conclusions regularization</a:t>
            </a:r>
            <a:endParaRPr lang="en-B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DDA7AF-45E0-E602-EF53-8204185A55F4}"/>
              </a:ext>
            </a:extLst>
          </p:cNvPr>
          <p:cNvSpPr txBox="1"/>
          <p:nvPr/>
        </p:nvSpPr>
        <p:spPr>
          <a:xfrm>
            <a:off x="6007715" y="1238596"/>
            <a:ext cx="601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4 MW: better statistics for Tikhonov over optimal estimation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similar sonde comparison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C8F1B3-EE2B-0D09-8BB4-6CFBDDD81612}"/>
              </a:ext>
            </a:extLst>
          </p:cNvPr>
          <p:cNvCxnSpPr/>
          <p:nvPr/>
        </p:nvCxnSpPr>
        <p:spPr>
          <a:xfrm>
            <a:off x="9000067" y="3429000"/>
            <a:ext cx="0" cy="1041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95649D-EF61-726C-83F6-1BFE013DFC74}"/>
              </a:ext>
            </a:extLst>
          </p:cNvPr>
          <p:cNvSpPr txBox="1"/>
          <p:nvPr/>
        </p:nvSpPr>
        <p:spPr>
          <a:xfrm>
            <a:off x="7538791" y="4902201"/>
            <a:ext cx="295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Suggested: Tikhonov retrieval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8061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9BA9B6-29F6-6D40-A7EE-A41FA17D2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66831"/>
              </p:ext>
            </p:extLst>
          </p:nvPr>
        </p:nvGraphicFramePr>
        <p:xfrm>
          <a:off x="312576" y="1215273"/>
          <a:ext cx="11566847" cy="509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537">
                  <a:extLst>
                    <a:ext uri="{9D8B030D-6E8A-4147-A177-3AD203B41FA5}">
                      <a16:colId xmlns:a16="http://schemas.microsoft.com/office/drawing/2014/main" val="3590218850"/>
                    </a:ext>
                  </a:extLst>
                </a:gridCol>
                <a:gridCol w="1924043">
                  <a:extLst>
                    <a:ext uri="{9D8B030D-6E8A-4147-A177-3AD203B41FA5}">
                      <a16:colId xmlns:a16="http://schemas.microsoft.com/office/drawing/2014/main" val="745849013"/>
                    </a:ext>
                  </a:extLst>
                </a:gridCol>
                <a:gridCol w="1945179">
                  <a:extLst>
                    <a:ext uri="{9D8B030D-6E8A-4147-A177-3AD203B41FA5}">
                      <a16:colId xmlns:a16="http://schemas.microsoft.com/office/drawing/2014/main" val="2717875574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1320649858"/>
                    </a:ext>
                  </a:extLst>
                </a:gridCol>
                <a:gridCol w="2095343">
                  <a:extLst>
                    <a:ext uri="{9D8B030D-6E8A-4147-A177-3AD203B41FA5}">
                      <a16:colId xmlns:a16="http://schemas.microsoft.com/office/drawing/2014/main" val="1179639660"/>
                    </a:ext>
                  </a:extLst>
                </a:gridCol>
              </a:tblGrid>
              <a:tr h="3425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1MW, WACCM6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1MW, WACCM7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4MW, WACCM6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4MW, WACCM7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589698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O3</a:t>
                      </a:r>
                      <a:r>
                        <a:rPr lang="en-US" baseline="0" dirty="0"/>
                        <a:t> t</a:t>
                      </a:r>
                      <a:r>
                        <a:rPr lang="en-US" dirty="0"/>
                        <a:t>otal column [10</a:t>
                      </a:r>
                      <a:r>
                        <a:rPr lang="en-US" baseline="30000" dirty="0"/>
                        <a:t>18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98680095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O3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apriori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[10</a:t>
                      </a:r>
                      <a:r>
                        <a:rPr lang="en-US" baseline="30000" dirty="0"/>
                        <a:t>18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70700917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H2O</a:t>
                      </a:r>
                      <a:r>
                        <a:rPr lang="en-US" baseline="0" dirty="0"/>
                        <a:t> t</a:t>
                      </a:r>
                      <a:r>
                        <a:rPr lang="en-US" dirty="0"/>
                        <a:t>otal column [10</a:t>
                      </a:r>
                      <a:r>
                        <a:rPr lang="en-US" baseline="30000" dirty="0"/>
                        <a:t>21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34517380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H2O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apriori</a:t>
                      </a:r>
                      <a:r>
                        <a:rPr lang="en-US" dirty="0"/>
                        <a:t> [10</a:t>
                      </a:r>
                      <a:r>
                        <a:rPr lang="en-US" baseline="30000" dirty="0"/>
                        <a:t>21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90349925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44386225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DOF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1825641"/>
                  </a:ext>
                </a:extLst>
              </a:tr>
              <a:tr h="641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Random [10</a:t>
                      </a:r>
                      <a:r>
                        <a:rPr lang="en-US" baseline="30000" dirty="0"/>
                        <a:t>18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  <a:p>
                      <a:r>
                        <a:rPr lang="en-US" dirty="0"/>
                        <a:t>               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0.146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0.146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51155167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Systematic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97688174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Diff60 [10</a:t>
                      </a:r>
                      <a:r>
                        <a:rPr lang="en-US" baseline="30000" dirty="0"/>
                        <a:t>16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93367886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σ</a:t>
                      </a:r>
                      <a:r>
                        <a:rPr lang="en-US" baseline="-25000" dirty="0"/>
                        <a:t>daily mean  </a:t>
                      </a:r>
                      <a:r>
                        <a:rPr lang="en-US" dirty="0"/>
                        <a:t>[10</a:t>
                      </a:r>
                      <a:r>
                        <a:rPr lang="en-US" baseline="30000" dirty="0"/>
                        <a:t>16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4693799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Mean SNR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2259.3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2273.8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2272.2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47861474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Number of</a:t>
                      </a:r>
                      <a:r>
                        <a:rPr lang="en-US" baseline="0" dirty="0"/>
                        <a:t> spectra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0781677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566B215-EF1B-B04A-8C69-E711B0374F74}"/>
              </a:ext>
            </a:extLst>
          </p:cNvPr>
          <p:cNvSpPr/>
          <p:nvPr/>
        </p:nvSpPr>
        <p:spPr>
          <a:xfrm>
            <a:off x="1131085" y="14944"/>
            <a:ext cx="96466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Site: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Maido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Retrieval code: sfit4 v2		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Years: 2018-2020</a:t>
            </a:r>
          </a:p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Hit20</a:t>
            </a:r>
          </a:p>
          <a:p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79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3969-7131-2073-999A-6E2F264F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777"/>
          </a:xfrm>
        </p:spPr>
        <p:txBody>
          <a:bodyPr>
            <a:noAutofit/>
          </a:bodyPr>
          <a:lstStyle/>
          <a:p>
            <a:r>
              <a:rPr lang="en-US" sz="2800" dirty="0"/>
              <a:t>Sonde comparison:</a:t>
            </a:r>
            <a:br>
              <a:rPr lang="en-US" sz="2800" dirty="0"/>
            </a:br>
            <a:r>
              <a:rPr lang="en-US" sz="2800" dirty="0"/>
              <a:t>(using 4MW, Hit20, Tik)</a:t>
            </a:r>
            <a:endParaRPr lang="en-BE" sz="2800" dirty="0"/>
          </a:p>
        </p:txBody>
      </p:sp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77C3E71F-CBBE-FD1B-6130-134F18940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7"/>
          <a:stretch/>
        </p:blipFill>
        <p:spPr>
          <a:xfrm>
            <a:off x="694130" y="1029235"/>
            <a:ext cx="5213504" cy="582876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1A306D-6078-754B-2A0A-E484F394113E}"/>
              </a:ext>
            </a:extLst>
          </p:cNvPr>
          <p:cNvCxnSpPr/>
          <p:nvPr/>
        </p:nvCxnSpPr>
        <p:spPr>
          <a:xfrm>
            <a:off x="5968538" y="419792"/>
            <a:ext cx="0" cy="6018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D796933C-B492-4C2F-CB7F-CBAAE8D33820}"/>
              </a:ext>
            </a:extLst>
          </p:cNvPr>
          <p:cNvSpPr txBox="1">
            <a:spLocks/>
          </p:cNvSpPr>
          <p:nvPr/>
        </p:nvSpPr>
        <p:spPr>
          <a:xfrm>
            <a:off x="6398030" y="273685"/>
            <a:ext cx="5462848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Conclusions: WACCM</a:t>
            </a:r>
            <a:endParaRPr lang="en-B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422DF1-2F99-C51D-EC01-71F06BB94BF2}"/>
              </a:ext>
            </a:extLst>
          </p:cNvPr>
          <p:cNvSpPr txBox="1"/>
          <p:nvPr/>
        </p:nvSpPr>
        <p:spPr>
          <a:xfrm>
            <a:off x="6007715" y="1238596"/>
            <a:ext cx="601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similar numbers for WACCM v6 and v7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similar comparison to sonde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ok to use for O3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531D07-BB9F-2ADA-3681-55F82469BA0E}"/>
              </a:ext>
            </a:extLst>
          </p:cNvPr>
          <p:cNvCxnSpPr/>
          <p:nvPr/>
        </p:nvCxnSpPr>
        <p:spPr>
          <a:xfrm>
            <a:off x="9000067" y="3429000"/>
            <a:ext cx="0" cy="1041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9D923BE-BECB-3318-1740-77BB2B5389FF}"/>
              </a:ext>
            </a:extLst>
          </p:cNvPr>
          <p:cNvSpPr txBox="1"/>
          <p:nvPr/>
        </p:nvSpPr>
        <p:spPr>
          <a:xfrm>
            <a:off x="7045301" y="4973073"/>
            <a:ext cx="3909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Suggested: WACCM v7 </a:t>
            </a:r>
          </a:p>
          <a:p>
            <a:pPr algn="ctr"/>
            <a:r>
              <a:rPr lang="en-US" dirty="0"/>
              <a:t>(to follow approach of other molecules)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91222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9BA9B6-29F6-6D40-A7EE-A41FA17D2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34764"/>
              </p:ext>
            </p:extLst>
          </p:nvPr>
        </p:nvGraphicFramePr>
        <p:xfrm>
          <a:off x="312576" y="1062153"/>
          <a:ext cx="11566847" cy="509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537">
                  <a:extLst>
                    <a:ext uri="{9D8B030D-6E8A-4147-A177-3AD203B41FA5}">
                      <a16:colId xmlns:a16="http://schemas.microsoft.com/office/drawing/2014/main" val="3590218850"/>
                    </a:ext>
                  </a:extLst>
                </a:gridCol>
                <a:gridCol w="1924043">
                  <a:extLst>
                    <a:ext uri="{9D8B030D-6E8A-4147-A177-3AD203B41FA5}">
                      <a16:colId xmlns:a16="http://schemas.microsoft.com/office/drawing/2014/main" val="745849013"/>
                    </a:ext>
                  </a:extLst>
                </a:gridCol>
                <a:gridCol w="1945179">
                  <a:extLst>
                    <a:ext uri="{9D8B030D-6E8A-4147-A177-3AD203B41FA5}">
                      <a16:colId xmlns:a16="http://schemas.microsoft.com/office/drawing/2014/main" val="2717875574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1320649858"/>
                    </a:ext>
                  </a:extLst>
                </a:gridCol>
                <a:gridCol w="2095343">
                  <a:extLst>
                    <a:ext uri="{9D8B030D-6E8A-4147-A177-3AD203B41FA5}">
                      <a16:colId xmlns:a16="http://schemas.microsoft.com/office/drawing/2014/main" val="1179639660"/>
                    </a:ext>
                  </a:extLst>
                </a:gridCol>
              </a:tblGrid>
              <a:tr h="3425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4MW, </a:t>
                      </a:r>
                      <a:r>
                        <a:rPr lang="en-US" dirty="0" err="1"/>
                        <a:t>linefit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4MW, ideal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4MW, </a:t>
                      </a:r>
                      <a:r>
                        <a:rPr lang="en-US" dirty="0" err="1"/>
                        <a:t>retr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apod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4MW, </a:t>
                      </a:r>
                      <a:r>
                        <a:rPr lang="en-US" dirty="0" err="1"/>
                        <a:t>apod+phase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589698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O3</a:t>
                      </a:r>
                      <a:r>
                        <a:rPr lang="en-US" baseline="0" dirty="0"/>
                        <a:t> t</a:t>
                      </a:r>
                      <a:r>
                        <a:rPr lang="en-US" dirty="0"/>
                        <a:t>otal column [10</a:t>
                      </a:r>
                      <a:r>
                        <a:rPr lang="en-US" baseline="30000" dirty="0"/>
                        <a:t>18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98680095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O3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apriori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[10</a:t>
                      </a:r>
                      <a:r>
                        <a:rPr lang="en-US" baseline="30000" dirty="0"/>
                        <a:t>18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70700917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H2O</a:t>
                      </a:r>
                      <a:r>
                        <a:rPr lang="en-US" baseline="0" dirty="0"/>
                        <a:t> t</a:t>
                      </a:r>
                      <a:r>
                        <a:rPr lang="en-US" dirty="0"/>
                        <a:t>otal column [10</a:t>
                      </a:r>
                      <a:r>
                        <a:rPr lang="en-US" baseline="30000" dirty="0"/>
                        <a:t>21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34517380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H2O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apriori</a:t>
                      </a:r>
                      <a:r>
                        <a:rPr lang="en-US" dirty="0"/>
                        <a:t> [10</a:t>
                      </a:r>
                      <a:r>
                        <a:rPr lang="en-US" baseline="30000" dirty="0"/>
                        <a:t>21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90349925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44386225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DOF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1825641"/>
                  </a:ext>
                </a:extLst>
              </a:tr>
              <a:tr h="641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Random [10</a:t>
                      </a:r>
                      <a:r>
                        <a:rPr lang="en-US" baseline="30000" dirty="0"/>
                        <a:t>18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  <a:p>
                      <a:r>
                        <a:rPr lang="en-US" dirty="0"/>
                        <a:t>               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0.122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0.103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0.099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51155167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Systematic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97688174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r>
                        <a:rPr lang="en-US" dirty="0"/>
                        <a:t>Diff60 [10</a:t>
                      </a:r>
                      <a:r>
                        <a:rPr lang="en-US" baseline="30000" dirty="0"/>
                        <a:t>16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93367886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σ</a:t>
                      </a:r>
                      <a:r>
                        <a:rPr lang="en-US" baseline="-25000" dirty="0"/>
                        <a:t>daily mean  </a:t>
                      </a:r>
                      <a:r>
                        <a:rPr lang="en-US" dirty="0"/>
                        <a:t>[10</a:t>
                      </a:r>
                      <a:r>
                        <a:rPr lang="en-US" baseline="30000" dirty="0"/>
                        <a:t>16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molec</a:t>
                      </a:r>
                      <a:r>
                        <a:rPr lang="en-US" dirty="0"/>
                        <a:t>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4693799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Mean SNR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2267.6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2232.1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2132.6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47861474"/>
                  </a:ext>
                </a:extLst>
              </a:tr>
              <a:tr h="371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Number of</a:t>
                      </a:r>
                      <a:r>
                        <a:rPr lang="en-US" baseline="0" dirty="0"/>
                        <a:t> spectra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0781677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566B215-EF1B-B04A-8C69-E711B0374F74}"/>
              </a:ext>
            </a:extLst>
          </p:cNvPr>
          <p:cNvSpPr/>
          <p:nvPr/>
        </p:nvSpPr>
        <p:spPr>
          <a:xfrm>
            <a:off x="1131085" y="14944"/>
            <a:ext cx="96466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Site: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Maido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Retrieval code: sfit4 v2		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Years: 2018-2020</a:t>
            </a:r>
          </a:p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Hit20</a:t>
            </a:r>
          </a:p>
          <a:p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51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3969-7131-2073-999A-6E2F264F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7" y="365125"/>
            <a:ext cx="11853948" cy="615777"/>
          </a:xfrm>
        </p:spPr>
        <p:txBody>
          <a:bodyPr>
            <a:noAutofit/>
          </a:bodyPr>
          <a:lstStyle/>
          <a:p>
            <a:r>
              <a:rPr lang="en-US" sz="2800" dirty="0"/>
              <a:t>Sonde comparison:</a:t>
            </a:r>
            <a:br>
              <a:rPr lang="en-US" sz="2800" dirty="0"/>
            </a:br>
            <a:r>
              <a:rPr lang="en-US" sz="2800" dirty="0"/>
              <a:t>(using 4MW, Hit20, Tik, WACCM7)</a:t>
            </a:r>
            <a:endParaRPr lang="en-BE" sz="2800" dirty="0"/>
          </a:p>
        </p:txBody>
      </p:sp>
      <p:pic>
        <p:nvPicPr>
          <p:cNvPr id="4" name="Picture 3" descr="Chart, diagram&#10;&#10;Description automatically generated">
            <a:extLst>
              <a:ext uri="{FF2B5EF4-FFF2-40B4-BE49-F238E27FC236}">
                <a16:creationId xmlns:a16="http://schemas.microsoft.com/office/drawing/2014/main" id="{8FD75658-E649-3721-310F-BA8EA477A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4"/>
          <a:stretch/>
        </p:blipFill>
        <p:spPr>
          <a:xfrm>
            <a:off x="818021" y="1210773"/>
            <a:ext cx="5007973" cy="558903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CC2643-7BCA-8ADE-A603-723BC2B721AD}"/>
              </a:ext>
            </a:extLst>
          </p:cNvPr>
          <p:cNvCxnSpPr/>
          <p:nvPr/>
        </p:nvCxnSpPr>
        <p:spPr>
          <a:xfrm>
            <a:off x="5968538" y="419792"/>
            <a:ext cx="0" cy="6018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7D179CC-91B9-F3E6-5B45-5B38A0715EE5}"/>
              </a:ext>
            </a:extLst>
          </p:cNvPr>
          <p:cNvSpPr txBox="1">
            <a:spLocks/>
          </p:cNvSpPr>
          <p:nvPr/>
        </p:nvSpPr>
        <p:spPr>
          <a:xfrm>
            <a:off x="6398030" y="273685"/>
            <a:ext cx="5462848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Conclusions: ILS</a:t>
            </a:r>
            <a:endParaRPr lang="en-B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DB081-A879-3C8C-21F0-9FC50F5767E1}"/>
              </a:ext>
            </a:extLst>
          </p:cNvPr>
          <p:cNvSpPr txBox="1"/>
          <p:nvPr/>
        </p:nvSpPr>
        <p:spPr>
          <a:xfrm>
            <a:off x="6007715" y="1238596"/>
            <a:ext cx="6014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Significantly better statistics when retrieving ILS as opposed to using </a:t>
            </a:r>
            <a:r>
              <a:rPr lang="en-US" dirty="0" err="1"/>
              <a:t>linefit</a:t>
            </a:r>
            <a:r>
              <a:rPr lang="en-US" dirty="0"/>
              <a:t> or ideal 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Sonde comparison: preference for retrieval of 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Best case when retrieving both EAP and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B1EFF7-B46A-5CE8-0D5F-E4EAE9EACC0A}"/>
              </a:ext>
            </a:extLst>
          </p:cNvPr>
          <p:cNvCxnSpPr/>
          <p:nvPr/>
        </p:nvCxnSpPr>
        <p:spPr>
          <a:xfrm>
            <a:off x="9000067" y="3429000"/>
            <a:ext cx="0" cy="1041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31E937-C357-75E1-D9B6-B0610AF8C01E}"/>
              </a:ext>
            </a:extLst>
          </p:cNvPr>
          <p:cNvSpPr txBox="1"/>
          <p:nvPr/>
        </p:nvSpPr>
        <p:spPr>
          <a:xfrm>
            <a:off x="7248754" y="4860310"/>
            <a:ext cx="3440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Suggested: Retrieve ILS </a:t>
            </a:r>
            <a:r>
              <a:rPr lang="en-US" dirty="0" err="1"/>
              <a:t>EAP+phase</a:t>
            </a:r>
            <a:endParaRPr lang="en-US" dirty="0"/>
          </a:p>
          <a:p>
            <a:r>
              <a:rPr lang="en-US" dirty="0"/>
              <a:t>(using quadratic function)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78494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818</Words>
  <Application>Microsoft Office PowerPoint</Application>
  <PresentationFormat>Widescreen</PresentationFormat>
  <Paragraphs>309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Sonde comparison</vt:lpstr>
      <vt:lpstr>PowerPoint Presentation</vt:lpstr>
      <vt:lpstr>Sonde comparison (using 4MW, Hit20)</vt:lpstr>
      <vt:lpstr>PowerPoint Presentation</vt:lpstr>
      <vt:lpstr>Sonde comparison: (using 4MW, Hit20, Tik)</vt:lpstr>
      <vt:lpstr>PowerPoint Presentation</vt:lpstr>
      <vt:lpstr>Sonde comparison: (using 4MW, Hit20, Tik, WACCM7)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Bjorklund</dc:creator>
  <cp:lastModifiedBy>Robin Bjorklund</cp:lastModifiedBy>
  <cp:revision>15</cp:revision>
  <dcterms:created xsi:type="dcterms:W3CDTF">2022-06-27T07:46:59Z</dcterms:created>
  <dcterms:modified xsi:type="dcterms:W3CDTF">2022-06-28T10:24:37Z</dcterms:modified>
</cp:coreProperties>
</file>