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obinson" initials="JR" lastIdx="1" clrIdx="0">
    <p:extLst>
      <p:ext uri="{19B8F6BF-5375-455C-9EA6-DF929625EA0E}">
        <p15:presenceInfo xmlns:p15="http://schemas.microsoft.com/office/powerpoint/2012/main" userId="S::John.Robinson@niwa.co.nz::aae61154-edb5-424c-97bb-aaa01ced70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D856-AE18-442C-97E1-445C9AECC4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CCF9586-7AD1-4FC0-886F-6F8CA9E00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268DE6B-F028-4514-B5A0-25FCEFE45203}"/>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5" name="Footer Placeholder 4">
            <a:extLst>
              <a:ext uri="{FF2B5EF4-FFF2-40B4-BE49-F238E27FC236}">
                <a16:creationId xmlns:a16="http://schemas.microsoft.com/office/drawing/2014/main" id="{D7EA0BD4-9F7C-4DA2-96F0-EA3FA8611C0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09B4281-61CE-4A7C-875E-D101FE9C5190}"/>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175699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3111-5D7C-474E-A317-B6930C2BE9A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3EE7910-AD92-431A-B138-D584DC2E07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830E95D-BCB3-44D8-9D9D-67CADDBDA8DE}"/>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5" name="Footer Placeholder 4">
            <a:extLst>
              <a:ext uri="{FF2B5EF4-FFF2-40B4-BE49-F238E27FC236}">
                <a16:creationId xmlns:a16="http://schemas.microsoft.com/office/drawing/2014/main" id="{364E81AB-0016-4147-B171-37CD937A7A4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C8452CD-6AE3-4718-B9AC-E2ED8F25A1AE}"/>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172685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EC331-9783-46A9-A78D-472F7B69CC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666663-A3DB-44DF-89F3-F16A9E7FA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45DFB92-2724-4FA2-977B-DA7AB31222AF}"/>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5" name="Footer Placeholder 4">
            <a:extLst>
              <a:ext uri="{FF2B5EF4-FFF2-40B4-BE49-F238E27FC236}">
                <a16:creationId xmlns:a16="http://schemas.microsoft.com/office/drawing/2014/main" id="{02C289E8-F29C-4562-8A29-28E471AB851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347AAF8-9C41-4D6F-8AF7-41E394743199}"/>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393682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5CB1-280B-4D5F-9B9A-C92C7AB5AFB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94A59AA-A146-40D8-8397-E0E4457E2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04865C2-034E-4A81-9677-C28625E8A33B}"/>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5" name="Footer Placeholder 4">
            <a:extLst>
              <a:ext uri="{FF2B5EF4-FFF2-40B4-BE49-F238E27FC236}">
                <a16:creationId xmlns:a16="http://schemas.microsoft.com/office/drawing/2014/main" id="{FAC00898-B6F3-4678-B529-D29A846C392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84DFEEF-5F62-4FCF-840F-E36CD12DC7B8}"/>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28550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7BE9-F17D-4743-9E55-46BE55B6F1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186F523-BC09-47A3-A0CD-4CA23E12B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5D9215-E5BF-436A-A9A5-71ACE96E739C}"/>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5" name="Footer Placeholder 4">
            <a:extLst>
              <a:ext uri="{FF2B5EF4-FFF2-40B4-BE49-F238E27FC236}">
                <a16:creationId xmlns:a16="http://schemas.microsoft.com/office/drawing/2014/main" id="{2BDFC53C-BFD3-4B8B-BD32-A4BACCA6D80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95C5240-B3C7-45D4-9AD4-C487C01AC7A4}"/>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383706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FAAF-9CA7-4C71-90BA-2B2B5BA2BB0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30D3B0-BF4C-43E0-83A7-A936479435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4F5F61B-FCD4-4BA8-B084-6D4C6DC5DB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22C6F9E-1B57-4AC3-B55A-9FB83315DCEE}"/>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6" name="Footer Placeholder 5">
            <a:extLst>
              <a:ext uri="{FF2B5EF4-FFF2-40B4-BE49-F238E27FC236}">
                <a16:creationId xmlns:a16="http://schemas.microsoft.com/office/drawing/2014/main" id="{0042B415-A09F-4704-ACFB-44D387AF15D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48652E0-B615-4D0C-BDFD-7D05DC631585}"/>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170105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FC4A-2525-4E1F-A5B2-1626AD659331}"/>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5D84988-5AC4-4E11-AEB2-E897696BB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E51AB-DAD3-42B6-BFA2-10D8057D63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1E621CA-5546-480E-BB8C-6F328D17C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228149-BE8C-4933-B263-A1BE7170C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CE7D537-1937-4778-9236-58270196E1DB}"/>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8" name="Footer Placeholder 7">
            <a:extLst>
              <a:ext uri="{FF2B5EF4-FFF2-40B4-BE49-F238E27FC236}">
                <a16:creationId xmlns:a16="http://schemas.microsoft.com/office/drawing/2014/main" id="{D4A57979-CB36-46CB-BCC8-5395CC49CAEB}"/>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CD0FA76-D701-4213-8A1C-E8C7CCBB6242}"/>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31131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168C-B25A-4830-8CB1-DB8E4A46007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2D52332-BC92-46D8-8979-2ECB52F2FC08}"/>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4" name="Footer Placeholder 3">
            <a:extLst>
              <a:ext uri="{FF2B5EF4-FFF2-40B4-BE49-F238E27FC236}">
                <a16:creationId xmlns:a16="http://schemas.microsoft.com/office/drawing/2014/main" id="{B29848E3-64B0-423E-A44C-997445907CA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B352FD0-27CD-4B2E-AAA6-12EFD4581C91}"/>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124659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4D11D-8B08-4217-8CD2-761A902356A8}"/>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3" name="Footer Placeholder 2">
            <a:extLst>
              <a:ext uri="{FF2B5EF4-FFF2-40B4-BE49-F238E27FC236}">
                <a16:creationId xmlns:a16="http://schemas.microsoft.com/office/drawing/2014/main" id="{0DC36785-6C5C-4B40-B2A5-3834B17B32A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EC29A3C-7CD0-4542-820D-82B035D24A71}"/>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365113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101C-F7E0-44A8-9660-AFD85AE62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EEE23A3-C90C-4527-BE05-7A99BF4C8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0AD886B-5E91-4C66-98E4-4EA90F7D8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550CD-F3E0-4DD4-82A2-F67B8B677A72}"/>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6" name="Footer Placeholder 5">
            <a:extLst>
              <a:ext uri="{FF2B5EF4-FFF2-40B4-BE49-F238E27FC236}">
                <a16:creationId xmlns:a16="http://schemas.microsoft.com/office/drawing/2014/main" id="{3ECD8236-F03E-46B8-AF79-B91F067C6BA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CAC4E91-0321-4603-8DF0-E81DDE7302AB}"/>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223766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A56C-D8FE-4C44-AFC1-66DB911EC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6419AE3-5BBC-48C0-9081-A1EC87A359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E5A5308-BFAC-4524-B7BF-7E7515D1E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6D889-F597-4BB2-AE8D-157FB57C5C9D}"/>
              </a:ext>
            </a:extLst>
          </p:cNvPr>
          <p:cNvSpPr>
            <a:spLocks noGrp="1"/>
          </p:cNvSpPr>
          <p:nvPr>
            <p:ph type="dt" sz="half" idx="10"/>
          </p:nvPr>
        </p:nvSpPr>
        <p:spPr/>
        <p:txBody>
          <a:bodyPr/>
          <a:lstStyle/>
          <a:p>
            <a:fld id="{08507770-2842-4FC6-A273-5FCD7A0C4EF7}" type="datetimeFigureOut">
              <a:rPr lang="en-NZ" smtClean="0"/>
              <a:t>28/06/2022</a:t>
            </a:fld>
            <a:endParaRPr lang="en-NZ"/>
          </a:p>
        </p:txBody>
      </p:sp>
      <p:sp>
        <p:nvSpPr>
          <p:cNvPr id="6" name="Footer Placeholder 5">
            <a:extLst>
              <a:ext uri="{FF2B5EF4-FFF2-40B4-BE49-F238E27FC236}">
                <a16:creationId xmlns:a16="http://schemas.microsoft.com/office/drawing/2014/main" id="{082BEEDD-3342-4842-AF8C-1C93AACDB06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045D05E-3D20-42B1-AB7A-641C03CE140D}"/>
              </a:ext>
            </a:extLst>
          </p:cNvPr>
          <p:cNvSpPr>
            <a:spLocks noGrp="1"/>
          </p:cNvSpPr>
          <p:nvPr>
            <p:ph type="sldNum" sz="quarter" idx="12"/>
          </p:nvPr>
        </p:nvSpPr>
        <p:spPr/>
        <p:txBody>
          <a:bodyPr/>
          <a:lstStyle/>
          <a:p>
            <a:fld id="{EF933D6E-1128-4619-8510-1B6FE2BB70DD}" type="slidenum">
              <a:rPr lang="en-NZ" smtClean="0"/>
              <a:t>‹#›</a:t>
            </a:fld>
            <a:endParaRPr lang="en-NZ"/>
          </a:p>
        </p:txBody>
      </p:sp>
    </p:spTree>
    <p:extLst>
      <p:ext uri="{BB962C8B-B14F-4D97-AF65-F5344CB8AC3E}">
        <p14:creationId xmlns:p14="http://schemas.microsoft.com/office/powerpoint/2010/main" val="400542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C5F8F-B2D2-4EFE-89FE-55B23760A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62C0492-939E-49A7-A947-92A224EB0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C1C8119-23E4-4536-A7DD-8B3FCFCE3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07770-2842-4FC6-A273-5FCD7A0C4EF7}" type="datetimeFigureOut">
              <a:rPr lang="en-NZ" smtClean="0"/>
              <a:t>28/06/2022</a:t>
            </a:fld>
            <a:endParaRPr lang="en-NZ"/>
          </a:p>
        </p:txBody>
      </p:sp>
      <p:sp>
        <p:nvSpPr>
          <p:cNvPr id="5" name="Footer Placeholder 4">
            <a:extLst>
              <a:ext uri="{FF2B5EF4-FFF2-40B4-BE49-F238E27FC236}">
                <a16:creationId xmlns:a16="http://schemas.microsoft.com/office/drawing/2014/main" id="{F9B0640F-D7B6-4427-8097-569902F1D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BFF35CA-AB1A-48EE-898F-26D078987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33D6E-1128-4619-8510-1B6FE2BB70DD}" type="slidenum">
              <a:rPr lang="en-NZ" smtClean="0"/>
              <a:t>‹#›</a:t>
            </a:fld>
            <a:endParaRPr lang="en-NZ"/>
          </a:p>
        </p:txBody>
      </p:sp>
    </p:spTree>
    <p:extLst>
      <p:ext uri="{BB962C8B-B14F-4D97-AF65-F5344CB8AC3E}">
        <p14:creationId xmlns:p14="http://schemas.microsoft.com/office/powerpoint/2010/main" val="344471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ccon-wiki.caltech.edu/Main/AlignmentOfThe125HR" TargetMode="External"/><Relationship Id="rId3" Type="http://schemas.openxmlformats.org/officeDocument/2006/relationships/image" Target="../media/image2.jpg"/><Relationship Id="rId7" Type="http://schemas.openxmlformats.org/officeDocument/2006/relationships/hyperlink" Target="mailto:john.robinson@niwa.co.nz" TargetMode="Externa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97CD7D-452E-40E5-AF58-1474F93EA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88" y="578840"/>
            <a:ext cx="2836678" cy="3106838"/>
          </a:xfrm>
          <a:prstGeom prst="rect">
            <a:avLst/>
          </a:prstGeom>
        </p:spPr>
      </p:pic>
      <p:pic>
        <p:nvPicPr>
          <p:cNvPr id="9" name="Picture 8" descr="A picture containing text, electronics&#10;&#10;Description automatically generated">
            <a:extLst>
              <a:ext uri="{FF2B5EF4-FFF2-40B4-BE49-F238E27FC236}">
                <a16:creationId xmlns:a16="http://schemas.microsoft.com/office/drawing/2014/main" id="{8887772C-A9DD-4242-BF83-1BBFDBF11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138" y="2780951"/>
            <a:ext cx="2304174" cy="1296098"/>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9F3A901F-B609-47AE-8698-1549146E2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046" y="607989"/>
            <a:ext cx="3066931" cy="2357346"/>
          </a:xfrm>
          <a:prstGeom prst="rect">
            <a:avLst/>
          </a:prstGeom>
        </p:spPr>
      </p:pic>
      <p:pic>
        <p:nvPicPr>
          <p:cNvPr id="13" name="Picture 12" descr="Text, whiteboard&#10;&#10;Description automatically generated">
            <a:extLst>
              <a:ext uri="{FF2B5EF4-FFF2-40B4-BE49-F238E27FC236}">
                <a16:creationId xmlns:a16="http://schemas.microsoft.com/office/drawing/2014/main" id="{E010AA22-C806-43FA-B196-404C7C0E99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537" y="622096"/>
            <a:ext cx="2375480" cy="306358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CDF33C2-1D8F-4D52-881F-496F33534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4698" y="607989"/>
            <a:ext cx="2313634" cy="2021747"/>
          </a:xfrm>
          <a:prstGeom prst="rect">
            <a:avLst/>
          </a:prstGeom>
        </p:spPr>
      </p:pic>
      <p:sp>
        <p:nvSpPr>
          <p:cNvPr id="20" name="Text Placeholder 19">
            <a:extLst>
              <a:ext uri="{FF2B5EF4-FFF2-40B4-BE49-F238E27FC236}">
                <a16:creationId xmlns:a16="http://schemas.microsoft.com/office/drawing/2014/main" id="{BC209DD3-24ED-41FE-BA00-F258B92275C7}"/>
              </a:ext>
            </a:extLst>
          </p:cNvPr>
          <p:cNvSpPr>
            <a:spLocks noGrp="1"/>
          </p:cNvSpPr>
          <p:nvPr>
            <p:ph type="body" sz="half" idx="2"/>
          </p:nvPr>
        </p:nvSpPr>
        <p:spPr>
          <a:xfrm>
            <a:off x="4760999" y="107913"/>
            <a:ext cx="3066931" cy="409555"/>
          </a:xfrm>
        </p:spPr>
        <p:txBody>
          <a:bodyPr>
            <a:noAutofit/>
          </a:bodyPr>
          <a:lstStyle/>
          <a:p>
            <a:r>
              <a:rPr lang="en-NZ" sz="2800" dirty="0"/>
              <a:t>Alignment tool kit</a:t>
            </a:r>
          </a:p>
        </p:txBody>
      </p:sp>
      <p:sp>
        <p:nvSpPr>
          <p:cNvPr id="21" name="Text Placeholder 19">
            <a:extLst>
              <a:ext uri="{FF2B5EF4-FFF2-40B4-BE49-F238E27FC236}">
                <a16:creationId xmlns:a16="http://schemas.microsoft.com/office/drawing/2014/main" id="{CB3D02FC-61DF-4D96-935E-4D6FDD27DF4B}"/>
              </a:ext>
            </a:extLst>
          </p:cNvPr>
          <p:cNvSpPr txBox="1">
            <a:spLocks/>
          </p:cNvSpPr>
          <p:nvPr/>
        </p:nvSpPr>
        <p:spPr>
          <a:xfrm>
            <a:off x="3808559" y="3790305"/>
            <a:ext cx="2287441" cy="409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NZ" dirty="0"/>
              <a:t>120HR Laser holder</a:t>
            </a:r>
          </a:p>
        </p:txBody>
      </p:sp>
      <p:sp>
        <p:nvSpPr>
          <p:cNvPr id="22" name="Text Placeholder 19">
            <a:extLst>
              <a:ext uri="{FF2B5EF4-FFF2-40B4-BE49-F238E27FC236}">
                <a16:creationId xmlns:a16="http://schemas.microsoft.com/office/drawing/2014/main" id="{75F17587-F6D1-4B58-B4F5-620799F18018}"/>
              </a:ext>
            </a:extLst>
          </p:cNvPr>
          <p:cNvSpPr txBox="1">
            <a:spLocks/>
          </p:cNvSpPr>
          <p:nvPr/>
        </p:nvSpPr>
        <p:spPr>
          <a:xfrm>
            <a:off x="6473028" y="3165216"/>
            <a:ext cx="2463608" cy="8298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NZ" dirty="0"/>
              <a:t>Microscope and Telescope</a:t>
            </a:r>
          </a:p>
          <a:p>
            <a:r>
              <a:rPr lang="en-NZ" dirty="0"/>
              <a:t>Plus height spacer</a:t>
            </a:r>
          </a:p>
        </p:txBody>
      </p:sp>
      <p:sp>
        <p:nvSpPr>
          <p:cNvPr id="23" name="Text Placeholder 19">
            <a:extLst>
              <a:ext uri="{FF2B5EF4-FFF2-40B4-BE49-F238E27FC236}">
                <a16:creationId xmlns:a16="http://schemas.microsoft.com/office/drawing/2014/main" id="{4A00DEA2-C3C3-4FB1-BFE2-9F414502791C}"/>
              </a:ext>
            </a:extLst>
          </p:cNvPr>
          <p:cNvSpPr txBox="1">
            <a:spLocks/>
          </p:cNvSpPr>
          <p:nvPr/>
        </p:nvSpPr>
        <p:spPr>
          <a:xfrm>
            <a:off x="9738353" y="1949108"/>
            <a:ext cx="2287441" cy="409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NZ" dirty="0"/>
              <a:t>Holder for diffuser paper</a:t>
            </a:r>
          </a:p>
        </p:txBody>
      </p:sp>
      <p:sp>
        <p:nvSpPr>
          <p:cNvPr id="24" name="Text Placeholder 19">
            <a:extLst>
              <a:ext uri="{FF2B5EF4-FFF2-40B4-BE49-F238E27FC236}">
                <a16:creationId xmlns:a16="http://schemas.microsoft.com/office/drawing/2014/main" id="{874F37E0-22FE-4811-B1FA-5D6F045DA7A7}"/>
              </a:ext>
            </a:extLst>
          </p:cNvPr>
          <p:cNvSpPr txBox="1">
            <a:spLocks/>
          </p:cNvSpPr>
          <p:nvPr/>
        </p:nvSpPr>
        <p:spPr>
          <a:xfrm>
            <a:off x="9519648" y="3814828"/>
            <a:ext cx="2506146" cy="409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NZ" dirty="0"/>
              <a:t>Internal laser beam blocker</a:t>
            </a:r>
          </a:p>
        </p:txBody>
      </p:sp>
      <p:sp>
        <p:nvSpPr>
          <p:cNvPr id="25" name="Text Placeholder 19">
            <a:extLst>
              <a:ext uri="{FF2B5EF4-FFF2-40B4-BE49-F238E27FC236}">
                <a16:creationId xmlns:a16="http://schemas.microsoft.com/office/drawing/2014/main" id="{E99B5100-A195-416E-849B-A4DB9509E001}"/>
              </a:ext>
            </a:extLst>
          </p:cNvPr>
          <p:cNvSpPr txBox="1">
            <a:spLocks/>
          </p:cNvSpPr>
          <p:nvPr/>
        </p:nvSpPr>
        <p:spPr>
          <a:xfrm>
            <a:off x="826272" y="4551674"/>
            <a:ext cx="10947040" cy="193310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NZ" sz="2000" dirty="0"/>
              <a:t>We assembled a kit of simple, low cost 3D-printed tools for checking alignment of the Bruker FTS. The parts can be left on-site at remote laboratories, or are small enough to travel as carry-on luggage. Standard off-the-shelf optics are used.</a:t>
            </a:r>
          </a:p>
          <a:p>
            <a:r>
              <a:rPr lang="en-NZ" sz="2000" dirty="0"/>
              <a:t>The microscope and telescope are identical, so only one is needed, although it is practical to make one of each and optimise the optics for each application (e.g. used preferred eyepiece).</a:t>
            </a:r>
          </a:p>
          <a:p>
            <a:r>
              <a:rPr lang="en-NZ" sz="2000" dirty="0"/>
              <a:t>Contact: </a:t>
            </a:r>
            <a:r>
              <a:rPr lang="en-NZ" sz="2000" dirty="0">
                <a:hlinkClick r:id="rId7"/>
              </a:rPr>
              <a:t>john.robinson@niwa.co.nz</a:t>
            </a:r>
            <a:endParaRPr lang="en-NZ" sz="2000" dirty="0"/>
          </a:p>
          <a:p>
            <a:r>
              <a:rPr lang="en-NZ" sz="2000" dirty="0"/>
              <a:t>Alignment docs: </a:t>
            </a:r>
            <a:r>
              <a:rPr lang="en-NZ" sz="2000" dirty="0">
                <a:hlinkClick r:id="rId8"/>
              </a:rPr>
              <a:t>https://tccon-wiki.caltech.edu/Main/AlignmentOfThe125HR</a:t>
            </a:r>
            <a:r>
              <a:rPr lang="en-NZ" sz="2000" dirty="0"/>
              <a:t> (under construction)</a:t>
            </a:r>
          </a:p>
          <a:p>
            <a:endParaRPr lang="en-NZ" sz="2000" dirty="0"/>
          </a:p>
          <a:p>
            <a:endParaRPr lang="en-NZ" sz="2000" dirty="0"/>
          </a:p>
          <a:p>
            <a:endParaRPr lang="en-NZ" sz="2000" dirty="0"/>
          </a:p>
        </p:txBody>
      </p:sp>
      <p:sp>
        <p:nvSpPr>
          <p:cNvPr id="26" name="Text Placeholder 19">
            <a:extLst>
              <a:ext uri="{FF2B5EF4-FFF2-40B4-BE49-F238E27FC236}">
                <a16:creationId xmlns:a16="http://schemas.microsoft.com/office/drawing/2014/main" id="{5BAFF6B4-F19E-4FE3-87A9-88C0E10D318B}"/>
              </a:ext>
            </a:extLst>
          </p:cNvPr>
          <p:cNvSpPr txBox="1">
            <a:spLocks/>
          </p:cNvSpPr>
          <p:nvPr/>
        </p:nvSpPr>
        <p:spPr>
          <a:xfrm>
            <a:off x="767549" y="3953364"/>
            <a:ext cx="2287441" cy="4095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NZ"/>
              <a:t>125HR Laser holder</a:t>
            </a:r>
            <a:endParaRPr lang="en-NZ" dirty="0"/>
          </a:p>
        </p:txBody>
      </p:sp>
    </p:spTree>
    <p:extLst>
      <p:ext uri="{BB962C8B-B14F-4D97-AF65-F5344CB8AC3E}">
        <p14:creationId xmlns:p14="http://schemas.microsoft.com/office/powerpoint/2010/main" val="368823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electronics&#10;&#10;Description automatically generated">
            <a:extLst>
              <a:ext uri="{FF2B5EF4-FFF2-40B4-BE49-F238E27FC236}">
                <a16:creationId xmlns:a16="http://schemas.microsoft.com/office/drawing/2014/main" id="{68E344B7-CFD2-4290-B917-817DA552D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455" y="576936"/>
            <a:ext cx="3144805" cy="4193073"/>
          </a:xfrm>
          <a:prstGeom prst="rect">
            <a:avLst/>
          </a:prstGeom>
        </p:spPr>
      </p:pic>
      <p:pic>
        <p:nvPicPr>
          <p:cNvPr id="7" name="Picture 6" descr="A picture containing indoor, metal, rack, silver&#10;&#10;Description automatically generated">
            <a:extLst>
              <a:ext uri="{FF2B5EF4-FFF2-40B4-BE49-F238E27FC236}">
                <a16:creationId xmlns:a16="http://schemas.microsoft.com/office/drawing/2014/main" id="{3601B13D-D07F-41F6-96B4-BFDECA21C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731" y="678800"/>
            <a:ext cx="3396342" cy="2547257"/>
          </a:xfrm>
          <a:prstGeom prst="rect">
            <a:avLst/>
          </a:prstGeom>
        </p:spPr>
      </p:pic>
      <p:pic>
        <p:nvPicPr>
          <p:cNvPr id="9" name="Picture 8" descr="A picture containing indoor, kitchen appliance, stove&#10;&#10;Description automatically generated">
            <a:extLst>
              <a:ext uri="{FF2B5EF4-FFF2-40B4-BE49-F238E27FC236}">
                <a16:creationId xmlns:a16="http://schemas.microsoft.com/office/drawing/2014/main" id="{FBA7E9A4-1CA6-4F3A-9653-C1057D460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04" y="698494"/>
            <a:ext cx="3836045" cy="2627869"/>
          </a:xfrm>
          <a:prstGeom prst="rect">
            <a:avLst/>
          </a:prstGeom>
        </p:spPr>
      </p:pic>
      <p:sp>
        <p:nvSpPr>
          <p:cNvPr id="12" name="Content Placeholder 11">
            <a:extLst>
              <a:ext uri="{FF2B5EF4-FFF2-40B4-BE49-F238E27FC236}">
                <a16:creationId xmlns:a16="http://schemas.microsoft.com/office/drawing/2014/main" id="{BD4F4E73-FF55-4CB8-AB15-7BBCA2F34368}"/>
              </a:ext>
            </a:extLst>
          </p:cNvPr>
          <p:cNvSpPr>
            <a:spLocks noGrp="1"/>
          </p:cNvSpPr>
          <p:nvPr>
            <p:ph sz="half" idx="1"/>
          </p:nvPr>
        </p:nvSpPr>
        <p:spPr>
          <a:xfrm>
            <a:off x="429208" y="4058064"/>
            <a:ext cx="7203233" cy="2532524"/>
          </a:xfrm>
        </p:spPr>
        <p:txBody>
          <a:bodyPr>
            <a:normAutofit/>
          </a:bodyPr>
          <a:lstStyle/>
          <a:p>
            <a:pPr marL="0" indent="0">
              <a:buNone/>
            </a:pPr>
            <a:r>
              <a:rPr lang="en-NZ" dirty="0"/>
              <a:t>The telescope shelf hangs at the correct height support the telescope to view apertures in the 120 and 125. It folds down flat for travel. The telescope can also be used as a microscope, with a spacer, to view fringes from within the interferometer compartment.</a:t>
            </a:r>
          </a:p>
        </p:txBody>
      </p:sp>
      <p:sp>
        <p:nvSpPr>
          <p:cNvPr id="14" name="Text Placeholder 19">
            <a:extLst>
              <a:ext uri="{FF2B5EF4-FFF2-40B4-BE49-F238E27FC236}">
                <a16:creationId xmlns:a16="http://schemas.microsoft.com/office/drawing/2014/main" id="{44D5BD5E-44EE-4DB4-8552-A74DE8E22E7A}"/>
              </a:ext>
            </a:extLst>
          </p:cNvPr>
          <p:cNvSpPr txBox="1">
            <a:spLocks/>
          </p:cNvSpPr>
          <p:nvPr/>
        </p:nvSpPr>
        <p:spPr>
          <a:xfrm>
            <a:off x="1178106" y="3531638"/>
            <a:ext cx="2287441" cy="4095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Telescope shelf</a:t>
            </a:r>
          </a:p>
        </p:txBody>
      </p:sp>
      <p:sp>
        <p:nvSpPr>
          <p:cNvPr id="15" name="Text Placeholder 19">
            <a:extLst>
              <a:ext uri="{FF2B5EF4-FFF2-40B4-BE49-F238E27FC236}">
                <a16:creationId xmlns:a16="http://schemas.microsoft.com/office/drawing/2014/main" id="{EACC560B-1404-4291-B0A6-5DEDC603622D}"/>
              </a:ext>
            </a:extLst>
          </p:cNvPr>
          <p:cNvSpPr txBox="1">
            <a:spLocks/>
          </p:cNvSpPr>
          <p:nvPr/>
        </p:nvSpPr>
        <p:spPr>
          <a:xfrm>
            <a:off x="5234423" y="3385717"/>
            <a:ext cx="2768958" cy="51268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Shelf with Telescope</a:t>
            </a:r>
          </a:p>
        </p:txBody>
      </p:sp>
      <p:sp>
        <p:nvSpPr>
          <p:cNvPr id="16" name="Text Placeholder 19">
            <a:extLst>
              <a:ext uri="{FF2B5EF4-FFF2-40B4-BE49-F238E27FC236}">
                <a16:creationId xmlns:a16="http://schemas.microsoft.com/office/drawing/2014/main" id="{082DABEB-2538-4109-B4AB-DA3C2F64D7A7}"/>
              </a:ext>
            </a:extLst>
          </p:cNvPr>
          <p:cNvSpPr txBox="1">
            <a:spLocks/>
          </p:cNvSpPr>
          <p:nvPr/>
        </p:nvSpPr>
        <p:spPr>
          <a:xfrm>
            <a:off x="9125339" y="4914772"/>
            <a:ext cx="2535595" cy="1131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Microscope in interferometer</a:t>
            </a:r>
          </a:p>
        </p:txBody>
      </p:sp>
      <p:sp>
        <p:nvSpPr>
          <p:cNvPr id="17" name="Text Placeholder 19">
            <a:extLst>
              <a:ext uri="{FF2B5EF4-FFF2-40B4-BE49-F238E27FC236}">
                <a16:creationId xmlns:a16="http://schemas.microsoft.com/office/drawing/2014/main" id="{B76BB3B1-6CEE-4818-B11E-093CBEDE3739}"/>
              </a:ext>
            </a:extLst>
          </p:cNvPr>
          <p:cNvSpPr txBox="1">
            <a:spLocks/>
          </p:cNvSpPr>
          <p:nvPr/>
        </p:nvSpPr>
        <p:spPr>
          <a:xfrm>
            <a:off x="5218047" y="189416"/>
            <a:ext cx="3020884" cy="489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Alignment toolkit</a:t>
            </a:r>
          </a:p>
        </p:txBody>
      </p:sp>
    </p:spTree>
    <p:extLst>
      <p:ext uri="{BB962C8B-B14F-4D97-AF65-F5344CB8AC3E}">
        <p14:creationId xmlns:p14="http://schemas.microsoft.com/office/powerpoint/2010/main" val="2097334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195</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Robinson</dc:creator>
  <cp:lastModifiedBy>Dan Smale</cp:lastModifiedBy>
  <cp:revision>7</cp:revision>
  <dcterms:created xsi:type="dcterms:W3CDTF">2022-06-22T03:42:04Z</dcterms:created>
  <dcterms:modified xsi:type="dcterms:W3CDTF">2022-06-27T23:47:32Z</dcterms:modified>
</cp:coreProperties>
</file>